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54"/>
  </p:notesMasterIdLst>
  <p:sldIdLst>
    <p:sldId id="3320" r:id="rId9"/>
    <p:sldId id="3321" r:id="rId10"/>
    <p:sldId id="3322" r:id="rId11"/>
    <p:sldId id="3323" r:id="rId12"/>
    <p:sldId id="3324" r:id="rId13"/>
    <p:sldId id="3325" r:id="rId14"/>
    <p:sldId id="3326" r:id="rId15"/>
    <p:sldId id="313" r:id="rId16"/>
    <p:sldId id="337" r:id="rId17"/>
    <p:sldId id="3327" r:id="rId18"/>
    <p:sldId id="3328" r:id="rId19"/>
    <p:sldId id="3329" r:id="rId20"/>
    <p:sldId id="3330" r:id="rId21"/>
    <p:sldId id="3331" r:id="rId22"/>
    <p:sldId id="265" r:id="rId23"/>
    <p:sldId id="3332" r:id="rId24"/>
    <p:sldId id="3333" r:id="rId25"/>
    <p:sldId id="314" r:id="rId26"/>
    <p:sldId id="3334" r:id="rId27"/>
    <p:sldId id="270" r:id="rId28"/>
    <p:sldId id="317" r:id="rId29"/>
    <p:sldId id="3335" r:id="rId30"/>
    <p:sldId id="3336" r:id="rId31"/>
    <p:sldId id="318" r:id="rId32"/>
    <p:sldId id="3337" r:id="rId33"/>
    <p:sldId id="3338" r:id="rId34"/>
    <p:sldId id="338" r:id="rId35"/>
    <p:sldId id="3339" r:id="rId36"/>
    <p:sldId id="274" r:id="rId37"/>
    <p:sldId id="339" r:id="rId38"/>
    <p:sldId id="272" r:id="rId39"/>
    <p:sldId id="340" r:id="rId40"/>
    <p:sldId id="365" r:id="rId41"/>
    <p:sldId id="3340" r:id="rId42"/>
    <p:sldId id="341" r:id="rId43"/>
    <p:sldId id="319" r:id="rId44"/>
    <p:sldId id="3341" r:id="rId45"/>
    <p:sldId id="368" r:id="rId46"/>
    <p:sldId id="367" r:id="rId47"/>
    <p:sldId id="3342" r:id="rId48"/>
    <p:sldId id="346" r:id="rId49"/>
    <p:sldId id="3343" r:id="rId50"/>
    <p:sldId id="3344" r:id="rId51"/>
    <p:sldId id="316" r:id="rId52"/>
    <p:sldId id="291" r:id="rId53"/>
  </p:sldIdLst>
  <p:sldSz cx="12192000" cy="6858000"/>
  <p:notesSz cx="6889750" cy="10021888"/>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2296"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8"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35" clrIdx="5">
    <p:extLst>
      <p:ext uri="{19B8F6BF-5375-455C-9EA6-DF929625EA0E}">
        <p15:presenceInfo xmlns:p15="http://schemas.microsoft.com/office/powerpoint/2012/main" userId="Julia Heagerty" providerId="None"/>
      </p:ext>
    </p:extLst>
  </p:cmAuthor>
  <p:cmAuthor id="7" name="Jamil Bacha" initials="JB" lastIdx="3" clrIdx="6">
    <p:extLst>
      <p:ext uri="{19B8F6BF-5375-455C-9EA6-DF929625EA0E}">
        <p15:presenceInfo xmlns:p15="http://schemas.microsoft.com/office/powerpoint/2012/main" userId="S-1-5-21-2416720587-102252390-449953431-4705" providerId="AD"/>
      </p:ext>
    </p:extLst>
  </p:cmAuthor>
  <p:cmAuthor id="8" name="Guest User" initials="GU" lastIdx="3" clrIdx="7">
    <p:extLst>
      <p:ext uri="{19B8F6BF-5375-455C-9EA6-DF929625EA0E}">
        <p15:presenceInfo xmlns:p15="http://schemas.microsoft.com/office/powerpoint/2012/main" userId="S::urn:spo:anon#c05bc95ce3cdce710c03c86ca5138fbd8ef160c319c467918d6669e6afad5585::" providerId="AD"/>
      </p:ext>
    </p:extLst>
  </p:cmAuthor>
  <p:cmAuthor id="9" name="-" initials="-" lastIdx="1" clrIdx="8">
    <p:extLst>
      <p:ext uri="{19B8F6BF-5375-455C-9EA6-DF929625EA0E}">
        <p15:presenceInfo xmlns:p15="http://schemas.microsoft.com/office/powerpoint/2012/main" userId="-" providerId="None"/>
      </p:ext>
    </p:extLst>
  </p:cmAuthor>
  <p:cmAuthor id="10" name="Guest User" initials="GU [2]" lastIdx="2" clrIdx="9">
    <p:extLst>
      <p:ext uri="{19B8F6BF-5375-455C-9EA6-DF929625EA0E}">
        <p15:presenceInfo xmlns:p15="http://schemas.microsoft.com/office/powerpoint/2012/main" userId="S::urn:spo:anon#a49bb04851e7a929167a4ed2b626b4123519160eab910054303ce601351daa00::" providerId="AD"/>
      </p:ext>
    </p:extLst>
  </p:cmAuthor>
  <p:cmAuthor id="11" name="Guest User" initials="GU [3]" lastIdx="3" clrIdx="10">
    <p:extLst>
      <p:ext uri="{19B8F6BF-5375-455C-9EA6-DF929625EA0E}">
        <p15:presenceInfo xmlns:p15="http://schemas.microsoft.com/office/powerpoint/2012/main" userId="S::urn:spo:anon#584a5a9b5ddcd0b2fdfa44e97fbe9f8957532ebd03ab77ee56cff5112e94f697::" providerId="AD"/>
      </p:ext>
    </p:extLst>
  </p:cmAuthor>
  <p:cmAuthor id="12" name="Guest User" initials="GU [4]" lastIdx="6" clrIdx="11">
    <p:extLst>
      <p:ext uri="{19B8F6BF-5375-455C-9EA6-DF929625EA0E}">
        <p15:presenceInfo xmlns:p15="http://schemas.microsoft.com/office/powerpoint/2012/main" userId="S::urn:spo:anon#56b29b25bed10daa3fb9bd00257684cbf07b49aa12d777b2687f0a311f61581f::" providerId="AD"/>
      </p:ext>
    </p:extLst>
  </p:cmAuthor>
  <p:cmAuthor id="13" name="Guest User" initials="GU [5]" lastIdx="3" clrIdx="12">
    <p:extLst>
      <p:ext uri="{19B8F6BF-5375-455C-9EA6-DF929625EA0E}">
        <p15:presenceInfo xmlns:p15="http://schemas.microsoft.com/office/powerpoint/2012/main" userId="S::urn:spo:anon#62a8b8eee84b2c6d9365857cf9df82a38fb6bb1237719a45b14cbd0f09c93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60" autoAdjust="0"/>
    <p:restoredTop sz="85804" autoAdjust="0"/>
  </p:normalViewPr>
  <p:slideViewPr>
    <p:cSldViewPr snapToGrid="0">
      <p:cViewPr varScale="1">
        <p:scale>
          <a:sx n="70" d="100"/>
          <a:sy n="70" d="100"/>
        </p:scale>
        <p:origin x="1670" y="53"/>
      </p:cViewPr>
      <p:guideLst>
        <p:guide orient="horz" pos="845"/>
        <p:guide pos="3840"/>
        <p:guide pos="7412"/>
        <p:guide pos="381"/>
        <p:guide pos="7299"/>
        <p:guide orient="horz" pos="3987"/>
        <p:guide orient="horz" pos="2296"/>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snapToGrid="0">
      <p:cViewPr>
        <p:scale>
          <a:sx n="150" d="100"/>
          <a:sy n="150" d="100"/>
        </p:scale>
        <p:origin x="1306" y="-1205"/>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Virology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Conclusions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Unanswered questions and perspectives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05297907-2794-40E4-AC08-E3336250DE2F}">
      <dgm:prSet phldrT="[Text]" custT="1"/>
      <dgm:spPr>
        <a:solidFill>
          <a:schemeClr val="bg1"/>
        </a:solidFill>
        <a:ln>
          <a:solidFill>
            <a:schemeClr val="tx2"/>
          </a:solidFill>
        </a:ln>
      </dgm:spPr>
      <dgm:t>
        <a:bodyPr/>
        <a:lstStyle/>
        <a:p>
          <a:r>
            <a:rPr lang="en-GB" sz="2000" dirty="0"/>
            <a:t>Epidemiology</a:t>
          </a:r>
        </a:p>
      </dgm:t>
    </dgm:pt>
    <dgm:pt modelId="{7DF3A372-617F-4649-892D-458136FDAF02}" type="parTrans" cxnId="{43EA5366-1C0E-44AE-A051-D3AA2FCFD5E9}">
      <dgm:prSet/>
      <dgm:spPr/>
    </dgm:pt>
    <dgm:pt modelId="{291B455B-CC25-4B56-A831-A18E20359D84}" type="sibTrans" cxnId="{43EA5366-1C0E-44AE-A051-D3AA2FCFD5E9}">
      <dgm:prSet/>
      <dgm:spPr/>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43EA5366-1C0E-44AE-A051-D3AA2FCFD5E9}" srcId="{89F0AF2C-9BF5-4CF3-9103-6667E274E04F}" destId="{05297907-2794-40E4-AC08-E3336250DE2F}" srcOrd="1" destOrd="0" parTransId="{7DF3A372-617F-4649-892D-458136FDAF02}" sibTransId="{291B455B-CC25-4B56-A831-A18E20359D84}"/>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AA2CC67B-2EC2-4BCE-9BF5-C876532CDC6B}" type="presOf" srcId="{05297907-2794-40E4-AC08-E3336250DE2F}" destId="{32A41B45-68F6-4AC1-9583-5420FD4CFB41}" srcOrd="0" destOrd="1" presId="urn:microsoft.com/office/officeart/2005/8/layout/vList5"/>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68055" y="-1903080"/>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Virology</a:t>
          </a:r>
        </a:p>
        <a:p>
          <a:pPr marL="228600" lvl="1" indent="-228600" algn="l" defTabSz="889000">
            <a:lnSpc>
              <a:spcPct val="90000"/>
            </a:lnSpc>
            <a:spcBef>
              <a:spcPct val="0"/>
            </a:spcBef>
            <a:spcAft>
              <a:spcPct val="15000"/>
            </a:spcAft>
            <a:buChar char="•"/>
          </a:pPr>
          <a:r>
            <a:rPr lang="en-GB" sz="2000" kern="1200" dirty="0"/>
            <a:t>Epidemiology</a:t>
          </a:r>
        </a:p>
      </dsp:txBody>
      <dsp:txXfrm rot="-5400000">
        <a:off x="4083368" y="1325050"/>
        <a:ext cx="7215877" cy="803058"/>
      </dsp:txXfrm>
    </dsp:sp>
    <dsp:sp modelId="{CCB8CD55-3C3D-4583-82FB-52AAD531040C}">
      <dsp:nvSpPr>
        <dsp:cNvPr id="0" name=""/>
        <dsp:cNvSpPr/>
      </dsp:nvSpPr>
      <dsp:spPr>
        <a:xfrm>
          <a:off x="0" y="1170364"/>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268055" y="433023"/>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Unanswered questions and perspectives</a:t>
          </a:r>
        </a:p>
      </dsp:txBody>
      <dsp:txXfrm rot="-5400000">
        <a:off x="4083368" y="3661154"/>
        <a:ext cx="7215877" cy="803058"/>
      </dsp:txXfrm>
    </dsp:sp>
    <dsp:sp modelId="{130C8671-EBD0-4193-93F9-65C6D3CFC47F}">
      <dsp:nvSpPr>
        <dsp:cNvPr id="0" name=""/>
        <dsp:cNvSpPr/>
      </dsp:nvSpPr>
      <dsp:spPr>
        <a:xfrm>
          <a:off x="0" y="3506468"/>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Conclusions</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ACLF, acute-on-chronic liver </a:t>
            </a:r>
            <a:r>
              <a:rPr lang="en-US" i="1" dirty="0" err="1"/>
              <a:t>failue</a:t>
            </a:r>
            <a:r>
              <a:rPr lang="en-US" i="1" dirty="0"/>
              <a:t>; ALF, acute liver failure; GT, genotype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HIV, human immunodeficiency virus; LFT,</a:t>
            </a:r>
            <a:r>
              <a:rPr lang="en-GB" i="1" baseline="0" dirty="0"/>
              <a:t> liver function test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HIV, human immunodeficiency virus; LFT,</a:t>
            </a:r>
            <a:r>
              <a:rPr lang="en-GB" i="1" baseline="0" dirty="0"/>
              <a:t> liver function test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86801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GT, genotype; </a:t>
            </a:r>
            <a:r>
              <a:rPr lang="en-US" i="1" dirty="0" err="1"/>
              <a:t>LTx</a:t>
            </a:r>
            <a:r>
              <a:rPr lang="en-US" i="1" dirty="0"/>
              <a: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68960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GT, genotype; </a:t>
            </a:r>
            <a:r>
              <a:rPr lang="en-GB" i="1" dirty="0"/>
              <a:t>IgA, immunoglobulin 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124556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GT, genotype; </a:t>
            </a:r>
            <a:r>
              <a:rPr lang="en-GB" i="1" dirty="0"/>
              <a:t>IgA, immunoglobulin A</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05453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IL, interleukin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25887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LFT,</a:t>
            </a:r>
            <a:r>
              <a:rPr lang="en-GB" i="1" baseline="0" dirty="0"/>
              <a:t> liver function test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93214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Ig, immunoglobulin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55648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Ig, immunoglobulin; NAT, nucleic acid test; PCR, polymerase chain reaction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76627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3333398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NAT, nucleic acid test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13585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Ig, immunoglobulin; NAT, nucleic acid test; PCR, polymerase chain reaction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103450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CMV, cytomegalovirus; EBV, Epstein–Barr virus; </a:t>
            </a:r>
            <a:r>
              <a:rPr lang="en-GB" i="1" dirty="0" err="1"/>
              <a:t>LTx</a:t>
            </a:r>
            <a:r>
              <a:rPr lang="en-GB" i="1" dirty="0"/>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6892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CMV, cytomegalovirus; EBV, Epstein–Barr virus; </a:t>
            </a:r>
            <a:r>
              <a:rPr lang="en-GB" i="1" dirty="0" err="1"/>
              <a:t>LTx</a:t>
            </a:r>
            <a:r>
              <a:rPr lang="en-GB" i="1" dirty="0"/>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904976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CMV, cytomegalovirus; EBV, Epstein–Barr virus; </a:t>
            </a:r>
            <a:r>
              <a:rPr lang="en-GB" i="1" dirty="0" err="1"/>
              <a:t>LTx</a:t>
            </a:r>
            <a:r>
              <a:rPr lang="en-GB" i="1" dirty="0"/>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250538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alanine </a:t>
            </a:r>
            <a:r>
              <a:rPr lang="en-GB" sz="1200" b="0" i="1" kern="1200" dirty="0">
                <a:solidFill>
                  <a:schemeClr val="tx1"/>
                </a:solidFill>
                <a:effectLst/>
                <a:latin typeface="Arial" panose="020B0604020202020204" pitchFamily="34" charset="0"/>
                <a:ea typeface="+mn-ea"/>
                <a:cs typeface="Arial" panose="020B0604020202020204" pitchFamily="34" charset="0"/>
              </a:rPr>
              <a:t>aminotransferase; GT, genotype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335417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LFT,</a:t>
            </a:r>
            <a:r>
              <a:rPr lang="en-GB" i="1" baseline="0" dirty="0"/>
              <a:t> liver function test; </a:t>
            </a:r>
            <a:r>
              <a:rPr lang="en-GB" i="1" dirty="0"/>
              <a:t>NAT, nucleic acid test</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00272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41424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GT, genotype; </a:t>
            </a:r>
            <a:r>
              <a:rPr lang="en-US" i="1" dirty="0" err="1"/>
              <a:t>LTx</a:t>
            </a:r>
            <a:r>
              <a:rPr lang="en-US" i="1" dirty="0"/>
              <a:t>, liver transplantation</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203093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GT, genotype; </a:t>
            </a:r>
            <a:r>
              <a:rPr lang="en-US" i="1" dirty="0" err="1"/>
              <a:t>LTx</a:t>
            </a:r>
            <a:r>
              <a:rPr lang="en-US" i="1" dirty="0"/>
              <a:t>, liver transplantation</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421629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GT, genotype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324293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err="1"/>
              <a:t>LTx</a:t>
            </a:r>
            <a:r>
              <a:rPr lang="en-US" i="1" dirty="0"/>
              <a:t>, liver transplantation</a:t>
            </a: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743883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AC83DAE-5157-4E7E-A158-0E9ACCDEF39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9403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621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D742B8-9794-44CB-A831-5EC7FF21B2C8}"/>
              </a:ext>
            </a:extLst>
          </p:cNvPr>
          <p:cNvSpPr>
            <a:spLocks noGrp="1"/>
          </p:cNvSpPr>
          <p:nvPr>
            <p:ph type="body" idx="1"/>
          </p:nvPr>
        </p:nvSpPr>
        <p:spPr/>
        <p:txBody>
          <a:bodyPr/>
          <a:lstStyle/>
          <a:p>
            <a:pPr marL="0" indent="0">
              <a:buNone/>
            </a:pPr>
            <a:r>
              <a:rPr lang="en-GB" i="1" dirty="0"/>
              <a:t>MSM, men who have sex with men</a:t>
            </a:r>
          </a:p>
        </p:txBody>
      </p:sp>
    </p:spTree>
    <p:extLst>
      <p:ext uri="{BB962C8B-B14F-4D97-AF65-F5344CB8AC3E}">
        <p14:creationId xmlns:p14="http://schemas.microsoft.com/office/powerpoint/2010/main" val="2018840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GT, genotype</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121867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GT, genotype</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06827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GT, genotype; </a:t>
            </a:r>
            <a:r>
              <a:rPr lang="en-GB" i="1" dirty="0"/>
              <a:t>WHO, World Health Organization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210784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GT, genotype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403457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1. Thom K, et al. Euro </a:t>
            </a:r>
            <a:r>
              <a:rPr lang="en-GB" i="1" dirty="0" err="1"/>
              <a:t>Surveill</a:t>
            </a:r>
            <a:r>
              <a:rPr lang="en-GB" i="1" dirty="0"/>
              <a:t> 2018;doi: 10.2807/1560-7917.ES.2018.23.12.17-00174 [</a:t>
            </a:r>
            <a:r>
              <a:rPr lang="en-GB" i="1" dirty="0" err="1"/>
              <a:t>Epub</a:t>
            </a:r>
            <a:r>
              <a:rPr lang="en-GB" i="1" dirty="0"/>
              <a:t> ahead of print]; 2. </a:t>
            </a:r>
            <a:r>
              <a:rPr lang="en-GB" i="1" dirty="0" err="1"/>
              <a:t>Mansuy</a:t>
            </a:r>
            <a:r>
              <a:rPr lang="en-GB" i="1" dirty="0"/>
              <a:t> JM, et al. Hepatology 2016;63:1145–54; 3. </a:t>
            </a:r>
            <a:r>
              <a:rPr lang="en-GB" i="1" dirty="0" err="1"/>
              <a:t>Zaaijer</a:t>
            </a:r>
            <a:r>
              <a:rPr lang="en-GB" i="1" dirty="0"/>
              <a:t> HL. Hepatology 2015;62:654; 4. Müller B, et al. </a:t>
            </a:r>
            <a:r>
              <a:rPr lang="en-GB" i="1" dirty="0" err="1"/>
              <a:t>Transfus</a:t>
            </a:r>
            <a:r>
              <a:rPr lang="en-GB" i="1" dirty="0"/>
              <a:t> Med </a:t>
            </a:r>
            <a:r>
              <a:rPr lang="en-GB" i="1" dirty="0" err="1"/>
              <a:t>Hemother</a:t>
            </a:r>
            <a:r>
              <a:rPr lang="en-GB" i="1" dirty="0"/>
              <a:t> 2015;42:1–66; 5. </a:t>
            </a:r>
            <a:r>
              <a:rPr lang="en-GB" i="1" dirty="0" err="1"/>
              <a:t>Adlhoch</a:t>
            </a:r>
            <a:r>
              <a:rPr lang="en-GB" i="1" dirty="0"/>
              <a:t> C, et al. J </a:t>
            </a:r>
            <a:r>
              <a:rPr lang="en-GB" i="1" dirty="0" err="1"/>
              <a:t>Clin</a:t>
            </a:r>
            <a:r>
              <a:rPr lang="en-GB" i="1" dirty="0"/>
              <a:t> </a:t>
            </a:r>
            <a:r>
              <a:rPr lang="en-GB" i="1" dirty="0" err="1"/>
              <a:t>Virol</a:t>
            </a:r>
            <a:r>
              <a:rPr lang="en-GB" i="1" dirty="0"/>
              <a:t> 2016;82:9–16; 6. </a:t>
            </a:r>
            <a:r>
              <a:rPr lang="en-GB" i="1" dirty="0" err="1"/>
              <a:t>Lucarelli</a:t>
            </a:r>
            <a:r>
              <a:rPr lang="en-GB" i="1" dirty="0"/>
              <a:t> C, et al. Euro </a:t>
            </a:r>
            <a:r>
              <a:rPr lang="en-GB" i="1" dirty="0" err="1"/>
              <a:t>Surveill</a:t>
            </a:r>
            <a:r>
              <a:rPr lang="en-GB" i="1" dirty="0"/>
              <a:t> 2016;21; 7. Bura M, et al, </a:t>
            </a:r>
            <a:r>
              <a:rPr lang="en-GB" i="1" dirty="0" err="1"/>
              <a:t>Int</a:t>
            </a:r>
            <a:r>
              <a:rPr lang="en-GB" i="1" dirty="0"/>
              <a:t> J Infect Dis. 2017; 61:20–2; 8. Shrestha AC, et al. Transfusion 2016;56:3086–93; 9. </a:t>
            </a:r>
            <a:r>
              <a:rPr lang="en-GB" i="1" dirty="0" err="1"/>
              <a:t>Hoad</a:t>
            </a:r>
            <a:r>
              <a:rPr lang="en-GB" i="1" dirty="0"/>
              <a:t> VC, et al. Vox Sang 2017;112:614–21; 10. Fearon MA, et al. Transfusion 2017;57:1420–5; 11. Zhang L, et al. Transfusion 2017;57:248–57; 12. </a:t>
            </a:r>
            <a:r>
              <a:rPr lang="en-GB" i="1" dirty="0" err="1"/>
              <a:t>Matsubayashi</a:t>
            </a:r>
            <a:r>
              <a:rPr lang="en-GB" i="1" dirty="0"/>
              <a:t> K, et al. ISBT Science Series 2011;6:344–9; 13. </a:t>
            </a:r>
            <a:r>
              <a:rPr lang="en-GB" i="1" dirty="0" err="1"/>
              <a:t>Minagi</a:t>
            </a:r>
            <a:r>
              <a:rPr lang="en-GB" i="1" dirty="0"/>
              <a:t> T, et al. Vox Sang 2016;111:242–6; 14. </a:t>
            </a:r>
            <a:r>
              <a:rPr lang="en-GB" i="1" dirty="0" err="1"/>
              <a:t>Stramer</a:t>
            </a:r>
            <a:r>
              <a:rPr lang="en-GB" i="1" dirty="0"/>
              <a:t> SL, et al. Transfusion 2015;56:481–8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25111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pPr/>
              <a:t>19</a:t>
            </a:fld>
            <a:endParaRPr lang="en-GB"/>
          </a:p>
        </p:txBody>
      </p:sp>
    </p:spTree>
    <p:extLst>
      <p:ext uri="{BB962C8B-B14F-4D97-AF65-F5344CB8AC3E}">
        <p14:creationId xmlns:p14="http://schemas.microsoft.com/office/powerpoint/2010/main" val="572998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7560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4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32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01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4A86"/>
            </a:solidFill>
          </a:ln>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987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95890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48714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21459470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gif"/><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xml"/><Relationship Id="rId3" Type="http://schemas.openxmlformats.org/officeDocument/2006/relationships/slide" Target="slide20.xml"/><Relationship Id="rId7" Type="http://schemas.openxmlformats.org/officeDocument/2006/relationships/slide" Target="slide36.xml"/><Relationship Id="rId12"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28.xml"/><Relationship Id="rId11" Type="http://schemas.openxmlformats.org/officeDocument/2006/relationships/slide" Target="slide45.xml"/><Relationship Id="rId5" Type="http://schemas.openxmlformats.org/officeDocument/2006/relationships/slide" Target="slide24.xml"/><Relationship Id="rId10" Type="http://schemas.openxmlformats.org/officeDocument/2006/relationships/slide" Target="slide43.xml"/><Relationship Id="rId4" Type="http://schemas.openxmlformats.org/officeDocument/2006/relationships/slide" Target="slide21.xml"/><Relationship Id="rId9" Type="http://schemas.openxmlformats.org/officeDocument/2006/relationships/slide" Target="slide40.xm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slide" Target="slide19.xml"/></Relationships>
</file>

<file path=ppt/slides/_rels/slide2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9.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3D8BC5-0241-454F-BF72-62BDD8743B65}"/>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t>HEV</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386381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4B6-9083-4525-8E0D-2F99742B34EC}"/>
              </a:ext>
            </a:extLst>
          </p:cNvPr>
          <p:cNvSpPr>
            <a:spLocks noGrp="1"/>
          </p:cNvSpPr>
          <p:nvPr>
            <p:ph type="title"/>
          </p:nvPr>
        </p:nvSpPr>
        <p:spPr/>
        <p:txBody>
          <a:bodyPr/>
          <a:lstStyle/>
          <a:p>
            <a:r>
              <a:rPr lang="en-US" dirty="0"/>
              <a:t>Virology of HEV</a:t>
            </a:r>
          </a:p>
        </p:txBody>
      </p:sp>
      <p:sp>
        <p:nvSpPr>
          <p:cNvPr id="3" name="Text Placeholder 2">
            <a:extLst>
              <a:ext uri="{FF2B5EF4-FFF2-40B4-BE49-F238E27FC236}">
                <a16:creationId xmlns:a16="http://schemas.microsoft.com/office/drawing/2014/main" id="{D102938D-8DDA-4A05-83E0-41EF1EB76341}"/>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7" name="Freeform: Shape 56">
            <a:extLst>
              <a:ext uri="{FF2B5EF4-FFF2-40B4-BE49-F238E27FC236}">
                <a16:creationId xmlns:a16="http://schemas.microsoft.com/office/drawing/2014/main" id="{40D191F3-4DF2-4034-A745-273C321FC2A9}"/>
              </a:ext>
            </a:extLst>
          </p:cNvPr>
          <p:cNvSpPr/>
          <p:nvPr/>
        </p:nvSpPr>
        <p:spPr>
          <a:xfrm>
            <a:off x="6972597" y="1354366"/>
            <a:ext cx="1875506" cy="403527"/>
          </a:xfrm>
          <a:custGeom>
            <a:avLst/>
            <a:gdLst>
              <a:gd name="connsiteX0" fmla="*/ 0 w 1132024"/>
              <a:gd name="connsiteY0" fmla="*/ 0 h 424322"/>
              <a:gd name="connsiteX1" fmla="*/ 1132024 w 1132024"/>
              <a:gd name="connsiteY1" fmla="*/ 0 h 424322"/>
              <a:gd name="connsiteX2" fmla="*/ 1132024 w 1132024"/>
              <a:gd name="connsiteY2" fmla="*/ 424322 h 424322"/>
              <a:gd name="connsiteX3" fmla="*/ 0 w 1132024"/>
              <a:gd name="connsiteY3" fmla="*/ 424322 h 424322"/>
              <a:gd name="connsiteX4" fmla="*/ 0 w 1132024"/>
              <a:gd name="connsiteY4" fmla="*/ 0 h 4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24" h="424322">
                <a:moveTo>
                  <a:pt x="0" y="0"/>
                </a:moveTo>
                <a:lnTo>
                  <a:pt x="1132024" y="0"/>
                </a:lnTo>
                <a:lnTo>
                  <a:pt x="1132024" y="424322"/>
                </a:lnTo>
                <a:lnTo>
                  <a:pt x="0" y="42432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sym typeface="Wingdings" panose="05000000000000000000" pitchFamily="2" charset="2"/>
              </a:rPr>
              <a:t>Hepeviridae</a:t>
            </a:r>
            <a:endParaRPr lang="en-US" sz="1600" dirty="0"/>
          </a:p>
        </p:txBody>
      </p:sp>
      <p:sp>
        <p:nvSpPr>
          <p:cNvPr id="58" name="Freeform: Shape 57">
            <a:extLst>
              <a:ext uri="{FF2B5EF4-FFF2-40B4-BE49-F238E27FC236}">
                <a16:creationId xmlns:a16="http://schemas.microsoft.com/office/drawing/2014/main" id="{7734FD3F-5788-4469-A1A9-2C67FA2570A8}"/>
              </a:ext>
            </a:extLst>
          </p:cNvPr>
          <p:cNvSpPr/>
          <p:nvPr/>
        </p:nvSpPr>
        <p:spPr>
          <a:xfrm>
            <a:off x="6972597" y="2005786"/>
            <a:ext cx="1875506" cy="376959"/>
          </a:xfrm>
          <a:custGeom>
            <a:avLst/>
            <a:gdLst>
              <a:gd name="connsiteX0" fmla="*/ 0 w 848645"/>
              <a:gd name="connsiteY0" fmla="*/ 0 h 279768"/>
              <a:gd name="connsiteX1" fmla="*/ 848645 w 848645"/>
              <a:gd name="connsiteY1" fmla="*/ 0 h 279768"/>
              <a:gd name="connsiteX2" fmla="*/ 848645 w 848645"/>
              <a:gd name="connsiteY2" fmla="*/ 279768 h 279768"/>
              <a:gd name="connsiteX3" fmla="*/ 0 w 848645"/>
              <a:gd name="connsiteY3" fmla="*/ 279768 h 279768"/>
              <a:gd name="connsiteX4" fmla="*/ 0 w 848645"/>
              <a:gd name="connsiteY4" fmla="*/ 0 h 27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45" h="279768">
                <a:moveTo>
                  <a:pt x="0" y="0"/>
                </a:moveTo>
                <a:lnTo>
                  <a:pt x="848645" y="0"/>
                </a:lnTo>
                <a:lnTo>
                  <a:pt x="848645" y="279768"/>
                </a:lnTo>
                <a:lnTo>
                  <a:pt x="0" y="279768"/>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t>Orthohepevirus</a:t>
            </a:r>
            <a:endParaRPr lang="en-US" sz="1600" dirty="0"/>
          </a:p>
        </p:txBody>
      </p:sp>
      <p:sp>
        <p:nvSpPr>
          <p:cNvPr id="73" name="Rectangle 72">
            <a:extLst>
              <a:ext uri="{FF2B5EF4-FFF2-40B4-BE49-F238E27FC236}">
                <a16:creationId xmlns:a16="http://schemas.microsoft.com/office/drawing/2014/main" id="{EEB540FC-1AD1-4E95-BEC8-ABCE00133AA7}"/>
              </a:ext>
            </a:extLst>
          </p:cNvPr>
          <p:cNvSpPr/>
          <p:nvPr/>
        </p:nvSpPr>
        <p:spPr>
          <a:xfrm>
            <a:off x="4239822" y="1400747"/>
            <a:ext cx="2678845" cy="338554"/>
          </a:xfrm>
          <a:prstGeom prst="rect">
            <a:avLst/>
          </a:prstGeom>
        </p:spPr>
        <p:txBody>
          <a:bodyPr wrap="square">
            <a:spAutoFit/>
          </a:bodyPr>
          <a:lstStyle/>
          <a:p>
            <a:pPr algn="r"/>
            <a:r>
              <a:rPr lang="en-GB" sz="1600" b="1" dirty="0">
                <a:solidFill>
                  <a:schemeClr val="accent1">
                    <a:lumMod val="75000"/>
                  </a:schemeClr>
                </a:solidFill>
              </a:rPr>
              <a:t>Virus </a:t>
            </a:r>
            <a:r>
              <a:rPr lang="en-GB" sz="1600" b="1" dirty="0">
                <a:solidFill>
                  <a:srgbClr val="E09E08"/>
                </a:solidFill>
              </a:rPr>
              <a:t>family</a:t>
            </a:r>
            <a:r>
              <a:rPr lang="en-GB" sz="1600" b="1" dirty="0">
                <a:solidFill>
                  <a:schemeClr val="accent1">
                    <a:lumMod val="75000"/>
                  </a:schemeClr>
                </a:solidFill>
              </a:rPr>
              <a:t> </a:t>
            </a:r>
          </a:p>
        </p:txBody>
      </p:sp>
      <p:sp>
        <p:nvSpPr>
          <p:cNvPr id="74" name="Rectangle 73">
            <a:extLst>
              <a:ext uri="{FF2B5EF4-FFF2-40B4-BE49-F238E27FC236}">
                <a16:creationId xmlns:a16="http://schemas.microsoft.com/office/drawing/2014/main" id="{52AFE4B9-A688-4161-8E62-12A979834B42}"/>
              </a:ext>
            </a:extLst>
          </p:cNvPr>
          <p:cNvSpPr/>
          <p:nvPr/>
        </p:nvSpPr>
        <p:spPr>
          <a:xfrm>
            <a:off x="5634055" y="2029208"/>
            <a:ext cx="1284611" cy="338554"/>
          </a:xfrm>
          <a:prstGeom prst="rect">
            <a:avLst/>
          </a:prstGeom>
        </p:spPr>
        <p:txBody>
          <a:bodyPr wrap="square">
            <a:spAutoFit/>
          </a:bodyPr>
          <a:lstStyle/>
          <a:p>
            <a:pPr algn="r"/>
            <a:r>
              <a:rPr lang="en-GB" sz="1600" b="1" dirty="0">
                <a:solidFill>
                  <a:schemeClr val="accent1">
                    <a:lumMod val="75000"/>
                  </a:schemeClr>
                </a:solidFill>
              </a:rPr>
              <a:t>Genus</a:t>
            </a:r>
            <a:endParaRPr lang="en-US" sz="1600" b="1" dirty="0">
              <a:solidFill>
                <a:schemeClr val="accent1">
                  <a:lumMod val="75000"/>
                </a:schemeClr>
              </a:solidFill>
            </a:endParaRPr>
          </a:p>
        </p:txBody>
      </p:sp>
      <p:sp>
        <p:nvSpPr>
          <p:cNvPr id="46" name="TextBox 45"/>
          <p:cNvSpPr txBox="1"/>
          <p:nvPr/>
        </p:nvSpPr>
        <p:spPr>
          <a:xfrm>
            <a:off x="2175510" y="1354366"/>
            <a:ext cx="2531462" cy="584775"/>
          </a:xfrm>
          <a:prstGeom prst="rect">
            <a:avLst/>
          </a:prstGeom>
          <a:noFill/>
        </p:spPr>
        <p:txBody>
          <a:bodyPr wrap="none" rtlCol="0">
            <a:spAutoFit/>
          </a:bodyPr>
          <a:lstStyle/>
          <a:p>
            <a:r>
              <a:rPr lang="en-GB" sz="1600" i="1" dirty="0" err="1"/>
              <a:t>Hepeviridae</a:t>
            </a:r>
            <a:r>
              <a:rPr lang="en-GB" sz="1600" dirty="0"/>
              <a:t> viruses infect</a:t>
            </a:r>
            <a:br>
              <a:rPr lang="en-GB" sz="1600" dirty="0"/>
            </a:br>
            <a:r>
              <a:rPr lang="en-GB" sz="1600" dirty="0"/>
              <a:t>mammals, birds and fish</a:t>
            </a:r>
          </a:p>
        </p:txBody>
      </p:sp>
      <p:sp>
        <p:nvSpPr>
          <p:cNvPr id="47" name="TextBox 46"/>
          <p:cNvSpPr txBox="1"/>
          <p:nvPr/>
        </p:nvSpPr>
        <p:spPr>
          <a:xfrm>
            <a:off x="2188166" y="1939242"/>
            <a:ext cx="2888932" cy="830997"/>
          </a:xfrm>
          <a:prstGeom prst="rect">
            <a:avLst/>
          </a:prstGeom>
          <a:noFill/>
        </p:spPr>
        <p:txBody>
          <a:bodyPr wrap="none" rtlCol="0">
            <a:spAutoFit/>
          </a:bodyPr>
          <a:lstStyle/>
          <a:p>
            <a:r>
              <a:rPr lang="en-GB" sz="1600" dirty="0"/>
              <a:t>Strains infecting humans</a:t>
            </a:r>
            <a:br>
              <a:rPr lang="en-GB" sz="1600" dirty="0"/>
            </a:br>
            <a:r>
              <a:rPr lang="en-GB" sz="1600" dirty="0"/>
              <a:t>belong to the </a:t>
            </a:r>
            <a:r>
              <a:rPr lang="en-GB" sz="1600" i="1" dirty="0" err="1"/>
              <a:t>Orthohepevirus</a:t>
            </a:r>
            <a:r>
              <a:rPr lang="en-GB" sz="1600" dirty="0"/>
              <a:t> </a:t>
            </a:r>
            <a:br>
              <a:rPr lang="en-GB" sz="1600" dirty="0"/>
            </a:br>
            <a:r>
              <a:rPr lang="en-GB" sz="1600" dirty="0"/>
              <a:t>genus, species A</a:t>
            </a:r>
          </a:p>
        </p:txBody>
      </p:sp>
      <p:cxnSp>
        <p:nvCxnSpPr>
          <p:cNvPr id="11" name="Straight Arrow Connector 10"/>
          <p:cNvCxnSpPr/>
          <p:nvPr/>
        </p:nvCxnSpPr>
        <p:spPr>
          <a:xfrm>
            <a:off x="7913370" y="1780752"/>
            <a:ext cx="0" cy="181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D1ED0ED-CAC0-4272-97F6-5682A7EBA275}"/>
              </a:ext>
            </a:extLst>
          </p:cNvPr>
          <p:cNvSpPr/>
          <p:nvPr/>
        </p:nvSpPr>
        <p:spPr>
          <a:xfrm>
            <a:off x="4661127" y="2728232"/>
            <a:ext cx="1284611" cy="338554"/>
          </a:xfrm>
          <a:prstGeom prst="rect">
            <a:avLst/>
          </a:prstGeom>
        </p:spPr>
        <p:txBody>
          <a:bodyPr wrap="square">
            <a:spAutoFit/>
          </a:bodyPr>
          <a:lstStyle/>
          <a:p>
            <a:pPr algn="r"/>
            <a:r>
              <a:rPr lang="en-GB" sz="1600" b="1" dirty="0">
                <a:solidFill>
                  <a:schemeClr val="accent1">
                    <a:lumMod val="75000"/>
                  </a:schemeClr>
                </a:solidFill>
              </a:rPr>
              <a:t>Species</a:t>
            </a:r>
            <a:endParaRPr lang="en-US" sz="1600" b="1" dirty="0">
              <a:solidFill>
                <a:schemeClr val="accent1">
                  <a:lumMod val="75000"/>
                </a:schemeClr>
              </a:solidFill>
            </a:endParaRPr>
          </a:p>
        </p:txBody>
      </p:sp>
      <p:cxnSp>
        <p:nvCxnSpPr>
          <p:cNvPr id="84" name="Straight Arrow Connector 83">
            <a:extLst>
              <a:ext uri="{FF2B5EF4-FFF2-40B4-BE49-F238E27FC236}">
                <a16:creationId xmlns:a16="http://schemas.microsoft.com/office/drawing/2014/main" id="{94CE5D01-A39A-4EDD-9C37-B9A3527F7751}"/>
              </a:ext>
            </a:extLst>
          </p:cNvPr>
          <p:cNvCxnSpPr>
            <a:cxnSpLocks/>
          </p:cNvCxnSpPr>
          <p:nvPr/>
        </p:nvCxnSpPr>
        <p:spPr>
          <a:xfrm flipH="1">
            <a:off x="6364823" y="2368551"/>
            <a:ext cx="1550453"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5F138FA-9009-4A23-86C2-22BB1DF88058}"/>
              </a:ext>
            </a:extLst>
          </p:cNvPr>
          <p:cNvCxnSpPr>
            <a:cxnSpLocks/>
          </p:cNvCxnSpPr>
          <p:nvPr/>
        </p:nvCxnSpPr>
        <p:spPr>
          <a:xfrm>
            <a:off x="7912101" y="2368551"/>
            <a:ext cx="1514229"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229A29-4225-4588-A61A-1B351100E968}"/>
              </a:ext>
            </a:extLst>
          </p:cNvPr>
          <p:cNvCxnSpPr>
            <a:cxnSpLocks/>
          </p:cNvCxnSpPr>
          <p:nvPr/>
        </p:nvCxnSpPr>
        <p:spPr>
          <a:xfrm flipH="1">
            <a:off x="7468204" y="2362201"/>
            <a:ext cx="448635"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7B93BB3-DC90-48EB-A8B8-6E2D7277FB82}"/>
              </a:ext>
            </a:extLst>
          </p:cNvPr>
          <p:cNvCxnSpPr>
            <a:cxnSpLocks/>
          </p:cNvCxnSpPr>
          <p:nvPr/>
        </p:nvCxnSpPr>
        <p:spPr>
          <a:xfrm>
            <a:off x="7910350" y="2362201"/>
            <a:ext cx="444492"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82534" y="2727973"/>
            <a:ext cx="917059" cy="369332"/>
          </a:xfrm>
          <a:prstGeom prst="rect">
            <a:avLst/>
          </a:prstGeom>
          <a:solidFill>
            <a:schemeClr val="tx2"/>
          </a:solidFill>
          <a:ln w="38100">
            <a:solidFill>
              <a:srgbClr val="FFC000"/>
            </a:solidFill>
          </a:ln>
        </p:spPr>
        <p:txBody>
          <a:bodyPr wrap="square" rtlCol="0">
            <a:spAutoFit/>
          </a:bodyPr>
          <a:lstStyle/>
          <a:p>
            <a:pPr algn="ctr"/>
            <a:r>
              <a:rPr lang="en-GB" b="1" dirty="0">
                <a:solidFill>
                  <a:schemeClr val="bg1"/>
                </a:solidFill>
              </a:rPr>
              <a:t>A</a:t>
            </a:r>
          </a:p>
        </p:txBody>
      </p:sp>
      <p:sp>
        <p:nvSpPr>
          <p:cNvPr id="103" name="TextBox 102"/>
          <p:cNvSpPr txBox="1"/>
          <p:nvPr/>
        </p:nvSpPr>
        <p:spPr>
          <a:xfrm>
            <a:off x="906395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D</a:t>
            </a:r>
          </a:p>
        </p:txBody>
      </p:sp>
      <p:sp>
        <p:nvSpPr>
          <p:cNvPr id="104" name="TextBox 103"/>
          <p:cNvSpPr txBox="1"/>
          <p:nvPr/>
        </p:nvSpPr>
        <p:spPr>
          <a:xfrm>
            <a:off x="803681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C</a:t>
            </a:r>
          </a:p>
        </p:txBody>
      </p:sp>
      <p:sp>
        <p:nvSpPr>
          <p:cNvPr id="106" name="TextBox 105"/>
          <p:cNvSpPr txBox="1"/>
          <p:nvPr/>
        </p:nvSpPr>
        <p:spPr>
          <a:xfrm>
            <a:off x="700967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B</a:t>
            </a:r>
          </a:p>
        </p:txBody>
      </p:sp>
      <p:pic>
        <p:nvPicPr>
          <p:cNvPr id="21" name="Picture 20">
            <a:hlinkClick r:id="rId2" action="ppaction://hlinksldjump"/>
            <a:extLst>
              <a:ext uri="{FF2B5EF4-FFF2-40B4-BE49-F238E27FC236}">
                <a16:creationId xmlns:a16="http://schemas.microsoft.com/office/drawing/2014/main" id="{05FA0A6F-90C9-4734-B245-761226305AD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1429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4B6-9083-4525-8E0D-2F99742B34EC}"/>
              </a:ext>
            </a:extLst>
          </p:cNvPr>
          <p:cNvSpPr>
            <a:spLocks noGrp="1"/>
          </p:cNvSpPr>
          <p:nvPr>
            <p:ph type="title"/>
          </p:nvPr>
        </p:nvSpPr>
        <p:spPr/>
        <p:txBody>
          <a:bodyPr/>
          <a:lstStyle/>
          <a:p>
            <a:r>
              <a:rPr lang="en-US" dirty="0"/>
              <a:t>Virology of HEV</a:t>
            </a:r>
          </a:p>
        </p:txBody>
      </p:sp>
      <p:sp>
        <p:nvSpPr>
          <p:cNvPr id="3" name="Text Placeholder 2">
            <a:extLst>
              <a:ext uri="{FF2B5EF4-FFF2-40B4-BE49-F238E27FC236}">
                <a16:creationId xmlns:a16="http://schemas.microsoft.com/office/drawing/2014/main" id="{D102938D-8DDA-4A05-83E0-41EF1EB76341}"/>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7" name="Freeform: Shape 56">
            <a:extLst>
              <a:ext uri="{FF2B5EF4-FFF2-40B4-BE49-F238E27FC236}">
                <a16:creationId xmlns:a16="http://schemas.microsoft.com/office/drawing/2014/main" id="{40D191F3-4DF2-4034-A745-273C321FC2A9}"/>
              </a:ext>
            </a:extLst>
          </p:cNvPr>
          <p:cNvSpPr/>
          <p:nvPr/>
        </p:nvSpPr>
        <p:spPr>
          <a:xfrm>
            <a:off x="6972597" y="1354366"/>
            <a:ext cx="1875506" cy="403527"/>
          </a:xfrm>
          <a:custGeom>
            <a:avLst/>
            <a:gdLst>
              <a:gd name="connsiteX0" fmla="*/ 0 w 1132024"/>
              <a:gd name="connsiteY0" fmla="*/ 0 h 424322"/>
              <a:gd name="connsiteX1" fmla="*/ 1132024 w 1132024"/>
              <a:gd name="connsiteY1" fmla="*/ 0 h 424322"/>
              <a:gd name="connsiteX2" fmla="*/ 1132024 w 1132024"/>
              <a:gd name="connsiteY2" fmla="*/ 424322 h 424322"/>
              <a:gd name="connsiteX3" fmla="*/ 0 w 1132024"/>
              <a:gd name="connsiteY3" fmla="*/ 424322 h 424322"/>
              <a:gd name="connsiteX4" fmla="*/ 0 w 1132024"/>
              <a:gd name="connsiteY4" fmla="*/ 0 h 4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24" h="424322">
                <a:moveTo>
                  <a:pt x="0" y="0"/>
                </a:moveTo>
                <a:lnTo>
                  <a:pt x="1132024" y="0"/>
                </a:lnTo>
                <a:lnTo>
                  <a:pt x="1132024" y="424322"/>
                </a:lnTo>
                <a:lnTo>
                  <a:pt x="0" y="42432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sym typeface="Wingdings" panose="05000000000000000000" pitchFamily="2" charset="2"/>
              </a:rPr>
              <a:t>Hepeviridae</a:t>
            </a:r>
            <a:endParaRPr lang="en-US" sz="1600" dirty="0"/>
          </a:p>
        </p:txBody>
      </p:sp>
      <p:sp>
        <p:nvSpPr>
          <p:cNvPr id="58" name="Freeform: Shape 57">
            <a:extLst>
              <a:ext uri="{FF2B5EF4-FFF2-40B4-BE49-F238E27FC236}">
                <a16:creationId xmlns:a16="http://schemas.microsoft.com/office/drawing/2014/main" id="{7734FD3F-5788-4469-A1A9-2C67FA2570A8}"/>
              </a:ext>
            </a:extLst>
          </p:cNvPr>
          <p:cNvSpPr/>
          <p:nvPr/>
        </p:nvSpPr>
        <p:spPr>
          <a:xfrm>
            <a:off x="6972597" y="2005786"/>
            <a:ext cx="1875506" cy="376959"/>
          </a:xfrm>
          <a:custGeom>
            <a:avLst/>
            <a:gdLst>
              <a:gd name="connsiteX0" fmla="*/ 0 w 848645"/>
              <a:gd name="connsiteY0" fmla="*/ 0 h 279768"/>
              <a:gd name="connsiteX1" fmla="*/ 848645 w 848645"/>
              <a:gd name="connsiteY1" fmla="*/ 0 h 279768"/>
              <a:gd name="connsiteX2" fmla="*/ 848645 w 848645"/>
              <a:gd name="connsiteY2" fmla="*/ 279768 h 279768"/>
              <a:gd name="connsiteX3" fmla="*/ 0 w 848645"/>
              <a:gd name="connsiteY3" fmla="*/ 279768 h 279768"/>
              <a:gd name="connsiteX4" fmla="*/ 0 w 848645"/>
              <a:gd name="connsiteY4" fmla="*/ 0 h 27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45" h="279768">
                <a:moveTo>
                  <a:pt x="0" y="0"/>
                </a:moveTo>
                <a:lnTo>
                  <a:pt x="848645" y="0"/>
                </a:lnTo>
                <a:lnTo>
                  <a:pt x="848645" y="279768"/>
                </a:lnTo>
                <a:lnTo>
                  <a:pt x="0" y="279768"/>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t>Orthohepevirus</a:t>
            </a:r>
            <a:endParaRPr lang="en-US" sz="1600" dirty="0"/>
          </a:p>
        </p:txBody>
      </p:sp>
      <p:sp>
        <p:nvSpPr>
          <p:cNvPr id="73" name="Rectangle 72">
            <a:extLst>
              <a:ext uri="{FF2B5EF4-FFF2-40B4-BE49-F238E27FC236}">
                <a16:creationId xmlns:a16="http://schemas.microsoft.com/office/drawing/2014/main" id="{EEB540FC-1AD1-4E95-BEC8-ABCE00133AA7}"/>
              </a:ext>
            </a:extLst>
          </p:cNvPr>
          <p:cNvSpPr/>
          <p:nvPr/>
        </p:nvSpPr>
        <p:spPr>
          <a:xfrm>
            <a:off x="4239822" y="1400747"/>
            <a:ext cx="2678845" cy="338554"/>
          </a:xfrm>
          <a:prstGeom prst="rect">
            <a:avLst/>
          </a:prstGeom>
        </p:spPr>
        <p:txBody>
          <a:bodyPr wrap="square">
            <a:spAutoFit/>
          </a:bodyPr>
          <a:lstStyle/>
          <a:p>
            <a:pPr algn="r"/>
            <a:r>
              <a:rPr lang="en-GB" sz="1600" b="1" dirty="0">
                <a:solidFill>
                  <a:schemeClr val="accent1">
                    <a:lumMod val="75000"/>
                  </a:schemeClr>
                </a:solidFill>
              </a:rPr>
              <a:t>Virus </a:t>
            </a:r>
            <a:r>
              <a:rPr lang="en-GB" sz="1600" b="1" dirty="0">
                <a:solidFill>
                  <a:srgbClr val="E09E08"/>
                </a:solidFill>
              </a:rPr>
              <a:t>family</a:t>
            </a:r>
            <a:r>
              <a:rPr lang="en-GB" sz="1600" b="1" dirty="0">
                <a:solidFill>
                  <a:schemeClr val="accent1">
                    <a:lumMod val="75000"/>
                  </a:schemeClr>
                </a:solidFill>
              </a:rPr>
              <a:t> </a:t>
            </a:r>
          </a:p>
        </p:txBody>
      </p:sp>
      <p:sp>
        <p:nvSpPr>
          <p:cNvPr id="74" name="Rectangle 73">
            <a:extLst>
              <a:ext uri="{FF2B5EF4-FFF2-40B4-BE49-F238E27FC236}">
                <a16:creationId xmlns:a16="http://schemas.microsoft.com/office/drawing/2014/main" id="{52AFE4B9-A688-4161-8E62-12A979834B42}"/>
              </a:ext>
            </a:extLst>
          </p:cNvPr>
          <p:cNvSpPr/>
          <p:nvPr/>
        </p:nvSpPr>
        <p:spPr>
          <a:xfrm>
            <a:off x="5634055" y="2029208"/>
            <a:ext cx="1284611" cy="338554"/>
          </a:xfrm>
          <a:prstGeom prst="rect">
            <a:avLst/>
          </a:prstGeom>
        </p:spPr>
        <p:txBody>
          <a:bodyPr wrap="square">
            <a:spAutoFit/>
          </a:bodyPr>
          <a:lstStyle/>
          <a:p>
            <a:pPr algn="r"/>
            <a:r>
              <a:rPr lang="en-GB" sz="1600" b="1" dirty="0">
                <a:solidFill>
                  <a:schemeClr val="accent1">
                    <a:lumMod val="75000"/>
                  </a:schemeClr>
                </a:solidFill>
              </a:rPr>
              <a:t>Genus</a:t>
            </a:r>
            <a:endParaRPr lang="en-US" sz="1600" b="1" dirty="0">
              <a:solidFill>
                <a:schemeClr val="accent1">
                  <a:lumMod val="75000"/>
                </a:schemeClr>
              </a:solidFill>
            </a:endParaRPr>
          </a:p>
        </p:txBody>
      </p:sp>
      <p:sp>
        <p:nvSpPr>
          <p:cNvPr id="46" name="TextBox 45"/>
          <p:cNvSpPr txBox="1"/>
          <p:nvPr/>
        </p:nvSpPr>
        <p:spPr>
          <a:xfrm>
            <a:off x="2175510" y="1354366"/>
            <a:ext cx="2531462" cy="584775"/>
          </a:xfrm>
          <a:prstGeom prst="rect">
            <a:avLst/>
          </a:prstGeom>
          <a:noFill/>
        </p:spPr>
        <p:txBody>
          <a:bodyPr wrap="none" rtlCol="0">
            <a:spAutoFit/>
          </a:bodyPr>
          <a:lstStyle/>
          <a:p>
            <a:r>
              <a:rPr lang="en-GB" sz="1600" i="1" dirty="0" err="1"/>
              <a:t>Hepeviridae</a:t>
            </a:r>
            <a:r>
              <a:rPr lang="en-GB" sz="1600" dirty="0"/>
              <a:t> viruses infect</a:t>
            </a:r>
            <a:br>
              <a:rPr lang="en-GB" sz="1600" dirty="0"/>
            </a:br>
            <a:r>
              <a:rPr lang="en-GB" sz="1600" dirty="0"/>
              <a:t>mammals, birds and fish</a:t>
            </a:r>
          </a:p>
        </p:txBody>
      </p:sp>
      <p:sp>
        <p:nvSpPr>
          <p:cNvPr id="47" name="TextBox 46"/>
          <p:cNvSpPr txBox="1"/>
          <p:nvPr/>
        </p:nvSpPr>
        <p:spPr>
          <a:xfrm>
            <a:off x="2188166" y="1939242"/>
            <a:ext cx="2888932" cy="830997"/>
          </a:xfrm>
          <a:prstGeom prst="rect">
            <a:avLst/>
          </a:prstGeom>
          <a:noFill/>
        </p:spPr>
        <p:txBody>
          <a:bodyPr wrap="none" rtlCol="0">
            <a:spAutoFit/>
          </a:bodyPr>
          <a:lstStyle/>
          <a:p>
            <a:r>
              <a:rPr lang="en-GB" sz="1600" dirty="0"/>
              <a:t>Strains infecting humans</a:t>
            </a:r>
            <a:br>
              <a:rPr lang="en-GB" sz="1600" dirty="0"/>
            </a:br>
            <a:r>
              <a:rPr lang="en-GB" sz="1600" dirty="0"/>
              <a:t>belong to the </a:t>
            </a:r>
            <a:r>
              <a:rPr lang="en-GB" sz="1600" i="1" dirty="0" err="1"/>
              <a:t>Orthohepevirus</a:t>
            </a:r>
            <a:r>
              <a:rPr lang="en-GB" sz="1600" dirty="0"/>
              <a:t> </a:t>
            </a:r>
            <a:br>
              <a:rPr lang="en-GB" sz="1600" dirty="0"/>
            </a:br>
            <a:r>
              <a:rPr lang="en-GB" sz="1600" dirty="0"/>
              <a:t>genus, species A</a:t>
            </a:r>
          </a:p>
        </p:txBody>
      </p:sp>
      <p:cxnSp>
        <p:nvCxnSpPr>
          <p:cNvPr id="11" name="Straight Arrow Connector 10"/>
          <p:cNvCxnSpPr/>
          <p:nvPr/>
        </p:nvCxnSpPr>
        <p:spPr>
          <a:xfrm>
            <a:off x="7913370" y="1780752"/>
            <a:ext cx="0" cy="181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D1ED0ED-CAC0-4272-97F6-5682A7EBA275}"/>
              </a:ext>
            </a:extLst>
          </p:cNvPr>
          <p:cNvSpPr/>
          <p:nvPr/>
        </p:nvSpPr>
        <p:spPr>
          <a:xfrm>
            <a:off x="4661127" y="2728232"/>
            <a:ext cx="1284611" cy="338554"/>
          </a:xfrm>
          <a:prstGeom prst="rect">
            <a:avLst/>
          </a:prstGeom>
        </p:spPr>
        <p:txBody>
          <a:bodyPr wrap="square">
            <a:spAutoFit/>
          </a:bodyPr>
          <a:lstStyle/>
          <a:p>
            <a:pPr algn="r"/>
            <a:r>
              <a:rPr lang="en-GB" sz="1600" b="1" dirty="0">
                <a:solidFill>
                  <a:schemeClr val="accent1">
                    <a:lumMod val="75000"/>
                  </a:schemeClr>
                </a:solidFill>
              </a:rPr>
              <a:t>Species</a:t>
            </a:r>
            <a:endParaRPr lang="en-US" sz="1600" b="1" dirty="0">
              <a:solidFill>
                <a:schemeClr val="accent1">
                  <a:lumMod val="75000"/>
                </a:schemeClr>
              </a:solidFill>
            </a:endParaRPr>
          </a:p>
        </p:txBody>
      </p:sp>
      <p:cxnSp>
        <p:nvCxnSpPr>
          <p:cNvPr id="84" name="Straight Arrow Connector 83">
            <a:extLst>
              <a:ext uri="{FF2B5EF4-FFF2-40B4-BE49-F238E27FC236}">
                <a16:creationId xmlns:a16="http://schemas.microsoft.com/office/drawing/2014/main" id="{94CE5D01-A39A-4EDD-9C37-B9A3527F7751}"/>
              </a:ext>
            </a:extLst>
          </p:cNvPr>
          <p:cNvCxnSpPr>
            <a:cxnSpLocks/>
          </p:cNvCxnSpPr>
          <p:nvPr/>
        </p:nvCxnSpPr>
        <p:spPr>
          <a:xfrm flipH="1">
            <a:off x="6364823" y="2368551"/>
            <a:ext cx="1550453"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5F138FA-9009-4A23-86C2-22BB1DF88058}"/>
              </a:ext>
            </a:extLst>
          </p:cNvPr>
          <p:cNvCxnSpPr>
            <a:cxnSpLocks/>
          </p:cNvCxnSpPr>
          <p:nvPr/>
        </p:nvCxnSpPr>
        <p:spPr>
          <a:xfrm>
            <a:off x="7912101" y="2368551"/>
            <a:ext cx="1514229"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229A29-4225-4588-A61A-1B351100E968}"/>
              </a:ext>
            </a:extLst>
          </p:cNvPr>
          <p:cNvCxnSpPr>
            <a:cxnSpLocks/>
          </p:cNvCxnSpPr>
          <p:nvPr/>
        </p:nvCxnSpPr>
        <p:spPr>
          <a:xfrm flipH="1">
            <a:off x="7468204" y="2362201"/>
            <a:ext cx="448635"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7B93BB3-DC90-48EB-A8B8-6E2D7277FB82}"/>
              </a:ext>
            </a:extLst>
          </p:cNvPr>
          <p:cNvCxnSpPr>
            <a:cxnSpLocks/>
          </p:cNvCxnSpPr>
          <p:nvPr/>
        </p:nvCxnSpPr>
        <p:spPr>
          <a:xfrm>
            <a:off x="7910350" y="2362201"/>
            <a:ext cx="444492"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89503" y="2838539"/>
            <a:ext cx="2075953" cy="584775"/>
          </a:xfrm>
          <a:prstGeom prst="rect">
            <a:avLst/>
          </a:prstGeom>
          <a:noFill/>
        </p:spPr>
        <p:txBody>
          <a:bodyPr wrap="none" rtlCol="0">
            <a:spAutoFit/>
          </a:bodyPr>
          <a:lstStyle/>
          <a:p>
            <a:r>
              <a:rPr lang="en-GB" sz="1600" dirty="0"/>
              <a:t>Species A comprises</a:t>
            </a:r>
            <a:br>
              <a:rPr lang="en-GB" sz="1600" dirty="0"/>
            </a:br>
            <a:r>
              <a:rPr lang="en-GB" sz="1600" b="1" dirty="0">
                <a:solidFill>
                  <a:srgbClr val="E09E08"/>
                </a:solidFill>
              </a:rPr>
              <a:t>8 genotypes</a:t>
            </a:r>
          </a:p>
        </p:txBody>
      </p:sp>
      <p:sp>
        <p:nvSpPr>
          <p:cNvPr id="16" name="TextBox 15"/>
          <p:cNvSpPr txBox="1"/>
          <p:nvPr/>
        </p:nvSpPr>
        <p:spPr>
          <a:xfrm>
            <a:off x="5982534" y="2727973"/>
            <a:ext cx="917059" cy="369332"/>
          </a:xfrm>
          <a:prstGeom prst="rect">
            <a:avLst/>
          </a:prstGeom>
          <a:solidFill>
            <a:schemeClr val="tx2"/>
          </a:solidFill>
          <a:ln w="38100">
            <a:solidFill>
              <a:srgbClr val="FFC000"/>
            </a:solidFill>
          </a:ln>
        </p:spPr>
        <p:txBody>
          <a:bodyPr wrap="square" rtlCol="0">
            <a:spAutoFit/>
          </a:bodyPr>
          <a:lstStyle/>
          <a:p>
            <a:pPr algn="ctr"/>
            <a:r>
              <a:rPr lang="en-GB" b="1" dirty="0">
                <a:solidFill>
                  <a:schemeClr val="bg1"/>
                </a:solidFill>
              </a:rPr>
              <a:t>A</a:t>
            </a:r>
          </a:p>
        </p:txBody>
      </p:sp>
      <p:sp>
        <p:nvSpPr>
          <p:cNvPr id="103" name="TextBox 102"/>
          <p:cNvSpPr txBox="1"/>
          <p:nvPr/>
        </p:nvSpPr>
        <p:spPr>
          <a:xfrm>
            <a:off x="906395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D</a:t>
            </a:r>
          </a:p>
        </p:txBody>
      </p:sp>
      <p:sp>
        <p:nvSpPr>
          <p:cNvPr id="104" name="TextBox 103"/>
          <p:cNvSpPr txBox="1"/>
          <p:nvPr/>
        </p:nvSpPr>
        <p:spPr>
          <a:xfrm>
            <a:off x="803681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C</a:t>
            </a:r>
          </a:p>
        </p:txBody>
      </p:sp>
      <p:sp>
        <p:nvSpPr>
          <p:cNvPr id="106" name="TextBox 105"/>
          <p:cNvSpPr txBox="1"/>
          <p:nvPr/>
        </p:nvSpPr>
        <p:spPr>
          <a:xfrm>
            <a:off x="700967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B</a:t>
            </a:r>
          </a:p>
        </p:txBody>
      </p:sp>
      <p:sp>
        <p:nvSpPr>
          <p:cNvPr id="107" name="TextBox 106"/>
          <p:cNvSpPr txBox="1"/>
          <p:nvPr/>
        </p:nvSpPr>
        <p:spPr>
          <a:xfrm>
            <a:off x="2220735"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1</a:t>
            </a:r>
          </a:p>
        </p:txBody>
      </p:sp>
      <p:sp>
        <p:nvSpPr>
          <p:cNvPr id="108" name="TextBox 107"/>
          <p:cNvSpPr txBox="1"/>
          <p:nvPr/>
        </p:nvSpPr>
        <p:spPr>
          <a:xfrm>
            <a:off x="3226301"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2</a:t>
            </a:r>
          </a:p>
        </p:txBody>
      </p:sp>
      <p:sp>
        <p:nvSpPr>
          <p:cNvPr id="109" name="TextBox 108"/>
          <p:cNvSpPr txBox="1"/>
          <p:nvPr/>
        </p:nvSpPr>
        <p:spPr>
          <a:xfrm>
            <a:off x="4231867"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3</a:t>
            </a:r>
          </a:p>
        </p:txBody>
      </p:sp>
      <p:sp>
        <p:nvSpPr>
          <p:cNvPr id="110" name="TextBox 109"/>
          <p:cNvSpPr txBox="1"/>
          <p:nvPr/>
        </p:nvSpPr>
        <p:spPr>
          <a:xfrm>
            <a:off x="8254131"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7</a:t>
            </a:r>
          </a:p>
        </p:txBody>
      </p:sp>
      <p:sp>
        <p:nvSpPr>
          <p:cNvPr id="111" name="TextBox 110"/>
          <p:cNvSpPr txBox="1"/>
          <p:nvPr/>
        </p:nvSpPr>
        <p:spPr>
          <a:xfrm>
            <a:off x="7248565"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6</a:t>
            </a:r>
          </a:p>
        </p:txBody>
      </p:sp>
      <p:sp>
        <p:nvSpPr>
          <p:cNvPr id="112" name="TextBox 111"/>
          <p:cNvSpPr txBox="1"/>
          <p:nvPr/>
        </p:nvSpPr>
        <p:spPr>
          <a:xfrm>
            <a:off x="6242999"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5</a:t>
            </a:r>
          </a:p>
        </p:txBody>
      </p:sp>
      <p:sp>
        <p:nvSpPr>
          <p:cNvPr id="113" name="TextBox 112"/>
          <p:cNvSpPr txBox="1"/>
          <p:nvPr/>
        </p:nvSpPr>
        <p:spPr>
          <a:xfrm>
            <a:off x="5237433"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4</a:t>
            </a:r>
          </a:p>
        </p:txBody>
      </p:sp>
      <p:sp>
        <p:nvSpPr>
          <p:cNvPr id="114" name="TextBox 113"/>
          <p:cNvSpPr txBox="1"/>
          <p:nvPr/>
        </p:nvSpPr>
        <p:spPr>
          <a:xfrm>
            <a:off x="9259697"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8</a:t>
            </a:r>
          </a:p>
        </p:txBody>
      </p:sp>
      <p:cxnSp>
        <p:nvCxnSpPr>
          <p:cNvPr id="20" name="Elbow Connector 19"/>
          <p:cNvCxnSpPr>
            <a:cxnSpLocks/>
            <a:stCxn id="16" idx="2"/>
            <a:endCxn id="107" idx="0"/>
          </p:cNvCxnSpPr>
          <p:nvPr/>
        </p:nvCxnSpPr>
        <p:spPr>
          <a:xfrm rot="5400000">
            <a:off x="4184188" y="1523970"/>
            <a:ext cx="683541" cy="383021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cxnSpLocks/>
            <a:stCxn id="16" idx="2"/>
            <a:endCxn id="108" idx="0"/>
          </p:cNvCxnSpPr>
          <p:nvPr/>
        </p:nvCxnSpPr>
        <p:spPr>
          <a:xfrm rot="5400000">
            <a:off x="4686971" y="2026753"/>
            <a:ext cx="683541" cy="282464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cxnSpLocks/>
            <a:stCxn id="16" idx="2"/>
            <a:endCxn id="109" idx="0"/>
          </p:cNvCxnSpPr>
          <p:nvPr/>
        </p:nvCxnSpPr>
        <p:spPr>
          <a:xfrm rot="5400000">
            <a:off x="5189754" y="2529536"/>
            <a:ext cx="683541" cy="181908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cxnSpLocks/>
            <a:stCxn id="16" idx="2"/>
            <a:endCxn id="113" idx="0"/>
          </p:cNvCxnSpPr>
          <p:nvPr/>
        </p:nvCxnSpPr>
        <p:spPr>
          <a:xfrm rot="5400000">
            <a:off x="5692537" y="3032319"/>
            <a:ext cx="683541" cy="81351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cxnSpLocks/>
            <a:stCxn id="16" idx="2"/>
            <a:endCxn id="112" idx="0"/>
          </p:cNvCxnSpPr>
          <p:nvPr/>
        </p:nvCxnSpPr>
        <p:spPr>
          <a:xfrm rot="16200000" flipH="1">
            <a:off x="6195319" y="3343050"/>
            <a:ext cx="683541" cy="19205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16" idx="2"/>
            <a:endCxn id="111" idx="0"/>
          </p:cNvCxnSpPr>
          <p:nvPr/>
        </p:nvCxnSpPr>
        <p:spPr>
          <a:xfrm rot="16200000" flipH="1">
            <a:off x="6698102" y="2840267"/>
            <a:ext cx="683541" cy="119761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cxnSpLocks/>
            <a:stCxn id="16" idx="2"/>
            <a:endCxn id="110" idx="0"/>
          </p:cNvCxnSpPr>
          <p:nvPr/>
        </p:nvCxnSpPr>
        <p:spPr>
          <a:xfrm rot="16200000" flipH="1">
            <a:off x="7200885" y="2337484"/>
            <a:ext cx="683541" cy="22031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cxnSpLocks/>
            <a:stCxn id="16" idx="2"/>
            <a:endCxn id="114" idx="0"/>
          </p:cNvCxnSpPr>
          <p:nvPr/>
        </p:nvCxnSpPr>
        <p:spPr>
          <a:xfrm rot="16200000" flipH="1">
            <a:off x="7703668" y="1834701"/>
            <a:ext cx="683541" cy="320874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0D632EA0-85E2-4931-8D7F-B6CE133E9D62}"/>
              </a:ext>
            </a:extLst>
          </p:cNvPr>
          <p:cNvSpPr/>
          <p:nvPr/>
        </p:nvSpPr>
        <p:spPr>
          <a:xfrm>
            <a:off x="2192716" y="4200632"/>
            <a:ext cx="1844185" cy="1754326"/>
          </a:xfrm>
          <a:prstGeom prst="rect">
            <a:avLst/>
          </a:prstGeom>
        </p:spPr>
        <p:txBody>
          <a:bodyPr wrap="square">
            <a:spAutoFit/>
          </a:bodyPr>
          <a:lstStyle/>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Only infect humans</a:t>
            </a:r>
          </a:p>
          <a:p>
            <a:pPr marL="88900" indent="-88900">
              <a:buFont typeface="Arial" panose="020B0604020202020204" pitchFamily="34" charset="0"/>
              <a:buChar char="•"/>
            </a:pPr>
            <a:r>
              <a:rPr lang="en-GB" sz="1200" b="1" dirty="0"/>
              <a:t>Faecal–oral spread </a:t>
            </a:r>
            <a:r>
              <a:rPr lang="en-GB" sz="1200" dirty="0"/>
              <a:t>via contaminated water</a:t>
            </a:r>
          </a:p>
          <a:p>
            <a:pPr marL="88900" indent="-88900">
              <a:buFont typeface="Arial" panose="020B0604020202020204" pitchFamily="34" charset="0"/>
              <a:buChar char="•"/>
            </a:pPr>
            <a:r>
              <a:rPr lang="en-GB" sz="1200" dirty="0"/>
              <a:t>Large </a:t>
            </a:r>
            <a:r>
              <a:rPr lang="en-GB" sz="1200" b="1" dirty="0"/>
              <a:t>outbreaks</a:t>
            </a:r>
          </a:p>
          <a:p>
            <a:pPr marL="88900" indent="-88900">
              <a:buFont typeface="Arial" panose="020B0604020202020204" pitchFamily="34" charset="0"/>
              <a:buChar char="•"/>
            </a:pPr>
            <a:r>
              <a:rPr lang="en-GB" sz="1200" dirty="0"/>
              <a:t>Brief, </a:t>
            </a:r>
            <a:r>
              <a:rPr lang="en-GB" sz="1200" b="1" dirty="0"/>
              <a:t>self-limiting</a:t>
            </a:r>
          </a:p>
          <a:p>
            <a:pPr marL="88900" indent="-88900">
              <a:buFont typeface="Arial" panose="020B0604020202020204" pitchFamily="34" charset="0"/>
              <a:buChar char="•"/>
            </a:pPr>
            <a:r>
              <a:rPr lang="en-GB" sz="1200" dirty="0"/>
              <a:t>Never chronic</a:t>
            </a:r>
          </a:p>
          <a:p>
            <a:pPr marL="88900" indent="-88900">
              <a:buFont typeface="Arial" panose="020B0604020202020204" pitchFamily="34" charset="0"/>
              <a:buChar char="•"/>
            </a:pPr>
            <a:r>
              <a:rPr lang="en-GB" sz="1200" dirty="0"/>
              <a:t>High mortality in </a:t>
            </a:r>
            <a:r>
              <a:rPr lang="en-GB" sz="1200" b="1" dirty="0"/>
              <a:t>pregnancy</a:t>
            </a:r>
            <a:r>
              <a:rPr lang="en-GB" sz="1200" dirty="0"/>
              <a:t> (25%)</a:t>
            </a:r>
          </a:p>
          <a:p>
            <a:pPr marL="88900" indent="-88900">
              <a:buFont typeface="Arial" panose="020B0604020202020204" pitchFamily="34" charset="0"/>
              <a:buChar char="•"/>
            </a:pPr>
            <a:endParaRPr lang="en-US" sz="1200" dirty="0"/>
          </a:p>
        </p:txBody>
      </p:sp>
      <p:sp>
        <p:nvSpPr>
          <p:cNvPr id="116" name="Rectangle 115">
            <a:extLst>
              <a:ext uri="{FF2B5EF4-FFF2-40B4-BE49-F238E27FC236}">
                <a16:creationId xmlns:a16="http://schemas.microsoft.com/office/drawing/2014/main" id="{D1845CB9-3909-4FB9-8474-F81A1A9F3726}"/>
              </a:ext>
            </a:extLst>
          </p:cNvPr>
          <p:cNvSpPr/>
          <p:nvPr/>
        </p:nvSpPr>
        <p:spPr>
          <a:xfrm>
            <a:off x="4128079" y="4218439"/>
            <a:ext cx="1918818" cy="2123658"/>
          </a:xfrm>
          <a:prstGeom prst="rect">
            <a:avLst/>
          </a:prstGeom>
        </p:spPr>
        <p:txBody>
          <a:bodyPr wrap="square">
            <a:spAutoFit/>
          </a:bodyPr>
          <a:lstStyle/>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Endemic</a:t>
            </a:r>
            <a:r>
              <a:rPr lang="en-GB" sz="1200" dirty="0">
                <a:latin typeface="Arial" panose="020B0604020202020204" pitchFamily="34" charset="0"/>
                <a:ea typeface="MS Mincho" panose="02020609040205080304" pitchFamily="49" charset="-128"/>
              </a:rPr>
              <a:t> in animal species; eg, pigs and wild boar</a:t>
            </a:r>
          </a:p>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Zoonotic</a:t>
            </a:r>
            <a:r>
              <a:rPr lang="en-GB" sz="1200" dirty="0">
                <a:latin typeface="Arial" panose="020B0604020202020204" pitchFamily="34" charset="0"/>
                <a:ea typeface="MS Mincho" panose="02020609040205080304" pitchFamily="49" charset="-128"/>
              </a:rPr>
              <a:t> infections in humans</a:t>
            </a:r>
          </a:p>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High-income countries</a:t>
            </a:r>
          </a:p>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China: GT 4 most common</a:t>
            </a:r>
          </a:p>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S. America: GT 3 only </a:t>
            </a:r>
          </a:p>
          <a:p>
            <a:pPr marL="88900" indent="-88900">
              <a:buFont typeface="Arial" panose="020B0604020202020204" pitchFamily="34" charset="0"/>
              <a:buChar char="•"/>
            </a:pPr>
            <a:endParaRPr lang="en-US" sz="1200" dirty="0"/>
          </a:p>
        </p:txBody>
      </p:sp>
      <p:sp>
        <p:nvSpPr>
          <p:cNvPr id="117" name="Rectangle 116">
            <a:extLst>
              <a:ext uri="{FF2B5EF4-FFF2-40B4-BE49-F238E27FC236}">
                <a16:creationId xmlns:a16="http://schemas.microsoft.com/office/drawing/2014/main" id="{4C9721B0-FDAA-4713-A202-ED46F435E98F}"/>
              </a:ext>
            </a:extLst>
          </p:cNvPr>
          <p:cNvSpPr/>
          <p:nvPr/>
        </p:nvSpPr>
        <p:spPr>
          <a:xfrm>
            <a:off x="6207734" y="4222113"/>
            <a:ext cx="1836343" cy="461665"/>
          </a:xfrm>
          <a:prstGeom prst="rect">
            <a:avLst/>
          </a:prstGeom>
        </p:spPr>
        <p:txBody>
          <a:bodyPr wrap="square">
            <a:spAutoFit/>
          </a:bodyPr>
          <a:lstStyle/>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Have only been reported in wild boar</a:t>
            </a:r>
            <a:endParaRPr lang="en-US" sz="1200" dirty="0"/>
          </a:p>
        </p:txBody>
      </p:sp>
      <p:sp>
        <p:nvSpPr>
          <p:cNvPr id="121" name="Rectangle 120">
            <a:extLst>
              <a:ext uri="{FF2B5EF4-FFF2-40B4-BE49-F238E27FC236}">
                <a16:creationId xmlns:a16="http://schemas.microsoft.com/office/drawing/2014/main" id="{5E8BD9C1-45DC-4965-9475-8630D60FD534}"/>
              </a:ext>
            </a:extLst>
          </p:cNvPr>
          <p:cNvSpPr/>
          <p:nvPr/>
        </p:nvSpPr>
        <p:spPr>
          <a:xfrm>
            <a:off x="8223864" y="4222113"/>
            <a:ext cx="1797389" cy="1200329"/>
          </a:xfrm>
          <a:prstGeom prst="rect">
            <a:avLst/>
          </a:prstGeom>
        </p:spPr>
        <p:txBody>
          <a:bodyPr wrap="square">
            <a:spAutoFit/>
          </a:bodyPr>
          <a:lstStyle/>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GT 7 identified in patient regularly consuming camel meat and milk </a:t>
            </a:r>
          </a:p>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Have since been identified in camels </a:t>
            </a:r>
          </a:p>
        </p:txBody>
      </p:sp>
      <p:pic>
        <p:nvPicPr>
          <p:cNvPr id="42" name="Picture 41">
            <a:hlinkClick r:id="rId3" action="ppaction://hlinksldjump"/>
            <a:extLst>
              <a:ext uri="{FF2B5EF4-FFF2-40B4-BE49-F238E27FC236}">
                <a16:creationId xmlns:a16="http://schemas.microsoft.com/office/drawing/2014/main" id="{6F13A73C-04EF-482D-B002-489BEE0BA4F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58369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4B6-9083-4525-8E0D-2F99742B34EC}"/>
              </a:ext>
            </a:extLst>
          </p:cNvPr>
          <p:cNvSpPr>
            <a:spLocks noGrp="1"/>
          </p:cNvSpPr>
          <p:nvPr>
            <p:ph type="title"/>
          </p:nvPr>
        </p:nvSpPr>
        <p:spPr/>
        <p:txBody>
          <a:bodyPr/>
          <a:lstStyle/>
          <a:p>
            <a:r>
              <a:rPr lang="en-US" dirty="0"/>
              <a:t>Virology of HEV</a:t>
            </a:r>
          </a:p>
        </p:txBody>
      </p:sp>
      <p:sp>
        <p:nvSpPr>
          <p:cNvPr id="3" name="Text Placeholder 2">
            <a:extLst>
              <a:ext uri="{FF2B5EF4-FFF2-40B4-BE49-F238E27FC236}">
                <a16:creationId xmlns:a16="http://schemas.microsoft.com/office/drawing/2014/main" id="{D102938D-8DDA-4A05-83E0-41EF1EB76341}"/>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7" name="Freeform: Shape 56">
            <a:extLst>
              <a:ext uri="{FF2B5EF4-FFF2-40B4-BE49-F238E27FC236}">
                <a16:creationId xmlns:a16="http://schemas.microsoft.com/office/drawing/2014/main" id="{40D191F3-4DF2-4034-A745-273C321FC2A9}"/>
              </a:ext>
            </a:extLst>
          </p:cNvPr>
          <p:cNvSpPr/>
          <p:nvPr/>
        </p:nvSpPr>
        <p:spPr>
          <a:xfrm>
            <a:off x="6972597" y="1354366"/>
            <a:ext cx="1875506" cy="403527"/>
          </a:xfrm>
          <a:custGeom>
            <a:avLst/>
            <a:gdLst>
              <a:gd name="connsiteX0" fmla="*/ 0 w 1132024"/>
              <a:gd name="connsiteY0" fmla="*/ 0 h 424322"/>
              <a:gd name="connsiteX1" fmla="*/ 1132024 w 1132024"/>
              <a:gd name="connsiteY1" fmla="*/ 0 h 424322"/>
              <a:gd name="connsiteX2" fmla="*/ 1132024 w 1132024"/>
              <a:gd name="connsiteY2" fmla="*/ 424322 h 424322"/>
              <a:gd name="connsiteX3" fmla="*/ 0 w 1132024"/>
              <a:gd name="connsiteY3" fmla="*/ 424322 h 424322"/>
              <a:gd name="connsiteX4" fmla="*/ 0 w 1132024"/>
              <a:gd name="connsiteY4" fmla="*/ 0 h 4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24" h="424322">
                <a:moveTo>
                  <a:pt x="0" y="0"/>
                </a:moveTo>
                <a:lnTo>
                  <a:pt x="1132024" y="0"/>
                </a:lnTo>
                <a:lnTo>
                  <a:pt x="1132024" y="424322"/>
                </a:lnTo>
                <a:lnTo>
                  <a:pt x="0" y="42432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sym typeface="Wingdings" panose="05000000000000000000" pitchFamily="2" charset="2"/>
              </a:rPr>
              <a:t>Hepeviridae</a:t>
            </a:r>
            <a:endParaRPr lang="en-US" sz="1600" dirty="0"/>
          </a:p>
        </p:txBody>
      </p:sp>
      <p:sp>
        <p:nvSpPr>
          <p:cNvPr id="58" name="Freeform: Shape 57">
            <a:extLst>
              <a:ext uri="{FF2B5EF4-FFF2-40B4-BE49-F238E27FC236}">
                <a16:creationId xmlns:a16="http://schemas.microsoft.com/office/drawing/2014/main" id="{7734FD3F-5788-4469-A1A9-2C67FA2570A8}"/>
              </a:ext>
            </a:extLst>
          </p:cNvPr>
          <p:cNvSpPr/>
          <p:nvPr/>
        </p:nvSpPr>
        <p:spPr>
          <a:xfrm>
            <a:off x="6972597" y="2005786"/>
            <a:ext cx="1875506" cy="376959"/>
          </a:xfrm>
          <a:custGeom>
            <a:avLst/>
            <a:gdLst>
              <a:gd name="connsiteX0" fmla="*/ 0 w 848645"/>
              <a:gd name="connsiteY0" fmla="*/ 0 h 279768"/>
              <a:gd name="connsiteX1" fmla="*/ 848645 w 848645"/>
              <a:gd name="connsiteY1" fmla="*/ 0 h 279768"/>
              <a:gd name="connsiteX2" fmla="*/ 848645 w 848645"/>
              <a:gd name="connsiteY2" fmla="*/ 279768 h 279768"/>
              <a:gd name="connsiteX3" fmla="*/ 0 w 848645"/>
              <a:gd name="connsiteY3" fmla="*/ 279768 h 279768"/>
              <a:gd name="connsiteX4" fmla="*/ 0 w 848645"/>
              <a:gd name="connsiteY4" fmla="*/ 0 h 27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45" h="279768">
                <a:moveTo>
                  <a:pt x="0" y="0"/>
                </a:moveTo>
                <a:lnTo>
                  <a:pt x="848645" y="0"/>
                </a:lnTo>
                <a:lnTo>
                  <a:pt x="848645" y="279768"/>
                </a:lnTo>
                <a:lnTo>
                  <a:pt x="0" y="279768"/>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t>Orthohepevirus</a:t>
            </a:r>
            <a:endParaRPr lang="en-US" sz="1600" dirty="0"/>
          </a:p>
        </p:txBody>
      </p:sp>
      <p:sp>
        <p:nvSpPr>
          <p:cNvPr id="73" name="Rectangle 72">
            <a:extLst>
              <a:ext uri="{FF2B5EF4-FFF2-40B4-BE49-F238E27FC236}">
                <a16:creationId xmlns:a16="http://schemas.microsoft.com/office/drawing/2014/main" id="{EEB540FC-1AD1-4E95-BEC8-ABCE00133AA7}"/>
              </a:ext>
            </a:extLst>
          </p:cNvPr>
          <p:cNvSpPr/>
          <p:nvPr/>
        </p:nvSpPr>
        <p:spPr>
          <a:xfrm>
            <a:off x="4239822" y="1400747"/>
            <a:ext cx="2678845" cy="338554"/>
          </a:xfrm>
          <a:prstGeom prst="rect">
            <a:avLst/>
          </a:prstGeom>
        </p:spPr>
        <p:txBody>
          <a:bodyPr wrap="square">
            <a:spAutoFit/>
          </a:bodyPr>
          <a:lstStyle/>
          <a:p>
            <a:pPr algn="r"/>
            <a:r>
              <a:rPr lang="en-GB" sz="1600" b="1" dirty="0">
                <a:solidFill>
                  <a:schemeClr val="accent1">
                    <a:lumMod val="75000"/>
                  </a:schemeClr>
                </a:solidFill>
              </a:rPr>
              <a:t>Virus </a:t>
            </a:r>
            <a:r>
              <a:rPr lang="en-GB" sz="1600" b="1" dirty="0">
                <a:solidFill>
                  <a:srgbClr val="E09E08"/>
                </a:solidFill>
              </a:rPr>
              <a:t>family</a:t>
            </a:r>
            <a:r>
              <a:rPr lang="en-GB" sz="1600" b="1" dirty="0">
                <a:solidFill>
                  <a:schemeClr val="accent1">
                    <a:lumMod val="75000"/>
                  </a:schemeClr>
                </a:solidFill>
              </a:rPr>
              <a:t> </a:t>
            </a:r>
          </a:p>
        </p:txBody>
      </p:sp>
      <p:sp>
        <p:nvSpPr>
          <p:cNvPr id="74" name="Rectangle 73">
            <a:extLst>
              <a:ext uri="{FF2B5EF4-FFF2-40B4-BE49-F238E27FC236}">
                <a16:creationId xmlns:a16="http://schemas.microsoft.com/office/drawing/2014/main" id="{52AFE4B9-A688-4161-8E62-12A979834B42}"/>
              </a:ext>
            </a:extLst>
          </p:cNvPr>
          <p:cNvSpPr/>
          <p:nvPr/>
        </p:nvSpPr>
        <p:spPr>
          <a:xfrm>
            <a:off x="5634055" y="2029208"/>
            <a:ext cx="1284611" cy="338554"/>
          </a:xfrm>
          <a:prstGeom prst="rect">
            <a:avLst/>
          </a:prstGeom>
        </p:spPr>
        <p:txBody>
          <a:bodyPr wrap="square">
            <a:spAutoFit/>
          </a:bodyPr>
          <a:lstStyle/>
          <a:p>
            <a:pPr algn="r"/>
            <a:r>
              <a:rPr lang="en-GB" sz="1600" b="1" dirty="0">
                <a:solidFill>
                  <a:schemeClr val="accent1">
                    <a:lumMod val="75000"/>
                  </a:schemeClr>
                </a:solidFill>
              </a:rPr>
              <a:t>Genus</a:t>
            </a:r>
            <a:endParaRPr lang="en-US" sz="1600" b="1" dirty="0">
              <a:solidFill>
                <a:schemeClr val="accent1">
                  <a:lumMod val="75000"/>
                </a:schemeClr>
              </a:solidFill>
            </a:endParaRPr>
          </a:p>
        </p:txBody>
      </p:sp>
      <p:sp>
        <p:nvSpPr>
          <p:cNvPr id="46" name="TextBox 45"/>
          <p:cNvSpPr txBox="1"/>
          <p:nvPr/>
        </p:nvSpPr>
        <p:spPr>
          <a:xfrm>
            <a:off x="2175510" y="1354366"/>
            <a:ext cx="2531462" cy="584775"/>
          </a:xfrm>
          <a:prstGeom prst="rect">
            <a:avLst/>
          </a:prstGeom>
          <a:noFill/>
        </p:spPr>
        <p:txBody>
          <a:bodyPr wrap="none" rtlCol="0">
            <a:spAutoFit/>
          </a:bodyPr>
          <a:lstStyle/>
          <a:p>
            <a:r>
              <a:rPr lang="en-GB" sz="1600" i="1" dirty="0" err="1"/>
              <a:t>Hepeviridae</a:t>
            </a:r>
            <a:r>
              <a:rPr lang="en-GB" sz="1600" dirty="0"/>
              <a:t> viruses infect</a:t>
            </a:r>
            <a:br>
              <a:rPr lang="en-GB" sz="1600" dirty="0"/>
            </a:br>
            <a:r>
              <a:rPr lang="en-GB" sz="1600" dirty="0"/>
              <a:t>mammals, birds and fish</a:t>
            </a:r>
          </a:p>
        </p:txBody>
      </p:sp>
      <p:sp>
        <p:nvSpPr>
          <p:cNvPr id="47" name="TextBox 46"/>
          <p:cNvSpPr txBox="1"/>
          <p:nvPr/>
        </p:nvSpPr>
        <p:spPr>
          <a:xfrm>
            <a:off x="2188166" y="1939242"/>
            <a:ext cx="2888932" cy="830997"/>
          </a:xfrm>
          <a:prstGeom prst="rect">
            <a:avLst/>
          </a:prstGeom>
          <a:noFill/>
        </p:spPr>
        <p:txBody>
          <a:bodyPr wrap="none" rtlCol="0">
            <a:spAutoFit/>
          </a:bodyPr>
          <a:lstStyle/>
          <a:p>
            <a:r>
              <a:rPr lang="en-GB" sz="1600" dirty="0"/>
              <a:t>Strains infecting humans</a:t>
            </a:r>
            <a:br>
              <a:rPr lang="en-GB" sz="1600" dirty="0"/>
            </a:br>
            <a:r>
              <a:rPr lang="en-GB" sz="1600" dirty="0"/>
              <a:t>belong to the </a:t>
            </a:r>
            <a:r>
              <a:rPr lang="en-GB" sz="1600" i="1" dirty="0" err="1"/>
              <a:t>Orthohepevirus</a:t>
            </a:r>
            <a:r>
              <a:rPr lang="en-GB" sz="1600" dirty="0"/>
              <a:t> </a:t>
            </a:r>
            <a:br>
              <a:rPr lang="en-GB" sz="1600" dirty="0"/>
            </a:br>
            <a:r>
              <a:rPr lang="en-GB" sz="1600" dirty="0"/>
              <a:t>genus, species A</a:t>
            </a:r>
          </a:p>
        </p:txBody>
      </p:sp>
      <p:cxnSp>
        <p:nvCxnSpPr>
          <p:cNvPr id="11" name="Straight Arrow Connector 10"/>
          <p:cNvCxnSpPr/>
          <p:nvPr/>
        </p:nvCxnSpPr>
        <p:spPr>
          <a:xfrm>
            <a:off x="7913370" y="1780752"/>
            <a:ext cx="0" cy="181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D1ED0ED-CAC0-4272-97F6-5682A7EBA275}"/>
              </a:ext>
            </a:extLst>
          </p:cNvPr>
          <p:cNvSpPr/>
          <p:nvPr/>
        </p:nvSpPr>
        <p:spPr>
          <a:xfrm>
            <a:off x="4661127" y="2728232"/>
            <a:ext cx="1284611" cy="338554"/>
          </a:xfrm>
          <a:prstGeom prst="rect">
            <a:avLst/>
          </a:prstGeom>
        </p:spPr>
        <p:txBody>
          <a:bodyPr wrap="square">
            <a:spAutoFit/>
          </a:bodyPr>
          <a:lstStyle/>
          <a:p>
            <a:pPr algn="r"/>
            <a:r>
              <a:rPr lang="en-GB" sz="1600" b="1" dirty="0">
                <a:solidFill>
                  <a:schemeClr val="accent1">
                    <a:lumMod val="75000"/>
                  </a:schemeClr>
                </a:solidFill>
              </a:rPr>
              <a:t>Species</a:t>
            </a:r>
            <a:endParaRPr lang="en-US" sz="1600" b="1" dirty="0">
              <a:solidFill>
                <a:schemeClr val="accent1">
                  <a:lumMod val="75000"/>
                </a:schemeClr>
              </a:solidFill>
            </a:endParaRPr>
          </a:p>
        </p:txBody>
      </p:sp>
      <p:cxnSp>
        <p:nvCxnSpPr>
          <p:cNvPr id="84" name="Straight Arrow Connector 83">
            <a:extLst>
              <a:ext uri="{FF2B5EF4-FFF2-40B4-BE49-F238E27FC236}">
                <a16:creationId xmlns:a16="http://schemas.microsoft.com/office/drawing/2014/main" id="{94CE5D01-A39A-4EDD-9C37-B9A3527F7751}"/>
              </a:ext>
            </a:extLst>
          </p:cNvPr>
          <p:cNvCxnSpPr>
            <a:cxnSpLocks/>
          </p:cNvCxnSpPr>
          <p:nvPr/>
        </p:nvCxnSpPr>
        <p:spPr>
          <a:xfrm flipH="1">
            <a:off x="6364823" y="2368551"/>
            <a:ext cx="1550453"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5F138FA-9009-4A23-86C2-22BB1DF88058}"/>
              </a:ext>
            </a:extLst>
          </p:cNvPr>
          <p:cNvCxnSpPr>
            <a:cxnSpLocks/>
          </p:cNvCxnSpPr>
          <p:nvPr/>
        </p:nvCxnSpPr>
        <p:spPr>
          <a:xfrm>
            <a:off x="7912101" y="2368551"/>
            <a:ext cx="1514229" cy="296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229A29-4225-4588-A61A-1B351100E968}"/>
              </a:ext>
            </a:extLst>
          </p:cNvPr>
          <p:cNvCxnSpPr>
            <a:cxnSpLocks/>
          </p:cNvCxnSpPr>
          <p:nvPr/>
        </p:nvCxnSpPr>
        <p:spPr>
          <a:xfrm flipH="1">
            <a:off x="7468204" y="2362201"/>
            <a:ext cx="448635"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7B93BB3-DC90-48EB-A8B8-6E2D7277FB82}"/>
              </a:ext>
            </a:extLst>
          </p:cNvPr>
          <p:cNvCxnSpPr>
            <a:cxnSpLocks/>
          </p:cNvCxnSpPr>
          <p:nvPr/>
        </p:nvCxnSpPr>
        <p:spPr>
          <a:xfrm>
            <a:off x="7910350" y="2362201"/>
            <a:ext cx="444492" cy="303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89503" y="2838539"/>
            <a:ext cx="2075953" cy="584775"/>
          </a:xfrm>
          <a:prstGeom prst="rect">
            <a:avLst/>
          </a:prstGeom>
          <a:noFill/>
        </p:spPr>
        <p:txBody>
          <a:bodyPr wrap="none" rtlCol="0">
            <a:spAutoFit/>
          </a:bodyPr>
          <a:lstStyle/>
          <a:p>
            <a:r>
              <a:rPr lang="en-GB" sz="1600" dirty="0"/>
              <a:t>Species A comprises</a:t>
            </a:r>
            <a:br>
              <a:rPr lang="en-GB" sz="1600" dirty="0"/>
            </a:br>
            <a:r>
              <a:rPr lang="en-GB" sz="1600" b="1" dirty="0">
                <a:solidFill>
                  <a:srgbClr val="E09E08"/>
                </a:solidFill>
              </a:rPr>
              <a:t>8 genotypes</a:t>
            </a:r>
          </a:p>
        </p:txBody>
      </p:sp>
      <p:sp>
        <p:nvSpPr>
          <p:cNvPr id="16" name="TextBox 15"/>
          <p:cNvSpPr txBox="1"/>
          <p:nvPr/>
        </p:nvSpPr>
        <p:spPr>
          <a:xfrm>
            <a:off x="5982534" y="2727973"/>
            <a:ext cx="917059" cy="369332"/>
          </a:xfrm>
          <a:prstGeom prst="rect">
            <a:avLst/>
          </a:prstGeom>
          <a:solidFill>
            <a:schemeClr val="tx2"/>
          </a:solidFill>
          <a:ln w="38100">
            <a:solidFill>
              <a:srgbClr val="FFC000"/>
            </a:solidFill>
          </a:ln>
        </p:spPr>
        <p:txBody>
          <a:bodyPr wrap="square" rtlCol="0">
            <a:spAutoFit/>
          </a:bodyPr>
          <a:lstStyle/>
          <a:p>
            <a:pPr algn="ctr"/>
            <a:r>
              <a:rPr lang="en-GB" b="1" dirty="0">
                <a:solidFill>
                  <a:schemeClr val="bg1"/>
                </a:solidFill>
              </a:rPr>
              <a:t>A</a:t>
            </a:r>
          </a:p>
        </p:txBody>
      </p:sp>
      <p:sp>
        <p:nvSpPr>
          <p:cNvPr id="103" name="TextBox 102"/>
          <p:cNvSpPr txBox="1"/>
          <p:nvPr/>
        </p:nvSpPr>
        <p:spPr>
          <a:xfrm>
            <a:off x="906395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D</a:t>
            </a:r>
          </a:p>
        </p:txBody>
      </p:sp>
      <p:sp>
        <p:nvSpPr>
          <p:cNvPr id="104" name="TextBox 103"/>
          <p:cNvSpPr txBox="1"/>
          <p:nvPr/>
        </p:nvSpPr>
        <p:spPr>
          <a:xfrm>
            <a:off x="803681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C</a:t>
            </a:r>
          </a:p>
        </p:txBody>
      </p:sp>
      <p:sp>
        <p:nvSpPr>
          <p:cNvPr id="106" name="TextBox 105"/>
          <p:cNvSpPr txBox="1"/>
          <p:nvPr/>
        </p:nvSpPr>
        <p:spPr>
          <a:xfrm>
            <a:off x="7009674" y="2727973"/>
            <a:ext cx="917059" cy="369332"/>
          </a:xfrm>
          <a:prstGeom prst="rect">
            <a:avLst/>
          </a:prstGeom>
          <a:solidFill>
            <a:schemeClr val="tx2"/>
          </a:solidFill>
          <a:ln w="38100">
            <a:noFill/>
          </a:ln>
        </p:spPr>
        <p:txBody>
          <a:bodyPr wrap="square" rtlCol="0">
            <a:spAutoFit/>
          </a:bodyPr>
          <a:lstStyle/>
          <a:p>
            <a:pPr algn="ctr"/>
            <a:r>
              <a:rPr lang="en-GB" b="1" dirty="0">
                <a:solidFill>
                  <a:schemeClr val="bg1"/>
                </a:solidFill>
              </a:rPr>
              <a:t>B</a:t>
            </a:r>
          </a:p>
        </p:txBody>
      </p:sp>
      <p:cxnSp>
        <p:nvCxnSpPr>
          <p:cNvPr id="20" name="Elbow Connector 19"/>
          <p:cNvCxnSpPr>
            <a:cxnSpLocks/>
            <a:stCxn id="16" idx="2"/>
          </p:cNvCxnSpPr>
          <p:nvPr/>
        </p:nvCxnSpPr>
        <p:spPr>
          <a:xfrm rot="5400000">
            <a:off x="4184188" y="1523970"/>
            <a:ext cx="683541" cy="383021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cxnSpLocks/>
            <a:stCxn id="16" idx="2"/>
          </p:cNvCxnSpPr>
          <p:nvPr/>
        </p:nvCxnSpPr>
        <p:spPr>
          <a:xfrm rot="5400000">
            <a:off x="4686971" y="2026753"/>
            <a:ext cx="683541" cy="282464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cxnSpLocks/>
            <a:stCxn id="16" idx="2"/>
          </p:cNvCxnSpPr>
          <p:nvPr/>
        </p:nvCxnSpPr>
        <p:spPr>
          <a:xfrm rot="5400000">
            <a:off x="5189754" y="2529536"/>
            <a:ext cx="683541" cy="181908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cxnSpLocks/>
            <a:stCxn id="16" idx="2"/>
          </p:cNvCxnSpPr>
          <p:nvPr/>
        </p:nvCxnSpPr>
        <p:spPr>
          <a:xfrm rot="5400000">
            <a:off x="5692537" y="3032319"/>
            <a:ext cx="683541" cy="81351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cxnSpLocks/>
            <a:stCxn id="16" idx="2"/>
          </p:cNvCxnSpPr>
          <p:nvPr/>
        </p:nvCxnSpPr>
        <p:spPr>
          <a:xfrm rot="16200000" flipH="1">
            <a:off x="6195319" y="3343050"/>
            <a:ext cx="683541" cy="19205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16" idx="2"/>
          </p:cNvCxnSpPr>
          <p:nvPr/>
        </p:nvCxnSpPr>
        <p:spPr>
          <a:xfrm rot="16200000" flipH="1">
            <a:off x="6698102" y="2840267"/>
            <a:ext cx="683541" cy="119761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cxnSpLocks/>
            <a:stCxn id="16" idx="2"/>
          </p:cNvCxnSpPr>
          <p:nvPr/>
        </p:nvCxnSpPr>
        <p:spPr>
          <a:xfrm rot="16200000" flipH="1">
            <a:off x="7200885" y="2337484"/>
            <a:ext cx="683541" cy="22031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cxnSpLocks/>
            <a:stCxn id="16" idx="2"/>
          </p:cNvCxnSpPr>
          <p:nvPr/>
        </p:nvCxnSpPr>
        <p:spPr>
          <a:xfrm rot="16200000" flipH="1">
            <a:off x="7703668" y="1834701"/>
            <a:ext cx="683541" cy="320874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0D632EA0-85E2-4931-8D7F-B6CE133E9D62}"/>
              </a:ext>
            </a:extLst>
          </p:cNvPr>
          <p:cNvSpPr/>
          <p:nvPr/>
        </p:nvSpPr>
        <p:spPr>
          <a:xfrm>
            <a:off x="2192716" y="4200632"/>
            <a:ext cx="1844185" cy="1754326"/>
          </a:xfrm>
          <a:prstGeom prst="rect">
            <a:avLst/>
          </a:prstGeom>
        </p:spPr>
        <p:txBody>
          <a:bodyPr wrap="square">
            <a:spAutoFit/>
          </a:bodyPr>
          <a:lstStyle/>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Only infect humans</a:t>
            </a:r>
          </a:p>
          <a:p>
            <a:pPr marL="88900" indent="-88900">
              <a:buFont typeface="Arial" panose="020B0604020202020204" pitchFamily="34" charset="0"/>
              <a:buChar char="•"/>
            </a:pPr>
            <a:r>
              <a:rPr lang="en-GB" sz="1200" b="1" dirty="0"/>
              <a:t>Faecal–oral spread </a:t>
            </a:r>
            <a:r>
              <a:rPr lang="en-GB" sz="1200" dirty="0"/>
              <a:t>via contaminated water</a:t>
            </a:r>
          </a:p>
          <a:p>
            <a:pPr marL="88900" indent="-88900">
              <a:buFont typeface="Arial" panose="020B0604020202020204" pitchFamily="34" charset="0"/>
              <a:buChar char="•"/>
            </a:pPr>
            <a:r>
              <a:rPr lang="en-GB" sz="1200" dirty="0"/>
              <a:t>Large </a:t>
            </a:r>
            <a:r>
              <a:rPr lang="en-GB" sz="1200" b="1" dirty="0"/>
              <a:t>outbreaks</a:t>
            </a:r>
          </a:p>
          <a:p>
            <a:pPr marL="88900" indent="-88900">
              <a:buFont typeface="Arial" panose="020B0604020202020204" pitchFamily="34" charset="0"/>
              <a:buChar char="•"/>
            </a:pPr>
            <a:r>
              <a:rPr lang="en-GB" sz="1200" dirty="0"/>
              <a:t>Brief, </a:t>
            </a:r>
            <a:r>
              <a:rPr lang="en-GB" sz="1200" b="1" dirty="0"/>
              <a:t>self-limiting</a:t>
            </a:r>
          </a:p>
          <a:p>
            <a:pPr marL="88900" indent="-88900">
              <a:buFont typeface="Arial" panose="020B0604020202020204" pitchFamily="34" charset="0"/>
              <a:buChar char="•"/>
            </a:pPr>
            <a:r>
              <a:rPr lang="en-GB" sz="1200" dirty="0"/>
              <a:t>Never chronic</a:t>
            </a:r>
          </a:p>
          <a:p>
            <a:pPr marL="88900" indent="-88900">
              <a:buFont typeface="Arial" panose="020B0604020202020204" pitchFamily="34" charset="0"/>
              <a:buChar char="•"/>
            </a:pPr>
            <a:r>
              <a:rPr lang="en-GB" sz="1200" dirty="0"/>
              <a:t>High mortality in </a:t>
            </a:r>
            <a:r>
              <a:rPr lang="en-GB" sz="1200" b="1" dirty="0"/>
              <a:t>pregnancy</a:t>
            </a:r>
            <a:r>
              <a:rPr lang="en-GB" sz="1200" dirty="0"/>
              <a:t> (25%)</a:t>
            </a:r>
          </a:p>
          <a:p>
            <a:pPr marL="88900" indent="-88900">
              <a:buFont typeface="Arial" panose="020B0604020202020204" pitchFamily="34" charset="0"/>
              <a:buChar char="•"/>
            </a:pPr>
            <a:endParaRPr lang="en-US" sz="1200" dirty="0"/>
          </a:p>
        </p:txBody>
      </p:sp>
      <p:sp>
        <p:nvSpPr>
          <p:cNvPr id="116" name="Rectangle 115">
            <a:extLst>
              <a:ext uri="{FF2B5EF4-FFF2-40B4-BE49-F238E27FC236}">
                <a16:creationId xmlns:a16="http://schemas.microsoft.com/office/drawing/2014/main" id="{D1845CB9-3909-4FB9-8474-F81A1A9F3726}"/>
              </a:ext>
            </a:extLst>
          </p:cNvPr>
          <p:cNvSpPr/>
          <p:nvPr/>
        </p:nvSpPr>
        <p:spPr>
          <a:xfrm>
            <a:off x="4128079" y="4218440"/>
            <a:ext cx="1918818" cy="2127331"/>
          </a:xfrm>
          <a:prstGeom prst="rect">
            <a:avLst/>
          </a:prstGeom>
        </p:spPr>
        <p:txBody>
          <a:bodyPr wrap="square">
            <a:spAutoFit/>
          </a:bodyPr>
          <a:lstStyle/>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Endemic</a:t>
            </a:r>
            <a:r>
              <a:rPr lang="en-GB" sz="1200" dirty="0">
                <a:latin typeface="Arial" panose="020B0604020202020204" pitchFamily="34" charset="0"/>
                <a:ea typeface="MS Mincho" panose="02020609040205080304" pitchFamily="49" charset="-128"/>
              </a:rPr>
              <a:t> in animal species; eg, pigs and wild boar</a:t>
            </a:r>
          </a:p>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Zoonotic</a:t>
            </a:r>
            <a:r>
              <a:rPr lang="en-GB" sz="1200" dirty="0">
                <a:latin typeface="Arial" panose="020B0604020202020204" pitchFamily="34" charset="0"/>
                <a:ea typeface="MS Mincho" panose="02020609040205080304" pitchFamily="49" charset="-128"/>
              </a:rPr>
              <a:t> infections in humans</a:t>
            </a:r>
          </a:p>
          <a:p>
            <a:pPr marL="88900" indent="-88900">
              <a:buFont typeface="Arial" panose="020B0604020202020204" pitchFamily="34" charset="0"/>
              <a:buChar char="•"/>
            </a:pPr>
            <a:r>
              <a:rPr lang="en-GB" sz="1200" b="1" dirty="0">
                <a:latin typeface="Arial" panose="020B0604020202020204" pitchFamily="34" charset="0"/>
                <a:ea typeface="MS Mincho" panose="02020609040205080304" pitchFamily="49" charset="-128"/>
              </a:rPr>
              <a:t>High-income countries</a:t>
            </a:r>
          </a:p>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China: GT 4 most common</a:t>
            </a:r>
          </a:p>
          <a:p>
            <a:pPr marL="88900" indent="-88900">
              <a:buFont typeface="Arial" panose="020B0604020202020204" pitchFamily="34" charset="0"/>
              <a:buChar char="•"/>
            </a:pPr>
            <a:r>
              <a:rPr lang="en-GB" sz="1200" dirty="0">
                <a:latin typeface="Arial" panose="020B0604020202020204" pitchFamily="34" charset="0"/>
                <a:ea typeface="MS Mincho" panose="02020609040205080304" pitchFamily="49" charset="-128"/>
              </a:rPr>
              <a:t>S. America: GT 3 only </a:t>
            </a:r>
          </a:p>
          <a:p>
            <a:pPr marL="88900" indent="-88900">
              <a:buFont typeface="Arial" panose="020B0604020202020204" pitchFamily="34" charset="0"/>
              <a:buChar char="•"/>
            </a:pPr>
            <a:endParaRPr lang="en-US" sz="1200" dirty="0"/>
          </a:p>
        </p:txBody>
      </p:sp>
      <p:sp>
        <p:nvSpPr>
          <p:cNvPr id="117" name="Rectangle 116">
            <a:extLst>
              <a:ext uri="{FF2B5EF4-FFF2-40B4-BE49-F238E27FC236}">
                <a16:creationId xmlns:a16="http://schemas.microsoft.com/office/drawing/2014/main" id="{4C9721B0-FDAA-4713-A202-ED46F435E98F}"/>
              </a:ext>
            </a:extLst>
          </p:cNvPr>
          <p:cNvSpPr/>
          <p:nvPr/>
        </p:nvSpPr>
        <p:spPr>
          <a:xfrm>
            <a:off x="6207734" y="4222113"/>
            <a:ext cx="1836343" cy="461665"/>
          </a:xfrm>
          <a:prstGeom prst="rect">
            <a:avLst/>
          </a:prstGeom>
        </p:spPr>
        <p:txBody>
          <a:bodyPr wrap="square">
            <a:spAutoFit/>
          </a:bodyPr>
          <a:lstStyle/>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Have only been reported in wild boar</a:t>
            </a:r>
            <a:endParaRPr lang="en-US" sz="1200" dirty="0"/>
          </a:p>
        </p:txBody>
      </p:sp>
      <p:sp>
        <p:nvSpPr>
          <p:cNvPr id="121" name="Rectangle 120">
            <a:extLst>
              <a:ext uri="{FF2B5EF4-FFF2-40B4-BE49-F238E27FC236}">
                <a16:creationId xmlns:a16="http://schemas.microsoft.com/office/drawing/2014/main" id="{5E8BD9C1-45DC-4965-9475-8630D60FD534}"/>
              </a:ext>
            </a:extLst>
          </p:cNvPr>
          <p:cNvSpPr/>
          <p:nvPr/>
        </p:nvSpPr>
        <p:spPr>
          <a:xfrm>
            <a:off x="8223864" y="4222113"/>
            <a:ext cx="1797389" cy="1200329"/>
          </a:xfrm>
          <a:prstGeom prst="rect">
            <a:avLst/>
          </a:prstGeom>
        </p:spPr>
        <p:txBody>
          <a:bodyPr wrap="square">
            <a:spAutoFit/>
          </a:bodyPr>
          <a:lstStyle/>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GT 7 identified in patient regularly consuming camel meat and milk </a:t>
            </a:r>
          </a:p>
          <a:p>
            <a:pPr marL="90488" indent="-90488">
              <a:buFont typeface="Arial" panose="020B0604020202020204" pitchFamily="34" charset="0"/>
              <a:buChar char="•"/>
            </a:pPr>
            <a:r>
              <a:rPr lang="en-GB" sz="1200" dirty="0">
                <a:latin typeface="Arial" panose="020B0604020202020204" pitchFamily="34" charset="0"/>
                <a:ea typeface="MS Mincho" panose="02020609040205080304" pitchFamily="49" charset="-128"/>
              </a:rPr>
              <a:t>Have since been identified in camels </a:t>
            </a:r>
          </a:p>
        </p:txBody>
      </p:sp>
      <p:sp>
        <p:nvSpPr>
          <p:cNvPr id="4" name="TextBox 3"/>
          <p:cNvSpPr txBox="1"/>
          <p:nvPr/>
        </p:nvSpPr>
        <p:spPr>
          <a:xfrm>
            <a:off x="6097418" y="5723105"/>
            <a:ext cx="2056973" cy="369332"/>
          </a:xfrm>
          <a:prstGeom prst="rect">
            <a:avLst/>
          </a:prstGeom>
          <a:noFill/>
          <a:ln w="38100">
            <a:solidFill>
              <a:schemeClr val="accent1"/>
            </a:solidFill>
          </a:ln>
        </p:spPr>
        <p:txBody>
          <a:bodyPr wrap="none" rtlCol="0">
            <a:spAutoFit/>
          </a:bodyPr>
          <a:lstStyle/>
          <a:p>
            <a:r>
              <a:rPr lang="en-GB" dirty="0"/>
              <a:t>Focus of this CPG</a:t>
            </a:r>
          </a:p>
        </p:txBody>
      </p:sp>
      <p:sp>
        <p:nvSpPr>
          <p:cNvPr id="42" name="TextBox 41">
            <a:extLst>
              <a:ext uri="{FF2B5EF4-FFF2-40B4-BE49-F238E27FC236}">
                <a16:creationId xmlns:a16="http://schemas.microsoft.com/office/drawing/2014/main" id="{5565E8C2-E605-4A6E-A2D6-F9D341071B04}"/>
              </a:ext>
            </a:extLst>
          </p:cNvPr>
          <p:cNvSpPr txBox="1"/>
          <p:nvPr/>
        </p:nvSpPr>
        <p:spPr>
          <a:xfrm>
            <a:off x="2220735"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1</a:t>
            </a:r>
          </a:p>
        </p:txBody>
      </p:sp>
      <p:sp>
        <p:nvSpPr>
          <p:cNvPr id="43" name="TextBox 42">
            <a:extLst>
              <a:ext uri="{FF2B5EF4-FFF2-40B4-BE49-F238E27FC236}">
                <a16:creationId xmlns:a16="http://schemas.microsoft.com/office/drawing/2014/main" id="{21589FD0-1B4F-495A-B942-4B8F8163BB31}"/>
              </a:ext>
            </a:extLst>
          </p:cNvPr>
          <p:cNvSpPr txBox="1"/>
          <p:nvPr/>
        </p:nvSpPr>
        <p:spPr>
          <a:xfrm>
            <a:off x="3226301"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2</a:t>
            </a:r>
          </a:p>
        </p:txBody>
      </p:sp>
      <p:sp>
        <p:nvSpPr>
          <p:cNvPr id="44" name="TextBox 43">
            <a:extLst>
              <a:ext uri="{FF2B5EF4-FFF2-40B4-BE49-F238E27FC236}">
                <a16:creationId xmlns:a16="http://schemas.microsoft.com/office/drawing/2014/main" id="{F5E5DD17-F852-4AE1-B72E-782A549A198B}"/>
              </a:ext>
            </a:extLst>
          </p:cNvPr>
          <p:cNvSpPr txBox="1"/>
          <p:nvPr/>
        </p:nvSpPr>
        <p:spPr>
          <a:xfrm>
            <a:off x="4231867" y="3780846"/>
            <a:ext cx="780230" cy="369332"/>
          </a:xfrm>
          <a:prstGeom prst="rect">
            <a:avLst/>
          </a:prstGeom>
          <a:solidFill>
            <a:schemeClr val="tx2"/>
          </a:solidFill>
          <a:ln w="38100">
            <a:solidFill>
              <a:schemeClr val="accent1"/>
            </a:solidFill>
          </a:ln>
        </p:spPr>
        <p:txBody>
          <a:bodyPr wrap="square" rtlCol="0">
            <a:spAutoFit/>
          </a:bodyPr>
          <a:lstStyle/>
          <a:p>
            <a:pPr algn="ctr"/>
            <a:r>
              <a:rPr lang="en-GB" b="1" dirty="0">
                <a:solidFill>
                  <a:schemeClr val="bg1"/>
                </a:solidFill>
              </a:rPr>
              <a:t>GT 3</a:t>
            </a:r>
          </a:p>
        </p:txBody>
      </p:sp>
      <p:sp>
        <p:nvSpPr>
          <p:cNvPr id="45" name="TextBox 44">
            <a:extLst>
              <a:ext uri="{FF2B5EF4-FFF2-40B4-BE49-F238E27FC236}">
                <a16:creationId xmlns:a16="http://schemas.microsoft.com/office/drawing/2014/main" id="{0F2ED67E-2A43-4A93-8BFB-D7EF9AA9105E}"/>
              </a:ext>
            </a:extLst>
          </p:cNvPr>
          <p:cNvSpPr txBox="1"/>
          <p:nvPr/>
        </p:nvSpPr>
        <p:spPr>
          <a:xfrm>
            <a:off x="8254131"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7</a:t>
            </a:r>
          </a:p>
        </p:txBody>
      </p:sp>
      <p:sp>
        <p:nvSpPr>
          <p:cNvPr id="48" name="TextBox 47">
            <a:extLst>
              <a:ext uri="{FF2B5EF4-FFF2-40B4-BE49-F238E27FC236}">
                <a16:creationId xmlns:a16="http://schemas.microsoft.com/office/drawing/2014/main" id="{6213A5BC-3B12-4B65-B31C-D5AAC292EA33}"/>
              </a:ext>
            </a:extLst>
          </p:cNvPr>
          <p:cNvSpPr txBox="1"/>
          <p:nvPr/>
        </p:nvSpPr>
        <p:spPr>
          <a:xfrm>
            <a:off x="7248565"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6</a:t>
            </a:r>
          </a:p>
        </p:txBody>
      </p:sp>
      <p:sp>
        <p:nvSpPr>
          <p:cNvPr id="49" name="TextBox 48">
            <a:extLst>
              <a:ext uri="{FF2B5EF4-FFF2-40B4-BE49-F238E27FC236}">
                <a16:creationId xmlns:a16="http://schemas.microsoft.com/office/drawing/2014/main" id="{DDCD3747-FB98-485A-978D-1B643CC4CFD1}"/>
              </a:ext>
            </a:extLst>
          </p:cNvPr>
          <p:cNvSpPr txBox="1"/>
          <p:nvPr/>
        </p:nvSpPr>
        <p:spPr>
          <a:xfrm>
            <a:off x="6242999"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5</a:t>
            </a:r>
          </a:p>
        </p:txBody>
      </p:sp>
      <p:sp>
        <p:nvSpPr>
          <p:cNvPr id="50" name="TextBox 49">
            <a:extLst>
              <a:ext uri="{FF2B5EF4-FFF2-40B4-BE49-F238E27FC236}">
                <a16:creationId xmlns:a16="http://schemas.microsoft.com/office/drawing/2014/main" id="{CE301075-70DC-43DF-BB23-BDCFEC23C9F0}"/>
              </a:ext>
            </a:extLst>
          </p:cNvPr>
          <p:cNvSpPr txBox="1"/>
          <p:nvPr/>
        </p:nvSpPr>
        <p:spPr>
          <a:xfrm>
            <a:off x="5237433" y="3780846"/>
            <a:ext cx="780230" cy="369332"/>
          </a:xfrm>
          <a:prstGeom prst="rect">
            <a:avLst/>
          </a:prstGeom>
          <a:solidFill>
            <a:schemeClr val="tx2"/>
          </a:solidFill>
          <a:ln w="38100">
            <a:solidFill>
              <a:schemeClr val="accent1"/>
            </a:solidFill>
          </a:ln>
        </p:spPr>
        <p:txBody>
          <a:bodyPr wrap="square" rtlCol="0">
            <a:spAutoFit/>
          </a:bodyPr>
          <a:lstStyle/>
          <a:p>
            <a:pPr algn="ctr"/>
            <a:r>
              <a:rPr lang="en-GB" b="1" dirty="0">
                <a:solidFill>
                  <a:schemeClr val="bg1"/>
                </a:solidFill>
              </a:rPr>
              <a:t>GT 4</a:t>
            </a:r>
          </a:p>
        </p:txBody>
      </p:sp>
      <p:sp>
        <p:nvSpPr>
          <p:cNvPr id="51" name="TextBox 50">
            <a:extLst>
              <a:ext uri="{FF2B5EF4-FFF2-40B4-BE49-F238E27FC236}">
                <a16:creationId xmlns:a16="http://schemas.microsoft.com/office/drawing/2014/main" id="{F13995E8-6011-411B-A6B6-4B7BC3BEC033}"/>
              </a:ext>
            </a:extLst>
          </p:cNvPr>
          <p:cNvSpPr txBox="1"/>
          <p:nvPr/>
        </p:nvSpPr>
        <p:spPr>
          <a:xfrm>
            <a:off x="9259697" y="3780846"/>
            <a:ext cx="780230" cy="369332"/>
          </a:xfrm>
          <a:prstGeom prst="rect">
            <a:avLst/>
          </a:prstGeom>
          <a:solidFill>
            <a:schemeClr val="tx2"/>
          </a:solidFill>
          <a:ln w="38100">
            <a:noFill/>
          </a:ln>
        </p:spPr>
        <p:txBody>
          <a:bodyPr wrap="square" rtlCol="0">
            <a:spAutoFit/>
          </a:bodyPr>
          <a:lstStyle/>
          <a:p>
            <a:pPr algn="ctr"/>
            <a:r>
              <a:rPr lang="en-GB" b="1" dirty="0">
                <a:solidFill>
                  <a:schemeClr val="bg1"/>
                </a:solidFill>
              </a:rPr>
              <a:t>GT 8</a:t>
            </a:r>
          </a:p>
        </p:txBody>
      </p:sp>
      <p:pic>
        <p:nvPicPr>
          <p:cNvPr id="53" name="Picture 52">
            <a:hlinkClick r:id="rId3" action="ppaction://hlinksldjump"/>
            <a:extLst>
              <a:ext uri="{FF2B5EF4-FFF2-40B4-BE49-F238E27FC236}">
                <a16:creationId xmlns:a16="http://schemas.microsoft.com/office/drawing/2014/main" id="{2C41C095-E871-430D-8E18-DAA51757264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52444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a:t>Phylogenetic relationship of </a:t>
            </a:r>
            <a:r>
              <a:rPr lang="en-GB" sz="2600" dirty="0" err="1"/>
              <a:t>hepeviruses</a:t>
            </a:r>
            <a:r>
              <a:rPr lang="en-GB" sz="2600" dirty="0"/>
              <a:t> identified in various hosts</a:t>
            </a:r>
          </a:p>
        </p:txBody>
      </p:sp>
      <p:sp>
        <p:nvSpPr>
          <p:cNvPr id="3" name="Text Placeholder 2"/>
          <p:cNvSpPr>
            <a:spLocks noGrp="1"/>
          </p:cNvSpPr>
          <p:nvPr>
            <p:ph type="body" sz="quarter" idx="10"/>
          </p:nvPr>
        </p:nvSpPr>
        <p:spPr/>
        <p:txBody>
          <a:bodyPr/>
          <a:lstStyle/>
          <a:p>
            <a:r>
              <a:rPr lang="en-GB" dirty="0" err="1"/>
              <a:t>Debing</a:t>
            </a:r>
            <a:r>
              <a:rPr lang="en-GB" dirty="0"/>
              <a:t> Y, et al. J </a:t>
            </a:r>
            <a:r>
              <a:rPr lang="en-GB" dirty="0" err="1"/>
              <a:t>Hepatol</a:t>
            </a:r>
            <a:r>
              <a:rPr lang="en-GB" dirty="0"/>
              <a:t> </a:t>
            </a:r>
            <a:r>
              <a:rPr lang="nl-NL" dirty="0"/>
              <a:t>2016;65:200–12</a:t>
            </a:r>
            <a:endParaRPr lang="en-GB"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498" y="1364993"/>
            <a:ext cx="7127878" cy="4660534"/>
          </a:xfrm>
          <a:prstGeom prst="rect">
            <a:avLst/>
          </a:prstGeom>
        </p:spPr>
      </p:pic>
      <p:sp>
        <p:nvSpPr>
          <p:cNvPr id="4" name="TextBox 3">
            <a:extLst>
              <a:ext uri="{FF2B5EF4-FFF2-40B4-BE49-F238E27FC236}">
                <a16:creationId xmlns:a16="http://schemas.microsoft.com/office/drawing/2014/main" id="{033A8799-0E73-42B6-92E9-FCBD3B00E07B}"/>
              </a:ext>
            </a:extLst>
          </p:cNvPr>
          <p:cNvSpPr txBox="1"/>
          <p:nvPr/>
        </p:nvSpPr>
        <p:spPr>
          <a:xfrm>
            <a:off x="5618328" y="2893326"/>
            <a:ext cx="1849930" cy="338554"/>
          </a:xfrm>
          <a:prstGeom prst="rect">
            <a:avLst/>
          </a:prstGeom>
          <a:solidFill>
            <a:schemeClr val="bg1"/>
          </a:solidFill>
        </p:spPr>
        <p:txBody>
          <a:bodyPr wrap="none" rtlCol="0">
            <a:spAutoFit/>
          </a:bodyPr>
          <a:lstStyle/>
          <a:p>
            <a:r>
              <a:rPr lang="en-US" sz="1600" dirty="0">
                <a:solidFill>
                  <a:srgbClr val="CC9B00"/>
                </a:solidFill>
              </a:rPr>
              <a:t>Mostly Asia, Africa</a:t>
            </a:r>
            <a:endParaRPr lang="en-GB" sz="1600" dirty="0">
              <a:solidFill>
                <a:srgbClr val="CC9B00"/>
              </a:solidFill>
            </a:endParaRPr>
          </a:p>
        </p:txBody>
      </p:sp>
      <p:sp>
        <p:nvSpPr>
          <p:cNvPr id="8" name="Rectangle 7">
            <a:extLst>
              <a:ext uri="{FF2B5EF4-FFF2-40B4-BE49-F238E27FC236}">
                <a16:creationId xmlns:a16="http://schemas.microsoft.com/office/drawing/2014/main" id="{8E093C0D-56E8-45F4-94E2-29F564F7E9D0}"/>
              </a:ext>
            </a:extLst>
          </p:cNvPr>
          <p:cNvSpPr/>
          <p:nvPr/>
        </p:nvSpPr>
        <p:spPr>
          <a:xfrm>
            <a:off x="6031592" y="4974956"/>
            <a:ext cx="1461052" cy="21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BAE7C9F-1826-46BE-9E47-3CF38079CF6F}"/>
              </a:ext>
            </a:extLst>
          </p:cNvPr>
          <p:cNvSpPr/>
          <p:nvPr/>
        </p:nvSpPr>
        <p:spPr>
          <a:xfrm>
            <a:off x="6031593" y="4757980"/>
            <a:ext cx="1242279" cy="21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9E4CA7-3530-4E55-AFF8-8B72DC7A2229}"/>
              </a:ext>
            </a:extLst>
          </p:cNvPr>
          <p:cNvSpPr txBox="1"/>
          <p:nvPr/>
        </p:nvSpPr>
        <p:spPr>
          <a:xfrm>
            <a:off x="5989390" y="4675744"/>
            <a:ext cx="1551900" cy="584775"/>
          </a:xfrm>
          <a:prstGeom prst="rect">
            <a:avLst/>
          </a:prstGeom>
          <a:noFill/>
        </p:spPr>
        <p:txBody>
          <a:bodyPr wrap="none" rtlCol="0">
            <a:spAutoFit/>
          </a:bodyPr>
          <a:lstStyle/>
          <a:p>
            <a:pPr algn="ctr"/>
            <a:r>
              <a:rPr lang="en-US" sz="1600" dirty="0">
                <a:solidFill>
                  <a:srgbClr val="6DBB80"/>
                </a:solidFill>
              </a:rPr>
              <a:t>China and</a:t>
            </a:r>
          </a:p>
          <a:p>
            <a:pPr algn="ctr"/>
            <a:r>
              <a:rPr lang="en-US" sz="1600" dirty="0">
                <a:solidFill>
                  <a:srgbClr val="6DBB80"/>
                </a:solidFill>
              </a:rPr>
              <a:t>Southeast Asia</a:t>
            </a:r>
            <a:endParaRPr lang="en-GB" sz="1600" dirty="0">
              <a:solidFill>
                <a:srgbClr val="6DBB80"/>
              </a:solidFill>
            </a:endParaRPr>
          </a:p>
        </p:txBody>
      </p:sp>
      <p:pic>
        <p:nvPicPr>
          <p:cNvPr id="11" name="Picture 10">
            <a:hlinkClick r:id="rId4" action="ppaction://hlinksldjump"/>
            <a:extLst>
              <a:ext uri="{FF2B5EF4-FFF2-40B4-BE49-F238E27FC236}">
                <a16:creationId xmlns:a16="http://schemas.microsoft.com/office/drawing/2014/main" id="{6278F2CB-9ABB-4AB2-91FE-1F7E45EDCD9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14069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r>
              <a:rPr lang="en-US" dirty="0"/>
              <a:t>HEV GT 1 and 2 in brief</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r>
              <a:rPr lang="en-GB" dirty="0">
                <a:solidFill>
                  <a:srgbClr val="000000"/>
                </a:solidFill>
                <a:latin typeface="Arial" panose="020B0604020202020204" pitchFamily="34" charset="0"/>
                <a:cs typeface="Arial" panose="020B0604020202020204" pitchFamily="34" charset="0"/>
              </a:rPr>
              <a:t>*Data from 2005</a:t>
            </a:r>
            <a:br>
              <a:rPr lang="en-GB" dirty="0">
                <a:solidFill>
                  <a:srgbClr val="000000"/>
                </a:solidFill>
                <a:latin typeface="Arial" panose="020B0604020202020204" pitchFamily="34" charset="0"/>
                <a:cs typeface="Arial" panose="020B0604020202020204" pitchFamily="34" charset="0"/>
              </a:rPr>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normAutofit/>
          </a:bodyPr>
          <a:lstStyle/>
          <a:p>
            <a:r>
              <a:rPr lang="en-GB" dirty="0"/>
              <a:t>~20 million infections worldwide</a:t>
            </a:r>
          </a:p>
          <a:p>
            <a:pPr lvl="1"/>
            <a:r>
              <a:rPr lang="en-GB" dirty="0"/>
              <a:t>3 million symptomatic cases and 70,000 deaths/year*</a:t>
            </a:r>
          </a:p>
          <a:p>
            <a:pPr lvl="1"/>
            <a:r>
              <a:rPr lang="en-GB" dirty="0"/>
              <a:t>WHO guidelines should be consulted for management of outbreaks of acute HEV in </a:t>
            </a:r>
            <a:br>
              <a:rPr lang="en-GB" dirty="0"/>
            </a:br>
            <a:r>
              <a:rPr lang="en-GB" dirty="0"/>
              <a:t>resource-limited settings </a:t>
            </a:r>
            <a:endParaRPr lang="en-GB" sz="1600" dirty="0"/>
          </a:p>
          <a:p>
            <a:r>
              <a:rPr lang="en-GB" dirty="0"/>
              <a:t>Brief, self-limiting, usually in young adults</a:t>
            </a:r>
          </a:p>
          <a:p>
            <a:r>
              <a:rPr lang="en-GB" dirty="0"/>
              <a:t>Never chronic</a:t>
            </a:r>
          </a:p>
          <a:p>
            <a:pPr lvl="1"/>
            <a:r>
              <a:rPr lang="en-GB" dirty="0"/>
              <a:t>Acute-on-chronic liver failure possible</a:t>
            </a:r>
          </a:p>
          <a:p>
            <a:r>
              <a:rPr lang="en-GB" dirty="0"/>
              <a:t>High mortality in pregnancy (25%)</a:t>
            </a:r>
          </a:p>
          <a:p>
            <a:endParaRPr lang="en-GB" dirty="0"/>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3954068169"/>
              </p:ext>
            </p:extLst>
          </p:nvPr>
        </p:nvGraphicFramePr>
        <p:xfrm>
          <a:off x="423848" y="4255390"/>
          <a:ext cx="11342400" cy="14935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4904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533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Travellers</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with hepatitis returning </a:t>
                      </a: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from areas endemic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HEV GT 1 or 2 </a:t>
                      </a: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should be tested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HEV</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5770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Pregnant women </a:t>
                      </a: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HEV GT 1 or 2 </a:t>
                      </a: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should be cared for in a high-dependency setting</a:t>
                      </a: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transferred to a liver transplant unit if liver failure occurs</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8073782" y="4255390"/>
            <a:ext cx="3693418" cy="276999"/>
            <a:chOff x="4262958" y="3212976"/>
            <a:chExt cx="3693418" cy="279869"/>
          </a:xfrm>
        </p:grpSpPr>
        <p:sp>
          <p:nvSpPr>
            <p:cNvPr id="8" name="Rectangle 7"/>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4406957" y="3212976"/>
              <a:ext cx="1377300" cy="279869"/>
            </a:xfrm>
            <a:prstGeom prst="rect">
              <a:avLst/>
            </a:prstGeom>
            <a:noFill/>
          </p:spPr>
          <p:txBody>
            <a:bodyPr wrap="none" rtlCol="0">
              <a:spAutoFit/>
            </a:bodyPr>
            <a:lstStyle/>
            <a:p>
              <a:r>
                <a:rPr lang="en-GB" sz="1200" dirty="0">
                  <a:solidFill>
                    <a:schemeClr val="bg1"/>
                  </a:solidFill>
                </a:rPr>
                <a:t>Level of evidence</a:t>
              </a:r>
            </a:p>
          </p:txBody>
        </p:sp>
        <p:sp>
          <p:nvSpPr>
            <p:cNvPr id="11" name="TextBox 10"/>
            <p:cNvSpPr txBox="1"/>
            <p:nvPr/>
          </p:nvSpPr>
          <p:spPr>
            <a:xfrm>
              <a:off x="5989171" y="3212976"/>
              <a:ext cx="1967205" cy="27986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746DED1-7457-4D70-97E5-DBD71C65157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94638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3992-8063-4007-819C-31F0D53DE6C0}"/>
              </a:ext>
            </a:extLst>
          </p:cNvPr>
          <p:cNvSpPr>
            <a:spLocks noGrp="1"/>
          </p:cNvSpPr>
          <p:nvPr>
            <p:ph type="title"/>
          </p:nvPr>
        </p:nvSpPr>
        <p:spPr/>
        <p:txBody>
          <a:bodyPr>
            <a:normAutofit/>
          </a:bodyPr>
          <a:lstStyle/>
          <a:p>
            <a:r>
              <a:rPr lang="en-GB" dirty="0"/>
              <a:t>HEV GT 3 and 4: epidemiology</a:t>
            </a:r>
            <a:endParaRPr lang="en-GB" baseline="30000" dirty="0"/>
          </a:p>
        </p:txBody>
      </p:sp>
      <p:sp>
        <p:nvSpPr>
          <p:cNvPr id="3" name="Text Placeholder 2">
            <a:extLst>
              <a:ext uri="{FF2B5EF4-FFF2-40B4-BE49-F238E27FC236}">
                <a16:creationId xmlns:a16="http://schemas.microsoft.com/office/drawing/2014/main" id="{782D2FB9-F541-425C-A757-6EFCA4C43C30}"/>
              </a:ext>
            </a:extLst>
          </p:cNvPr>
          <p:cNvSpPr>
            <a:spLocks noGrp="1"/>
          </p:cNvSpPr>
          <p:nvPr>
            <p:ph type="body" sz="quarter" idx="10"/>
          </p:nvPr>
        </p:nvSpPr>
        <p:spPr/>
        <p:txBody>
          <a:bodyPr/>
          <a:lstStyle/>
          <a:p>
            <a:r>
              <a:rPr lang="en-GB" dirty="0"/>
              <a:t>1. Dalton HR, et al. </a:t>
            </a:r>
            <a:r>
              <a:rPr lang="en-GB" dirty="0" err="1"/>
              <a:t>Eur</a:t>
            </a:r>
            <a:r>
              <a:rPr lang="en-GB" dirty="0"/>
              <a:t> J Gastroenterol </a:t>
            </a:r>
            <a:r>
              <a:rPr lang="en-GB" dirty="0" err="1"/>
              <a:t>Hepatol</a:t>
            </a:r>
            <a:r>
              <a:rPr lang="en-GB" dirty="0"/>
              <a:t> 2008;20:784–90;</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E3592A91-E08E-4BFA-BD9E-015B8759E3F8}"/>
              </a:ext>
            </a:extLst>
          </p:cNvPr>
          <p:cNvSpPr>
            <a:spLocks noGrp="1"/>
          </p:cNvSpPr>
          <p:nvPr>
            <p:ph sz="half" idx="1"/>
          </p:nvPr>
        </p:nvSpPr>
        <p:spPr/>
        <p:txBody>
          <a:bodyPr>
            <a:normAutofit/>
          </a:bodyPr>
          <a:lstStyle/>
          <a:p>
            <a:pPr>
              <a:spcBef>
                <a:spcPts val="600"/>
              </a:spcBef>
            </a:pPr>
            <a:r>
              <a:rPr lang="en-GB" dirty="0"/>
              <a:t>Endemic in some developing countries, as well as most high-income countries</a:t>
            </a:r>
          </a:p>
          <a:p>
            <a:r>
              <a:rPr lang="en-GB" dirty="0"/>
              <a:t>Most common cause of acute viral hepatitis in many European countries</a:t>
            </a:r>
          </a:p>
          <a:p>
            <a:r>
              <a:rPr lang="en-GB" dirty="0"/>
              <a:t>Estimated that </a:t>
            </a:r>
            <a:r>
              <a:rPr lang="en-GB" dirty="0">
                <a:sym typeface="Symbol" panose="05050102010706020507" pitchFamily="18" charset="2"/>
              </a:rPr>
              <a:t>≥</a:t>
            </a:r>
            <a:r>
              <a:rPr lang="en-GB" dirty="0"/>
              <a:t>2 million locally acquired HEV infections/year</a:t>
            </a:r>
          </a:p>
          <a:p>
            <a:pPr lvl="1"/>
            <a:r>
              <a:rPr lang="en-GB" dirty="0"/>
              <a:t>Most as a result of zoonotic infection</a:t>
            </a:r>
          </a:p>
          <a:p>
            <a:pPr lvl="2"/>
            <a:r>
              <a:rPr lang="en-GB" dirty="0"/>
              <a:t>Primary hosts are pigs</a:t>
            </a:r>
          </a:p>
          <a:p>
            <a:r>
              <a:rPr lang="en-GB" dirty="0"/>
              <a:t>HEV GT 3 and 4 tend to affect older males</a:t>
            </a:r>
          </a:p>
          <a:p>
            <a:pPr lvl="1"/>
            <a:r>
              <a:rPr lang="en-GB" dirty="0"/>
              <a:t>In an English study, </a:t>
            </a:r>
            <a:r>
              <a:rPr lang="en-GB" dirty="0" err="1"/>
              <a:t>male:female</a:t>
            </a:r>
            <a:r>
              <a:rPr lang="en-GB" dirty="0"/>
              <a:t> ratio was 3:1; median age, 63 years</a:t>
            </a:r>
            <a:r>
              <a:rPr lang="en-GB" baseline="30000" dirty="0"/>
              <a:t>1</a:t>
            </a:r>
          </a:p>
          <a:p>
            <a:r>
              <a:rPr lang="en-GB" dirty="0"/>
              <a:t> Incidence varies between and within countries, and over time</a:t>
            </a:r>
          </a:p>
          <a:p>
            <a:pPr lvl="1"/>
            <a:r>
              <a:rPr lang="en-GB" dirty="0"/>
              <a:t>Multiple ‘hotspots’ of HEV infection in Europe</a:t>
            </a:r>
          </a:p>
        </p:txBody>
      </p:sp>
      <p:pic>
        <p:nvPicPr>
          <p:cNvPr id="9" name="Picture 8">
            <a:hlinkClick r:id="rId3" action="ppaction://hlinksldjump"/>
            <a:extLst>
              <a:ext uri="{FF2B5EF4-FFF2-40B4-BE49-F238E27FC236}">
                <a16:creationId xmlns:a16="http://schemas.microsoft.com/office/drawing/2014/main" id="{7EFD4F48-3C92-4E6D-B1F2-A38D254B64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06468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93AE-4D81-4514-AD7C-F5CEF14BE433}"/>
              </a:ext>
            </a:extLst>
          </p:cNvPr>
          <p:cNvSpPr>
            <a:spLocks noGrp="1"/>
          </p:cNvSpPr>
          <p:nvPr>
            <p:ph type="title"/>
          </p:nvPr>
        </p:nvSpPr>
        <p:spPr/>
        <p:txBody>
          <a:bodyPr>
            <a:normAutofit/>
          </a:bodyPr>
          <a:lstStyle/>
          <a:p>
            <a:r>
              <a:rPr lang="sv-SE" dirty="0"/>
              <a:t>HEV ‘hot spots’ in Europe </a:t>
            </a:r>
            <a:endParaRPr lang="en-GB" dirty="0"/>
          </a:p>
        </p:txBody>
      </p:sp>
      <p:sp>
        <p:nvSpPr>
          <p:cNvPr id="3" name="Text Placeholder 2">
            <a:extLst>
              <a:ext uri="{FF2B5EF4-FFF2-40B4-BE49-F238E27FC236}">
                <a16:creationId xmlns:a16="http://schemas.microsoft.com/office/drawing/2014/main" id="{E3E35A1F-793C-4E46-A587-20141DC5D00B}"/>
              </a:ext>
            </a:extLst>
          </p:cNvPr>
          <p:cNvSpPr>
            <a:spLocks noGrp="1"/>
          </p:cNvSpPr>
          <p:nvPr>
            <p:ph type="body" sz="quarter" idx="10"/>
          </p:nvPr>
        </p:nvSpPr>
        <p:spPr/>
        <p:txBody>
          <a:bodyPr/>
          <a:lstStyle/>
          <a:p>
            <a:pPr>
              <a:spcAft>
                <a:spcPts val="0"/>
              </a:spcAft>
            </a:pPr>
            <a:r>
              <a:rPr lang="en-GB" dirty="0"/>
              <a:t>1. Thom K, et al. Euro </a:t>
            </a:r>
            <a:r>
              <a:rPr lang="en-GB" dirty="0" err="1"/>
              <a:t>Surveill</a:t>
            </a:r>
            <a:r>
              <a:rPr lang="en-GB" dirty="0"/>
              <a:t> 2018;doi: 10.2807/1560-7917.ES.2018.23.12.17-00174 [</a:t>
            </a:r>
            <a:r>
              <a:rPr lang="en-GB" dirty="0" err="1"/>
              <a:t>Epub</a:t>
            </a:r>
            <a:r>
              <a:rPr lang="en-GB" dirty="0"/>
              <a:t> ahead of print]; </a:t>
            </a:r>
            <a:br>
              <a:rPr lang="en-GB" dirty="0"/>
            </a:br>
            <a:r>
              <a:rPr lang="en-GB" dirty="0"/>
              <a:t>2. </a:t>
            </a:r>
            <a:r>
              <a:rPr lang="en-GB" dirty="0" err="1"/>
              <a:t>Mansuy</a:t>
            </a:r>
            <a:r>
              <a:rPr lang="en-GB" dirty="0"/>
              <a:t> JM, et al. Hepatology 2016;63:1145–54; 3. </a:t>
            </a:r>
            <a:r>
              <a:rPr lang="en-GB" dirty="0" err="1"/>
              <a:t>Zaaijer</a:t>
            </a:r>
            <a:r>
              <a:rPr lang="en-GB" dirty="0"/>
              <a:t> HL. Hepatology 2015;62:654; </a:t>
            </a:r>
            <a:br>
              <a:rPr lang="en-GB" dirty="0"/>
            </a:br>
            <a:r>
              <a:rPr lang="en-GB" dirty="0"/>
              <a:t>4. Müller B, et al. </a:t>
            </a:r>
            <a:r>
              <a:rPr lang="en-GB" dirty="0" err="1"/>
              <a:t>Transfus</a:t>
            </a:r>
            <a:r>
              <a:rPr lang="en-GB" dirty="0"/>
              <a:t> Med </a:t>
            </a:r>
            <a:r>
              <a:rPr lang="en-GB" dirty="0" err="1"/>
              <a:t>Hemother</a:t>
            </a:r>
            <a:r>
              <a:rPr lang="en-GB" dirty="0"/>
              <a:t> 2015;42:1–66; 5. </a:t>
            </a:r>
            <a:r>
              <a:rPr lang="en-GB" dirty="0" err="1"/>
              <a:t>Adlhoch</a:t>
            </a:r>
            <a:r>
              <a:rPr lang="en-GB" dirty="0"/>
              <a:t> C, et al. J Clin </a:t>
            </a:r>
            <a:r>
              <a:rPr lang="en-GB" dirty="0" err="1"/>
              <a:t>Virol</a:t>
            </a:r>
            <a:r>
              <a:rPr lang="en-GB" dirty="0"/>
              <a:t> 2016;82:9–16; </a:t>
            </a:r>
            <a:br>
              <a:rPr lang="en-GB" dirty="0"/>
            </a:br>
            <a:r>
              <a:rPr lang="en-GB" dirty="0"/>
              <a:t>6. </a:t>
            </a:r>
            <a:r>
              <a:rPr lang="en-GB" dirty="0" err="1"/>
              <a:t>Lucarelli</a:t>
            </a:r>
            <a:r>
              <a:rPr lang="en-GB" dirty="0"/>
              <a:t> C, et al. Euro </a:t>
            </a:r>
            <a:r>
              <a:rPr lang="en-GB" dirty="0" err="1"/>
              <a:t>Surveill</a:t>
            </a:r>
            <a:r>
              <a:rPr lang="en-GB" dirty="0"/>
              <a:t> 2016;21; 7. Bura M, et al, </a:t>
            </a:r>
            <a:r>
              <a:rPr lang="en-GB" dirty="0" err="1"/>
              <a:t>Int</a:t>
            </a:r>
            <a:r>
              <a:rPr lang="en-GB" dirty="0"/>
              <a:t> J Infect Dis. 2017; 61:20–2.</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pic>
        <p:nvPicPr>
          <p:cNvPr id="21" name="Picture 2" descr="Image result for europe map">
            <a:extLst>
              <a:ext uri="{FF2B5EF4-FFF2-40B4-BE49-F238E27FC236}">
                <a16:creationId xmlns:a16="http://schemas.microsoft.com/office/drawing/2014/main" id="{D4C11788-A583-47F1-9A7B-6F38803145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92126" y="1312914"/>
            <a:ext cx="5295366" cy="423629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9F0AAA0-C14D-40A6-A468-2AD2E9E87540}"/>
              </a:ext>
            </a:extLst>
          </p:cNvPr>
          <p:cNvSpPr txBox="1"/>
          <p:nvPr/>
        </p:nvSpPr>
        <p:spPr>
          <a:xfrm>
            <a:off x="5777948" y="1468580"/>
            <a:ext cx="4506298" cy="1600438"/>
          </a:xfrm>
          <a:prstGeom prst="rect">
            <a:avLst/>
          </a:prstGeom>
          <a:solidFill>
            <a:schemeClr val="bg1"/>
          </a:solidFill>
          <a:ln>
            <a:solidFill>
              <a:schemeClr val="tx2"/>
            </a:solidFill>
          </a:ln>
        </p:spPr>
        <p:txBody>
          <a:bodyPr wrap="none" rtlCol="0">
            <a:spAutoFit/>
          </a:bodyPr>
          <a:lstStyle/>
          <a:p>
            <a:r>
              <a:rPr lang="en-GB" sz="1400" b="1" dirty="0">
                <a:solidFill>
                  <a:srgbClr val="CC9B00"/>
                </a:solidFill>
              </a:rPr>
              <a:t>Scotland, 2016:</a:t>
            </a:r>
            <a:r>
              <a:rPr lang="en-GB" sz="1400" dirty="0"/>
              <a:t> 1:2,481 donors viraemic</a:t>
            </a:r>
            <a:r>
              <a:rPr lang="en-GB" sz="1400" baseline="30000" dirty="0"/>
              <a:t>1</a:t>
            </a:r>
          </a:p>
          <a:p>
            <a:r>
              <a:rPr lang="en-GB" sz="1400" b="1" dirty="0">
                <a:solidFill>
                  <a:srgbClr val="00B050"/>
                </a:solidFill>
              </a:rPr>
              <a:t>SW France, 2016:</a:t>
            </a:r>
            <a:r>
              <a:rPr lang="en-GB" sz="1400" dirty="0"/>
              <a:t> incidence 3</a:t>
            </a:r>
            <a:r>
              <a:rPr lang="en-GB" sz="1400" dirty="0">
                <a:sym typeface="Symbol" panose="05050102010706020507" pitchFamily="18" charset="2"/>
              </a:rPr>
              <a:t>4%</a:t>
            </a:r>
            <a:r>
              <a:rPr lang="en-GB" sz="1400" baseline="30000" dirty="0">
                <a:sym typeface="Symbol" panose="05050102010706020507" pitchFamily="18" charset="2"/>
              </a:rPr>
              <a:t>2</a:t>
            </a:r>
          </a:p>
          <a:p>
            <a:r>
              <a:rPr lang="en-GB" sz="1400" b="1" dirty="0">
                <a:solidFill>
                  <a:srgbClr val="00B0F0"/>
                </a:solidFill>
              </a:rPr>
              <a:t>The Netherlands, 2014:</a:t>
            </a:r>
            <a:r>
              <a:rPr lang="en-GB" sz="1400" dirty="0"/>
              <a:t> 1:600 donors viraemic</a:t>
            </a:r>
            <a:r>
              <a:rPr lang="en-GB" sz="1400" baseline="30000" dirty="0"/>
              <a:t>3</a:t>
            </a:r>
          </a:p>
          <a:p>
            <a:r>
              <a:rPr lang="en-GB" sz="1400" b="1" dirty="0">
                <a:solidFill>
                  <a:srgbClr val="FF0000"/>
                </a:solidFill>
              </a:rPr>
              <a:t>Western Germany, 2015:</a:t>
            </a:r>
            <a:r>
              <a:rPr lang="en-GB" sz="1400" dirty="0"/>
              <a:t> 1:616 donors viraemic</a:t>
            </a:r>
            <a:r>
              <a:rPr lang="en-GB" sz="1400" baseline="30000" dirty="0"/>
              <a:t>4</a:t>
            </a:r>
          </a:p>
          <a:p>
            <a:r>
              <a:rPr lang="en-GB" sz="1400" b="1" dirty="0">
                <a:solidFill>
                  <a:srgbClr val="92D050"/>
                </a:solidFill>
              </a:rPr>
              <a:t>Czech Republic, 2015:</a:t>
            </a:r>
            <a:r>
              <a:rPr lang="en-GB" sz="1400" dirty="0"/>
              <a:t> 400 lab-confirmed cases</a:t>
            </a:r>
            <a:r>
              <a:rPr lang="en-GB" sz="1400" baseline="30000" dirty="0"/>
              <a:t>5</a:t>
            </a:r>
          </a:p>
          <a:p>
            <a:r>
              <a:rPr lang="en-GB" sz="1400" b="1" dirty="0">
                <a:solidFill>
                  <a:schemeClr val="bg1">
                    <a:lumMod val="50000"/>
                  </a:schemeClr>
                </a:solidFill>
              </a:rPr>
              <a:t>Abruzzo, Italy, 2016:</a:t>
            </a:r>
            <a:r>
              <a:rPr lang="en-GB" sz="1400" dirty="0"/>
              <a:t> </a:t>
            </a:r>
            <a:r>
              <a:rPr lang="en-GB" sz="1400" dirty="0" err="1"/>
              <a:t>seroprevalence</a:t>
            </a:r>
            <a:r>
              <a:rPr lang="en-GB" sz="1400" dirty="0"/>
              <a:t> 49%</a:t>
            </a:r>
            <a:r>
              <a:rPr lang="en-GB" sz="1400" baseline="30000" dirty="0"/>
              <a:t>6</a:t>
            </a:r>
          </a:p>
          <a:p>
            <a:r>
              <a:rPr lang="en-GB" sz="1400" b="1" dirty="0">
                <a:solidFill>
                  <a:schemeClr val="accent6">
                    <a:lumMod val="40000"/>
                    <a:lumOff val="60000"/>
                  </a:schemeClr>
                </a:solidFill>
              </a:rPr>
              <a:t>Western/Central Poland, 2017:</a:t>
            </a:r>
            <a:r>
              <a:rPr lang="en-GB" sz="1400" dirty="0"/>
              <a:t> seroprevalence 50%</a:t>
            </a:r>
            <a:r>
              <a:rPr lang="en-GB" sz="1400" baseline="30000" dirty="0"/>
              <a:t>7</a:t>
            </a:r>
          </a:p>
        </p:txBody>
      </p:sp>
      <p:grpSp>
        <p:nvGrpSpPr>
          <p:cNvPr id="19" name="Group 18">
            <a:extLst>
              <a:ext uri="{FF2B5EF4-FFF2-40B4-BE49-F238E27FC236}">
                <a16:creationId xmlns:a16="http://schemas.microsoft.com/office/drawing/2014/main" id="{03B822B1-D8E9-4C27-8A7D-E8F04C5FAD69}"/>
              </a:ext>
            </a:extLst>
          </p:cNvPr>
          <p:cNvGrpSpPr/>
          <p:nvPr/>
        </p:nvGrpSpPr>
        <p:grpSpPr>
          <a:xfrm>
            <a:off x="2900858" y="2638901"/>
            <a:ext cx="1818924" cy="2099355"/>
            <a:chOff x="1478457" y="2768210"/>
            <a:chExt cx="1973822" cy="2334832"/>
          </a:xfrm>
        </p:grpSpPr>
        <p:sp>
          <p:nvSpPr>
            <p:cNvPr id="20" name="Oval 19">
              <a:extLst>
                <a:ext uri="{FF2B5EF4-FFF2-40B4-BE49-F238E27FC236}">
                  <a16:creationId xmlns:a16="http://schemas.microsoft.com/office/drawing/2014/main" id="{4A00534F-9E76-41E7-89BE-CFB1870BE1BE}"/>
                </a:ext>
              </a:extLst>
            </p:cNvPr>
            <p:cNvSpPr/>
            <p:nvPr/>
          </p:nvSpPr>
          <p:spPr>
            <a:xfrm>
              <a:off x="1478457" y="4381984"/>
              <a:ext cx="515956" cy="50722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24" name="Oval 23">
              <a:extLst>
                <a:ext uri="{FF2B5EF4-FFF2-40B4-BE49-F238E27FC236}">
                  <a16:creationId xmlns:a16="http://schemas.microsoft.com/office/drawing/2014/main" id="{D8A4376F-8D50-49C5-89FC-33ECF7CB1026}"/>
                </a:ext>
              </a:extLst>
            </p:cNvPr>
            <p:cNvSpPr/>
            <p:nvPr/>
          </p:nvSpPr>
          <p:spPr>
            <a:xfrm>
              <a:off x="2019815" y="4482850"/>
              <a:ext cx="333528" cy="40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37" name="Oval 36">
              <a:extLst>
                <a:ext uri="{FF2B5EF4-FFF2-40B4-BE49-F238E27FC236}">
                  <a16:creationId xmlns:a16="http://schemas.microsoft.com/office/drawing/2014/main" id="{00866028-4C51-416C-BB2F-CB3688D2A961}"/>
                </a:ext>
              </a:extLst>
            </p:cNvPr>
            <p:cNvSpPr/>
            <p:nvPr/>
          </p:nvSpPr>
          <p:spPr>
            <a:xfrm>
              <a:off x="2103196" y="3985028"/>
              <a:ext cx="166765" cy="1827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38" name="Oval 37">
              <a:extLst>
                <a:ext uri="{FF2B5EF4-FFF2-40B4-BE49-F238E27FC236}">
                  <a16:creationId xmlns:a16="http://schemas.microsoft.com/office/drawing/2014/main" id="{C112FDCE-477F-416B-A8F7-24CDD7B61481}"/>
                </a:ext>
              </a:extLst>
            </p:cNvPr>
            <p:cNvSpPr/>
            <p:nvPr/>
          </p:nvSpPr>
          <p:spPr>
            <a:xfrm>
              <a:off x="1578136" y="2768210"/>
              <a:ext cx="166766" cy="18271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39" name="Oval 38">
              <a:extLst>
                <a:ext uri="{FF2B5EF4-FFF2-40B4-BE49-F238E27FC236}">
                  <a16:creationId xmlns:a16="http://schemas.microsoft.com/office/drawing/2014/main" id="{477CCD11-D07F-4150-8F34-C26035B8FEAC}"/>
                </a:ext>
              </a:extLst>
            </p:cNvPr>
            <p:cNvSpPr/>
            <p:nvPr/>
          </p:nvSpPr>
          <p:spPr>
            <a:xfrm>
              <a:off x="2058417" y="3317701"/>
              <a:ext cx="333528" cy="40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0" name="Oval 39">
              <a:extLst>
                <a:ext uri="{FF2B5EF4-FFF2-40B4-BE49-F238E27FC236}">
                  <a16:creationId xmlns:a16="http://schemas.microsoft.com/office/drawing/2014/main" id="{38915E6D-8DE2-447D-924D-0B8177911D12}"/>
                </a:ext>
              </a:extLst>
            </p:cNvPr>
            <p:cNvSpPr/>
            <p:nvPr/>
          </p:nvSpPr>
          <p:spPr>
            <a:xfrm>
              <a:off x="2562418" y="3278398"/>
              <a:ext cx="333528" cy="40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1" name="Oval 40">
              <a:extLst>
                <a:ext uri="{FF2B5EF4-FFF2-40B4-BE49-F238E27FC236}">
                  <a16:creationId xmlns:a16="http://schemas.microsoft.com/office/drawing/2014/main" id="{D6F09022-3EB0-4DAB-B43A-9E61E34F8483}"/>
                </a:ext>
              </a:extLst>
            </p:cNvPr>
            <p:cNvSpPr/>
            <p:nvPr/>
          </p:nvSpPr>
          <p:spPr>
            <a:xfrm>
              <a:off x="2395699" y="4275178"/>
              <a:ext cx="88268" cy="1172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2" name="Oval 41">
              <a:extLst>
                <a:ext uri="{FF2B5EF4-FFF2-40B4-BE49-F238E27FC236}">
                  <a16:creationId xmlns:a16="http://schemas.microsoft.com/office/drawing/2014/main" id="{BB0B0C65-0B82-4EA5-B0A0-E19AE6812BDF}"/>
                </a:ext>
              </a:extLst>
            </p:cNvPr>
            <p:cNvSpPr/>
            <p:nvPr/>
          </p:nvSpPr>
          <p:spPr>
            <a:xfrm>
              <a:off x="2821046" y="4828965"/>
              <a:ext cx="166765" cy="182718"/>
            </a:xfrm>
            <a:prstGeom prst="ellipse">
              <a:avLst/>
            </a:prstGeom>
            <a:solidFill>
              <a:schemeClr val="bg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3" name="Oval 42">
              <a:extLst>
                <a:ext uri="{FF2B5EF4-FFF2-40B4-BE49-F238E27FC236}">
                  <a16:creationId xmlns:a16="http://schemas.microsoft.com/office/drawing/2014/main" id="{60B8D33E-94C9-43DB-9B99-7547DA352C63}"/>
                </a:ext>
              </a:extLst>
            </p:cNvPr>
            <p:cNvSpPr/>
            <p:nvPr/>
          </p:nvSpPr>
          <p:spPr>
            <a:xfrm>
              <a:off x="3012743" y="3794324"/>
              <a:ext cx="166765" cy="1827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4" name="Oval 43">
              <a:extLst>
                <a:ext uri="{FF2B5EF4-FFF2-40B4-BE49-F238E27FC236}">
                  <a16:creationId xmlns:a16="http://schemas.microsoft.com/office/drawing/2014/main" id="{A564342C-CDAD-49D1-B98C-4C6E9CD6AFA2}"/>
                </a:ext>
              </a:extLst>
            </p:cNvPr>
            <p:cNvSpPr/>
            <p:nvPr/>
          </p:nvSpPr>
          <p:spPr>
            <a:xfrm>
              <a:off x="3179508" y="3399065"/>
              <a:ext cx="272771" cy="2827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5" name="Oval 44">
              <a:extLst>
                <a:ext uri="{FF2B5EF4-FFF2-40B4-BE49-F238E27FC236}">
                  <a16:creationId xmlns:a16="http://schemas.microsoft.com/office/drawing/2014/main" id="{E0B9DBB2-19A5-4ED0-A000-12B154708A76}"/>
                </a:ext>
              </a:extLst>
            </p:cNvPr>
            <p:cNvSpPr/>
            <p:nvPr/>
          </p:nvSpPr>
          <p:spPr>
            <a:xfrm>
              <a:off x="2400584" y="4920324"/>
              <a:ext cx="166765" cy="1827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grpSp>
      <p:pic>
        <p:nvPicPr>
          <p:cNvPr id="22" name="Picture 21">
            <a:hlinkClick r:id="rId3" action="ppaction://hlinksldjump"/>
            <a:extLst>
              <a:ext uri="{FF2B5EF4-FFF2-40B4-BE49-F238E27FC236}">
                <a16:creationId xmlns:a16="http://schemas.microsoft.com/office/drawing/2014/main" id="{35D1953F-5ADC-475D-A86B-D520604D30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411745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Image result for europe map">
            <a:extLst>
              <a:ext uri="{FF2B5EF4-FFF2-40B4-BE49-F238E27FC236}">
                <a16:creationId xmlns:a16="http://schemas.microsoft.com/office/drawing/2014/main" id="{FF1E4DC5-D0AE-44E9-987E-2E0D2CD39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92126" y="1312914"/>
            <a:ext cx="5295366" cy="423629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8893AE-4D81-4514-AD7C-F5CEF14BE433}"/>
              </a:ext>
            </a:extLst>
          </p:cNvPr>
          <p:cNvSpPr>
            <a:spLocks noGrp="1"/>
          </p:cNvSpPr>
          <p:nvPr>
            <p:ph type="title"/>
          </p:nvPr>
        </p:nvSpPr>
        <p:spPr/>
        <p:txBody>
          <a:bodyPr>
            <a:normAutofit/>
          </a:bodyPr>
          <a:lstStyle/>
          <a:p>
            <a:r>
              <a:rPr lang="sv-SE" dirty="0"/>
              <a:t>HEV ‘hot spots’ in Europe </a:t>
            </a:r>
            <a:endParaRPr lang="en-GB" dirty="0"/>
          </a:p>
        </p:txBody>
      </p:sp>
      <p:sp>
        <p:nvSpPr>
          <p:cNvPr id="3" name="Text Placeholder 2">
            <a:extLst>
              <a:ext uri="{FF2B5EF4-FFF2-40B4-BE49-F238E27FC236}">
                <a16:creationId xmlns:a16="http://schemas.microsoft.com/office/drawing/2014/main" id="{E3E35A1F-793C-4E46-A587-20141DC5D00B}"/>
              </a:ext>
            </a:extLst>
          </p:cNvPr>
          <p:cNvSpPr>
            <a:spLocks noGrp="1"/>
          </p:cNvSpPr>
          <p:nvPr>
            <p:ph type="body" sz="quarter" idx="10"/>
          </p:nvPr>
        </p:nvSpPr>
        <p:spPr>
          <a:noFill/>
        </p:spPr>
        <p:txBody>
          <a:bodyPr/>
          <a:lstStyle/>
          <a:p>
            <a:r>
              <a:rPr lang="en-GB" dirty="0"/>
              <a:t>References included in slide notes.</a:t>
            </a:r>
            <a:br>
              <a:rPr lang="en-GB" dirty="0"/>
            </a:br>
            <a:r>
              <a:rPr lang="en-GB" dirty="0"/>
              <a:t>EASL CPG HEV. J </a:t>
            </a:r>
            <a:r>
              <a:rPr lang="en-GB" dirty="0" err="1"/>
              <a:t>Hepatol</a:t>
            </a:r>
            <a:r>
              <a:rPr lang="en-GB" dirty="0"/>
              <a:t> 2018;doi: 10.1016/j.jhep.2018.03.005 (and supplementary materials) [</a:t>
            </a:r>
            <a:r>
              <a:rPr lang="en-GB" dirty="0" err="1"/>
              <a:t>Epub</a:t>
            </a:r>
            <a:r>
              <a:rPr lang="en-GB" dirty="0"/>
              <a:t> ahead of print]</a:t>
            </a:r>
          </a:p>
        </p:txBody>
      </p:sp>
      <p:sp>
        <p:nvSpPr>
          <p:cNvPr id="21" name="TextBox 20"/>
          <p:cNvSpPr txBox="1"/>
          <p:nvPr/>
        </p:nvSpPr>
        <p:spPr>
          <a:xfrm>
            <a:off x="6096001" y="3818721"/>
            <a:ext cx="4062331" cy="1384995"/>
          </a:xfrm>
          <a:prstGeom prst="rect">
            <a:avLst/>
          </a:prstGeom>
          <a:solidFill>
            <a:schemeClr val="bg1"/>
          </a:solidFill>
          <a:ln>
            <a:solidFill>
              <a:schemeClr val="tx2"/>
            </a:solidFill>
          </a:ln>
        </p:spPr>
        <p:txBody>
          <a:bodyPr wrap="square" rtlCol="0">
            <a:spAutoFit/>
          </a:bodyPr>
          <a:lstStyle/>
          <a:p>
            <a:r>
              <a:rPr lang="en-GB" sz="1400" b="1" dirty="0"/>
              <a:t>Worldwide HEV </a:t>
            </a:r>
            <a:r>
              <a:rPr lang="en-GB" sz="1400" b="1" dirty="0" err="1"/>
              <a:t>viraemia</a:t>
            </a:r>
            <a:r>
              <a:rPr lang="en-GB" sz="1400" b="1" dirty="0"/>
              <a:t> in blood donors</a:t>
            </a:r>
          </a:p>
          <a:p>
            <a:r>
              <a:rPr lang="en-GB" sz="1400" b="1" dirty="0"/>
              <a:t>Australia, 2015: </a:t>
            </a:r>
            <a:r>
              <a:rPr lang="en-GB" sz="1400" dirty="0"/>
              <a:t>1:14,799–74,131</a:t>
            </a:r>
            <a:r>
              <a:rPr lang="en-GB" sz="1400" baseline="30000" dirty="0"/>
              <a:t>8,9</a:t>
            </a:r>
          </a:p>
          <a:p>
            <a:r>
              <a:rPr lang="en-GB" sz="1400" b="1" dirty="0"/>
              <a:t>Canada, 2017: </a:t>
            </a:r>
            <a:r>
              <a:rPr lang="en-GB" sz="1400" dirty="0"/>
              <a:t>1:13,993</a:t>
            </a:r>
            <a:r>
              <a:rPr lang="en-GB" sz="1400" baseline="30000" dirty="0"/>
              <a:t>10</a:t>
            </a:r>
          </a:p>
          <a:p>
            <a:r>
              <a:rPr lang="en-GB" sz="1400" b="1" dirty="0"/>
              <a:t>China, 2016: </a:t>
            </a:r>
            <a:r>
              <a:rPr lang="en-GB" sz="1400" dirty="0"/>
              <a:t>1:1,000</a:t>
            </a:r>
            <a:r>
              <a:rPr lang="en-GB" sz="1400" baseline="30000" dirty="0"/>
              <a:t>11</a:t>
            </a:r>
          </a:p>
          <a:p>
            <a:r>
              <a:rPr lang="en-GB" sz="1400" b="1" dirty="0"/>
              <a:t>Japan, 2011: </a:t>
            </a:r>
            <a:r>
              <a:rPr lang="en-GB" sz="1400" dirty="0"/>
              <a:t>1:8,173</a:t>
            </a:r>
            <a:r>
              <a:rPr lang="en-GB" sz="1400" dirty="0">
                <a:sym typeface="Symbol" panose="05050102010706020507" pitchFamily="18" charset="2"/>
              </a:rPr>
              <a:t>15,075</a:t>
            </a:r>
            <a:r>
              <a:rPr lang="en-GB" sz="1400" baseline="30000" dirty="0">
                <a:sym typeface="Symbol" panose="05050102010706020507" pitchFamily="18" charset="2"/>
              </a:rPr>
              <a:t>12,13</a:t>
            </a:r>
          </a:p>
          <a:p>
            <a:r>
              <a:rPr lang="en-GB" sz="1400" b="1" dirty="0">
                <a:sym typeface="Symbol" panose="05050102010706020507" pitchFamily="18" charset="2"/>
              </a:rPr>
              <a:t>USA, 2016: </a:t>
            </a:r>
            <a:r>
              <a:rPr lang="en-GB" sz="1400" dirty="0">
                <a:sym typeface="Symbol" panose="05050102010706020507" pitchFamily="18" charset="2"/>
              </a:rPr>
              <a:t>1:9,500</a:t>
            </a:r>
            <a:r>
              <a:rPr lang="en-GB" sz="1400" baseline="30000" dirty="0">
                <a:sym typeface="Symbol" panose="05050102010706020507" pitchFamily="18" charset="2"/>
              </a:rPr>
              <a:t>14</a:t>
            </a:r>
          </a:p>
        </p:txBody>
      </p:sp>
      <p:sp>
        <p:nvSpPr>
          <p:cNvPr id="39" name="TextBox 38">
            <a:extLst>
              <a:ext uri="{FF2B5EF4-FFF2-40B4-BE49-F238E27FC236}">
                <a16:creationId xmlns:a16="http://schemas.microsoft.com/office/drawing/2014/main" id="{3D20557D-AA6A-4B44-AECE-B131B66C0A63}"/>
              </a:ext>
            </a:extLst>
          </p:cNvPr>
          <p:cNvSpPr txBox="1"/>
          <p:nvPr/>
        </p:nvSpPr>
        <p:spPr>
          <a:xfrm>
            <a:off x="5777948" y="1468580"/>
            <a:ext cx="4636206" cy="1600438"/>
          </a:xfrm>
          <a:prstGeom prst="rect">
            <a:avLst/>
          </a:prstGeom>
          <a:solidFill>
            <a:schemeClr val="bg1"/>
          </a:solidFill>
          <a:ln>
            <a:solidFill>
              <a:schemeClr val="tx2"/>
            </a:solidFill>
          </a:ln>
        </p:spPr>
        <p:txBody>
          <a:bodyPr wrap="none" rtlCol="0">
            <a:spAutoFit/>
          </a:bodyPr>
          <a:lstStyle/>
          <a:p>
            <a:r>
              <a:rPr lang="en-GB" sz="1400" b="1" dirty="0">
                <a:solidFill>
                  <a:srgbClr val="CC9B00"/>
                </a:solidFill>
              </a:rPr>
              <a:t>Scotland, 2016:</a:t>
            </a:r>
            <a:r>
              <a:rPr lang="en-GB" sz="1400" dirty="0"/>
              <a:t> 1:2,481 donors viraemic</a:t>
            </a:r>
            <a:r>
              <a:rPr lang="en-GB" sz="1400" baseline="30000" dirty="0"/>
              <a:t>1</a:t>
            </a:r>
          </a:p>
          <a:p>
            <a:r>
              <a:rPr lang="en-GB" sz="1400" b="1" dirty="0">
                <a:solidFill>
                  <a:srgbClr val="00B050"/>
                </a:solidFill>
              </a:rPr>
              <a:t>SW France, 2016:</a:t>
            </a:r>
            <a:r>
              <a:rPr lang="en-GB" sz="1400" dirty="0"/>
              <a:t> incidence 3</a:t>
            </a:r>
            <a:r>
              <a:rPr lang="en-GB" sz="1400" dirty="0">
                <a:sym typeface="Symbol" panose="05050102010706020507" pitchFamily="18" charset="2"/>
              </a:rPr>
              <a:t>4%</a:t>
            </a:r>
            <a:r>
              <a:rPr lang="en-GB" sz="1400" baseline="30000" dirty="0">
                <a:sym typeface="Symbol" panose="05050102010706020507" pitchFamily="18" charset="2"/>
              </a:rPr>
              <a:t>2</a:t>
            </a:r>
          </a:p>
          <a:p>
            <a:r>
              <a:rPr lang="en-GB" sz="1400" b="1" dirty="0">
                <a:solidFill>
                  <a:srgbClr val="00B0F0"/>
                </a:solidFill>
              </a:rPr>
              <a:t>The Netherlands, 2014:</a:t>
            </a:r>
            <a:r>
              <a:rPr lang="en-GB" sz="1400" dirty="0"/>
              <a:t> 1:600 donors viraemic</a:t>
            </a:r>
            <a:r>
              <a:rPr lang="en-GB" sz="1400" baseline="30000" dirty="0"/>
              <a:t>3</a:t>
            </a:r>
          </a:p>
          <a:p>
            <a:r>
              <a:rPr lang="en-GB" sz="1400" b="1" dirty="0">
                <a:solidFill>
                  <a:srgbClr val="FF0000"/>
                </a:solidFill>
              </a:rPr>
              <a:t>Western Germany, 2015:</a:t>
            </a:r>
            <a:r>
              <a:rPr lang="en-GB" sz="1400" dirty="0"/>
              <a:t> 1:616 donors viraemic</a:t>
            </a:r>
            <a:r>
              <a:rPr lang="en-GB" sz="1400" baseline="30000" dirty="0"/>
              <a:t>4</a:t>
            </a:r>
          </a:p>
          <a:p>
            <a:r>
              <a:rPr lang="en-GB" sz="1400" b="1" dirty="0">
                <a:solidFill>
                  <a:srgbClr val="92D050"/>
                </a:solidFill>
              </a:rPr>
              <a:t>Czech Republic, 2015:</a:t>
            </a:r>
            <a:r>
              <a:rPr lang="en-GB" sz="1400" dirty="0"/>
              <a:t> 400 lab-confirmed cases</a:t>
            </a:r>
            <a:r>
              <a:rPr lang="en-GB" sz="1400" baseline="30000" dirty="0"/>
              <a:t>5</a:t>
            </a:r>
          </a:p>
          <a:p>
            <a:r>
              <a:rPr lang="en-GB" sz="1400" b="1" dirty="0">
                <a:solidFill>
                  <a:schemeClr val="bg1">
                    <a:lumMod val="50000"/>
                  </a:schemeClr>
                </a:solidFill>
              </a:rPr>
              <a:t>Abruzzo, Italy, 2016:</a:t>
            </a:r>
            <a:r>
              <a:rPr lang="en-GB" sz="1400" dirty="0"/>
              <a:t> </a:t>
            </a:r>
            <a:r>
              <a:rPr lang="en-GB" sz="1400" dirty="0" err="1"/>
              <a:t>seroprevalence</a:t>
            </a:r>
            <a:r>
              <a:rPr lang="en-GB" sz="1400" dirty="0"/>
              <a:t> 49%</a:t>
            </a:r>
            <a:r>
              <a:rPr lang="en-GB" sz="1400" baseline="30000" dirty="0"/>
              <a:t>6</a:t>
            </a:r>
          </a:p>
          <a:p>
            <a:r>
              <a:rPr lang="en-GB" sz="1400" b="1" dirty="0">
                <a:solidFill>
                  <a:schemeClr val="accent6">
                    <a:lumMod val="40000"/>
                    <a:lumOff val="60000"/>
                  </a:schemeClr>
                </a:solidFill>
              </a:rPr>
              <a:t>Western/Central Poland, 2018:</a:t>
            </a:r>
            <a:r>
              <a:rPr lang="en-GB" sz="1400" dirty="0"/>
              <a:t> </a:t>
            </a:r>
            <a:r>
              <a:rPr lang="en-GB" sz="1400" dirty="0" err="1"/>
              <a:t>seroprevalence</a:t>
            </a:r>
            <a:r>
              <a:rPr lang="en-GB" sz="1400" dirty="0"/>
              <a:t> 50%</a:t>
            </a:r>
            <a:r>
              <a:rPr lang="en-GB" sz="1400" baseline="30000" dirty="0"/>
              <a:t>7</a:t>
            </a:r>
          </a:p>
        </p:txBody>
      </p:sp>
      <p:grpSp>
        <p:nvGrpSpPr>
          <p:cNvPr id="20" name="Group 19">
            <a:extLst>
              <a:ext uri="{FF2B5EF4-FFF2-40B4-BE49-F238E27FC236}">
                <a16:creationId xmlns:a16="http://schemas.microsoft.com/office/drawing/2014/main" id="{B10EB928-E653-4E05-9FFD-D942E41CAF0D}"/>
              </a:ext>
            </a:extLst>
          </p:cNvPr>
          <p:cNvGrpSpPr/>
          <p:nvPr/>
        </p:nvGrpSpPr>
        <p:grpSpPr>
          <a:xfrm>
            <a:off x="2900858" y="2638901"/>
            <a:ext cx="1818924" cy="2099355"/>
            <a:chOff x="1478457" y="2768210"/>
            <a:chExt cx="1973822" cy="2334832"/>
          </a:xfrm>
        </p:grpSpPr>
        <p:sp>
          <p:nvSpPr>
            <p:cNvPr id="22" name="Oval 21">
              <a:extLst>
                <a:ext uri="{FF2B5EF4-FFF2-40B4-BE49-F238E27FC236}">
                  <a16:creationId xmlns:a16="http://schemas.microsoft.com/office/drawing/2014/main" id="{339988C8-0134-4FF2-8572-41B0849C07D9}"/>
                </a:ext>
              </a:extLst>
            </p:cNvPr>
            <p:cNvSpPr/>
            <p:nvPr/>
          </p:nvSpPr>
          <p:spPr>
            <a:xfrm>
              <a:off x="1478457" y="4381984"/>
              <a:ext cx="515956" cy="50722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24" name="Oval 23">
              <a:extLst>
                <a:ext uri="{FF2B5EF4-FFF2-40B4-BE49-F238E27FC236}">
                  <a16:creationId xmlns:a16="http://schemas.microsoft.com/office/drawing/2014/main" id="{1BB0FE91-FC78-4994-BA80-9CDA7C863E77}"/>
                </a:ext>
              </a:extLst>
            </p:cNvPr>
            <p:cNvSpPr/>
            <p:nvPr/>
          </p:nvSpPr>
          <p:spPr>
            <a:xfrm>
              <a:off x="2019815" y="4482850"/>
              <a:ext cx="333528" cy="40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36" name="Oval 35">
              <a:extLst>
                <a:ext uri="{FF2B5EF4-FFF2-40B4-BE49-F238E27FC236}">
                  <a16:creationId xmlns:a16="http://schemas.microsoft.com/office/drawing/2014/main" id="{C0E4A469-5A08-4635-A56C-BB28F3C23485}"/>
                </a:ext>
              </a:extLst>
            </p:cNvPr>
            <p:cNvSpPr/>
            <p:nvPr/>
          </p:nvSpPr>
          <p:spPr>
            <a:xfrm>
              <a:off x="2103196" y="3985028"/>
              <a:ext cx="166765" cy="1827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37" name="Oval 36">
              <a:extLst>
                <a:ext uri="{FF2B5EF4-FFF2-40B4-BE49-F238E27FC236}">
                  <a16:creationId xmlns:a16="http://schemas.microsoft.com/office/drawing/2014/main" id="{C36A68EF-0695-49B0-984E-69FB63105D25}"/>
                </a:ext>
              </a:extLst>
            </p:cNvPr>
            <p:cNvSpPr/>
            <p:nvPr/>
          </p:nvSpPr>
          <p:spPr>
            <a:xfrm>
              <a:off x="1578136" y="2768210"/>
              <a:ext cx="166766" cy="18271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0" name="Oval 39">
              <a:extLst>
                <a:ext uri="{FF2B5EF4-FFF2-40B4-BE49-F238E27FC236}">
                  <a16:creationId xmlns:a16="http://schemas.microsoft.com/office/drawing/2014/main" id="{D5807FD7-5416-4131-B437-5A56D6573B05}"/>
                </a:ext>
              </a:extLst>
            </p:cNvPr>
            <p:cNvSpPr/>
            <p:nvPr/>
          </p:nvSpPr>
          <p:spPr>
            <a:xfrm>
              <a:off x="2058417" y="3317701"/>
              <a:ext cx="333528" cy="40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1" name="Oval 40">
              <a:extLst>
                <a:ext uri="{FF2B5EF4-FFF2-40B4-BE49-F238E27FC236}">
                  <a16:creationId xmlns:a16="http://schemas.microsoft.com/office/drawing/2014/main" id="{CB892282-F457-4ECA-9C49-C09509E8CF66}"/>
                </a:ext>
              </a:extLst>
            </p:cNvPr>
            <p:cNvSpPr/>
            <p:nvPr/>
          </p:nvSpPr>
          <p:spPr>
            <a:xfrm>
              <a:off x="2562418" y="3278398"/>
              <a:ext cx="333528" cy="40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2" name="Oval 41">
              <a:extLst>
                <a:ext uri="{FF2B5EF4-FFF2-40B4-BE49-F238E27FC236}">
                  <a16:creationId xmlns:a16="http://schemas.microsoft.com/office/drawing/2014/main" id="{850903C6-EE47-4F00-A38F-8E2380A0C43B}"/>
                </a:ext>
              </a:extLst>
            </p:cNvPr>
            <p:cNvSpPr/>
            <p:nvPr/>
          </p:nvSpPr>
          <p:spPr>
            <a:xfrm>
              <a:off x="2395699" y="4275178"/>
              <a:ext cx="88268" cy="11729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3" name="Oval 42">
              <a:extLst>
                <a:ext uri="{FF2B5EF4-FFF2-40B4-BE49-F238E27FC236}">
                  <a16:creationId xmlns:a16="http://schemas.microsoft.com/office/drawing/2014/main" id="{149DCE8A-DE6E-4A65-9B33-ACD7B9548BDA}"/>
                </a:ext>
              </a:extLst>
            </p:cNvPr>
            <p:cNvSpPr/>
            <p:nvPr/>
          </p:nvSpPr>
          <p:spPr>
            <a:xfrm>
              <a:off x="2821046" y="4828965"/>
              <a:ext cx="166765" cy="182718"/>
            </a:xfrm>
            <a:prstGeom prst="ellipse">
              <a:avLst/>
            </a:prstGeom>
            <a:solidFill>
              <a:schemeClr val="bg2">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4" name="Oval 43">
              <a:extLst>
                <a:ext uri="{FF2B5EF4-FFF2-40B4-BE49-F238E27FC236}">
                  <a16:creationId xmlns:a16="http://schemas.microsoft.com/office/drawing/2014/main" id="{E930B670-C585-4F16-9908-8F909780B252}"/>
                </a:ext>
              </a:extLst>
            </p:cNvPr>
            <p:cNvSpPr/>
            <p:nvPr/>
          </p:nvSpPr>
          <p:spPr>
            <a:xfrm>
              <a:off x="3012743" y="3794324"/>
              <a:ext cx="166765" cy="1827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5" name="Oval 44">
              <a:extLst>
                <a:ext uri="{FF2B5EF4-FFF2-40B4-BE49-F238E27FC236}">
                  <a16:creationId xmlns:a16="http://schemas.microsoft.com/office/drawing/2014/main" id="{B33F12A7-5BD7-46F7-9012-37FF870872A5}"/>
                </a:ext>
              </a:extLst>
            </p:cNvPr>
            <p:cNvSpPr/>
            <p:nvPr/>
          </p:nvSpPr>
          <p:spPr>
            <a:xfrm>
              <a:off x="3179508" y="3399065"/>
              <a:ext cx="272771" cy="2827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sp>
          <p:nvSpPr>
            <p:cNvPr id="46" name="Oval 45">
              <a:extLst>
                <a:ext uri="{FF2B5EF4-FFF2-40B4-BE49-F238E27FC236}">
                  <a16:creationId xmlns:a16="http://schemas.microsoft.com/office/drawing/2014/main" id="{4FFD26F7-08F9-44DA-9791-0A5028195797}"/>
                </a:ext>
              </a:extLst>
            </p:cNvPr>
            <p:cNvSpPr/>
            <p:nvPr/>
          </p:nvSpPr>
          <p:spPr>
            <a:xfrm>
              <a:off x="2400584" y="4920324"/>
              <a:ext cx="166765" cy="18271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19"/>
            </a:p>
          </p:txBody>
        </p:sp>
      </p:grpSp>
      <p:pic>
        <p:nvPicPr>
          <p:cNvPr id="26" name="Picture 25">
            <a:hlinkClick r:id="rId4" action="ppaction://hlinksldjump"/>
            <a:extLst>
              <a:ext uri="{FF2B5EF4-FFF2-40B4-BE49-F238E27FC236}">
                <a16:creationId xmlns:a16="http://schemas.microsoft.com/office/drawing/2014/main" id="{471D2887-897E-4B40-BD03-0673267CEC9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72830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Autofit/>
          </a:bodyPr>
          <a:lstStyle/>
          <a:p>
            <a:pPr marL="457200" indent="-457200">
              <a:spcBef>
                <a:spcPts val="600"/>
              </a:spcBef>
              <a:buFont typeface="+mj-lt"/>
              <a:buAutoNum type="arabicPeriod"/>
            </a:pPr>
            <a:r>
              <a:rPr lang="en-US" sz="1800" dirty="0"/>
              <a:t>Clinical aspects: acute infection </a:t>
            </a:r>
          </a:p>
          <a:p>
            <a:pPr marL="457200" indent="-457200">
              <a:spcBef>
                <a:spcPts val="600"/>
              </a:spcBef>
              <a:buFont typeface="+mj-lt"/>
              <a:buAutoNum type="arabicPeriod"/>
            </a:pPr>
            <a:r>
              <a:rPr lang="en-GB" sz="1800" dirty="0"/>
              <a:t>Clinical aspects: chronic infection </a:t>
            </a:r>
          </a:p>
          <a:p>
            <a:pPr marL="457200" indent="-457200">
              <a:spcBef>
                <a:spcPts val="600"/>
              </a:spcBef>
              <a:buFont typeface="+mj-lt"/>
              <a:buAutoNum type="arabicPeriod"/>
            </a:pPr>
            <a:r>
              <a:rPr lang="en-GB" sz="1800" dirty="0"/>
              <a:t>Extrahepatic manifestations</a:t>
            </a:r>
          </a:p>
          <a:p>
            <a:pPr marL="457200" indent="-457200">
              <a:spcBef>
                <a:spcPts val="600"/>
              </a:spcBef>
              <a:buFont typeface="+mj-lt"/>
              <a:buAutoNum type="arabicPeriod"/>
            </a:pPr>
            <a:r>
              <a:rPr lang="en-GB" sz="1800" dirty="0"/>
              <a:t>Laboratory diagnosis of HEV infection</a:t>
            </a:r>
          </a:p>
          <a:p>
            <a:pPr marL="457200" indent="-457200">
              <a:spcBef>
                <a:spcPts val="600"/>
              </a:spcBef>
              <a:buFont typeface="+mj-lt"/>
              <a:buAutoNum type="arabicPeriod"/>
            </a:pPr>
            <a:r>
              <a:rPr lang="en-US" sz="1800" dirty="0"/>
              <a:t>Differential diagnosis </a:t>
            </a:r>
          </a:p>
          <a:p>
            <a:pPr marL="457200" indent="-457200">
              <a:spcBef>
                <a:spcPts val="600"/>
              </a:spcBef>
              <a:buFont typeface="+mj-lt"/>
              <a:buAutoNum type="arabicPeriod"/>
            </a:pPr>
            <a:r>
              <a:rPr lang="en-US" sz="1800" dirty="0"/>
              <a:t>HEV and the blood supply</a:t>
            </a:r>
          </a:p>
          <a:p>
            <a:pPr marL="457200" indent="-457200">
              <a:spcBef>
                <a:spcPts val="600"/>
              </a:spcBef>
              <a:buFont typeface="+mj-lt"/>
              <a:buAutoNum type="arabicPeriod"/>
            </a:pPr>
            <a:r>
              <a:rPr lang="en-GB" sz="1800" dirty="0"/>
              <a:t>Treatment of acute HEV infection</a:t>
            </a:r>
          </a:p>
          <a:p>
            <a:pPr marL="457200" indent="-457200">
              <a:spcBef>
                <a:spcPts val="600"/>
              </a:spcBef>
              <a:buFont typeface="+mj-lt"/>
              <a:buAutoNum type="arabicPeriod"/>
            </a:pPr>
            <a:r>
              <a:rPr lang="en-GB" sz="1800" dirty="0"/>
              <a:t>Management of patients not clearing HEV infection</a:t>
            </a:r>
          </a:p>
          <a:p>
            <a:pPr marL="457200" indent="-457200">
              <a:spcBef>
                <a:spcPts val="600"/>
              </a:spcBef>
              <a:buFont typeface="+mj-lt"/>
              <a:buAutoNum type="arabicPeriod"/>
            </a:pPr>
            <a:r>
              <a:rPr lang="en-GB" sz="1800" dirty="0"/>
              <a:t>Prevention of HEV infection </a:t>
            </a:r>
          </a:p>
          <a:p>
            <a:pPr marL="457200" indent="-457200">
              <a:spcBef>
                <a:spcPts val="600"/>
              </a:spcBef>
              <a:buFont typeface="+mj-lt"/>
              <a:buAutoNum type="arabicPeriod"/>
            </a:pPr>
            <a:r>
              <a:rPr lang="it-IT" sz="1800" dirty="0"/>
              <a:t>Conclusions</a:t>
            </a:r>
          </a:p>
        </p:txBody>
      </p:sp>
      <p:sp>
        <p:nvSpPr>
          <p:cNvPr id="2" name="TextBox 1"/>
          <p:cNvSpPr txBox="1"/>
          <p:nvPr/>
        </p:nvSpPr>
        <p:spPr>
          <a:xfrm>
            <a:off x="8930917" y="1326393"/>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a:extLst>
              <a:ext uri="{FF2B5EF4-FFF2-40B4-BE49-F238E27FC236}">
                <a16:creationId xmlns:a16="http://schemas.microsoft.com/office/drawing/2014/main" id="{CB955632-9AD5-4A86-930A-40C15771911A}"/>
              </a:ext>
            </a:extLst>
          </p:cNvPr>
          <p:cNvSpPr/>
          <p:nvPr/>
        </p:nvSpPr>
        <p:spPr>
          <a:xfrm>
            <a:off x="479317" y="1326393"/>
            <a:ext cx="3773606"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a:extLst>
              <a:ext uri="{FF2B5EF4-FFF2-40B4-BE49-F238E27FC236}">
                <a16:creationId xmlns:a16="http://schemas.microsoft.com/office/drawing/2014/main" id="{95AC9BDD-9040-44FC-A3BC-5F53D12DACA4}"/>
              </a:ext>
            </a:extLst>
          </p:cNvPr>
          <p:cNvSpPr/>
          <p:nvPr/>
        </p:nvSpPr>
        <p:spPr>
          <a:xfrm>
            <a:off x="497215" y="1699147"/>
            <a:ext cx="3916908"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5" action="ppaction://hlinksldjump"/>
            <a:extLst>
              <a:ext uri="{FF2B5EF4-FFF2-40B4-BE49-F238E27FC236}">
                <a16:creationId xmlns:a16="http://schemas.microsoft.com/office/drawing/2014/main" id="{560F25B1-8099-44CA-8088-B4F23EB2532A}"/>
              </a:ext>
            </a:extLst>
          </p:cNvPr>
          <p:cNvSpPr/>
          <p:nvPr/>
        </p:nvSpPr>
        <p:spPr>
          <a:xfrm>
            <a:off x="497216" y="2067636"/>
            <a:ext cx="3391469"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6" action="ppaction://hlinksldjump"/>
            <a:extLst>
              <a:ext uri="{FF2B5EF4-FFF2-40B4-BE49-F238E27FC236}">
                <a16:creationId xmlns:a16="http://schemas.microsoft.com/office/drawing/2014/main" id="{CC821AEE-7272-4FD4-A4E4-AF246DAE9037}"/>
              </a:ext>
            </a:extLst>
          </p:cNvPr>
          <p:cNvSpPr/>
          <p:nvPr/>
        </p:nvSpPr>
        <p:spPr>
          <a:xfrm>
            <a:off x="497217" y="2408830"/>
            <a:ext cx="4353635"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a:extLst>
              <a:ext uri="{FF2B5EF4-FFF2-40B4-BE49-F238E27FC236}">
                <a16:creationId xmlns:a16="http://schemas.microsoft.com/office/drawing/2014/main" id="{8088BD20-0EBA-45CB-BC34-A3502A1815F4}"/>
              </a:ext>
            </a:extLst>
          </p:cNvPr>
          <p:cNvSpPr/>
          <p:nvPr/>
        </p:nvSpPr>
        <p:spPr>
          <a:xfrm>
            <a:off x="497216" y="3098042"/>
            <a:ext cx="3193576"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F0E4DFCA-0647-4C1B-9A51-F1A71617E922}"/>
              </a:ext>
            </a:extLst>
          </p:cNvPr>
          <p:cNvSpPr/>
          <p:nvPr/>
        </p:nvSpPr>
        <p:spPr>
          <a:xfrm>
            <a:off x="497215" y="3466532"/>
            <a:ext cx="3910084"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7D9B51E1-36E2-4AFD-822E-C5AB7B0469C5}"/>
              </a:ext>
            </a:extLst>
          </p:cNvPr>
          <p:cNvSpPr/>
          <p:nvPr/>
        </p:nvSpPr>
        <p:spPr>
          <a:xfrm>
            <a:off x="497215" y="3814550"/>
            <a:ext cx="5718412"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0" action="ppaction://hlinksldjump"/>
            <a:extLst>
              <a:ext uri="{FF2B5EF4-FFF2-40B4-BE49-F238E27FC236}">
                <a16:creationId xmlns:a16="http://schemas.microsoft.com/office/drawing/2014/main" id="{CB724A8B-CC0D-4E79-A4A8-294A557CEAD6}"/>
              </a:ext>
            </a:extLst>
          </p:cNvPr>
          <p:cNvSpPr/>
          <p:nvPr/>
        </p:nvSpPr>
        <p:spPr>
          <a:xfrm>
            <a:off x="497215" y="4176216"/>
            <a:ext cx="3336878"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1" action="ppaction://hlinksldjump"/>
            <a:extLst>
              <a:ext uri="{FF2B5EF4-FFF2-40B4-BE49-F238E27FC236}">
                <a16:creationId xmlns:a16="http://schemas.microsoft.com/office/drawing/2014/main" id="{17A24526-F078-47AE-BA76-F726F33C3A6D}"/>
              </a:ext>
            </a:extLst>
          </p:cNvPr>
          <p:cNvSpPr/>
          <p:nvPr/>
        </p:nvSpPr>
        <p:spPr>
          <a:xfrm>
            <a:off x="497215" y="4510586"/>
            <a:ext cx="1794682"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12" action="ppaction://hlinksldjump"/>
            <a:extLst>
              <a:ext uri="{FF2B5EF4-FFF2-40B4-BE49-F238E27FC236}">
                <a16:creationId xmlns:a16="http://schemas.microsoft.com/office/drawing/2014/main" id="{2D257C1A-2456-43E9-A76E-B9224B6AB9EF}"/>
              </a:ext>
            </a:extLst>
          </p:cNvPr>
          <p:cNvSpPr/>
          <p:nvPr/>
        </p:nvSpPr>
        <p:spPr>
          <a:xfrm>
            <a:off x="497217" y="2756848"/>
            <a:ext cx="2681784" cy="33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hlinkClick r:id="rId13" action="ppaction://hlinksldjump"/>
            <a:extLst>
              <a:ext uri="{FF2B5EF4-FFF2-40B4-BE49-F238E27FC236}">
                <a16:creationId xmlns:a16="http://schemas.microsoft.com/office/drawing/2014/main" id="{86AA7E9E-EFE3-48FD-821F-0FFFA93FAE19}"/>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75119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8" name="Text Placeholder 7">
            <a:extLst>
              <a:ext uri="{FF2B5EF4-FFF2-40B4-BE49-F238E27FC236}">
                <a16:creationId xmlns:a16="http://schemas.microsoft.com/office/drawing/2014/main" id="{8B0A4A50-C56B-4900-801D-64384051C6DA}"/>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lstStyle/>
          <a:p>
            <a:r>
              <a:rPr lang="it-IT" dirty="0"/>
              <a:t>These slides give a comprehensive overview of the EASL clinical practice guidelines on </a:t>
            </a:r>
            <a:r>
              <a:rPr lang="en-GB" dirty="0"/>
              <a:t>the management of hepatitis E infection</a:t>
            </a:r>
          </a:p>
          <a:p>
            <a:endParaRPr lang="en-GB" dirty="0"/>
          </a:p>
          <a:p>
            <a:pPr lvl="0"/>
            <a:r>
              <a:rPr lang="en-GB" dirty="0"/>
              <a:t>The guidelines were first presented at the International Liver Congress 2018 and will be published soon in </a:t>
            </a:r>
            <a:r>
              <a:rPr lang="it-IT" dirty="0"/>
              <a:t>the Journal of Hepatology</a:t>
            </a:r>
          </a:p>
          <a:p>
            <a:pPr lvl="1"/>
            <a:r>
              <a:rPr lang="it-IT" dirty="0"/>
              <a:t>The full publication will be downloadable from the </a:t>
            </a:r>
            <a:r>
              <a:rPr lang="it-IT" dirty="0">
                <a:hlinkClick r:id="rId2"/>
              </a:rPr>
              <a:t>Clinical Practice Guidelines</a:t>
            </a:r>
            <a:r>
              <a:rPr lang="it-IT" dirty="0"/>
              <a:t> section of the EASL website once available</a:t>
            </a:r>
          </a:p>
          <a:p>
            <a:pPr lvl="1"/>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424753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lstStyle/>
          <a:p>
            <a:r>
              <a:rPr lang="en-US" dirty="0"/>
              <a:t>Clinical aspects: acute infection </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r>
              <a:rPr lang="en-GB" dirty="0"/>
              <a:t>*Fatigue, itching and nausea</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A29091CD-96A0-4142-894C-B8771B2190E6}"/>
              </a:ext>
            </a:extLst>
          </p:cNvPr>
          <p:cNvSpPr>
            <a:spLocks noGrp="1"/>
          </p:cNvSpPr>
          <p:nvPr>
            <p:ph sz="half" idx="1"/>
          </p:nvPr>
        </p:nvSpPr>
        <p:spPr/>
        <p:txBody>
          <a:bodyPr/>
          <a:lstStyle/>
          <a:p>
            <a:r>
              <a:rPr lang="en-GB" dirty="0"/>
              <a:t>Acute HEV GT 3 infection is clinically silent in most patients</a:t>
            </a:r>
          </a:p>
          <a:p>
            <a:pPr lvl="1"/>
            <a:r>
              <a:rPr lang="en-GB" dirty="0"/>
              <a:t>&lt;5% may develop symptoms of acute hepatitis</a:t>
            </a:r>
          </a:p>
          <a:p>
            <a:pPr lvl="2"/>
            <a:r>
              <a:rPr lang="en-GB" dirty="0"/>
              <a:t>Elevated liver enzymes, jaundice and non-specific symptoms*</a:t>
            </a:r>
          </a:p>
          <a:p>
            <a:r>
              <a:rPr lang="en-GB" dirty="0"/>
              <a:t>Immunocompetent patients clear the infection spontaneously</a:t>
            </a:r>
          </a:p>
          <a:p>
            <a:pPr lvl="1"/>
            <a:r>
              <a:rPr lang="en-GB" dirty="0"/>
              <a:t>Progression to ALF is rare with HEV GT 3</a:t>
            </a:r>
          </a:p>
          <a:p>
            <a:pPr lvl="1"/>
            <a:r>
              <a:rPr lang="en-GB" dirty="0"/>
              <a:t>ACLF occurs occasionally</a:t>
            </a:r>
          </a:p>
          <a:p>
            <a:r>
              <a:rPr lang="en-GB" dirty="0"/>
              <a:t>Non-sterilizing immunity develops after infection has cleared</a:t>
            </a:r>
          </a:p>
          <a:p>
            <a:pPr lvl="1"/>
            <a:r>
              <a:rPr lang="en-GB" dirty="0"/>
              <a:t>Re-infection possible, but with lower risk of symptomatic hepatitis</a:t>
            </a:r>
          </a:p>
          <a:p>
            <a:endParaRPr lang="en-GB" dirty="0"/>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3544583099"/>
              </p:ext>
            </p:extLst>
          </p:nvPr>
        </p:nvGraphicFramePr>
        <p:xfrm>
          <a:off x="423848" y="4236187"/>
          <a:ext cx="11342400" cy="149352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2903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193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Should test for HEV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All patients with symptoms consistent with acute hepatitis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93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Suggest testing for HEV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unexplained flares of chronic liver disease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grpSp>
        <p:nvGrpSpPr>
          <p:cNvPr id="12" name="Group 11"/>
          <p:cNvGrpSpPr/>
          <p:nvPr/>
        </p:nvGrpSpPr>
        <p:grpSpPr>
          <a:xfrm>
            <a:off x="8073782" y="4258388"/>
            <a:ext cx="3693418" cy="276999"/>
            <a:chOff x="4262958" y="3212976"/>
            <a:chExt cx="3693418" cy="276999"/>
          </a:xfrm>
        </p:grpSpPr>
        <p:sp>
          <p:nvSpPr>
            <p:cNvPr id="8" name="Rectangle 7"/>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1" name="TextBox 10"/>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70728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aspects: chronic infection </a:t>
            </a:r>
          </a:p>
        </p:txBody>
      </p:sp>
      <p:sp>
        <p:nvSpPr>
          <p:cNvPr id="3" name="Text Placeholder 2"/>
          <p:cNvSpPr>
            <a:spLocks noGrp="1"/>
          </p:cNvSpPr>
          <p:nvPr>
            <p:ph type="body" sz="quarter" idx="10"/>
          </p:nvPr>
        </p:nvSpPr>
        <p:spPr/>
        <p:txBody>
          <a:bodyPr/>
          <a:lstStyle/>
          <a:p>
            <a:r>
              <a:rPr lang="en-GB" dirty="0"/>
              <a:t>*Persistence of HEV replication for 3 months. In rare cases, spontaneous clearance has been observed between 3 and 6 months </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noAutofit/>
          </a:bodyPr>
          <a:lstStyle/>
          <a:p>
            <a:r>
              <a:rPr lang="en-GB" dirty="0"/>
              <a:t>Immunosuppressed patients can fail to clear HEV infection</a:t>
            </a:r>
          </a:p>
          <a:p>
            <a:pPr lvl="1"/>
            <a:r>
              <a:rPr lang="en-GB" dirty="0"/>
              <a:t>Progression to c</a:t>
            </a:r>
            <a:r>
              <a:rPr lang="en-GB" dirty="0">
                <a:sym typeface="Wingdings" panose="05000000000000000000" pitchFamily="2" charset="2"/>
              </a:rPr>
              <a:t>hronic hepatitis*</a:t>
            </a:r>
          </a:p>
          <a:p>
            <a:r>
              <a:rPr lang="en-GB" dirty="0"/>
              <a:t>Immunosuppressed groups include:</a:t>
            </a:r>
          </a:p>
          <a:p>
            <a:pPr lvl="1"/>
            <a:r>
              <a:rPr lang="en-GB" dirty="0"/>
              <a:t>Solid organ transplant recipients</a:t>
            </a:r>
          </a:p>
          <a:p>
            <a:pPr lvl="2"/>
            <a:r>
              <a:rPr lang="en-GB" dirty="0"/>
              <a:t>~50–66% of HEV-infected organ transplant recipients develop chronic hepatitis</a:t>
            </a:r>
          </a:p>
          <a:p>
            <a:pPr lvl="1"/>
            <a:r>
              <a:rPr lang="en-GB" dirty="0"/>
              <a:t>Patients with haematological disorders</a:t>
            </a:r>
          </a:p>
          <a:p>
            <a:pPr lvl="1"/>
            <a:r>
              <a:rPr lang="en-GB" dirty="0"/>
              <a:t>Individuals living with HIV</a:t>
            </a:r>
          </a:p>
          <a:p>
            <a:pPr lvl="1"/>
            <a:r>
              <a:rPr lang="en-GB" dirty="0"/>
              <a:t>Patients with rheumatic disorders receiving heavy immunosuppression</a:t>
            </a:r>
          </a:p>
          <a:p>
            <a:r>
              <a:rPr lang="en-GB" dirty="0"/>
              <a:t>Most patients are asymptomatic and present with mild and persistent LFT abnormalities </a:t>
            </a:r>
          </a:p>
        </p:txBody>
      </p:sp>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39071875"/>
              </p:ext>
            </p:extLst>
          </p:nvPr>
        </p:nvGraphicFramePr>
        <p:xfrm>
          <a:off x="423849" y="4764298"/>
          <a:ext cx="11342399" cy="9144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68755">
                <a:tc gridSpan="3">
                  <a:txBody>
                    <a:bodyPr/>
                    <a:lstStyle/>
                    <a:p>
                      <a:r>
                        <a:rPr lang="en-GB" sz="1600" noProof="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86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2"/>
                          </a:solidFill>
                          <a:latin typeface="Arial" panose="020B0604020202020204" pitchFamily="34" charset="0"/>
                          <a:cs typeface="Arial" panose="020B0604020202020204" pitchFamily="34" charset="0"/>
                        </a:rPr>
                        <a:t>Should test</a:t>
                      </a:r>
                      <a:r>
                        <a:rPr lang="en-GB" sz="1600" b="1" baseline="0" noProof="0" dirty="0">
                          <a:solidFill>
                            <a:schemeClr val="tx2"/>
                          </a:solidFill>
                          <a:latin typeface="Arial" panose="020B0604020202020204" pitchFamily="34" charset="0"/>
                          <a:cs typeface="Arial" panose="020B0604020202020204" pitchFamily="34" charset="0"/>
                        </a:rPr>
                        <a:t> for HEV in:</a:t>
                      </a:r>
                      <a:endParaRPr lang="en-GB" sz="1600" b="1" noProof="0" dirty="0">
                        <a:solidFill>
                          <a:schemeClr val="tx2"/>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dirty="0">
                          <a:effectLst/>
                          <a:latin typeface="Arial" panose="020B0604020202020204" pitchFamily="34" charset="0"/>
                          <a:ea typeface="MS Mincho" panose="02020609040205080304" pitchFamily="49" charset="-128"/>
                        </a:rPr>
                        <a:t>All immunosuppressed patients with unexplained abnormal LFTs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22" name="Group 21">
            <a:extLst>
              <a:ext uri="{FF2B5EF4-FFF2-40B4-BE49-F238E27FC236}">
                <a16:creationId xmlns:a16="http://schemas.microsoft.com/office/drawing/2014/main" id="{2B1A3269-BB56-4B12-B6F0-ACA5E679DD5E}"/>
              </a:ext>
            </a:extLst>
          </p:cNvPr>
          <p:cNvGrpSpPr/>
          <p:nvPr/>
        </p:nvGrpSpPr>
        <p:grpSpPr>
          <a:xfrm>
            <a:off x="8073782" y="4780064"/>
            <a:ext cx="3693418" cy="276999"/>
            <a:chOff x="4262958" y="3212976"/>
            <a:chExt cx="3693418" cy="276999"/>
          </a:xfrm>
        </p:grpSpPr>
        <p:sp>
          <p:nvSpPr>
            <p:cNvPr id="23" name="Rectangle 22">
              <a:extLst>
                <a:ext uri="{FF2B5EF4-FFF2-40B4-BE49-F238E27FC236}">
                  <a16:creationId xmlns:a16="http://schemas.microsoft.com/office/drawing/2014/main" id="{59DA7BAC-FBF8-4AF4-A0E9-81A8F228FA7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Rectangle 23">
              <a:extLst>
                <a:ext uri="{FF2B5EF4-FFF2-40B4-BE49-F238E27FC236}">
                  <a16:creationId xmlns:a16="http://schemas.microsoft.com/office/drawing/2014/main" id="{5EB0CA6E-7AF1-4C61-A815-8C9D93BEE16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8090AA43-1F40-4763-819B-340B1374CA1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6" name="TextBox 25">
              <a:extLst>
                <a:ext uri="{FF2B5EF4-FFF2-40B4-BE49-F238E27FC236}">
                  <a16:creationId xmlns:a16="http://schemas.microsoft.com/office/drawing/2014/main" id="{62D6311E-3BDA-4E9B-93DD-5BC6917BD53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5A0D9CC7-5D30-4567-9038-0D956239EEF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81833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aspects: chronic infection </a:t>
            </a:r>
          </a:p>
        </p:txBody>
      </p:sp>
      <p:sp>
        <p:nvSpPr>
          <p:cNvPr id="3" name="Text Placeholder 2"/>
          <p:cNvSpPr>
            <a:spLocks noGrp="1"/>
          </p:cNvSpPr>
          <p:nvPr>
            <p:ph type="body" sz="quarter" idx="10"/>
          </p:nvPr>
        </p:nvSpPr>
        <p:spPr/>
        <p:txBody>
          <a:bodyPr/>
          <a:lstStyle/>
          <a:p>
            <a:r>
              <a:rPr lang="en-GB" dirty="0"/>
              <a:t>*Persistence of HEV replication for 3 months. In rare cases, spontaneous clearance has been observed between 3 and 6 months </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noAutofit/>
          </a:bodyPr>
          <a:lstStyle/>
          <a:p>
            <a:r>
              <a:rPr lang="en-GB" dirty="0"/>
              <a:t>Immunosuppressed patients can fail to clear HEV infection</a:t>
            </a:r>
          </a:p>
          <a:p>
            <a:pPr lvl="1"/>
            <a:r>
              <a:rPr lang="en-GB" dirty="0"/>
              <a:t>Progression to c</a:t>
            </a:r>
            <a:r>
              <a:rPr lang="en-GB" dirty="0">
                <a:sym typeface="Wingdings" panose="05000000000000000000" pitchFamily="2" charset="2"/>
              </a:rPr>
              <a:t>hronic hepatitis*</a:t>
            </a:r>
          </a:p>
          <a:p>
            <a:r>
              <a:rPr lang="en-GB" dirty="0"/>
              <a:t>Immunosuppressed groups include:</a:t>
            </a:r>
          </a:p>
          <a:p>
            <a:pPr lvl="1"/>
            <a:r>
              <a:rPr lang="en-GB" dirty="0"/>
              <a:t>Solid organ transplant recipients</a:t>
            </a:r>
          </a:p>
          <a:p>
            <a:pPr lvl="2"/>
            <a:r>
              <a:rPr lang="en-GB" dirty="0"/>
              <a:t>~50–66% of HEV-infected organ transplant recipients develop chronic hepatitis</a:t>
            </a:r>
          </a:p>
          <a:p>
            <a:pPr lvl="1"/>
            <a:r>
              <a:rPr lang="en-GB" dirty="0"/>
              <a:t>Patients with haematological disorders</a:t>
            </a:r>
          </a:p>
          <a:p>
            <a:pPr lvl="1"/>
            <a:r>
              <a:rPr lang="en-GB" dirty="0"/>
              <a:t>Individuals living with HIV</a:t>
            </a:r>
          </a:p>
          <a:p>
            <a:pPr lvl="1"/>
            <a:r>
              <a:rPr lang="en-GB" dirty="0"/>
              <a:t>Patients with rheumatic disorders receiving heavy immunosuppression</a:t>
            </a:r>
          </a:p>
          <a:p>
            <a:r>
              <a:rPr lang="en-GB" dirty="0"/>
              <a:t>Most patients are asymptomatic and present with mild and persistent LFT abnormalities </a:t>
            </a:r>
          </a:p>
        </p:txBody>
      </p:sp>
      <p:sp>
        <p:nvSpPr>
          <p:cNvPr id="5" name="Rectangle 4"/>
          <p:cNvSpPr/>
          <p:nvPr/>
        </p:nvSpPr>
        <p:spPr>
          <a:xfrm>
            <a:off x="423847" y="2076450"/>
            <a:ext cx="10494783" cy="972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305304" y="2106339"/>
            <a:ext cx="3616696" cy="523220"/>
          </a:xfrm>
          <a:prstGeom prst="rect">
            <a:avLst/>
          </a:prstGeom>
          <a:noFill/>
        </p:spPr>
        <p:txBody>
          <a:bodyPr wrap="none" rtlCol="0">
            <a:spAutoFit/>
          </a:bodyPr>
          <a:lstStyle/>
          <a:p>
            <a:r>
              <a:rPr lang="en-GB" sz="1400" b="1" dirty="0">
                <a:solidFill>
                  <a:srgbClr val="CC9B00"/>
                </a:solidFill>
              </a:rPr>
              <a:t>Chronic HEV has mainly been described</a:t>
            </a:r>
          </a:p>
          <a:p>
            <a:r>
              <a:rPr lang="en-GB" sz="1400" b="1" dirty="0">
                <a:solidFill>
                  <a:srgbClr val="CC9B00"/>
                </a:solidFill>
              </a:rPr>
              <a:t>in the solid organ transplant setting</a:t>
            </a:r>
          </a:p>
        </p:txBody>
      </p:sp>
      <p:graphicFrame>
        <p:nvGraphicFramePr>
          <p:cNvPr id="14" name="Table 13">
            <a:extLst>
              <a:ext uri="{FF2B5EF4-FFF2-40B4-BE49-F238E27FC236}">
                <a16:creationId xmlns:a16="http://schemas.microsoft.com/office/drawing/2014/main" id="{47FD0A56-BAD0-4978-89E7-4DC6F77EA119}"/>
              </a:ext>
            </a:extLst>
          </p:cNvPr>
          <p:cNvGraphicFramePr>
            <a:graphicFrameLocks noGrp="1"/>
          </p:cNvGraphicFramePr>
          <p:nvPr>
            <p:extLst>
              <p:ext uri="{D42A27DB-BD31-4B8C-83A1-F6EECF244321}">
                <p14:modId xmlns:p14="http://schemas.microsoft.com/office/powerpoint/2010/main" val="64377027"/>
              </p:ext>
            </p:extLst>
          </p:nvPr>
        </p:nvGraphicFramePr>
        <p:xfrm>
          <a:off x="423849" y="4764298"/>
          <a:ext cx="11342399" cy="9144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68755">
                <a:tc gridSpan="3">
                  <a:txBody>
                    <a:bodyPr/>
                    <a:lstStyle/>
                    <a:p>
                      <a:r>
                        <a:rPr lang="en-GB" sz="1600" noProof="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86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a:solidFill>
                            <a:schemeClr val="tx2"/>
                          </a:solidFill>
                          <a:latin typeface="Arial" panose="020B0604020202020204" pitchFamily="34" charset="0"/>
                          <a:cs typeface="Arial" panose="020B0604020202020204" pitchFamily="34" charset="0"/>
                        </a:rPr>
                        <a:t>Should test</a:t>
                      </a:r>
                      <a:r>
                        <a:rPr lang="en-GB" sz="1600" b="1" baseline="0" noProof="0">
                          <a:solidFill>
                            <a:schemeClr val="tx2"/>
                          </a:solidFill>
                          <a:latin typeface="Arial" panose="020B0604020202020204" pitchFamily="34" charset="0"/>
                          <a:cs typeface="Arial" panose="020B0604020202020204" pitchFamily="34" charset="0"/>
                        </a:rPr>
                        <a:t> for HEV in:</a:t>
                      </a:r>
                      <a:endParaRPr lang="en-GB" sz="1600" b="1" noProof="0">
                        <a:solidFill>
                          <a:schemeClr val="tx2"/>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noProof="0">
                          <a:effectLst/>
                          <a:latin typeface="Arial" panose="020B0604020202020204" pitchFamily="34" charset="0"/>
                          <a:ea typeface="MS Mincho" panose="02020609040205080304" pitchFamily="49" charset="-128"/>
                        </a:rPr>
                        <a:t>All immunosuppressed patients with unexplained abnormal LFTs</a:t>
                      </a:r>
                      <a:endParaRPr kumimoji="0" lang="en-GB"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CFA8124E-E86A-4C05-890E-856A7CEBABF3}"/>
              </a:ext>
            </a:extLst>
          </p:cNvPr>
          <p:cNvGrpSpPr/>
          <p:nvPr/>
        </p:nvGrpSpPr>
        <p:grpSpPr>
          <a:xfrm>
            <a:off x="8073782" y="4780064"/>
            <a:ext cx="3693418" cy="276999"/>
            <a:chOff x="4262958" y="3212976"/>
            <a:chExt cx="3693418" cy="276999"/>
          </a:xfrm>
        </p:grpSpPr>
        <p:sp>
          <p:nvSpPr>
            <p:cNvPr id="16" name="Rectangle 15">
              <a:extLst>
                <a:ext uri="{FF2B5EF4-FFF2-40B4-BE49-F238E27FC236}">
                  <a16:creationId xmlns:a16="http://schemas.microsoft.com/office/drawing/2014/main" id="{A925745A-4ECC-4277-9EDE-C20DC91DC97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5FEA5005-3302-46E6-9CAE-A2C1882C0F8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13FAA2-C33E-4925-B71D-62D2F9EFAC7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539D01C2-781F-4CB7-966D-E6A7E2C09AE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94C2F382-A6EA-4935-A12B-A7AD61AE47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08411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Transmission and disease progression in transplanted individuals</a:t>
            </a:r>
          </a:p>
        </p:txBody>
      </p:sp>
      <p:sp>
        <p:nvSpPr>
          <p:cNvPr id="6" name="Text Placeholder 5"/>
          <p:cNvSpPr>
            <a:spLocks noGrp="1"/>
          </p:cNvSpPr>
          <p:nvPr>
            <p:ph type="body" sz="quarter" idx="10"/>
          </p:nvPr>
        </p:nvSpPr>
        <p:spPr/>
        <p:txBody>
          <a:bodyPr/>
          <a:lstStyle/>
          <a:p>
            <a:r>
              <a:rPr lang="en-GB" dirty="0"/>
              <a:t>*Possible increased likelihood for </a:t>
            </a:r>
            <a:r>
              <a:rPr lang="en-GB" dirty="0" err="1"/>
              <a:t>LTx</a:t>
            </a:r>
            <a:r>
              <a:rPr lang="en-GB" dirty="0"/>
              <a:t> recipients, only GT 3</a:t>
            </a:r>
            <a:br>
              <a:rPr lang="en-GB" dirty="0"/>
            </a:br>
            <a:r>
              <a:rPr lang="en-GB" dirty="0"/>
              <a:t>Behrendt P, et al. J </a:t>
            </a:r>
            <a:r>
              <a:rPr lang="en-GB" dirty="0" err="1"/>
              <a:t>Hepatol</a:t>
            </a:r>
            <a:r>
              <a:rPr lang="en-GB" dirty="0"/>
              <a:t> 2014;61:1418–29</a:t>
            </a:r>
          </a:p>
        </p:txBody>
      </p:sp>
      <p:sp>
        <p:nvSpPr>
          <p:cNvPr id="8" name="TextBox 7"/>
          <p:cNvSpPr txBox="1"/>
          <p:nvPr/>
        </p:nvSpPr>
        <p:spPr>
          <a:xfrm>
            <a:off x="2572631" y="3884544"/>
            <a:ext cx="840295" cy="307777"/>
          </a:xfrm>
          <a:prstGeom prst="rect">
            <a:avLst/>
          </a:prstGeom>
          <a:noFill/>
        </p:spPr>
        <p:txBody>
          <a:bodyPr wrap="none" rtlCol="0">
            <a:spAutoFit/>
          </a:bodyPr>
          <a:lstStyle/>
          <a:p>
            <a:pPr algn="ctr"/>
            <a:r>
              <a:rPr lang="en-GB" sz="1400" dirty="0"/>
              <a:t>40</a:t>
            </a:r>
            <a:r>
              <a:rPr lang="en-GB" sz="1400" dirty="0">
                <a:sym typeface="Symbol" panose="05050102010706020507" pitchFamily="18" charset="2"/>
              </a:rPr>
              <a:t>50%</a:t>
            </a:r>
            <a:endParaRPr lang="en-GB" sz="1400" dirty="0"/>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38" y="1219692"/>
            <a:ext cx="5458484" cy="2224994"/>
          </a:xfrm>
          <a:prstGeom prst="rect">
            <a:avLst/>
          </a:prstGeom>
        </p:spPr>
      </p:pic>
      <p:sp>
        <p:nvSpPr>
          <p:cNvPr id="18" name="TextBox 17"/>
          <p:cNvSpPr txBox="1"/>
          <p:nvPr/>
        </p:nvSpPr>
        <p:spPr>
          <a:xfrm>
            <a:off x="3299649" y="3498317"/>
            <a:ext cx="3315331" cy="338554"/>
          </a:xfrm>
          <a:prstGeom prst="rect">
            <a:avLst/>
          </a:prstGeom>
          <a:noFill/>
          <a:ln>
            <a:solidFill>
              <a:schemeClr val="tx1"/>
            </a:solidFill>
          </a:ln>
        </p:spPr>
        <p:txBody>
          <a:bodyPr wrap="none" rtlCol="0">
            <a:spAutoFit/>
          </a:bodyPr>
          <a:lstStyle/>
          <a:p>
            <a:r>
              <a:rPr lang="en-GB" sz="1600" dirty="0"/>
              <a:t>Solid organ transplanted individual</a:t>
            </a:r>
          </a:p>
        </p:txBody>
      </p:sp>
      <p:sp>
        <p:nvSpPr>
          <p:cNvPr id="20" name="TextBox 19"/>
          <p:cNvSpPr txBox="1"/>
          <p:nvPr/>
        </p:nvSpPr>
        <p:spPr>
          <a:xfrm>
            <a:off x="1994798" y="4449980"/>
            <a:ext cx="1117614" cy="338554"/>
          </a:xfrm>
          <a:prstGeom prst="rect">
            <a:avLst/>
          </a:prstGeom>
          <a:noFill/>
          <a:ln>
            <a:solidFill>
              <a:schemeClr val="tx1"/>
            </a:solidFill>
          </a:ln>
        </p:spPr>
        <p:txBody>
          <a:bodyPr wrap="none" rtlCol="0">
            <a:spAutoFit/>
          </a:bodyPr>
          <a:lstStyle/>
          <a:p>
            <a:pPr algn="ctr"/>
            <a:r>
              <a:rPr lang="en-GB" sz="1600" dirty="0"/>
              <a:t>Clearance</a:t>
            </a:r>
          </a:p>
        </p:txBody>
      </p:sp>
      <p:sp>
        <p:nvSpPr>
          <p:cNvPr id="21" name="TextBox 20"/>
          <p:cNvSpPr txBox="1"/>
          <p:nvPr/>
        </p:nvSpPr>
        <p:spPr>
          <a:xfrm>
            <a:off x="6504207" y="4449980"/>
            <a:ext cx="1710725" cy="338554"/>
          </a:xfrm>
          <a:prstGeom prst="rect">
            <a:avLst/>
          </a:prstGeom>
          <a:noFill/>
          <a:ln>
            <a:solidFill>
              <a:schemeClr val="tx1"/>
            </a:solidFill>
          </a:ln>
        </p:spPr>
        <p:txBody>
          <a:bodyPr wrap="none" rtlCol="0">
            <a:spAutoFit/>
          </a:bodyPr>
          <a:lstStyle/>
          <a:p>
            <a:pPr algn="ctr"/>
            <a:r>
              <a:rPr lang="en-GB" sz="1600" dirty="0"/>
              <a:t>Chronic infection</a:t>
            </a:r>
          </a:p>
        </p:txBody>
      </p:sp>
      <p:cxnSp>
        <p:nvCxnSpPr>
          <p:cNvPr id="23" name="Elbow Connector 22"/>
          <p:cNvCxnSpPr>
            <a:stCxn id="18" idx="2"/>
            <a:endCxn id="20" idx="0"/>
          </p:cNvCxnSpPr>
          <p:nvPr/>
        </p:nvCxnSpPr>
        <p:spPr>
          <a:xfrm rot="5400000">
            <a:off x="3448907" y="2941572"/>
            <a:ext cx="613109" cy="240370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8" idx="2"/>
            <a:endCxn id="21" idx="0"/>
          </p:cNvCxnSpPr>
          <p:nvPr/>
        </p:nvCxnSpPr>
        <p:spPr>
          <a:xfrm rot="16200000" flipH="1">
            <a:off x="5851888" y="2942298"/>
            <a:ext cx="613109" cy="240225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04207" y="3884544"/>
            <a:ext cx="910827" cy="307777"/>
          </a:xfrm>
          <a:prstGeom prst="rect">
            <a:avLst/>
          </a:prstGeom>
          <a:noFill/>
        </p:spPr>
        <p:txBody>
          <a:bodyPr wrap="none" rtlCol="0">
            <a:spAutoFit/>
          </a:bodyPr>
          <a:lstStyle/>
          <a:p>
            <a:pPr algn="ctr"/>
            <a:r>
              <a:rPr lang="en-GB" sz="1400" dirty="0"/>
              <a:t>50</a:t>
            </a:r>
            <a:r>
              <a:rPr lang="en-GB" sz="1400" dirty="0">
                <a:sym typeface="Symbol" panose="05050102010706020507" pitchFamily="18" charset="2"/>
              </a:rPr>
              <a:t>60%*</a:t>
            </a:r>
            <a:endParaRPr lang="en-GB" sz="1400" dirty="0"/>
          </a:p>
        </p:txBody>
      </p:sp>
      <p:sp>
        <p:nvSpPr>
          <p:cNvPr id="32" name="TextBox 31"/>
          <p:cNvSpPr txBox="1"/>
          <p:nvPr/>
        </p:nvSpPr>
        <p:spPr>
          <a:xfrm>
            <a:off x="8779835" y="4808531"/>
            <a:ext cx="992579" cy="338554"/>
          </a:xfrm>
          <a:prstGeom prst="rect">
            <a:avLst/>
          </a:prstGeom>
          <a:noFill/>
          <a:ln>
            <a:solidFill>
              <a:schemeClr val="tx1"/>
            </a:solidFill>
          </a:ln>
        </p:spPr>
        <p:txBody>
          <a:bodyPr wrap="none" rtlCol="0">
            <a:spAutoFit/>
          </a:bodyPr>
          <a:lstStyle/>
          <a:p>
            <a:pPr algn="ctr"/>
            <a:r>
              <a:rPr lang="en-GB" sz="1600" dirty="0"/>
              <a:t>Cirrhosis</a:t>
            </a:r>
          </a:p>
        </p:txBody>
      </p:sp>
      <p:cxnSp>
        <p:nvCxnSpPr>
          <p:cNvPr id="34" name="Elbow Connector 33"/>
          <p:cNvCxnSpPr>
            <a:stCxn id="21" idx="3"/>
            <a:endCxn id="32" idx="0"/>
          </p:cNvCxnSpPr>
          <p:nvPr/>
        </p:nvCxnSpPr>
        <p:spPr>
          <a:xfrm>
            <a:off x="8214932" y="4619257"/>
            <a:ext cx="1061193" cy="18927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1" idx="2"/>
            <a:endCxn id="32" idx="1"/>
          </p:cNvCxnSpPr>
          <p:nvPr/>
        </p:nvCxnSpPr>
        <p:spPr>
          <a:xfrm rot="16200000" flipH="1">
            <a:off x="7975064" y="4173039"/>
            <a:ext cx="189274" cy="1420265"/>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78333" y="5004691"/>
            <a:ext cx="1218603" cy="523220"/>
          </a:xfrm>
          <a:prstGeom prst="rect">
            <a:avLst/>
          </a:prstGeom>
          <a:noFill/>
        </p:spPr>
        <p:txBody>
          <a:bodyPr wrap="none" rtlCol="0">
            <a:spAutoFit/>
          </a:bodyPr>
          <a:lstStyle/>
          <a:p>
            <a:pPr algn="ctr"/>
            <a:r>
              <a:rPr lang="en-GB" sz="1400" b="1" dirty="0">
                <a:solidFill>
                  <a:srgbClr val="CC9B00"/>
                </a:solidFill>
              </a:rPr>
              <a:t>~1</a:t>
            </a:r>
            <a:r>
              <a:rPr lang="en-GB" sz="1400" b="1" dirty="0">
                <a:solidFill>
                  <a:srgbClr val="CC9B00"/>
                </a:solidFill>
                <a:sym typeface="Symbol" panose="05050102010706020507" pitchFamily="18" charset="2"/>
              </a:rPr>
              <a:t>0% rapid</a:t>
            </a:r>
            <a:br>
              <a:rPr lang="en-GB" sz="1400" b="1" dirty="0">
                <a:solidFill>
                  <a:srgbClr val="CC9B00"/>
                </a:solidFill>
                <a:sym typeface="Symbol" panose="05050102010706020507" pitchFamily="18" charset="2"/>
              </a:rPr>
            </a:br>
            <a:r>
              <a:rPr lang="en-GB" sz="1400" b="1" dirty="0">
                <a:solidFill>
                  <a:srgbClr val="CC9B00"/>
                </a:solidFill>
                <a:sym typeface="Symbol" panose="05050102010706020507" pitchFamily="18" charset="2"/>
              </a:rPr>
              <a:t>progression</a:t>
            </a:r>
            <a:endParaRPr lang="en-GB" sz="1400" b="1" dirty="0">
              <a:solidFill>
                <a:srgbClr val="CC9B00"/>
              </a:solidFill>
            </a:endParaRPr>
          </a:p>
        </p:txBody>
      </p:sp>
      <p:sp>
        <p:nvSpPr>
          <p:cNvPr id="38" name="TextBox 37"/>
          <p:cNvSpPr txBox="1"/>
          <p:nvPr/>
        </p:nvSpPr>
        <p:spPr>
          <a:xfrm>
            <a:off x="8598309" y="5373585"/>
            <a:ext cx="1355628" cy="584775"/>
          </a:xfrm>
          <a:prstGeom prst="rect">
            <a:avLst/>
          </a:prstGeom>
          <a:noFill/>
          <a:ln>
            <a:solidFill>
              <a:schemeClr val="tx1"/>
            </a:solidFill>
          </a:ln>
        </p:spPr>
        <p:txBody>
          <a:bodyPr wrap="none" rtlCol="0">
            <a:spAutoFit/>
          </a:bodyPr>
          <a:lstStyle/>
          <a:p>
            <a:pPr algn="ctr"/>
            <a:r>
              <a:rPr lang="en-GB" sz="1600" dirty="0"/>
              <a:t>Death</a:t>
            </a:r>
          </a:p>
          <a:p>
            <a:pPr algn="ctr"/>
            <a:r>
              <a:rPr lang="en-GB" sz="1600" dirty="0"/>
              <a:t>Need for </a:t>
            </a:r>
            <a:r>
              <a:rPr lang="en-GB" sz="1600" dirty="0" err="1"/>
              <a:t>LTx</a:t>
            </a:r>
            <a:endParaRPr lang="en-GB" sz="1600" dirty="0"/>
          </a:p>
        </p:txBody>
      </p:sp>
      <p:cxnSp>
        <p:nvCxnSpPr>
          <p:cNvPr id="45" name="Straight Arrow Connector 44"/>
          <p:cNvCxnSpPr>
            <a:stCxn id="32" idx="2"/>
            <a:endCxn id="38" idx="0"/>
          </p:cNvCxnSpPr>
          <p:nvPr/>
        </p:nvCxnSpPr>
        <p:spPr>
          <a:xfrm flipH="1">
            <a:off x="9276124" y="5147086"/>
            <a:ext cx="1" cy="2264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hlinkClick r:id="rId4" action="ppaction://hlinksldjump"/>
            <a:extLst>
              <a:ext uri="{FF2B5EF4-FFF2-40B4-BE49-F238E27FC236}">
                <a16:creationId xmlns:a16="http://schemas.microsoft.com/office/drawing/2014/main" id="{49AAD7E0-4611-4DAC-8FB1-F2293EF65E1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5534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Extrahepatic manifestations</a:t>
            </a:r>
          </a:p>
        </p:txBody>
      </p:sp>
      <p:sp>
        <p:nvSpPr>
          <p:cNvPr id="3" name="Text Placeholder 2"/>
          <p:cNvSpPr>
            <a:spLocks noGrp="1"/>
          </p:cNvSpPr>
          <p:nvPr>
            <p:ph type="body" sz="quarter" idx="10"/>
          </p:nvPr>
        </p:nvSpPr>
        <p:spPr/>
        <p:txBody>
          <a:bodyPr/>
          <a:lstStyle/>
          <a:p>
            <a:r>
              <a:rPr lang="en-GB" dirty="0"/>
              <a:t>*There is good evidence to support a causal role for HEV and these associated conditions. For the other extrahepatic manifestations, causality remains to be established;</a:t>
            </a:r>
            <a:br>
              <a:rPr lang="en-GB" dirty="0"/>
            </a:br>
            <a:r>
              <a:rPr lang="en-GB" baseline="30000" dirty="0"/>
              <a:t>†</a:t>
            </a:r>
            <a:r>
              <a:rPr lang="en-GB" dirty="0"/>
              <a:t>Case reports only</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normAutofit/>
          </a:bodyPr>
          <a:lstStyle/>
          <a:p>
            <a:r>
              <a:rPr lang="en-GB" sz="1800" dirty="0"/>
              <a:t>Extrahepatic manifestations of HEV are increasingly recognized</a:t>
            </a:r>
          </a:p>
        </p:txBody>
      </p:sp>
      <p:graphicFrame>
        <p:nvGraphicFramePr>
          <p:cNvPr id="21" name="Table 20">
            <a:extLst>
              <a:ext uri="{FF2B5EF4-FFF2-40B4-BE49-F238E27FC236}">
                <a16:creationId xmlns:a16="http://schemas.microsoft.com/office/drawing/2014/main" id="{3711EF3A-1C63-408C-A83E-94261DAD5B6C}"/>
              </a:ext>
            </a:extLst>
          </p:cNvPr>
          <p:cNvGraphicFramePr>
            <a:graphicFrameLocks noGrp="1"/>
          </p:cNvGraphicFramePr>
          <p:nvPr>
            <p:extLst>
              <p:ext uri="{D42A27DB-BD31-4B8C-83A1-F6EECF244321}">
                <p14:modId xmlns:p14="http://schemas.microsoft.com/office/powerpoint/2010/main" val="3993169903"/>
              </p:ext>
            </p:extLst>
          </p:nvPr>
        </p:nvGraphicFramePr>
        <p:xfrm>
          <a:off x="423847" y="1768885"/>
          <a:ext cx="11342400" cy="3906521"/>
        </p:xfrm>
        <a:graphic>
          <a:graphicData uri="http://schemas.openxmlformats.org/drawingml/2006/table">
            <a:tbl>
              <a:tblPr firstRow="1" bandRow="1">
                <a:tableStyleId>{5C22544A-7EE6-4342-B048-85BDC9FD1C3A}</a:tableStyleId>
              </a:tblPr>
              <a:tblGrid>
                <a:gridCol w="1995911">
                  <a:extLst>
                    <a:ext uri="{9D8B030D-6E8A-4147-A177-3AD203B41FA5}">
                      <a16:colId xmlns:a16="http://schemas.microsoft.com/office/drawing/2014/main" val="20001"/>
                    </a:ext>
                  </a:extLst>
                </a:gridCol>
                <a:gridCol w="3747049">
                  <a:extLst>
                    <a:ext uri="{9D8B030D-6E8A-4147-A177-3AD203B41FA5}">
                      <a16:colId xmlns:a16="http://schemas.microsoft.com/office/drawing/2014/main" val="20002"/>
                    </a:ext>
                  </a:extLst>
                </a:gridCol>
                <a:gridCol w="5599440">
                  <a:extLst>
                    <a:ext uri="{9D8B030D-6E8A-4147-A177-3AD203B41FA5}">
                      <a16:colId xmlns:a16="http://schemas.microsoft.com/office/drawing/2014/main" val="20003"/>
                    </a:ext>
                  </a:extLst>
                </a:gridCol>
              </a:tblGrid>
              <a:tr h="244728">
                <a:tc>
                  <a:txBody>
                    <a:bodyPr/>
                    <a:lstStyle/>
                    <a:p>
                      <a:pPr algn="just">
                        <a:spcAft>
                          <a:spcPts val="0"/>
                        </a:spcAft>
                      </a:pPr>
                      <a:r>
                        <a:rPr lang="en-GB" sz="1200" dirty="0">
                          <a:effectLst/>
                        </a:rPr>
                        <a:t>Organ system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just">
                        <a:spcAft>
                          <a:spcPts val="0"/>
                        </a:spcAft>
                      </a:pPr>
                      <a:r>
                        <a:rPr lang="en-GB" sz="1200" dirty="0">
                          <a:effectLst/>
                        </a:rPr>
                        <a:t>Clinical syndrome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just">
                        <a:spcAft>
                          <a:spcPts val="0"/>
                        </a:spcAft>
                      </a:pPr>
                      <a:r>
                        <a:rPr lang="en-GB" sz="1200" dirty="0">
                          <a:effectLst/>
                        </a:rPr>
                        <a:t>Notes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96095">
                <a:tc>
                  <a:txBody>
                    <a:bodyPr/>
                    <a:lstStyle/>
                    <a:p>
                      <a:pPr algn="just">
                        <a:spcAft>
                          <a:spcPts val="0"/>
                        </a:spcAft>
                      </a:pPr>
                      <a:r>
                        <a:rPr lang="en-GB" sz="1200" b="1" dirty="0">
                          <a:solidFill>
                            <a:schemeClr val="bg1"/>
                          </a:solidFill>
                          <a:effectLst/>
                        </a:rPr>
                        <a:t>Neurological</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Neuralgic amyotrophy*</a:t>
                      </a:r>
                    </a:p>
                    <a:p>
                      <a:pPr marL="177800" lvl="0" indent="-177800">
                        <a:lnSpc>
                          <a:spcPct val="107000"/>
                        </a:lnSpc>
                        <a:spcAft>
                          <a:spcPts val="0"/>
                        </a:spcAft>
                        <a:buFont typeface="Symbol" panose="05050102010706020507" pitchFamily="18" charset="2"/>
                        <a:buChar char=""/>
                      </a:pPr>
                      <a:r>
                        <a:rPr lang="en-GB" sz="1200" dirty="0" err="1">
                          <a:effectLst/>
                        </a:rPr>
                        <a:t>Guillain</a:t>
                      </a:r>
                      <a:r>
                        <a:rPr lang="en-GB" sz="1200" dirty="0">
                          <a:effectLst/>
                        </a:rPr>
                        <a:t>–</a:t>
                      </a:r>
                      <a:r>
                        <a:rPr lang="en-GB" sz="1200" dirty="0" err="1">
                          <a:effectLst/>
                        </a:rPr>
                        <a:t>Barré</a:t>
                      </a:r>
                      <a:r>
                        <a:rPr lang="en-GB" sz="1200" dirty="0">
                          <a:effectLst/>
                        </a:rPr>
                        <a:t> syndrome*</a:t>
                      </a:r>
                    </a:p>
                    <a:p>
                      <a:pPr marL="177800" lvl="0" indent="-177800">
                        <a:lnSpc>
                          <a:spcPct val="107000"/>
                        </a:lnSpc>
                        <a:spcAft>
                          <a:spcPts val="0"/>
                        </a:spcAft>
                        <a:buFont typeface="Symbol" panose="05050102010706020507" pitchFamily="18" charset="2"/>
                        <a:buChar char=""/>
                      </a:pPr>
                      <a:r>
                        <a:rPr lang="en-GB" sz="1200" dirty="0">
                          <a:effectLst/>
                        </a:rPr>
                        <a:t>Meningoencephalitis*</a:t>
                      </a:r>
                    </a:p>
                    <a:p>
                      <a:pPr marL="177800" lvl="0" indent="-177800">
                        <a:lnSpc>
                          <a:spcPct val="107000"/>
                        </a:lnSpc>
                        <a:spcAft>
                          <a:spcPts val="0"/>
                        </a:spcAft>
                        <a:buFont typeface="Symbol" panose="05050102010706020507" pitchFamily="18" charset="2"/>
                        <a:buChar char=""/>
                      </a:pPr>
                      <a:r>
                        <a:rPr lang="en-GB" sz="1200" dirty="0">
                          <a:effectLst/>
                        </a:rPr>
                        <a:t>Mononeuritis multiplex</a:t>
                      </a:r>
                    </a:p>
                    <a:p>
                      <a:pPr marL="177800" lvl="0" indent="-177800">
                        <a:lnSpc>
                          <a:spcPct val="107000"/>
                        </a:lnSpc>
                        <a:spcAft>
                          <a:spcPts val="0"/>
                        </a:spcAft>
                        <a:buFont typeface="Symbol" panose="05050102010706020507" pitchFamily="18" charset="2"/>
                        <a:buChar char=""/>
                      </a:pPr>
                      <a:r>
                        <a:rPr lang="en-GB" sz="1200" dirty="0">
                          <a:effectLst/>
                        </a:rPr>
                        <a:t>Myositis</a:t>
                      </a:r>
                    </a:p>
                    <a:p>
                      <a:pPr marL="177800" lvl="0" indent="-177800">
                        <a:lnSpc>
                          <a:spcPct val="107000"/>
                        </a:lnSpc>
                        <a:spcAft>
                          <a:spcPts val="0"/>
                        </a:spcAft>
                        <a:buFont typeface="Symbol" panose="05050102010706020507" pitchFamily="18" charset="2"/>
                        <a:buChar char=""/>
                      </a:pPr>
                      <a:r>
                        <a:rPr lang="en-GB" sz="1200" dirty="0">
                          <a:effectLst/>
                        </a:rPr>
                        <a:t>Bell’s palsy, vestibular neuritis, and peripheral neuropathy</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~150 cases of neurological injury (in HEV GT 3); mainly Europe</a:t>
                      </a:r>
                    </a:p>
                    <a:p>
                      <a:pPr marL="177800" lvl="0" indent="-177800">
                        <a:lnSpc>
                          <a:spcPct val="107000"/>
                        </a:lnSpc>
                        <a:spcAft>
                          <a:spcPts val="0"/>
                        </a:spcAft>
                        <a:buFont typeface="Symbol" panose="05050102010706020507" pitchFamily="18" charset="2"/>
                        <a:buChar char=""/>
                      </a:pPr>
                      <a:r>
                        <a:rPr lang="en-GB" sz="1200" dirty="0">
                          <a:effectLst/>
                        </a:rPr>
                        <a:t>Most (&gt;90%) cases in the immunocompetent</a:t>
                      </a:r>
                    </a:p>
                    <a:p>
                      <a:pPr marL="177800" lvl="0" indent="-177800">
                        <a:lnSpc>
                          <a:spcPct val="107000"/>
                        </a:lnSpc>
                        <a:spcAft>
                          <a:spcPts val="0"/>
                        </a:spcAft>
                        <a:buFont typeface="Symbol" panose="05050102010706020507" pitchFamily="18" charset="2"/>
                        <a:buChar char=""/>
                      </a:pPr>
                      <a:endParaRPr lang="en-GB" sz="1200" dirty="0">
                        <a:effectLst/>
                      </a:endParaRPr>
                    </a:p>
                  </a:txBody>
                  <a:tcPr marL="68580" marR="68580"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63214">
                <a:tc>
                  <a:txBody>
                    <a:bodyPr/>
                    <a:lstStyle/>
                    <a:p>
                      <a:pPr algn="just">
                        <a:spcAft>
                          <a:spcPts val="0"/>
                        </a:spcAft>
                      </a:pPr>
                      <a:r>
                        <a:rPr lang="en-GB" sz="1200" b="1" dirty="0">
                          <a:solidFill>
                            <a:schemeClr val="bg1"/>
                          </a:solidFill>
                          <a:effectLst/>
                        </a:rPr>
                        <a:t>Renal*</a:t>
                      </a:r>
                      <a:endParaRPr lang="en-GB" sz="1200" b="1" baseline="300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Membranoproliferative and membranous glomerulonephritis</a:t>
                      </a:r>
                    </a:p>
                    <a:p>
                      <a:pPr marL="177800" lvl="0" indent="-177800">
                        <a:lnSpc>
                          <a:spcPct val="107000"/>
                        </a:lnSpc>
                        <a:spcAft>
                          <a:spcPts val="0"/>
                        </a:spcAft>
                        <a:buFont typeface="Symbol" panose="05050102010706020507" pitchFamily="18" charset="2"/>
                        <a:buChar char=""/>
                      </a:pPr>
                      <a:r>
                        <a:rPr lang="en-GB" sz="1200" dirty="0">
                          <a:effectLst/>
                        </a:rPr>
                        <a:t>IgA nephropathy</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177800" lvl="0" indent="-177800" algn="l" defTabSz="914400" rtl="0" eaLnBrk="1" latinLnBrk="0" hangingPunct="1">
                        <a:lnSpc>
                          <a:spcPct val="107000"/>
                        </a:lnSpc>
                        <a:spcAft>
                          <a:spcPts val="0"/>
                        </a:spcAft>
                        <a:buFont typeface="Symbol" panose="05050102010706020507" pitchFamily="18" charset="2"/>
                        <a:buChar char=""/>
                      </a:pPr>
                      <a:r>
                        <a:rPr lang="en-GB" sz="1200" kern="1200" dirty="0">
                          <a:solidFill>
                            <a:schemeClr val="dk1"/>
                          </a:solidFill>
                          <a:effectLst/>
                          <a:latin typeface="+mn-lt"/>
                          <a:ea typeface="+mn-ea"/>
                          <a:cs typeface="+mn-cs"/>
                        </a:rPr>
                        <a:t>Mainly immunosuppressed GT 3-infected patients</a:t>
                      </a:r>
                    </a:p>
                    <a:p>
                      <a:pPr marL="177800" lvl="0" indent="-177800" algn="l" defTabSz="914400" rtl="0" eaLnBrk="1" latinLnBrk="0" hangingPunct="1">
                        <a:lnSpc>
                          <a:spcPct val="107000"/>
                        </a:lnSpc>
                        <a:spcAft>
                          <a:spcPts val="0"/>
                        </a:spcAft>
                        <a:buFont typeface="Symbol" panose="05050102010706020507" pitchFamily="18" charset="2"/>
                        <a:buChar char=""/>
                      </a:pPr>
                      <a:r>
                        <a:rPr lang="en-GB" sz="1200" kern="1200" dirty="0">
                          <a:solidFill>
                            <a:schemeClr val="dk1"/>
                          </a:solidFill>
                          <a:effectLst/>
                          <a:latin typeface="+mn-lt"/>
                          <a:ea typeface="+mn-ea"/>
                          <a:cs typeface="+mn-cs"/>
                        </a:rPr>
                        <a:t>Renal function improves and proteinuria levels decrease following HEV clearance</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937875">
                <a:tc>
                  <a:txBody>
                    <a:bodyPr/>
                    <a:lstStyle/>
                    <a:p>
                      <a:pPr algn="just">
                        <a:spcAft>
                          <a:spcPts val="0"/>
                        </a:spcAft>
                      </a:pPr>
                      <a:r>
                        <a:rPr lang="en-GB" sz="1200" b="1" dirty="0">
                          <a:solidFill>
                            <a:schemeClr val="bg1"/>
                          </a:solidFill>
                          <a:effectLst/>
                        </a:rPr>
                        <a:t>Haematological</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Thrombocytopenia</a:t>
                      </a:r>
                    </a:p>
                    <a:p>
                      <a:pPr marL="177800" lvl="0" indent="-177800">
                        <a:lnSpc>
                          <a:spcPct val="107000"/>
                        </a:lnSpc>
                        <a:spcAft>
                          <a:spcPts val="0"/>
                        </a:spcAft>
                        <a:buFont typeface="Symbol" panose="05050102010706020507" pitchFamily="18" charset="2"/>
                        <a:buChar char=""/>
                      </a:pPr>
                      <a:r>
                        <a:rPr lang="en-GB" sz="1200" dirty="0">
                          <a:effectLst/>
                        </a:rPr>
                        <a:t>Monoclonal immunoglobulin</a:t>
                      </a:r>
                    </a:p>
                    <a:p>
                      <a:pPr marL="177800" lvl="0" indent="-177800">
                        <a:lnSpc>
                          <a:spcPct val="107000"/>
                        </a:lnSpc>
                        <a:spcAft>
                          <a:spcPts val="0"/>
                        </a:spcAft>
                        <a:buFont typeface="Symbol" panose="05050102010706020507" pitchFamily="18" charset="2"/>
                        <a:buChar char=""/>
                      </a:pPr>
                      <a:r>
                        <a:rPr lang="en-GB" sz="1200" dirty="0" err="1">
                          <a:effectLst/>
                        </a:rPr>
                        <a:t>Cryoglobulinaemia</a:t>
                      </a:r>
                      <a:endParaRPr lang="en-GB" sz="1200" dirty="0">
                        <a:effectLst/>
                      </a:endParaRPr>
                    </a:p>
                    <a:p>
                      <a:pPr marL="177800" lvl="0" indent="-177800">
                        <a:lnSpc>
                          <a:spcPct val="107000"/>
                        </a:lnSpc>
                        <a:spcAft>
                          <a:spcPts val="0"/>
                        </a:spcAft>
                        <a:buFont typeface="Symbol" panose="05050102010706020507" pitchFamily="18" charset="2"/>
                        <a:buChar char=""/>
                      </a:pPr>
                      <a:r>
                        <a:rPr lang="en-GB" sz="1200" dirty="0">
                          <a:effectLst/>
                        </a:rPr>
                        <a:t>Aplastic anaemia</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Haemolytic anaemia</a:t>
                      </a:r>
                      <a:r>
                        <a:rPr lang="en-GB" sz="1200" baseline="30000" dirty="0">
                          <a:effectLst/>
                        </a:rPr>
                        <a:t>†</a:t>
                      </a: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Mild thrombocytopenia is common; occasionally severe</a:t>
                      </a:r>
                    </a:p>
                    <a:p>
                      <a:pPr marL="177800" lvl="0" indent="-177800">
                        <a:lnSpc>
                          <a:spcPct val="107000"/>
                        </a:lnSpc>
                        <a:spcAft>
                          <a:spcPts val="0"/>
                        </a:spcAft>
                        <a:buFont typeface="Symbol" panose="05050102010706020507" pitchFamily="18" charset="2"/>
                        <a:buChar char=""/>
                      </a:pPr>
                      <a:r>
                        <a:rPr lang="en-GB" sz="1200" dirty="0">
                          <a:effectLst/>
                        </a:rPr>
                        <a:t>Reported in 25% of cases of acute HEV in UK study</a:t>
                      </a:r>
                    </a:p>
                    <a:p>
                      <a:pPr marL="177800" lvl="0" indent="-177800">
                        <a:lnSpc>
                          <a:spcPct val="107000"/>
                        </a:lnSpc>
                        <a:spcAft>
                          <a:spcPts val="0"/>
                        </a:spcAft>
                        <a:buFont typeface="Symbol" panose="05050102010706020507" pitchFamily="18" charset="2"/>
                        <a:buChar char=""/>
                      </a:pPr>
                      <a:r>
                        <a:rPr lang="en-GB" sz="1200" dirty="0">
                          <a:effectLst/>
                        </a:rPr>
                        <a:t>Occurs mainly in association with renal disease</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21434">
                <a:tc>
                  <a:txBody>
                    <a:bodyPr/>
                    <a:lstStyle/>
                    <a:p>
                      <a:pPr algn="just">
                        <a:spcAft>
                          <a:spcPts val="0"/>
                        </a:spcAft>
                      </a:pPr>
                      <a:r>
                        <a:rPr lang="en-GB" sz="1200" b="1" dirty="0">
                          <a:solidFill>
                            <a:schemeClr val="bg1"/>
                          </a:solidFill>
                          <a:effectLst/>
                        </a:rPr>
                        <a:t>Other</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Acute pancreatitis</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Arthritis</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Myocarditis</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Autoimmune thyroiditis</a:t>
                      </a:r>
                      <a:r>
                        <a:rPr lang="en-GB" sz="1200" baseline="30000" dirty="0">
                          <a:effectLst/>
                        </a:rPr>
                        <a:t>†</a:t>
                      </a: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55 cases worldwide. HEV GT 1 only; usually mild</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166353823"/>
                  </a:ext>
                </a:extLst>
              </a:tr>
            </a:tbl>
          </a:graphicData>
        </a:graphic>
      </p:graphicFrame>
      <p:pic>
        <p:nvPicPr>
          <p:cNvPr id="7" name="Picture 6">
            <a:hlinkClick r:id="rId3" action="ppaction://hlinksldjump"/>
            <a:extLst>
              <a:ext uri="{FF2B5EF4-FFF2-40B4-BE49-F238E27FC236}">
                <a16:creationId xmlns:a16="http://schemas.microsoft.com/office/drawing/2014/main" id="{24FDA376-AC96-45F3-B415-F099330151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73885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GB" sz="1800" dirty="0"/>
              <a:t>Extrahepatic manifestations of HEV are increasingly recognized</a:t>
            </a:r>
          </a:p>
        </p:txBody>
      </p:sp>
      <p:graphicFrame>
        <p:nvGraphicFramePr>
          <p:cNvPr id="8" name="Table 7">
            <a:extLst>
              <a:ext uri="{FF2B5EF4-FFF2-40B4-BE49-F238E27FC236}">
                <a16:creationId xmlns:a16="http://schemas.microsoft.com/office/drawing/2014/main" id="{64CCE0CF-7A47-4442-9E30-1B83038AD3EA}"/>
              </a:ext>
            </a:extLst>
          </p:cNvPr>
          <p:cNvGraphicFramePr>
            <a:graphicFrameLocks noGrp="1"/>
          </p:cNvGraphicFramePr>
          <p:nvPr>
            <p:extLst>
              <p:ext uri="{D42A27DB-BD31-4B8C-83A1-F6EECF244321}">
                <p14:modId xmlns:p14="http://schemas.microsoft.com/office/powerpoint/2010/main" val="3480156143"/>
              </p:ext>
            </p:extLst>
          </p:nvPr>
        </p:nvGraphicFramePr>
        <p:xfrm>
          <a:off x="423847" y="1768885"/>
          <a:ext cx="11342400" cy="3906521"/>
        </p:xfrm>
        <a:graphic>
          <a:graphicData uri="http://schemas.openxmlformats.org/drawingml/2006/table">
            <a:tbl>
              <a:tblPr firstRow="1" bandRow="1">
                <a:tableStyleId>{5C22544A-7EE6-4342-B048-85BDC9FD1C3A}</a:tableStyleId>
              </a:tblPr>
              <a:tblGrid>
                <a:gridCol w="1995911">
                  <a:extLst>
                    <a:ext uri="{9D8B030D-6E8A-4147-A177-3AD203B41FA5}">
                      <a16:colId xmlns:a16="http://schemas.microsoft.com/office/drawing/2014/main" val="20001"/>
                    </a:ext>
                  </a:extLst>
                </a:gridCol>
                <a:gridCol w="3747049">
                  <a:extLst>
                    <a:ext uri="{9D8B030D-6E8A-4147-A177-3AD203B41FA5}">
                      <a16:colId xmlns:a16="http://schemas.microsoft.com/office/drawing/2014/main" val="20002"/>
                    </a:ext>
                  </a:extLst>
                </a:gridCol>
                <a:gridCol w="5599440">
                  <a:extLst>
                    <a:ext uri="{9D8B030D-6E8A-4147-A177-3AD203B41FA5}">
                      <a16:colId xmlns:a16="http://schemas.microsoft.com/office/drawing/2014/main" val="20003"/>
                    </a:ext>
                  </a:extLst>
                </a:gridCol>
              </a:tblGrid>
              <a:tr h="244728">
                <a:tc>
                  <a:txBody>
                    <a:bodyPr/>
                    <a:lstStyle/>
                    <a:p>
                      <a:pPr algn="just">
                        <a:spcAft>
                          <a:spcPts val="0"/>
                        </a:spcAft>
                      </a:pPr>
                      <a:r>
                        <a:rPr lang="en-GB" sz="1200" dirty="0">
                          <a:effectLst/>
                        </a:rPr>
                        <a:t>Organ system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solidFill>
                  </a:tcPr>
                </a:tc>
                <a:tc>
                  <a:txBody>
                    <a:bodyPr/>
                    <a:lstStyle/>
                    <a:p>
                      <a:pPr algn="just">
                        <a:spcAft>
                          <a:spcPts val="0"/>
                        </a:spcAft>
                      </a:pPr>
                      <a:r>
                        <a:rPr lang="en-GB" sz="1200" dirty="0">
                          <a:effectLst/>
                        </a:rPr>
                        <a:t>Clinical syndrome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solidFill>
                  </a:tcPr>
                </a:tc>
                <a:tc>
                  <a:txBody>
                    <a:bodyPr/>
                    <a:lstStyle/>
                    <a:p>
                      <a:pPr algn="just">
                        <a:spcAft>
                          <a:spcPts val="0"/>
                        </a:spcAft>
                      </a:pPr>
                      <a:r>
                        <a:rPr lang="en-GB" sz="1200" dirty="0">
                          <a:effectLst/>
                        </a:rPr>
                        <a:t>Notes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96095">
                <a:tc>
                  <a:txBody>
                    <a:bodyPr/>
                    <a:lstStyle/>
                    <a:p>
                      <a:pPr algn="just">
                        <a:spcAft>
                          <a:spcPts val="0"/>
                        </a:spcAft>
                      </a:pPr>
                      <a:r>
                        <a:rPr lang="en-GB" sz="1200" b="1" dirty="0">
                          <a:solidFill>
                            <a:schemeClr val="bg1"/>
                          </a:solidFill>
                          <a:effectLst/>
                        </a:rPr>
                        <a:t>Neurological</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Neuralgic amyotrophy*</a:t>
                      </a:r>
                    </a:p>
                    <a:p>
                      <a:pPr marL="177800" lvl="0" indent="-177800">
                        <a:lnSpc>
                          <a:spcPct val="107000"/>
                        </a:lnSpc>
                        <a:spcAft>
                          <a:spcPts val="0"/>
                        </a:spcAft>
                        <a:buFont typeface="Symbol" panose="05050102010706020507" pitchFamily="18" charset="2"/>
                        <a:buChar char=""/>
                      </a:pPr>
                      <a:r>
                        <a:rPr lang="en-GB" sz="1200" dirty="0" err="1">
                          <a:effectLst/>
                        </a:rPr>
                        <a:t>Guillain</a:t>
                      </a:r>
                      <a:r>
                        <a:rPr lang="en-GB" sz="1200" dirty="0">
                          <a:effectLst/>
                        </a:rPr>
                        <a:t>–</a:t>
                      </a:r>
                      <a:r>
                        <a:rPr lang="en-GB" sz="1200" dirty="0" err="1">
                          <a:effectLst/>
                        </a:rPr>
                        <a:t>Barré</a:t>
                      </a:r>
                      <a:r>
                        <a:rPr lang="en-GB" sz="1200" dirty="0">
                          <a:effectLst/>
                        </a:rPr>
                        <a:t> syndrome*</a:t>
                      </a:r>
                    </a:p>
                    <a:p>
                      <a:pPr marL="177800" lvl="0" indent="-177800">
                        <a:lnSpc>
                          <a:spcPct val="107000"/>
                        </a:lnSpc>
                        <a:spcAft>
                          <a:spcPts val="0"/>
                        </a:spcAft>
                        <a:buFont typeface="Symbol" panose="05050102010706020507" pitchFamily="18" charset="2"/>
                        <a:buChar char=""/>
                      </a:pPr>
                      <a:r>
                        <a:rPr lang="en-GB" sz="1200" dirty="0">
                          <a:effectLst/>
                        </a:rPr>
                        <a:t>Meningoencephalitis*</a:t>
                      </a:r>
                    </a:p>
                    <a:p>
                      <a:pPr marL="177800" lvl="0" indent="-177800">
                        <a:lnSpc>
                          <a:spcPct val="107000"/>
                        </a:lnSpc>
                        <a:spcAft>
                          <a:spcPts val="0"/>
                        </a:spcAft>
                        <a:buFont typeface="Symbol" panose="05050102010706020507" pitchFamily="18" charset="2"/>
                        <a:buChar char=""/>
                      </a:pPr>
                      <a:r>
                        <a:rPr lang="en-GB" sz="1200" dirty="0">
                          <a:effectLst/>
                        </a:rPr>
                        <a:t>Mononeuritis multiplex</a:t>
                      </a:r>
                    </a:p>
                    <a:p>
                      <a:pPr marL="177800" lvl="0" indent="-177800">
                        <a:lnSpc>
                          <a:spcPct val="107000"/>
                        </a:lnSpc>
                        <a:spcAft>
                          <a:spcPts val="0"/>
                        </a:spcAft>
                        <a:buFont typeface="Symbol" panose="05050102010706020507" pitchFamily="18" charset="2"/>
                        <a:buChar char=""/>
                      </a:pPr>
                      <a:r>
                        <a:rPr lang="en-GB" sz="1200" dirty="0">
                          <a:effectLst/>
                        </a:rPr>
                        <a:t>Myositis</a:t>
                      </a:r>
                    </a:p>
                    <a:p>
                      <a:pPr marL="177800" lvl="0" indent="-177800">
                        <a:lnSpc>
                          <a:spcPct val="107000"/>
                        </a:lnSpc>
                        <a:spcAft>
                          <a:spcPts val="0"/>
                        </a:spcAft>
                        <a:buFont typeface="Symbol" panose="05050102010706020507" pitchFamily="18" charset="2"/>
                        <a:buChar char=""/>
                      </a:pPr>
                      <a:r>
                        <a:rPr lang="en-GB" sz="1200" dirty="0">
                          <a:effectLst/>
                        </a:rPr>
                        <a:t>Bell’s palsy, vestibular neuritis, and peripheral neuropathy</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~150 cases of neurological injury (in HEV GT 3); mainly Europe</a:t>
                      </a:r>
                    </a:p>
                    <a:p>
                      <a:pPr marL="177800" lvl="0" indent="-177800">
                        <a:lnSpc>
                          <a:spcPct val="107000"/>
                        </a:lnSpc>
                        <a:spcAft>
                          <a:spcPts val="0"/>
                        </a:spcAft>
                        <a:buFont typeface="Symbol" panose="05050102010706020507" pitchFamily="18" charset="2"/>
                        <a:buChar char=""/>
                      </a:pPr>
                      <a:r>
                        <a:rPr lang="en-GB" sz="1200" dirty="0">
                          <a:effectLst/>
                        </a:rPr>
                        <a:t>Most (&gt;90%) cases in the immunocompetent</a:t>
                      </a:r>
                    </a:p>
                    <a:p>
                      <a:pPr marL="177800" lvl="0" indent="-177800">
                        <a:lnSpc>
                          <a:spcPct val="107000"/>
                        </a:lnSpc>
                        <a:spcAft>
                          <a:spcPts val="0"/>
                        </a:spcAft>
                        <a:buFont typeface="Symbol" panose="05050102010706020507" pitchFamily="18" charset="2"/>
                        <a:buChar char=""/>
                      </a:pPr>
                      <a:endParaRPr lang="en-GB" sz="1200" dirty="0">
                        <a:effectLst/>
                      </a:endParaRPr>
                    </a:p>
                  </a:txBody>
                  <a:tcPr marL="68580" marR="68580" marT="0" marB="0">
                    <a:lnL w="1270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63214">
                <a:tc>
                  <a:txBody>
                    <a:bodyPr/>
                    <a:lstStyle/>
                    <a:p>
                      <a:pPr algn="just">
                        <a:spcAft>
                          <a:spcPts val="0"/>
                        </a:spcAft>
                      </a:pPr>
                      <a:r>
                        <a:rPr lang="en-GB" sz="1200" b="1" dirty="0">
                          <a:solidFill>
                            <a:schemeClr val="bg1"/>
                          </a:solidFill>
                          <a:effectLst/>
                        </a:rPr>
                        <a:t>Renal*</a:t>
                      </a:r>
                      <a:endParaRPr lang="en-GB" sz="1200" b="1" baseline="300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Membranoproliferative and membranous glomerulonephritis</a:t>
                      </a:r>
                    </a:p>
                    <a:p>
                      <a:pPr marL="177800" lvl="0" indent="-177800">
                        <a:lnSpc>
                          <a:spcPct val="107000"/>
                        </a:lnSpc>
                        <a:spcAft>
                          <a:spcPts val="0"/>
                        </a:spcAft>
                        <a:buFont typeface="Symbol" panose="05050102010706020507" pitchFamily="18" charset="2"/>
                        <a:buChar char=""/>
                      </a:pPr>
                      <a:r>
                        <a:rPr lang="en-GB" sz="1200" dirty="0">
                          <a:effectLst/>
                        </a:rPr>
                        <a:t>IgA nephropathy</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177800" lvl="0" indent="-177800" algn="l" defTabSz="914400" rtl="0" eaLnBrk="1" latinLnBrk="0" hangingPunct="1">
                        <a:lnSpc>
                          <a:spcPct val="107000"/>
                        </a:lnSpc>
                        <a:spcAft>
                          <a:spcPts val="0"/>
                        </a:spcAft>
                        <a:buFont typeface="Symbol" panose="05050102010706020507" pitchFamily="18" charset="2"/>
                        <a:buChar char=""/>
                      </a:pPr>
                      <a:r>
                        <a:rPr lang="en-GB" sz="1200" kern="1200" dirty="0">
                          <a:solidFill>
                            <a:schemeClr val="dk1"/>
                          </a:solidFill>
                          <a:effectLst/>
                          <a:latin typeface="+mn-lt"/>
                          <a:ea typeface="+mn-ea"/>
                          <a:cs typeface="+mn-cs"/>
                        </a:rPr>
                        <a:t>Mainly immunosuppressed GT 3-infected patients</a:t>
                      </a:r>
                    </a:p>
                    <a:p>
                      <a:pPr marL="177800" lvl="0" indent="-177800" algn="l" defTabSz="914400" rtl="0" eaLnBrk="1" latinLnBrk="0" hangingPunct="1">
                        <a:lnSpc>
                          <a:spcPct val="107000"/>
                        </a:lnSpc>
                        <a:spcAft>
                          <a:spcPts val="0"/>
                        </a:spcAft>
                        <a:buFont typeface="Symbol" panose="05050102010706020507" pitchFamily="18" charset="2"/>
                        <a:buChar char=""/>
                      </a:pPr>
                      <a:r>
                        <a:rPr lang="en-GB" sz="1200" kern="1200" dirty="0">
                          <a:solidFill>
                            <a:schemeClr val="dk1"/>
                          </a:solidFill>
                          <a:effectLst/>
                          <a:latin typeface="+mn-lt"/>
                          <a:ea typeface="+mn-ea"/>
                          <a:cs typeface="+mn-cs"/>
                        </a:rPr>
                        <a:t>Renal function improves and proteinuria levels decrease following HEV clearance</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937875">
                <a:tc>
                  <a:txBody>
                    <a:bodyPr/>
                    <a:lstStyle/>
                    <a:p>
                      <a:pPr algn="just">
                        <a:spcAft>
                          <a:spcPts val="0"/>
                        </a:spcAft>
                      </a:pPr>
                      <a:r>
                        <a:rPr lang="en-GB" sz="1200" b="1" dirty="0">
                          <a:solidFill>
                            <a:schemeClr val="bg1"/>
                          </a:solidFill>
                          <a:effectLst/>
                        </a:rPr>
                        <a:t>Haematological</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Thrombocytopenia</a:t>
                      </a:r>
                    </a:p>
                    <a:p>
                      <a:pPr marL="177800" lvl="0" indent="-177800">
                        <a:lnSpc>
                          <a:spcPct val="107000"/>
                        </a:lnSpc>
                        <a:spcAft>
                          <a:spcPts val="0"/>
                        </a:spcAft>
                        <a:buFont typeface="Symbol" panose="05050102010706020507" pitchFamily="18" charset="2"/>
                        <a:buChar char=""/>
                      </a:pPr>
                      <a:r>
                        <a:rPr lang="en-GB" sz="1200" dirty="0">
                          <a:effectLst/>
                        </a:rPr>
                        <a:t>Monoclonal immunoglobulin</a:t>
                      </a:r>
                    </a:p>
                    <a:p>
                      <a:pPr marL="177800" lvl="0" indent="-177800">
                        <a:lnSpc>
                          <a:spcPct val="107000"/>
                        </a:lnSpc>
                        <a:spcAft>
                          <a:spcPts val="0"/>
                        </a:spcAft>
                        <a:buFont typeface="Symbol" panose="05050102010706020507" pitchFamily="18" charset="2"/>
                        <a:buChar char=""/>
                      </a:pPr>
                      <a:r>
                        <a:rPr lang="en-GB" sz="1200" dirty="0" err="1">
                          <a:effectLst/>
                        </a:rPr>
                        <a:t>Cryoglobulinaemia</a:t>
                      </a:r>
                      <a:endParaRPr lang="en-GB" sz="1200" dirty="0">
                        <a:effectLst/>
                      </a:endParaRPr>
                    </a:p>
                    <a:p>
                      <a:pPr marL="177800" lvl="0" indent="-177800">
                        <a:lnSpc>
                          <a:spcPct val="107000"/>
                        </a:lnSpc>
                        <a:spcAft>
                          <a:spcPts val="0"/>
                        </a:spcAft>
                        <a:buFont typeface="Symbol" panose="05050102010706020507" pitchFamily="18" charset="2"/>
                        <a:buChar char=""/>
                      </a:pPr>
                      <a:r>
                        <a:rPr lang="en-GB" sz="1200" dirty="0">
                          <a:effectLst/>
                        </a:rPr>
                        <a:t>Aplastic anaemia</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Haemolytic anaemia</a:t>
                      </a:r>
                      <a:r>
                        <a:rPr lang="en-GB" sz="1200" baseline="30000" dirty="0">
                          <a:effectLst/>
                        </a:rPr>
                        <a:t>†</a:t>
                      </a: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Mild thrombocytopenia is common; occasionally severe</a:t>
                      </a:r>
                    </a:p>
                    <a:p>
                      <a:pPr marL="177800" lvl="0" indent="-177800">
                        <a:lnSpc>
                          <a:spcPct val="107000"/>
                        </a:lnSpc>
                        <a:spcAft>
                          <a:spcPts val="0"/>
                        </a:spcAft>
                        <a:buFont typeface="Symbol" panose="05050102010706020507" pitchFamily="18" charset="2"/>
                        <a:buChar char=""/>
                      </a:pPr>
                      <a:r>
                        <a:rPr lang="en-GB" sz="1200" dirty="0">
                          <a:effectLst/>
                        </a:rPr>
                        <a:t>Reported in 25% of cases of acute HEV in UK study</a:t>
                      </a:r>
                    </a:p>
                    <a:p>
                      <a:pPr marL="177800" lvl="0" indent="-177800">
                        <a:lnSpc>
                          <a:spcPct val="107000"/>
                        </a:lnSpc>
                        <a:spcAft>
                          <a:spcPts val="0"/>
                        </a:spcAft>
                        <a:buFont typeface="Symbol" panose="05050102010706020507" pitchFamily="18" charset="2"/>
                        <a:buChar char=""/>
                      </a:pPr>
                      <a:r>
                        <a:rPr lang="en-GB" sz="1200" dirty="0">
                          <a:effectLst/>
                        </a:rPr>
                        <a:t>Occurs mainly in association with renal disease</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21434">
                <a:tc>
                  <a:txBody>
                    <a:bodyPr/>
                    <a:lstStyle/>
                    <a:p>
                      <a:pPr algn="just">
                        <a:spcAft>
                          <a:spcPts val="0"/>
                        </a:spcAft>
                      </a:pPr>
                      <a:r>
                        <a:rPr lang="en-GB" sz="1200" b="1" dirty="0">
                          <a:solidFill>
                            <a:schemeClr val="bg1"/>
                          </a:solidFill>
                          <a:effectLst/>
                        </a:rPr>
                        <a:t>Other</a:t>
                      </a:r>
                      <a:endParaRPr lang="en-GB" sz="1200" b="1"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Acute pancreatitis</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Arthritis</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Myocarditis</a:t>
                      </a:r>
                      <a:r>
                        <a:rPr lang="en-GB" sz="1200" baseline="30000" dirty="0">
                          <a:effectLst/>
                        </a:rPr>
                        <a:t>†</a:t>
                      </a:r>
                    </a:p>
                    <a:p>
                      <a:pPr marL="177800" marR="0" lvl="0" indent="-1778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dirty="0">
                          <a:effectLst/>
                        </a:rPr>
                        <a:t>Autoimmune thyroiditis</a:t>
                      </a:r>
                      <a:r>
                        <a:rPr lang="en-GB" sz="1200" baseline="30000" dirty="0">
                          <a:effectLst/>
                        </a:rPr>
                        <a:t>†</a:t>
                      </a:r>
                    </a:p>
                  </a:txBody>
                  <a:tcPr marL="68580" marR="68580" marT="0"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177800" lvl="0" indent="-177800">
                        <a:lnSpc>
                          <a:spcPct val="107000"/>
                        </a:lnSpc>
                        <a:spcAft>
                          <a:spcPts val="0"/>
                        </a:spcAft>
                        <a:buFont typeface="Symbol" panose="05050102010706020507" pitchFamily="18" charset="2"/>
                        <a:buChar char=""/>
                      </a:pPr>
                      <a:r>
                        <a:rPr lang="en-GB" sz="1200" dirty="0">
                          <a:effectLst/>
                        </a:rPr>
                        <a:t>55 cases worldwide. HEV GT 1 only; usually mild</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166353823"/>
                  </a:ext>
                </a:extLst>
              </a:tr>
            </a:tbl>
          </a:graphicData>
        </a:graphic>
      </p:graphicFrame>
      <p:sp>
        <p:nvSpPr>
          <p:cNvPr id="2" name="Title 1"/>
          <p:cNvSpPr>
            <a:spLocks noGrp="1"/>
          </p:cNvSpPr>
          <p:nvPr>
            <p:ph type="title"/>
          </p:nvPr>
        </p:nvSpPr>
        <p:spPr/>
        <p:txBody>
          <a:bodyPr/>
          <a:lstStyle/>
          <a:p>
            <a:r>
              <a:rPr lang="en-GB" dirty="0"/>
              <a:t>Extrahepatic manifestations</a:t>
            </a:r>
          </a:p>
        </p:txBody>
      </p:sp>
      <p:sp>
        <p:nvSpPr>
          <p:cNvPr id="3" name="Text Placeholder 2"/>
          <p:cNvSpPr>
            <a:spLocks noGrp="1"/>
          </p:cNvSpPr>
          <p:nvPr>
            <p:ph type="body" sz="quarter" idx="10"/>
          </p:nvPr>
        </p:nvSpPr>
        <p:spPr/>
        <p:txBody>
          <a:bodyPr/>
          <a:lstStyle/>
          <a:p>
            <a:r>
              <a:rPr lang="en-GB" dirty="0"/>
              <a:t>*There is good evidence to support a causal role for HEV and these associated conditions. For the other extrahepatic manifestations, causality remains to be established;</a:t>
            </a:r>
            <a:br>
              <a:rPr lang="en-GB" dirty="0"/>
            </a:br>
            <a:r>
              <a:rPr lang="en-GB" baseline="30000" dirty="0"/>
              <a:t>†</a:t>
            </a:r>
            <a:r>
              <a:rPr lang="en-GB" dirty="0"/>
              <a:t>Case reports only</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7" name="TextBox 6">
            <a:extLst>
              <a:ext uri="{FF2B5EF4-FFF2-40B4-BE49-F238E27FC236}">
                <a16:creationId xmlns:a16="http://schemas.microsoft.com/office/drawing/2014/main" id="{7C7C6954-50C4-4F97-A1A1-A39B08F38E25}"/>
              </a:ext>
            </a:extLst>
          </p:cNvPr>
          <p:cNvSpPr txBox="1"/>
          <p:nvPr/>
        </p:nvSpPr>
        <p:spPr>
          <a:xfrm>
            <a:off x="10278676" y="3012505"/>
            <a:ext cx="1476686" cy="307777"/>
          </a:xfrm>
          <a:prstGeom prst="rect">
            <a:avLst/>
          </a:prstGeom>
          <a:noFill/>
        </p:spPr>
        <p:txBody>
          <a:bodyPr wrap="none" rtlCol="0">
            <a:spAutoFit/>
          </a:bodyPr>
          <a:lstStyle/>
          <a:p>
            <a:r>
              <a:rPr lang="en-GB" sz="1400" b="1" dirty="0">
                <a:solidFill>
                  <a:srgbClr val="CC9B00"/>
                </a:solidFill>
              </a:rPr>
              <a:t>Most important</a:t>
            </a:r>
          </a:p>
        </p:txBody>
      </p:sp>
      <p:pic>
        <p:nvPicPr>
          <p:cNvPr id="9" name="Picture 8">
            <a:hlinkClick r:id="rId3" action="ppaction://hlinksldjump"/>
            <a:extLst>
              <a:ext uri="{FF2B5EF4-FFF2-40B4-BE49-F238E27FC236}">
                <a16:creationId xmlns:a16="http://schemas.microsoft.com/office/drawing/2014/main" id="{988B7DAA-5A04-4F36-B00B-36D42A000A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12402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Extrahepatic manifestations</a:t>
            </a:r>
          </a:p>
        </p:txBody>
      </p:sp>
      <p:sp>
        <p:nvSpPr>
          <p:cNvPr id="3" name="Text Placeholder 2"/>
          <p:cNvSpPr>
            <a:spLocks noGrp="1"/>
          </p:cNvSpPr>
          <p:nvPr>
            <p:ph type="body" sz="quarter" idx="10"/>
          </p:nvPr>
        </p:nvSpPr>
        <p:spPr/>
        <p:txBody>
          <a:bodyPr/>
          <a:lstStyle/>
          <a:p>
            <a:r>
              <a:rPr lang="en-GB" dirty="0" err="1"/>
              <a:t>Pischke</a:t>
            </a:r>
            <a:r>
              <a:rPr lang="en-GB" dirty="0"/>
              <a:t> S, et al. J </a:t>
            </a:r>
            <a:r>
              <a:rPr lang="en-GB" dirty="0" err="1"/>
              <a:t>Hepatol</a:t>
            </a:r>
            <a:r>
              <a:rPr lang="en-GB" dirty="0"/>
              <a:t> 2017;66:1082–95</a:t>
            </a:r>
          </a:p>
        </p:txBody>
      </p:sp>
      <p:grpSp>
        <p:nvGrpSpPr>
          <p:cNvPr id="12" name="Group 11">
            <a:extLst>
              <a:ext uri="{FF2B5EF4-FFF2-40B4-BE49-F238E27FC236}">
                <a16:creationId xmlns:a16="http://schemas.microsoft.com/office/drawing/2014/main" id="{29F532E5-97BB-4716-9D1C-5C3C21E1588A}"/>
              </a:ext>
            </a:extLst>
          </p:cNvPr>
          <p:cNvGrpSpPr/>
          <p:nvPr/>
        </p:nvGrpSpPr>
        <p:grpSpPr>
          <a:xfrm>
            <a:off x="2004075" y="1239945"/>
            <a:ext cx="8373806" cy="5002964"/>
            <a:chOff x="611202" y="1089220"/>
            <a:chExt cx="7978825" cy="4766981"/>
          </a:xfrm>
        </p:grpSpPr>
        <p:pic>
          <p:nvPicPr>
            <p:cNvPr id="13" name="Picture 12" descr="Screen Clipping">
              <a:extLst>
                <a:ext uri="{FF2B5EF4-FFF2-40B4-BE49-F238E27FC236}">
                  <a16:creationId xmlns:a16="http://schemas.microsoft.com/office/drawing/2014/main" id="{ED3D34C8-1FF6-435D-9ECA-07E42A133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02" y="1089220"/>
              <a:ext cx="7532976" cy="4160520"/>
            </a:xfrm>
            <a:prstGeom prst="rect">
              <a:avLst/>
            </a:prstGeom>
          </p:spPr>
        </p:pic>
        <p:sp>
          <p:nvSpPr>
            <p:cNvPr id="14" name="TextBox 13">
              <a:extLst>
                <a:ext uri="{FF2B5EF4-FFF2-40B4-BE49-F238E27FC236}">
                  <a16:creationId xmlns:a16="http://schemas.microsoft.com/office/drawing/2014/main" id="{D11024F3-E14E-43DE-8EAA-8EB17A7949E6}"/>
                </a:ext>
              </a:extLst>
            </p:cNvPr>
            <p:cNvSpPr txBox="1"/>
            <p:nvPr/>
          </p:nvSpPr>
          <p:spPr>
            <a:xfrm>
              <a:off x="673741" y="5152379"/>
              <a:ext cx="2526611" cy="703822"/>
            </a:xfrm>
            <a:prstGeom prst="rect">
              <a:avLst/>
            </a:prstGeom>
            <a:noFill/>
          </p:spPr>
          <p:txBody>
            <a:bodyPr wrap="none" rtlCol="0">
              <a:spAutoFit/>
            </a:bodyPr>
            <a:lstStyle/>
            <a:p>
              <a:pPr algn="ctr"/>
              <a:r>
                <a:rPr lang="en-GB" sz="1400" dirty="0"/>
                <a:t>Reported extrahepatic organ</a:t>
              </a:r>
            </a:p>
            <a:p>
              <a:pPr algn="ctr"/>
              <a:r>
                <a:rPr lang="en-GB" sz="1400" dirty="0"/>
                <a:t>manifestations in the context of</a:t>
              </a:r>
            </a:p>
            <a:p>
              <a:pPr algn="ctr"/>
              <a:r>
                <a:rPr lang="en-GB" sz="1400" dirty="0"/>
                <a:t>hepatitis E virus infection</a:t>
              </a:r>
            </a:p>
          </p:txBody>
        </p:sp>
        <p:sp>
          <p:nvSpPr>
            <p:cNvPr id="15" name="TextBox 14">
              <a:extLst>
                <a:ext uri="{FF2B5EF4-FFF2-40B4-BE49-F238E27FC236}">
                  <a16:creationId xmlns:a16="http://schemas.microsoft.com/office/drawing/2014/main" id="{D0C2F8BE-0091-47BD-91F2-B395DAECA1BE}"/>
                </a:ext>
              </a:extLst>
            </p:cNvPr>
            <p:cNvSpPr txBox="1"/>
            <p:nvPr/>
          </p:nvSpPr>
          <p:spPr>
            <a:xfrm>
              <a:off x="3286480" y="5152379"/>
              <a:ext cx="2604508" cy="703822"/>
            </a:xfrm>
            <a:prstGeom prst="rect">
              <a:avLst/>
            </a:prstGeom>
            <a:noFill/>
          </p:spPr>
          <p:txBody>
            <a:bodyPr wrap="none" rtlCol="0">
              <a:spAutoFit/>
            </a:bodyPr>
            <a:lstStyle/>
            <a:p>
              <a:pPr algn="ctr"/>
              <a:r>
                <a:rPr lang="en-GB" sz="1400" dirty="0"/>
                <a:t>Possible mechanisms of</a:t>
              </a:r>
            </a:p>
            <a:p>
              <a:pPr algn="ctr"/>
              <a:r>
                <a:rPr lang="en-GB" sz="1400" dirty="0"/>
                <a:t>extrahepatic symptoms</a:t>
              </a:r>
            </a:p>
            <a:p>
              <a:pPr algn="ctr"/>
              <a:r>
                <a:rPr lang="en-GB" sz="1400" dirty="0"/>
                <a:t>in the context of HEV replication</a:t>
              </a:r>
            </a:p>
          </p:txBody>
        </p:sp>
        <p:sp>
          <p:nvSpPr>
            <p:cNvPr id="16" name="TextBox 15">
              <a:extLst>
                <a:ext uri="{FF2B5EF4-FFF2-40B4-BE49-F238E27FC236}">
                  <a16:creationId xmlns:a16="http://schemas.microsoft.com/office/drawing/2014/main" id="{B1606F99-8949-4B34-8C89-27B6C2DD6302}"/>
                </a:ext>
              </a:extLst>
            </p:cNvPr>
            <p:cNvSpPr txBox="1"/>
            <p:nvPr/>
          </p:nvSpPr>
          <p:spPr>
            <a:xfrm>
              <a:off x="5890820" y="5152379"/>
              <a:ext cx="2699207" cy="703822"/>
            </a:xfrm>
            <a:prstGeom prst="rect">
              <a:avLst/>
            </a:prstGeom>
            <a:noFill/>
          </p:spPr>
          <p:txBody>
            <a:bodyPr wrap="none" rtlCol="0">
              <a:spAutoFit/>
            </a:bodyPr>
            <a:lstStyle/>
            <a:p>
              <a:pPr algn="ctr"/>
              <a:r>
                <a:rPr lang="en-GB" sz="1400" dirty="0"/>
                <a:t>Possible mechanisms of</a:t>
              </a:r>
            </a:p>
            <a:p>
              <a:pPr algn="ctr"/>
              <a:r>
                <a:rPr lang="en-GB" sz="1400" dirty="0"/>
                <a:t>neurological manifestations</a:t>
              </a:r>
            </a:p>
            <a:p>
              <a:pPr algn="ctr"/>
              <a:r>
                <a:rPr lang="en-GB" sz="1400" dirty="0"/>
                <a:t>in the absence of HEV replication</a:t>
              </a:r>
            </a:p>
          </p:txBody>
        </p:sp>
      </p:grpSp>
      <p:pic>
        <p:nvPicPr>
          <p:cNvPr id="17" name="Picture 16">
            <a:hlinkClick r:id="rId4" action="ppaction://hlinksldjump"/>
            <a:extLst>
              <a:ext uri="{FF2B5EF4-FFF2-40B4-BE49-F238E27FC236}">
                <a16:creationId xmlns:a16="http://schemas.microsoft.com/office/drawing/2014/main" id="{77EDD189-F656-4C4C-8EF1-93829D59102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87119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Extrahepatic manifestations</a:t>
            </a:r>
          </a:p>
        </p:txBody>
      </p:sp>
      <p:sp>
        <p:nvSpPr>
          <p:cNvPr id="3" name="Text Placeholder 2"/>
          <p:cNvSpPr>
            <a:spLocks noGrp="1"/>
          </p:cNvSpPr>
          <p:nvPr>
            <p:ph type="body" sz="quarter" idx="10"/>
          </p:nvPr>
        </p:nvSpPr>
        <p:spPr/>
        <p:txBody>
          <a:bodyPr/>
          <a:lstStyle/>
          <a:p>
            <a:r>
              <a:rPr lang="en-GB" dirty="0"/>
              <a:t>*Irrespective of LFT results</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lstStyle/>
          <a:p>
            <a:r>
              <a:rPr lang="en-GB" dirty="0"/>
              <a:t>Existence of extrahepatic manifestations of HEV means that testing is warranted in a number of patient populations</a:t>
            </a:r>
          </a:p>
        </p:txBody>
      </p:sp>
      <p:graphicFrame>
        <p:nvGraphicFramePr>
          <p:cNvPr id="9" name="Table 8">
            <a:extLst>
              <a:ext uri="{FF2B5EF4-FFF2-40B4-BE49-F238E27FC236}">
                <a16:creationId xmlns:a16="http://schemas.microsoft.com/office/drawing/2014/main" id="{D4E126D3-4800-44D3-A883-2E02A1A0DB38}"/>
              </a:ext>
            </a:extLst>
          </p:cNvPr>
          <p:cNvGraphicFramePr>
            <a:graphicFrameLocks noGrp="1"/>
          </p:cNvGraphicFramePr>
          <p:nvPr>
            <p:extLst>
              <p:ext uri="{D42A27DB-BD31-4B8C-83A1-F6EECF244321}">
                <p14:modId xmlns:p14="http://schemas.microsoft.com/office/powerpoint/2010/main" val="4181896121"/>
              </p:ext>
            </p:extLst>
          </p:nvPr>
        </p:nvGraphicFramePr>
        <p:xfrm>
          <a:off x="423849" y="2068283"/>
          <a:ext cx="11342399" cy="390144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9889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88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Testing for HEV recommended in:* </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198891">
                <a:tc>
                  <a:txBody>
                    <a:bodyPr/>
                    <a:lstStyle/>
                    <a:p>
                      <a:pPr marL="627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Patients with neuralgic amyotrophy </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578250106"/>
                  </a:ext>
                </a:extLst>
              </a:tr>
              <a:tr h="198891">
                <a:tc>
                  <a:txBody>
                    <a:bodyPr/>
                    <a:lstStyle/>
                    <a:p>
                      <a:pPr marL="627063"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Patients</a:t>
                      </a:r>
                      <a:r>
                        <a:rPr lang="en-GB" sz="1600" kern="1200" baseline="0" dirty="0">
                          <a:solidFill>
                            <a:schemeClr val="dk1"/>
                          </a:solidFill>
                          <a:effectLst/>
                          <a:latin typeface="+mn-lt"/>
                          <a:ea typeface="+mn-ea"/>
                          <a:cs typeface="+mn-cs"/>
                        </a:rPr>
                        <a:t> with </a:t>
                      </a:r>
                      <a:r>
                        <a:rPr lang="en-GB" sz="1600" kern="1200" baseline="0" dirty="0" err="1">
                          <a:solidFill>
                            <a:schemeClr val="dk1"/>
                          </a:solidFill>
                          <a:effectLst/>
                          <a:latin typeface="+mn-lt"/>
                          <a:ea typeface="+mn-ea"/>
                          <a:cs typeface="+mn-cs"/>
                        </a:rPr>
                        <a:t>G</a:t>
                      </a:r>
                      <a:r>
                        <a:rPr lang="en-GB" sz="1600" kern="1200" dirty="0" err="1">
                          <a:solidFill>
                            <a:schemeClr val="dk1"/>
                          </a:solidFill>
                          <a:effectLst/>
                          <a:latin typeface="+mn-lt"/>
                          <a:ea typeface="+mn-ea"/>
                          <a:cs typeface="+mn-cs"/>
                        </a:rPr>
                        <a:t>uillain</a:t>
                      </a:r>
                      <a:r>
                        <a:rPr lang="en-GB" sz="1600" dirty="0">
                          <a:effectLst/>
                        </a:rPr>
                        <a:t>–</a:t>
                      </a:r>
                      <a:r>
                        <a:rPr lang="en-GB" sz="1600" kern="1200" dirty="0" err="1">
                          <a:solidFill>
                            <a:schemeClr val="dk1"/>
                          </a:solidFill>
                          <a:effectLst/>
                          <a:latin typeface="+mn-lt"/>
                          <a:ea typeface="+mn-ea"/>
                          <a:cs typeface="+mn-cs"/>
                        </a:rPr>
                        <a:t>Barré</a:t>
                      </a:r>
                      <a:r>
                        <a:rPr lang="en-GB" sz="1600" kern="1200" dirty="0">
                          <a:solidFill>
                            <a:schemeClr val="dk1"/>
                          </a:solidFill>
                          <a:effectLst/>
                          <a:latin typeface="+mn-lt"/>
                          <a:ea typeface="+mn-ea"/>
                          <a:cs typeface="+mn-cs"/>
                        </a:rPr>
                        <a:t> syndrome</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4353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Testing for</a:t>
                      </a:r>
                      <a:r>
                        <a:rPr lang="en-GB" sz="1600" b="1" kern="1200" baseline="0" noProof="0" dirty="0">
                          <a:solidFill>
                            <a:schemeClr val="tx2"/>
                          </a:solidFill>
                          <a:latin typeface="Arial" panose="020B0604020202020204" pitchFamily="34" charset="0"/>
                          <a:ea typeface="+mn-ea"/>
                          <a:cs typeface="Arial" panose="020B0604020202020204" pitchFamily="34" charset="0"/>
                        </a:rPr>
                        <a:t> HEV suggested in:</a:t>
                      </a:r>
                      <a:endParaRPr lang="en-GB" sz="1600" b="1" kern="1200" noProof="0" dirty="0">
                        <a:solidFill>
                          <a:schemeClr val="tx2"/>
                        </a:solidFill>
                        <a:latin typeface="Arial" panose="020B0604020202020204" pitchFamily="34" charset="0"/>
                        <a:ea typeface="+mn-ea"/>
                        <a:cs typeface="Arial" panose="020B0604020202020204" pitchFamily="34" charset="0"/>
                      </a:endParaRPr>
                    </a:p>
                    <a:p>
                      <a:pPr marL="625475"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encephalitis/myelitis</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34353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Testing for</a:t>
                      </a:r>
                      <a:r>
                        <a:rPr lang="en-GB" sz="1600" b="1" kern="1200" baseline="0" noProof="0" dirty="0">
                          <a:solidFill>
                            <a:schemeClr val="tx2"/>
                          </a:solidFill>
                          <a:latin typeface="Arial" panose="020B0604020202020204" pitchFamily="34" charset="0"/>
                          <a:ea typeface="+mn-ea"/>
                          <a:cs typeface="Arial" panose="020B0604020202020204" pitchFamily="34" charset="0"/>
                        </a:rPr>
                        <a:t> proteinuria suggested in:</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HEV-infected patients </a:t>
                      </a: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r h="343538">
                <a:tc>
                  <a:txBody>
                    <a:bodyPr/>
                    <a:lstStyle/>
                    <a:p>
                      <a:pPr marL="625475"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acute or chronic HEV infection who develop new-onset proteinuria may be considered for a renal biopsy</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661862006"/>
                  </a:ext>
                </a:extLst>
              </a:tr>
              <a:tr h="48818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latin typeface="Arial" panose="020B0604020202020204" pitchFamily="34" charset="0"/>
                          <a:ea typeface="+mn-ea"/>
                          <a:cs typeface="Arial" panose="020B0604020202020204" pitchFamily="34" charset="0"/>
                        </a:rPr>
                        <a:t>Treatment</a:t>
                      </a:r>
                      <a:endPar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Antiviral treatment suggested for patients with chronic HEV infection and associated glomerular disease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788442289"/>
                  </a:ext>
                </a:extLst>
              </a:tr>
            </a:tbl>
          </a:graphicData>
        </a:graphic>
      </p:graphicFrame>
      <p:grpSp>
        <p:nvGrpSpPr>
          <p:cNvPr id="10" name="Group 9">
            <a:extLst>
              <a:ext uri="{FF2B5EF4-FFF2-40B4-BE49-F238E27FC236}">
                <a16:creationId xmlns:a16="http://schemas.microsoft.com/office/drawing/2014/main" id="{2E66412B-7A67-4B3E-A64A-C12FB4D1159B}"/>
              </a:ext>
            </a:extLst>
          </p:cNvPr>
          <p:cNvGrpSpPr/>
          <p:nvPr/>
        </p:nvGrpSpPr>
        <p:grpSpPr>
          <a:xfrm>
            <a:off x="8073782" y="2067722"/>
            <a:ext cx="3693418" cy="276999"/>
            <a:chOff x="4262958" y="3212976"/>
            <a:chExt cx="3693418" cy="276999"/>
          </a:xfrm>
        </p:grpSpPr>
        <p:sp>
          <p:nvSpPr>
            <p:cNvPr id="11" name="Rectangle 10">
              <a:extLst>
                <a:ext uri="{FF2B5EF4-FFF2-40B4-BE49-F238E27FC236}">
                  <a16:creationId xmlns:a16="http://schemas.microsoft.com/office/drawing/2014/main" id="{1851FCF4-98A9-4E89-97DA-D94708098E2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88D18B14-93E0-40C0-B148-288BC50362D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46DE9BAD-5DB4-4162-B6B4-19CA374B936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A7E452A9-9657-4323-9558-BB051A5EB2EB}"/>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B76E9AC8-BBAE-49AA-A698-2E14C9951B3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75900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F7EA-809F-4321-9AC1-E31E324A9B26}"/>
              </a:ext>
            </a:extLst>
          </p:cNvPr>
          <p:cNvSpPr>
            <a:spLocks noGrp="1"/>
          </p:cNvSpPr>
          <p:nvPr>
            <p:ph type="title"/>
          </p:nvPr>
        </p:nvSpPr>
        <p:spPr/>
        <p:txBody>
          <a:bodyPr>
            <a:noAutofit/>
          </a:bodyPr>
          <a:lstStyle/>
          <a:p>
            <a:r>
              <a:rPr lang="en-GB" dirty="0"/>
              <a:t>Laboratory diagnosis of HEV infection</a:t>
            </a:r>
            <a:endParaRPr lang="en-GB" baseline="30000" dirty="0"/>
          </a:p>
        </p:txBody>
      </p:sp>
      <p:sp>
        <p:nvSpPr>
          <p:cNvPr id="3" name="Text Placeholder 2">
            <a:extLst>
              <a:ext uri="{FF2B5EF4-FFF2-40B4-BE49-F238E27FC236}">
                <a16:creationId xmlns:a16="http://schemas.microsoft.com/office/drawing/2014/main" id="{4A212A6D-19DA-412D-8FBD-02CB83EAA86C}"/>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lstStyle/>
          <a:p>
            <a:r>
              <a:rPr lang="en-GB" dirty="0"/>
              <a:t>Incubation period for HEV is ~15–</a:t>
            </a:r>
            <a:r>
              <a:rPr lang="en-GB" dirty="0">
                <a:sym typeface="Symbol" panose="05050102010706020507" pitchFamily="18" charset="2"/>
              </a:rPr>
              <a:t>60 days</a:t>
            </a:r>
          </a:p>
          <a:p>
            <a:pPr lvl="1"/>
            <a:r>
              <a:rPr lang="en-GB" dirty="0"/>
              <a:t>HEV RNA is detected ~3 weeks post-infection in blood and stool</a:t>
            </a:r>
          </a:p>
          <a:p>
            <a:pPr lvl="2"/>
            <a:r>
              <a:rPr lang="en-GB" dirty="0"/>
              <a:t>Shortly before onset of symptoms</a:t>
            </a:r>
          </a:p>
          <a:p>
            <a:r>
              <a:rPr lang="en-GB" dirty="0"/>
              <a:t>At clinical onset biochemical markers become elevated</a:t>
            </a:r>
          </a:p>
          <a:p>
            <a:pPr lvl="1"/>
            <a:r>
              <a:rPr lang="en-GB" dirty="0"/>
              <a:t>First IgM followed by IgG</a:t>
            </a:r>
          </a:p>
        </p:txBody>
      </p:sp>
      <p:pic>
        <p:nvPicPr>
          <p:cNvPr id="27" name="Picture 26" descr="A close up of a map&#10;&#10;Description generated with high confidence">
            <a:extLst>
              <a:ext uri="{FF2B5EF4-FFF2-40B4-BE49-F238E27FC236}">
                <a16:creationId xmlns:a16="http://schemas.microsoft.com/office/drawing/2014/main" id="{3AB7AB30-9302-4621-B5BB-9196F2E53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7" t="14895" r="2847" b="2099"/>
          <a:stretch/>
        </p:blipFill>
        <p:spPr>
          <a:xfrm>
            <a:off x="2720816" y="3292807"/>
            <a:ext cx="5904656" cy="3187124"/>
          </a:xfrm>
          <a:prstGeom prst="rect">
            <a:avLst/>
          </a:prstGeom>
        </p:spPr>
      </p:pic>
      <p:pic>
        <p:nvPicPr>
          <p:cNvPr id="8" name="Picture 7">
            <a:hlinkClick r:id="rId4" action="ppaction://hlinksldjump"/>
            <a:extLst>
              <a:ext uri="{FF2B5EF4-FFF2-40B4-BE49-F238E27FC236}">
                <a16:creationId xmlns:a16="http://schemas.microsoft.com/office/drawing/2014/main" id="{B973429C-9E51-4AD8-85BD-2B7F92DF802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266544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lstStyle/>
          <a:p>
            <a:r>
              <a:rPr lang="en-GB" dirty="0"/>
              <a:t>Laboratory diagnosis of HEV infection</a:t>
            </a:r>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*Patients with re-infection are typically anti-HEV IgM negative, but IgG and PCR positive</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10" name="Content Placeholder 9">
            <a:extLst>
              <a:ext uri="{FF2B5EF4-FFF2-40B4-BE49-F238E27FC236}">
                <a16:creationId xmlns:a16="http://schemas.microsoft.com/office/drawing/2014/main" id="{62E209A1-A256-423B-9E3F-25C765E83E63}"/>
              </a:ext>
            </a:extLst>
          </p:cNvPr>
          <p:cNvSpPr>
            <a:spLocks noGrp="1"/>
          </p:cNvSpPr>
          <p:nvPr>
            <p:ph sz="half" idx="1"/>
          </p:nvPr>
        </p:nvSpPr>
        <p:spPr/>
        <p:txBody>
          <a:bodyPr>
            <a:normAutofit/>
          </a:bodyPr>
          <a:lstStyle/>
          <a:p>
            <a:r>
              <a:rPr lang="en-GB" dirty="0"/>
              <a:t>Acute HEV infection can be diagnosed by detection of anti-HEV antibodies</a:t>
            </a:r>
          </a:p>
          <a:p>
            <a:pPr lvl="1"/>
            <a:r>
              <a:rPr lang="en-GB" dirty="0"/>
              <a:t>IgM, IgG or both by enzyme immunoassays in combination with HEV NAT</a:t>
            </a:r>
          </a:p>
          <a:p>
            <a:r>
              <a:rPr lang="en-GB" dirty="0"/>
              <a:t>Serological testing relies upon detection of anti-IgM and (rising) IgG</a:t>
            </a:r>
          </a:p>
        </p:txBody>
      </p:sp>
      <p:graphicFrame>
        <p:nvGraphicFramePr>
          <p:cNvPr id="5" name="Table 4">
            <a:extLst>
              <a:ext uri="{FF2B5EF4-FFF2-40B4-BE49-F238E27FC236}">
                <a16:creationId xmlns:a16="http://schemas.microsoft.com/office/drawing/2014/main" id="{8BB7B0D9-AEB1-4600-91E5-30E9EC7196F1}"/>
              </a:ext>
            </a:extLst>
          </p:cNvPr>
          <p:cNvGraphicFramePr>
            <a:graphicFrameLocks noGrp="1"/>
          </p:cNvGraphicFramePr>
          <p:nvPr>
            <p:extLst>
              <p:ext uri="{D42A27DB-BD31-4B8C-83A1-F6EECF244321}">
                <p14:modId xmlns:p14="http://schemas.microsoft.com/office/powerpoint/2010/main" val="3667339224"/>
              </p:ext>
            </p:extLst>
          </p:nvPr>
        </p:nvGraphicFramePr>
        <p:xfrm>
          <a:off x="423848" y="2648606"/>
          <a:ext cx="11342400" cy="2847511"/>
        </p:xfrm>
        <a:graphic>
          <a:graphicData uri="http://schemas.openxmlformats.org/drawingml/2006/table">
            <a:tbl>
              <a:tblPr firstRow="1" bandRow="1">
                <a:tableStyleId>{5C22544A-7EE6-4342-B048-85BDC9FD1C3A}</a:tableStyleId>
              </a:tblPr>
              <a:tblGrid>
                <a:gridCol w="4283391">
                  <a:extLst>
                    <a:ext uri="{9D8B030D-6E8A-4147-A177-3AD203B41FA5}">
                      <a16:colId xmlns:a16="http://schemas.microsoft.com/office/drawing/2014/main" val="20001"/>
                    </a:ext>
                  </a:extLst>
                </a:gridCol>
                <a:gridCol w="7059009">
                  <a:extLst>
                    <a:ext uri="{9D8B030D-6E8A-4147-A177-3AD203B41FA5}">
                      <a16:colId xmlns:a16="http://schemas.microsoft.com/office/drawing/2014/main" val="20002"/>
                    </a:ext>
                  </a:extLst>
                </a:gridCol>
              </a:tblGrid>
              <a:tr h="317370">
                <a:tc>
                  <a:txBody>
                    <a:bodyPr/>
                    <a:lstStyle/>
                    <a:p>
                      <a:pPr algn="just">
                        <a:spcAft>
                          <a:spcPts val="0"/>
                        </a:spcAft>
                      </a:pPr>
                      <a:r>
                        <a:rPr lang="en-GB" sz="1600" b="1" dirty="0">
                          <a:effectLst/>
                          <a:latin typeface="+mn-lt"/>
                          <a:ea typeface="Cambria" panose="02040503050406030204" pitchFamily="18" charset="0"/>
                          <a:cs typeface="Times New Roman" panose="02020603050405020304" pitchFamily="18" charset="0"/>
                        </a:rPr>
                        <a:t>Infection status</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just">
                        <a:spcAft>
                          <a:spcPts val="0"/>
                        </a:spcAft>
                      </a:pPr>
                      <a:r>
                        <a:rPr lang="en-GB" sz="1600" b="1" dirty="0">
                          <a:effectLst/>
                          <a:latin typeface="+mn-lt"/>
                          <a:ea typeface="Cambria" panose="02040503050406030204" pitchFamily="18" charset="0"/>
                          <a:cs typeface="Times New Roman" panose="02020603050405020304" pitchFamily="18" charset="0"/>
                        </a:rPr>
                        <a:t>Positive markers</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78032">
                <a:tc>
                  <a:txBody>
                    <a:bodyPr/>
                    <a:lstStyle/>
                    <a:p>
                      <a:pPr algn="l">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Current infection – acute</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RNA</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RNA + anti-HEV IgM</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RNA + anti-HEV IgG*</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RNA + anti-HEV IgM + anti-HEV IgG</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Anti-HEV IgM + anti-HEV IgG (rising)</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antigen</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34739">
                <a:tc>
                  <a:txBody>
                    <a:bodyPr/>
                    <a:lstStyle/>
                    <a:p>
                      <a:pPr algn="l">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Current infection – chronic</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RNA (± anti-HEV) ≥3 months</a:t>
                      </a:r>
                      <a:endParaRPr lang="en-GB" sz="1600" dirty="0">
                        <a:effectLst/>
                        <a:latin typeface="+mn-lt"/>
                        <a:ea typeface="MS Mincho" panose="02020609040205080304" pitchFamily="49" charset="-128"/>
                        <a:cs typeface="Times New Roman" panose="02020603050405020304" pitchFamily="18" charset="0"/>
                      </a:endParaRPr>
                    </a:p>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HEV antigen</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17370">
                <a:tc>
                  <a:txBody>
                    <a:bodyPr/>
                    <a:lstStyle/>
                    <a:p>
                      <a:pPr algn="l">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Past infection</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269875" lvl="0" indent="-269875" algn="l">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Anti-HEV IgG</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pic>
        <p:nvPicPr>
          <p:cNvPr id="7" name="Picture 6">
            <a:hlinkClick r:id="rId3" action="ppaction://hlinksldjump"/>
            <a:extLst>
              <a:ext uri="{FF2B5EF4-FFF2-40B4-BE49-F238E27FC236}">
                <a16:creationId xmlns:a16="http://schemas.microsoft.com/office/drawing/2014/main" id="{C219A513-3B19-48D0-A1B3-380DDDE5A4C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80333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BFE8AA30-3461-4938-9D92-8A38D2F360E0}"/>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136608" y="3127575"/>
            <a:ext cx="7918783"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25172" y="2038877"/>
            <a:ext cx="381237" cy="377560"/>
          </a:xfrm>
          <a:prstGeom prst="rect">
            <a:avLst/>
          </a:prstGeom>
        </p:spPr>
      </p:pic>
    </p:spTree>
    <p:extLst>
      <p:ext uri="{BB962C8B-B14F-4D97-AF65-F5344CB8AC3E}">
        <p14:creationId xmlns:p14="http://schemas.microsoft.com/office/powerpoint/2010/main" val="2703308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Molecular analysis of HEV</a:t>
            </a:r>
          </a:p>
        </p:txBody>
      </p:sp>
      <p:sp>
        <p:nvSpPr>
          <p:cNvPr id="3" name="Text Placeholder 2"/>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normAutofit/>
          </a:bodyPr>
          <a:lstStyle/>
          <a:p>
            <a:r>
              <a:rPr lang="en-GB" dirty="0"/>
              <a:t>Detection of HEV RNA in blood or stool is indicative of HEV infection </a:t>
            </a:r>
          </a:p>
          <a:p>
            <a:r>
              <a:rPr lang="en-GB" dirty="0"/>
              <a:t>In immunosuppressed patients with chronic HEV, anti-HEV antibodies are often undetectable</a:t>
            </a:r>
          </a:p>
          <a:p>
            <a:pPr lvl="1"/>
            <a:r>
              <a:rPr lang="en-GB" dirty="0"/>
              <a:t>NATs are the only reliable means of diagnosis</a:t>
            </a:r>
          </a:p>
          <a:p>
            <a:r>
              <a:rPr lang="en-GB" dirty="0"/>
              <a:t>In chronic cases, viral load testing should be used</a:t>
            </a:r>
          </a:p>
          <a:p>
            <a:pPr lvl="1"/>
            <a:r>
              <a:rPr lang="en-GB" dirty="0"/>
              <a:t>To evaluate patient response to treatment</a:t>
            </a:r>
          </a:p>
          <a:p>
            <a:pPr lvl="1"/>
            <a:r>
              <a:rPr lang="en-GB" dirty="0"/>
              <a:t>To identify relapsing infections</a:t>
            </a:r>
          </a:p>
        </p:txBody>
      </p:sp>
      <p:graphicFrame>
        <p:nvGraphicFramePr>
          <p:cNvPr id="9" name="Table 8">
            <a:extLst>
              <a:ext uri="{FF2B5EF4-FFF2-40B4-BE49-F238E27FC236}">
                <a16:creationId xmlns:a16="http://schemas.microsoft.com/office/drawing/2014/main" id="{D4E126D3-4800-44D3-A883-2E02A1A0DB38}"/>
              </a:ext>
            </a:extLst>
          </p:cNvPr>
          <p:cNvGraphicFramePr>
            <a:graphicFrameLocks noGrp="1"/>
          </p:cNvGraphicFramePr>
          <p:nvPr>
            <p:extLst>
              <p:ext uri="{D42A27DB-BD31-4B8C-83A1-F6EECF244321}">
                <p14:modId xmlns:p14="http://schemas.microsoft.com/office/powerpoint/2010/main" val="3174602935"/>
              </p:ext>
            </p:extLst>
          </p:nvPr>
        </p:nvGraphicFramePr>
        <p:xfrm>
          <a:off x="423849" y="4145632"/>
          <a:ext cx="11342399" cy="100584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9815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rgbClr val="004A86"/>
                      </a:solidFill>
                      <a:prstDash val="solid"/>
                      <a:round/>
                      <a:headEnd type="none" w="med" len="med"/>
                      <a:tailEnd type="none" w="med" len="med"/>
                    </a:lnL>
                    <a:lnR w="6350" cap="flat" cmpd="sng" algn="ctr">
                      <a:solidFill>
                        <a:srgbClr val="004A86"/>
                      </a:solidFill>
                      <a:prstDash val="solid"/>
                      <a:round/>
                      <a:headEnd type="none" w="med" len="med"/>
                      <a:tailEnd type="none" w="med" len="med"/>
                    </a:lnR>
                    <a:lnT w="6350" cap="flat" cmpd="sng" algn="ctr">
                      <a:solidFill>
                        <a:srgbClr val="004A8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589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 combination of serology and NAT testing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should be used to diagnose HEV infection</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4A86"/>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rgbClr val="004A86"/>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65293">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 testing should be used to diagnose chronic HEV infection</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nchor="ctr">
                    <a:lnL w="6350" cap="flat" cmpd="sng" algn="ctr">
                      <a:solidFill>
                        <a:srgbClr val="004A8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A86"/>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rgbClr val="004A86"/>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7B1B9CF8-C66B-406E-A1A2-2C4D8CAFADC5}"/>
              </a:ext>
            </a:extLst>
          </p:cNvPr>
          <p:cNvGrpSpPr/>
          <p:nvPr/>
        </p:nvGrpSpPr>
        <p:grpSpPr>
          <a:xfrm>
            <a:off x="8073782" y="4148610"/>
            <a:ext cx="3693418" cy="276999"/>
            <a:chOff x="4262958" y="3212976"/>
            <a:chExt cx="3693418" cy="276999"/>
          </a:xfrm>
        </p:grpSpPr>
        <p:sp>
          <p:nvSpPr>
            <p:cNvPr id="11" name="Rectangle 10">
              <a:extLst>
                <a:ext uri="{FF2B5EF4-FFF2-40B4-BE49-F238E27FC236}">
                  <a16:creationId xmlns:a16="http://schemas.microsoft.com/office/drawing/2014/main" id="{A68FDE9C-02FF-4717-8025-F82BB2A021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D427E891-416B-4DCC-BFB7-D0DE7E67C59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4CE41AD6-DD17-42C0-A83E-89175C122FE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7E7644D5-108C-43F5-8CE8-5DC34363C51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FF19D4B6-868B-4E09-B88B-7A181172D1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51029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dirty="0"/>
              <a:t>Diagnostic algorithm for HEV infection</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p:txBody>
          <a:bodyPr/>
          <a:lstStyle/>
          <a:p>
            <a:r>
              <a:rPr lang="en-GB" dirty="0"/>
              <a:t>Serology and NAT testing are best used in combination, as a negative PCR does not exclude acute infection; </a:t>
            </a:r>
            <a:br>
              <a:rPr lang="en-GB" dirty="0"/>
            </a:br>
            <a:r>
              <a:rPr lang="en-GB" dirty="0"/>
              <a:t>serology is sometimes negative in immunosuppressed patients with chronic infection</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grpSp>
        <p:nvGrpSpPr>
          <p:cNvPr id="91" name="Group 90">
            <a:extLst>
              <a:ext uri="{FF2B5EF4-FFF2-40B4-BE49-F238E27FC236}">
                <a16:creationId xmlns:a16="http://schemas.microsoft.com/office/drawing/2014/main" id="{268D3921-069C-4BEF-9F0A-111A5B42F15F}"/>
              </a:ext>
            </a:extLst>
          </p:cNvPr>
          <p:cNvGrpSpPr/>
          <p:nvPr/>
        </p:nvGrpSpPr>
        <p:grpSpPr>
          <a:xfrm>
            <a:off x="2256341" y="1340366"/>
            <a:ext cx="7679318" cy="4472337"/>
            <a:chOff x="755650" y="1397062"/>
            <a:chExt cx="7679318" cy="4472337"/>
          </a:xfrm>
        </p:grpSpPr>
        <p:sp>
          <p:nvSpPr>
            <p:cNvPr id="9" name="Rectangle 8">
              <a:extLst>
                <a:ext uri="{FF2B5EF4-FFF2-40B4-BE49-F238E27FC236}">
                  <a16:creationId xmlns:a16="http://schemas.microsoft.com/office/drawing/2014/main" id="{0C2AF8DD-BEBC-4C01-A839-76236C7645BB}"/>
                </a:ext>
              </a:extLst>
            </p:cNvPr>
            <p:cNvSpPr/>
            <p:nvPr/>
          </p:nvSpPr>
          <p:spPr>
            <a:xfrm>
              <a:off x="755650" y="2692292"/>
              <a:ext cx="2261108" cy="43815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ysClr val="windowText" lastClr="000000"/>
                  </a:solidFill>
                </a:rPr>
                <a:t>Anti-HEV-IgM (and IgG)</a:t>
              </a:r>
            </a:p>
            <a:p>
              <a:pPr algn="ctr"/>
              <a:r>
                <a:rPr lang="en-GB" sz="1400" dirty="0">
                  <a:solidFill>
                    <a:sysClr val="windowText" lastClr="000000"/>
                  </a:solidFill>
                </a:rPr>
                <a:t>and HEV RNA</a:t>
              </a:r>
            </a:p>
          </p:txBody>
        </p:sp>
        <p:sp>
          <p:nvSpPr>
            <p:cNvPr id="10" name="Rectangle 9">
              <a:extLst>
                <a:ext uri="{FF2B5EF4-FFF2-40B4-BE49-F238E27FC236}">
                  <a16:creationId xmlns:a16="http://schemas.microsoft.com/office/drawing/2014/main" id="{7DB5BBD2-6416-4E23-B17C-BA93A2455935}"/>
                </a:ext>
              </a:extLst>
            </p:cNvPr>
            <p:cNvSpPr/>
            <p:nvPr/>
          </p:nvSpPr>
          <p:spPr>
            <a:xfrm>
              <a:off x="755650" y="3292938"/>
              <a:ext cx="2261108" cy="2227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Positive</a:t>
              </a:r>
            </a:p>
          </p:txBody>
        </p:sp>
        <p:sp>
          <p:nvSpPr>
            <p:cNvPr id="11" name="Rectangle 10">
              <a:extLst>
                <a:ext uri="{FF2B5EF4-FFF2-40B4-BE49-F238E27FC236}">
                  <a16:creationId xmlns:a16="http://schemas.microsoft.com/office/drawing/2014/main" id="{88DCAF88-C7AF-4BAD-8653-F606B9BC4299}"/>
                </a:ext>
              </a:extLst>
            </p:cNvPr>
            <p:cNvSpPr/>
            <p:nvPr/>
          </p:nvSpPr>
          <p:spPr>
            <a:xfrm>
              <a:off x="755650" y="3715782"/>
              <a:ext cx="2261108" cy="222714"/>
            </a:xfrm>
            <a:prstGeom prst="rect">
              <a:avLst/>
            </a:prstGeom>
            <a:solidFill>
              <a:srgbClr val="004A8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Acute hepatitis E</a:t>
              </a:r>
              <a:endParaRPr lang="en-GB" sz="1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B12F3D7-9CA4-4BF7-B3D6-D683C9F3DC71}"/>
                </a:ext>
              </a:extLst>
            </p:cNvPr>
            <p:cNvSpPr/>
            <p:nvPr/>
          </p:nvSpPr>
          <p:spPr>
            <a:xfrm>
              <a:off x="755650" y="2237946"/>
              <a:ext cx="2261108" cy="222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US" sz="1400" dirty="0">
                  <a:solidFill>
                    <a:sysClr val="windowText" lastClr="000000"/>
                  </a:solidFill>
                </a:rPr>
                <a:t>Immunocompetent</a:t>
              </a:r>
              <a:endParaRPr lang="en-GB" sz="11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58460FE-D7F2-4815-9AAA-165FCAE2795A}"/>
                </a:ext>
              </a:extLst>
            </p:cNvPr>
            <p:cNvSpPr/>
            <p:nvPr/>
          </p:nvSpPr>
          <p:spPr>
            <a:xfrm>
              <a:off x="3464909" y="3608060"/>
              <a:ext cx="2261108" cy="438158"/>
            </a:xfrm>
            <a:prstGeom prst="rect">
              <a:avLst/>
            </a:prstGeom>
            <a:solidFill>
              <a:srgbClr val="004B8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Extrahepatic</a:t>
              </a:r>
            </a:p>
            <a:p>
              <a:pPr algn="ctr"/>
              <a:r>
                <a:rPr lang="en-GB" sz="1400" b="1" dirty="0">
                  <a:solidFill>
                    <a:schemeClr val="bg1"/>
                  </a:solidFill>
                  <a:latin typeface="Arial" panose="020B0604020202020204" pitchFamily="34" charset="0"/>
                  <a:cs typeface="Arial" panose="020B0604020202020204" pitchFamily="34" charset="0"/>
                </a:rPr>
                <a:t>manifestation?</a:t>
              </a:r>
            </a:p>
          </p:txBody>
        </p:sp>
        <p:sp>
          <p:nvSpPr>
            <p:cNvPr id="15" name="Rectangle 14">
              <a:extLst>
                <a:ext uri="{FF2B5EF4-FFF2-40B4-BE49-F238E27FC236}">
                  <a16:creationId xmlns:a16="http://schemas.microsoft.com/office/drawing/2014/main" id="{CFFE9548-8AD9-4A32-9B01-C6A4B3F15C1C}"/>
                </a:ext>
              </a:extLst>
            </p:cNvPr>
            <p:cNvSpPr/>
            <p:nvPr/>
          </p:nvSpPr>
          <p:spPr>
            <a:xfrm>
              <a:off x="6174168" y="2248962"/>
              <a:ext cx="2260800" cy="2227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Immunocompromised</a:t>
              </a:r>
            </a:p>
          </p:txBody>
        </p:sp>
        <p:sp>
          <p:nvSpPr>
            <p:cNvPr id="16" name="Rectangle 15">
              <a:extLst>
                <a:ext uri="{FF2B5EF4-FFF2-40B4-BE49-F238E27FC236}">
                  <a16:creationId xmlns:a16="http://schemas.microsoft.com/office/drawing/2014/main" id="{7B751CE8-33F3-4045-AE7A-4961B32331F0}"/>
                </a:ext>
              </a:extLst>
            </p:cNvPr>
            <p:cNvSpPr/>
            <p:nvPr/>
          </p:nvSpPr>
          <p:spPr>
            <a:xfrm>
              <a:off x="6174168" y="2657720"/>
              <a:ext cx="2260800"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HEV RNA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 serology</a:t>
              </a:r>
            </a:p>
          </p:txBody>
        </p:sp>
        <p:sp>
          <p:nvSpPr>
            <p:cNvPr id="17" name="Rectangle 16">
              <a:extLst>
                <a:ext uri="{FF2B5EF4-FFF2-40B4-BE49-F238E27FC236}">
                  <a16:creationId xmlns:a16="http://schemas.microsoft.com/office/drawing/2014/main" id="{FF3F14A5-59C6-4A14-850E-ADFFF87A8719}"/>
                </a:ext>
              </a:extLst>
            </p:cNvPr>
            <p:cNvSpPr/>
            <p:nvPr/>
          </p:nvSpPr>
          <p:spPr>
            <a:xfrm>
              <a:off x="6174168" y="4824631"/>
              <a:ext cx="2260800" cy="223200"/>
            </a:xfrm>
            <a:prstGeom prst="rect">
              <a:avLst/>
            </a:prstGeom>
            <a:solidFill>
              <a:srgbClr val="004A8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noAutofit/>
            </a:bodyPr>
            <a:lstStyle/>
            <a:p>
              <a:pPr algn="ctr"/>
              <a:r>
                <a:rPr lang="en-GB" sz="1400" b="1" dirty="0">
                  <a:solidFill>
                    <a:schemeClr val="bg1"/>
                  </a:solidFill>
                  <a:latin typeface="Arial" panose="020B0604020202020204" pitchFamily="34" charset="0"/>
                  <a:cs typeface="Arial" panose="020B0604020202020204" pitchFamily="34" charset="0"/>
                </a:rPr>
                <a:t>Chronic hepatitis E</a:t>
              </a:r>
            </a:p>
          </p:txBody>
        </p:sp>
        <p:sp>
          <p:nvSpPr>
            <p:cNvPr id="18" name="Rectangle 17">
              <a:extLst>
                <a:ext uri="{FF2B5EF4-FFF2-40B4-BE49-F238E27FC236}">
                  <a16:creationId xmlns:a16="http://schemas.microsoft.com/office/drawing/2014/main" id="{1CABC360-563E-493B-A122-E767397B09B6}"/>
                </a:ext>
              </a:extLst>
            </p:cNvPr>
            <p:cNvSpPr/>
            <p:nvPr/>
          </p:nvSpPr>
          <p:spPr>
            <a:xfrm>
              <a:off x="3138317" y="1397062"/>
              <a:ext cx="2910640" cy="36918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noAutofit/>
            </a:bodyPr>
            <a:lstStyle/>
            <a:p>
              <a:pPr algn="ctr"/>
              <a:r>
                <a:rPr lang="en-GB" sz="1400" b="1" dirty="0">
                  <a:solidFill>
                    <a:schemeClr val="tx1"/>
                  </a:solidFill>
                  <a:latin typeface="Arial" panose="020B0604020202020204" pitchFamily="34" charset="0"/>
                  <a:cs typeface="Arial" panose="020B0604020202020204" pitchFamily="34" charset="0"/>
                </a:rPr>
                <a:t>Elevated liver enzymes</a:t>
              </a:r>
            </a:p>
          </p:txBody>
        </p:sp>
        <p:sp>
          <p:nvSpPr>
            <p:cNvPr id="33" name="Rectangle 32">
              <a:extLst>
                <a:ext uri="{FF2B5EF4-FFF2-40B4-BE49-F238E27FC236}">
                  <a16:creationId xmlns:a16="http://schemas.microsoft.com/office/drawing/2014/main" id="{9B4E127B-900B-4AD4-BE32-F6691E0DEF57}"/>
                </a:ext>
              </a:extLst>
            </p:cNvPr>
            <p:cNvSpPr/>
            <p:nvPr/>
          </p:nvSpPr>
          <p:spPr>
            <a:xfrm>
              <a:off x="755650" y="4132486"/>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Pre-existing</a:t>
              </a:r>
            </a:p>
            <a:p>
              <a:pPr algn="ctr"/>
              <a:r>
                <a:rPr lang="en-GB" sz="1400" dirty="0">
                  <a:solidFill>
                    <a:schemeClr val="tx1"/>
                  </a:solidFill>
                  <a:latin typeface="Arial" panose="020B0604020202020204" pitchFamily="34" charset="0"/>
                  <a:cs typeface="Arial" panose="020B0604020202020204" pitchFamily="34" charset="0"/>
                </a:rPr>
                <a:t>chronic liver disease?</a:t>
              </a:r>
            </a:p>
          </p:txBody>
        </p:sp>
        <p:sp>
          <p:nvSpPr>
            <p:cNvPr id="41" name="Rectangle 40">
              <a:extLst>
                <a:ext uri="{FF2B5EF4-FFF2-40B4-BE49-F238E27FC236}">
                  <a16:creationId xmlns:a16="http://schemas.microsoft.com/office/drawing/2014/main" id="{23D1E79E-CB6D-4176-87EA-BDBB65ACB4E5}"/>
                </a:ext>
              </a:extLst>
            </p:cNvPr>
            <p:cNvSpPr/>
            <p:nvPr/>
          </p:nvSpPr>
          <p:spPr>
            <a:xfrm>
              <a:off x="755650" y="4789723"/>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Acute-on-chronic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liver failure?</a:t>
              </a:r>
            </a:p>
          </p:txBody>
        </p:sp>
        <p:sp>
          <p:nvSpPr>
            <p:cNvPr id="43" name="Rectangle 42">
              <a:extLst>
                <a:ext uri="{FF2B5EF4-FFF2-40B4-BE49-F238E27FC236}">
                  <a16:creationId xmlns:a16="http://schemas.microsoft.com/office/drawing/2014/main" id="{EFC9481F-B6F2-44FB-8FE2-D7A4660C105A}"/>
                </a:ext>
              </a:extLst>
            </p:cNvPr>
            <p:cNvSpPr/>
            <p:nvPr/>
          </p:nvSpPr>
          <p:spPr>
            <a:xfrm>
              <a:off x="755650" y="5431241"/>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Transplant-centre?</a:t>
              </a:r>
            </a:p>
            <a:p>
              <a:pPr algn="ctr"/>
              <a:r>
                <a:rPr lang="en-GB" sz="1400" dirty="0">
                  <a:solidFill>
                    <a:schemeClr val="tx1"/>
                  </a:solidFill>
                  <a:latin typeface="Arial" panose="020B0604020202020204" pitchFamily="34" charset="0"/>
                  <a:cs typeface="Arial" panose="020B0604020202020204" pitchFamily="34" charset="0"/>
                </a:rPr>
                <a:t>Ribavirin?</a:t>
              </a:r>
            </a:p>
          </p:txBody>
        </p:sp>
        <p:sp>
          <p:nvSpPr>
            <p:cNvPr id="45" name="Rectangle 44">
              <a:extLst>
                <a:ext uri="{FF2B5EF4-FFF2-40B4-BE49-F238E27FC236}">
                  <a16:creationId xmlns:a16="http://schemas.microsoft.com/office/drawing/2014/main" id="{AB375550-8D33-46F8-8D56-D302A85D9121}"/>
                </a:ext>
              </a:extLst>
            </p:cNvPr>
            <p:cNvSpPr/>
            <p:nvPr/>
          </p:nvSpPr>
          <p:spPr>
            <a:xfrm>
              <a:off x="6174168" y="3303954"/>
              <a:ext cx="2260800" cy="2227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Positive</a:t>
              </a:r>
            </a:p>
          </p:txBody>
        </p:sp>
        <p:sp>
          <p:nvSpPr>
            <p:cNvPr id="46" name="Rectangle 45">
              <a:extLst>
                <a:ext uri="{FF2B5EF4-FFF2-40B4-BE49-F238E27FC236}">
                  <a16:creationId xmlns:a16="http://schemas.microsoft.com/office/drawing/2014/main" id="{D6345844-80DD-4C9D-82A1-22C5B0570B87}"/>
                </a:ext>
              </a:extLst>
            </p:cNvPr>
            <p:cNvSpPr/>
            <p:nvPr/>
          </p:nvSpPr>
          <p:spPr>
            <a:xfrm>
              <a:off x="6174168" y="3715782"/>
              <a:ext cx="2260800" cy="222714"/>
            </a:xfrm>
            <a:prstGeom prst="rect">
              <a:avLst/>
            </a:prstGeom>
            <a:solidFill>
              <a:srgbClr val="004A8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b="1" dirty="0">
                  <a:solidFill>
                    <a:schemeClr val="bg1"/>
                  </a:solidFill>
                  <a:latin typeface="Arial" panose="020B0604020202020204" pitchFamily="34" charset="0"/>
                  <a:cs typeface="Arial" panose="020B0604020202020204" pitchFamily="34" charset="0"/>
                </a:rPr>
                <a:t>HEV-infection</a:t>
              </a:r>
            </a:p>
          </p:txBody>
        </p:sp>
        <p:sp>
          <p:nvSpPr>
            <p:cNvPr id="47" name="Rectangle 46">
              <a:extLst>
                <a:ext uri="{FF2B5EF4-FFF2-40B4-BE49-F238E27FC236}">
                  <a16:creationId xmlns:a16="http://schemas.microsoft.com/office/drawing/2014/main" id="{84D4898B-4F48-48A2-9112-BAB78817B241}"/>
                </a:ext>
              </a:extLst>
            </p:cNvPr>
            <p:cNvSpPr/>
            <p:nvPr/>
          </p:nvSpPr>
          <p:spPr>
            <a:xfrm>
              <a:off x="6174168" y="4161832"/>
              <a:ext cx="2260800"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s-ES" sz="1400" dirty="0">
                  <a:solidFill>
                    <a:schemeClr val="tx1"/>
                  </a:solidFill>
                  <a:latin typeface="Arial" panose="020B0604020202020204" pitchFamily="34" charset="0"/>
                  <a:cs typeface="Arial" panose="020B0604020202020204" pitchFamily="34" charset="0"/>
                </a:rPr>
                <a:t>HEV RNA positive</a:t>
              </a:r>
              <a:br>
                <a:rPr lang="es-ES" sz="1400" dirty="0">
                  <a:solidFill>
                    <a:schemeClr val="tx1"/>
                  </a:solidFill>
                  <a:latin typeface="Arial" panose="020B0604020202020204" pitchFamily="34" charset="0"/>
                  <a:cs typeface="Arial" panose="020B0604020202020204" pitchFamily="34" charset="0"/>
                </a:rPr>
              </a:br>
              <a:r>
                <a:rPr lang="es-ES" sz="1400" dirty="0">
                  <a:solidFill>
                    <a:schemeClr val="tx1"/>
                  </a:solidFill>
                  <a:latin typeface="Arial" panose="020B0604020202020204" pitchFamily="34" charset="0"/>
                  <a:cs typeface="Arial" panose="020B0604020202020204" pitchFamily="34" charset="0"/>
                </a:rPr>
                <a:t>&gt;3 </a:t>
              </a:r>
              <a:r>
                <a:rPr lang="es-ES" sz="1400" dirty="0" err="1">
                  <a:solidFill>
                    <a:schemeClr val="tx1"/>
                  </a:solidFill>
                  <a:latin typeface="Arial" panose="020B0604020202020204" pitchFamily="34" charset="0"/>
                  <a:cs typeface="Arial" panose="020B0604020202020204" pitchFamily="34" charset="0"/>
                </a:rPr>
                <a:t>months</a:t>
              </a:r>
              <a:r>
                <a:rPr lang="es-ES" sz="1400" dirty="0">
                  <a:solidFill>
                    <a:schemeClr val="tx1"/>
                  </a:solidFill>
                  <a:latin typeface="Arial" panose="020B0604020202020204" pitchFamily="34" charset="0"/>
                  <a:cs typeface="Arial" panose="020B0604020202020204" pitchFamily="34" charset="0"/>
                </a:rPr>
                <a:t>?</a:t>
              </a:r>
              <a:endParaRPr lang="en-GB" sz="1400" dirty="0">
                <a:solidFill>
                  <a:schemeClr val="tx1"/>
                </a:solidFill>
                <a:latin typeface="Arial" panose="020B0604020202020204" pitchFamily="34" charset="0"/>
                <a:cs typeface="Arial" panose="020B0604020202020204" pitchFamily="34" charset="0"/>
              </a:endParaRPr>
            </a:p>
          </p:txBody>
        </p:sp>
        <p:cxnSp>
          <p:nvCxnSpPr>
            <p:cNvPr id="3" name="Elbow Connector 2"/>
            <p:cNvCxnSpPr>
              <a:cxnSpLocks/>
            </p:cNvCxnSpPr>
            <p:nvPr/>
          </p:nvCxnSpPr>
          <p:spPr>
            <a:xfrm rot="5400000">
              <a:off x="3004072" y="640345"/>
              <a:ext cx="471697" cy="2707433"/>
            </a:xfrm>
            <a:prstGeom prst="bentConnector3">
              <a:avLst>
                <a:gd name="adj1" fmla="val 4634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9" idx="2"/>
              <a:endCxn id="10" idx="0"/>
            </p:cNvCxnSpPr>
            <p:nvPr/>
          </p:nvCxnSpPr>
          <p:spPr>
            <a:xfrm>
              <a:off x="1886204" y="3130450"/>
              <a:ext cx="0" cy="1624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10" idx="2"/>
              <a:endCxn id="11" idx="0"/>
            </p:cNvCxnSpPr>
            <p:nvPr/>
          </p:nvCxnSpPr>
          <p:spPr>
            <a:xfrm>
              <a:off x="1886204" y="3515652"/>
              <a:ext cx="0" cy="2001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81E9018-655F-4656-825E-6BBD01DE1143}"/>
                </a:ext>
              </a:extLst>
            </p:cNvPr>
            <p:cNvCxnSpPr>
              <a:cxnSpLocks/>
            </p:cNvCxnSpPr>
            <p:nvPr/>
          </p:nvCxnSpPr>
          <p:spPr>
            <a:xfrm>
              <a:off x="1886204" y="3935426"/>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4D4AA37-5E49-4FFD-8082-2B64C4EEB043}"/>
                </a:ext>
              </a:extLst>
            </p:cNvPr>
            <p:cNvCxnSpPr>
              <a:cxnSpLocks/>
            </p:cNvCxnSpPr>
            <p:nvPr/>
          </p:nvCxnSpPr>
          <p:spPr>
            <a:xfrm>
              <a:off x="1886204" y="4570644"/>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E6378AB-F3A4-46AC-BA63-CE58EAD54116}"/>
                </a:ext>
              </a:extLst>
            </p:cNvPr>
            <p:cNvCxnSpPr>
              <a:cxnSpLocks/>
            </p:cNvCxnSpPr>
            <p:nvPr/>
          </p:nvCxnSpPr>
          <p:spPr>
            <a:xfrm>
              <a:off x="1886204" y="5205862"/>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749B2B7-7A98-43ED-A5D5-86B775114F9A}"/>
                </a:ext>
              </a:extLst>
            </p:cNvPr>
            <p:cNvCxnSpPr>
              <a:cxnSpLocks/>
            </p:cNvCxnSpPr>
            <p:nvPr/>
          </p:nvCxnSpPr>
          <p:spPr>
            <a:xfrm>
              <a:off x="1886204" y="2460660"/>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39E59C8-E15B-47A8-B9B1-46D021F6957C}"/>
                </a:ext>
              </a:extLst>
            </p:cNvPr>
            <p:cNvCxnSpPr>
              <a:cxnSpLocks/>
            </p:cNvCxnSpPr>
            <p:nvPr/>
          </p:nvCxnSpPr>
          <p:spPr>
            <a:xfrm>
              <a:off x="7304568" y="2460660"/>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2">
              <a:extLst>
                <a:ext uri="{FF2B5EF4-FFF2-40B4-BE49-F238E27FC236}">
                  <a16:creationId xmlns:a16="http://schemas.microsoft.com/office/drawing/2014/main" id="{FAAA586E-72E4-4907-A6AA-788C8698F4CE}"/>
                </a:ext>
              </a:extLst>
            </p:cNvPr>
            <p:cNvCxnSpPr>
              <a:cxnSpLocks/>
            </p:cNvCxnSpPr>
            <p:nvPr/>
          </p:nvCxnSpPr>
          <p:spPr>
            <a:xfrm rot="16200000" flipH="1">
              <a:off x="5708408" y="640345"/>
              <a:ext cx="471697" cy="2707433"/>
            </a:xfrm>
            <a:prstGeom prst="bentConnector3">
              <a:avLst>
                <a:gd name="adj1" fmla="val 4634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3C0BF3E-4DF9-409A-A5A6-02E413AF57FB}"/>
                </a:ext>
              </a:extLst>
            </p:cNvPr>
            <p:cNvCxnSpPr>
              <a:cxnSpLocks/>
            </p:cNvCxnSpPr>
            <p:nvPr/>
          </p:nvCxnSpPr>
          <p:spPr>
            <a:xfrm>
              <a:off x="7304568" y="3956033"/>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FD10839-2342-4B8C-B2C7-51CFAC1D1C7B}"/>
                </a:ext>
              </a:extLst>
            </p:cNvPr>
            <p:cNvCxnSpPr>
              <a:cxnSpLocks/>
            </p:cNvCxnSpPr>
            <p:nvPr/>
          </p:nvCxnSpPr>
          <p:spPr>
            <a:xfrm>
              <a:off x="7304568" y="4609512"/>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0CBD225-93AB-4693-AE75-F73966D2D963}"/>
                </a:ext>
              </a:extLst>
            </p:cNvPr>
            <p:cNvCxnSpPr>
              <a:cxnSpLocks/>
            </p:cNvCxnSpPr>
            <p:nvPr/>
          </p:nvCxnSpPr>
          <p:spPr>
            <a:xfrm>
              <a:off x="7304568" y="3095878"/>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AC67488-635F-4A5D-B6F7-296A3D4527AF}"/>
                </a:ext>
              </a:extLst>
            </p:cNvPr>
            <p:cNvCxnSpPr>
              <a:cxnSpLocks/>
            </p:cNvCxnSpPr>
            <p:nvPr/>
          </p:nvCxnSpPr>
          <p:spPr>
            <a:xfrm>
              <a:off x="7304568" y="3518722"/>
              <a:ext cx="0" cy="197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B0D3F06-0032-4D9C-BBA0-4203AAD7FD1B}"/>
                </a:ext>
              </a:extLst>
            </p:cNvPr>
            <p:cNvCxnSpPr>
              <a:stCxn id="46" idx="1"/>
              <a:endCxn id="13" idx="3"/>
            </p:cNvCxnSpPr>
            <p:nvPr/>
          </p:nvCxnSpPr>
          <p:spPr>
            <a:xfrm flipH="1">
              <a:off x="5726017" y="3827139"/>
              <a:ext cx="4481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C6E7697-6C3C-479D-810C-D46BCD1D1C3E}"/>
                </a:ext>
              </a:extLst>
            </p:cNvPr>
            <p:cNvCxnSpPr>
              <a:stCxn id="11" idx="3"/>
              <a:endCxn id="13" idx="1"/>
            </p:cNvCxnSpPr>
            <p:nvPr/>
          </p:nvCxnSpPr>
          <p:spPr>
            <a:xfrm>
              <a:off x="3016758" y="3827139"/>
              <a:ext cx="4481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a:hlinkClick r:id="rId3" action="ppaction://hlinksldjump"/>
            <a:extLst>
              <a:ext uri="{FF2B5EF4-FFF2-40B4-BE49-F238E27FC236}">
                <a16:creationId xmlns:a16="http://schemas.microsoft.com/office/drawing/2014/main" id="{6E18C353-1139-41A3-862C-FB8B779A1B0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28804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US" dirty="0"/>
              <a:t>Differential diagnosis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br>
              <a:rPr lang="en-GB" dirty="0"/>
            </a:br>
            <a:r>
              <a:rPr lang="en-GB" dirty="0"/>
              <a:t>*The differential diagnosis is in order of frequency of each condition seen at a rapid-access jaundice clinic in Southwest England </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CDEC373C-DAEA-40D6-A9B5-78616ED7F849}"/>
              </a:ext>
            </a:extLst>
          </p:cNvPr>
          <p:cNvSpPr>
            <a:spLocks noGrp="1"/>
          </p:cNvSpPr>
          <p:nvPr>
            <p:ph sz="half" idx="1"/>
          </p:nvPr>
        </p:nvSpPr>
        <p:spPr/>
        <p:txBody>
          <a:bodyPr>
            <a:normAutofit/>
          </a:bodyPr>
          <a:lstStyle/>
          <a:p>
            <a:r>
              <a:rPr lang="en-US" dirty="0"/>
              <a:t>Diagnosis of HEV in some instances can problematic</a:t>
            </a:r>
          </a:p>
        </p:txBody>
      </p:sp>
      <p:graphicFrame>
        <p:nvGraphicFramePr>
          <p:cNvPr id="7" name="Table 6">
            <a:extLst>
              <a:ext uri="{FF2B5EF4-FFF2-40B4-BE49-F238E27FC236}">
                <a16:creationId xmlns:a16="http://schemas.microsoft.com/office/drawing/2014/main" id="{CD225E46-DE11-46DA-87BA-98F0F8DB7684}"/>
              </a:ext>
            </a:extLst>
          </p:cNvPr>
          <p:cNvGraphicFramePr>
            <a:graphicFrameLocks noGrp="1"/>
          </p:cNvGraphicFramePr>
          <p:nvPr>
            <p:extLst>
              <p:ext uri="{D42A27DB-BD31-4B8C-83A1-F6EECF244321}">
                <p14:modId xmlns:p14="http://schemas.microsoft.com/office/powerpoint/2010/main" val="11881646"/>
              </p:ext>
            </p:extLst>
          </p:nvPr>
        </p:nvGraphicFramePr>
        <p:xfrm>
          <a:off x="423848" y="1928342"/>
          <a:ext cx="11342400" cy="3832733"/>
        </p:xfrm>
        <a:graphic>
          <a:graphicData uri="http://schemas.openxmlformats.org/drawingml/2006/table">
            <a:tbl>
              <a:tblPr firstRow="1" bandRow="1">
                <a:tableStyleId>{5C22544A-7EE6-4342-B048-85BDC9FD1C3A}</a:tableStyleId>
              </a:tblPr>
              <a:tblGrid>
                <a:gridCol w="3052083">
                  <a:extLst>
                    <a:ext uri="{9D8B030D-6E8A-4147-A177-3AD203B41FA5}">
                      <a16:colId xmlns:a16="http://schemas.microsoft.com/office/drawing/2014/main" val="20001"/>
                    </a:ext>
                  </a:extLst>
                </a:gridCol>
                <a:gridCol w="8290317">
                  <a:extLst>
                    <a:ext uri="{9D8B030D-6E8A-4147-A177-3AD203B41FA5}">
                      <a16:colId xmlns:a16="http://schemas.microsoft.com/office/drawing/2014/main" val="20002"/>
                    </a:ext>
                  </a:extLst>
                </a:gridCol>
              </a:tblGrid>
              <a:tr h="203952">
                <a:tc>
                  <a:txBody>
                    <a:bodyPr/>
                    <a:lstStyle/>
                    <a:p>
                      <a:pPr algn="just">
                        <a:spcAft>
                          <a:spcPts val="0"/>
                        </a:spcAft>
                      </a:pPr>
                      <a:r>
                        <a:rPr lang="en-GB" sz="1400" b="1" dirty="0">
                          <a:effectLst/>
                          <a:latin typeface="+mn-lt"/>
                          <a:ea typeface="Cambria" panose="02040503050406030204" pitchFamily="18" charset="0"/>
                          <a:cs typeface="Times New Roman" panose="02020603050405020304" pitchFamily="18" charset="0"/>
                        </a:rPr>
                        <a:t>Infection status</a:t>
                      </a:r>
                      <a:endParaRPr lang="en-GB" sz="1400" dirty="0">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92075" indent="0" algn="just">
                        <a:lnSpc>
                          <a:spcPct val="107000"/>
                        </a:lnSpc>
                        <a:spcAft>
                          <a:spcPts val="0"/>
                        </a:spcAft>
                      </a:pPr>
                      <a:r>
                        <a:rPr lang="en-GB" sz="1400" b="1" dirty="0">
                          <a:effectLst/>
                          <a:latin typeface="+mn-lt"/>
                          <a:ea typeface="Cambria" panose="02040503050406030204" pitchFamily="18" charset="0"/>
                          <a:cs typeface="Times New Roman" panose="02020603050405020304" pitchFamily="18" charset="0"/>
                        </a:rPr>
                        <a:t>Differential diagnosis</a:t>
                      </a:r>
                      <a:endParaRPr lang="en-GB" sz="1400" dirty="0">
                        <a:effectLst/>
                        <a:latin typeface="+mn-lt"/>
                        <a:ea typeface="Cambria" panose="02040503050406030204" pitchFamily="18" charset="0"/>
                        <a:cs typeface="Times New Roman" panose="02020603050405020304" pitchFamily="18" charset="0"/>
                      </a:endParaRPr>
                    </a:p>
                  </a:txBody>
                  <a:tcPr marL="68580" marR="68580" marT="0" marB="0">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320655">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Acute infection*</a:t>
                      </a:r>
                      <a:endParaRPr lang="en-GB" sz="1400" b="1" baseline="30000" dirty="0">
                        <a:solidFill>
                          <a:schemeClr val="bg1"/>
                        </a:solidFill>
                        <a:effectLst/>
                        <a:latin typeface="+mn-lt"/>
                        <a:ea typeface="MS Mincho" panose="02020609040205080304" pitchFamily="49" charset="-128"/>
                        <a:cs typeface="Times New Roman" panose="02020603050405020304" pitchFamily="18" charset="0"/>
                      </a:endParaRPr>
                    </a:p>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 </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 (DILI)</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Autoimmune hepatitis (AIH) </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Seronegative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B</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A</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C</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CMV hepatitis</a:t>
                      </a: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027176">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Chronic infection in immunosuppressed individuals</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rejection</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Recurrence of primary liver pathology in </a:t>
                      </a:r>
                      <a:r>
                        <a:rPr lang="en-GB" sz="1400" dirty="0" err="1">
                          <a:effectLst/>
                          <a:latin typeface="+mn-lt"/>
                          <a:ea typeface="Cambria" panose="02040503050406030204" pitchFamily="18" charset="0"/>
                          <a:cs typeface="Times New Roman" panose="02020603050405020304" pitchFamily="18" charset="0"/>
                        </a:rPr>
                        <a:t>LTx</a:t>
                      </a:r>
                      <a:r>
                        <a:rPr lang="en-GB" sz="1400" dirty="0">
                          <a:effectLst/>
                          <a:latin typeface="+mn-lt"/>
                          <a:ea typeface="Cambria" panose="02040503050406030204" pitchFamily="18" charset="0"/>
                          <a:cs typeface="Times New Roman" panose="02020603050405020304" pitchFamily="18" charset="0"/>
                        </a:rPr>
                        <a:t> recipients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a:t>
                      </a:r>
                      <a:r>
                        <a:rPr lang="en-GB" sz="1400" i="0" dirty="0">
                          <a:effectLst/>
                          <a:latin typeface="+mn-lt"/>
                          <a:ea typeface="Cambria" panose="02040503050406030204" pitchFamily="18" charset="0"/>
                          <a:cs typeface="Times New Roman" panose="02020603050405020304" pitchFamily="18" charset="0"/>
                        </a:rPr>
                        <a:t>vs.</a:t>
                      </a:r>
                      <a:r>
                        <a:rPr lang="en-GB" sz="1400" dirty="0">
                          <a:effectLst/>
                          <a:latin typeface="+mn-lt"/>
                          <a:ea typeface="Cambria" panose="02040503050406030204" pitchFamily="18" charset="0"/>
                          <a:cs typeface="Times New Roman" panose="02020603050405020304" pitchFamily="18" charset="0"/>
                        </a:rPr>
                        <a:t> host disease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Intercurrent infections; e.g. sepsis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Chronic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and CMV reactivation</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pic>
        <p:nvPicPr>
          <p:cNvPr id="9" name="Picture 8">
            <a:hlinkClick r:id="rId3" action="ppaction://hlinksldjump"/>
            <a:extLst>
              <a:ext uri="{FF2B5EF4-FFF2-40B4-BE49-F238E27FC236}">
                <a16:creationId xmlns:a16="http://schemas.microsoft.com/office/drawing/2014/main" id="{C4DE15F5-3BAE-42F9-B448-9FB0EDF09C6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4104811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US" dirty="0"/>
              <a:t>Differential diagnosis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br>
              <a:rPr lang="en-GB" dirty="0"/>
            </a:br>
            <a:r>
              <a:rPr lang="en-GB" dirty="0"/>
              <a:t>*The differential diagnosis is in order of frequency of each condition seen at a rapid-access jaundice clinic in Southwest England</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CDEC373C-DAEA-40D6-A9B5-78616ED7F849}"/>
              </a:ext>
            </a:extLst>
          </p:cNvPr>
          <p:cNvSpPr>
            <a:spLocks noGrp="1"/>
          </p:cNvSpPr>
          <p:nvPr>
            <p:ph sz="half" idx="1"/>
          </p:nvPr>
        </p:nvSpPr>
        <p:spPr/>
        <p:txBody>
          <a:bodyPr>
            <a:normAutofit/>
          </a:bodyPr>
          <a:lstStyle/>
          <a:p>
            <a:r>
              <a:rPr lang="en-US" dirty="0"/>
              <a:t>Diagnosis of HEV in some instances can problematic</a:t>
            </a:r>
          </a:p>
        </p:txBody>
      </p:sp>
      <p:graphicFrame>
        <p:nvGraphicFramePr>
          <p:cNvPr id="12" name="Table 11">
            <a:extLst>
              <a:ext uri="{FF2B5EF4-FFF2-40B4-BE49-F238E27FC236}">
                <a16:creationId xmlns:a16="http://schemas.microsoft.com/office/drawing/2014/main" id="{A49CD384-BA2B-42D2-A52A-1105E525FA02}"/>
              </a:ext>
            </a:extLst>
          </p:cNvPr>
          <p:cNvGraphicFramePr>
            <a:graphicFrameLocks noGrp="1"/>
          </p:cNvGraphicFramePr>
          <p:nvPr>
            <p:extLst>
              <p:ext uri="{D42A27DB-BD31-4B8C-83A1-F6EECF244321}">
                <p14:modId xmlns:p14="http://schemas.microsoft.com/office/powerpoint/2010/main" val="2695002114"/>
              </p:ext>
            </p:extLst>
          </p:nvPr>
        </p:nvGraphicFramePr>
        <p:xfrm>
          <a:off x="423847" y="1928342"/>
          <a:ext cx="11342399" cy="3832733"/>
        </p:xfrm>
        <a:graphic>
          <a:graphicData uri="http://schemas.openxmlformats.org/drawingml/2006/table">
            <a:tbl>
              <a:tblPr firstRow="1" bandRow="1">
                <a:tableStyleId>{5C22544A-7EE6-4342-B048-85BDC9FD1C3A}</a:tableStyleId>
              </a:tblPr>
              <a:tblGrid>
                <a:gridCol w="3052082">
                  <a:extLst>
                    <a:ext uri="{9D8B030D-6E8A-4147-A177-3AD203B41FA5}">
                      <a16:colId xmlns:a16="http://schemas.microsoft.com/office/drawing/2014/main" val="20001"/>
                    </a:ext>
                  </a:extLst>
                </a:gridCol>
                <a:gridCol w="8290317">
                  <a:extLst>
                    <a:ext uri="{9D8B030D-6E8A-4147-A177-3AD203B41FA5}">
                      <a16:colId xmlns:a16="http://schemas.microsoft.com/office/drawing/2014/main" val="20002"/>
                    </a:ext>
                  </a:extLst>
                </a:gridCol>
              </a:tblGrid>
              <a:tr h="153171">
                <a:tc>
                  <a:txBody>
                    <a:bodyPr/>
                    <a:lstStyle/>
                    <a:p>
                      <a:pPr algn="just">
                        <a:spcAft>
                          <a:spcPts val="0"/>
                        </a:spcAft>
                      </a:pPr>
                      <a:r>
                        <a:rPr lang="en-GB" sz="1400" b="1" dirty="0">
                          <a:effectLst/>
                          <a:latin typeface="+mn-lt"/>
                          <a:ea typeface="Cambria" panose="02040503050406030204" pitchFamily="18" charset="0"/>
                          <a:cs typeface="Times New Roman" panose="02020603050405020304" pitchFamily="18" charset="0"/>
                        </a:rPr>
                        <a:t>Infection status</a:t>
                      </a:r>
                      <a:endParaRPr lang="en-GB" sz="1400" dirty="0">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92075" indent="0" algn="just">
                        <a:lnSpc>
                          <a:spcPct val="107000"/>
                        </a:lnSpc>
                        <a:spcAft>
                          <a:spcPts val="0"/>
                        </a:spcAft>
                      </a:pPr>
                      <a:r>
                        <a:rPr lang="en-GB" sz="1400" b="1" dirty="0">
                          <a:effectLst/>
                          <a:latin typeface="+mn-lt"/>
                          <a:ea typeface="Cambria" panose="02040503050406030204" pitchFamily="18" charset="0"/>
                          <a:cs typeface="Times New Roman" panose="02020603050405020304" pitchFamily="18" charset="0"/>
                        </a:rPr>
                        <a:t>Differential diagnosis</a:t>
                      </a:r>
                      <a:endParaRPr lang="en-GB" sz="1400" dirty="0">
                        <a:effectLst/>
                        <a:latin typeface="+mn-lt"/>
                        <a:ea typeface="Cambria" panose="02040503050406030204" pitchFamily="18" charset="0"/>
                        <a:cs typeface="Times New Roman" panose="02020603050405020304" pitchFamily="18" charset="0"/>
                      </a:endParaRPr>
                    </a:p>
                  </a:txBody>
                  <a:tcPr marL="68580" marR="68580" marT="0" marB="0">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378536">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Acute infection*</a:t>
                      </a:r>
                      <a:endParaRPr lang="en-GB" sz="1400" b="1" baseline="30000" dirty="0">
                        <a:solidFill>
                          <a:schemeClr val="bg1"/>
                        </a:solidFill>
                        <a:effectLst/>
                        <a:latin typeface="+mn-lt"/>
                        <a:ea typeface="MS Mincho" panose="02020609040205080304" pitchFamily="49" charset="-128"/>
                        <a:cs typeface="Times New Roman" panose="02020603050405020304" pitchFamily="18" charset="0"/>
                      </a:endParaRPr>
                    </a:p>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 </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 (DILI)</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Autoimmune hepatitis (AIH) </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Seronegative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B</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A</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C</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CMV hepatitis</a:t>
                      </a: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072194">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Chronic infection in immunosuppressed individuals</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rejection</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Recurrence of primary liver pathology in </a:t>
                      </a:r>
                      <a:r>
                        <a:rPr lang="en-GB" sz="1400" dirty="0" err="1">
                          <a:effectLst/>
                          <a:latin typeface="+mn-lt"/>
                          <a:ea typeface="Cambria" panose="02040503050406030204" pitchFamily="18" charset="0"/>
                          <a:cs typeface="Times New Roman" panose="02020603050405020304" pitchFamily="18" charset="0"/>
                        </a:rPr>
                        <a:t>LTx</a:t>
                      </a:r>
                      <a:r>
                        <a:rPr lang="en-GB" sz="1400" dirty="0">
                          <a:effectLst/>
                          <a:latin typeface="+mn-lt"/>
                          <a:ea typeface="Cambria" panose="02040503050406030204" pitchFamily="18" charset="0"/>
                          <a:cs typeface="Times New Roman" panose="02020603050405020304" pitchFamily="18" charset="0"/>
                        </a:rPr>
                        <a:t> recipients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a:t>
                      </a:r>
                      <a:r>
                        <a:rPr lang="en-GB" sz="1400" i="0" dirty="0">
                          <a:effectLst/>
                          <a:latin typeface="+mn-lt"/>
                          <a:ea typeface="Cambria" panose="02040503050406030204" pitchFamily="18" charset="0"/>
                          <a:cs typeface="Times New Roman" panose="02020603050405020304" pitchFamily="18" charset="0"/>
                        </a:rPr>
                        <a:t>vs.</a:t>
                      </a:r>
                      <a:r>
                        <a:rPr lang="en-GB" sz="1400" dirty="0">
                          <a:effectLst/>
                          <a:latin typeface="+mn-lt"/>
                          <a:ea typeface="Cambria" panose="02040503050406030204" pitchFamily="18" charset="0"/>
                          <a:cs typeface="Times New Roman" panose="02020603050405020304" pitchFamily="18" charset="0"/>
                        </a:rPr>
                        <a:t> host disease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Intercurrent infections; e.g. sepsis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Chronic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and CMV reactivation</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F065ACF-BB06-49F7-BC31-418CF21BC8A0}"/>
              </a:ext>
            </a:extLst>
          </p:cNvPr>
          <p:cNvSpPr txBox="1"/>
          <p:nvPr/>
        </p:nvSpPr>
        <p:spPr>
          <a:xfrm>
            <a:off x="7990266" y="2251445"/>
            <a:ext cx="3574477" cy="738664"/>
          </a:xfrm>
          <a:prstGeom prst="rect">
            <a:avLst/>
          </a:prstGeom>
          <a:solidFill>
            <a:schemeClr val="bg1"/>
          </a:solidFill>
          <a:ln w="38100">
            <a:solidFill>
              <a:schemeClr val="accent1"/>
            </a:solidFill>
          </a:ln>
        </p:spPr>
        <p:txBody>
          <a:bodyPr wrap="square" rtlCol="0">
            <a:spAutoFit/>
          </a:bodyPr>
          <a:lstStyle/>
          <a:p>
            <a:r>
              <a:rPr lang="en-GB" sz="1400" b="1" dirty="0">
                <a:solidFill>
                  <a:srgbClr val="CC9B00"/>
                </a:solidFill>
              </a:rPr>
              <a:t>In elderly patients, many of whom will be on multiple medications, HEV infection is often misdiagnosed as DILI</a:t>
            </a:r>
          </a:p>
        </p:txBody>
      </p:sp>
      <p:pic>
        <p:nvPicPr>
          <p:cNvPr id="9" name="Picture 8">
            <a:hlinkClick r:id="rId3" action="ppaction://hlinksldjump"/>
            <a:extLst>
              <a:ext uri="{FF2B5EF4-FFF2-40B4-BE49-F238E27FC236}">
                <a16:creationId xmlns:a16="http://schemas.microsoft.com/office/drawing/2014/main" id="{CC62FC6D-6E68-4EA6-A923-10E28FF5087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427142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23A4DEF-D6D2-45B7-B214-747CE9189A76}"/>
              </a:ext>
            </a:extLst>
          </p:cNvPr>
          <p:cNvGraphicFramePr>
            <a:graphicFrameLocks noGrp="1"/>
          </p:cNvGraphicFramePr>
          <p:nvPr>
            <p:extLst>
              <p:ext uri="{D42A27DB-BD31-4B8C-83A1-F6EECF244321}">
                <p14:modId xmlns:p14="http://schemas.microsoft.com/office/powerpoint/2010/main" val="4065250124"/>
              </p:ext>
            </p:extLst>
          </p:nvPr>
        </p:nvGraphicFramePr>
        <p:xfrm>
          <a:off x="423847" y="1928342"/>
          <a:ext cx="11342399" cy="3832733"/>
        </p:xfrm>
        <a:graphic>
          <a:graphicData uri="http://schemas.openxmlformats.org/drawingml/2006/table">
            <a:tbl>
              <a:tblPr firstRow="1" bandRow="1">
                <a:tableStyleId>{5C22544A-7EE6-4342-B048-85BDC9FD1C3A}</a:tableStyleId>
              </a:tblPr>
              <a:tblGrid>
                <a:gridCol w="3052082">
                  <a:extLst>
                    <a:ext uri="{9D8B030D-6E8A-4147-A177-3AD203B41FA5}">
                      <a16:colId xmlns:a16="http://schemas.microsoft.com/office/drawing/2014/main" val="20001"/>
                    </a:ext>
                  </a:extLst>
                </a:gridCol>
                <a:gridCol w="8290317">
                  <a:extLst>
                    <a:ext uri="{9D8B030D-6E8A-4147-A177-3AD203B41FA5}">
                      <a16:colId xmlns:a16="http://schemas.microsoft.com/office/drawing/2014/main" val="20002"/>
                    </a:ext>
                  </a:extLst>
                </a:gridCol>
              </a:tblGrid>
              <a:tr h="137975">
                <a:tc>
                  <a:txBody>
                    <a:bodyPr/>
                    <a:lstStyle/>
                    <a:p>
                      <a:pPr algn="just">
                        <a:spcAft>
                          <a:spcPts val="0"/>
                        </a:spcAft>
                      </a:pPr>
                      <a:r>
                        <a:rPr lang="en-GB" sz="1400" b="1" dirty="0">
                          <a:effectLst/>
                          <a:latin typeface="+mn-lt"/>
                          <a:ea typeface="Cambria" panose="02040503050406030204" pitchFamily="18" charset="0"/>
                          <a:cs typeface="Times New Roman" panose="02020603050405020304" pitchFamily="18" charset="0"/>
                        </a:rPr>
                        <a:t>Infection status</a:t>
                      </a:r>
                      <a:endParaRPr lang="en-GB" sz="1400" dirty="0">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92075" indent="0" algn="just">
                        <a:lnSpc>
                          <a:spcPct val="107000"/>
                        </a:lnSpc>
                        <a:spcAft>
                          <a:spcPts val="0"/>
                        </a:spcAft>
                      </a:pPr>
                      <a:r>
                        <a:rPr lang="en-GB" sz="1400" b="1" dirty="0">
                          <a:effectLst/>
                          <a:latin typeface="+mn-lt"/>
                          <a:ea typeface="Cambria" panose="02040503050406030204" pitchFamily="18" charset="0"/>
                          <a:cs typeface="Times New Roman" panose="02020603050405020304" pitchFamily="18" charset="0"/>
                        </a:rPr>
                        <a:t>Differential diagnosis</a:t>
                      </a:r>
                      <a:endParaRPr lang="en-GB" sz="1400" dirty="0">
                        <a:effectLst/>
                        <a:latin typeface="+mn-lt"/>
                        <a:ea typeface="Cambria" panose="02040503050406030204" pitchFamily="18" charset="0"/>
                        <a:cs typeface="Times New Roman" panose="02020603050405020304" pitchFamily="18" charset="0"/>
                      </a:endParaRPr>
                    </a:p>
                  </a:txBody>
                  <a:tcPr marL="68580" marR="68580" marT="0" marB="0">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31751">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Acute infection*</a:t>
                      </a:r>
                      <a:endParaRPr lang="en-GB" sz="1400" b="1" baseline="30000" dirty="0">
                        <a:solidFill>
                          <a:schemeClr val="bg1"/>
                        </a:solidFill>
                        <a:effectLst/>
                        <a:latin typeface="+mn-lt"/>
                        <a:ea typeface="MS Mincho" panose="02020609040205080304" pitchFamily="49" charset="-128"/>
                        <a:cs typeface="Times New Roman" panose="02020603050405020304" pitchFamily="18" charset="0"/>
                      </a:endParaRPr>
                    </a:p>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 </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 (DILI)</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Autoimmune hepatitis (AIH) </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Seronegative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hepatitis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B</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A</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Acute hepatitis C</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CMV hepatitis</a:t>
                      </a: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965820">
                <a:tc>
                  <a:txBody>
                    <a:bodyPr/>
                    <a:lstStyle/>
                    <a:p>
                      <a:pPr algn="l">
                        <a:spcAft>
                          <a:spcPts val="0"/>
                        </a:spcAft>
                      </a:pPr>
                      <a:r>
                        <a:rPr lang="en-GB" sz="1400" b="1" dirty="0">
                          <a:solidFill>
                            <a:schemeClr val="bg1"/>
                          </a:solidFill>
                          <a:effectLst/>
                          <a:latin typeface="+mn-lt"/>
                          <a:ea typeface="Cambria" panose="02040503050406030204" pitchFamily="18" charset="0"/>
                          <a:cs typeface="Times New Roman" panose="02020603050405020304" pitchFamily="18" charset="0"/>
                        </a:rPr>
                        <a:t>Chronic infection in immunosuppressed individuals</a:t>
                      </a:r>
                      <a:endParaRPr lang="en-GB" sz="14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rejection</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Drug-induced liver injury</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Recurrence of primary liver pathology in </a:t>
                      </a:r>
                      <a:r>
                        <a:rPr lang="en-GB" sz="1400" dirty="0" err="1">
                          <a:effectLst/>
                          <a:latin typeface="+mn-lt"/>
                          <a:ea typeface="Cambria" panose="02040503050406030204" pitchFamily="18" charset="0"/>
                          <a:cs typeface="Times New Roman" panose="02020603050405020304" pitchFamily="18" charset="0"/>
                        </a:rPr>
                        <a:t>LTx</a:t>
                      </a:r>
                      <a:r>
                        <a:rPr lang="en-GB" sz="1400" dirty="0">
                          <a:effectLst/>
                          <a:latin typeface="+mn-lt"/>
                          <a:ea typeface="Cambria" panose="02040503050406030204" pitchFamily="18" charset="0"/>
                          <a:cs typeface="Times New Roman" panose="02020603050405020304" pitchFamily="18" charset="0"/>
                        </a:rPr>
                        <a:t> recipients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Graft </a:t>
                      </a:r>
                      <a:r>
                        <a:rPr lang="en-GB" sz="1400" i="0" dirty="0">
                          <a:effectLst/>
                          <a:latin typeface="+mn-lt"/>
                          <a:ea typeface="Cambria" panose="02040503050406030204" pitchFamily="18" charset="0"/>
                          <a:cs typeface="Times New Roman" panose="02020603050405020304" pitchFamily="18" charset="0"/>
                        </a:rPr>
                        <a:t>vs.</a:t>
                      </a:r>
                      <a:r>
                        <a:rPr lang="en-GB" sz="1400" dirty="0">
                          <a:effectLst/>
                          <a:latin typeface="+mn-lt"/>
                          <a:ea typeface="Cambria" panose="02040503050406030204" pitchFamily="18" charset="0"/>
                          <a:cs typeface="Times New Roman" panose="02020603050405020304" pitchFamily="18" charset="0"/>
                        </a:rPr>
                        <a:t> host disease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Intercurrent infections; e.g. sepsis</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Chronic hepatitis E</a:t>
                      </a:r>
                    </a:p>
                    <a:p>
                      <a:pPr marL="342900" lvl="0" indent="-342900" algn="l">
                        <a:lnSpc>
                          <a:spcPct val="107000"/>
                        </a:lnSpc>
                        <a:spcAft>
                          <a:spcPts val="0"/>
                        </a:spcAft>
                        <a:buClr>
                          <a:schemeClr val="tx1"/>
                        </a:buClr>
                        <a:buFont typeface="Symbol" panose="05050102010706020507" pitchFamily="18" charset="2"/>
                        <a:buChar char=""/>
                      </a:pPr>
                      <a:r>
                        <a:rPr lang="en-GB" sz="1400" dirty="0">
                          <a:effectLst/>
                          <a:latin typeface="+mn-lt"/>
                          <a:ea typeface="Cambria" panose="02040503050406030204" pitchFamily="18" charset="0"/>
                          <a:cs typeface="Times New Roman" panose="02020603050405020304" pitchFamily="18" charset="0"/>
                        </a:rPr>
                        <a:t>EBV and CMV reactivation</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4963AF37-FC07-4165-AD25-D10396C8A2D6}"/>
              </a:ext>
            </a:extLst>
          </p:cNvPr>
          <p:cNvSpPr>
            <a:spLocks noGrp="1"/>
          </p:cNvSpPr>
          <p:nvPr>
            <p:ph type="title"/>
          </p:nvPr>
        </p:nvSpPr>
        <p:spPr/>
        <p:txBody>
          <a:bodyPr>
            <a:normAutofit/>
          </a:bodyPr>
          <a:lstStyle/>
          <a:p>
            <a:r>
              <a:rPr lang="en-US" dirty="0"/>
              <a:t>Differential diagnosis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br>
              <a:rPr lang="en-GB" dirty="0"/>
            </a:br>
            <a:r>
              <a:rPr lang="en-GB" dirty="0"/>
              <a:t>*The differential diagnosis is in order of frequency of each condition seen at a rapid-access jaundice clinic in Southwest England. </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a:extLst>
              <a:ext uri="{FF2B5EF4-FFF2-40B4-BE49-F238E27FC236}">
                <a16:creationId xmlns:a16="http://schemas.microsoft.com/office/drawing/2014/main" id="{CDEC373C-DAEA-40D6-A9B5-78616ED7F849}"/>
              </a:ext>
            </a:extLst>
          </p:cNvPr>
          <p:cNvSpPr>
            <a:spLocks noGrp="1"/>
          </p:cNvSpPr>
          <p:nvPr>
            <p:ph sz="half" idx="1"/>
          </p:nvPr>
        </p:nvSpPr>
        <p:spPr/>
        <p:txBody>
          <a:bodyPr>
            <a:normAutofit/>
          </a:bodyPr>
          <a:lstStyle/>
          <a:p>
            <a:r>
              <a:rPr lang="en-US" dirty="0"/>
              <a:t>Diagnosis of HEV in some instances can problematic</a:t>
            </a:r>
          </a:p>
        </p:txBody>
      </p:sp>
      <p:sp>
        <p:nvSpPr>
          <p:cNvPr id="9" name="TextBox 8"/>
          <p:cNvSpPr txBox="1"/>
          <p:nvPr/>
        </p:nvSpPr>
        <p:spPr>
          <a:xfrm>
            <a:off x="7990266" y="3208351"/>
            <a:ext cx="3576364" cy="738664"/>
          </a:xfrm>
          <a:prstGeom prst="rect">
            <a:avLst/>
          </a:prstGeom>
          <a:solidFill>
            <a:schemeClr val="bg1"/>
          </a:solidFill>
          <a:ln w="38100">
            <a:solidFill>
              <a:schemeClr val="accent1"/>
            </a:solidFill>
          </a:ln>
        </p:spPr>
        <p:txBody>
          <a:bodyPr wrap="none" rtlCol="0">
            <a:spAutoFit/>
          </a:bodyPr>
          <a:lstStyle/>
          <a:p>
            <a:r>
              <a:rPr lang="en-GB" sz="1400" b="1" dirty="0">
                <a:solidFill>
                  <a:srgbClr val="CC9B00"/>
                </a:solidFill>
              </a:rPr>
              <a:t>It is also difficult to distinguish AIH</a:t>
            </a:r>
            <a:br>
              <a:rPr lang="en-GB" sz="1400" b="1" dirty="0">
                <a:solidFill>
                  <a:srgbClr val="CC9B00"/>
                </a:solidFill>
              </a:rPr>
            </a:br>
            <a:r>
              <a:rPr lang="en-GB" sz="1400" b="1" dirty="0">
                <a:solidFill>
                  <a:srgbClr val="CC9B00"/>
                </a:solidFill>
              </a:rPr>
              <a:t>and acute HEV; AIH autoantibodies can </a:t>
            </a:r>
            <a:br>
              <a:rPr lang="en-GB" sz="1400" b="1" dirty="0">
                <a:solidFill>
                  <a:srgbClr val="CC9B00"/>
                </a:solidFill>
              </a:rPr>
            </a:br>
            <a:r>
              <a:rPr lang="en-GB" sz="1400" b="1" dirty="0">
                <a:solidFill>
                  <a:srgbClr val="CC9B00"/>
                </a:solidFill>
              </a:rPr>
              <a:t>produce false-positive HEV results</a:t>
            </a:r>
          </a:p>
        </p:txBody>
      </p:sp>
      <p:pic>
        <p:nvPicPr>
          <p:cNvPr id="10" name="Picture 9">
            <a:hlinkClick r:id="rId3" action="ppaction://hlinksldjump"/>
            <a:extLst>
              <a:ext uri="{FF2B5EF4-FFF2-40B4-BE49-F238E27FC236}">
                <a16:creationId xmlns:a16="http://schemas.microsoft.com/office/drawing/2014/main" id="{11656C33-13D3-442E-BC97-858B71C932A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
        <p:nvSpPr>
          <p:cNvPr id="11" name="TextBox 10">
            <a:extLst>
              <a:ext uri="{FF2B5EF4-FFF2-40B4-BE49-F238E27FC236}">
                <a16:creationId xmlns:a16="http://schemas.microsoft.com/office/drawing/2014/main" id="{ACA8A0F3-B269-4442-A6FE-81F90423346C}"/>
              </a:ext>
            </a:extLst>
          </p:cNvPr>
          <p:cNvSpPr txBox="1"/>
          <p:nvPr/>
        </p:nvSpPr>
        <p:spPr>
          <a:xfrm>
            <a:off x="7990266" y="2251445"/>
            <a:ext cx="3574477" cy="738664"/>
          </a:xfrm>
          <a:prstGeom prst="rect">
            <a:avLst/>
          </a:prstGeom>
          <a:solidFill>
            <a:schemeClr val="bg1"/>
          </a:solidFill>
          <a:ln w="38100">
            <a:solidFill>
              <a:schemeClr val="accent1"/>
            </a:solidFill>
          </a:ln>
        </p:spPr>
        <p:txBody>
          <a:bodyPr wrap="square" rtlCol="0">
            <a:spAutoFit/>
          </a:bodyPr>
          <a:lstStyle/>
          <a:p>
            <a:r>
              <a:rPr lang="en-GB" sz="1400" b="1" dirty="0">
                <a:solidFill>
                  <a:srgbClr val="CC9B00"/>
                </a:solidFill>
              </a:rPr>
              <a:t>In elderly patients, many of whom will be on multiple medications, HEV infection is often misdiagnosed as DILI</a:t>
            </a:r>
          </a:p>
        </p:txBody>
      </p:sp>
    </p:spTree>
    <p:extLst>
      <p:ext uri="{BB962C8B-B14F-4D97-AF65-F5344CB8AC3E}">
        <p14:creationId xmlns:p14="http://schemas.microsoft.com/office/powerpoint/2010/main" val="254935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Broadening testing for HEV</a:t>
            </a:r>
          </a:p>
        </p:txBody>
      </p:sp>
      <p:sp>
        <p:nvSpPr>
          <p:cNvPr id="3" name="Text Placeholder 2"/>
          <p:cNvSpPr>
            <a:spLocks noGrp="1"/>
          </p:cNvSpPr>
          <p:nvPr>
            <p:ph type="body" sz="quarter" idx="10"/>
          </p:nvPr>
        </p:nvSpPr>
        <p:spPr/>
        <p:txBody>
          <a:bodyPr/>
          <a:lstStyle/>
          <a:p>
            <a:r>
              <a:rPr lang="en-GB" dirty="0"/>
              <a:t>*Grade of evidence A, Grade of recommendation 1; </a:t>
            </a:r>
            <a:r>
              <a:rPr lang="en-GB" baseline="30000" dirty="0">
                <a:ea typeface="Cambria" panose="02040503050406030204" pitchFamily="18" charset="0"/>
                <a:cs typeface="Times New Roman" panose="02020603050405020304" pitchFamily="18" charset="0"/>
              </a:rPr>
              <a:t>†</a:t>
            </a:r>
            <a:r>
              <a:rPr lang="en-GB" dirty="0"/>
              <a:t>Testing should be done at disease onset, irrespective of ALT results; </a:t>
            </a:r>
            <a:br>
              <a:rPr lang="en-GB" dirty="0"/>
            </a:br>
            <a:r>
              <a:rPr lang="en-GB" baseline="30000" dirty="0">
                <a:ea typeface="Cambria" panose="02040503050406030204" pitchFamily="18" charset="0"/>
                <a:cs typeface="Times New Roman" panose="02020603050405020304" pitchFamily="18" charset="0"/>
              </a:rPr>
              <a:t>‡</a:t>
            </a:r>
            <a:r>
              <a:rPr lang="en-GB" dirty="0"/>
              <a:t>Testing should be done at disease onset if ALT is abnormal; </a:t>
            </a:r>
            <a:r>
              <a:rPr lang="en-GB" baseline="30000" dirty="0">
                <a:ea typeface="Cambria" panose="02040503050406030204" pitchFamily="18" charset="0"/>
                <a:cs typeface="Times New Roman" panose="02020603050405020304" pitchFamily="18" charset="0"/>
              </a:rPr>
              <a:t>§</a:t>
            </a:r>
            <a:r>
              <a:rPr lang="en-GB" dirty="0"/>
              <a:t>If ALT is above the limit of normal on more than one occasion</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4" name="Content Placeholder 3"/>
          <p:cNvSpPr>
            <a:spLocks noGrp="1"/>
          </p:cNvSpPr>
          <p:nvPr>
            <p:ph sz="half" idx="1"/>
          </p:nvPr>
        </p:nvSpPr>
        <p:spPr/>
        <p:txBody>
          <a:bodyPr>
            <a:normAutofit/>
          </a:bodyPr>
          <a:lstStyle/>
          <a:p>
            <a:r>
              <a:rPr lang="en-GB" dirty="0"/>
              <a:t>Previously, only patients travelling to areas in Africa and Africa hyperendemic for HEV GT 1 or 2 were considered for testing</a:t>
            </a:r>
          </a:p>
          <a:p>
            <a:pPr lvl="1"/>
            <a:r>
              <a:rPr lang="en-GB" dirty="0"/>
              <a:t>Now know that most HEV infection is locally acquired</a:t>
            </a:r>
          </a:p>
          <a:p>
            <a:r>
              <a:rPr lang="en-GB" dirty="0"/>
              <a:t>All patients presenting with hepatitis should be tested*</a:t>
            </a:r>
          </a:p>
          <a:p>
            <a:pPr lvl="1"/>
            <a:r>
              <a:rPr lang="en-GB" dirty="0"/>
              <a:t>Irrespective of travel history</a:t>
            </a:r>
            <a:endParaRPr lang="en-US" dirty="0"/>
          </a:p>
          <a:p>
            <a:endParaRPr lang="en-GB" dirty="0"/>
          </a:p>
        </p:txBody>
      </p:sp>
      <p:graphicFrame>
        <p:nvGraphicFramePr>
          <p:cNvPr id="16" name="Table 15">
            <a:extLst>
              <a:ext uri="{FF2B5EF4-FFF2-40B4-BE49-F238E27FC236}">
                <a16:creationId xmlns:a16="http://schemas.microsoft.com/office/drawing/2014/main" id="{EE42986E-FAF0-4BCF-BFB1-0974C5D4A5CC}"/>
              </a:ext>
            </a:extLst>
          </p:cNvPr>
          <p:cNvGraphicFramePr>
            <a:graphicFrameLocks noGrp="1"/>
          </p:cNvGraphicFramePr>
          <p:nvPr>
            <p:extLst>
              <p:ext uri="{D42A27DB-BD31-4B8C-83A1-F6EECF244321}">
                <p14:modId xmlns:p14="http://schemas.microsoft.com/office/powerpoint/2010/main" val="3327786916"/>
              </p:ext>
            </p:extLst>
          </p:nvPr>
        </p:nvGraphicFramePr>
        <p:xfrm>
          <a:off x="423847" y="3311696"/>
          <a:ext cx="11342400" cy="2607947"/>
        </p:xfrm>
        <a:graphic>
          <a:graphicData uri="http://schemas.openxmlformats.org/drawingml/2006/table">
            <a:tbl>
              <a:tblPr firstRow="1" bandRow="1">
                <a:tableStyleId>{5C22544A-7EE6-4342-B048-85BDC9FD1C3A}</a:tableStyleId>
              </a:tblPr>
              <a:tblGrid>
                <a:gridCol w="3692613">
                  <a:extLst>
                    <a:ext uri="{9D8B030D-6E8A-4147-A177-3AD203B41FA5}">
                      <a16:colId xmlns:a16="http://schemas.microsoft.com/office/drawing/2014/main" val="20001"/>
                    </a:ext>
                  </a:extLst>
                </a:gridCol>
                <a:gridCol w="7649787">
                  <a:extLst>
                    <a:ext uri="{9D8B030D-6E8A-4147-A177-3AD203B41FA5}">
                      <a16:colId xmlns:a16="http://schemas.microsoft.com/office/drawing/2014/main" val="20002"/>
                    </a:ext>
                  </a:extLst>
                </a:gridCol>
              </a:tblGrid>
              <a:tr h="297626">
                <a:tc>
                  <a:txBody>
                    <a:bodyPr/>
                    <a:lstStyle/>
                    <a:p>
                      <a:pPr algn="just">
                        <a:spcAft>
                          <a:spcPts val="0"/>
                        </a:spcAft>
                      </a:pPr>
                      <a:r>
                        <a:rPr lang="en-GB" sz="1600" b="1" dirty="0">
                          <a:effectLst/>
                          <a:latin typeface="+mn-lt"/>
                          <a:ea typeface="Cambria" panose="02040503050406030204" pitchFamily="18" charset="0"/>
                          <a:cs typeface="Times New Roman" panose="02020603050405020304" pitchFamily="18" charset="0"/>
                        </a:rPr>
                        <a:t>Immunological status</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just">
                        <a:spcAft>
                          <a:spcPts val="0"/>
                        </a:spcAft>
                      </a:pPr>
                      <a:r>
                        <a:rPr lang="en-GB" sz="1600" b="1" dirty="0">
                          <a:effectLst/>
                          <a:latin typeface="+mn-lt"/>
                          <a:ea typeface="Cambria" panose="02040503050406030204" pitchFamily="18" charset="0"/>
                          <a:cs typeface="Times New Roman" panose="02020603050405020304" pitchFamily="18" charset="0"/>
                        </a:rPr>
                        <a:t>Patients who should be tested for HEV</a:t>
                      </a:r>
                      <a:endParaRPr lang="en-GB" sz="1600" dirty="0">
                        <a:effectLst/>
                        <a:latin typeface="+mn-lt"/>
                        <a:ea typeface="MS Mincho" panose="02020609040205080304" pitchFamily="49" charset="-128"/>
                        <a:cs typeface="Times New Roman" panose="02020603050405020304" pitchFamily="18" charset="0"/>
                      </a:endParaRPr>
                    </a:p>
                  </a:txBody>
                  <a:tcPr marL="68580" marR="68580" marT="0" marB="0"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375899">
                <a:tc>
                  <a:txBody>
                    <a:bodyPr/>
                    <a:lstStyle/>
                    <a:p>
                      <a:pPr algn="just">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Immunocompetent</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marL="177800" lvl="0" indent="-177800" algn="just">
                        <a:lnSpc>
                          <a:spcPct val="107000"/>
                        </a:lnSpc>
                        <a:spcAft>
                          <a:spcPts val="0"/>
                        </a:spcAft>
                        <a:buFont typeface="Symbol" panose="05050102010706020507" pitchFamily="18" charset="2"/>
                        <a:buChar char=""/>
                        <a:tabLst>
                          <a:tab pos="177800" algn="l"/>
                        </a:tabLst>
                      </a:pPr>
                      <a:r>
                        <a:rPr lang="en-GB" sz="1600" b="1" dirty="0">
                          <a:solidFill>
                            <a:schemeClr val="tx2"/>
                          </a:solidFill>
                          <a:effectLst/>
                          <a:latin typeface="+mn-lt"/>
                          <a:ea typeface="Cambria" panose="02040503050406030204" pitchFamily="18" charset="0"/>
                          <a:cs typeface="Times New Roman" panose="02020603050405020304" pitchFamily="18" charset="0"/>
                        </a:rPr>
                        <a:t>Any patient with biochemical evidence of hepatitis*</a:t>
                      </a:r>
                    </a:p>
                    <a:p>
                      <a:pPr marL="177800" lvl="0" indent="-177800" algn="just">
                        <a:lnSpc>
                          <a:spcPct val="107000"/>
                        </a:lnSpc>
                        <a:spcAft>
                          <a:spcPts val="0"/>
                        </a:spcAft>
                        <a:buFont typeface="Symbol" panose="05050102010706020507" pitchFamily="18" charset="2"/>
                        <a:buChar char=""/>
                        <a:tabLst>
                          <a:tab pos="177800" algn="l"/>
                        </a:tabLst>
                      </a:pPr>
                      <a:r>
                        <a:rPr lang="en-GB" sz="1600" b="1" dirty="0">
                          <a:solidFill>
                            <a:schemeClr val="tx2"/>
                          </a:solidFill>
                          <a:effectLst/>
                          <a:latin typeface="+mn-lt"/>
                          <a:ea typeface="Cambria" panose="02040503050406030204" pitchFamily="18" charset="0"/>
                          <a:cs typeface="Times New Roman" panose="02020603050405020304" pitchFamily="18" charset="0"/>
                        </a:rPr>
                        <a:t>Suspected drug-induced liver injury*</a:t>
                      </a:r>
                    </a:p>
                    <a:p>
                      <a:pPr marL="177800" marR="0" lvl="0" indent="-1778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tab pos="177800" algn="l"/>
                        </a:tabLst>
                        <a:defRPr/>
                      </a:pPr>
                      <a:r>
                        <a:rPr lang="en-GB" sz="1600" dirty="0">
                          <a:effectLst/>
                          <a:latin typeface="+mn-lt"/>
                          <a:ea typeface="Cambria" panose="02040503050406030204" pitchFamily="18" charset="0"/>
                          <a:cs typeface="Times New Roman" panose="02020603050405020304" pitchFamily="18" charset="0"/>
                        </a:rPr>
                        <a:t>Decompensated chronic liver disease</a:t>
                      </a:r>
                      <a:r>
                        <a:rPr lang="en-GB" sz="1600" baseline="30000" dirty="0">
                          <a:effectLst/>
                          <a:latin typeface="+mn-lt"/>
                          <a:ea typeface="Cambria" panose="02040503050406030204" pitchFamily="18" charset="0"/>
                          <a:cs typeface="Times New Roman" panose="02020603050405020304" pitchFamily="18" charset="0"/>
                        </a:rPr>
                        <a:t>†</a:t>
                      </a:r>
                    </a:p>
                    <a:p>
                      <a:pPr marL="177800" lvl="0" indent="-177800" algn="just">
                        <a:lnSpc>
                          <a:spcPct val="107000"/>
                        </a:lnSpc>
                        <a:spcAft>
                          <a:spcPts val="0"/>
                        </a:spcAft>
                        <a:buFont typeface="Symbol" panose="05050102010706020507" pitchFamily="18" charset="2"/>
                        <a:buChar char=""/>
                        <a:tabLst>
                          <a:tab pos="177800" algn="l"/>
                        </a:tabLst>
                      </a:pPr>
                      <a:r>
                        <a:rPr lang="en-GB" sz="1600" dirty="0">
                          <a:effectLst/>
                          <a:latin typeface="+mn-lt"/>
                          <a:ea typeface="Cambria" panose="02040503050406030204" pitchFamily="18" charset="0"/>
                          <a:cs typeface="Times New Roman" panose="02020603050405020304" pitchFamily="18" charset="0"/>
                        </a:rPr>
                        <a:t>Neuralgic amyotrophy</a:t>
                      </a:r>
                      <a:r>
                        <a:rPr lang="en-GB" sz="1600" baseline="30000" dirty="0">
                          <a:effectLst/>
                          <a:latin typeface="+mn-lt"/>
                          <a:ea typeface="Cambria" panose="02040503050406030204" pitchFamily="18"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tab pos="177800" algn="l"/>
                        </a:tabLst>
                        <a:defRPr/>
                      </a:pPr>
                      <a:r>
                        <a:rPr lang="en-GB" sz="1600" dirty="0" err="1">
                          <a:effectLst/>
                          <a:latin typeface="+mn-lt"/>
                          <a:ea typeface="Cambria" panose="02040503050406030204" pitchFamily="18" charset="0"/>
                          <a:cs typeface="Times New Roman" panose="02020603050405020304" pitchFamily="18" charset="0"/>
                        </a:rPr>
                        <a:t>Guillain</a:t>
                      </a:r>
                      <a:r>
                        <a:rPr lang="en-GB" sz="1600" dirty="0">
                          <a:effectLst/>
                          <a:latin typeface="+mn-lt"/>
                          <a:ea typeface="Cambria" panose="02040503050406030204" pitchFamily="18" charset="0"/>
                          <a:cs typeface="Times New Roman" panose="02020603050405020304" pitchFamily="18" charset="0"/>
                        </a:rPr>
                        <a:t>–</a:t>
                      </a:r>
                      <a:r>
                        <a:rPr lang="en-GB" sz="1600" dirty="0" err="1">
                          <a:effectLst/>
                          <a:latin typeface="+mn-lt"/>
                          <a:ea typeface="Cambria" panose="02040503050406030204" pitchFamily="18" charset="0"/>
                          <a:cs typeface="Times New Roman" panose="02020603050405020304" pitchFamily="18" charset="0"/>
                        </a:rPr>
                        <a:t>Barré</a:t>
                      </a:r>
                      <a:r>
                        <a:rPr lang="en-GB" sz="1600" dirty="0">
                          <a:effectLst/>
                          <a:latin typeface="+mn-lt"/>
                          <a:ea typeface="Cambria" panose="02040503050406030204" pitchFamily="18" charset="0"/>
                          <a:cs typeface="Times New Roman" panose="02020603050405020304" pitchFamily="18" charset="0"/>
                        </a:rPr>
                        <a:t> syndrome</a:t>
                      </a:r>
                      <a:r>
                        <a:rPr lang="en-GB" sz="1600" baseline="30000" dirty="0">
                          <a:effectLst/>
                          <a:latin typeface="+mn-lt"/>
                          <a:ea typeface="Cambria" panose="02040503050406030204" pitchFamily="18"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tab pos="177800" algn="l"/>
                        </a:tabLst>
                        <a:defRPr/>
                      </a:pPr>
                      <a:r>
                        <a:rPr lang="en-GB" sz="1600" dirty="0">
                          <a:effectLst/>
                          <a:latin typeface="+mn-lt"/>
                          <a:ea typeface="Cambria" panose="02040503050406030204" pitchFamily="18" charset="0"/>
                          <a:cs typeface="Times New Roman" panose="02020603050405020304" pitchFamily="18" charset="0"/>
                        </a:rPr>
                        <a:t>Encephalitis</a:t>
                      </a:r>
                      <a:r>
                        <a:rPr lang="en-GB" sz="1600" baseline="30000" dirty="0">
                          <a:effectLst/>
                          <a:latin typeface="+mn-lt"/>
                          <a:ea typeface="Cambria" panose="02040503050406030204" pitchFamily="18" charset="0"/>
                          <a:cs typeface="Times New Roman" panose="02020603050405020304" pitchFamily="18" charset="0"/>
                        </a:rPr>
                        <a:t>†</a:t>
                      </a:r>
                    </a:p>
                    <a:p>
                      <a:pPr marL="177800" lvl="0" indent="-177800" algn="just">
                        <a:lnSpc>
                          <a:spcPct val="107000"/>
                        </a:lnSpc>
                        <a:spcAft>
                          <a:spcPts val="0"/>
                        </a:spcAft>
                        <a:buFont typeface="Symbol" panose="05050102010706020507" pitchFamily="18" charset="2"/>
                        <a:buChar char=""/>
                        <a:tabLst>
                          <a:tab pos="177800" algn="l"/>
                        </a:tabLst>
                      </a:pPr>
                      <a:r>
                        <a:rPr lang="en-GB" sz="1600" dirty="0">
                          <a:effectLst/>
                          <a:latin typeface="+mn-lt"/>
                          <a:ea typeface="Cambria" panose="02040503050406030204" pitchFamily="18" charset="0"/>
                          <a:cs typeface="Times New Roman" panose="02020603050405020304" pitchFamily="18" charset="0"/>
                        </a:rPr>
                        <a:t>Patients with unexplained acute neurology and raised ALT</a:t>
                      </a:r>
                      <a:r>
                        <a:rPr lang="en-GB" sz="1600" baseline="30000" dirty="0">
                          <a:effectLst/>
                          <a:latin typeface="+mn-lt"/>
                          <a:ea typeface="Cambria" panose="02040503050406030204" pitchFamily="18" charset="0"/>
                          <a:cs typeface="Times New Roman" panose="02020603050405020304" pitchFamily="18" charset="0"/>
                        </a:rPr>
                        <a:t>‡</a:t>
                      </a: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0">
                <a:tc>
                  <a:txBody>
                    <a:bodyPr/>
                    <a:lstStyle/>
                    <a:p>
                      <a:pPr algn="just">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Immunocompromised</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p>
                      <a:pPr algn="just">
                        <a:spcAft>
                          <a:spcPts val="0"/>
                        </a:spcAft>
                      </a:pPr>
                      <a:r>
                        <a:rPr lang="en-GB" sz="1600" b="1" dirty="0">
                          <a:solidFill>
                            <a:schemeClr val="bg1"/>
                          </a:solidFill>
                          <a:effectLst/>
                          <a:latin typeface="+mn-lt"/>
                          <a:ea typeface="Cambria" panose="02040503050406030204" pitchFamily="18" charset="0"/>
                          <a:cs typeface="Times New Roman" panose="02020603050405020304" pitchFamily="18" charset="0"/>
                        </a:rPr>
                        <a:t>(developed countries)</a:t>
                      </a:r>
                      <a:endParaRPr lang="en-GB" sz="1600" b="1"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177800" lvl="0" indent="-177800" algn="just">
                        <a:lnSpc>
                          <a:spcPct val="107000"/>
                        </a:lnSpc>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As above</a:t>
                      </a:r>
                    </a:p>
                    <a:p>
                      <a:pPr marL="177800" lvl="0" indent="-177800" algn="just">
                        <a:lnSpc>
                          <a:spcPct val="107000"/>
                        </a:lnSpc>
                        <a:spcAft>
                          <a:spcPts val="0"/>
                        </a:spcAft>
                        <a:buFont typeface="Symbol" panose="05050102010706020507" pitchFamily="18" charset="2"/>
                        <a:buChar char=""/>
                      </a:pPr>
                      <a:r>
                        <a:rPr lang="en-GB" sz="1600" dirty="0">
                          <a:effectLst/>
                          <a:latin typeface="+mn-lt"/>
                          <a:ea typeface="Cambria" panose="02040503050406030204" pitchFamily="18" charset="0"/>
                          <a:cs typeface="Times New Roman" panose="02020603050405020304" pitchFamily="18" charset="0"/>
                        </a:rPr>
                        <a:t>Persistently abnormal ALT</a:t>
                      </a:r>
                      <a:r>
                        <a:rPr lang="en-GB" sz="1600" baseline="30000" dirty="0">
                          <a:effectLst/>
                          <a:latin typeface="+mn-lt"/>
                          <a:ea typeface="Cambria" panose="02040503050406030204" pitchFamily="18" charset="0"/>
                          <a:cs typeface="Times New Roman" panose="02020603050405020304" pitchFamily="18" charset="0"/>
                        </a:rPr>
                        <a:t>§</a:t>
                      </a:r>
                    </a:p>
                  </a:txBody>
                  <a:tcPr marL="68580" marR="68580" marT="0" marB="0">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pic>
        <p:nvPicPr>
          <p:cNvPr id="7" name="Picture 6">
            <a:hlinkClick r:id="rId3" action="ppaction://hlinksldjump"/>
            <a:extLst>
              <a:ext uri="{FF2B5EF4-FFF2-40B4-BE49-F238E27FC236}">
                <a16:creationId xmlns:a16="http://schemas.microsoft.com/office/drawing/2014/main" id="{0F023A19-0C44-4B58-B38A-5EBAD46BA5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66029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HEV and the blood supply</a:t>
            </a:r>
            <a:endParaRPr lang="en-GB" dirty="0"/>
          </a:p>
        </p:txBody>
      </p:sp>
      <p:sp>
        <p:nvSpPr>
          <p:cNvPr id="6" name="Text Placeholder 5"/>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 name="Content Placeholder 4"/>
          <p:cNvSpPr>
            <a:spLocks noGrp="1"/>
          </p:cNvSpPr>
          <p:nvPr>
            <p:ph sz="half" idx="1"/>
          </p:nvPr>
        </p:nvSpPr>
        <p:spPr/>
        <p:txBody>
          <a:bodyPr>
            <a:noAutofit/>
          </a:bodyPr>
          <a:lstStyle/>
          <a:p>
            <a:r>
              <a:rPr lang="en-GB" dirty="0"/>
              <a:t>HEV can also be transmitted </a:t>
            </a:r>
            <a:r>
              <a:rPr lang="en-GB" dirty="0" err="1"/>
              <a:t>iatrogenically</a:t>
            </a:r>
            <a:endParaRPr lang="en-GB" dirty="0"/>
          </a:p>
          <a:p>
            <a:pPr lvl="1"/>
            <a:r>
              <a:rPr lang="en-GB" dirty="0"/>
              <a:t>Through infected blood and blood products</a:t>
            </a:r>
          </a:p>
          <a:p>
            <a:r>
              <a:rPr lang="en-GB" dirty="0"/>
              <a:t>Universal, targeted or partial screening for HEV in donors:</a:t>
            </a:r>
          </a:p>
          <a:p>
            <a:pPr lvl="1"/>
            <a:r>
              <a:rPr lang="en-GB" dirty="0"/>
              <a:t>Ireland, the UK, the Netherlands, and Japan</a:t>
            </a:r>
          </a:p>
          <a:p>
            <a:pPr lvl="1"/>
            <a:r>
              <a:rPr lang="en-GB" dirty="0"/>
              <a:t>Germany: voluntary HEV screening by some blood transfusion companies</a:t>
            </a:r>
          </a:p>
        </p:txBody>
      </p:sp>
      <p:graphicFrame>
        <p:nvGraphicFramePr>
          <p:cNvPr id="16" name="Table 15">
            <a:extLst>
              <a:ext uri="{FF2B5EF4-FFF2-40B4-BE49-F238E27FC236}">
                <a16:creationId xmlns:a16="http://schemas.microsoft.com/office/drawing/2014/main" id="{7742502A-A7F6-4B92-AFE1-EEF01EE5C5CE}"/>
              </a:ext>
            </a:extLst>
          </p:cNvPr>
          <p:cNvGraphicFramePr>
            <a:graphicFrameLocks noGrp="1"/>
          </p:cNvGraphicFramePr>
          <p:nvPr>
            <p:extLst>
              <p:ext uri="{D42A27DB-BD31-4B8C-83A1-F6EECF244321}">
                <p14:modId xmlns:p14="http://schemas.microsoft.com/office/powerpoint/2010/main" val="1748877279"/>
              </p:ext>
            </p:extLst>
          </p:nvPr>
        </p:nvGraphicFramePr>
        <p:xfrm>
          <a:off x="423848" y="3401449"/>
          <a:ext cx="11342401" cy="149352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42587">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46287">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0" dirty="0">
                          <a:solidFill>
                            <a:schemeClr val="tx1"/>
                          </a:solidFill>
                          <a:latin typeface="+mn-lt"/>
                        </a:rPr>
                        <a:t>Patients with abnormal LFTs after receiving blood products should be tested for HEV</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453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a:rPr>
                        <a:t>Blood donor screening</a:t>
                      </a:r>
                      <a:endParaRPr lang="en-US" sz="1600"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n-lt"/>
                        </a:rPr>
                        <a:t>Blood donor services should screen blood donors for HEV by NAT, informed by local risk assessment and cost-effectiveness studies</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8073783" y="3414320"/>
            <a:ext cx="3693418" cy="276999"/>
            <a:chOff x="4262958" y="3212976"/>
            <a:chExt cx="3693418" cy="276999"/>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12030DE8-3D0F-4AF2-9BB6-62D3DE253CA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075062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Treatment of acute HEV infection</a:t>
            </a:r>
          </a:p>
        </p:txBody>
      </p:sp>
      <p:sp>
        <p:nvSpPr>
          <p:cNvPr id="6" name="Text Placeholder 5"/>
          <p:cNvSpPr>
            <a:spLocks noGrp="1"/>
          </p:cNvSpPr>
          <p:nvPr>
            <p:ph type="body" sz="quarter" idx="10"/>
          </p:nvPr>
        </p:nvSpPr>
        <p:spPr/>
        <p:txBody>
          <a:bodyPr/>
          <a:lstStyle/>
          <a:p>
            <a:r>
              <a:rPr lang="en-GB" dirty="0"/>
              <a:t>*Grade of evidence A</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5" name="Content Placeholder 4"/>
          <p:cNvSpPr>
            <a:spLocks noGrp="1"/>
          </p:cNvSpPr>
          <p:nvPr>
            <p:ph sz="half" idx="1"/>
          </p:nvPr>
        </p:nvSpPr>
        <p:spPr/>
        <p:txBody>
          <a:bodyPr/>
          <a:lstStyle/>
          <a:p>
            <a:r>
              <a:rPr lang="en-GB" dirty="0"/>
              <a:t>Acute HEV infection does not usually require antiviral therapy*</a:t>
            </a:r>
          </a:p>
          <a:p>
            <a:r>
              <a:rPr lang="en-GB" dirty="0"/>
              <a:t>Most cases of HEV infection are spontaneously cleared</a:t>
            </a:r>
          </a:p>
          <a:p>
            <a:pPr lvl="1"/>
            <a:r>
              <a:rPr lang="en-GB" dirty="0"/>
              <a:t>Some patients may progress to liver failure</a:t>
            </a:r>
          </a:p>
          <a:p>
            <a:pPr lvl="1"/>
            <a:r>
              <a:rPr lang="en-GB" dirty="0"/>
              <a:t>Ribavirin</a:t>
            </a:r>
          </a:p>
          <a:p>
            <a:pPr lvl="2"/>
            <a:r>
              <a:rPr lang="en-GB" dirty="0"/>
              <a:t>Early therapy of acute HEV may shorten course of disease and reduce overall morbidity</a:t>
            </a:r>
          </a:p>
        </p:txBody>
      </p:sp>
      <p:graphicFrame>
        <p:nvGraphicFramePr>
          <p:cNvPr id="16" name="Table 15">
            <a:extLst>
              <a:ext uri="{FF2B5EF4-FFF2-40B4-BE49-F238E27FC236}">
                <a16:creationId xmlns:a16="http://schemas.microsoft.com/office/drawing/2014/main" id="{7742502A-A7F6-4B92-AFE1-EEF01EE5C5CE}"/>
              </a:ext>
            </a:extLst>
          </p:cNvPr>
          <p:cNvGraphicFramePr>
            <a:graphicFrameLocks noGrp="1"/>
          </p:cNvGraphicFramePr>
          <p:nvPr>
            <p:extLst>
              <p:ext uri="{D42A27DB-BD31-4B8C-83A1-F6EECF244321}">
                <p14:modId xmlns:p14="http://schemas.microsoft.com/office/powerpoint/2010/main" val="3653026437"/>
              </p:ext>
            </p:extLst>
          </p:nvPr>
        </p:nvGraphicFramePr>
        <p:xfrm>
          <a:off x="423849" y="3678945"/>
          <a:ext cx="11342400" cy="91440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Recommendation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R w="6350" cap="flat" cmpd="sng" algn="ctr">
                      <a:no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24547433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n-lt"/>
                        </a:rPr>
                        <a:t>Ribavirin treatment may be considered in cases of severe acute hepatitis or acute-on-chronic liver failure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8073783" y="3691816"/>
            <a:ext cx="3693418" cy="276999"/>
            <a:chOff x="4262958" y="3212976"/>
            <a:chExt cx="3693418" cy="276999"/>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468CB7BF-1FCC-4290-BCC6-0952263D1D5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426466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Reduction of immunosuppression as first therapeutic step in solid organ transplant recipients</a:t>
            </a:r>
          </a:p>
        </p:txBody>
      </p:sp>
      <p:sp>
        <p:nvSpPr>
          <p:cNvPr id="6" name="Text Placeholder 5"/>
          <p:cNvSpPr>
            <a:spLocks noGrp="1"/>
          </p:cNvSpPr>
          <p:nvPr>
            <p:ph type="body" sz="quarter" idx="10"/>
          </p:nvPr>
        </p:nvSpPr>
        <p:spPr/>
        <p:txBody>
          <a:bodyPr/>
          <a:lstStyle/>
          <a:p>
            <a:r>
              <a:rPr lang="en-GB" dirty="0"/>
              <a:t>*Possible increased likelihood for </a:t>
            </a:r>
            <a:r>
              <a:rPr lang="en-GB" dirty="0" err="1"/>
              <a:t>LTx</a:t>
            </a:r>
            <a:r>
              <a:rPr lang="en-GB" dirty="0"/>
              <a:t> recipients, only GT 3</a:t>
            </a:r>
            <a:br>
              <a:rPr lang="en-GB" dirty="0"/>
            </a:br>
            <a:r>
              <a:rPr lang="en-GB" dirty="0"/>
              <a:t>Behrendt P, et al. J </a:t>
            </a:r>
            <a:r>
              <a:rPr lang="en-GB" dirty="0" err="1"/>
              <a:t>Hepatol</a:t>
            </a:r>
            <a:r>
              <a:rPr lang="en-GB" dirty="0"/>
              <a:t> 2014;61:1418–29</a:t>
            </a:r>
          </a:p>
        </p:txBody>
      </p:sp>
      <p:sp>
        <p:nvSpPr>
          <p:cNvPr id="8" name="TextBox 7"/>
          <p:cNvSpPr txBox="1"/>
          <p:nvPr/>
        </p:nvSpPr>
        <p:spPr>
          <a:xfrm>
            <a:off x="2572631" y="3763241"/>
            <a:ext cx="840295" cy="307777"/>
          </a:xfrm>
          <a:prstGeom prst="rect">
            <a:avLst/>
          </a:prstGeom>
          <a:noFill/>
        </p:spPr>
        <p:txBody>
          <a:bodyPr wrap="none" rtlCol="0">
            <a:spAutoFit/>
          </a:bodyPr>
          <a:lstStyle/>
          <a:p>
            <a:pPr algn="ctr"/>
            <a:r>
              <a:rPr lang="en-GB" sz="1400" dirty="0"/>
              <a:t>40</a:t>
            </a:r>
            <a:r>
              <a:rPr lang="en-GB" sz="1400" dirty="0">
                <a:sym typeface="Symbol" panose="05050102010706020507" pitchFamily="18" charset="2"/>
              </a:rPr>
              <a:t>50%</a:t>
            </a:r>
            <a:endParaRPr lang="en-GB" sz="1400" dirty="0"/>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38" y="1098389"/>
            <a:ext cx="5458484" cy="2224994"/>
          </a:xfrm>
          <a:prstGeom prst="rect">
            <a:avLst/>
          </a:prstGeom>
        </p:spPr>
      </p:pic>
      <p:sp>
        <p:nvSpPr>
          <p:cNvPr id="18" name="TextBox 17"/>
          <p:cNvSpPr txBox="1"/>
          <p:nvPr/>
        </p:nvSpPr>
        <p:spPr>
          <a:xfrm>
            <a:off x="3299649" y="3377014"/>
            <a:ext cx="3315331" cy="338554"/>
          </a:xfrm>
          <a:prstGeom prst="rect">
            <a:avLst/>
          </a:prstGeom>
          <a:noFill/>
          <a:ln>
            <a:solidFill>
              <a:schemeClr val="tx1"/>
            </a:solidFill>
          </a:ln>
        </p:spPr>
        <p:txBody>
          <a:bodyPr wrap="none" rtlCol="0">
            <a:spAutoFit/>
          </a:bodyPr>
          <a:lstStyle/>
          <a:p>
            <a:r>
              <a:rPr lang="en-GB" sz="1600" dirty="0"/>
              <a:t>Solid organ transplanted individual</a:t>
            </a:r>
          </a:p>
        </p:txBody>
      </p:sp>
      <p:sp>
        <p:nvSpPr>
          <p:cNvPr id="20" name="TextBox 19"/>
          <p:cNvSpPr txBox="1"/>
          <p:nvPr/>
        </p:nvSpPr>
        <p:spPr>
          <a:xfrm>
            <a:off x="1994798" y="4328677"/>
            <a:ext cx="1117614" cy="338554"/>
          </a:xfrm>
          <a:prstGeom prst="rect">
            <a:avLst/>
          </a:prstGeom>
          <a:noFill/>
          <a:ln>
            <a:solidFill>
              <a:schemeClr val="tx1"/>
            </a:solidFill>
          </a:ln>
        </p:spPr>
        <p:txBody>
          <a:bodyPr wrap="none" rtlCol="0">
            <a:spAutoFit/>
          </a:bodyPr>
          <a:lstStyle/>
          <a:p>
            <a:pPr algn="ctr"/>
            <a:r>
              <a:rPr lang="en-GB" sz="1600" dirty="0"/>
              <a:t>Clearance</a:t>
            </a:r>
          </a:p>
        </p:txBody>
      </p:sp>
      <p:cxnSp>
        <p:nvCxnSpPr>
          <p:cNvPr id="23" name="Elbow Connector 22"/>
          <p:cNvCxnSpPr>
            <a:stCxn id="18" idx="2"/>
            <a:endCxn id="20" idx="0"/>
          </p:cNvCxnSpPr>
          <p:nvPr/>
        </p:nvCxnSpPr>
        <p:spPr>
          <a:xfrm rot="5400000">
            <a:off x="3448907" y="2820269"/>
            <a:ext cx="613109" cy="240370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8" idx="2"/>
            <a:endCxn id="21" idx="0"/>
          </p:cNvCxnSpPr>
          <p:nvPr/>
        </p:nvCxnSpPr>
        <p:spPr>
          <a:xfrm rot="16200000" flipH="1">
            <a:off x="5851888" y="2820995"/>
            <a:ext cx="613109" cy="240225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04207" y="3763241"/>
            <a:ext cx="910827" cy="307777"/>
          </a:xfrm>
          <a:prstGeom prst="rect">
            <a:avLst/>
          </a:prstGeom>
          <a:noFill/>
        </p:spPr>
        <p:txBody>
          <a:bodyPr wrap="none" rtlCol="0">
            <a:spAutoFit/>
          </a:bodyPr>
          <a:lstStyle/>
          <a:p>
            <a:pPr algn="ctr"/>
            <a:r>
              <a:rPr lang="en-GB" sz="1400" dirty="0"/>
              <a:t>50</a:t>
            </a:r>
            <a:r>
              <a:rPr lang="en-GB" sz="1400" dirty="0">
                <a:sym typeface="Symbol" panose="05050102010706020507" pitchFamily="18" charset="2"/>
              </a:rPr>
              <a:t>60%*</a:t>
            </a:r>
            <a:endParaRPr lang="en-GB" sz="1400" dirty="0"/>
          </a:p>
        </p:txBody>
      </p:sp>
      <p:sp>
        <p:nvSpPr>
          <p:cNvPr id="32" name="TextBox 31"/>
          <p:cNvSpPr txBox="1"/>
          <p:nvPr/>
        </p:nvSpPr>
        <p:spPr>
          <a:xfrm>
            <a:off x="8779835" y="4687228"/>
            <a:ext cx="992579" cy="338554"/>
          </a:xfrm>
          <a:prstGeom prst="rect">
            <a:avLst/>
          </a:prstGeom>
          <a:noFill/>
          <a:ln>
            <a:solidFill>
              <a:schemeClr val="tx1"/>
            </a:solidFill>
          </a:ln>
        </p:spPr>
        <p:txBody>
          <a:bodyPr wrap="none" rtlCol="0">
            <a:spAutoFit/>
          </a:bodyPr>
          <a:lstStyle/>
          <a:p>
            <a:pPr algn="ctr"/>
            <a:r>
              <a:rPr lang="en-GB" sz="1600" dirty="0"/>
              <a:t>Cirrhosis</a:t>
            </a:r>
          </a:p>
        </p:txBody>
      </p:sp>
      <p:cxnSp>
        <p:nvCxnSpPr>
          <p:cNvPr id="34" name="Elbow Connector 33"/>
          <p:cNvCxnSpPr>
            <a:stCxn id="21" idx="3"/>
            <a:endCxn id="32" idx="0"/>
          </p:cNvCxnSpPr>
          <p:nvPr/>
        </p:nvCxnSpPr>
        <p:spPr>
          <a:xfrm>
            <a:off x="8214932" y="4497954"/>
            <a:ext cx="1061193" cy="18927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1" idx="2"/>
            <a:endCxn id="32" idx="1"/>
          </p:cNvCxnSpPr>
          <p:nvPr/>
        </p:nvCxnSpPr>
        <p:spPr>
          <a:xfrm rot="16200000" flipH="1">
            <a:off x="7975064" y="4051736"/>
            <a:ext cx="189274" cy="1420265"/>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78333" y="4883388"/>
            <a:ext cx="1218603" cy="523220"/>
          </a:xfrm>
          <a:prstGeom prst="rect">
            <a:avLst/>
          </a:prstGeom>
          <a:noFill/>
        </p:spPr>
        <p:txBody>
          <a:bodyPr wrap="none" rtlCol="0">
            <a:spAutoFit/>
          </a:bodyPr>
          <a:lstStyle/>
          <a:p>
            <a:pPr algn="ctr"/>
            <a:r>
              <a:rPr lang="en-GB" sz="1400" b="1" dirty="0">
                <a:solidFill>
                  <a:srgbClr val="CC9B00"/>
                </a:solidFill>
              </a:rPr>
              <a:t>~1</a:t>
            </a:r>
            <a:r>
              <a:rPr lang="en-GB" sz="1400" b="1" dirty="0">
                <a:solidFill>
                  <a:srgbClr val="CC9B00"/>
                </a:solidFill>
                <a:sym typeface="Symbol" panose="05050102010706020507" pitchFamily="18" charset="2"/>
              </a:rPr>
              <a:t>0% rapid</a:t>
            </a:r>
            <a:br>
              <a:rPr lang="en-GB" sz="1400" b="1" dirty="0">
                <a:solidFill>
                  <a:srgbClr val="CC9B00"/>
                </a:solidFill>
                <a:sym typeface="Symbol" panose="05050102010706020507" pitchFamily="18" charset="2"/>
              </a:rPr>
            </a:br>
            <a:r>
              <a:rPr lang="en-GB" sz="1400" b="1" dirty="0">
                <a:solidFill>
                  <a:srgbClr val="CC9B00"/>
                </a:solidFill>
                <a:sym typeface="Symbol" panose="05050102010706020507" pitchFamily="18" charset="2"/>
              </a:rPr>
              <a:t>progression</a:t>
            </a:r>
            <a:endParaRPr lang="en-GB" sz="1400" b="1" dirty="0">
              <a:solidFill>
                <a:srgbClr val="CC9B00"/>
              </a:solidFill>
            </a:endParaRPr>
          </a:p>
        </p:txBody>
      </p:sp>
      <p:sp>
        <p:nvSpPr>
          <p:cNvPr id="38" name="TextBox 37"/>
          <p:cNvSpPr txBox="1"/>
          <p:nvPr/>
        </p:nvSpPr>
        <p:spPr>
          <a:xfrm>
            <a:off x="8598309" y="5252282"/>
            <a:ext cx="1355628" cy="584775"/>
          </a:xfrm>
          <a:prstGeom prst="rect">
            <a:avLst/>
          </a:prstGeom>
          <a:noFill/>
          <a:ln>
            <a:solidFill>
              <a:schemeClr val="tx1"/>
            </a:solidFill>
          </a:ln>
        </p:spPr>
        <p:txBody>
          <a:bodyPr wrap="none" rtlCol="0">
            <a:spAutoFit/>
          </a:bodyPr>
          <a:lstStyle/>
          <a:p>
            <a:pPr algn="ctr"/>
            <a:r>
              <a:rPr lang="en-GB" sz="1600" dirty="0"/>
              <a:t>Death</a:t>
            </a:r>
          </a:p>
          <a:p>
            <a:pPr algn="ctr"/>
            <a:r>
              <a:rPr lang="en-GB" sz="1600" dirty="0"/>
              <a:t>Need for </a:t>
            </a:r>
            <a:r>
              <a:rPr lang="en-GB" sz="1600" dirty="0" err="1"/>
              <a:t>LTx</a:t>
            </a:r>
            <a:endParaRPr lang="en-GB" sz="1600" dirty="0"/>
          </a:p>
        </p:txBody>
      </p:sp>
      <p:cxnSp>
        <p:nvCxnSpPr>
          <p:cNvPr id="45" name="Straight Arrow Connector 44"/>
          <p:cNvCxnSpPr>
            <a:stCxn id="32" idx="2"/>
            <a:endCxn id="38" idx="0"/>
          </p:cNvCxnSpPr>
          <p:nvPr/>
        </p:nvCxnSpPr>
        <p:spPr>
          <a:xfrm flipH="1">
            <a:off x="9276124" y="5025783"/>
            <a:ext cx="1" cy="2264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04207" y="4328677"/>
            <a:ext cx="1710725" cy="338554"/>
          </a:xfrm>
          <a:prstGeom prst="rect">
            <a:avLst/>
          </a:prstGeom>
          <a:noFill/>
          <a:ln>
            <a:solidFill>
              <a:schemeClr val="tx1"/>
            </a:solidFill>
          </a:ln>
        </p:spPr>
        <p:txBody>
          <a:bodyPr wrap="none" rtlCol="0">
            <a:spAutoFit/>
          </a:bodyPr>
          <a:lstStyle/>
          <a:p>
            <a:pPr algn="ctr"/>
            <a:r>
              <a:rPr lang="en-GB" sz="1600" dirty="0"/>
              <a:t>Chronic infection</a:t>
            </a:r>
          </a:p>
        </p:txBody>
      </p:sp>
      <p:pic>
        <p:nvPicPr>
          <p:cNvPr id="22" name="Picture 21">
            <a:hlinkClick r:id="rId4" action="ppaction://hlinksldjump"/>
            <a:extLst>
              <a:ext uri="{FF2B5EF4-FFF2-40B4-BE49-F238E27FC236}">
                <a16:creationId xmlns:a16="http://schemas.microsoft.com/office/drawing/2014/main" id="{22E4586E-E6A1-4E31-8E70-EC682C8EFE6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08484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Reduction of immunosuppression as first therapeutic step in solid organ transplant recipients</a:t>
            </a:r>
          </a:p>
        </p:txBody>
      </p:sp>
      <p:sp>
        <p:nvSpPr>
          <p:cNvPr id="6" name="Text Placeholder 5"/>
          <p:cNvSpPr>
            <a:spLocks noGrp="1"/>
          </p:cNvSpPr>
          <p:nvPr>
            <p:ph type="body" sz="quarter" idx="10"/>
          </p:nvPr>
        </p:nvSpPr>
        <p:spPr/>
        <p:txBody>
          <a:bodyPr/>
          <a:lstStyle/>
          <a:p>
            <a:r>
              <a:rPr lang="en-GB" dirty="0"/>
              <a:t>*Possible increased likelihood for </a:t>
            </a:r>
            <a:r>
              <a:rPr lang="en-GB" dirty="0" err="1"/>
              <a:t>LTx</a:t>
            </a:r>
            <a:r>
              <a:rPr lang="en-GB" dirty="0"/>
              <a:t> recipients, only GT 3</a:t>
            </a:r>
            <a:br>
              <a:rPr lang="en-GB" dirty="0"/>
            </a:br>
            <a:r>
              <a:rPr lang="en-GB" dirty="0"/>
              <a:t>Behrendt P, et al. J </a:t>
            </a:r>
            <a:r>
              <a:rPr lang="en-GB" dirty="0" err="1"/>
              <a:t>Hepatol</a:t>
            </a:r>
            <a:r>
              <a:rPr lang="en-GB" dirty="0"/>
              <a:t> 2014;61:1418–29</a:t>
            </a:r>
          </a:p>
        </p:txBody>
      </p:sp>
      <p:sp>
        <p:nvSpPr>
          <p:cNvPr id="8" name="TextBox 7"/>
          <p:cNvSpPr txBox="1"/>
          <p:nvPr/>
        </p:nvSpPr>
        <p:spPr>
          <a:xfrm>
            <a:off x="2572631" y="3763241"/>
            <a:ext cx="840295" cy="307777"/>
          </a:xfrm>
          <a:prstGeom prst="rect">
            <a:avLst/>
          </a:prstGeom>
          <a:noFill/>
        </p:spPr>
        <p:txBody>
          <a:bodyPr wrap="none" rtlCol="0">
            <a:spAutoFit/>
          </a:bodyPr>
          <a:lstStyle/>
          <a:p>
            <a:pPr algn="ctr"/>
            <a:r>
              <a:rPr lang="en-GB" sz="1400" dirty="0"/>
              <a:t>40</a:t>
            </a:r>
            <a:r>
              <a:rPr lang="en-GB" sz="1400" dirty="0">
                <a:sym typeface="Symbol" panose="05050102010706020507" pitchFamily="18" charset="2"/>
              </a:rPr>
              <a:t>50%</a:t>
            </a:r>
            <a:endParaRPr lang="en-GB" sz="1400" dirty="0"/>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38" y="1098389"/>
            <a:ext cx="5458484" cy="2224994"/>
          </a:xfrm>
          <a:prstGeom prst="rect">
            <a:avLst/>
          </a:prstGeom>
        </p:spPr>
      </p:pic>
      <p:sp>
        <p:nvSpPr>
          <p:cNvPr id="18" name="TextBox 17"/>
          <p:cNvSpPr txBox="1"/>
          <p:nvPr/>
        </p:nvSpPr>
        <p:spPr>
          <a:xfrm>
            <a:off x="3299649" y="3377014"/>
            <a:ext cx="3315331" cy="338554"/>
          </a:xfrm>
          <a:prstGeom prst="rect">
            <a:avLst/>
          </a:prstGeom>
          <a:noFill/>
          <a:ln>
            <a:solidFill>
              <a:schemeClr val="tx1"/>
            </a:solidFill>
          </a:ln>
        </p:spPr>
        <p:txBody>
          <a:bodyPr wrap="none" rtlCol="0">
            <a:spAutoFit/>
          </a:bodyPr>
          <a:lstStyle/>
          <a:p>
            <a:r>
              <a:rPr lang="en-GB" sz="1600" dirty="0"/>
              <a:t>Solid organ transplanted individual</a:t>
            </a:r>
          </a:p>
        </p:txBody>
      </p:sp>
      <p:sp>
        <p:nvSpPr>
          <p:cNvPr id="20" name="TextBox 19"/>
          <p:cNvSpPr txBox="1"/>
          <p:nvPr/>
        </p:nvSpPr>
        <p:spPr>
          <a:xfrm>
            <a:off x="1994798" y="4328677"/>
            <a:ext cx="1117614" cy="338554"/>
          </a:xfrm>
          <a:prstGeom prst="rect">
            <a:avLst/>
          </a:prstGeom>
          <a:noFill/>
          <a:ln>
            <a:solidFill>
              <a:schemeClr val="tx1"/>
            </a:solidFill>
          </a:ln>
        </p:spPr>
        <p:txBody>
          <a:bodyPr wrap="none" rtlCol="0">
            <a:spAutoFit/>
          </a:bodyPr>
          <a:lstStyle/>
          <a:p>
            <a:pPr algn="ctr"/>
            <a:r>
              <a:rPr lang="en-GB" sz="1600" dirty="0"/>
              <a:t>Clearance</a:t>
            </a:r>
          </a:p>
        </p:txBody>
      </p:sp>
      <p:cxnSp>
        <p:nvCxnSpPr>
          <p:cNvPr id="23" name="Elbow Connector 22"/>
          <p:cNvCxnSpPr>
            <a:stCxn id="18" idx="2"/>
            <a:endCxn id="20" idx="0"/>
          </p:cNvCxnSpPr>
          <p:nvPr/>
        </p:nvCxnSpPr>
        <p:spPr>
          <a:xfrm rot="5400000">
            <a:off x="3448907" y="2820269"/>
            <a:ext cx="613109" cy="240370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8" idx="2"/>
            <a:endCxn id="21" idx="0"/>
          </p:cNvCxnSpPr>
          <p:nvPr/>
        </p:nvCxnSpPr>
        <p:spPr>
          <a:xfrm rot="16200000" flipH="1">
            <a:off x="5851888" y="2820995"/>
            <a:ext cx="613109" cy="240225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04207" y="3763241"/>
            <a:ext cx="910827" cy="307777"/>
          </a:xfrm>
          <a:prstGeom prst="rect">
            <a:avLst/>
          </a:prstGeom>
          <a:noFill/>
        </p:spPr>
        <p:txBody>
          <a:bodyPr wrap="none" rtlCol="0">
            <a:spAutoFit/>
          </a:bodyPr>
          <a:lstStyle/>
          <a:p>
            <a:pPr algn="ctr"/>
            <a:r>
              <a:rPr lang="en-GB" sz="1400" dirty="0"/>
              <a:t>50</a:t>
            </a:r>
            <a:r>
              <a:rPr lang="en-GB" sz="1400" dirty="0">
                <a:sym typeface="Symbol" panose="05050102010706020507" pitchFamily="18" charset="2"/>
              </a:rPr>
              <a:t>60%*</a:t>
            </a:r>
            <a:endParaRPr lang="en-GB" sz="1400" dirty="0"/>
          </a:p>
        </p:txBody>
      </p:sp>
      <p:cxnSp>
        <p:nvCxnSpPr>
          <p:cNvPr id="30" name="Straight Arrow Connector 29"/>
          <p:cNvCxnSpPr>
            <a:stCxn id="21" idx="1"/>
            <a:endCxn id="20" idx="3"/>
          </p:cNvCxnSpPr>
          <p:nvPr/>
        </p:nvCxnSpPr>
        <p:spPr>
          <a:xfrm flipH="1">
            <a:off x="3112412" y="4497954"/>
            <a:ext cx="3391794"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4091" y="4821175"/>
            <a:ext cx="3948517" cy="646331"/>
          </a:xfrm>
          <a:prstGeom prst="rect">
            <a:avLst/>
          </a:prstGeom>
          <a:noFill/>
        </p:spPr>
        <p:txBody>
          <a:bodyPr wrap="none" rtlCol="0">
            <a:spAutoFit/>
          </a:bodyPr>
          <a:lstStyle/>
          <a:p>
            <a:pPr algn="ctr"/>
            <a:r>
              <a:rPr lang="en-GB" b="1" dirty="0">
                <a:solidFill>
                  <a:srgbClr val="CC9B00"/>
                </a:solidFill>
                <a:sym typeface="Symbol" panose="05050102010706020507" pitchFamily="18" charset="2"/>
              </a:rPr>
              <a:t>HEV is cleared in ~30% of patients</a:t>
            </a:r>
            <a:br>
              <a:rPr lang="en-GB" b="1" dirty="0">
                <a:solidFill>
                  <a:srgbClr val="CC9B00"/>
                </a:solidFill>
                <a:sym typeface="Symbol" panose="05050102010706020507" pitchFamily="18" charset="2"/>
              </a:rPr>
            </a:br>
            <a:r>
              <a:rPr lang="en-GB" b="1" dirty="0">
                <a:solidFill>
                  <a:srgbClr val="CC9B00"/>
                </a:solidFill>
                <a:sym typeface="Symbol" panose="05050102010706020507" pitchFamily="18" charset="2"/>
              </a:rPr>
              <a:t>by reducing immunosuppression</a:t>
            </a:r>
            <a:endParaRPr lang="en-GB" b="1" dirty="0">
              <a:solidFill>
                <a:srgbClr val="CC9B00"/>
              </a:solidFill>
            </a:endParaRPr>
          </a:p>
        </p:txBody>
      </p:sp>
      <p:sp>
        <p:nvSpPr>
          <p:cNvPr id="32" name="TextBox 31"/>
          <p:cNvSpPr txBox="1"/>
          <p:nvPr/>
        </p:nvSpPr>
        <p:spPr>
          <a:xfrm>
            <a:off x="8779835" y="4687228"/>
            <a:ext cx="992579" cy="338554"/>
          </a:xfrm>
          <a:prstGeom prst="rect">
            <a:avLst/>
          </a:prstGeom>
          <a:noFill/>
          <a:ln>
            <a:solidFill>
              <a:schemeClr val="tx1"/>
            </a:solidFill>
          </a:ln>
        </p:spPr>
        <p:txBody>
          <a:bodyPr wrap="none" rtlCol="0">
            <a:spAutoFit/>
          </a:bodyPr>
          <a:lstStyle/>
          <a:p>
            <a:pPr algn="ctr"/>
            <a:r>
              <a:rPr lang="en-GB" sz="1600" dirty="0"/>
              <a:t>Cirrhosis</a:t>
            </a:r>
          </a:p>
        </p:txBody>
      </p:sp>
      <p:cxnSp>
        <p:nvCxnSpPr>
          <p:cNvPr id="34" name="Elbow Connector 33"/>
          <p:cNvCxnSpPr>
            <a:stCxn id="21" idx="3"/>
            <a:endCxn id="32" idx="0"/>
          </p:cNvCxnSpPr>
          <p:nvPr/>
        </p:nvCxnSpPr>
        <p:spPr>
          <a:xfrm>
            <a:off x="8214932" y="4497954"/>
            <a:ext cx="1061193" cy="18927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1" idx="2"/>
            <a:endCxn id="32" idx="1"/>
          </p:cNvCxnSpPr>
          <p:nvPr/>
        </p:nvCxnSpPr>
        <p:spPr>
          <a:xfrm rot="16200000" flipH="1">
            <a:off x="7975064" y="4051736"/>
            <a:ext cx="189274" cy="1420265"/>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78333" y="4883388"/>
            <a:ext cx="1218603" cy="523220"/>
          </a:xfrm>
          <a:prstGeom prst="rect">
            <a:avLst/>
          </a:prstGeom>
          <a:noFill/>
        </p:spPr>
        <p:txBody>
          <a:bodyPr wrap="none" rtlCol="0">
            <a:spAutoFit/>
          </a:bodyPr>
          <a:lstStyle/>
          <a:p>
            <a:pPr algn="ctr"/>
            <a:r>
              <a:rPr lang="en-GB" sz="1400" b="1" dirty="0">
                <a:solidFill>
                  <a:srgbClr val="CC9B00"/>
                </a:solidFill>
              </a:rPr>
              <a:t>~1</a:t>
            </a:r>
            <a:r>
              <a:rPr lang="en-GB" sz="1400" b="1" dirty="0">
                <a:solidFill>
                  <a:srgbClr val="CC9B00"/>
                </a:solidFill>
                <a:sym typeface="Symbol" panose="05050102010706020507" pitchFamily="18" charset="2"/>
              </a:rPr>
              <a:t>0% rapid</a:t>
            </a:r>
            <a:br>
              <a:rPr lang="en-GB" sz="1400" b="1" dirty="0">
                <a:solidFill>
                  <a:srgbClr val="CC9B00"/>
                </a:solidFill>
                <a:sym typeface="Symbol" panose="05050102010706020507" pitchFamily="18" charset="2"/>
              </a:rPr>
            </a:br>
            <a:r>
              <a:rPr lang="en-GB" sz="1400" b="1" dirty="0">
                <a:solidFill>
                  <a:srgbClr val="CC9B00"/>
                </a:solidFill>
                <a:sym typeface="Symbol" panose="05050102010706020507" pitchFamily="18" charset="2"/>
              </a:rPr>
              <a:t>progression</a:t>
            </a:r>
            <a:endParaRPr lang="en-GB" sz="1400" b="1" dirty="0">
              <a:solidFill>
                <a:srgbClr val="CC9B00"/>
              </a:solidFill>
            </a:endParaRPr>
          </a:p>
        </p:txBody>
      </p:sp>
      <p:sp>
        <p:nvSpPr>
          <p:cNvPr id="38" name="TextBox 37"/>
          <p:cNvSpPr txBox="1"/>
          <p:nvPr/>
        </p:nvSpPr>
        <p:spPr>
          <a:xfrm>
            <a:off x="8598309" y="5252282"/>
            <a:ext cx="1355628" cy="584775"/>
          </a:xfrm>
          <a:prstGeom prst="rect">
            <a:avLst/>
          </a:prstGeom>
          <a:noFill/>
          <a:ln>
            <a:solidFill>
              <a:schemeClr val="tx1"/>
            </a:solidFill>
          </a:ln>
        </p:spPr>
        <p:txBody>
          <a:bodyPr wrap="none" rtlCol="0">
            <a:spAutoFit/>
          </a:bodyPr>
          <a:lstStyle/>
          <a:p>
            <a:pPr algn="ctr"/>
            <a:r>
              <a:rPr lang="en-GB" sz="1600" dirty="0"/>
              <a:t>Death</a:t>
            </a:r>
          </a:p>
          <a:p>
            <a:pPr algn="ctr"/>
            <a:r>
              <a:rPr lang="en-GB" sz="1600" dirty="0"/>
              <a:t>Need for </a:t>
            </a:r>
            <a:r>
              <a:rPr lang="en-GB" sz="1600" dirty="0" err="1"/>
              <a:t>LTx</a:t>
            </a:r>
            <a:endParaRPr lang="en-GB" sz="1600" dirty="0"/>
          </a:p>
        </p:txBody>
      </p:sp>
      <p:cxnSp>
        <p:nvCxnSpPr>
          <p:cNvPr id="45" name="Straight Arrow Connector 44"/>
          <p:cNvCxnSpPr>
            <a:stCxn id="32" idx="2"/>
            <a:endCxn id="38" idx="0"/>
          </p:cNvCxnSpPr>
          <p:nvPr/>
        </p:nvCxnSpPr>
        <p:spPr>
          <a:xfrm flipH="1">
            <a:off x="9276124" y="5025783"/>
            <a:ext cx="1" cy="2264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04207" y="4328677"/>
            <a:ext cx="1710725" cy="338554"/>
          </a:xfrm>
          <a:prstGeom prst="rect">
            <a:avLst/>
          </a:prstGeom>
          <a:noFill/>
          <a:ln>
            <a:solidFill>
              <a:schemeClr val="tx1"/>
            </a:solidFill>
          </a:ln>
        </p:spPr>
        <p:txBody>
          <a:bodyPr wrap="none" rtlCol="0">
            <a:spAutoFit/>
          </a:bodyPr>
          <a:lstStyle/>
          <a:p>
            <a:pPr algn="ctr"/>
            <a:r>
              <a:rPr lang="en-GB" sz="1600" dirty="0"/>
              <a:t>Chronic infection</a:t>
            </a:r>
          </a:p>
        </p:txBody>
      </p:sp>
      <p:pic>
        <p:nvPicPr>
          <p:cNvPr id="24" name="Picture 23">
            <a:hlinkClick r:id="rId4" action="ppaction://hlinksldjump"/>
            <a:extLst>
              <a:ext uri="{FF2B5EF4-FFF2-40B4-BE49-F238E27FC236}">
                <a16:creationId xmlns:a16="http://schemas.microsoft.com/office/drawing/2014/main" id="{9F61EABC-6301-4441-A8CC-185760B94F3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422436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EASL CPG HEV. J Hepatol 2018;doi: 10.1016/j.jhep.2018.03.005 [Epub ahead of print]</a:t>
            </a:r>
            <a:endParaRPr lang="en-GB" dirty="0"/>
          </a:p>
        </p:txBody>
      </p:sp>
      <p:sp>
        <p:nvSpPr>
          <p:cNvPr id="3" name="Content Placeholder 2"/>
          <p:cNvSpPr>
            <a:spLocks noGrp="1"/>
          </p:cNvSpPr>
          <p:nvPr>
            <p:ph sz="half" idx="11"/>
          </p:nvPr>
        </p:nvSpPr>
        <p:spPr/>
        <p:txBody>
          <a:bodyPr/>
          <a:lstStyle/>
          <a:p>
            <a:r>
              <a:rPr lang="en-US" b="1" dirty="0"/>
              <a:t>Chair </a:t>
            </a:r>
          </a:p>
          <a:p>
            <a:pPr lvl="1"/>
            <a:r>
              <a:rPr lang="it-IT" dirty="0"/>
              <a:t>Harry R Dalton</a:t>
            </a:r>
            <a:endParaRPr lang="en-US" dirty="0"/>
          </a:p>
          <a:p>
            <a:pPr lvl="1"/>
            <a:endParaRPr lang="en-US" dirty="0"/>
          </a:p>
          <a:p>
            <a:r>
              <a:rPr lang="en-US" b="1" dirty="0"/>
              <a:t>Panel members </a:t>
            </a:r>
          </a:p>
          <a:p>
            <a:pPr lvl="1"/>
            <a:r>
              <a:rPr lang="it-IT" dirty="0"/>
              <a:t>Nassim Kamar, Sally A Baylis, </a:t>
            </a:r>
            <a:br>
              <a:rPr lang="it-IT" dirty="0"/>
            </a:br>
            <a:r>
              <a:rPr lang="it-IT" dirty="0"/>
              <a:t>Darius Moradpour, Heiner Wedemeyer, </a:t>
            </a:r>
            <a:r>
              <a:rPr lang="en-US" dirty="0"/>
              <a:t>Francesco Negro (EASL Governing </a:t>
            </a:r>
            <a:br>
              <a:rPr lang="en-US" dirty="0"/>
            </a:br>
            <a:r>
              <a:rPr lang="en-US" dirty="0"/>
              <a:t>Board Representative)</a:t>
            </a:r>
          </a:p>
          <a:p>
            <a:endParaRPr lang="it-IT" dirty="0"/>
          </a:p>
          <a:p>
            <a:r>
              <a:rPr lang="it-IT" b="1" dirty="0"/>
              <a:t>Reviewers</a:t>
            </a:r>
          </a:p>
          <a:p>
            <a:pPr lvl="1"/>
            <a:r>
              <a:rPr lang="en-GB" dirty="0"/>
              <a:t>Philippa Easterbrook, Sven Pischke, </a:t>
            </a:r>
            <a:br>
              <a:rPr lang="en-GB" dirty="0"/>
            </a:br>
            <a:r>
              <a:rPr lang="en-GB" dirty="0" err="1"/>
              <a:t>Yury</a:t>
            </a:r>
            <a:r>
              <a:rPr lang="en-GB" dirty="0"/>
              <a:t> </a:t>
            </a:r>
            <a:r>
              <a:rPr lang="en-GB" dirty="0" err="1"/>
              <a:t>Khudyakov</a:t>
            </a:r>
            <a:endParaRPr lang="en-US" dirty="0"/>
          </a:p>
        </p:txBody>
      </p:sp>
      <p:pic>
        <p:nvPicPr>
          <p:cNvPr id="8" name="Content Placeholder 7">
            <a:extLst>
              <a:ext uri="{FF2B5EF4-FFF2-40B4-BE49-F238E27FC236}">
                <a16:creationId xmlns:a16="http://schemas.microsoft.com/office/drawing/2014/main" id="{694DFC05-6D10-4A2A-BA3A-3357FE15F599}"/>
              </a:ext>
            </a:extLst>
          </p:cNvPr>
          <p:cNvPicPr>
            <a:picLocks noGrp="1" noChangeAspect="1"/>
          </p:cNvPicPr>
          <p:nvPr>
            <p:ph sz="half" idx="12"/>
          </p:nvPr>
        </p:nvPicPr>
        <p:blipFill rotWithShape="1">
          <a:blip r:embed="rId2"/>
          <a:srcRect l="16387" t="9201" r="65239" b="4229"/>
          <a:stretch/>
        </p:blipFill>
        <p:spPr>
          <a:xfrm>
            <a:off x="7236003" y="1341438"/>
            <a:ext cx="3487382"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5095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dirty="0"/>
              <a:t>Management of patients not clearing HEV infection</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12" name="Rectangle 11">
            <a:extLst>
              <a:ext uri="{FF2B5EF4-FFF2-40B4-BE49-F238E27FC236}">
                <a16:creationId xmlns:a16="http://schemas.microsoft.com/office/drawing/2014/main" id="{7B12F3D7-9CA4-4BF7-B3D6-D683C9F3DC71}"/>
              </a:ext>
            </a:extLst>
          </p:cNvPr>
          <p:cNvSpPr/>
          <p:nvPr/>
        </p:nvSpPr>
        <p:spPr>
          <a:xfrm>
            <a:off x="2627312" y="2503679"/>
            <a:ext cx="2261108" cy="2842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US" b="1" dirty="0"/>
              <a:t>HEV clearance</a:t>
            </a:r>
            <a:endParaRPr lang="en-GB" sz="11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58460FE-D7F2-4815-9AAA-165FCAE2795A}"/>
              </a:ext>
            </a:extLst>
          </p:cNvPr>
          <p:cNvSpPr/>
          <p:nvPr/>
        </p:nvSpPr>
        <p:spPr>
          <a:xfrm>
            <a:off x="4988909" y="3858154"/>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Relapse after</a:t>
            </a:r>
          </a:p>
          <a:p>
            <a:pPr algn="ctr"/>
            <a:r>
              <a:rPr lang="en-GB" sz="1400" dirty="0">
                <a:solidFill>
                  <a:schemeClr val="tx1"/>
                </a:solidFill>
                <a:latin typeface="Arial" panose="020B0604020202020204" pitchFamily="34" charset="0"/>
                <a:cs typeface="Arial" panose="020B0604020202020204" pitchFamily="34" charset="0"/>
              </a:rPr>
              <a:t>ceasing ribavirin</a:t>
            </a:r>
          </a:p>
        </p:txBody>
      </p:sp>
      <p:sp>
        <p:nvSpPr>
          <p:cNvPr id="15" name="Rectangle 14">
            <a:extLst>
              <a:ext uri="{FF2B5EF4-FFF2-40B4-BE49-F238E27FC236}">
                <a16:creationId xmlns:a16="http://schemas.microsoft.com/office/drawing/2014/main" id="{CFFE9548-8AD9-4A32-9B01-C6A4B3F15C1C}"/>
              </a:ext>
            </a:extLst>
          </p:cNvPr>
          <p:cNvSpPr/>
          <p:nvPr/>
        </p:nvSpPr>
        <p:spPr>
          <a:xfrm>
            <a:off x="7112380" y="2503679"/>
            <a:ext cx="2260800" cy="28426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dirty="0">
                <a:solidFill>
                  <a:schemeClr val="tx1"/>
                </a:solidFill>
                <a:latin typeface="Arial" panose="020B0604020202020204" pitchFamily="34" charset="0"/>
                <a:cs typeface="Arial" panose="020B0604020202020204" pitchFamily="34" charset="0"/>
              </a:rPr>
              <a:t>No HEV clearance</a:t>
            </a:r>
          </a:p>
        </p:txBody>
      </p:sp>
      <p:sp>
        <p:nvSpPr>
          <p:cNvPr id="16" name="Rectangle 15">
            <a:extLst>
              <a:ext uri="{FF2B5EF4-FFF2-40B4-BE49-F238E27FC236}">
                <a16:creationId xmlns:a16="http://schemas.microsoft.com/office/drawing/2014/main" id="{7B751CE8-33F3-4045-AE7A-4961B32331F0}"/>
              </a:ext>
            </a:extLst>
          </p:cNvPr>
          <p:cNvSpPr/>
          <p:nvPr/>
        </p:nvSpPr>
        <p:spPr>
          <a:xfrm>
            <a:off x="7112380" y="2954230"/>
            <a:ext cx="2260800"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3-month course of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ribavirin monotherapy</a:t>
            </a:r>
          </a:p>
        </p:txBody>
      </p:sp>
      <p:sp>
        <p:nvSpPr>
          <p:cNvPr id="18" name="Rectangle 17">
            <a:extLst>
              <a:ext uri="{FF2B5EF4-FFF2-40B4-BE49-F238E27FC236}">
                <a16:creationId xmlns:a16="http://schemas.microsoft.com/office/drawing/2014/main" id="{1CABC360-563E-493B-A122-E767397B09B6}"/>
              </a:ext>
            </a:extLst>
          </p:cNvPr>
          <p:cNvSpPr/>
          <p:nvPr/>
        </p:nvSpPr>
        <p:spPr>
          <a:xfrm>
            <a:off x="4662317" y="1160672"/>
            <a:ext cx="2910640" cy="36918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noAutofit/>
          </a:bodyPr>
          <a:lstStyle/>
          <a:p>
            <a:pPr algn="ctr"/>
            <a:r>
              <a:rPr lang="en-GB" sz="1400" b="1" dirty="0">
                <a:solidFill>
                  <a:schemeClr val="tx1"/>
                </a:solidFill>
                <a:latin typeface="Arial" panose="020B0604020202020204" pitchFamily="34" charset="0"/>
                <a:cs typeface="Arial" panose="020B0604020202020204" pitchFamily="34" charset="0"/>
              </a:rPr>
              <a:t>Chronic HEV infection</a:t>
            </a:r>
          </a:p>
        </p:txBody>
      </p:sp>
      <p:sp>
        <p:nvSpPr>
          <p:cNvPr id="33" name="Rectangle 32">
            <a:extLst>
              <a:ext uri="{FF2B5EF4-FFF2-40B4-BE49-F238E27FC236}">
                <a16:creationId xmlns:a16="http://schemas.microsoft.com/office/drawing/2014/main" id="{9B4E127B-900B-4AD4-BE32-F6691E0DEF57}"/>
              </a:ext>
            </a:extLst>
          </p:cNvPr>
          <p:cNvSpPr/>
          <p:nvPr/>
        </p:nvSpPr>
        <p:spPr>
          <a:xfrm>
            <a:off x="2801942" y="3838567"/>
            <a:ext cx="1911851"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b="1" dirty="0">
                <a:solidFill>
                  <a:schemeClr val="tx1"/>
                </a:solidFill>
                <a:latin typeface="Arial" panose="020B0604020202020204" pitchFamily="34" charset="0"/>
                <a:cs typeface="Arial" panose="020B0604020202020204" pitchFamily="34" charset="0"/>
              </a:rPr>
              <a:t>Serum and stool</a:t>
            </a:r>
          </a:p>
          <a:p>
            <a:pPr algn="ctr"/>
            <a:r>
              <a:rPr lang="en-GB" sz="1400" b="1" dirty="0">
                <a:solidFill>
                  <a:schemeClr val="tx1"/>
                </a:solidFill>
                <a:latin typeface="Arial" panose="020B0604020202020204" pitchFamily="34" charset="0"/>
                <a:cs typeface="Arial" panose="020B0604020202020204" pitchFamily="34" charset="0"/>
              </a:rPr>
              <a:t>HEV RNA negative</a:t>
            </a:r>
          </a:p>
        </p:txBody>
      </p:sp>
      <p:sp>
        <p:nvSpPr>
          <p:cNvPr id="47" name="Rectangle 46">
            <a:extLst>
              <a:ext uri="{FF2B5EF4-FFF2-40B4-BE49-F238E27FC236}">
                <a16:creationId xmlns:a16="http://schemas.microsoft.com/office/drawing/2014/main" id="{84D4898B-4F48-48A2-9112-BAB78817B241}"/>
              </a:ext>
            </a:extLst>
          </p:cNvPr>
          <p:cNvSpPr/>
          <p:nvPr/>
        </p:nvSpPr>
        <p:spPr>
          <a:xfrm>
            <a:off x="7788730" y="4469776"/>
            <a:ext cx="2079676"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a:solidFill>
                  <a:schemeClr val="tx1"/>
                </a:solidFill>
                <a:latin typeface="Arial" panose="020B0604020202020204" pitchFamily="34" charset="0"/>
                <a:cs typeface="Arial" panose="020B0604020202020204" pitchFamily="34" charset="0"/>
              </a:rPr>
              <a:t>No response to</a:t>
            </a:r>
          </a:p>
          <a:p>
            <a:pPr algn="ctr"/>
            <a:r>
              <a:rPr lang="en-GB" sz="1400">
                <a:solidFill>
                  <a:schemeClr val="tx1"/>
                </a:solidFill>
                <a:latin typeface="Arial" panose="020B0604020202020204" pitchFamily="34" charset="0"/>
                <a:cs typeface="Arial" panose="020B0604020202020204" pitchFamily="34" charset="0"/>
              </a:rPr>
              <a:t>ribavirin or intolerant</a:t>
            </a:r>
          </a:p>
        </p:txBody>
      </p:sp>
      <p:cxnSp>
        <p:nvCxnSpPr>
          <p:cNvPr id="3" name="Elbow Connector 2"/>
          <p:cNvCxnSpPr>
            <a:cxnSpLocks/>
          </p:cNvCxnSpPr>
          <p:nvPr/>
        </p:nvCxnSpPr>
        <p:spPr>
          <a:xfrm rot="10800000" flipV="1">
            <a:off x="4001006" y="3595185"/>
            <a:ext cx="2123222" cy="243381"/>
          </a:xfrm>
          <a:prstGeom prst="bentConnector3">
            <a:avLst>
              <a:gd name="adj1" fmla="val 10006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39E59C8-E15B-47A8-B9B1-46D021F6957C}"/>
              </a:ext>
            </a:extLst>
          </p:cNvPr>
          <p:cNvCxnSpPr>
            <a:cxnSpLocks/>
            <a:stCxn id="15" idx="2"/>
          </p:cNvCxnSpPr>
          <p:nvPr/>
        </p:nvCxnSpPr>
        <p:spPr>
          <a:xfrm>
            <a:off x="8242780" y="2787947"/>
            <a:ext cx="0" cy="1662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2">
            <a:extLst>
              <a:ext uri="{FF2B5EF4-FFF2-40B4-BE49-F238E27FC236}">
                <a16:creationId xmlns:a16="http://schemas.microsoft.com/office/drawing/2014/main" id="{FAAA586E-72E4-4907-A6AA-788C8698F4CE}"/>
              </a:ext>
            </a:extLst>
          </p:cNvPr>
          <p:cNvCxnSpPr>
            <a:cxnSpLocks/>
            <a:endCxn id="47" idx="0"/>
          </p:cNvCxnSpPr>
          <p:nvPr/>
        </p:nvCxnSpPr>
        <p:spPr>
          <a:xfrm>
            <a:off x="6124230" y="3595186"/>
            <a:ext cx="2704339" cy="874591"/>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FD10839-2342-4B8C-B2C7-51CFAC1D1C7B}"/>
              </a:ext>
            </a:extLst>
          </p:cNvPr>
          <p:cNvCxnSpPr>
            <a:cxnSpLocks/>
          </p:cNvCxnSpPr>
          <p:nvPr/>
        </p:nvCxnSpPr>
        <p:spPr>
          <a:xfrm>
            <a:off x="8828568" y="4907934"/>
            <a:ext cx="0" cy="7459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B39ABE2-6332-4D35-A697-E0C63BE4AB66}"/>
              </a:ext>
            </a:extLst>
          </p:cNvPr>
          <p:cNvSpPr/>
          <p:nvPr/>
        </p:nvSpPr>
        <p:spPr>
          <a:xfrm>
            <a:off x="4988909" y="4456717"/>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6-month course of</a:t>
            </a:r>
          </a:p>
          <a:p>
            <a:pPr algn="ctr"/>
            <a:r>
              <a:rPr lang="en-GB" sz="1400" dirty="0">
                <a:solidFill>
                  <a:schemeClr val="tx1"/>
                </a:solidFill>
                <a:latin typeface="Arial" panose="020B0604020202020204" pitchFamily="34" charset="0"/>
                <a:cs typeface="Arial" panose="020B0604020202020204" pitchFamily="34" charset="0"/>
              </a:rPr>
              <a:t>ribavirin monotherapy</a:t>
            </a:r>
          </a:p>
        </p:txBody>
      </p:sp>
      <p:sp>
        <p:nvSpPr>
          <p:cNvPr id="44" name="Rectangle 43">
            <a:extLst>
              <a:ext uri="{FF2B5EF4-FFF2-40B4-BE49-F238E27FC236}">
                <a16:creationId xmlns:a16="http://schemas.microsoft.com/office/drawing/2014/main" id="{68C5FC7E-1DBC-4F5F-8C0C-541F08232FD9}"/>
              </a:ext>
            </a:extLst>
          </p:cNvPr>
          <p:cNvSpPr/>
          <p:nvPr/>
        </p:nvSpPr>
        <p:spPr>
          <a:xfrm>
            <a:off x="4988909" y="5055281"/>
            <a:ext cx="2261108"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Persistent HEV replication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in serum or HEV relapse</a:t>
            </a:r>
          </a:p>
        </p:txBody>
      </p:sp>
      <p:sp>
        <p:nvSpPr>
          <p:cNvPr id="48" name="Rectangle 47">
            <a:extLst>
              <a:ext uri="{FF2B5EF4-FFF2-40B4-BE49-F238E27FC236}">
                <a16:creationId xmlns:a16="http://schemas.microsoft.com/office/drawing/2014/main" id="{993570EA-E5C0-4AC0-9791-8A6B17F2BC97}"/>
              </a:ext>
            </a:extLst>
          </p:cNvPr>
          <p:cNvSpPr/>
          <p:nvPr/>
        </p:nvSpPr>
        <p:spPr>
          <a:xfrm>
            <a:off x="3147065" y="5653842"/>
            <a:ext cx="5944796" cy="438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spAutoFit/>
          </a:bodyPr>
          <a:lstStyle/>
          <a:p>
            <a:pPr algn="ctr"/>
            <a:r>
              <a:rPr lang="en-GB" sz="1400" dirty="0">
                <a:solidFill>
                  <a:schemeClr val="tx1"/>
                </a:solidFill>
                <a:latin typeface="Arial" panose="020B0604020202020204" pitchFamily="34" charset="0"/>
                <a:cs typeface="Arial" panose="020B0604020202020204" pitchFamily="34" charset="0"/>
              </a:rPr>
              <a:t>Pegylated interferon for 3 months in </a:t>
            </a:r>
            <a:r>
              <a:rPr lang="en-GB" sz="1400" dirty="0" err="1">
                <a:solidFill>
                  <a:schemeClr val="tx1"/>
                </a:solidFill>
                <a:latin typeface="Arial" panose="020B0604020202020204" pitchFamily="34" charset="0"/>
                <a:cs typeface="Arial" panose="020B0604020202020204" pitchFamily="34" charset="0"/>
              </a:rPr>
              <a:t>LTx</a:t>
            </a:r>
            <a:r>
              <a:rPr lang="en-GB" sz="1400" dirty="0">
                <a:solidFill>
                  <a:schemeClr val="tx1"/>
                </a:solidFill>
                <a:latin typeface="Arial" panose="020B0604020202020204" pitchFamily="34" charset="0"/>
                <a:cs typeface="Arial" panose="020B0604020202020204" pitchFamily="34" charset="0"/>
              </a:rPr>
              <a:t> patients</a:t>
            </a:r>
          </a:p>
          <a:p>
            <a:pPr algn="ctr"/>
            <a:r>
              <a:rPr lang="en-GB" sz="1400" dirty="0">
                <a:solidFill>
                  <a:schemeClr val="tx1"/>
                </a:solidFill>
                <a:latin typeface="Arial" panose="020B0604020202020204" pitchFamily="34" charset="0"/>
                <a:cs typeface="Arial" panose="020B0604020202020204" pitchFamily="34" charset="0"/>
              </a:rPr>
              <a:t>No alternative available therapy in other transplant patients</a:t>
            </a:r>
          </a:p>
        </p:txBody>
      </p:sp>
      <p:sp>
        <p:nvSpPr>
          <p:cNvPr id="49" name="Rectangle 48">
            <a:extLst>
              <a:ext uri="{FF2B5EF4-FFF2-40B4-BE49-F238E27FC236}">
                <a16:creationId xmlns:a16="http://schemas.microsoft.com/office/drawing/2014/main" id="{824AA1AF-9982-42A9-A990-42C41ED6F652}"/>
              </a:ext>
            </a:extLst>
          </p:cNvPr>
          <p:cNvSpPr/>
          <p:nvPr/>
        </p:nvSpPr>
        <p:spPr>
          <a:xfrm>
            <a:off x="4662317" y="1713514"/>
            <a:ext cx="2910640" cy="34097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 tIns="3600" rIns="3600" bIns="3600" rtlCol="0" anchor="ctr">
            <a:noAutofit/>
          </a:bodyPr>
          <a:lstStyle/>
          <a:p>
            <a:pPr algn="ctr"/>
            <a:r>
              <a:rPr lang="en-GB" sz="1400" dirty="0">
                <a:solidFill>
                  <a:schemeClr val="tx1"/>
                </a:solidFill>
                <a:latin typeface="Arial" panose="020B0604020202020204" pitchFamily="34" charset="0"/>
                <a:cs typeface="Arial" panose="020B0604020202020204" pitchFamily="34" charset="0"/>
              </a:rPr>
              <a:t>Reduction of immunosuppression</a:t>
            </a:r>
          </a:p>
        </p:txBody>
      </p:sp>
      <p:cxnSp>
        <p:nvCxnSpPr>
          <p:cNvPr id="36" name="Straight Arrow Connector 35">
            <a:extLst>
              <a:ext uri="{FF2B5EF4-FFF2-40B4-BE49-F238E27FC236}">
                <a16:creationId xmlns:a16="http://schemas.microsoft.com/office/drawing/2014/main" id="{0C127C3A-EEDA-4642-B7A0-40735CE9D180}"/>
              </a:ext>
            </a:extLst>
          </p:cNvPr>
          <p:cNvCxnSpPr>
            <a:cxnSpLocks/>
            <a:endCxn id="13" idx="0"/>
          </p:cNvCxnSpPr>
          <p:nvPr/>
        </p:nvCxnSpPr>
        <p:spPr>
          <a:xfrm>
            <a:off x="6114540" y="3595183"/>
            <a:ext cx="0" cy="2469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E27D121-FCFC-4D24-895C-2D75EAD6AE14}"/>
              </a:ext>
            </a:extLst>
          </p:cNvPr>
          <p:cNvCxnSpPr>
            <a:cxnSpLocks/>
            <a:endCxn id="39" idx="0"/>
          </p:cNvCxnSpPr>
          <p:nvPr/>
        </p:nvCxnSpPr>
        <p:spPr>
          <a:xfrm>
            <a:off x="6114541" y="4296313"/>
            <a:ext cx="4923" cy="1604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9905B4-C4A2-41BE-8606-67066F27531C}"/>
              </a:ext>
            </a:extLst>
          </p:cNvPr>
          <p:cNvCxnSpPr>
            <a:cxnSpLocks/>
            <a:endCxn id="44" idx="0"/>
          </p:cNvCxnSpPr>
          <p:nvPr/>
        </p:nvCxnSpPr>
        <p:spPr>
          <a:xfrm>
            <a:off x="6114541" y="4901403"/>
            <a:ext cx="4923" cy="1538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9556CAF-7D55-488A-9430-4C0167D53DCE}"/>
              </a:ext>
            </a:extLst>
          </p:cNvPr>
          <p:cNvCxnSpPr>
            <a:cxnSpLocks/>
            <a:stCxn id="16" idx="2"/>
          </p:cNvCxnSpPr>
          <p:nvPr/>
        </p:nvCxnSpPr>
        <p:spPr>
          <a:xfrm>
            <a:off x="8242780" y="3392389"/>
            <a:ext cx="0" cy="1942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FE3185B-F8BF-45EF-83A6-F2F47C9ECAAF}"/>
              </a:ext>
            </a:extLst>
          </p:cNvPr>
          <p:cNvCxnSpPr>
            <a:cxnSpLocks/>
          </p:cNvCxnSpPr>
          <p:nvPr/>
        </p:nvCxnSpPr>
        <p:spPr>
          <a:xfrm>
            <a:off x="6114541" y="5507583"/>
            <a:ext cx="4923" cy="1538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18" idx="2"/>
            <a:endCxn id="49" idx="0"/>
          </p:cNvCxnSpPr>
          <p:nvPr/>
        </p:nvCxnSpPr>
        <p:spPr>
          <a:xfrm>
            <a:off x="6117637" y="1529858"/>
            <a:ext cx="0" cy="183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9" idx="2"/>
            <a:endCxn id="12" idx="0"/>
          </p:cNvCxnSpPr>
          <p:nvPr/>
        </p:nvCxnSpPr>
        <p:spPr>
          <a:xfrm rot="5400000">
            <a:off x="4713158" y="1099200"/>
            <a:ext cx="449188" cy="2359771"/>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9" idx="2"/>
            <a:endCxn id="15" idx="0"/>
          </p:cNvCxnSpPr>
          <p:nvPr/>
        </p:nvCxnSpPr>
        <p:spPr>
          <a:xfrm rot="16200000" flipH="1">
            <a:off x="6955614" y="1216513"/>
            <a:ext cx="449188" cy="212514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2"/>
          </p:cNvCxnSpPr>
          <p:nvPr/>
        </p:nvCxnSpPr>
        <p:spPr>
          <a:xfrm>
            <a:off x="3757867" y="4276725"/>
            <a:ext cx="0" cy="1358370"/>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049560C-3E4F-427B-AF85-6540FCBC1ED1}"/>
              </a:ext>
            </a:extLst>
          </p:cNvPr>
          <p:cNvCxnSpPr>
            <a:cxnSpLocks/>
            <a:endCxn id="33" idx="0"/>
          </p:cNvCxnSpPr>
          <p:nvPr/>
        </p:nvCxnSpPr>
        <p:spPr>
          <a:xfrm>
            <a:off x="3757867" y="2848507"/>
            <a:ext cx="1" cy="990061"/>
          </a:xfrm>
          <a:prstGeom prst="straightConnector1">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30">
            <a:hlinkClick r:id="rId3" action="ppaction://hlinksldjump"/>
            <a:extLst>
              <a:ext uri="{FF2B5EF4-FFF2-40B4-BE49-F238E27FC236}">
                <a16:creationId xmlns:a16="http://schemas.microsoft.com/office/drawing/2014/main" id="{B9090481-0B0C-4D19-B270-20CAB5FD7E6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96234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Management of HEV infection</a:t>
            </a:r>
          </a:p>
        </p:txBody>
      </p:sp>
      <p:sp>
        <p:nvSpPr>
          <p:cNvPr id="6" name="Text Placeholder 5"/>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graphicFrame>
        <p:nvGraphicFramePr>
          <p:cNvPr id="12" name="Content Placeholder 11">
            <a:extLst>
              <a:ext uri="{FF2B5EF4-FFF2-40B4-BE49-F238E27FC236}">
                <a16:creationId xmlns:a16="http://schemas.microsoft.com/office/drawing/2014/main" id="{FA5BB328-B1BA-440D-8EED-8D7D67AA0FAF}"/>
              </a:ext>
            </a:extLst>
          </p:cNvPr>
          <p:cNvGraphicFramePr>
            <a:graphicFrameLocks noGrp="1"/>
          </p:cNvGraphicFramePr>
          <p:nvPr>
            <p:ph sz="half" idx="1"/>
            <p:extLst>
              <p:ext uri="{D42A27DB-BD31-4B8C-83A1-F6EECF244321}">
                <p14:modId xmlns:p14="http://schemas.microsoft.com/office/powerpoint/2010/main" val="3721570523"/>
              </p:ext>
            </p:extLst>
          </p:nvPr>
        </p:nvGraphicFramePr>
        <p:xfrm>
          <a:off x="425450" y="1341439"/>
          <a:ext cx="11342612" cy="2400411"/>
        </p:xfrm>
        <a:graphic>
          <a:graphicData uri="http://schemas.openxmlformats.org/drawingml/2006/table">
            <a:tbl>
              <a:tblPr firstRow="1" bandRow="1">
                <a:tableStyleId>{5C22544A-7EE6-4342-B048-85BDC9FD1C3A}</a:tableStyleId>
              </a:tblPr>
              <a:tblGrid>
                <a:gridCol w="8647338">
                  <a:extLst>
                    <a:ext uri="{9D8B030D-6E8A-4147-A177-3AD203B41FA5}">
                      <a16:colId xmlns:a16="http://schemas.microsoft.com/office/drawing/2014/main" val="20001"/>
                    </a:ext>
                  </a:extLst>
                </a:gridCol>
                <a:gridCol w="1347637">
                  <a:extLst>
                    <a:ext uri="{9D8B030D-6E8A-4147-A177-3AD203B41FA5}">
                      <a16:colId xmlns:a16="http://schemas.microsoft.com/office/drawing/2014/main" val="20002"/>
                    </a:ext>
                  </a:extLst>
                </a:gridCol>
                <a:gridCol w="1347637">
                  <a:extLst>
                    <a:ext uri="{9D8B030D-6E8A-4147-A177-3AD203B41FA5}">
                      <a16:colId xmlns:a16="http://schemas.microsoft.com/office/drawing/2014/main" val="20003"/>
                    </a:ext>
                  </a:extLst>
                </a:gridCol>
              </a:tblGrid>
              <a:tr h="322651">
                <a:tc gridSpan="3">
                  <a:txBody>
                    <a:bodyPr/>
                    <a:lstStyle/>
                    <a:p>
                      <a:r>
                        <a:rPr lang="en-GB" sz="1600" noProof="0">
                          <a:solidFill>
                            <a:schemeClr val="bg1"/>
                          </a:solidFill>
                          <a:latin typeface="Arial" panose="020B0604020202020204" pitchFamily="34" charset="0"/>
                          <a:cs typeface="Arial" panose="020B0604020202020204" pitchFamily="34" charset="0"/>
                        </a:rPr>
                        <a:t>Recommendations</a:t>
                      </a:r>
                    </a:p>
                  </a:txBody>
                  <a:tcPr marL="91542" marR="91542"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57306">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kern="1200" noProof="0">
                          <a:solidFill>
                            <a:schemeClr val="dk1"/>
                          </a:solidFill>
                          <a:effectLst/>
                          <a:latin typeface="+mn-lt"/>
                          <a:ea typeface="+mn-ea"/>
                          <a:cs typeface="+mn-cs"/>
                        </a:rPr>
                        <a:t>Decrease immunosuppression at diagnosis of chronic HEV infection in solid organ transplant recipients, if possible</a:t>
                      </a:r>
                      <a:endParaRPr kumimoji="0" lang="en-GB" sz="14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txBody>
                  <a:tcPr marL="91542" marR="91542">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latin typeface="Arial" panose="020B0604020202020204" pitchFamily="34" charset="0"/>
                          <a:cs typeface="Arial" panose="020B0604020202020204" pitchFamily="34" charset="0"/>
                        </a:rPr>
                        <a:t>B</a:t>
                      </a:r>
                    </a:p>
                  </a:txBody>
                  <a:tcPr marL="91542" marR="9154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a:latin typeface="Arial" panose="020B0604020202020204" pitchFamily="34" charset="0"/>
                          <a:cs typeface="Arial" panose="020B0604020202020204" pitchFamily="34" charset="0"/>
                        </a:rPr>
                        <a:t>1</a:t>
                      </a:r>
                    </a:p>
                  </a:txBody>
                  <a:tcPr marL="91542" marR="91542"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5730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noProof="0" dirty="0">
                          <a:solidFill>
                            <a:schemeClr val="dk1"/>
                          </a:solidFill>
                          <a:effectLst/>
                          <a:latin typeface="+mn-lt"/>
                          <a:ea typeface="+mn-ea"/>
                          <a:cs typeface="+mn-cs"/>
                        </a:rPr>
                        <a:t>Give ribavirin for 12 weeks i</a:t>
                      </a:r>
                      <a:r>
                        <a:rPr lang="en-GB" sz="1600" b="0" kern="1200" noProof="0" dirty="0">
                          <a:solidFill>
                            <a:schemeClr val="tx1"/>
                          </a:solidFill>
                          <a:effectLst/>
                          <a:latin typeface="+mn-lt"/>
                          <a:ea typeface="+mn-ea"/>
                          <a:cs typeface="+mn-cs"/>
                        </a:rPr>
                        <a:t>n patients with persisting HEV replication 3 months after detection of HEV RNA</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1542" marR="91542">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a:latin typeface="Arial" panose="020B0604020202020204" pitchFamily="34" charset="0"/>
                          <a:cs typeface="Arial" panose="020B0604020202020204" pitchFamily="34" charset="0"/>
                        </a:rPr>
                        <a:t>B</a:t>
                      </a:r>
                    </a:p>
                  </a:txBody>
                  <a:tcPr marL="91542" marR="91542"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latin typeface="Arial" panose="020B0604020202020204" pitchFamily="34" charset="0"/>
                          <a:cs typeface="Arial" panose="020B0604020202020204" pitchFamily="34" charset="0"/>
                        </a:rPr>
                        <a:t>1</a:t>
                      </a:r>
                    </a:p>
                  </a:txBody>
                  <a:tcPr marL="91542" marR="91542" anchor="ctr">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9068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noProof="0" dirty="0">
                          <a:solidFill>
                            <a:schemeClr val="tx2"/>
                          </a:solidFill>
                          <a:effectLst/>
                          <a:latin typeface="+mn-lt"/>
                          <a:ea typeface="+mn-ea"/>
                          <a:cs typeface="+mn-cs"/>
                        </a:rPr>
                        <a:t>Monitoring of HEV 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noProof="0" dirty="0">
                          <a:solidFill>
                            <a:schemeClr val="dk1"/>
                          </a:solidFill>
                          <a:effectLst/>
                          <a:latin typeface="+mn-lt"/>
                          <a:ea typeface="+mn-ea"/>
                          <a:cs typeface="+mn-cs"/>
                        </a:rPr>
                        <a:t>Assess in serum and stool at the end of scheduled period of ribavirin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noProof="0" dirty="0">
                          <a:solidFill>
                            <a:schemeClr val="dk1"/>
                          </a:solidFill>
                          <a:effectLst/>
                          <a:latin typeface="+mn-lt"/>
                          <a:ea typeface="+mn-ea"/>
                          <a:cs typeface="+mn-cs"/>
                        </a:rPr>
                        <a:t>Stop ribavirin if undetectable in both serum and stool</a:t>
                      </a:r>
                      <a:endPar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542" marR="91542">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noProof="0">
                        <a:latin typeface="Arial" panose="020B0604020202020204" pitchFamily="34" charset="0"/>
                        <a:cs typeface="Arial" panose="020B0604020202020204" pitchFamily="34" charset="0"/>
                      </a:endParaRPr>
                    </a:p>
                    <a:p>
                      <a:pPr algn="ctr"/>
                      <a:r>
                        <a:rPr lang="en-GB" sz="1600" noProof="0">
                          <a:latin typeface="Arial" panose="020B0604020202020204" pitchFamily="34" charset="0"/>
                          <a:cs typeface="Arial" panose="020B0604020202020204" pitchFamily="34" charset="0"/>
                        </a:rPr>
                        <a:t>B</a:t>
                      </a:r>
                    </a:p>
                    <a:p>
                      <a:pPr algn="ctr"/>
                      <a:r>
                        <a:rPr lang="en-GB" sz="1600" noProof="0">
                          <a:latin typeface="Arial" panose="020B0604020202020204" pitchFamily="34" charset="0"/>
                          <a:cs typeface="Arial" panose="020B0604020202020204" pitchFamily="34" charset="0"/>
                        </a:rPr>
                        <a:t>C</a:t>
                      </a:r>
                    </a:p>
                  </a:txBody>
                  <a:tcPr marL="91542" marR="91542">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endParaRPr lang="en-GB" sz="1600" noProof="0" dirty="0">
                        <a:latin typeface="Arial" panose="020B0604020202020204" pitchFamily="34" charset="0"/>
                        <a:cs typeface="Arial" panose="020B0604020202020204" pitchFamily="34" charset="0"/>
                      </a:endParaRPr>
                    </a:p>
                    <a:p>
                      <a:pPr algn="ctr"/>
                      <a:r>
                        <a:rPr lang="en-GB" sz="1600" noProof="0" dirty="0">
                          <a:latin typeface="Arial" panose="020B0604020202020204" pitchFamily="34" charset="0"/>
                          <a:cs typeface="Arial" panose="020B0604020202020204" pitchFamily="34" charset="0"/>
                        </a:rPr>
                        <a:t>1</a:t>
                      </a:r>
                    </a:p>
                    <a:p>
                      <a:pPr algn="ctr"/>
                      <a:r>
                        <a:rPr lang="en-GB" sz="1600" noProof="0" dirty="0">
                          <a:latin typeface="Arial" panose="020B0604020202020204" pitchFamily="34" charset="0"/>
                          <a:cs typeface="Arial" panose="020B0604020202020204" pitchFamily="34" charset="0"/>
                        </a:rPr>
                        <a:t>2</a:t>
                      </a:r>
                    </a:p>
                  </a:txBody>
                  <a:tcPr marL="91542" marR="91542">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701400124"/>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8073132" y="1354308"/>
            <a:ext cx="3693418" cy="276999"/>
            <a:chOff x="4262958" y="3212976"/>
            <a:chExt cx="3693418" cy="302730"/>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302730"/>
            </a:xfrm>
            <a:prstGeom prst="rect">
              <a:avLst/>
            </a:prstGeom>
            <a:noFill/>
          </p:spPr>
          <p:txBody>
            <a:bodyPr wrap="none" rtlCol="0">
              <a:spAutoFit/>
            </a:bodyPr>
            <a:lstStyle/>
            <a:p>
              <a:r>
                <a:rPr lang="en-GB" sz="1200" dirty="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302730"/>
            </a:xfrm>
            <a:prstGeom prst="rect">
              <a:avLst/>
            </a:prstGeom>
            <a:noFill/>
          </p:spPr>
          <p:txBody>
            <a:bodyPr wrap="none" rtlCol="0">
              <a:spAutoFit/>
            </a:bodyPr>
            <a:lstStyle/>
            <a:p>
              <a:r>
                <a:rPr lang="en-GB" sz="120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04E61140-099B-4144-A74D-19B01A7B6D5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68053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Management of HEV infection</a:t>
            </a:r>
          </a:p>
        </p:txBody>
      </p:sp>
      <p:sp>
        <p:nvSpPr>
          <p:cNvPr id="6" name="Text Placeholder 5"/>
          <p:cNvSpPr>
            <a:spLocks noGrp="1"/>
          </p:cNvSpPr>
          <p:nvPr>
            <p:ph type="body" sz="quarter" idx="10"/>
          </p:nvPr>
        </p:nvSpPr>
        <p:spPr/>
        <p:txBody>
          <a:bodyPr/>
          <a:lstStyle/>
          <a:p>
            <a:r>
              <a:rPr lang="en-GB" dirty="0"/>
              <a:t>*Grade of evidence C</a:t>
            </a:r>
            <a:br>
              <a:rPr lang="en-GB" dirty="0"/>
            </a:br>
            <a:r>
              <a:rPr lang="en-GB" dirty="0"/>
              <a:t>EASL CPG HEV. J </a:t>
            </a:r>
            <a:r>
              <a:rPr lang="en-GB" dirty="0" err="1"/>
              <a:t>Hepatol</a:t>
            </a:r>
            <a:r>
              <a:rPr lang="en-GB" dirty="0"/>
              <a:t> 2018;doi: 10.1016/j.jhep.2018.03.005 [</a:t>
            </a:r>
            <a:r>
              <a:rPr lang="en-GB" dirty="0" err="1"/>
              <a:t>Epub</a:t>
            </a:r>
            <a:r>
              <a:rPr lang="en-GB" dirty="0"/>
              <a:t> ahead of print]</a:t>
            </a:r>
          </a:p>
        </p:txBody>
      </p:sp>
      <p:sp>
        <p:nvSpPr>
          <p:cNvPr id="2" name="Content Placeholder 1"/>
          <p:cNvSpPr>
            <a:spLocks noGrp="1"/>
          </p:cNvSpPr>
          <p:nvPr>
            <p:ph sz="half" idx="1"/>
          </p:nvPr>
        </p:nvSpPr>
        <p:spPr/>
        <p:txBody>
          <a:bodyPr/>
          <a:lstStyle/>
          <a:p>
            <a:r>
              <a:rPr lang="en-GB" dirty="0"/>
              <a:t>Optimal treatment duration in patients who test HEV RNA positive after 4 or 8 weeks of therapy and who are HEV RNA negative after 12 weeks of therapy is unknown*</a:t>
            </a:r>
          </a:p>
          <a:p>
            <a:r>
              <a:rPr lang="en-GB" dirty="0"/>
              <a:t>Optimal therapeutic approach unknown in patients who show no response to ribavirin and/or who relapse after retreatment*</a:t>
            </a:r>
            <a:endParaRPr lang="en-US" b="1" dirty="0">
              <a:solidFill>
                <a:schemeClr val="accent1"/>
              </a:solidFill>
              <a:latin typeface="Arial" panose="020B0604020202020204" pitchFamily="34" charset="0"/>
              <a:cs typeface="Arial" panose="020B0604020202020204" pitchFamily="34" charset="0"/>
            </a:endParaRPr>
          </a:p>
          <a:p>
            <a:endParaRPr lang="en-US" b="1" dirty="0">
              <a:solidFill>
                <a:schemeClr val="accent1"/>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70ACEB05-9786-45B5-B3E1-091856A9E975}"/>
              </a:ext>
            </a:extLst>
          </p:cNvPr>
          <p:cNvGraphicFramePr>
            <a:graphicFrameLocks noGrp="1"/>
          </p:cNvGraphicFramePr>
          <p:nvPr>
            <p:extLst>
              <p:ext uri="{D42A27DB-BD31-4B8C-83A1-F6EECF244321}">
                <p14:modId xmlns:p14="http://schemas.microsoft.com/office/powerpoint/2010/main" val="1953113601"/>
              </p:ext>
            </p:extLst>
          </p:nvPr>
        </p:nvGraphicFramePr>
        <p:xfrm>
          <a:off x="423848" y="3447149"/>
          <a:ext cx="11342400" cy="14935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345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303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n-lt"/>
                        </a:rPr>
                        <a:t>If HEV RNA is still detectable in serum and/or stool after 12 weeks, ribavirin monotherapy may be continued for an additional 3 months (6 months therapy overall) </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2"/>
                  </a:ext>
                </a:extLst>
              </a:tr>
              <a:tr h="23248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n-lt"/>
                        </a:rPr>
                        <a:t>Liver transplant recipients who show no response to ribavirin can be considered for treatment with </a:t>
                      </a:r>
                      <a:r>
                        <a:rPr lang="en-GB" sz="1600" b="0" dirty="0" err="1">
                          <a:solidFill>
                            <a:schemeClr val="tx1"/>
                          </a:solidFill>
                          <a:latin typeface="+mn-lt"/>
                        </a:rPr>
                        <a:t>pegylated</a:t>
                      </a:r>
                      <a:r>
                        <a:rPr lang="en-GB" sz="1600" b="0" dirty="0">
                          <a:solidFill>
                            <a:schemeClr val="tx1"/>
                          </a:solidFill>
                          <a:latin typeface="+mn-lt"/>
                        </a:rPr>
                        <a:t> interferon-α</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bl>
          </a:graphicData>
        </a:graphic>
      </p:graphicFrame>
      <p:grpSp>
        <p:nvGrpSpPr>
          <p:cNvPr id="14" name="Group 13">
            <a:extLst>
              <a:ext uri="{FF2B5EF4-FFF2-40B4-BE49-F238E27FC236}">
                <a16:creationId xmlns:a16="http://schemas.microsoft.com/office/drawing/2014/main" id="{1427EB1B-CB01-46B7-AC2A-BBCD55B6BBBB}"/>
              </a:ext>
            </a:extLst>
          </p:cNvPr>
          <p:cNvGrpSpPr/>
          <p:nvPr/>
        </p:nvGrpSpPr>
        <p:grpSpPr>
          <a:xfrm>
            <a:off x="8073782" y="3462916"/>
            <a:ext cx="3693418" cy="276999"/>
            <a:chOff x="4262958" y="3212976"/>
            <a:chExt cx="3693418" cy="276999"/>
          </a:xfrm>
        </p:grpSpPr>
        <p:sp>
          <p:nvSpPr>
            <p:cNvPr id="22" name="Rectangle 21">
              <a:extLst>
                <a:ext uri="{FF2B5EF4-FFF2-40B4-BE49-F238E27FC236}">
                  <a16:creationId xmlns:a16="http://schemas.microsoft.com/office/drawing/2014/main" id="{0ECD50F3-0B7A-4DE2-B5CF-111D921C00D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Rectangle 22">
              <a:extLst>
                <a:ext uri="{FF2B5EF4-FFF2-40B4-BE49-F238E27FC236}">
                  <a16:creationId xmlns:a16="http://schemas.microsoft.com/office/drawing/2014/main" id="{54F80539-B925-449E-A27A-4D20DEC9BB7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C354EF2C-02FF-4619-8120-863D67F7EFB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5" name="TextBox 24">
              <a:extLst>
                <a:ext uri="{FF2B5EF4-FFF2-40B4-BE49-F238E27FC236}">
                  <a16:creationId xmlns:a16="http://schemas.microsoft.com/office/drawing/2014/main" id="{1D2C4775-5BA7-468B-98AE-A7013955406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37589640-8AF0-4DF0-9FB5-245DD0BE84C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006685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Prevention of HEV infection </a:t>
            </a:r>
          </a:p>
        </p:txBody>
      </p:sp>
      <p:sp>
        <p:nvSpPr>
          <p:cNvPr id="6" name="Text Placeholder 5"/>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 name="Content Placeholder 4"/>
          <p:cNvSpPr>
            <a:spLocks noGrp="1"/>
          </p:cNvSpPr>
          <p:nvPr>
            <p:ph sz="half" idx="1"/>
          </p:nvPr>
        </p:nvSpPr>
        <p:spPr/>
        <p:txBody>
          <a:bodyPr>
            <a:noAutofit/>
          </a:bodyPr>
          <a:lstStyle/>
          <a:p>
            <a:r>
              <a:rPr lang="en-GB" dirty="0"/>
              <a:t>Consumption of undercooked meat from pigs, wild boar, and deer is a clear risk factor for HEV infection in Europe </a:t>
            </a:r>
          </a:p>
          <a:p>
            <a:pPr lvl="1"/>
            <a:r>
              <a:rPr lang="en-GB" i="1" dirty="0"/>
              <a:t>In vitro</a:t>
            </a:r>
            <a:r>
              <a:rPr lang="en-GB" dirty="0"/>
              <a:t> food preparation data inconclusive</a:t>
            </a:r>
          </a:p>
          <a:p>
            <a:r>
              <a:rPr lang="en-GB" dirty="0"/>
              <a:t>Risk of patient-to-patient transmission is poorly defined</a:t>
            </a:r>
          </a:p>
          <a:p>
            <a:pPr lvl="1"/>
            <a:r>
              <a:rPr lang="en-GB" dirty="0"/>
              <a:t>Sexual transmission has been described in MSM</a:t>
            </a:r>
          </a:p>
          <a:p>
            <a:pPr lvl="1"/>
            <a:r>
              <a:rPr lang="en-GB" dirty="0"/>
              <a:t>Stool contains high amounts of infectious HEV particles</a:t>
            </a:r>
          </a:p>
          <a:p>
            <a:pPr lvl="2"/>
            <a:r>
              <a:rPr lang="en-GB" dirty="0"/>
              <a:t>Strict hygiene is required</a:t>
            </a:r>
          </a:p>
          <a:p>
            <a:r>
              <a:rPr lang="en-GB" dirty="0"/>
              <a:t>A vaccine has been developed but is only licensed in China</a:t>
            </a:r>
          </a:p>
        </p:txBody>
      </p:sp>
      <p:graphicFrame>
        <p:nvGraphicFramePr>
          <p:cNvPr id="16" name="Table 15">
            <a:extLst>
              <a:ext uri="{FF2B5EF4-FFF2-40B4-BE49-F238E27FC236}">
                <a16:creationId xmlns:a16="http://schemas.microsoft.com/office/drawing/2014/main" id="{7742502A-A7F6-4B92-AFE1-EEF01EE5C5CE}"/>
              </a:ext>
            </a:extLst>
          </p:cNvPr>
          <p:cNvGraphicFramePr>
            <a:graphicFrameLocks noGrp="1"/>
          </p:cNvGraphicFramePr>
          <p:nvPr>
            <p:extLst>
              <p:ext uri="{D42A27DB-BD31-4B8C-83A1-F6EECF244321}">
                <p14:modId xmlns:p14="http://schemas.microsoft.com/office/powerpoint/2010/main" val="1673622127"/>
              </p:ext>
            </p:extLst>
          </p:nvPr>
        </p:nvGraphicFramePr>
        <p:xfrm>
          <a:off x="423848" y="4154905"/>
          <a:ext cx="11342401" cy="149352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645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3922">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kern="1200" noProof="0" dirty="0">
                          <a:solidFill>
                            <a:schemeClr val="dk1"/>
                          </a:solidFill>
                          <a:effectLst/>
                          <a:latin typeface="+mn-lt"/>
                          <a:ea typeface="+mn-ea"/>
                          <a:cs typeface="+mn-cs"/>
                        </a:rPr>
                        <a:t>Immunocompromised individuals and those with chronic liver diseases should avoid consumption of undercooked meat (pork, wild boar and venison) and shellfish</a:t>
                      </a:r>
                      <a:endPar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5199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noProof="0" dirty="0">
                          <a:solidFill>
                            <a:schemeClr val="dk1"/>
                          </a:solidFill>
                          <a:effectLst/>
                          <a:latin typeface="+mn-lt"/>
                          <a:ea typeface="+mn-ea"/>
                          <a:cs typeface="+mn-cs"/>
                        </a:rPr>
                        <a:t>Suggested that immunocompromised patients consume meat only if it has been thoroughly cooked to ≥70°C</a:t>
                      </a:r>
                      <a:endPar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17" name="Group 16">
            <a:extLst>
              <a:ext uri="{FF2B5EF4-FFF2-40B4-BE49-F238E27FC236}">
                <a16:creationId xmlns:a16="http://schemas.microsoft.com/office/drawing/2014/main" id="{C9D28C2D-EDBA-4ACF-8D6A-5F55B220D8E1}"/>
              </a:ext>
            </a:extLst>
          </p:cNvPr>
          <p:cNvGrpSpPr/>
          <p:nvPr/>
        </p:nvGrpSpPr>
        <p:grpSpPr>
          <a:xfrm>
            <a:off x="8073783" y="4167775"/>
            <a:ext cx="3693418" cy="276999"/>
            <a:chOff x="4262958" y="3212976"/>
            <a:chExt cx="3693418" cy="302730"/>
          </a:xfrm>
        </p:grpSpPr>
        <p:sp>
          <p:nvSpPr>
            <p:cNvPr id="18" name="Rectangle 17">
              <a:extLst>
                <a:ext uri="{FF2B5EF4-FFF2-40B4-BE49-F238E27FC236}">
                  <a16:creationId xmlns:a16="http://schemas.microsoft.com/office/drawing/2014/main" id="{4C2C76FE-3B1C-4989-B792-0C87546D943B}"/>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3CBE66F0-8E25-483E-9553-8B1EDDD1400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D0A98D76-E39C-4026-8E65-A9D9457BB379}"/>
                </a:ext>
              </a:extLst>
            </p:cNvPr>
            <p:cNvSpPr txBox="1"/>
            <p:nvPr/>
          </p:nvSpPr>
          <p:spPr>
            <a:xfrm>
              <a:off x="4406957" y="3212976"/>
              <a:ext cx="1438214" cy="302730"/>
            </a:xfrm>
            <a:prstGeom prst="rect">
              <a:avLst/>
            </a:prstGeom>
            <a:noFill/>
          </p:spPr>
          <p:txBody>
            <a:bodyPr wrap="none" rtlCol="0">
              <a:spAutoFit/>
            </a:bodyPr>
            <a:lstStyle/>
            <a:p>
              <a:r>
                <a:rPr lang="en-GB" sz="1200">
                  <a:solidFill>
                    <a:schemeClr val="bg1"/>
                  </a:solidFill>
                </a:rPr>
                <a:t>Grade of evidence</a:t>
              </a:r>
            </a:p>
          </p:txBody>
        </p:sp>
        <p:sp>
          <p:nvSpPr>
            <p:cNvPr id="21" name="TextBox 20">
              <a:extLst>
                <a:ext uri="{FF2B5EF4-FFF2-40B4-BE49-F238E27FC236}">
                  <a16:creationId xmlns:a16="http://schemas.microsoft.com/office/drawing/2014/main" id="{C6CDF91F-4BA7-42FA-B376-4C181DF9A75D}"/>
                </a:ext>
              </a:extLst>
            </p:cNvPr>
            <p:cNvSpPr txBox="1"/>
            <p:nvPr/>
          </p:nvSpPr>
          <p:spPr>
            <a:xfrm>
              <a:off x="5989171" y="3212976"/>
              <a:ext cx="1967205" cy="302730"/>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77C4649F-CEDB-45EF-B15D-D56366FAA3A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320755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Conclusions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Unanswered questions and perspectives</a:t>
            </a:r>
          </a:p>
        </p:txBody>
      </p:sp>
    </p:spTree>
    <p:extLst>
      <p:ext uri="{BB962C8B-B14F-4D97-AF65-F5344CB8AC3E}">
        <p14:creationId xmlns:p14="http://schemas.microsoft.com/office/powerpoint/2010/main" val="137482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lstStyle/>
          <a:p>
            <a:r>
              <a:rPr lang="en-GB" dirty="0"/>
              <a:t>Understanding of HEV infection has changed dramatically in the last decade</a:t>
            </a:r>
          </a:p>
          <a:p>
            <a:r>
              <a:rPr lang="en-GB" dirty="0"/>
              <a:t>Infection with HEV represents an important global public health problem and is a cause of significant morbidity and mortality worldwide</a:t>
            </a:r>
          </a:p>
          <a:p>
            <a:r>
              <a:rPr lang="en-GB" dirty="0"/>
              <a:t>There are still many knowledge gaps</a:t>
            </a:r>
          </a:p>
          <a:p>
            <a:r>
              <a:rPr lang="en-GB" dirty="0"/>
              <a:t>CPGs will require amendment in a few years’ time with further research and evolving evidence</a:t>
            </a:r>
          </a:p>
        </p:txBody>
      </p:sp>
      <p:pic>
        <p:nvPicPr>
          <p:cNvPr id="6" name="Picture 5">
            <a:hlinkClick r:id="rId3" action="ppaction://hlinksldjump"/>
            <a:extLst>
              <a:ext uri="{FF2B5EF4-FFF2-40B4-BE49-F238E27FC236}">
                <a16:creationId xmlns:a16="http://schemas.microsoft.com/office/drawing/2014/main" id="{82F36D74-0D19-4715-B001-102A9D95D8E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08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131718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*Level was downgraded if there was poor quality, strong bias or inconsistency between studies; level was upgraded if there was a large effect size</a:t>
            </a:r>
            <a:br>
              <a:rPr lang="en-GB" dirty="0"/>
            </a:br>
            <a:r>
              <a:rPr lang="en-GB" dirty="0"/>
              <a:t>1. </a:t>
            </a:r>
            <a:r>
              <a:rPr lang="en-GB" dirty="0" err="1"/>
              <a:t>Guyatt</a:t>
            </a:r>
            <a:r>
              <a:rPr lang="en-GB" dirty="0"/>
              <a:t> GH, et al. BMJ 2008:336:924–6;</a:t>
            </a:r>
            <a:br>
              <a:rPr lang="en-GB" dirty="0"/>
            </a:br>
            <a:r>
              <a:rPr lang="en-GB" dirty="0"/>
              <a:t>2. EASL CPG HEV. J </a:t>
            </a:r>
            <a:r>
              <a:rPr lang="en-GB" dirty="0" err="1"/>
              <a:t>Hepatol</a:t>
            </a:r>
            <a:r>
              <a:rPr lang="en-GB" dirty="0"/>
              <a:t> 2018;doi: 10.1016/j.jhep.2018.03.005 [</a:t>
            </a:r>
            <a:r>
              <a:rPr lang="en-GB" dirty="0" err="1"/>
              <a:t>Epub</a:t>
            </a:r>
            <a:r>
              <a:rPr lang="en-GB" dirty="0"/>
              <a:t> ahead of print]</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846836417"/>
              </p:ext>
            </p:extLst>
          </p:nvPr>
        </p:nvGraphicFramePr>
        <p:xfrm>
          <a:off x="423847" y="1890417"/>
          <a:ext cx="11342400" cy="3706456"/>
        </p:xfrm>
        <a:graphic>
          <a:graphicData uri="http://schemas.openxmlformats.org/drawingml/2006/table">
            <a:tbl>
              <a:tblPr firstRow="1" bandRow="1">
                <a:tableStyleId>{5C22544A-7EE6-4342-B048-85BDC9FD1C3A}</a:tableStyleId>
              </a:tblPr>
              <a:tblGrid>
                <a:gridCol w="945200">
                  <a:extLst>
                    <a:ext uri="{9D8B030D-6E8A-4147-A177-3AD203B41FA5}">
                      <a16:colId xmlns:a16="http://schemas.microsoft.com/office/drawing/2014/main" val="20000"/>
                    </a:ext>
                  </a:extLst>
                </a:gridCol>
                <a:gridCol w="5590022">
                  <a:extLst>
                    <a:ext uri="{9D8B030D-6E8A-4147-A177-3AD203B41FA5}">
                      <a16:colId xmlns:a16="http://schemas.microsoft.com/office/drawing/2014/main" val="20001"/>
                    </a:ext>
                  </a:extLst>
                </a:gridCol>
                <a:gridCol w="4807178">
                  <a:extLst>
                    <a:ext uri="{9D8B030D-6E8A-4147-A177-3AD203B41FA5}">
                      <a16:colId xmlns:a16="http://schemas.microsoft.com/office/drawing/2014/main" val="2179945369"/>
                    </a:ext>
                  </a:extLst>
                </a:gridCol>
              </a:tblGrid>
              <a:tr h="331310">
                <a:tc gridSpan="2">
                  <a:txBody>
                    <a:bodyPr/>
                    <a:lstStyle/>
                    <a:p>
                      <a:r>
                        <a:rPr lang="en-GB" sz="1600" dirty="0">
                          <a:solidFill>
                            <a:schemeClr val="bg1"/>
                          </a:solidFill>
                          <a:latin typeface="Arial" panose="020B0604020202020204" pitchFamily="34" charset="0"/>
                          <a:cs typeface="Arial" panose="020B0604020202020204" pitchFamily="34" charset="0"/>
                        </a:rPr>
                        <a:t>Level of evidence*</a:t>
                      </a:r>
                    </a:p>
                  </a:txBody>
                  <a:tcPr anchor="b">
                    <a:lnL w="6350" cap="flat" cmpd="sng" algn="ctr">
                      <a:solidFill>
                        <a:schemeClr val="tx2"/>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tc>
                  <a:txBody>
                    <a:bodyPr/>
                    <a:lstStyle/>
                    <a:p>
                      <a:r>
                        <a:rPr lang="en-GB" sz="1600" i="1" dirty="0">
                          <a:solidFill>
                            <a:schemeClr val="bg1"/>
                          </a:solidFill>
                          <a:latin typeface="Arial" panose="020B0604020202020204" pitchFamily="34" charset="0"/>
                          <a:cs typeface="Arial" panose="020B0604020202020204" pitchFamily="34" charset="0"/>
                        </a:rPr>
                        <a:t>Confidence in the evidence</a:t>
                      </a:r>
                    </a:p>
                  </a:txBody>
                  <a:tcPr anchor="b">
                    <a:lnL w="6350" cap="flat" cmpd="sng" algn="ctr">
                      <a:solidFill>
                        <a:srgbClr val="7DCBEC"/>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94309">
                <a:tc>
                  <a:txBody>
                    <a:bodyPr/>
                    <a:lstStyle/>
                    <a:p>
                      <a:pPr algn="l"/>
                      <a:r>
                        <a:rPr lang="en-GB" sz="1600" dirty="0">
                          <a:latin typeface="Arial" panose="020B0604020202020204" pitchFamily="34" charset="0"/>
                          <a:cs typeface="Arial" panose="020B0604020202020204" pitchFamily="34" charset="0"/>
                        </a:rPr>
                        <a:t>A</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dirty="0">
                          <a:effectLst/>
                          <a:latin typeface="Arial" panose="020B0604020202020204" pitchFamily="34" charset="0"/>
                          <a:ea typeface="Cambria" panose="02040503050406030204" pitchFamily="18" charset="0"/>
                          <a:cs typeface="Times New Roman" panose="02020603050405020304" pitchFamily="18" charset="0"/>
                        </a:rPr>
                        <a:t>Data derived from meta-analyses or systematic reviews or from (multiple) randomized controlled trials (RCTs) with high quality</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Further research is unlikely to change our confidence in the estimate of benefit and risk</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1074062">
                <a:tc>
                  <a:txBody>
                    <a:bodyPr/>
                    <a:lstStyle/>
                    <a:p>
                      <a:pPr algn="l"/>
                      <a:r>
                        <a:rPr lang="en-GB" sz="1600" dirty="0">
                          <a:latin typeface="Arial" panose="020B0604020202020204" pitchFamily="34" charset="0"/>
                          <a:cs typeface="Arial" panose="020B0604020202020204" pitchFamily="34" charset="0"/>
                        </a:rPr>
                        <a:t>B</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dirty="0">
                          <a:effectLst/>
                          <a:latin typeface="Arial" panose="020B0604020202020204" pitchFamily="34" charset="0"/>
                          <a:ea typeface="Cambria" panose="02040503050406030204" pitchFamily="18" charset="0"/>
                          <a:cs typeface="Times New Roman" panose="02020603050405020304" pitchFamily="18" charset="0"/>
                        </a:rPr>
                        <a:t>Data derived from a single RCT or multiple non-randomized studies</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Further research (if performed) is likely to have an impact on our confidence in the estimate of benefit and risk and may change the estimate</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96965">
                <a:tc>
                  <a:txBody>
                    <a:bodyPr/>
                    <a:lstStyle/>
                    <a:p>
                      <a:pPr algn="l"/>
                      <a:r>
                        <a:rPr lang="en-GB" sz="1600" dirty="0">
                          <a:latin typeface="Arial" panose="020B0604020202020204" pitchFamily="34" charset="0"/>
                          <a:cs typeface="Arial" panose="020B0604020202020204" pitchFamily="34" charset="0"/>
                        </a:rPr>
                        <a:t>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dirty="0">
                          <a:effectLst/>
                          <a:latin typeface="Arial" panose="020B0604020202020204" pitchFamily="34" charset="0"/>
                          <a:ea typeface="Cambria" panose="02040503050406030204" pitchFamily="18" charset="0"/>
                          <a:cs typeface="Times New Roman" panose="02020603050405020304" pitchFamily="18" charset="0"/>
                        </a:rPr>
                        <a:t>Small studies, retrospective observational studies, registries</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Any estimate of effect is uncertain</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331310">
                <a:tc gridSpan="3">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 </a:t>
                      </a:r>
                      <a:r>
                        <a:rPr lang="en-GB" sz="1600" b="1" i="1" dirty="0">
                          <a:solidFill>
                            <a:schemeClr val="bg1"/>
                          </a:solidFill>
                          <a:latin typeface="Arial" panose="020B0604020202020204" pitchFamily="34" charset="0"/>
                          <a:cs typeface="Arial" panose="020B0604020202020204" pitchFamily="34" charset="0"/>
                        </a:rPr>
                        <a:t>(wording associated with the 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hMerge="1">
                  <a:txBody>
                    <a:bodyPr/>
                    <a:lstStyle/>
                    <a:p>
                      <a:endParaRPr lang="en-US"/>
                    </a:p>
                  </a:txBody>
                  <a:tcPr>
                    <a:lnL w="6350" cap="flat" cmpd="sng" algn="ctr">
                      <a:solidFill>
                        <a:srgbClr val="7DCBEC"/>
                      </a:solidFill>
                      <a:prstDash val="solid"/>
                      <a:round/>
                      <a:headEnd type="none" w="med" len="med"/>
                      <a:tailEnd type="none" w="med" len="med"/>
                    </a:lnL>
                    <a:lnT w="6350" cap="flat" cmpd="sng" algn="ctr">
                      <a:solidFill>
                        <a:srgbClr val="7DCBEC"/>
                      </a:solidFill>
                      <a:prstDash val="solid"/>
                      <a:round/>
                      <a:headEnd type="none" w="med" len="med"/>
                      <a:tailEnd type="none" w="med" len="med"/>
                    </a:lnT>
                  </a:tcPr>
                </a:tc>
                <a:extLst>
                  <a:ext uri="{0D108BD9-81ED-4DB2-BD59-A6C34878D82A}">
                    <a16:rowId xmlns:a16="http://schemas.microsoft.com/office/drawing/2014/main" val="1012377105"/>
                  </a:ext>
                </a:extLst>
              </a:tr>
              <a:tr h="331310">
                <a:tc>
                  <a:txBody>
                    <a:bodyPr/>
                    <a:lstStyle/>
                    <a:p>
                      <a:pPr algn="l"/>
                      <a:r>
                        <a:rPr lang="en-GB" sz="1600" dirty="0">
                          <a:latin typeface="Arial" panose="020B0604020202020204" pitchFamily="34" charset="0"/>
                          <a:cs typeface="Arial" panose="020B0604020202020204" pitchFamily="34" charset="0"/>
                        </a:rPr>
                        <a:t>1</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600" dirty="0">
                          <a:latin typeface="Arial" panose="020B0604020202020204" pitchFamily="34" charset="0"/>
                          <a:cs typeface="Arial" panose="020B0604020202020204" pitchFamily="34" charset="0"/>
                        </a:rPr>
                        <a:t>Strong </a:t>
                      </a:r>
                      <a:r>
                        <a:rPr lang="en-GB" sz="1600" i="1" dirty="0">
                          <a:latin typeface="Arial" panose="020B0604020202020204" pitchFamily="34" charset="0"/>
                          <a:cs typeface="Arial" panose="020B0604020202020204" pitchFamily="34" charset="0"/>
                        </a:rPr>
                        <a:t>(“must”, “should”, or “EASL recommends”)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dirty="0"/>
                    </a:p>
                  </a:txBody>
                  <a:tcPr>
                    <a:lnL w="6350" cap="flat" cmpd="sng" algn="ctr">
                      <a:solidFill>
                        <a:srgbClr val="7DCBEC"/>
                      </a:solidFill>
                      <a:prstDash val="solid"/>
                      <a:round/>
                      <a:headEnd type="none" w="med" len="med"/>
                      <a:tailEnd type="none" w="med" len="med"/>
                    </a:lnL>
                  </a:tcPr>
                </a:tc>
                <a:extLst>
                  <a:ext uri="{0D108BD9-81ED-4DB2-BD59-A6C34878D82A}">
                    <a16:rowId xmlns:a16="http://schemas.microsoft.com/office/drawing/2014/main" val="222392168"/>
                  </a:ext>
                </a:extLst>
              </a:tr>
              <a:tr h="331310">
                <a:tc>
                  <a:txBody>
                    <a:bodyPr/>
                    <a:lstStyle/>
                    <a:p>
                      <a:pPr algn="l"/>
                      <a:r>
                        <a:rPr lang="en-GB" sz="1600" dirty="0">
                          <a:latin typeface="Arial" panose="020B0604020202020204" pitchFamily="34" charset="0"/>
                          <a:cs typeface="Arial" panose="020B0604020202020204" pitchFamily="34" charset="0"/>
                        </a:rPr>
                        <a:t>2</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600" dirty="0">
                          <a:latin typeface="Arial" panose="020B0604020202020204" pitchFamily="34" charset="0"/>
                          <a:cs typeface="Arial" panose="020B0604020202020204" pitchFamily="34" charset="0"/>
                        </a:rPr>
                        <a:t>Weak </a:t>
                      </a:r>
                      <a:r>
                        <a:rPr lang="en-GB" sz="1600" i="1" dirty="0">
                          <a:latin typeface="Arial" panose="020B0604020202020204" pitchFamily="34" charset="0"/>
                          <a:cs typeface="Arial" panose="020B0604020202020204" pitchFamily="34" charset="0"/>
                        </a:rPr>
                        <a:t>(</a:t>
                      </a:r>
                      <a:r>
                        <a:rPr lang="en-US" sz="1600" i="1" kern="1200" dirty="0">
                          <a:solidFill>
                            <a:schemeClr val="dk1"/>
                          </a:solidFill>
                          <a:effectLst/>
                          <a:latin typeface="+mn-lt"/>
                          <a:ea typeface="+mn-ea"/>
                          <a:cs typeface="+mn-cs"/>
                        </a:rPr>
                        <a:t>“can”, “may”, or “EASL suggests”)</a:t>
                      </a:r>
                      <a:endParaRPr lang="en-GB" sz="1600" dirty="0">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a:p>
                  </a:txBody>
                  <a:tcPr>
                    <a:lnL w="6350" cap="flat" cmpd="sng" algn="ctr">
                      <a:solidFill>
                        <a:srgbClr val="7DCBEC"/>
                      </a:solidFill>
                      <a:prstDash val="solid"/>
                      <a:round/>
                      <a:headEnd type="none" w="med" len="med"/>
                      <a:tailEnd type="none" w="med" len="med"/>
                    </a:ln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59033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Virology</a:t>
            </a:r>
          </a:p>
          <a:p>
            <a:r>
              <a:rPr lang="en-GB" dirty="0"/>
              <a:t>Epidemiology</a:t>
            </a:r>
          </a:p>
          <a:p>
            <a:endParaRPr lang="en-GB" dirty="0"/>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4B6-9083-4525-8E0D-2F99742B34EC}"/>
              </a:ext>
            </a:extLst>
          </p:cNvPr>
          <p:cNvSpPr>
            <a:spLocks noGrp="1"/>
          </p:cNvSpPr>
          <p:nvPr>
            <p:ph type="title"/>
          </p:nvPr>
        </p:nvSpPr>
        <p:spPr/>
        <p:txBody>
          <a:bodyPr/>
          <a:lstStyle/>
          <a:p>
            <a:r>
              <a:rPr lang="en-US" dirty="0"/>
              <a:t>Virology of HEV</a:t>
            </a:r>
          </a:p>
        </p:txBody>
      </p:sp>
      <p:sp>
        <p:nvSpPr>
          <p:cNvPr id="3" name="Text Placeholder 2">
            <a:extLst>
              <a:ext uri="{FF2B5EF4-FFF2-40B4-BE49-F238E27FC236}">
                <a16:creationId xmlns:a16="http://schemas.microsoft.com/office/drawing/2014/main" id="{D102938D-8DDA-4A05-83E0-41EF1EB76341}"/>
              </a:ext>
            </a:extLst>
          </p:cNvPr>
          <p:cNvSpPr>
            <a:spLocks noGrp="1"/>
          </p:cNvSpPr>
          <p:nvPr>
            <p:ph type="body" sz="quarter" idx="10"/>
          </p:nvPr>
        </p:nvSpPr>
        <p:spPr/>
        <p:txBody>
          <a:bodyPr/>
          <a:lstStyle/>
          <a:p>
            <a:r>
              <a:rPr lang="en-GB" dirty="0"/>
              <a:t>EASL CPG HEV. J </a:t>
            </a:r>
            <a:r>
              <a:rPr lang="en-GB" dirty="0" err="1"/>
              <a:t>Hepatol</a:t>
            </a:r>
            <a:r>
              <a:rPr lang="en-GB" dirty="0"/>
              <a:t> 2018;doi: 10.1016/j.jhep.2018.03.005 [</a:t>
            </a:r>
            <a:r>
              <a:rPr lang="en-GB" dirty="0" err="1"/>
              <a:t>Epub</a:t>
            </a:r>
            <a:r>
              <a:rPr lang="en-GB" dirty="0"/>
              <a:t> ahead of print]</a:t>
            </a:r>
          </a:p>
        </p:txBody>
      </p:sp>
      <p:sp>
        <p:nvSpPr>
          <p:cNvPr id="57" name="Freeform: Shape 56">
            <a:extLst>
              <a:ext uri="{FF2B5EF4-FFF2-40B4-BE49-F238E27FC236}">
                <a16:creationId xmlns:a16="http://schemas.microsoft.com/office/drawing/2014/main" id="{40D191F3-4DF2-4034-A745-273C321FC2A9}"/>
              </a:ext>
            </a:extLst>
          </p:cNvPr>
          <p:cNvSpPr/>
          <p:nvPr/>
        </p:nvSpPr>
        <p:spPr>
          <a:xfrm>
            <a:off x="6972597" y="1354366"/>
            <a:ext cx="1875506" cy="403527"/>
          </a:xfrm>
          <a:custGeom>
            <a:avLst/>
            <a:gdLst>
              <a:gd name="connsiteX0" fmla="*/ 0 w 1132024"/>
              <a:gd name="connsiteY0" fmla="*/ 0 h 424322"/>
              <a:gd name="connsiteX1" fmla="*/ 1132024 w 1132024"/>
              <a:gd name="connsiteY1" fmla="*/ 0 h 424322"/>
              <a:gd name="connsiteX2" fmla="*/ 1132024 w 1132024"/>
              <a:gd name="connsiteY2" fmla="*/ 424322 h 424322"/>
              <a:gd name="connsiteX3" fmla="*/ 0 w 1132024"/>
              <a:gd name="connsiteY3" fmla="*/ 424322 h 424322"/>
              <a:gd name="connsiteX4" fmla="*/ 0 w 1132024"/>
              <a:gd name="connsiteY4" fmla="*/ 0 h 4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24" h="424322">
                <a:moveTo>
                  <a:pt x="0" y="0"/>
                </a:moveTo>
                <a:lnTo>
                  <a:pt x="1132024" y="0"/>
                </a:lnTo>
                <a:lnTo>
                  <a:pt x="1132024" y="424322"/>
                </a:lnTo>
                <a:lnTo>
                  <a:pt x="0" y="42432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445" tIns="4445" rIns="4445" bIns="4445" numCol="1" spcCol="1270" anchor="ctr" anchorCtr="0">
            <a:noAutofit/>
          </a:bodyPr>
          <a:lstStyle/>
          <a:p>
            <a:pPr algn="ctr" defTabSz="311150">
              <a:lnSpc>
                <a:spcPct val="90000"/>
              </a:lnSpc>
              <a:spcBef>
                <a:spcPct val="0"/>
              </a:spcBef>
              <a:spcAft>
                <a:spcPct val="35000"/>
              </a:spcAft>
            </a:pPr>
            <a:r>
              <a:rPr lang="en-GB" sz="1600" b="1" i="1" dirty="0" err="1">
                <a:sym typeface="Wingdings" panose="05000000000000000000" pitchFamily="2" charset="2"/>
              </a:rPr>
              <a:t>Hepeviridae</a:t>
            </a:r>
            <a:endParaRPr lang="en-US" sz="1600" dirty="0"/>
          </a:p>
        </p:txBody>
      </p:sp>
      <p:sp>
        <p:nvSpPr>
          <p:cNvPr id="73" name="Rectangle 72">
            <a:extLst>
              <a:ext uri="{FF2B5EF4-FFF2-40B4-BE49-F238E27FC236}">
                <a16:creationId xmlns:a16="http://schemas.microsoft.com/office/drawing/2014/main" id="{EEB540FC-1AD1-4E95-BEC8-ABCE00133AA7}"/>
              </a:ext>
            </a:extLst>
          </p:cNvPr>
          <p:cNvSpPr/>
          <p:nvPr/>
        </p:nvSpPr>
        <p:spPr>
          <a:xfrm>
            <a:off x="4239822" y="1400747"/>
            <a:ext cx="2678845" cy="338554"/>
          </a:xfrm>
          <a:prstGeom prst="rect">
            <a:avLst/>
          </a:prstGeom>
        </p:spPr>
        <p:txBody>
          <a:bodyPr wrap="square">
            <a:spAutoFit/>
          </a:bodyPr>
          <a:lstStyle/>
          <a:p>
            <a:pPr algn="r"/>
            <a:r>
              <a:rPr lang="en-GB" sz="1600" b="1" dirty="0">
                <a:solidFill>
                  <a:schemeClr val="accent1">
                    <a:lumMod val="75000"/>
                  </a:schemeClr>
                </a:solidFill>
              </a:rPr>
              <a:t>Virus family </a:t>
            </a:r>
          </a:p>
        </p:txBody>
      </p:sp>
      <p:sp>
        <p:nvSpPr>
          <p:cNvPr id="4" name="TextBox 3"/>
          <p:cNvSpPr txBox="1"/>
          <p:nvPr/>
        </p:nvSpPr>
        <p:spPr>
          <a:xfrm>
            <a:off x="2175510" y="1354366"/>
            <a:ext cx="2531462" cy="584775"/>
          </a:xfrm>
          <a:prstGeom prst="rect">
            <a:avLst/>
          </a:prstGeom>
          <a:noFill/>
        </p:spPr>
        <p:txBody>
          <a:bodyPr wrap="none" rtlCol="0">
            <a:spAutoFit/>
          </a:bodyPr>
          <a:lstStyle/>
          <a:p>
            <a:r>
              <a:rPr lang="en-GB" sz="1600" i="1" dirty="0" err="1"/>
              <a:t>Hepeviridae</a:t>
            </a:r>
            <a:r>
              <a:rPr lang="en-GB" sz="1600" dirty="0"/>
              <a:t> viruses infect</a:t>
            </a:r>
            <a:br>
              <a:rPr lang="en-GB" sz="1600" dirty="0"/>
            </a:br>
            <a:r>
              <a:rPr lang="en-GB" sz="1600" dirty="0"/>
              <a:t>mammals, birds and fish</a:t>
            </a:r>
          </a:p>
        </p:txBody>
      </p:sp>
      <p:pic>
        <p:nvPicPr>
          <p:cNvPr id="9" name="Picture 8">
            <a:hlinkClick r:id="rId2" action="ppaction://hlinksldjump"/>
            <a:extLst>
              <a:ext uri="{FF2B5EF4-FFF2-40B4-BE49-F238E27FC236}">
                <a16:creationId xmlns:a16="http://schemas.microsoft.com/office/drawing/2014/main" id="{D7C5AAB9-CC4F-43B3-9916-FF8EFAF8606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2577557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AADFDE-A92B-41AE-A09D-A15924E370D4}"/>
</file>

<file path=customXml/itemProps2.xml><?xml version="1.0" encoding="utf-8"?>
<ds:datastoreItem xmlns:ds="http://schemas.openxmlformats.org/officeDocument/2006/customXml" ds:itemID="{DC655285-0295-4DC9-BB3C-AA4FB57D4246}">
  <ds:schemaRefs>
    <ds:schemaRef ds:uri="http://purl.org/dc/terms/"/>
    <ds:schemaRef ds:uri="8b4f0aa6-f811-4d6e-9450-92a67e22359a"/>
    <ds:schemaRef ds:uri="7a3f0d49-cb9d-4d28-b6b4-cb24b886583f"/>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6044</TotalTime>
  <Words>4162</Words>
  <Application>Microsoft Office PowerPoint</Application>
  <PresentationFormat>Widescreen</PresentationFormat>
  <Paragraphs>758</Paragraphs>
  <Slides>45</Slides>
  <Notes>34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45</vt:i4>
      </vt:variant>
    </vt:vector>
  </HeadingPairs>
  <TitlesOfParts>
    <vt:vector size="53" baseType="lpstr">
      <vt:lpstr>Arial</vt:lpstr>
      <vt:lpstr>Cambria</vt:lpstr>
      <vt:lpstr>Symbol</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Virology of HEV</vt:lpstr>
      <vt:lpstr>Virology of HEV</vt:lpstr>
      <vt:lpstr>Virology of HEV</vt:lpstr>
      <vt:lpstr>Virology of HEV</vt:lpstr>
      <vt:lpstr>Phylogenetic relationship of hepeviruses identified in various hosts</vt:lpstr>
      <vt:lpstr>HEV GT 1 and 2 in brief</vt:lpstr>
      <vt:lpstr>HEV GT 3 and 4: epidemiology</vt:lpstr>
      <vt:lpstr>HEV ‘hot spots’ in Europe </vt:lpstr>
      <vt:lpstr>HEV ‘hot spots’ in Europe </vt:lpstr>
      <vt:lpstr>Guidelines</vt:lpstr>
      <vt:lpstr>Topics</vt:lpstr>
      <vt:lpstr>Clinical aspects: acute infection </vt:lpstr>
      <vt:lpstr>Clinical aspects: chronic infection </vt:lpstr>
      <vt:lpstr>Clinical aspects: chronic infection </vt:lpstr>
      <vt:lpstr>Transmission and disease progression in transplanted individuals</vt:lpstr>
      <vt:lpstr>Extrahepatic manifestations</vt:lpstr>
      <vt:lpstr>Extrahepatic manifestations</vt:lpstr>
      <vt:lpstr>Extrahepatic manifestations</vt:lpstr>
      <vt:lpstr>Extrahepatic manifestations</vt:lpstr>
      <vt:lpstr>Laboratory diagnosis of HEV infection</vt:lpstr>
      <vt:lpstr>Laboratory diagnosis of HEV infection</vt:lpstr>
      <vt:lpstr>Molecular analysis of HEV</vt:lpstr>
      <vt:lpstr>Diagnostic algorithm for HEV infection</vt:lpstr>
      <vt:lpstr>Differential diagnosis </vt:lpstr>
      <vt:lpstr>Differential diagnosis </vt:lpstr>
      <vt:lpstr>Differential diagnosis </vt:lpstr>
      <vt:lpstr>Broadening testing for HEV</vt:lpstr>
      <vt:lpstr>HEV and the blood supply</vt:lpstr>
      <vt:lpstr>Treatment of acute HEV infection</vt:lpstr>
      <vt:lpstr>Reduction of immunosuppression as first therapeutic step in solid organ transplant recipients</vt:lpstr>
      <vt:lpstr>Reduction of immunosuppression as first therapeutic step in solid organ transplant recipients</vt:lpstr>
      <vt:lpstr>Management of patients not clearing HEV infection</vt:lpstr>
      <vt:lpstr>Management of HEV infection</vt:lpstr>
      <vt:lpstr>Management of HEV infection</vt:lpstr>
      <vt:lpstr>Prevention of HEV infection </vt:lpstr>
      <vt:lpstr>Conclusions</vt:lpstr>
      <vt:lpstr>Conclusions </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451</cp:revision>
  <cp:lastPrinted>2019-03-28T17:41:27Z</cp:lastPrinted>
  <dcterms:created xsi:type="dcterms:W3CDTF">2016-10-10T16:35:57Z</dcterms:created>
  <dcterms:modified xsi:type="dcterms:W3CDTF">2020-05-05T13:36:59Z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