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null)" ContentType="image/x-emf"/>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drawings/drawing2.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260" r:id="rId5"/>
    <p:sldId id="458" r:id="rId6"/>
    <p:sldId id="314" r:id="rId7"/>
    <p:sldId id="318" r:id="rId8"/>
    <p:sldId id="459" r:id="rId9"/>
    <p:sldId id="315" r:id="rId10"/>
    <p:sldId id="460" r:id="rId11"/>
    <p:sldId id="277" r:id="rId12"/>
    <p:sldId id="276" r:id="rId13"/>
    <p:sldId id="427" r:id="rId14"/>
    <p:sldId id="465" r:id="rId15"/>
    <p:sldId id="424" r:id="rId16"/>
    <p:sldId id="258" r:id="rId17"/>
    <p:sldId id="456" r:id="rId18"/>
    <p:sldId id="468" r:id="rId19"/>
    <p:sldId id="469" r:id="rId20"/>
    <p:sldId id="401" r:id="rId21"/>
    <p:sldId id="470" r:id="rId22"/>
    <p:sldId id="319" r:id="rId23"/>
    <p:sldId id="394" r:id="rId24"/>
    <p:sldId id="457" r:id="rId25"/>
    <p:sldId id="467" r:id="rId26"/>
    <p:sldId id="441" r:id="rId27"/>
    <p:sldId id="429" r:id="rId28"/>
    <p:sldId id="434" r:id="rId29"/>
    <p:sldId id="444" r:id="rId30"/>
    <p:sldId id="466" r:id="rId31"/>
    <p:sldId id="397" r:id="rId32"/>
    <p:sldId id="416" r:id="rId33"/>
    <p:sldId id="396" r:id="rId34"/>
    <p:sldId id="320" r:id="rId35"/>
    <p:sldId id="406" r:id="rId36"/>
    <p:sldId id="388" r:id="rId37"/>
    <p:sldId id="445" r:id="rId38"/>
    <p:sldId id="464" r:id="rId39"/>
    <p:sldId id="413" r:id="rId40"/>
    <p:sldId id="419" r:id="rId41"/>
    <p:sldId id="321" r:id="rId42"/>
    <p:sldId id="440" r:id="rId43"/>
    <p:sldId id="259" r:id="rId44"/>
    <p:sldId id="463" r:id="rId45"/>
    <p:sldId id="400" r:id="rId46"/>
    <p:sldId id="322" r:id="rId47"/>
    <p:sldId id="425" r:id="rId48"/>
    <p:sldId id="471" r:id="rId49"/>
    <p:sldId id="476" r:id="rId50"/>
    <p:sldId id="474" r:id="rId51"/>
    <p:sldId id="418" r:id="rId52"/>
    <p:sldId id="449" r:id="rId53"/>
    <p:sldId id="461" r:id="rId54"/>
    <p:sldId id="472" r:id="rId55"/>
    <p:sldId id="455" r:id="rId56"/>
    <p:sldId id="420" r:id="rId57"/>
    <p:sldId id="473" r:id="rId58"/>
    <p:sldId id="437" r:id="rId59"/>
    <p:sldId id="323" r:id="rId60"/>
    <p:sldId id="439" r:id="rId61"/>
    <p:sldId id="415" r:id="rId62"/>
  </p:sldIdLst>
  <p:sldSz cx="9144000" cy="6858000" type="screen4x3"/>
  <p:notesSz cx="6807200" cy="9939338"/>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5193" userDrawn="1">
          <p15:clr>
            <a:srgbClr val="A4A3A4"/>
          </p15:clr>
        </p15:guide>
        <p15:guide id="3" orient="horz" pos="2205" userDrawn="1">
          <p15:clr>
            <a:srgbClr val="A4A3A4"/>
          </p15:clr>
        </p15:guide>
        <p15:guide id="4" pos="5081" userDrawn="1">
          <p15:clr>
            <a:srgbClr val="A4A3A4"/>
          </p15:clr>
        </p15:guide>
        <p15:guide id="5" pos="691" userDrawn="1">
          <p15:clr>
            <a:srgbClr val="A4A3A4"/>
          </p15:clr>
        </p15:guide>
        <p15:guide id="6" orient="horz" pos="12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Simon Lott" initials="SL" lastIdx="9" clrIdx="1">
    <p:extLst>
      <p:ext uri="{19B8F6BF-5375-455C-9EA6-DF929625EA0E}">
        <p15:presenceInfo xmlns:p15="http://schemas.microsoft.com/office/powerpoint/2012/main" userId="Simon Lott" providerId="None"/>
      </p:ext>
    </p:extLst>
  </p:cmAuthor>
  <p:cmAuthor id="3" name="Elana Rosenthal" initials="ESR [3]" lastIdx="1" clrIdx="2"/>
  <p:cmAuthor id="4" name="Elana Rosenthal" initials="ESR [4]" lastIdx="1" clrIdx="3"/>
  <p:cmAuthor id="5" name="Elana Rosenthal" initials="ESR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D9D05"/>
    <a:srgbClr val="E4AF06"/>
    <a:srgbClr val="0000FF"/>
    <a:srgbClr val="FEFCFC"/>
    <a:srgbClr val="FBDE9E"/>
    <a:srgbClr val="F8BE3D"/>
    <a:srgbClr val="6692B6"/>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62ABE-514D-4578-B866-5045817738F9}" v="9" dt="2018-04-20T08:23:50.222"/>
    <p1510:client id="{1F41DEBF-7048-406B-ADFA-E69F02618E95}" v="58" dt="2018-04-20T08:30:42.928"/>
  </p1510:revLst>
</p1510:revInfo>
</file>

<file path=ppt/tableStyles.xml><?xml version="1.0" encoding="utf-8"?>
<a:tblStyleLst xmlns:a="http://schemas.openxmlformats.org/drawingml/2006/main" def="{69012ECD-51FC-41F1-AA8D-1B2483CD663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6459" autoAdjust="0"/>
  </p:normalViewPr>
  <p:slideViewPr>
    <p:cSldViewPr>
      <p:cViewPr varScale="1">
        <p:scale>
          <a:sx n="112" d="100"/>
          <a:sy n="112" d="100"/>
        </p:scale>
        <p:origin x="1896" y="91"/>
      </p:cViewPr>
      <p:guideLst>
        <p:guide orient="horz" pos="981"/>
        <p:guide pos="5193"/>
        <p:guide orient="horz" pos="2205"/>
        <p:guide pos="5081"/>
        <p:guide pos="691"/>
        <p:guide orient="horz" pos="1207"/>
      </p:guideLst>
    </p:cSldViewPr>
  </p:slideViewPr>
  <p:outlineViewPr>
    <p:cViewPr>
      <p:scale>
        <a:sx n="33" d="100"/>
        <a:sy n="33" d="100"/>
      </p:scale>
      <p:origin x="0" y="-17673"/>
    </p:cViewPr>
  </p:outlineViewPr>
  <p:notesTextViewPr>
    <p:cViewPr>
      <p:scale>
        <a:sx n="1" d="1"/>
        <a:sy n="1" d="1"/>
      </p:scale>
      <p:origin x="0" y="0"/>
    </p:cViewPr>
  </p:notesTextViewPr>
  <p:sorterViewPr>
    <p:cViewPr varScale="1">
      <p:scale>
        <a:sx n="1" d="1"/>
        <a:sy n="1" d="1"/>
      </p:scale>
      <p:origin x="0" y="-5106"/>
    </p:cViewPr>
  </p:sorterViewPr>
  <p:notesViewPr>
    <p:cSldViewPr>
      <p:cViewPr varScale="1">
        <p:scale>
          <a:sx n="78" d="100"/>
          <a:sy n="78" d="100"/>
        </p:scale>
        <p:origin x="3974"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ona McKay" userId="0e54913e-e43f-48ce-aa88-a154c8bd812a" providerId="ADAL" clId="{E8D08948-AFC4-4899-8E21-82E399BEA740}"/>
    <pc:docChg chg="undo custSel addSld delSld modSld">
      <pc:chgData name="Catriona McKay" userId="0e54913e-e43f-48ce-aa88-a154c8bd812a" providerId="ADAL" clId="{E8D08948-AFC4-4899-8E21-82E399BEA740}" dt="2018-04-19T16:32:27.278" v="1234" actId="207"/>
      <pc:docMkLst>
        <pc:docMk/>
      </pc:docMkLst>
      <pc:sldChg chg="delSp modSp">
        <pc:chgData name="Catriona McKay" userId="0e54913e-e43f-48ce-aa88-a154c8bd812a" providerId="ADAL" clId="{E8D08948-AFC4-4899-8E21-82E399BEA740}" dt="2018-04-19T16:06:04.970" v="951" actId="1036"/>
        <pc:sldMkLst>
          <pc:docMk/>
          <pc:sldMk cId="3962805858" sldId="401"/>
        </pc:sldMkLst>
        <pc:spChg chg="mod">
          <ac:chgData name="Catriona McKay" userId="0e54913e-e43f-48ce-aa88-a154c8bd812a" providerId="ADAL" clId="{E8D08948-AFC4-4899-8E21-82E399BEA740}" dt="2018-04-19T16:06:04.970" v="951" actId="1036"/>
          <ac:spMkLst>
            <pc:docMk/>
            <pc:sldMk cId="3962805858" sldId="401"/>
            <ac:spMk id="3" creationId="{892052B5-5A51-41DE-9DB8-0023EBA4B389}"/>
          </ac:spMkLst>
        </pc:spChg>
        <pc:spChg chg="mod">
          <ac:chgData name="Catriona McKay" userId="0e54913e-e43f-48ce-aa88-a154c8bd812a" providerId="ADAL" clId="{E8D08948-AFC4-4899-8E21-82E399BEA740}" dt="2018-04-19T16:06:04.970" v="951" actId="1036"/>
          <ac:spMkLst>
            <pc:docMk/>
            <pc:sldMk cId="3962805858" sldId="401"/>
            <ac:spMk id="7" creationId="{DAD5304B-0E4D-40F6-B0D8-0ECB10853C81}"/>
          </ac:spMkLst>
        </pc:spChg>
        <pc:spChg chg="del mod">
          <ac:chgData name="Catriona McKay" userId="0e54913e-e43f-48ce-aa88-a154c8bd812a" providerId="ADAL" clId="{E8D08948-AFC4-4899-8E21-82E399BEA740}" dt="2018-04-19T16:06:01.032" v="949" actId="478"/>
          <ac:spMkLst>
            <pc:docMk/>
            <pc:sldMk cId="3962805858" sldId="401"/>
            <ac:spMk id="126" creationId="{D002C06E-AFA5-438E-9CDF-398013416C38}"/>
          </ac:spMkLst>
        </pc:spChg>
        <pc:spChg chg="mod">
          <ac:chgData name="Catriona McKay" userId="0e54913e-e43f-48ce-aa88-a154c8bd812a" providerId="ADAL" clId="{E8D08948-AFC4-4899-8E21-82E399BEA740}" dt="2018-04-19T16:06:04.970" v="951" actId="1036"/>
          <ac:spMkLst>
            <pc:docMk/>
            <pc:sldMk cId="3962805858" sldId="401"/>
            <ac:spMk id="127" creationId="{D4265897-8FEF-4270-8000-079D4CE05E53}"/>
          </ac:spMkLst>
        </pc:spChg>
        <pc:spChg chg="mod">
          <ac:chgData name="Catriona McKay" userId="0e54913e-e43f-48ce-aa88-a154c8bd812a" providerId="ADAL" clId="{E8D08948-AFC4-4899-8E21-82E399BEA740}" dt="2018-04-19T16:06:04.970" v="951" actId="1036"/>
          <ac:spMkLst>
            <pc:docMk/>
            <pc:sldMk cId="3962805858" sldId="401"/>
            <ac:spMk id="128" creationId="{086764EE-49F3-4403-B7C5-AC42413CBD44}"/>
          </ac:spMkLst>
        </pc:spChg>
        <pc:graphicFrameChg chg="mod">
          <ac:chgData name="Catriona McKay" userId="0e54913e-e43f-48ce-aa88-a154c8bd812a" providerId="ADAL" clId="{E8D08948-AFC4-4899-8E21-82E399BEA740}" dt="2018-04-19T16:06:04.970" v="951" actId="1036"/>
          <ac:graphicFrameMkLst>
            <pc:docMk/>
            <pc:sldMk cId="3962805858" sldId="401"/>
            <ac:graphicFrameMk id="12" creationId="{4C1A7A76-0861-4A86-815F-1F5B0EC97966}"/>
          </ac:graphicFrameMkLst>
        </pc:graphicFrameChg>
      </pc:sldChg>
      <pc:sldChg chg="addSp modSp">
        <pc:chgData name="Catriona McKay" userId="0e54913e-e43f-48ce-aa88-a154c8bd812a" providerId="ADAL" clId="{E8D08948-AFC4-4899-8E21-82E399BEA740}" dt="2018-04-19T16:32:27.278" v="1234" actId="207"/>
        <pc:sldMkLst>
          <pc:docMk/>
          <pc:sldMk cId="1165441467" sldId="415"/>
        </pc:sldMkLst>
        <pc:spChg chg="add mod">
          <ac:chgData name="Catriona McKay" userId="0e54913e-e43f-48ce-aa88-a154c8bd812a" providerId="ADAL" clId="{E8D08948-AFC4-4899-8E21-82E399BEA740}" dt="2018-04-19T16:31:47.822" v="1213" actId="12788"/>
          <ac:spMkLst>
            <pc:docMk/>
            <pc:sldMk cId="1165441467" sldId="415"/>
            <ac:spMk id="3" creationId="{0C639B57-AD96-4408-865A-D8B309FB310A}"/>
          </ac:spMkLst>
        </pc:spChg>
        <pc:spChg chg="add mod">
          <ac:chgData name="Catriona McKay" userId="0e54913e-e43f-48ce-aa88-a154c8bd812a" providerId="ADAL" clId="{E8D08948-AFC4-4899-8E21-82E399BEA740}" dt="2018-04-19T16:31:56.839" v="1214" actId="207"/>
          <ac:spMkLst>
            <pc:docMk/>
            <pc:sldMk cId="1165441467" sldId="415"/>
            <ac:spMk id="76" creationId="{48112A6A-C5D2-4F3C-811A-167150BC650B}"/>
          </ac:spMkLst>
        </pc:spChg>
        <pc:spChg chg="add mod">
          <ac:chgData name="Catriona McKay" userId="0e54913e-e43f-48ce-aa88-a154c8bd812a" providerId="ADAL" clId="{E8D08948-AFC4-4899-8E21-82E399BEA740}" dt="2018-04-19T16:32:27.278" v="1234" actId="207"/>
          <ac:spMkLst>
            <pc:docMk/>
            <pc:sldMk cId="1165441467" sldId="415"/>
            <ac:spMk id="77" creationId="{D8A33CAE-130C-4F52-BD89-C9CE4FD4B191}"/>
          </ac:spMkLst>
        </pc:spChg>
        <pc:spChg chg="add mod">
          <ac:chgData name="Catriona McKay" userId="0e54913e-e43f-48ce-aa88-a154c8bd812a" providerId="ADAL" clId="{E8D08948-AFC4-4899-8E21-82E399BEA740}" dt="2018-04-19T16:32:18.902" v="1224" actId="1076"/>
          <ac:spMkLst>
            <pc:docMk/>
            <pc:sldMk cId="1165441467" sldId="415"/>
            <ac:spMk id="78" creationId="{E3698575-FA9D-423C-BF07-4EB4AF25D2F8}"/>
          </ac:spMkLst>
        </pc:spChg>
        <pc:picChg chg="mod">
          <ac:chgData name="Catriona McKay" userId="0e54913e-e43f-48ce-aa88-a154c8bd812a" providerId="ADAL" clId="{E8D08948-AFC4-4899-8E21-82E399BEA740}" dt="2018-04-19T16:32:20.183" v="1226" actId="1076"/>
          <ac:picMkLst>
            <pc:docMk/>
            <pc:sldMk cId="1165441467" sldId="415"/>
            <ac:picMk id="7" creationId="{A7050D6F-8184-4090-B846-130BA263AD44}"/>
          </ac:picMkLst>
        </pc:picChg>
      </pc:sldChg>
      <pc:sldChg chg="modSp">
        <pc:chgData name="Catriona McKay" userId="0e54913e-e43f-48ce-aa88-a154c8bd812a" providerId="ADAL" clId="{E8D08948-AFC4-4899-8E21-82E399BEA740}" dt="2018-04-19T16:11:34.580" v="971" actId="164"/>
        <pc:sldMkLst>
          <pc:docMk/>
          <pc:sldMk cId="3728432825" sldId="425"/>
        </pc:sldMkLst>
        <pc:graphicFrameChg chg="mod">
          <ac:chgData name="Catriona McKay" userId="0e54913e-e43f-48ce-aa88-a154c8bd812a" providerId="ADAL" clId="{E8D08948-AFC4-4899-8E21-82E399BEA740}" dt="2018-04-19T16:11:34.580" v="971" actId="164"/>
          <ac:graphicFrameMkLst>
            <pc:docMk/>
            <pc:sldMk cId="3728432825" sldId="425"/>
            <ac:graphicFrameMk id="160" creationId="{00000000-0000-0000-0000-000000000000}"/>
          </ac:graphicFrameMkLst>
        </pc:graphicFrameChg>
      </pc:sldChg>
      <pc:sldChg chg="modSp">
        <pc:chgData name="Catriona McKay" userId="0e54913e-e43f-48ce-aa88-a154c8bd812a" providerId="ADAL" clId="{E8D08948-AFC4-4899-8E21-82E399BEA740}" dt="2018-04-19T16:09:19.047" v="966" actId="1035"/>
        <pc:sldMkLst>
          <pc:docMk/>
          <pc:sldMk cId="3729590676" sldId="429"/>
        </pc:sldMkLst>
        <pc:spChg chg="mod">
          <ac:chgData name="Catriona McKay" userId="0e54913e-e43f-48ce-aa88-a154c8bd812a" providerId="ADAL" clId="{E8D08948-AFC4-4899-8E21-82E399BEA740}" dt="2018-04-19T16:09:09.155" v="963" actId="1036"/>
          <ac:spMkLst>
            <pc:docMk/>
            <pc:sldMk cId="3729590676" sldId="429"/>
            <ac:spMk id="20" creationId="{0CCE437A-658A-4C8C-B837-3B39D43CFD55}"/>
          </ac:spMkLst>
        </pc:spChg>
        <pc:spChg chg="mod">
          <ac:chgData name="Catriona McKay" userId="0e54913e-e43f-48ce-aa88-a154c8bd812a" providerId="ADAL" clId="{E8D08948-AFC4-4899-8E21-82E399BEA740}" dt="2018-04-19T16:09:19.047" v="966" actId="1035"/>
          <ac:spMkLst>
            <pc:docMk/>
            <pc:sldMk cId="3729590676" sldId="429"/>
            <ac:spMk id="31" creationId="{65C113A8-FA8C-4498-BCE5-1613C17A0DD3}"/>
          </ac:spMkLst>
        </pc:spChg>
        <pc:spChg chg="mod">
          <ac:chgData name="Catriona McKay" userId="0e54913e-e43f-48ce-aa88-a154c8bd812a" providerId="ADAL" clId="{E8D08948-AFC4-4899-8E21-82E399BEA740}" dt="2018-04-19T16:09:19.047" v="966" actId="1035"/>
          <ac:spMkLst>
            <pc:docMk/>
            <pc:sldMk cId="3729590676" sldId="429"/>
            <ac:spMk id="32" creationId="{27B30EA9-7DC4-422F-8C40-6BF312524534}"/>
          </ac:spMkLst>
        </pc:spChg>
        <pc:spChg chg="mod">
          <ac:chgData name="Catriona McKay" userId="0e54913e-e43f-48ce-aa88-a154c8bd812a" providerId="ADAL" clId="{E8D08948-AFC4-4899-8E21-82E399BEA740}" dt="2018-04-19T16:09:19.047" v="966" actId="1035"/>
          <ac:spMkLst>
            <pc:docMk/>
            <pc:sldMk cId="3729590676" sldId="429"/>
            <ac:spMk id="33" creationId="{3D3303F0-9674-41B1-A559-0F93F5C53447}"/>
          </ac:spMkLst>
        </pc:spChg>
        <pc:spChg chg="mod">
          <ac:chgData name="Catriona McKay" userId="0e54913e-e43f-48ce-aa88-a154c8bd812a" providerId="ADAL" clId="{E8D08948-AFC4-4899-8E21-82E399BEA740}" dt="2018-04-19T16:09:19.047" v="966" actId="1035"/>
          <ac:spMkLst>
            <pc:docMk/>
            <pc:sldMk cId="3729590676" sldId="429"/>
            <ac:spMk id="34" creationId="{938E22A4-F7F3-4F01-999A-51428190FBE7}"/>
          </ac:spMkLst>
        </pc:spChg>
        <pc:spChg chg="mod">
          <ac:chgData name="Catriona McKay" userId="0e54913e-e43f-48ce-aa88-a154c8bd812a" providerId="ADAL" clId="{E8D08948-AFC4-4899-8E21-82E399BEA740}" dt="2018-04-19T16:09:19.047" v="966" actId="1035"/>
          <ac:spMkLst>
            <pc:docMk/>
            <pc:sldMk cId="3729590676" sldId="429"/>
            <ac:spMk id="35" creationId="{0C32C3CD-C177-4795-B720-FEC1B53D1D90}"/>
          </ac:spMkLst>
        </pc:spChg>
        <pc:grpChg chg="mod">
          <ac:chgData name="Catriona McKay" userId="0e54913e-e43f-48ce-aa88-a154c8bd812a" providerId="ADAL" clId="{E8D08948-AFC4-4899-8E21-82E399BEA740}" dt="2018-04-19T16:09:15.781" v="965" actId="1035"/>
          <ac:grpSpMkLst>
            <pc:docMk/>
            <pc:sldMk cId="3729590676" sldId="429"/>
            <ac:grpSpMk id="3" creationId="{97840F1C-C390-42C5-89C2-C92B8935463A}"/>
          </ac:grpSpMkLst>
        </pc:grpChg>
        <pc:graphicFrameChg chg="mod">
          <ac:chgData name="Catriona McKay" userId="0e54913e-e43f-48ce-aa88-a154c8bd812a" providerId="ADAL" clId="{E8D08948-AFC4-4899-8E21-82E399BEA740}" dt="2018-04-19T16:09:19.047" v="966" actId="1035"/>
          <ac:graphicFrameMkLst>
            <pc:docMk/>
            <pc:sldMk cId="3729590676" sldId="429"/>
            <ac:graphicFrameMk id="30" creationId="{FACC1151-8ACE-4579-9ECE-C9DA79590E39}"/>
          </ac:graphicFrameMkLst>
        </pc:graphicFrameChg>
        <pc:cxnChg chg="mod">
          <ac:chgData name="Catriona McKay" userId="0e54913e-e43f-48ce-aa88-a154c8bd812a" providerId="ADAL" clId="{E8D08948-AFC4-4899-8E21-82E399BEA740}" dt="2018-04-19T16:09:19.047" v="966" actId="1035"/>
          <ac:cxnSpMkLst>
            <pc:docMk/>
            <pc:sldMk cId="3729590676" sldId="429"/>
            <ac:cxnSpMk id="22" creationId="{B6C550CB-BD7D-46AE-B3D2-BA69B320EC23}"/>
          </ac:cxnSpMkLst>
        </pc:cxnChg>
      </pc:sldChg>
      <pc:sldChg chg="modSp">
        <pc:chgData name="Catriona McKay" userId="0e54913e-e43f-48ce-aa88-a154c8bd812a" providerId="ADAL" clId="{E8D08948-AFC4-4899-8E21-82E399BEA740}" dt="2018-04-19T16:09:35.866" v="968" actId="552"/>
        <pc:sldMkLst>
          <pc:docMk/>
          <pc:sldMk cId="1080797562" sldId="434"/>
        </pc:sldMkLst>
        <pc:spChg chg="mod">
          <ac:chgData name="Catriona McKay" userId="0e54913e-e43f-48ce-aa88-a154c8bd812a" providerId="ADAL" clId="{E8D08948-AFC4-4899-8E21-82E399BEA740}" dt="2018-04-19T16:09:35.866" v="968" actId="552"/>
          <ac:spMkLst>
            <pc:docMk/>
            <pc:sldMk cId="1080797562" sldId="434"/>
            <ac:spMk id="8" creationId="{42103520-9446-4B7E-B637-3A0F94D9C419}"/>
          </ac:spMkLst>
        </pc:spChg>
        <pc:spChg chg="mod">
          <ac:chgData name="Catriona McKay" userId="0e54913e-e43f-48ce-aa88-a154c8bd812a" providerId="ADAL" clId="{E8D08948-AFC4-4899-8E21-82E399BEA740}" dt="2018-04-19T16:09:35.866" v="968" actId="552"/>
          <ac:spMkLst>
            <pc:docMk/>
            <pc:sldMk cId="1080797562" sldId="434"/>
            <ac:spMk id="9" creationId="{054380DB-41DD-49C6-822A-5351B549AAC9}"/>
          </ac:spMkLst>
        </pc:spChg>
      </pc:sldChg>
      <pc:sldChg chg="modSp">
        <pc:chgData name="Catriona McKay" userId="0e54913e-e43f-48ce-aa88-a154c8bd812a" providerId="ADAL" clId="{E8D08948-AFC4-4899-8E21-82E399BEA740}" dt="2018-04-19T16:08:53.191" v="961" actId="1076"/>
        <pc:sldMkLst>
          <pc:docMk/>
          <pc:sldMk cId="3484898989" sldId="441"/>
        </pc:sldMkLst>
        <pc:spChg chg="mod">
          <ac:chgData name="Catriona McKay" userId="0e54913e-e43f-48ce-aa88-a154c8bd812a" providerId="ADAL" clId="{E8D08948-AFC4-4899-8E21-82E399BEA740}" dt="2018-04-19T16:08:53.191" v="961" actId="1076"/>
          <ac:spMkLst>
            <pc:docMk/>
            <pc:sldMk cId="3484898989" sldId="441"/>
            <ac:spMk id="27" creationId="{649B36DE-EFF6-48EA-98CA-BF976DD15663}"/>
          </ac:spMkLst>
        </pc:spChg>
        <pc:spChg chg="mod">
          <ac:chgData name="Catriona McKay" userId="0e54913e-e43f-48ce-aa88-a154c8bd812a" providerId="ADAL" clId="{E8D08948-AFC4-4899-8E21-82E399BEA740}" dt="2018-04-19T16:08:01.997" v="960" actId="1037"/>
          <ac:spMkLst>
            <pc:docMk/>
            <pc:sldMk cId="3484898989" sldId="441"/>
            <ac:spMk id="29" creationId="{86DB71B9-D648-4D99-9027-FB8DF8C73A20}"/>
          </ac:spMkLst>
        </pc:spChg>
        <pc:spChg chg="mod">
          <ac:chgData name="Catriona McKay" userId="0e54913e-e43f-48ce-aa88-a154c8bd812a" providerId="ADAL" clId="{E8D08948-AFC4-4899-8E21-82E399BEA740}" dt="2018-04-19T16:08:01.997" v="960" actId="1037"/>
          <ac:spMkLst>
            <pc:docMk/>
            <pc:sldMk cId="3484898989" sldId="441"/>
            <ac:spMk id="33" creationId="{00000000-0000-0000-0000-000000000000}"/>
          </ac:spMkLst>
        </pc:spChg>
        <pc:spChg chg="mod">
          <ac:chgData name="Catriona McKay" userId="0e54913e-e43f-48ce-aa88-a154c8bd812a" providerId="ADAL" clId="{E8D08948-AFC4-4899-8E21-82E399BEA740}" dt="2018-04-19T16:08:01.997" v="960" actId="1037"/>
          <ac:spMkLst>
            <pc:docMk/>
            <pc:sldMk cId="3484898989" sldId="441"/>
            <ac:spMk id="34" creationId="{00000000-0000-0000-0000-000000000000}"/>
          </ac:spMkLst>
        </pc:spChg>
        <pc:spChg chg="mod">
          <ac:chgData name="Catriona McKay" userId="0e54913e-e43f-48ce-aa88-a154c8bd812a" providerId="ADAL" clId="{E8D08948-AFC4-4899-8E21-82E399BEA740}" dt="2018-04-19T16:08:01.997" v="960" actId="1037"/>
          <ac:spMkLst>
            <pc:docMk/>
            <pc:sldMk cId="3484898989" sldId="441"/>
            <ac:spMk id="35" creationId="{00000000-0000-0000-0000-000000000000}"/>
          </ac:spMkLst>
        </pc:spChg>
        <pc:spChg chg="mod">
          <ac:chgData name="Catriona McKay" userId="0e54913e-e43f-48ce-aa88-a154c8bd812a" providerId="ADAL" clId="{E8D08948-AFC4-4899-8E21-82E399BEA740}" dt="2018-04-19T16:08:01.997" v="960" actId="1037"/>
          <ac:spMkLst>
            <pc:docMk/>
            <pc:sldMk cId="3484898989" sldId="441"/>
            <ac:spMk id="36" creationId="{00000000-0000-0000-0000-000000000000}"/>
          </ac:spMkLst>
        </pc:spChg>
        <pc:spChg chg="mod">
          <ac:chgData name="Catriona McKay" userId="0e54913e-e43f-48ce-aa88-a154c8bd812a" providerId="ADAL" clId="{E8D08948-AFC4-4899-8E21-82E399BEA740}" dt="2018-04-19T16:08:01.997" v="960" actId="1037"/>
          <ac:spMkLst>
            <pc:docMk/>
            <pc:sldMk cId="3484898989" sldId="441"/>
            <ac:spMk id="56" creationId="{49E6E3A3-9906-4A10-A9D9-249B93737F6A}"/>
          </ac:spMkLst>
        </pc:spChg>
        <pc:spChg chg="mod">
          <ac:chgData name="Catriona McKay" userId="0e54913e-e43f-48ce-aa88-a154c8bd812a" providerId="ADAL" clId="{E8D08948-AFC4-4899-8E21-82E399BEA740}" dt="2018-04-19T16:08:01.997" v="960" actId="1037"/>
          <ac:spMkLst>
            <pc:docMk/>
            <pc:sldMk cId="3484898989" sldId="441"/>
            <ac:spMk id="57" creationId="{2937E161-E98F-4DFF-9A29-0E06A0331C62}"/>
          </ac:spMkLst>
        </pc:spChg>
        <pc:spChg chg="mod">
          <ac:chgData name="Catriona McKay" userId="0e54913e-e43f-48ce-aa88-a154c8bd812a" providerId="ADAL" clId="{E8D08948-AFC4-4899-8E21-82E399BEA740}" dt="2018-04-19T16:07:57.465" v="959" actId="14100"/>
          <ac:spMkLst>
            <pc:docMk/>
            <pc:sldMk cId="3484898989" sldId="441"/>
            <ac:spMk id="58" creationId="{253F66BC-894F-4717-9F15-389C35105489}"/>
          </ac:spMkLst>
        </pc:spChg>
        <pc:grpChg chg="mod">
          <ac:chgData name="Catriona McKay" userId="0e54913e-e43f-48ce-aa88-a154c8bd812a" providerId="ADAL" clId="{E8D08948-AFC4-4899-8E21-82E399BEA740}" dt="2018-04-19T16:08:01.997" v="960" actId="1037"/>
          <ac:grpSpMkLst>
            <pc:docMk/>
            <pc:sldMk cId="3484898989" sldId="441"/>
            <ac:grpSpMk id="12" creationId="{C08F3159-4D5B-4FEC-AD60-727E37DB11CA}"/>
          </ac:grpSpMkLst>
        </pc:grpChg>
        <pc:grpChg chg="mod">
          <ac:chgData name="Catriona McKay" userId="0e54913e-e43f-48ce-aa88-a154c8bd812a" providerId="ADAL" clId="{E8D08948-AFC4-4899-8E21-82E399BEA740}" dt="2018-04-19T16:08:01.997" v="960" actId="1037"/>
          <ac:grpSpMkLst>
            <pc:docMk/>
            <pc:sldMk cId="3484898989" sldId="441"/>
            <ac:grpSpMk id="14" creationId="{4D4F0409-8090-4604-871B-B9F7D8B0821B}"/>
          </ac:grpSpMkLst>
        </pc:grpChg>
        <pc:grpChg chg="mod">
          <ac:chgData name="Catriona McKay" userId="0e54913e-e43f-48ce-aa88-a154c8bd812a" providerId="ADAL" clId="{E8D08948-AFC4-4899-8E21-82E399BEA740}" dt="2018-04-19T16:08:01.997" v="960" actId="1037"/>
          <ac:grpSpMkLst>
            <pc:docMk/>
            <pc:sldMk cId="3484898989" sldId="441"/>
            <ac:grpSpMk id="16" creationId="{86669320-1F75-4D5A-AEE9-460144E510A6}"/>
          </ac:grpSpMkLst>
        </pc:grpChg>
        <pc:grpChg chg="mod">
          <ac:chgData name="Catriona McKay" userId="0e54913e-e43f-48ce-aa88-a154c8bd812a" providerId="ADAL" clId="{E8D08948-AFC4-4899-8E21-82E399BEA740}" dt="2018-04-19T16:08:01.997" v="960" actId="1037"/>
          <ac:grpSpMkLst>
            <pc:docMk/>
            <pc:sldMk cId="3484898989" sldId="441"/>
            <ac:grpSpMk id="44" creationId="{83104BE4-4CBC-4388-9FA2-1B18F5EE43BB}"/>
          </ac:grpSpMkLst>
        </pc:grpChg>
        <pc:grpChg chg="mod">
          <ac:chgData name="Catriona McKay" userId="0e54913e-e43f-48ce-aa88-a154c8bd812a" providerId="ADAL" clId="{E8D08948-AFC4-4899-8E21-82E399BEA740}" dt="2018-04-19T16:08:01.997" v="960" actId="1037"/>
          <ac:grpSpMkLst>
            <pc:docMk/>
            <pc:sldMk cId="3484898989" sldId="441"/>
            <ac:grpSpMk id="46" creationId="{586CB636-B88A-466A-A166-CFB3372DC3D6}"/>
          </ac:grpSpMkLst>
        </pc:grpChg>
        <pc:graphicFrameChg chg="mod">
          <ac:chgData name="Catriona McKay" userId="0e54913e-e43f-48ce-aa88-a154c8bd812a" providerId="ADAL" clId="{E8D08948-AFC4-4899-8E21-82E399BEA740}" dt="2018-04-19T16:08:01.997" v="960" actId="1037"/>
          <ac:graphicFrameMkLst>
            <pc:docMk/>
            <pc:sldMk cId="3484898989" sldId="441"/>
            <ac:graphicFrameMk id="37" creationId="{00000000-0000-0000-0000-000000000000}"/>
          </ac:graphicFrameMkLst>
        </pc:graphicFrameChg>
      </pc:sldChg>
      <pc:sldChg chg="addSp delSp modSp">
        <pc:chgData name="Catriona McKay" userId="0e54913e-e43f-48ce-aa88-a154c8bd812a" providerId="ADAL" clId="{E8D08948-AFC4-4899-8E21-82E399BEA740}" dt="2018-04-19T16:00:15.009" v="923" actId="478"/>
        <pc:sldMkLst>
          <pc:docMk/>
          <pc:sldMk cId="3353081072" sldId="444"/>
        </pc:sldMkLst>
        <pc:spChg chg="mod">
          <ac:chgData name="Catriona McKay" userId="0e54913e-e43f-48ce-aa88-a154c8bd812a" providerId="ADAL" clId="{E8D08948-AFC4-4899-8E21-82E399BEA740}" dt="2018-04-19T15:37:54.188" v="390" actId="1036"/>
          <ac:spMkLst>
            <pc:docMk/>
            <pc:sldMk cId="3353081072" sldId="444"/>
            <ac:spMk id="15" creationId="{6D3D0363-3176-4247-9D4D-70402835E31B}"/>
          </ac:spMkLst>
        </pc:spChg>
        <pc:spChg chg="mod">
          <ac:chgData name="Catriona McKay" userId="0e54913e-e43f-48ce-aa88-a154c8bd812a" providerId="ADAL" clId="{E8D08948-AFC4-4899-8E21-82E399BEA740}" dt="2018-04-19T15:37:40.899" v="377" actId="1036"/>
          <ac:spMkLst>
            <pc:docMk/>
            <pc:sldMk cId="3353081072" sldId="444"/>
            <ac:spMk id="19" creationId="{1A0D20A5-7662-41B9-8F6A-D98961F7C3D3}"/>
          </ac:spMkLst>
        </pc:spChg>
        <pc:spChg chg="del">
          <ac:chgData name="Catriona McKay" userId="0e54913e-e43f-48ce-aa88-a154c8bd812a" providerId="ADAL" clId="{E8D08948-AFC4-4899-8E21-82E399BEA740}" dt="2018-04-19T16:00:15.009" v="923" actId="478"/>
          <ac:spMkLst>
            <pc:docMk/>
            <pc:sldMk cId="3353081072" sldId="444"/>
            <ac:spMk id="67" creationId="{E7013FE1-7230-4BF3-9089-277FDB6B62EB}"/>
          </ac:spMkLst>
        </pc:spChg>
        <pc:grpChg chg="mod">
          <ac:chgData name="Catriona McKay" userId="0e54913e-e43f-48ce-aa88-a154c8bd812a" providerId="ADAL" clId="{E8D08948-AFC4-4899-8E21-82E399BEA740}" dt="2018-04-19T15:37:47.508" v="378" actId="1036"/>
          <ac:grpSpMkLst>
            <pc:docMk/>
            <pc:sldMk cId="3353081072" sldId="444"/>
            <ac:grpSpMk id="8" creationId="{B71618E6-8587-4164-BF33-AD6A3C5EF2AB}"/>
          </ac:grpSpMkLst>
        </pc:grpChg>
        <pc:grpChg chg="add mod">
          <ac:chgData name="Catriona McKay" userId="0e54913e-e43f-48ce-aa88-a154c8bd812a" providerId="ADAL" clId="{E8D08948-AFC4-4899-8E21-82E399BEA740}" dt="2018-04-19T16:00:11.700" v="922" actId="1037"/>
          <ac:grpSpMkLst>
            <pc:docMk/>
            <pc:sldMk cId="3353081072" sldId="444"/>
            <ac:grpSpMk id="36" creationId="{BF484632-6C04-4E40-B4F2-967F967CCD99}"/>
          </ac:grpSpMkLst>
        </pc:grpChg>
        <pc:grpChg chg="del mod">
          <ac:chgData name="Catriona McKay" userId="0e54913e-e43f-48ce-aa88-a154c8bd812a" providerId="ADAL" clId="{E8D08948-AFC4-4899-8E21-82E399BEA740}" dt="2018-04-19T16:00:05.152" v="897" actId="478"/>
          <ac:grpSpMkLst>
            <pc:docMk/>
            <pc:sldMk cId="3353081072" sldId="444"/>
            <ac:grpSpMk id="51" creationId="{1BCEFC38-E02A-4737-926A-10B31D8399F7}"/>
          </ac:grpSpMkLst>
        </pc:grpChg>
        <pc:graphicFrameChg chg="mod modGraphic">
          <ac:chgData name="Catriona McKay" userId="0e54913e-e43f-48ce-aa88-a154c8bd812a" providerId="ADAL" clId="{E8D08948-AFC4-4899-8E21-82E399BEA740}" dt="2018-04-19T15:37:47.508" v="378" actId="1036"/>
          <ac:graphicFrameMkLst>
            <pc:docMk/>
            <pc:sldMk cId="3353081072" sldId="444"/>
            <ac:graphicFrameMk id="20" creationId="{4CD4E20F-283D-4A85-AE05-E9B3D9A9E6E8}"/>
          </ac:graphicFrameMkLst>
        </pc:graphicFrameChg>
        <pc:graphicFrameChg chg="mod modGraphic">
          <ac:chgData name="Catriona McKay" userId="0e54913e-e43f-48ce-aa88-a154c8bd812a" providerId="ADAL" clId="{E8D08948-AFC4-4899-8E21-82E399BEA740}" dt="2018-04-19T15:37:47.508" v="378" actId="1036"/>
          <ac:graphicFrameMkLst>
            <pc:docMk/>
            <pc:sldMk cId="3353081072" sldId="444"/>
            <ac:graphicFrameMk id="32" creationId="{B3DDC722-E20B-4A3B-8F57-CC3C20600572}"/>
          </ac:graphicFrameMkLst>
        </pc:graphicFrameChg>
      </pc:sldChg>
      <pc:sldChg chg="addSp delSp modSp">
        <pc:chgData name="Catriona McKay" userId="0e54913e-e43f-48ce-aa88-a154c8bd812a" providerId="ADAL" clId="{E8D08948-AFC4-4899-8E21-82E399BEA740}" dt="2018-04-19T15:33:31.351" v="254" actId="1038"/>
        <pc:sldMkLst>
          <pc:docMk/>
          <pc:sldMk cId="4131962293" sldId="449"/>
        </pc:sldMkLst>
        <pc:spChg chg="add mod">
          <ac:chgData name="Catriona McKay" userId="0e54913e-e43f-48ce-aa88-a154c8bd812a" providerId="ADAL" clId="{E8D08948-AFC4-4899-8E21-82E399BEA740}" dt="2018-04-19T15:21:18.687" v="57" actId="164"/>
          <ac:spMkLst>
            <pc:docMk/>
            <pc:sldMk cId="4131962293" sldId="449"/>
            <ac:spMk id="3" creationId="{6D21AABE-644B-4FAE-B902-F69F7663DDF0}"/>
          </ac:spMkLst>
        </pc:spChg>
        <pc:spChg chg="del mod topLvl">
          <ac:chgData name="Catriona McKay" userId="0e54913e-e43f-48ce-aa88-a154c8bd812a" providerId="ADAL" clId="{E8D08948-AFC4-4899-8E21-82E399BEA740}" dt="2018-04-19T15:18:50.180" v="5" actId="478"/>
          <ac:spMkLst>
            <pc:docMk/>
            <pc:sldMk cId="4131962293" sldId="449"/>
            <ac:spMk id="24" creationId="{33194623-DC43-47BF-B59B-B3D8FCBC8A7F}"/>
          </ac:spMkLst>
        </pc:spChg>
        <pc:spChg chg="del mod topLvl">
          <ac:chgData name="Catriona McKay" userId="0e54913e-e43f-48ce-aa88-a154c8bd812a" providerId="ADAL" clId="{E8D08948-AFC4-4899-8E21-82E399BEA740}" dt="2018-04-19T15:18:54.805" v="6" actId="478"/>
          <ac:spMkLst>
            <pc:docMk/>
            <pc:sldMk cId="4131962293" sldId="449"/>
            <ac:spMk id="25" creationId="{F90EDC3C-C2B8-4C6A-9ED0-1D51B86C603A}"/>
          </ac:spMkLst>
        </pc:spChg>
        <pc:spChg chg="del mod topLvl">
          <ac:chgData name="Catriona McKay" userId="0e54913e-e43f-48ce-aa88-a154c8bd812a" providerId="ADAL" clId="{E8D08948-AFC4-4899-8E21-82E399BEA740}" dt="2018-04-19T15:18:48.195" v="4" actId="478"/>
          <ac:spMkLst>
            <pc:docMk/>
            <pc:sldMk cId="4131962293" sldId="449"/>
            <ac:spMk id="27" creationId="{9AE4DA07-725D-4CF6-BBE2-450323D45FF5}"/>
          </ac:spMkLst>
        </pc:spChg>
        <pc:spChg chg="del mod topLvl">
          <ac:chgData name="Catriona McKay" userId="0e54913e-e43f-48ce-aa88-a154c8bd812a" providerId="ADAL" clId="{E8D08948-AFC4-4899-8E21-82E399BEA740}" dt="2018-04-19T15:18:56.461" v="7" actId="478"/>
          <ac:spMkLst>
            <pc:docMk/>
            <pc:sldMk cId="4131962293" sldId="449"/>
            <ac:spMk id="29" creationId="{63435F38-5CDA-428A-85C9-73B5400B5E13}"/>
          </ac:spMkLst>
        </pc:spChg>
        <pc:spChg chg="mod topLvl">
          <ac:chgData name="Catriona McKay" userId="0e54913e-e43f-48ce-aa88-a154c8bd812a" providerId="ADAL" clId="{E8D08948-AFC4-4899-8E21-82E399BEA740}" dt="2018-04-19T15:27:11.769" v="162" actId="164"/>
          <ac:spMkLst>
            <pc:docMk/>
            <pc:sldMk cId="4131962293" sldId="449"/>
            <ac:spMk id="31" creationId="{7264BF1C-5DAC-4720-8C98-9B839DA84964}"/>
          </ac:spMkLst>
        </pc:spChg>
        <pc:spChg chg="mod topLvl">
          <ac:chgData name="Catriona McKay" userId="0e54913e-e43f-48ce-aa88-a154c8bd812a" providerId="ADAL" clId="{E8D08948-AFC4-4899-8E21-82E399BEA740}" dt="2018-04-19T15:27:06.894" v="161" actId="164"/>
          <ac:spMkLst>
            <pc:docMk/>
            <pc:sldMk cId="4131962293" sldId="449"/>
            <ac:spMk id="32" creationId="{59E0A118-F23C-46F5-9399-A64E5E97301A}"/>
          </ac:spMkLst>
        </pc:spChg>
        <pc:spChg chg="mod topLvl">
          <ac:chgData name="Catriona McKay" userId="0e54913e-e43f-48ce-aa88-a154c8bd812a" providerId="ADAL" clId="{E8D08948-AFC4-4899-8E21-82E399BEA740}" dt="2018-04-19T15:27:05.987" v="160" actId="164"/>
          <ac:spMkLst>
            <pc:docMk/>
            <pc:sldMk cId="4131962293" sldId="449"/>
            <ac:spMk id="33" creationId="{75977B1B-AF57-4F9D-8FD1-3ED9205A5A99}"/>
          </ac:spMkLst>
        </pc:spChg>
        <pc:spChg chg="mod topLvl">
          <ac:chgData name="Catriona McKay" userId="0e54913e-e43f-48ce-aa88-a154c8bd812a" providerId="ADAL" clId="{E8D08948-AFC4-4899-8E21-82E399BEA740}" dt="2018-04-19T15:27:05.987" v="160" actId="164"/>
          <ac:spMkLst>
            <pc:docMk/>
            <pc:sldMk cId="4131962293" sldId="449"/>
            <ac:spMk id="34" creationId="{3415AD43-2DF2-45C2-AFAF-1736B34BCF67}"/>
          </ac:spMkLst>
        </pc:spChg>
        <pc:spChg chg="mod topLvl">
          <ac:chgData name="Catriona McKay" userId="0e54913e-e43f-48ce-aa88-a154c8bd812a" providerId="ADAL" clId="{E8D08948-AFC4-4899-8E21-82E399BEA740}" dt="2018-04-19T15:27:05.987" v="160" actId="164"/>
          <ac:spMkLst>
            <pc:docMk/>
            <pc:sldMk cId="4131962293" sldId="449"/>
            <ac:spMk id="35" creationId="{64B48237-3486-4DAE-B372-7A15DE2A15DA}"/>
          </ac:spMkLst>
        </pc:spChg>
        <pc:spChg chg="mod topLvl">
          <ac:chgData name="Catriona McKay" userId="0e54913e-e43f-48ce-aa88-a154c8bd812a" providerId="ADAL" clId="{E8D08948-AFC4-4899-8E21-82E399BEA740}" dt="2018-04-19T15:27:05.987" v="160" actId="164"/>
          <ac:spMkLst>
            <pc:docMk/>
            <pc:sldMk cId="4131962293" sldId="449"/>
            <ac:spMk id="36" creationId="{13981768-69BB-46D8-9F00-C293EA977857}"/>
          </ac:spMkLst>
        </pc:spChg>
        <pc:spChg chg="mod topLvl">
          <ac:chgData name="Catriona McKay" userId="0e54913e-e43f-48ce-aa88-a154c8bd812a" providerId="ADAL" clId="{E8D08948-AFC4-4899-8E21-82E399BEA740}" dt="2018-04-19T15:27:01.940" v="159" actId="164"/>
          <ac:spMkLst>
            <pc:docMk/>
            <pc:sldMk cId="4131962293" sldId="449"/>
            <ac:spMk id="37" creationId="{54368AD9-DFCF-4BA0-BAEC-51D6E3F4A357}"/>
          </ac:spMkLst>
        </pc:spChg>
        <pc:spChg chg="mod topLvl">
          <ac:chgData name="Catriona McKay" userId="0e54913e-e43f-48ce-aa88-a154c8bd812a" providerId="ADAL" clId="{E8D08948-AFC4-4899-8E21-82E399BEA740}" dt="2018-04-19T15:27:01.940" v="159" actId="164"/>
          <ac:spMkLst>
            <pc:docMk/>
            <pc:sldMk cId="4131962293" sldId="449"/>
            <ac:spMk id="38" creationId="{B71CCCED-A5A2-418C-AAED-D7B5FA8962C1}"/>
          </ac:spMkLst>
        </pc:spChg>
        <pc:spChg chg="mod topLvl">
          <ac:chgData name="Catriona McKay" userId="0e54913e-e43f-48ce-aa88-a154c8bd812a" providerId="ADAL" clId="{E8D08948-AFC4-4899-8E21-82E399BEA740}" dt="2018-04-19T15:27:01.940" v="159" actId="164"/>
          <ac:spMkLst>
            <pc:docMk/>
            <pc:sldMk cId="4131962293" sldId="449"/>
            <ac:spMk id="39" creationId="{79E9C198-8CC8-4AE5-9987-CEDF91D965A6}"/>
          </ac:spMkLst>
        </pc:spChg>
        <pc:spChg chg="mod topLvl">
          <ac:chgData name="Catriona McKay" userId="0e54913e-e43f-48ce-aa88-a154c8bd812a" providerId="ADAL" clId="{E8D08948-AFC4-4899-8E21-82E399BEA740}" dt="2018-04-19T15:27:01.940" v="159" actId="164"/>
          <ac:spMkLst>
            <pc:docMk/>
            <pc:sldMk cId="4131962293" sldId="449"/>
            <ac:spMk id="40" creationId="{36AD28A7-B438-4852-A945-F3E612EAA837}"/>
          </ac:spMkLst>
        </pc:spChg>
        <pc:spChg chg="mod topLvl">
          <ac:chgData name="Catriona McKay" userId="0e54913e-e43f-48ce-aa88-a154c8bd812a" providerId="ADAL" clId="{E8D08948-AFC4-4899-8E21-82E399BEA740}" dt="2018-04-19T15:27:01.940" v="159" actId="164"/>
          <ac:spMkLst>
            <pc:docMk/>
            <pc:sldMk cId="4131962293" sldId="449"/>
            <ac:spMk id="41" creationId="{54F026A5-FF49-4959-A154-C060D8B868D5}"/>
          </ac:spMkLst>
        </pc:spChg>
        <pc:spChg chg="mod topLvl">
          <ac:chgData name="Catriona McKay" userId="0e54913e-e43f-48ce-aa88-a154c8bd812a" providerId="ADAL" clId="{E8D08948-AFC4-4899-8E21-82E399BEA740}" dt="2018-04-19T15:30:13.283" v="211" actId="164"/>
          <ac:spMkLst>
            <pc:docMk/>
            <pc:sldMk cId="4131962293" sldId="449"/>
            <ac:spMk id="42" creationId="{790F923F-A943-4D95-AF01-AFFD02123749}"/>
          </ac:spMkLst>
        </pc:spChg>
        <pc:spChg chg="mod topLvl">
          <ac:chgData name="Catriona McKay" userId="0e54913e-e43f-48ce-aa88-a154c8bd812a" providerId="ADAL" clId="{E8D08948-AFC4-4899-8E21-82E399BEA740}" dt="2018-04-19T15:30:13.283" v="211" actId="164"/>
          <ac:spMkLst>
            <pc:docMk/>
            <pc:sldMk cId="4131962293" sldId="449"/>
            <ac:spMk id="43" creationId="{FCDC9A4A-FA14-48B4-A31B-143078BC613B}"/>
          </ac:spMkLst>
        </pc:spChg>
        <pc:spChg chg="mod topLvl">
          <ac:chgData name="Catriona McKay" userId="0e54913e-e43f-48ce-aa88-a154c8bd812a" providerId="ADAL" clId="{E8D08948-AFC4-4899-8E21-82E399BEA740}" dt="2018-04-19T15:30:13.283" v="211" actId="164"/>
          <ac:spMkLst>
            <pc:docMk/>
            <pc:sldMk cId="4131962293" sldId="449"/>
            <ac:spMk id="44" creationId="{F9E9D541-FB98-4FAC-B2CE-D84FDEE594C2}"/>
          </ac:spMkLst>
        </pc:spChg>
        <pc:spChg chg="mod topLvl">
          <ac:chgData name="Catriona McKay" userId="0e54913e-e43f-48ce-aa88-a154c8bd812a" providerId="ADAL" clId="{E8D08948-AFC4-4899-8E21-82E399BEA740}" dt="2018-04-19T15:30:13.283" v="211" actId="164"/>
          <ac:spMkLst>
            <pc:docMk/>
            <pc:sldMk cId="4131962293" sldId="449"/>
            <ac:spMk id="45" creationId="{BDB437B9-2A07-4AD7-A799-99C8F0656E50}"/>
          </ac:spMkLst>
        </pc:spChg>
        <pc:spChg chg="mod topLvl">
          <ac:chgData name="Catriona McKay" userId="0e54913e-e43f-48ce-aa88-a154c8bd812a" providerId="ADAL" clId="{E8D08948-AFC4-4899-8E21-82E399BEA740}" dt="2018-04-19T15:30:13.283" v="211" actId="164"/>
          <ac:spMkLst>
            <pc:docMk/>
            <pc:sldMk cId="4131962293" sldId="449"/>
            <ac:spMk id="46" creationId="{2DD29054-E768-47AF-9AEE-DC6C626CCE9A}"/>
          </ac:spMkLst>
        </pc:spChg>
        <pc:spChg chg="mod topLvl">
          <ac:chgData name="Catriona McKay" userId="0e54913e-e43f-48ce-aa88-a154c8bd812a" providerId="ADAL" clId="{E8D08948-AFC4-4899-8E21-82E399BEA740}" dt="2018-04-19T15:30:13.283" v="211" actId="164"/>
          <ac:spMkLst>
            <pc:docMk/>
            <pc:sldMk cId="4131962293" sldId="449"/>
            <ac:spMk id="47" creationId="{7FE592D3-1412-4E1E-869F-F1BFE9359BE6}"/>
          </ac:spMkLst>
        </pc:spChg>
        <pc:spChg chg="mod topLvl">
          <ac:chgData name="Catriona McKay" userId="0e54913e-e43f-48ce-aa88-a154c8bd812a" providerId="ADAL" clId="{E8D08948-AFC4-4899-8E21-82E399BEA740}" dt="2018-04-19T15:30:13.283" v="211" actId="164"/>
          <ac:spMkLst>
            <pc:docMk/>
            <pc:sldMk cId="4131962293" sldId="449"/>
            <ac:spMk id="48" creationId="{50BA3569-1E50-4DC4-AC65-BF00456E6752}"/>
          </ac:spMkLst>
        </pc:spChg>
        <pc:spChg chg="mod topLvl">
          <ac:chgData name="Catriona McKay" userId="0e54913e-e43f-48ce-aa88-a154c8bd812a" providerId="ADAL" clId="{E8D08948-AFC4-4899-8E21-82E399BEA740}" dt="2018-04-19T15:30:13.283" v="211" actId="164"/>
          <ac:spMkLst>
            <pc:docMk/>
            <pc:sldMk cId="4131962293" sldId="449"/>
            <ac:spMk id="49" creationId="{C7194BBF-EB64-4783-83FD-84D3BE55DB05}"/>
          </ac:spMkLst>
        </pc:spChg>
        <pc:spChg chg="mod topLvl">
          <ac:chgData name="Catriona McKay" userId="0e54913e-e43f-48ce-aa88-a154c8bd812a" providerId="ADAL" clId="{E8D08948-AFC4-4899-8E21-82E399BEA740}" dt="2018-04-19T15:30:13.283" v="211" actId="164"/>
          <ac:spMkLst>
            <pc:docMk/>
            <pc:sldMk cId="4131962293" sldId="449"/>
            <ac:spMk id="50" creationId="{E129076D-3C95-4F68-B714-5689AFF31A6B}"/>
          </ac:spMkLst>
        </pc:spChg>
        <pc:spChg chg="mod topLvl">
          <ac:chgData name="Catriona McKay" userId="0e54913e-e43f-48ce-aa88-a154c8bd812a" providerId="ADAL" clId="{E8D08948-AFC4-4899-8E21-82E399BEA740}" dt="2018-04-19T15:30:13.283" v="211" actId="164"/>
          <ac:spMkLst>
            <pc:docMk/>
            <pc:sldMk cId="4131962293" sldId="449"/>
            <ac:spMk id="51" creationId="{2429C2BA-65F2-42A7-A033-00B106B57E73}"/>
          </ac:spMkLst>
        </pc:spChg>
        <pc:spChg chg="mod topLvl">
          <ac:chgData name="Catriona McKay" userId="0e54913e-e43f-48ce-aa88-a154c8bd812a" providerId="ADAL" clId="{E8D08948-AFC4-4899-8E21-82E399BEA740}" dt="2018-04-19T15:30:13.283" v="211" actId="164"/>
          <ac:spMkLst>
            <pc:docMk/>
            <pc:sldMk cId="4131962293" sldId="449"/>
            <ac:spMk id="52" creationId="{74354458-E478-410A-85B6-4774DC2E14DA}"/>
          </ac:spMkLst>
        </pc:spChg>
        <pc:spChg chg="mod topLvl">
          <ac:chgData name="Catriona McKay" userId="0e54913e-e43f-48ce-aa88-a154c8bd812a" providerId="ADAL" clId="{E8D08948-AFC4-4899-8E21-82E399BEA740}" dt="2018-04-19T15:28:49.337" v="191" actId="164"/>
          <ac:spMkLst>
            <pc:docMk/>
            <pc:sldMk cId="4131962293" sldId="449"/>
            <ac:spMk id="53" creationId="{8050024F-4677-4153-A793-8F0BCC489649}"/>
          </ac:spMkLst>
        </pc:spChg>
        <pc:spChg chg="mod topLvl">
          <ac:chgData name="Catriona McKay" userId="0e54913e-e43f-48ce-aa88-a154c8bd812a" providerId="ADAL" clId="{E8D08948-AFC4-4899-8E21-82E399BEA740}" dt="2018-04-19T15:28:47.978" v="190" actId="164"/>
          <ac:spMkLst>
            <pc:docMk/>
            <pc:sldMk cId="4131962293" sldId="449"/>
            <ac:spMk id="54" creationId="{EDDDB55C-CA41-4733-9044-A338E2282533}"/>
          </ac:spMkLst>
        </pc:spChg>
        <pc:spChg chg="mod topLvl">
          <ac:chgData name="Catriona McKay" userId="0e54913e-e43f-48ce-aa88-a154c8bd812a" providerId="ADAL" clId="{E8D08948-AFC4-4899-8E21-82E399BEA740}" dt="2018-04-19T15:28:45.509" v="189" actId="164"/>
          <ac:spMkLst>
            <pc:docMk/>
            <pc:sldMk cId="4131962293" sldId="449"/>
            <ac:spMk id="55" creationId="{3276CF77-A026-4DD7-8270-B65C0A6DB2BD}"/>
          </ac:spMkLst>
        </pc:spChg>
        <pc:spChg chg="mod topLvl">
          <ac:chgData name="Catriona McKay" userId="0e54913e-e43f-48ce-aa88-a154c8bd812a" providerId="ADAL" clId="{E8D08948-AFC4-4899-8E21-82E399BEA740}" dt="2018-04-19T15:28:41.805" v="186" actId="164"/>
          <ac:spMkLst>
            <pc:docMk/>
            <pc:sldMk cId="4131962293" sldId="449"/>
            <ac:spMk id="56" creationId="{58BE3CED-D50C-4A10-A3B9-2AE4DA087134}"/>
          </ac:spMkLst>
        </pc:spChg>
        <pc:spChg chg="mod topLvl">
          <ac:chgData name="Catriona McKay" userId="0e54913e-e43f-48ce-aa88-a154c8bd812a" providerId="ADAL" clId="{E8D08948-AFC4-4899-8E21-82E399BEA740}" dt="2018-04-19T15:28:40.508" v="185" actId="164"/>
          <ac:spMkLst>
            <pc:docMk/>
            <pc:sldMk cId="4131962293" sldId="449"/>
            <ac:spMk id="57" creationId="{D8C7D7A1-FD4E-4DF6-981C-7C050E6ACC28}"/>
          </ac:spMkLst>
        </pc:spChg>
        <pc:spChg chg="mod topLvl">
          <ac:chgData name="Catriona McKay" userId="0e54913e-e43f-48ce-aa88-a154c8bd812a" providerId="ADAL" clId="{E8D08948-AFC4-4899-8E21-82E399BEA740}" dt="2018-04-19T15:28:39.571" v="184" actId="164"/>
          <ac:spMkLst>
            <pc:docMk/>
            <pc:sldMk cId="4131962293" sldId="449"/>
            <ac:spMk id="58" creationId="{E8E0D60A-306F-4DFE-A32A-C5C706B41FFA}"/>
          </ac:spMkLst>
        </pc:spChg>
        <pc:spChg chg="mod topLvl">
          <ac:chgData name="Catriona McKay" userId="0e54913e-e43f-48ce-aa88-a154c8bd812a" providerId="ADAL" clId="{E8D08948-AFC4-4899-8E21-82E399BEA740}" dt="2018-04-19T15:28:38.633" v="183" actId="164"/>
          <ac:spMkLst>
            <pc:docMk/>
            <pc:sldMk cId="4131962293" sldId="449"/>
            <ac:spMk id="59" creationId="{A8203F0F-4E83-48EC-9253-FBC07E2C936A}"/>
          </ac:spMkLst>
        </pc:spChg>
        <pc:spChg chg="mod topLvl">
          <ac:chgData name="Catriona McKay" userId="0e54913e-e43f-48ce-aa88-a154c8bd812a" providerId="ADAL" clId="{E8D08948-AFC4-4899-8E21-82E399BEA740}" dt="2018-04-19T15:28:38.633" v="183" actId="164"/>
          <ac:spMkLst>
            <pc:docMk/>
            <pc:sldMk cId="4131962293" sldId="449"/>
            <ac:spMk id="60" creationId="{5B0FFEEB-866F-4FB7-A0B2-7DF7009C6E38}"/>
          </ac:spMkLst>
        </pc:spChg>
        <pc:spChg chg="mod topLvl">
          <ac:chgData name="Catriona McKay" userId="0e54913e-e43f-48ce-aa88-a154c8bd812a" providerId="ADAL" clId="{E8D08948-AFC4-4899-8E21-82E399BEA740}" dt="2018-04-19T15:28:38.633" v="183" actId="164"/>
          <ac:spMkLst>
            <pc:docMk/>
            <pc:sldMk cId="4131962293" sldId="449"/>
            <ac:spMk id="61" creationId="{66B6A924-7769-4309-A430-CE88064870FA}"/>
          </ac:spMkLst>
        </pc:spChg>
        <pc:spChg chg="mod topLvl">
          <ac:chgData name="Catriona McKay" userId="0e54913e-e43f-48ce-aa88-a154c8bd812a" providerId="ADAL" clId="{E8D08948-AFC4-4899-8E21-82E399BEA740}" dt="2018-04-19T15:28:38.633" v="183" actId="164"/>
          <ac:spMkLst>
            <pc:docMk/>
            <pc:sldMk cId="4131962293" sldId="449"/>
            <ac:spMk id="62" creationId="{BE48D52A-C4C6-4AF6-8801-050A6098A470}"/>
          </ac:spMkLst>
        </pc:spChg>
        <pc:spChg chg="mod topLvl">
          <ac:chgData name="Catriona McKay" userId="0e54913e-e43f-48ce-aa88-a154c8bd812a" providerId="ADAL" clId="{E8D08948-AFC4-4899-8E21-82E399BEA740}" dt="2018-04-19T15:32:02.066" v="233" actId="164"/>
          <ac:spMkLst>
            <pc:docMk/>
            <pc:sldMk cId="4131962293" sldId="449"/>
            <ac:spMk id="63" creationId="{5C13311E-6FDE-4CE2-A0C0-C5FED195DBFA}"/>
          </ac:spMkLst>
        </pc:spChg>
        <pc:spChg chg="mod topLvl">
          <ac:chgData name="Catriona McKay" userId="0e54913e-e43f-48ce-aa88-a154c8bd812a" providerId="ADAL" clId="{E8D08948-AFC4-4899-8E21-82E399BEA740}" dt="2018-04-19T15:32:02.066" v="233" actId="164"/>
          <ac:spMkLst>
            <pc:docMk/>
            <pc:sldMk cId="4131962293" sldId="449"/>
            <ac:spMk id="64" creationId="{07A9EF35-96D6-4870-A025-EF1A468CA62A}"/>
          </ac:spMkLst>
        </pc:spChg>
        <pc:spChg chg="mod topLvl">
          <ac:chgData name="Catriona McKay" userId="0e54913e-e43f-48ce-aa88-a154c8bd812a" providerId="ADAL" clId="{E8D08948-AFC4-4899-8E21-82E399BEA740}" dt="2018-04-19T15:32:02.066" v="233" actId="164"/>
          <ac:spMkLst>
            <pc:docMk/>
            <pc:sldMk cId="4131962293" sldId="449"/>
            <ac:spMk id="65" creationId="{43AF5580-3010-466B-889B-0D27796D01D1}"/>
          </ac:spMkLst>
        </pc:spChg>
        <pc:spChg chg="del mod topLvl">
          <ac:chgData name="Catriona McKay" userId="0e54913e-e43f-48ce-aa88-a154c8bd812a" providerId="ADAL" clId="{E8D08948-AFC4-4899-8E21-82E399BEA740}" dt="2018-04-19T15:31:22.372" v="223" actId="478"/>
          <ac:spMkLst>
            <pc:docMk/>
            <pc:sldMk cId="4131962293" sldId="449"/>
            <ac:spMk id="66" creationId="{137A44D5-77CD-48FB-B8F0-1906C9F91615}"/>
          </ac:spMkLst>
        </pc:spChg>
        <pc:spChg chg="mod topLvl">
          <ac:chgData name="Catriona McKay" userId="0e54913e-e43f-48ce-aa88-a154c8bd812a" providerId="ADAL" clId="{E8D08948-AFC4-4899-8E21-82E399BEA740}" dt="2018-04-19T15:32:02.066" v="233" actId="164"/>
          <ac:spMkLst>
            <pc:docMk/>
            <pc:sldMk cId="4131962293" sldId="449"/>
            <ac:spMk id="67" creationId="{20605BB5-8546-4FB1-A88A-A6795FACBF0C}"/>
          </ac:spMkLst>
        </pc:spChg>
        <pc:spChg chg="mod topLvl">
          <ac:chgData name="Catriona McKay" userId="0e54913e-e43f-48ce-aa88-a154c8bd812a" providerId="ADAL" clId="{E8D08948-AFC4-4899-8E21-82E399BEA740}" dt="2018-04-19T15:32:02.066" v="233" actId="164"/>
          <ac:spMkLst>
            <pc:docMk/>
            <pc:sldMk cId="4131962293" sldId="449"/>
            <ac:spMk id="68" creationId="{07DD2DB4-F17F-4BAF-8170-80B278120D03}"/>
          </ac:spMkLst>
        </pc:spChg>
        <pc:spChg chg="mod topLvl">
          <ac:chgData name="Catriona McKay" userId="0e54913e-e43f-48ce-aa88-a154c8bd812a" providerId="ADAL" clId="{E8D08948-AFC4-4899-8E21-82E399BEA740}" dt="2018-04-19T15:32:02.066" v="233" actId="164"/>
          <ac:spMkLst>
            <pc:docMk/>
            <pc:sldMk cId="4131962293" sldId="449"/>
            <ac:spMk id="69" creationId="{DA25014A-F890-4173-93B8-E62820A1DE80}"/>
          </ac:spMkLst>
        </pc:spChg>
        <pc:spChg chg="mod topLvl">
          <ac:chgData name="Catriona McKay" userId="0e54913e-e43f-48ce-aa88-a154c8bd812a" providerId="ADAL" clId="{E8D08948-AFC4-4899-8E21-82E399BEA740}" dt="2018-04-19T15:32:04.863" v="234" actId="164"/>
          <ac:spMkLst>
            <pc:docMk/>
            <pc:sldMk cId="4131962293" sldId="449"/>
            <ac:spMk id="70" creationId="{F0B20391-22CE-4DBB-84AB-F7613750DC61}"/>
          </ac:spMkLst>
        </pc:spChg>
        <pc:spChg chg="mod topLvl">
          <ac:chgData name="Catriona McKay" userId="0e54913e-e43f-48ce-aa88-a154c8bd812a" providerId="ADAL" clId="{E8D08948-AFC4-4899-8E21-82E399BEA740}" dt="2018-04-19T15:32:09.098" v="235" actId="164"/>
          <ac:spMkLst>
            <pc:docMk/>
            <pc:sldMk cId="4131962293" sldId="449"/>
            <ac:spMk id="71" creationId="{10B8B166-2206-4B0D-B2F9-CC3C36C43FAF}"/>
          </ac:spMkLst>
        </pc:spChg>
        <pc:spChg chg="mod topLvl">
          <ac:chgData name="Catriona McKay" userId="0e54913e-e43f-48ce-aa88-a154c8bd812a" providerId="ADAL" clId="{E8D08948-AFC4-4899-8E21-82E399BEA740}" dt="2018-04-19T15:32:09.098" v="235" actId="164"/>
          <ac:spMkLst>
            <pc:docMk/>
            <pc:sldMk cId="4131962293" sldId="449"/>
            <ac:spMk id="72" creationId="{5E4E8837-9DF7-4822-A38B-64C780B260CC}"/>
          </ac:spMkLst>
        </pc:spChg>
        <pc:spChg chg="mod topLvl">
          <ac:chgData name="Catriona McKay" userId="0e54913e-e43f-48ce-aa88-a154c8bd812a" providerId="ADAL" clId="{E8D08948-AFC4-4899-8E21-82E399BEA740}" dt="2018-04-19T15:32:14.567" v="236" actId="164"/>
          <ac:spMkLst>
            <pc:docMk/>
            <pc:sldMk cId="4131962293" sldId="449"/>
            <ac:spMk id="73" creationId="{702E00FB-4372-4B22-966A-EF14C0555F3F}"/>
          </ac:spMkLst>
        </pc:spChg>
        <pc:spChg chg="mod topLvl">
          <ac:chgData name="Catriona McKay" userId="0e54913e-e43f-48ce-aa88-a154c8bd812a" providerId="ADAL" clId="{E8D08948-AFC4-4899-8E21-82E399BEA740}" dt="2018-04-19T15:33:10.150" v="246" actId="1076"/>
          <ac:spMkLst>
            <pc:docMk/>
            <pc:sldMk cId="4131962293" sldId="449"/>
            <ac:spMk id="74" creationId="{E7E3E11F-3766-435A-817A-9ADA69F0917F}"/>
          </ac:spMkLst>
        </pc:spChg>
        <pc:spChg chg="mod topLvl">
          <ac:chgData name="Catriona McKay" userId="0e54913e-e43f-48ce-aa88-a154c8bd812a" providerId="ADAL" clId="{E8D08948-AFC4-4899-8E21-82E399BEA740}" dt="2018-04-19T15:25:57.116" v="144" actId="164"/>
          <ac:spMkLst>
            <pc:docMk/>
            <pc:sldMk cId="4131962293" sldId="449"/>
            <ac:spMk id="75" creationId="{3CD88299-B037-4044-A892-4528199C40DC}"/>
          </ac:spMkLst>
        </pc:spChg>
        <pc:spChg chg="del">
          <ac:chgData name="Catriona McKay" userId="0e54913e-e43f-48ce-aa88-a154c8bd812a" providerId="ADAL" clId="{E8D08948-AFC4-4899-8E21-82E399BEA740}" dt="2018-04-19T15:33:00.678" v="245" actId="478"/>
          <ac:spMkLst>
            <pc:docMk/>
            <pc:sldMk cId="4131962293" sldId="449"/>
            <ac:spMk id="170" creationId="{1F5C4E74-1979-44B8-B33A-E3F945252083}"/>
          </ac:spMkLst>
        </pc:spChg>
        <pc:spChg chg="add del">
          <ac:chgData name="Catriona McKay" userId="0e54913e-e43f-48ce-aa88-a154c8bd812a" providerId="ADAL" clId="{E8D08948-AFC4-4899-8E21-82E399BEA740}" dt="2018-04-19T15:19:51.569" v="36" actId="1038"/>
          <ac:spMkLst>
            <pc:docMk/>
            <pc:sldMk cId="4131962293" sldId="449"/>
            <ac:spMk id="171" creationId="{EFEA10A6-052B-413C-80B0-477AD87D5EAE}"/>
          </ac:spMkLst>
        </pc:spChg>
        <pc:spChg chg="add mod">
          <ac:chgData name="Catriona McKay" userId="0e54913e-e43f-48ce-aa88-a154c8bd812a" providerId="ADAL" clId="{E8D08948-AFC4-4899-8E21-82E399BEA740}" dt="2018-04-19T15:21:09.624" v="54" actId="164"/>
          <ac:spMkLst>
            <pc:docMk/>
            <pc:sldMk cId="4131962293" sldId="449"/>
            <ac:spMk id="172" creationId="{B0FC78C6-F520-4206-AE01-B28399587874}"/>
          </ac:spMkLst>
        </pc:spChg>
        <pc:spChg chg="add mod">
          <ac:chgData name="Catriona McKay" userId="0e54913e-e43f-48ce-aa88-a154c8bd812a" providerId="ADAL" clId="{E8D08948-AFC4-4899-8E21-82E399BEA740}" dt="2018-04-19T15:23:17.188" v="91" actId="164"/>
          <ac:spMkLst>
            <pc:docMk/>
            <pc:sldMk cId="4131962293" sldId="449"/>
            <ac:spMk id="173" creationId="{59C8A43D-F318-4C81-AD3D-C9091B01DF4D}"/>
          </ac:spMkLst>
        </pc:spChg>
        <pc:spChg chg="add mod">
          <ac:chgData name="Catriona McKay" userId="0e54913e-e43f-48ce-aa88-a154c8bd812a" providerId="ADAL" clId="{E8D08948-AFC4-4899-8E21-82E399BEA740}" dt="2018-04-19T15:23:17.188" v="91" actId="164"/>
          <ac:spMkLst>
            <pc:docMk/>
            <pc:sldMk cId="4131962293" sldId="449"/>
            <ac:spMk id="174" creationId="{63F76DAA-E662-4CCB-9D90-50F666C97EE2}"/>
          </ac:spMkLst>
        </pc:spChg>
        <pc:spChg chg="add mod">
          <ac:chgData name="Catriona McKay" userId="0e54913e-e43f-48ce-aa88-a154c8bd812a" providerId="ADAL" clId="{E8D08948-AFC4-4899-8E21-82E399BEA740}" dt="2018-04-19T15:23:17.188" v="91" actId="164"/>
          <ac:spMkLst>
            <pc:docMk/>
            <pc:sldMk cId="4131962293" sldId="449"/>
            <ac:spMk id="175" creationId="{826B4025-B142-4CFD-8B52-F47CD4DFC7DC}"/>
          </ac:spMkLst>
        </pc:spChg>
        <pc:spChg chg="mod topLvl">
          <ac:chgData name="Catriona McKay" userId="0e54913e-e43f-48ce-aa88-a154c8bd812a" providerId="ADAL" clId="{E8D08948-AFC4-4899-8E21-82E399BEA740}" dt="2018-04-19T15:23:17.188" v="91" actId="164"/>
          <ac:spMkLst>
            <pc:docMk/>
            <pc:sldMk cId="4131962293" sldId="449"/>
            <ac:spMk id="178" creationId="{93C3F21E-64B6-486D-8B4A-3A7299720F38}"/>
          </ac:spMkLst>
        </pc:spChg>
        <pc:spChg chg="del mod topLvl">
          <ac:chgData name="Catriona McKay" userId="0e54913e-e43f-48ce-aa88-a154c8bd812a" providerId="ADAL" clId="{E8D08948-AFC4-4899-8E21-82E399BEA740}" dt="2018-04-19T15:22:03.045" v="70" actId="478"/>
          <ac:spMkLst>
            <pc:docMk/>
            <pc:sldMk cId="4131962293" sldId="449"/>
            <ac:spMk id="180" creationId="{4EA4A764-1DF3-4A6C-80EF-117F308FEB99}"/>
          </ac:spMkLst>
        </pc:spChg>
        <pc:spChg chg="mod topLvl">
          <ac:chgData name="Catriona McKay" userId="0e54913e-e43f-48ce-aa88-a154c8bd812a" providerId="ADAL" clId="{E8D08948-AFC4-4899-8E21-82E399BEA740}" dt="2018-04-19T15:23:17.188" v="91" actId="164"/>
          <ac:spMkLst>
            <pc:docMk/>
            <pc:sldMk cId="4131962293" sldId="449"/>
            <ac:spMk id="183" creationId="{49498DEB-0160-4FB8-849E-0F35F62E4BEE}"/>
          </ac:spMkLst>
        </pc:spChg>
        <pc:spChg chg="del mod topLvl">
          <ac:chgData name="Catriona McKay" userId="0e54913e-e43f-48ce-aa88-a154c8bd812a" providerId="ADAL" clId="{E8D08948-AFC4-4899-8E21-82E399BEA740}" dt="2018-04-19T15:22:08.248" v="73" actId="478"/>
          <ac:spMkLst>
            <pc:docMk/>
            <pc:sldMk cId="4131962293" sldId="449"/>
            <ac:spMk id="185" creationId="{D58D62E4-D010-47B9-912E-4D8E6A3FE84D}"/>
          </ac:spMkLst>
        </pc:spChg>
        <pc:spChg chg="mod topLvl">
          <ac:chgData name="Catriona McKay" userId="0e54913e-e43f-48ce-aa88-a154c8bd812a" providerId="ADAL" clId="{E8D08948-AFC4-4899-8E21-82E399BEA740}" dt="2018-04-19T15:23:17.188" v="91" actId="164"/>
          <ac:spMkLst>
            <pc:docMk/>
            <pc:sldMk cId="4131962293" sldId="449"/>
            <ac:spMk id="188" creationId="{258D3567-82F4-4F7C-B968-895C8F05D40A}"/>
          </ac:spMkLst>
        </pc:spChg>
        <pc:spChg chg="del mod topLvl">
          <ac:chgData name="Catriona McKay" userId="0e54913e-e43f-48ce-aa88-a154c8bd812a" providerId="ADAL" clId="{E8D08948-AFC4-4899-8E21-82E399BEA740}" dt="2018-04-19T15:22:13.983" v="76" actId="478"/>
          <ac:spMkLst>
            <pc:docMk/>
            <pc:sldMk cId="4131962293" sldId="449"/>
            <ac:spMk id="190" creationId="{EEED0D7B-41BC-46DC-A8FD-D8383620392E}"/>
          </ac:spMkLst>
        </pc:spChg>
        <pc:spChg chg="add mod topLvl">
          <ac:chgData name="Catriona McKay" userId="0e54913e-e43f-48ce-aa88-a154c8bd812a" providerId="ADAL" clId="{E8D08948-AFC4-4899-8E21-82E399BEA740}" dt="2018-04-19T15:26:54.830" v="156" actId="164"/>
          <ac:spMkLst>
            <pc:docMk/>
            <pc:sldMk cId="4131962293" sldId="449"/>
            <ac:spMk id="193" creationId="{C5451B84-693B-4678-B2C1-58BEF230B9B8}"/>
          </ac:spMkLst>
        </pc:spChg>
        <pc:spChg chg="add mod topLvl">
          <ac:chgData name="Catriona McKay" userId="0e54913e-e43f-48ce-aa88-a154c8bd812a" providerId="ADAL" clId="{E8D08948-AFC4-4899-8E21-82E399BEA740}" dt="2018-04-19T15:26:54.830" v="156" actId="164"/>
          <ac:spMkLst>
            <pc:docMk/>
            <pc:sldMk cId="4131962293" sldId="449"/>
            <ac:spMk id="194" creationId="{70CCBA04-3DA4-46FF-80B7-6919C5134080}"/>
          </ac:spMkLst>
        </pc:spChg>
        <pc:spChg chg="add mod topLvl">
          <ac:chgData name="Catriona McKay" userId="0e54913e-e43f-48ce-aa88-a154c8bd812a" providerId="ADAL" clId="{E8D08948-AFC4-4899-8E21-82E399BEA740}" dt="2018-04-19T15:26:54.830" v="156" actId="164"/>
          <ac:spMkLst>
            <pc:docMk/>
            <pc:sldMk cId="4131962293" sldId="449"/>
            <ac:spMk id="195" creationId="{F4A52E15-44EA-4684-9BDF-12F3AD91606D}"/>
          </ac:spMkLst>
        </pc:spChg>
        <pc:spChg chg="add mod topLvl">
          <ac:chgData name="Catriona McKay" userId="0e54913e-e43f-48ce-aa88-a154c8bd812a" providerId="ADAL" clId="{E8D08948-AFC4-4899-8E21-82E399BEA740}" dt="2018-04-19T15:26:54.830" v="156" actId="164"/>
          <ac:spMkLst>
            <pc:docMk/>
            <pc:sldMk cId="4131962293" sldId="449"/>
            <ac:spMk id="196" creationId="{E18A022D-EE63-4404-A52B-382ABE7E7705}"/>
          </ac:spMkLst>
        </pc:spChg>
        <pc:spChg chg="add mod">
          <ac:chgData name="Catriona McKay" userId="0e54913e-e43f-48ce-aa88-a154c8bd812a" providerId="ADAL" clId="{E8D08948-AFC4-4899-8E21-82E399BEA740}" dt="2018-04-19T15:25:48.869" v="143" actId="571"/>
          <ac:spMkLst>
            <pc:docMk/>
            <pc:sldMk cId="4131962293" sldId="449"/>
            <ac:spMk id="198" creationId="{A3EF244C-C15E-4000-8204-E8463CE6984A}"/>
          </ac:spMkLst>
        </pc:spChg>
        <pc:spChg chg="add mod">
          <ac:chgData name="Catriona McKay" userId="0e54913e-e43f-48ce-aa88-a154c8bd812a" providerId="ADAL" clId="{E8D08948-AFC4-4899-8E21-82E399BEA740}" dt="2018-04-19T15:25:48.869" v="143" actId="571"/>
          <ac:spMkLst>
            <pc:docMk/>
            <pc:sldMk cId="4131962293" sldId="449"/>
            <ac:spMk id="199" creationId="{3A20AD6A-9389-4773-9FDC-95B214ECA24E}"/>
          </ac:spMkLst>
        </pc:spChg>
        <pc:spChg chg="add mod">
          <ac:chgData name="Catriona McKay" userId="0e54913e-e43f-48ce-aa88-a154c8bd812a" providerId="ADAL" clId="{E8D08948-AFC4-4899-8E21-82E399BEA740}" dt="2018-04-19T15:26:16.758" v="147" actId="571"/>
          <ac:spMkLst>
            <pc:docMk/>
            <pc:sldMk cId="4131962293" sldId="449"/>
            <ac:spMk id="203" creationId="{10C87573-B858-4427-A12B-5B5EAB778871}"/>
          </ac:spMkLst>
        </pc:spChg>
        <pc:spChg chg="add mod">
          <ac:chgData name="Catriona McKay" userId="0e54913e-e43f-48ce-aa88-a154c8bd812a" providerId="ADAL" clId="{E8D08948-AFC4-4899-8E21-82E399BEA740}" dt="2018-04-19T15:26:16.758" v="147" actId="571"/>
          <ac:spMkLst>
            <pc:docMk/>
            <pc:sldMk cId="4131962293" sldId="449"/>
            <ac:spMk id="204" creationId="{03708008-49EB-41EA-9AE1-9B0459D97250}"/>
          </ac:spMkLst>
        </pc:spChg>
        <pc:spChg chg="add mod">
          <ac:chgData name="Catriona McKay" userId="0e54913e-e43f-48ce-aa88-a154c8bd812a" providerId="ADAL" clId="{E8D08948-AFC4-4899-8E21-82E399BEA740}" dt="2018-04-19T15:26:16.758" v="147" actId="571"/>
          <ac:spMkLst>
            <pc:docMk/>
            <pc:sldMk cId="4131962293" sldId="449"/>
            <ac:spMk id="205" creationId="{13A9E8B2-D6B9-4D49-8561-9196E9EE68A0}"/>
          </ac:spMkLst>
        </pc:spChg>
        <pc:spChg chg="add mod">
          <ac:chgData name="Catriona McKay" userId="0e54913e-e43f-48ce-aa88-a154c8bd812a" providerId="ADAL" clId="{E8D08948-AFC4-4899-8E21-82E399BEA740}" dt="2018-04-19T15:27:01.034" v="158" actId="571"/>
          <ac:spMkLst>
            <pc:docMk/>
            <pc:sldMk cId="4131962293" sldId="449"/>
            <ac:spMk id="209" creationId="{07410206-5A24-4DEC-A3F6-BD4F43014D00}"/>
          </ac:spMkLst>
        </pc:spChg>
        <pc:spChg chg="add mod">
          <ac:chgData name="Catriona McKay" userId="0e54913e-e43f-48ce-aa88-a154c8bd812a" providerId="ADAL" clId="{E8D08948-AFC4-4899-8E21-82E399BEA740}" dt="2018-04-19T15:27:01.034" v="158" actId="571"/>
          <ac:spMkLst>
            <pc:docMk/>
            <pc:sldMk cId="4131962293" sldId="449"/>
            <ac:spMk id="210" creationId="{0AF1DE9A-187C-4208-93CF-30D06CEDC182}"/>
          </ac:spMkLst>
        </pc:spChg>
        <pc:spChg chg="add mod">
          <ac:chgData name="Catriona McKay" userId="0e54913e-e43f-48ce-aa88-a154c8bd812a" providerId="ADAL" clId="{E8D08948-AFC4-4899-8E21-82E399BEA740}" dt="2018-04-19T15:27:01.034" v="158" actId="571"/>
          <ac:spMkLst>
            <pc:docMk/>
            <pc:sldMk cId="4131962293" sldId="449"/>
            <ac:spMk id="211" creationId="{732EB2D9-324E-478B-A498-CF8008269AE0}"/>
          </ac:spMkLst>
        </pc:spChg>
        <pc:spChg chg="add mod">
          <ac:chgData name="Catriona McKay" userId="0e54913e-e43f-48ce-aa88-a154c8bd812a" providerId="ADAL" clId="{E8D08948-AFC4-4899-8E21-82E399BEA740}" dt="2018-04-19T15:27:01.034" v="158" actId="571"/>
          <ac:spMkLst>
            <pc:docMk/>
            <pc:sldMk cId="4131962293" sldId="449"/>
            <ac:spMk id="212" creationId="{76FA0AEC-A9F8-4319-AD6D-A641E291A49B}"/>
          </ac:spMkLst>
        </pc:spChg>
        <pc:spChg chg="add mod">
          <ac:chgData name="Catriona McKay" userId="0e54913e-e43f-48ce-aa88-a154c8bd812a" providerId="ADAL" clId="{E8D08948-AFC4-4899-8E21-82E399BEA740}" dt="2018-04-19T15:27:01.034" v="158" actId="571"/>
          <ac:spMkLst>
            <pc:docMk/>
            <pc:sldMk cId="4131962293" sldId="449"/>
            <ac:spMk id="213" creationId="{9C993892-45A2-4FF9-998E-61FACBD7BE86}"/>
          </ac:spMkLst>
        </pc:spChg>
        <pc:spChg chg="add mod">
          <ac:chgData name="Catriona McKay" userId="0e54913e-e43f-48ce-aa88-a154c8bd812a" providerId="ADAL" clId="{E8D08948-AFC4-4899-8E21-82E399BEA740}" dt="2018-04-19T15:29:30.463" v="198" actId="164"/>
          <ac:spMkLst>
            <pc:docMk/>
            <pc:sldMk cId="4131962293" sldId="449"/>
            <ac:spMk id="222" creationId="{1465C9D6-C72F-475D-B310-55C71E0B535C}"/>
          </ac:spMkLst>
        </pc:spChg>
        <pc:spChg chg="add mod">
          <ac:chgData name="Catriona McKay" userId="0e54913e-e43f-48ce-aa88-a154c8bd812a" providerId="ADAL" clId="{E8D08948-AFC4-4899-8E21-82E399BEA740}" dt="2018-04-19T15:27:38.710" v="167" actId="164"/>
          <ac:spMkLst>
            <pc:docMk/>
            <pc:sldMk cId="4131962293" sldId="449"/>
            <ac:spMk id="234" creationId="{C39041E1-5F0D-4831-9827-032AD4E04FF4}"/>
          </ac:spMkLst>
        </pc:spChg>
        <pc:spChg chg="add mod">
          <ac:chgData name="Catriona McKay" userId="0e54913e-e43f-48ce-aa88-a154c8bd812a" providerId="ADAL" clId="{E8D08948-AFC4-4899-8E21-82E399BEA740}" dt="2018-04-19T15:27:37.428" v="166" actId="571"/>
          <ac:spMkLst>
            <pc:docMk/>
            <pc:sldMk cId="4131962293" sldId="449"/>
            <ac:spMk id="255" creationId="{ECDBB2D3-AA9C-4663-88F9-7BE834EB744F}"/>
          </ac:spMkLst>
        </pc:spChg>
        <pc:spChg chg="add mod">
          <ac:chgData name="Catriona McKay" userId="0e54913e-e43f-48ce-aa88-a154c8bd812a" providerId="ADAL" clId="{E8D08948-AFC4-4899-8E21-82E399BEA740}" dt="2018-04-19T15:28:33.882" v="182" actId="164"/>
          <ac:spMkLst>
            <pc:docMk/>
            <pc:sldMk cId="4131962293" sldId="449"/>
            <ac:spMk id="256" creationId="{3DA77C61-D2FC-430F-B127-3E3F4D3686FE}"/>
          </ac:spMkLst>
        </pc:spChg>
        <pc:spChg chg="add mod">
          <ac:chgData name="Catriona McKay" userId="0e54913e-e43f-48ce-aa88-a154c8bd812a" providerId="ADAL" clId="{E8D08948-AFC4-4899-8E21-82E399BEA740}" dt="2018-04-19T15:28:33.882" v="182" actId="164"/>
          <ac:spMkLst>
            <pc:docMk/>
            <pc:sldMk cId="4131962293" sldId="449"/>
            <ac:spMk id="257" creationId="{747EB1BC-6BCD-4AC5-9304-AD991A0D2B55}"/>
          </ac:spMkLst>
        </pc:spChg>
        <pc:spChg chg="add mod">
          <ac:chgData name="Catriona McKay" userId="0e54913e-e43f-48ce-aa88-a154c8bd812a" providerId="ADAL" clId="{E8D08948-AFC4-4899-8E21-82E399BEA740}" dt="2018-04-19T15:28:33.882" v="182" actId="164"/>
          <ac:spMkLst>
            <pc:docMk/>
            <pc:sldMk cId="4131962293" sldId="449"/>
            <ac:spMk id="258" creationId="{7F0F59BF-6732-4D39-8AB6-4275E64AD177}"/>
          </ac:spMkLst>
        </pc:spChg>
        <pc:spChg chg="add mod">
          <ac:chgData name="Catriona McKay" userId="0e54913e-e43f-48ce-aa88-a154c8bd812a" providerId="ADAL" clId="{E8D08948-AFC4-4899-8E21-82E399BEA740}" dt="2018-04-19T15:28:33.882" v="182" actId="164"/>
          <ac:spMkLst>
            <pc:docMk/>
            <pc:sldMk cId="4131962293" sldId="449"/>
            <ac:spMk id="259" creationId="{49816589-8EFD-48BC-80C4-1BF94D5499B8}"/>
          </ac:spMkLst>
        </pc:spChg>
        <pc:spChg chg="add mod">
          <ac:chgData name="Catriona McKay" userId="0e54913e-e43f-48ce-aa88-a154c8bd812a" providerId="ADAL" clId="{E8D08948-AFC4-4899-8E21-82E399BEA740}" dt="2018-04-19T15:28:33.882" v="182" actId="164"/>
          <ac:spMkLst>
            <pc:docMk/>
            <pc:sldMk cId="4131962293" sldId="449"/>
            <ac:spMk id="260" creationId="{90BF0A4E-6E4C-46DE-84CE-7CAED947B099}"/>
          </ac:spMkLst>
        </pc:spChg>
        <pc:spChg chg="add mod">
          <ac:chgData name="Catriona McKay" userId="0e54913e-e43f-48ce-aa88-a154c8bd812a" providerId="ADAL" clId="{E8D08948-AFC4-4899-8E21-82E399BEA740}" dt="2018-04-19T15:28:28.777" v="181" actId="571"/>
          <ac:spMkLst>
            <pc:docMk/>
            <pc:sldMk cId="4131962293" sldId="449"/>
            <ac:spMk id="261" creationId="{A3876FF4-7F7D-4741-BD4D-0CCE018952D4}"/>
          </ac:spMkLst>
        </pc:spChg>
        <pc:spChg chg="add mod">
          <ac:chgData name="Catriona McKay" userId="0e54913e-e43f-48ce-aa88-a154c8bd812a" providerId="ADAL" clId="{E8D08948-AFC4-4899-8E21-82E399BEA740}" dt="2018-04-19T15:28:43.930" v="188" actId="571"/>
          <ac:spMkLst>
            <pc:docMk/>
            <pc:sldMk cId="4131962293" sldId="449"/>
            <ac:spMk id="262" creationId="{B7E86B49-EEFD-4BA7-8DD9-B6CB6D0E2021}"/>
          </ac:spMkLst>
        </pc:spChg>
        <pc:spChg chg="add mod">
          <ac:chgData name="Catriona McKay" userId="0e54913e-e43f-48ce-aa88-a154c8bd812a" providerId="ADAL" clId="{E8D08948-AFC4-4899-8E21-82E399BEA740}" dt="2018-04-19T15:30:19.826" v="212" actId="164"/>
          <ac:spMkLst>
            <pc:docMk/>
            <pc:sldMk cId="4131962293" sldId="449"/>
            <ac:spMk id="280" creationId="{0E19D62D-71A9-40C0-A2D8-3BD9C3C71CC9}"/>
          </ac:spMkLst>
        </pc:spChg>
        <pc:spChg chg="add mod">
          <ac:chgData name="Catriona McKay" userId="0e54913e-e43f-48ce-aa88-a154c8bd812a" providerId="ADAL" clId="{E8D08948-AFC4-4899-8E21-82E399BEA740}" dt="2018-04-19T15:30:19.826" v="212" actId="164"/>
          <ac:spMkLst>
            <pc:docMk/>
            <pc:sldMk cId="4131962293" sldId="449"/>
            <ac:spMk id="281" creationId="{15D3267C-F4B8-4B85-9F5F-3AE90A097517}"/>
          </ac:spMkLst>
        </pc:spChg>
        <pc:spChg chg="add mod">
          <ac:chgData name="Catriona McKay" userId="0e54913e-e43f-48ce-aa88-a154c8bd812a" providerId="ADAL" clId="{E8D08948-AFC4-4899-8E21-82E399BEA740}" dt="2018-04-19T15:30:19.826" v="212" actId="164"/>
          <ac:spMkLst>
            <pc:docMk/>
            <pc:sldMk cId="4131962293" sldId="449"/>
            <ac:spMk id="282" creationId="{371E68B2-F6BE-48CB-BC3C-933F08307B4D}"/>
          </ac:spMkLst>
        </pc:spChg>
        <pc:spChg chg="add mod">
          <ac:chgData name="Catriona McKay" userId="0e54913e-e43f-48ce-aa88-a154c8bd812a" providerId="ADAL" clId="{E8D08948-AFC4-4899-8E21-82E399BEA740}" dt="2018-04-19T15:30:55.899" v="216" actId="164"/>
          <ac:spMkLst>
            <pc:docMk/>
            <pc:sldMk cId="4131962293" sldId="449"/>
            <ac:spMk id="285" creationId="{1CF403DA-9B14-445A-B7C4-B6C350118BB0}"/>
          </ac:spMkLst>
        </pc:spChg>
        <pc:spChg chg="add mod">
          <ac:chgData name="Catriona McKay" userId="0e54913e-e43f-48ce-aa88-a154c8bd812a" providerId="ADAL" clId="{E8D08948-AFC4-4899-8E21-82E399BEA740}" dt="2018-04-19T15:30:49.617" v="215" actId="571"/>
          <ac:spMkLst>
            <pc:docMk/>
            <pc:sldMk cId="4131962293" sldId="449"/>
            <ac:spMk id="286" creationId="{C359620B-E46B-4744-A4EE-FA2EC4AFCD38}"/>
          </ac:spMkLst>
        </pc:spChg>
        <pc:spChg chg="add mod">
          <ac:chgData name="Catriona McKay" userId="0e54913e-e43f-48ce-aa88-a154c8bd812a" providerId="ADAL" clId="{E8D08948-AFC4-4899-8E21-82E399BEA740}" dt="2018-04-19T15:31:05.949" v="219" actId="571"/>
          <ac:spMkLst>
            <pc:docMk/>
            <pc:sldMk cId="4131962293" sldId="449"/>
            <ac:spMk id="288" creationId="{BE02054E-763D-4900-BA1C-8A4066D0581E}"/>
          </ac:spMkLst>
        </pc:spChg>
        <pc:spChg chg="add mod">
          <ac:chgData name="Catriona McKay" userId="0e54913e-e43f-48ce-aa88-a154c8bd812a" providerId="ADAL" clId="{E8D08948-AFC4-4899-8E21-82E399BEA740}" dt="2018-04-19T15:31:05.949" v="219" actId="571"/>
          <ac:spMkLst>
            <pc:docMk/>
            <pc:sldMk cId="4131962293" sldId="449"/>
            <ac:spMk id="289" creationId="{8EA8C3BE-AF30-42BF-81F1-4FFCF108FD84}"/>
          </ac:spMkLst>
        </pc:spChg>
        <pc:spChg chg="add mod">
          <ac:chgData name="Catriona McKay" userId="0e54913e-e43f-48ce-aa88-a154c8bd812a" providerId="ADAL" clId="{E8D08948-AFC4-4899-8E21-82E399BEA740}" dt="2018-04-19T15:31:05.949" v="219" actId="571"/>
          <ac:spMkLst>
            <pc:docMk/>
            <pc:sldMk cId="4131962293" sldId="449"/>
            <ac:spMk id="290" creationId="{081EEE53-6E7F-4773-9761-FC98F3DDEB55}"/>
          </ac:spMkLst>
        </pc:spChg>
        <pc:spChg chg="add mod">
          <ac:chgData name="Catriona McKay" userId="0e54913e-e43f-48ce-aa88-a154c8bd812a" providerId="ADAL" clId="{E8D08948-AFC4-4899-8E21-82E399BEA740}" dt="2018-04-19T15:32:02.066" v="233" actId="164"/>
          <ac:spMkLst>
            <pc:docMk/>
            <pc:sldMk cId="4131962293" sldId="449"/>
            <ac:spMk id="291" creationId="{77815D3C-F3BE-4EC9-BD4F-16D0A8582A44}"/>
          </ac:spMkLst>
        </pc:spChg>
        <pc:spChg chg="add mod">
          <ac:chgData name="Catriona McKay" userId="0e54913e-e43f-48ce-aa88-a154c8bd812a" providerId="ADAL" clId="{E8D08948-AFC4-4899-8E21-82E399BEA740}" dt="2018-04-19T15:32:14.567" v="236" actId="164"/>
          <ac:spMkLst>
            <pc:docMk/>
            <pc:sldMk cId="4131962293" sldId="449"/>
            <ac:spMk id="292" creationId="{03598C4F-953A-4C1B-ABEC-EFDD768D0C89}"/>
          </ac:spMkLst>
        </pc:spChg>
        <pc:spChg chg="add mod">
          <ac:chgData name="Catriona McKay" userId="0e54913e-e43f-48ce-aa88-a154c8bd812a" providerId="ADAL" clId="{E8D08948-AFC4-4899-8E21-82E399BEA740}" dt="2018-04-19T15:32:14.567" v="236" actId="164"/>
          <ac:spMkLst>
            <pc:docMk/>
            <pc:sldMk cId="4131962293" sldId="449"/>
            <ac:spMk id="293" creationId="{1B3B632F-2B2A-42D3-8E05-4E29F6D61356}"/>
          </ac:spMkLst>
        </pc:spChg>
        <pc:spChg chg="add mod">
          <ac:chgData name="Catriona McKay" userId="0e54913e-e43f-48ce-aa88-a154c8bd812a" providerId="ADAL" clId="{E8D08948-AFC4-4899-8E21-82E399BEA740}" dt="2018-04-19T15:32:16.192" v="237" actId="164"/>
          <ac:spMkLst>
            <pc:docMk/>
            <pc:sldMk cId="4131962293" sldId="449"/>
            <ac:spMk id="294" creationId="{6C226493-262E-4227-937E-36F10DFC88C1}"/>
          </ac:spMkLst>
        </pc:spChg>
        <pc:spChg chg="add mod">
          <ac:chgData name="Catriona McKay" userId="0e54913e-e43f-48ce-aa88-a154c8bd812a" providerId="ADAL" clId="{E8D08948-AFC4-4899-8E21-82E399BEA740}" dt="2018-04-19T15:32:17.349" v="238" actId="164"/>
          <ac:spMkLst>
            <pc:docMk/>
            <pc:sldMk cId="4131962293" sldId="449"/>
            <ac:spMk id="295" creationId="{B98DD78D-C506-41EE-BCE9-0191BCB643AE}"/>
          </ac:spMkLst>
        </pc:spChg>
        <pc:spChg chg="add mod">
          <ac:chgData name="Catriona McKay" userId="0e54913e-e43f-48ce-aa88-a154c8bd812a" providerId="ADAL" clId="{E8D08948-AFC4-4899-8E21-82E399BEA740}" dt="2018-04-19T15:32:42.274" v="241" actId="164"/>
          <ac:spMkLst>
            <pc:docMk/>
            <pc:sldMk cId="4131962293" sldId="449"/>
            <ac:spMk id="302" creationId="{CD4BF67D-EFEC-4C93-82D3-B11AC8F3A268}"/>
          </ac:spMkLst>
        </pc:spChg>
        <pc:grpChg chg="del mod">
          <ac:chgData name="Catriona McKay" userId="0e54913e-e43f-48ce-aa88-a154c8bd812a" providerId="ADAL" clId="{E8D08948-AFC4-4899-8E21-82E399BEA740}" dt="2018-04-19T15:18:43.175" v="2" actId="165"/>
          <ac:grpSpMkLst>
            <pc:docMk/>
            <pc:sldMk cId="4131962293" sldId="449"/>
            <ac:grpSpMk id="5" creationId="{96864CD2-82D5-4090-8426-F4E0ED8C4BDA}"/>
          </ac:grpSpMkLst>
        </pc:grpChg>
        <pc:grpChg chg="add mod">
          <ac:chgData name="Catriona McKay" userId="0e54913e-e43f-48ce-aa88-a154c8bd812a" providerId="ADAL" clId="{E8D08948-AFC4-4899-8E21-82E399BEA740}" dt="2018-04-19T15:33:28.576" v="247" actId="12788"/>
          <ac:grpSpMkLst>
            <pc:docMk/>
            <pc:sldMk cId="4131962293" sldId="449"/>
            <ac:grpSpMk id="11" creationId="{AC5DC217-8840-44A0-A210-3BBB2FBA21C7}"/>
          </ac:grpSpMkLst>
        </pc:grpChg>
        <pc:grpChg chg="add mod">
          <ac:chgData name="Catriona McKay" userId="0e54913e-e43f-48ce-aa88-a154c8bd812a" providerId="ADAL" clId="{E8D08948-AFC4-4899-8E21-82E399BEA740}" dt="2018-04-19T15:33:28.576" v="247" actId="12788"/>
          <ac:grpSpMkLst>
            <pc:docMk/>
            <pc:sldMk cId="4131962293" sldId="449"/>
            <ac:grpSpMk id="12" creationId="{E27789D9-4EEF-4F9A-B93E-FCC365D9E7EB}"/>
          </ac:grpSpMkLst>
        </pc:grpChg>
        <pc:grpChg chg="add mod">
          <ac:chgData name="Catriona McKay" userId="0e54913e-e43f-48ce-aa88-a154c8bd812a" providerId="ADAL" clId="{E8D08948-AFC4-4899-8E21-82E399BEA740}" dt="2018-04-19T15:23:06.703" v="89" actId="164"/>
          <ac:grpSpMkLst>
            <pc:docMk/>
            <pc:sldMk cId="4131962293" sldId="449"/>
            <ac:grpSpMk id="13" creationId="{AA6E401D-80B1-4E47-87D3-E8FCF72A065F}"/>
          </ac:grpSpMkLst>
        </pc:grpChg>
        <pc:grpChg chg="add mod">
          <ac:chgData name="Catriona McKay" userId="0e54913e-e43f-48ce-aa88-a154c8bd812a" providerId="ADAL" clId="{E8D08948-AFC4-4899-8E21-82E399BEA740}" dt="2018-04-19T15:33:31.351" v="254" actId="1038"/>
          <ac:grpSpMkLst>
            <pc:docMk/>
            <pc:sldMk cId="4131962293" sldId="449"/>
            <ac:grpSpMk id="14" creationId="{AA9C6D87-EBAB-4684-BFDB-C3740C3F3019}"/>
          </ac:grpSpMkLst>
        </pc:grpChg>
        <pc:grpChg chg="add mod">
          <ac:chgData name="Catriona McKay" userId="0e54913e-e43f-48ce-aa88-a154c8bd812a" providerId="ADAL" clId="{E8D08948-AFC4-4899-8E21-82E399BEA740}" dt="2018-04-19T15:26:10.330" v="145" actId="164"/>
          <ac:grpSpMkLst>
            <pc:docMk/>
            <pc:sldMk cId="4131962293" sldId="449"/>
            <ac:grpSpMk id="19" creationId="{32697198-40F1-4789-BFD9-CB83FD06EAE8}"/>
          </ac:grpSpMkLst>
        </pc:grpChg>
        <pc:grpChg chg="del mod topLvl">
          <ac:chgData name="Catriona McKay" userId="0e54913e-e43f-48ce-aa88-a154c8bd812a" providerId="ADAL" clId="{E8D08948-AFC4-4899-8E21-82E399BEA740}" dt="2018-04-19T15:18:44.019" v="3" actId="165"/>
          <ac:grpSpMkLst>
            <pc:docMk/>
            <pc:sldMk cId="4131962293" sldId="449"/>
            <ac:grpSpMk id="20" creationId="{8069020D-B349-4B86-AF3F-588D6B586522}"/>
          </ac:grpSpMkLst>
        </pc:grpChg>
        <pc:grpChg chg="del mod topLvl">
          <ac:chgData name="Catriona McKay" userId="0e54913e-e43f-48ce-aa88-a154c8bd812a" providerId="ADAL" clId="{E8D08948-AFC4-4899-8E21-82E399BEA740}" dt="2018-04-19T15:18:44.019" v="3" actId="165"/>
          <ac:grpSpMkLst>
            <pc:docMk/>
            <pc:sldMk cId="4131962293" sldId="449"/>
            <ac:grpSpMk id="22" creationId="{F9860706-41E0-489B-ADC3-CA68C58CB7E7}"/>
          </ac:grpSpMkLst>
        </pc:grpChg>
        <pc:grpChg chg="del mod topLvl">
          <ac:chgData name="Catriona McKay" userId="0e54913e-e43f-48ce-aa88-a154c8bd812a" providerId="ADAL" clId="{E8D08948-AFC4-4899-8E21-82E399BEA740}" dt="2018-04-19T15:18:44.019" v="3" actId="165"/>
          <ac:grpSpMkLst>
            <pc:docMk/>
            <pc:sldMk cId="4131962293" sldId="449"/>
            <ac:grpSpMk id="23" creationId="{86EC2B30-DF50-4D43-A134-59568AE38CE1}"/>
          </ac:grpSpMkLst>
        </pc:grpChg>
        <pc:grpChg chg="del mod topLvl">
          <ac:chgData name="Catriona McKay" userId="0e54913e-e43f-48ce-aa88-a154c8bd812a" providerId="ADAL" clId="{E8D08948-AFC4-4899-8E21-82E399BEA740}" dt="2018-04-19T15:18:44.019" v="3" actId="165"/>
          <ac:grpSpMkLst>
            <pc:docMk/>
            <pc:sldMk cId="4131962293" sldId="449"/>
            <ac:grpSpMk id="26" creationId="{C607EBE9-967C-4863-9F6F-0D153BA8EF19}"/>
          </ac:grpSpMkLst>
        </pc:grpChg>
        <pc:grpChg chg="add mod">
          <ac:chgData name="Catriona McKay" userId="0e54913e-e43f-48ce-aa88-a154c8bd812a" providerId="ADAL" clId="{E8D08948-AFC4-4899-8E21-82E399BEA740}" dt="2018-04-19T15:26:10.330" v="145" actId="164"/>
          <ac:grpSpMkLst>
            <pc:docMk/>
            <pc:sldMk cId="4131962293" sldId="449"/>
            <ac:grpSpMk id="28" creationId="{CCB02EFB-CD40-4D43-9EC1-8D97E1C45D07}"/>
          </ac:grpSpMkLst>
        </pc:grpChg>
        <pc:grpChg chg="del mod topLvl">
          <ac:chgData name="Catriona McKay" userId="0e54913e-e43f-48ce-aa88-a154c8bd812a" providerId="ADAL" clId="{E8D08948-AFC4-4899-8E21-82E399BEA740}" dt="2018-04-19T15:18:44.019" v="3" actId="165"/>
          <ac:grpSpMkLst>
            <pc:docMk/>
            <pc:sldMk cId="4131962293" sldId="449"/>
            <ac:grpSpMk id="30" creationId="{A1666C2F-977A-48B6-BFD3-53C7BE110512}"/>
          </ac:grpSpMkLst>
        </pc:grpChg>
        <pc:grpChg chg="mod topLvl">
          <ac:chgData name="Catriona McKay" userId="0e54913e-e43f-48ce-aa88-a154c8bd812a" providerId="ADAL" clId="{E8D08948-AFC4-4899-8E21-82E399BEA740}" dt="2018-04-19T15:25:57.116" v="144" actId="164"/>
          <ac:grpSpMkLst>
            <pc:docMk/>
            <pc:sldMk cId="4131962293" sldId="449"/>
            <ac:grpSpMk id="78" creationId="{61875BC2-F418-4919-A765-3029120873AE}"/>
          </ac:grpSpMkLst>
        </pc:grpChg>
        <pc:grpChg chg="mod topLvl">
          <ac:chgData name="Catriona McKay" userId="0e54913e-e43f-48ce-aa88-a154c8bd812a" providerId="ADAL" clId="{E8D08948-AFC4-4899-8E21-82E399BEA740}" dt="2018-04-19T15:25:57.116" v="144" actId="164"/>
          <ac:grpSpMkLst>
            <pc:docMk/>
            <pc:sldMk cId="4131962293" sldId="449"/>
            <ac:grpSpMk id="79" creationId="{581199BC-762A-4E45-BA1D-6FAA4EE5A97B}"/>
          </ac:grpSpMkLst>
        </pc:grpChg>
        <pc:grpChg chg="mod topLvl">
          <ac:chgData name="Catriona McKay" userId="0e54913e-e43f-48ce-aa88-a154c8bd812a" providerId="ADAL" clId="{E8D08948-AFC4-4899-8E21-82E399BEA740}" dt="2018-04-19T15:25:57.116" v="144" actId="164"/>
          <ac:grpSpMkLst>
            <pc:docMk/>
            <pc:sldMk cId="4131962293" sldId="449"/>
            <ac:grpSpMk id="80" creationId="{13859C96-C634-4937-BF73-D7C435EBBAEA}"/>
          </ac:grpSpMkLst>
        </pc:grpChg>
        <pc:grpChg chg="mod topLvl">
          <ac:chgData name="Catriona McKay" userId="0e54913e-e43f-48ce-aa88-a154c8bd812a" providerId="ADAL" clId="{E8D08948-AFC4-4899-8E21-82E399BEA740}" dt="2018-04-19T15:25:57.116" v="144" actId="164"/>
          <ac:grpSpMkLst>
            <pc:docMk/>
            <pc:sldMk cId="4131962293" sldId="449"/>
            <ac:grpSpMk id="81" creationId="{3F530D1E-CEA1-4647-A975-E580F56DDD34}"/>
          </ac:grpSpMkLst>
        </pc:grpChg>
        <pc:grpChg chg="mod topLvl">
          <ac:chgData name="Catriona McKay" userId="0e54913e-e43f-48ce-aa88-a154c8bd812a" providerId="ADAL" clId="{E8D08948-AFC4-4899-8E21-82E399BEA740}" dt="2018-04-19T15:18:44.019" v="3" actId="165"/>
          <ac:grpSpMkLst>
            <pc:docMk/>
            <pc:sldMk cId="4131962293" sldId="449"/>
            <ac:grpSpMk id="82" creationId="{8DD58ED0-CF21-4083-8C3E-9158DE027701}"/>
          </ac:grpSpMkLst>
        </pc:grpChg>
        <pc:grpChg chg="mod topLvl">
          <ac:chgData name="Catriona McKay" userId="0e54913e-e43f-48ce-aa88-a154c8bd812a" providerId="ADAL" clId="{E8D08948-AFC4-4899-8E21-82E399BEA740}" dt="2018-04-19T15:26:10.330" v="145" actId="164"/>
          <ac:grpSpMkLst>
            <pc:docMk/>
            <pc:sldMk cId="4131962293" sldId="449"/>
            <ac:grpSpMk id="83" creationId="{7DA2BDB2-96F1-4FE6-8F84-ABCC5888541A}"/>
          </ac:grpSpMkLst>
        </pc:grpChg>
        <pc:grpChg chg="mod topLvl">
          <ac:chgData name="Catriona McKay" userId="0e54913e-e43f-48ce-aa88-a154c8bd812a" providerId="ADAL" clId="{E8D08948-AFC4-4899-8E21-82E399BEA740}" dt="2018-04-19T15:26:10.330" v="145" actId="164"/>
          <ac:grpSpMkLst>
            <pc:docMk/>
            <pc:sldMk cId="4131962293" sldId="449"/>
            <ac:grpSpMk id="84" creationId="{665D8289-B140-4C1B-8EE2-EEBA1B265262}"/>
          </ac:grpSpMkLst>
        </pc:grpChg>
        <pc:grpChg chg="mod topLvl">
          <ac:chgData name="Catriona McKay" userId="0e54913e-e43f-48ce-aa88-a154c8bd812a" providerId="ADAL" clId="{E8D08948-AFC4-4899-8E21-82E399BEA740}" dt="2018-04-19T15:25:57.116" v="144" actId="164"/>
          <ac:grpSpMkLst>
            <pc:docMk/>
            <pc:sldMk cId="4131962293" sldId="449"/>
            <ac:grpSpMk id="85" creationId="{97BBB2E9-5C70-4122-9737-333FF47AF26D}"/>
          </ac:grpSpMkLst>
        </pc:grpChg>
        <pc:grpChg chg="mod topLvl">
          <ac:chgData name="Catriona McKay" userId="0e54913e-e43f-48ce-aa88-a154c8bd812a" providerId="ADAL" clId="{E8D08948-AFC4-4899-8E21-82E399BEA740}" dt="2018-04-19T15:26:10.330" v="145" actId="164"/>
          <ac:grpSpMkLst>
            <pc:docMk/>
            <pc:sldMk cId="4131962293" sldId="449"/>
            <ac:grpSpMk id="86" creationId="{848F4390-A03F-45C6-8679-6FD4E3B8B1C2}"/>
          </ac:grpSpMkLst>
        </pc:grpChg>
        <pc:grpChg chg="mod topLvl">
          <ac:chgData name="Catriona McKay" userId="0e54913e-e43f-48ce-aa88-a154c8bd812a" providerId="ADAL" clId="{E8D08948-AFC4-4899-8E21-82E399BEA740}" dt="2018-04-19T15:25:57.116" v="144" actId="164"/>
          <ac:grpSpMkLst>
            <pc:docMk/>
            <pc:sldMk cId="4131962293" sldId="449"/>
            <ac:grpSpMk id="87" creationId="{9D142D54-C7A0-403A-BA9F-75E4A2E77BAE}"/>
          </ac:grpSpMkLst>
        </pc:grpChg>
        <pc:grpChg chg="mod topLvl">
          <ac:chgData name="Catriona McKay" userId="0e54913e-e43f-48ce-aa88-a154c8bd812a" providerId="ADAL" clId="{E8D08948-AFC4-4899-8E21-82E399BEA740}" dt="2018-04-19T15:25:57.116" v="144" actId="164"/>
          <ac:grpSpMkLst>
            <pc:docMk/>
            <pc:sldMk cId="4131962293" sldId="449"/>
            <ac:grpSpMk id="88" creationId="{32ED1329-CF74-48BA-A952-EA5F65593C9E}"/>
          </ac:grpSpMkLst>
        </pc:grpChg>
        <pc:grpChg chg="mod topLvl">
          <ac:chgData name="Catriona McKay" userId="0e54913e-e43f-48ce-aa88-a154c8bd812a" providerId="ADAL" clId="{E8D08948-AFC4-4899-8E21-82E399BEA740}" dt="2018-04-19T15:25:57.116" v="144" actId="164"/>
          <ac:grpSpMkLst>
            <pc:docMk/>
            <pc:sldMk cId="4131962293" sldId="449"/>
            <ac:grpSpMk id="89" creationId="{D62FC95C-6864-4676-A257-BC83A3A0EC8A}"/>
          </ac:grpSpMkLst>
        </pc:grpChg>
        <pc:grpChg chg="add del mod">
          <ac:chgData name="Catriona McKay" userId="0e54913e-e43f-48ce-aa88-a154c8bd812a" providerId="ADAL" clId="{E8D08948-AFC4-4899-8E21-82E399BEA740}" dt="2018-04-19T15:21:57.649" v="68" actId="165"/>
          <ac:grpSpMkLst>
            <pc:docMk/>
            <pc:sldMk cId="4131962293" sldId="449"/>
            <ac:grpSpMk id="177" creationId="{D93AE0DC-90CE-488A-9F62-E124DAB05620}"/>
          </ac:grpSpMkLst>
        </pc:grpChg>
        <pc:grpChg chg="del mod topLvl">
          <ac:chgData name="Catriona McKay" userId="0e54913e-e43f-48ce-aa88-a154c8bd812a" providerId="ADAL" clId="{E8D08948-AFC4-4899-8E21-82E399BEA740}" dt="2018-04-19T15:21:59.275" v="69" actId="165"/>
          <ac:grpSpMkLst>
            <pc:docMk/>
            <pc:sldMk cId="4131962293" sldId="449"/>
            <ac:grpSpMk id="179" creationId="{3B1F17FC-0A08-47AA-B070-6CE16AB70DC3}"/>
          </ac:grpSpMkLst>
        </pc:grpChg>
        <pc:grpChg chg="add del mod">
          <ac:chgData name="Catriona McKay" userId="0e54913e-e43f-48ce-aa88-a154c8bd812a" providerId="ADAL" clId="{E8D08948-AFC4-4899-8E21-82E399BEA740}" dt="2018-04-19T15:22:04.826" v="71" actId="165"/>
          <ac:grpSpMkLst>
            <pc:docMk/>
            <pc:sldMk cId="4131962293" sldId="449"/>
            <ac:grpSpMk id="182" creationId="{02915D48-CA70-44B2-AE78-87A2D192C4BC}"/>
          </ac:grpSpMkLst>
        </pc:grpChg>
        <pc:grpChg chg="del mod topLvl">
          <ac:chgData name="Catriona McKay" userId="0e54913e-e43f-48ce-aa88-a154c8bd812a" providerId="ADAL" clId="{E8D08948-AFC4-4899-8E21-82E399BEA740}" dt="2018-04-19T15:22:05.061" v="72" actId="165"/>
          <ac:grpSpMkLst>
            <pc:docMk/>
            <pc:sldMk cId="4131962293" sldId="449"/>
            <ac:grpSpMk id="184" creationId="{4AFC5F5A-0F45-4770-8706-EE1BFBEF181A}"/>
          </ac:grpSpMkLst>
        </pc:grpChg>
        <pc:grpChg chg="add del mod">
          <ac:chgData name="Catriona McKay" userId="0e54913e-e43f-48ce-aa88-a154c8bd812a" providerId="ADAL" clId="{E8D08948-AFC4-4899-8E21-82E399BEA740}" dt="2018-04-19T15:22:10.170" v="74" actId="165"/>
          <ac:grpSpMkLst>
            <pc:docMk/>
            <pc:sldMk cId="4131962293" sldId="449"/>
            <ac:grpSpMk id="187" creationId="{5092BF6C-5CA3-4449-ACF1-0CB4D95097EB}"/>
          </ac:grpSpMkLst>
        </pc:grpChg>
        <pc:grpChg chg="del mod topLvl">
          <ac:chgData name="Catriona McKay" userId="0e54913e-e43f-48ce-aa88-a154c8bd812a" providerId="ADAL" clId="{E8D08948-AFC4-4899-8E21-82E399BEA740}" dt="2018-04-19T15:22:10.311" v="75" actId="165"/>
          <ac:grpSpMkLst>
            <pc:docMk/>
            <pc:sldMk cId="4131962293" sldId="449"/>
            <ac:grpSpMk id="189" creationId="{2B6DB3B3-D0A5-4EB5-BE61-80AACEDA0191}"/>
          </ac:grpSpMkLst>
        </pc:grpChg>
        <pc:grpChg chg="add mod ord">
          <ac:chgData name="Catriona McKay" userId="0e54913e-e43f-48ce-aa88-a154c8bd812a" providerId="ADAL" clId="{E8D08948-AFC4-4899-8E21-82E399BEA740}" dt="2018-04-19T15:27:41.007" v="168" actId="167"/>
          <ac:grpSpMkLst>
            <pc:docMk/>
            <pc:sldMk cId="4131962293" sldId="449"/>
            <ac:grpSpMk id="192" creationId="{41A3AE70-9359-400C-80B8-FE5DB1925FA6}"/>
          </ac:grpSpMkLst>
        </pc:grpChg>
        <pc:grpChg chg="add mod">
          <ac:chgData name="Catriona McKay" userId="0e54913e-e43f-48ce-aa88-a154c8bd812a" providerId="ADAL" clId="{E8D08948-AFC4-4899-8E21-82E399BEA740}" dt="2018-04-19T15:28:38.633" v="183" actId="164"/>
          <ac:grpSpMkLst>
            <pc:docMk/>
            <pc:sldMk cId="4131962293" sldId="449"/>
            <ac:grpSpMk id="200" creationId="{25CA07AD-9AF5-4411-BB16-06F2DC926A63}"/>
          </ac:grpSpMkLst>
        </pc:grpChg>
        <pc:grpChg chg="add mod">
          <ac:chgData name="Catriona McKay" userId="0e54913e-e43f-48ce-aa88-a154c8bd812a" providerId="ADAL" clId="{E8D08948-AFC4-4899-8E21-82E399BEA740}" dt="2018-04-19T15:28:39.571" v="184" actId="164"/>
          <ac:grpSpMkLst>
            <pc:docMk/>
            <pc:sldMk cId="4131962293" sldId="449"/>
            <ac:grpSpMk id="201" creationId="{67A4F86E-A68C-41B4-958E-6FB3805C3004}"/>
          </ac:grpSpMkLst>
        </pc:grpChg>
        <pc:grpChg chg="add mod">
          <ac:chgData name="Catriona McKay" userId="0e54913e-e43f-48ce-aa88-a154c8bd812a" providerId="ADAL" clId="{E8D08948-AFC4-4899-8E21-82E399BEA740}" dt="2018-04-19T15:28:40.508" v="185" actId="164"/>
          <ac:grpSpMkLst>
            <pc:docMk/>
            <pc:sldMk cId="4131962293" sldId="449"/>
            <ac:grpSpMk id="206" creationId="{EDF79D6A-77E4-420B-B96E-DE194108F8F3}"/>
          </ac:grpSpMkLst>
        </pc:grpChg>
        <pc:grpChg chg="add mod">
          <ac:chgData name="Catriona McKay" userId="0e54913e-e43f-48ce-aa88-a154c8bd812a" providerId="ADAL" clId="{E8D08948-AFC4-4899-8E21-82E399BEA740}" dt="2018-04-19T15:28:41.805" v="186" actId="164"/>
          <ac:grpSpMkLst>
            <pc:docMk/>
            <pc:sldMk cId="4131962293" sldId="449"/>
            <ac:grpSpMk id="207" creationId="{9794ABAC-21F7-44F4-854B-E947EBA5D426}"/>
          </ac:grpSpMkLst>
        </pc:grpChg>
        <pc:grpChg chg="add mod">
          <ac:chgData name="Catriona McKay" userId="0e54913e-e43f-48ce-aa88-a154c8bd812a" providerId="ADAL" clId="{E8D08948-AFC4-4899-8E21-82E399BEA740}" dt="2018-04-19T15:28:45.509" v="189" actId="164"/>
          <ac:grpSpMkLst>
            <pc:docMk/>
            <pc:sldMk cId="4131962293" sldId="449"/>
            <ac:grpSpMk id="208" creationId="{131D6F42-95F8-4883-99BA-8232CC8BAA8E}"/>
          </ac:grpSpMkLst>
        </pc:grpChg>
        <pc:grpChg chg="add mod">
          <ac:chgData name="Catriona McKay" userId="0e54913e-e43f-48ce-aa88-a154c8bd812a" providerId="ADAL" clId="{E8D08948-AFC4-4899-8E21-82E399BEA740}" dt="2018-04-19T15:27:01.034" v="158" actId="571"/>
          <ac:grpSpMkLst>
            <pc:docMk/>
            <pc:sldMk cId="4131962293" sldId="449"/>
            <ac:grpSpMk id="214" creationId="{16308BD4-5F2D-4943-A6CC-51C07F1406EF}"/>
          </ac:grpSpMkLst>
        </pc:grpChg>
        <pc:grpChg chg="add mod">
          <ac:chgData name="Catriona McKay" userId="0e54913e-e43f-48ce-aa88-a154c8bd812a" providerId="ADAL" clId="{E8D08948-AFC4-4899-8E21-82E399BEA740}" dt="2018-04-19T15:28:47.978" v="190" actId="164"/>
          <ac:grpSpMkLst>
            <pc:docMk/>
            <pc:sldMk cId="4131962293" sldId="449"/>
            <ac:grpSpMk id="219" creationId="{87D2BDE6-A837-414E-9458-DC44812490D7}"/>
          </ac:grpSpMkLst>
        </pc:grpChg>
        <pc:grpChg chg="add mod">
          <ac:chgData name="Catriona McKay" userId="0e54913e-e43f-48ce-aa88-a154c8bd812a" providerId="ADAL" clId="{E8D08948-AFC4-4899-8E21-82E399BEA740}" dt="2018-04-19T15:28:49.337" v="191" actId="164"/>
          <ac:grpSpMkLst>
            <pc:docMk/>
            <pc:sldMk cId="4131962293" sldId="449"/>
            <ac:grpSpMk id="220" creationId="{175BB739-6143-4AFE-8540-61D0A75611C2}"/>
          </ac:grpSpMkLst>
        </pc:grpChg>
        <pc:grpChg chg="add del mod">
          <ac:chgData name="Catriona McKay" userId="0e54913e-e43f-48ce-aa88-a154c8bd812a" providerId="ADAL" clId="{E8D08948-AFC4-4899-8E21-82E399BEA740}" dt="2018-04-19T15:29:30.463" v="198" actId="164"/>
          <ac:grpSpMkLst>
            <pc:docMk/>
            <pc:sldMk cId="4131962293" sldId="449"/>
            <ac:grpSpMk id="221" creationId="{2E903B87-8378-41E4-8B72-52282C2E8C9C}"/>
          </ac:grpSpMkLst>
        </pc:grpChg>
        <pc:grpChg chg="add mod ord">
          <ac:chgData name="Catriona McKay" userId="0e54913e-e43f-48ce-aa88-a154c8bd812a" providerId="ADAL" clId="{E8D08948-AFC4-4899-8E21-82E399BEA740}" dt="2018-04-19T15:29:32.588" v="199" actId="167"/>
          <ac:grpSpMkLst>
            <pc:docMk/>
            <pc:sldMk cId="4131962293" sldId="449"/>
            <ac:grpSpMk id="223" creationId="{9FFC2060-2C31-4841-8A9B-B4D21A58B74D}"/>
          </ac:grpSpMkLst>
        </pc:grpChg>
        <pc:grpChg chg="add mod">
          <ac:chgData name="Catriona McKay" userId="0e54913e-e43f-48ce-aa88-a154c8bd812a" providerId="ADAL" clId="{E8D08948-AFC4-4899-8E21-82E399BEA740}" dt="2018-04-19T15:26:24.509" v="149" actId="164"/>
          <ac:grpSpMkLst>
            <pc:docMk/>
            <pc:sldMk cId="4131962293" sldId="449"/>
            <ac:grpSpMk id="224" creationId="{2DBB6943-1857-4B4E-9F7E-4D44B32541FD}"/>
          </ac:grpSpMkLst>
        </pc:grpChg>
        <pc:grpChg chg="add del mod">
          <ac:chgData name="Catriona McKay" userId="0e54913e-e43f-48ce-aa88-a154c8bd812a" providerId="ADAL" clId="{E8D08948-AFC4-4899-8E21-82E399BEA740}" dt="2018-04-19T15:26:46.765" v="155" actId="165"/>
          <ac:grpSpMkLst>
            <pc:docMk/>
            <pc:sldMk cId="4131962293" sldId="449"/>
            <ac:grpSpMk id="225" creationId="{46E99EC5-03E1-4CF2-BABD-E4D89DD8AD9A}"/>
          </ac:grpSpMkLst>
        </pc:grpChg>
        <pc:grpChg chg="add mod">
          <ac:chgData name="Catriona McKay" userId="0e54913e-e43f-48ce-aa88-a154c8bd812a" providerId="ADAL" clId="{E8D08948-AFC4-4899-8E21-82E399BEA740}" dt="2018-04-19T15:27:01.940" v="159" actId="164"/>
          <ac:grpSpMkLst>
            <pc:docMk/>
            <pc:sldMk cId="4131962293" sldId="449"/>
            <ac:grpSpMk id="229" creationId="{08591EE2-9D53-48CE-AC8F-E48136381C91}"/>
          </ac:grpSpMkLst>
        </pc:grpChg>
        <pc:grpChg chg="add mod">
          <ac:chgData name="Catriona McKay" userId="0e54913e-e43f-48ce-aa88-a154c8bd812a" providerId="ADAL" clId="{E8D08948-AFC4-4899-8E21-82E399BEA740}" dt="2018-04-19T15:27:05.987" v="160" actId="164"/>
          <ac:grpSpMkLst>
            <pc:docMk/>
            <pc:sldMk cId="4131962293" sldId="449"/>
            <ac:grpSpMk id="230" creationId="{D82C329B-A911-4306-897C-10CB37747D82}"/>
          </ac:grpSpMkLst>
        </pc:grpChg>
        <pc:grpChg chg="add mod">
          <ac:chgData name="Catriona McKay" userId="0e54913e-e43f-48ce-aa88-a154c8bd812a" providerId="ADAL" clId="{E8D08948-AFC4-4899-8E21-82E399BEA740}" dt="2018-04-19T15:27:06.894" v="161" actId="164"/>
          <ac:grpSpMkLst>
            <pc:docMk/>
            <pc:sldMk cId="4131962293" sldId="449"/>
            <ac:grpSpMk id="231" creationId="{6D38B667-B01D-48EC-8117-6CF75A308C63}"/>
          </ac:grpSpMkLst>
        </pc:grpChg>
        <pc:grpChg chg="add mod">
          <ac:chgData name="Catriona McKay" userId="0e54913e-e43f-48ce-aa88-a154c8bd812a" providerId="ADAL" clId="{E8D08948-AFC4-4899-8E21-82E399BEA740}" dt="2018-04-19T15:27:11.769" v="162" actId="164"/>
          <ac:grpSpMkLst>
            <pc:docMk/>
            <pc:sldMk cId="4131962293" sldId="449"/>
            <ac:grpSpMk id="232" creationId="{100E0847-AC32-47F5-847F-8500FA16ACB6}"/>
          </ac:grpSpMkLst>
        </pc:grpChg>
        <pc:grpChg chg="add mod">
          <ac:chgData name="Catriona McKay" userId="0e54913e-e43f-48ce-aa88-a154c8bd812a" providerId="ADAL" clId="{E8D08948-AFC4-4899-8E21-82E399BEA740}" dt="2018-04-19T15:27:38.710" v="167" actId="164"/>
          <ac:grpSpMkLst>
            <pc:docMk/>
            <pc:sldMk cId="4131962293" sldId="449"/>
            <ac:grpSpMk id="233" creationId="{E923F7B3-11A7-4170-B149-9DA17D1D7B37}"/>
          </ac:grpSpMkLst>
        </pc:grpChg>
        <pc:grpChg chg="add mod">
          <ac:chgData name="Catriona McKay" userId="0e54913e-e43f-48ce-aa88-a154c8bd812a" providerId="ADAL" clId="{E8D08948-AFC4-4899-8E21-82E399BEA740}" dt="2018-04-19T15:27:37.428" v="166" actId="571"/>
          <ac:grpSpMkLst>
            <pc:docMk/>
            <pc:sldMk cId="4131962293" sldId="449"/>
            <ac:grpSpMk id="235" creationId="{CF64CD57-679A-4104-88B9-3AEF54FAFC43}"/>
          </ac:grpSpMkLst>
        </pc:grpChg>
        <pc:grpChg chg="mod">
          <ac:chgData name="Catriona McKay" userId="0e54913e-e43f-48ce-aa88-a154c8bd812a" providerId="ADAL" clId="{E8D08948-AFC4-4899-8E21-82E399BEA740}" dt="2018-04-19T15:27:37.428" v="166" actId="571"/>
          <ac:grpSpMkLst>
            <pc:docMk/>
            <pc:sldMk cId="4131962293" sldId="449"/>
            <ac:grpSpMk id="237" creationId="{EFCD0D12-910B-4C2B-B4D9-866F11D0C071}"/>
          </ac:grpSpMkLst>
        </pc:grpChg>
        <pc:grpChg chg="mod">
          <ac:chgData name="Catriona McKay" userId="0e54913e-e43f-48ce-aa88-a154c8bd812a" providerId="ADAL" clId="{E8D08948-AFC4-4899-8E21-82E399BEA740}" dt="2018-04-19T15:27:37.428" v="166" actId="571"/>
          <ac:grpSpMkLst>
            <pc:docMk/>
            <pc:sldMk cId="4131962293" sldId="449"/>
            <ac:grpSpMk id="239" creationId="{56B2CC4A-9EEF-4CD9-8C7A-BB9F3645111D}"/>
          </ac:grpSpMkLst>
        </pc:grpChg>
        <pc:grpChg chg="mod">
          <ac:chgData name="Catriona McKay" userId="0e54913e-e43f-48ce-aa88-a154c8bd812a" providerId="ADAL" clId="{E8D08948-AFC4-4899-8E21-82E399BEA740}" dt="2018-04-19T15:27:37.428" v="166" actId="571"/>
          <ac:grpSpMkLst>
            <pc:docMk/>
            <pc:sldMk cId="4131962293" sldId="449"/>
            <ac:grpSpMk id="244" creationId="{FAE3938A-244D-4200-8983-ABA3CFCBAEE0}"/>
          </ac:grpSpMkLst>
        </pc:grpChg>
        <pc:grpChg chg="mod">
          <ac:chgData name="Catriona McKay" userId="0e54913e-e43f-48ce-aa88-a154c8bd812a" providerId="ADAL" clId="{E8D08948-AFC4-4899-8E21-82E399BEA740}" dt="2018-04-19T15:27:37.428" v="166" actId="571"/>
          <ac:grpSpMkLst>
            <pc:docMk/>
            <pc:sldMk cId="4131962293" sldId="449"/>
            <ac:grpSpMk id="250" creationId="{6282B42B-BCAF-491B-9F42-714AF70FB7AD}"/>
          </ac:grpSpMkLst>
        </pc:grpChg>
        <pc:grpChg chg="add mod">
          <ac:chgData name="Catriona McKay" userId="0e54913e-e43f-48ce-aa88-a154c8bd812a" providerId="ADAL" clId="{E8D08948-AFC4-4899-8E21-82E399BEA740}" dt="2018-04-19T15:28:43.930" v="188" actId="571"/>
          <ac:grpSpMkLst>
            <pc:docMk/>
            <pc:sldMk cId="4131962293" sldId="449"/>
            <ac:grpSpMk id="263" creationId="{85267A40-B78D-4135-A306-91F73FC93FC2}"/>
          </ac:grpSpMkLst>
        </pc:grpChg>
        <pc:grpChg chg="mod">
          <ac:chgData name="Catriona McKay" userId="0e54913e-e43f-48ce-aa88-a154c8bd812a" providerId="ADAL" clId="{E8D08948-AFC4-4899-8E21-82E399BEA740}" dt="2018-04-19T15:28:43.930" v="188" actId="571"/>
          <ac:grpSpMkLst>
            <pc:docMk/>
            <pc:sldMk cId="4131962293" sldId="449"/>
            <ac:grpSpMk id="265" creationId="{1392B04E-B013-4E44-999B-A090972A881B}"/>
          </ac:grpSpMkLst>
        </pc:grpChg>
        <pc:grpChg chg="mod">
          <ac:chgData name="Catriona McKay" userId="0e54913e-e43f-48ce-aa88-a154c8bd812a" providerId="ADAL" clId="{E8D08948-AFC4-4899-8E21-82E399BEA740}" dt="2018-04-19T15:28:43.930" v="188" actId="571"/>
          <ac:grpSpMkLst>
            <pc:docMk/>
            <pc:sldMk cId="4131962293" sldId="449"/>
            <ac:grpSpMk id="267" creationId="{96DB9094-EE28-42F5-8FFE-9DAC91D8C0A7}"/>
          </ac:grpSpMkLst>
        </pc:grpChg>
        <pc:grpChg chg="mod">
          <ac:chgData name="Catriona McKay" userId="0e54913e-e43f-48ce-aa88-a154c8bd812a" providerId="ADAL" clId="{E8D08948-AFC4-4899-8E21-82E399BEA740}" dt="2018-04-19T15:28:43.930" v="188" actId="571"/>
          <ac:grpSpMkLst>
            <pc:docMk/>
            <pc:sldMk cId="4131962293" sldId="449"/>
            <ac:grpSpMk id="269" creationId="{BD9E0DA6-1767-4986-9B08-FAAE654D2375}"/>
          </ac:grpSpMkLst>
        </pc:grpChg>
        <pc:grpChg chg="mod">
          <ac:chgData name="Catriona McKay" userId="0e54913e-e43f-48ce-aa88-a154c8bd812a" providerId="ADAL" clId="{E8D08948-AFC4-4899-8E21-82E399BEA740}" dt="2018-04-19T15:28:43.930" v="188" actId="571"/>
          <ac:grpSpMkLst>
            <pc:docMk/>
            <pc:sldMk cId="4131962293" sldId="449"/>
            <ac:grpSpMk id="274" creationId="{4C7B6ECE-2BBA-4C24-AD1E-772527D09AD0}"/>
          </ac:grpSpMkLst>
        </pc:grpChg>
        <pc:grpChg chg="add mod">
          <ac:chgData name="Catriona McKay" userId="0e54913e-e43f-48ce-aa88-a154c8bd812a" providerId="ADAL" clId="{E8D08948-AFC4-4899-8E21-82E399BEA740}" dt="2018-04-19T15:30:19.826" v="212" actId="164"/>
          <ac:grpSpMkLst>
            <pc:docMk/>
            <pc:sldMk cId="4131962293" sldId="449"/>
            <ac:grpSpMk id="283" creationId="{53EDEB2A-F2C2-4AD8-A2DC-55EDAA252059}"/>
          </ac:grpSpMkLst>
        </pc:grpChg>
        <pc:grpChg chg="add mod">
          <ac:chgData name="Catriona McKay" userId="0e54913e-e43f-48ce-aa88-a154c8bd812a" providerId="ADAL" clId="{E8D08948-AFC4-4899-8E21-82E399BEA740}" dt="2018-04-19T15:30:55.899" v="216" actId="164"/>
          <ac:grpSpMkLst>
            <pc:docMk/>
            <pc:sldMk cId="4131962293" sldId="449"/>
            <ac:grpSpMk id="284" creationId="{3654CA99-09E5-4904-B0EA-BFD77D4770E2}"/>
          </ac:grpSpMkLst>
        </pc:grpChg>
        <pc:grpChg chg="add mod ord">
          <ac:chgData name="Catriona McKay" userId="0e54913e-e43f-48ce-aa88-a154c8bd812a" providerId="ADAL" clId="{E8D08948-AFC4-4899-8E21-82E399BEA740}" dt="2018-04-19T15:30:58.901" v="217" actId="167"/>
          <ac:grpSpMkLst>
            <pc:docMk/>
            <pc:sldMk cId="4131962293" sldId="449"/>
            <ac:grpSpMk id="287" creationId="{BE78D020-8710-4834-90DD-352096E1D547}"/>
          </ac:grpSpMkLst>
        </pc:grpChg>
        <pc:grpChg chg="add mod">
          <ac:chgData name="Catriona McKay" userId="0e54913e-e43f-48ce-aa88-a154c8bd812a" providerId="ADAL" clId="{E8D08948-AFC4-4899-8E21-82E399BEA740}" dt="2018-04-19T15:32:04.863" v="234" actId="164"/>
          <ac:grpSpMkLst>
            <pc:docMk/>
            <pc:sldMk cId="4131962293" sldId="449"/>
            <ac:grpSpMk id="296" creationId="{E21F131E-3C98-4BEE-8511-6EAC27C2E466}"/>
          </ac:grpSpMkLst>
        </pc:grpChg>
        <pc:grpChg chg="add mod">
          <ac:chgData name="Catriona McKay" userId="0e54913e-e43f-48ce-aa88-a154c8bd812a" providerId="ADAL" clId="{E8D08948-AFC4-4899-8E21-82E399BEA740}" dt="2018-04-19T15:32:09.098" v="235" actId="164"/>
          <ac:grpSpMkLst>
            <pc:docMk/>
            <pc:sldMk cId="4131962293" sldId="449"/>
            <ac:grpSpMk id="297" creationId="{C4B85CCE-EFD2-4C9D-8CF1-8EC49FE884B0}"/>
          </ac:grpSpMkLst>
        </pc:grpChg>
        <pc:grpChg chg="add mod">
          <ac:chgData name="Catriona McKay" userId="0e54913e-e43f-48ce-aa88-a154c8bd812a" providerId="ADAL" clId="{E8D08948-AFC4-4899-8E21-82E399BEA740}" dt="2018-04-19T15:32:14.567" v="236" actId="164"/>
          <ac:grpSpMkLst>
            <pc:docMk/>
            <pc:sldMk cId="4131962293" sldId="449"/>
            <ac:grpSpMk id="298" creationId="{67D874B5-9CCA-4DD8-88FD-4ABFA19C2107}"/>
          </ac:grpSpMkLst>
        </pc:grpChg>
        <pc:grpChg chg="add mod">
          <ac:chgData name="Catriona McKay" userId="0e54913e-e43f-48ce-aa88-a154c8bd812a" providerId="ADAL" clId="{E8D08948-AFC4-4899-8E21-82E399BEA740}" dt="2018-04-19T15:32:16.192" v="237" actId="164"/>
          <ac:grpSpMkLst>
            <pc:docMk/>
            <pc:sldMk cId="4131962293" sldId="449"/>
            <ac:grpSpMk id="299" creationId="{B9B82C9B-7D63-4938-8D07-4B2A9479F413}"/>
          </ac:grpSpMkLst>
        </pc:grpChg>
        <pc:grpChg chg="add mod">
          <ac:chgData name="Catriona McKay" userId="0e54913e-e43f-48ce-aa88-a154c8bd812a" providerId="ADAL" clId="{E8D08948-AFC4-4899-8E21-82E399BEA740}" dt="2018-04-19T15:32:17.349" v="238" actId="164"/>
          <ac:grpSpMkLst>
            <pc:docMk/>
            <pc:sldMk cId="4131962293" sldId="449"/>
            <ac:grpSpMk id="300" creationId="{6A490730-8D5A-4A21-8C60-1568960B9E39}"/>
          </ac:grpSpMkLst>
        </pc:grpChg>
        <pc:grpChg chg="add mod">
          <ac:chgData name="Catriona McKay" userId="0e54913e-e43f-48ce-aa88-a154c8bd812a" providerId="ADAL" clId="{E8D08948-AFC4-4899-8E21-82E399BEA740}" dt="2018-04-19T15:32:42.274" v="241" actId="164"/>
          <ac:grpSpMkLst>
            <pc:docMk/>
            <pc:sldMk cId="4131962293" sldId="449"/>
            <ac:grpSpMk id="301" creationId="{FBE5890C-7DF4-45BC-ABB6-27DAAF13BA57}"/>
          </ac:grpSpMkLst>
        </pc:grpChg>
        <pc:grpChg chg="add mod ord">
          <ac:chgData name="Catriona McKay" userId="0e54913e-e43f-48ce-aa88-a154c8bd812a" providerId="ADAL" clId="{E8D08948-AFC4-4899-8E21-82E399BEA740}" dt="2018-04-19T15:32:44.930" v="242" actId="167"/>
          <ac:grpSpMkLst>
            <pc:docMk/>
            <pc:sldMk cId="4131962293" sldId="449"/>
            <ac:grpSpMk id="303" creationId="{286BDA47-F4E4-4973-893C-37367A7CC842}"/>
          </ac:grpSpMkLst>
        </pc:grpChg>
        <pc:graphicFrameChg chg="mod">
          <ac:chgData name="Catriona McKay" userId="0e54913e-e43f-48ce-aa88-a154c8bd812a" providerId="ADAL" clId="{E8D08948-AFC4-4899-8E21-82E399BEA740}" dt="2018-04-19T15:33:31.351" v="254" actId="1038"/>
          <ac:graphicFrameMkLst>
            <pc:docMk/>
            <pc:sldMk cId="4131962293" sldId="449"/>
            <ac:graphicFrameMk id="226" creationId="{0569B0BA-1D77-4594-A61D-F5E291A6CDAA}"/>
          </ac:graphicFrameMkLst>
        </pc:graphicFrameChg>
        <pc:picChg chg="add mod">
          <ac:chgData name="Catriona McKay" userId="0e54913e-e43f-48ce-aa88-a154c8bd812a" providerId="ADAL" clId="{E8D08948-AFC4-4899-8E21-82E399BEA740}" dt="2018-04-19T15:25:48.869" v="143" actId="571"/>
          <ac:picMkLst>
            <pc:docMk/>
            <pc:sldMk cId="4131962293" sldId="449"/>
            <ac:picMk id="197" creationId="{FC8247E1-7C54-4D66-9F19-158706F38368}"/>
          </ac:picMkLst>
        </pc:picChg>
        <pc:picChg chg="add mod">
          <ac:chgData name="Catriona McKay" userId="0e54913e-e43f-48ce-aa88-a154c8bd812a" providerId="ADAL" clId="{E8D08948-AFC4-4899-8E21-82E399BEA740}" dt="2018-04-19T15:26:16.758" v="147" actId="571"/>
          <ac:picMkLst>
            <pc:docMk/>
            <pc:sldMk cId="4131962293" sldId="449"/>
            <ac:picMk id="202" creationId="{77597B1C-DCCB-42F4-85F8-EAEBE21A8E34}"/>
          </ac:picMkLst>
        </pc:picChg>
        <pc:picChg chg="del mod ord">
          <ac:chgData name="Catriona McKay" userId="0e54913e-e43f-48ce-aa88-a154c8bd812a" providerId="ADAL" clId="{E8D08948-AFC4-4899-8E21-82E399BEA740}" dt="2018-04-19T15:32:54.834" v="244" actId="478"/>
          <ac:picMkLst>
            <pc:docMk/>
            <pc:sldMk cId="4131962293" sldId="449"/>
            <ac:picMk id="227" creationId="{E6A1035E-263D-4AC7-8B26-2D79970A9B53}"/>
          </ac:picMkLst>
        </pc:picChg>
        <pc:cxnChg chg="add mod">
          <ac:chgData name="Catriona McKay" userId="0e54913e-e43f-48ce-aa88-a154c8bd812a" providerId="ADAL" clId="{E8D08948-AFC4-4899-8E21-82E399BEA740}" dt="2018-04-19T15:21:09.624" v="54" actId="164"/>
          <ac:cxnSpMkLst>
            <pc:docMk/>
            <pc:sldMk cId="4131962293" sldId="449"/>
            <ac:cxnSpMk id="9" creationId="{E4CDD98B-A297-4BB2-88C3-943C85C56C6C}"/>
          </ac:cxnSpMkLst>
        </pc:cxnChg>
        <pc:cxnChg chg="mod topLvl">
          <ac:chgData name="Catriona McKay" userId="0e54913e-e43f-48ce-aa88-a154c8bd812a" providerId="ADAL" clId="{E8D08948-AFC4-4899-8E21-82E399BEA740}" dt="2018-04-19T15:26:10.330" v="145" actId="164"/>
          <ac:cxnSpMkLst>
            <pc:docMk/>
            <pc:sldMk cId="4131962293" sldId="449"/>
            <ac:cxnSpMk id="76" creationId="{B2067DF2-DF15-4EAA-92A0-EEA028E1FFFE}"/>
          </ac:cxnSpMkLst>
        </pc:cxnChg>
        <pc:cxnChg chg="mod topLvl">
          <ac:chgData name="Catriona McKay" userId="0e54913e-e43f-48ce-aa88-a154c8bd812a" providerId="ADAL" clId="{E8D08948-AFC4-4899-8E21-82E399BEA740}" dt="2018-04-19T15:25:57.116" v="144" actId="164"/>
          <ac:cxnSpMkLst>
            <pc:docMk/>
            <pc:sldMk cId="4131962293" sldId="449"/>
            <ac:cxnSpMk id="77" creationId="{51257448-12C5-4A91-9BB0-95B35FD27A2B}"/>
          </ac:cxnSpMkLst>
        </pc:cxnChg>
        <pc:cxnChg chg="add del">
          <ac:chgData name="Catriona McKay" userId="0e54913e-e43f-48ce-aa88-a154c8bd812a" providerId="ADAL" clId="{E8D08948-AFC4-4899-8E21-82E399BEA740}" dt="2018-04-19T15:21:20.923" v="59" actId="1038"/>
          <ac:cxnSpMkLst>
            <pc:docMk/>
            <pc:sldMk cId="4131962293" sldId="449"/>
            <ac:cxnSpMk id="176" creationId="{ED2BEC1C-A747-424D-A46D-002F6A56C0E0}"/>
          </ac:cxnSpMkLst>
        </pc:cxnChg>
        <pc:cxnChg chg="mod topLvl">
          <ac:chgData name="Catriona McKay" userId="0e54913e-e43f-48ce-aa88-a154c8bd812a" providerId="ADAL" clId="{E8D08948-AFC4-4899-8E21-82E399BEA740}" dt="2018-04-19T15:23:17.188" v="91" actId="164"/>
          <ac:cxnSpMkLst>
            <pc:docMk/>
            <pc:sldMk cId="4131962293" sldId="449"/>
            <ac:cxnSpMk id="181" creationId="{48422C68-1CC9-4141-8934-D0B67382DD0B}"/>
          </ac:cxnSpMkLst>
        </pc:cxnChg>
        <pc:cxnChg chg="mod topLvl">
          <ac:chgData name="Catriona McKay" userId="0e54913e-e43f-48ce-aa88-a154c8bd812a" providerId="ADAL" clId="{E8D08948-AFC4-4899-8E21-82E399BEA740}" dt="2018-04-19T15:23:17.188" v="91" actId="164"/>
          <ac:cxnSpMkLst>
            <pc:docMk/>
            <pc:sldMk cId="4131962293" sldId="449"/>
            <ac:cxnSpMk id="186" creationId="{7B539895-5CFF-4A9C-BDAE-30873C43D9DA}"/>
          </ac:cxnSpMkLst>
        </pc:cxnChg>
        <pc:cxnChg chg="mod topLvl">
          <ac:chgData name="Catriona McKay" userId="0e54913e-e43f-48ce-aa88-a154c8bd812a" providerId="ADAL" clId="{E8D08948-AFC4-4899-8E21-82E399BEA740}" dt="2018-04-19T15:23:17.188" v="91" actId="164"/>
          <ac:cxnSpMkLst>
            <pc:docMk/>
            <pc:sldMk cId="4131962293" sldId="449"/>
            <ac:cxnSpMk id="191" creationId="{A5DC2F74-BEE1-4B80-A24F-45985B10188A}"/>
          </ac:cxnSpMkLst>
        </pc:cxnChg>
      </pc:sldChg>
      <pc:sldChg chg="modSp">
        <pc:chgData name="Catriona McKay" userId="0e54913e-e43f-48ce-aa88-a154c8bd812a" providerId="ADAL" clId="{E8D08948-AFC4-4899-8E21-82E399BEA740}" dt="2018-04-19T16:12:15.568" v="973" actId="6549"/>
        <pc:sldMkLst>
          <pc:docMk/>
          <pc:sldMk cId="511684466" sldId="455"/>
        </pc:sldMkLst>
        <pc:spChg chg="mod">
          <ac:chgData name="Catriona McKay" userId="0e54913e-e43f-48ce-aa88-a154c8bd812a" providerId="ADAL" clId="{E8D08948-AFC4-4899-8E21-82E399BEA740}" dt="2018-04-19T16:12:15.568" v="973" actId="6549"/>
          <ac:spMkLst>
            <pc:docMk/>
            <pc:sldMk cId="511684466" sldId="455"/>
            <ac:spMk id="5" creationId="{698FBA17-2E8C-425F-9405-E058D59E708E}"/>
          </ac:spMkLst>
        </pc:spChg>
      </pc:sldChg>
      <pc:sldChg chg="addSp delSp modSp">
        <pc:chgData name="Catriona McKay" userId="0e54913e-e43f-48ce-aa88-a154c8bd812a" providerId="ADAL" clId="{E8D08948-AFC4-4899-8E21-82E399BEA740}" dt="2018-04-19T16:04:43.820" v="946" actId="1037"/>
        <pc:sldMkLst>
          <pc:docMk/>
          <pc:sldMk cId="410912529" sldId="461"/>
        </pc:sldMkLst>
        <pc:spChg chg="mod">
          <ac:chgData name="Catriona McKay" userId="0e54913e-e43f-48ce-aa88-a154c8bd812a" providerId="ADAL" clId="{E8D08948-AFC4-4899-8E21-82E399BEA740}" dt="2018-04-19T16:04:23.810" v="933" actId="164"/>
          <ac:spMkLst>
            <pc:docMk/>
            <pc:sldMk cId="410912529" sldId="461"/>
            <ac:spMk id="15" creationId="{E24F59D0-3FE3-C54B-9B65-1380BD1F9CF5}"/>
          </ac:spMkLst>
        </pc:spChg>
        <pc:spChg chg="mod">
          <ac:chgData name="Catriona McKay" userId="0e54913e-e43f-48ce-aa88-a154c8bd812a" providerId="ADAL" clId="{E8D08948-AFC4-4899-8E21-82E399BEA740}" dt="2018-04-19T16:04:43.820" v="946" actId="1037"/>
          <ac:spMkLst>
            <pc:docMk/>
            <pc:sldMk cId="410912529" sldId="461"/>
            <ac:spMk id="94" creationId="{8619D1D6-CCAF-4397-BC96-6F360D73FF8B}"/>
          </ac:spMkLst>
        </pc:spChg>
        <pc:spChg chg="mod">
          <ac:chgData name="Catriona McKay" userId="0e54913e-e43f-48ce-aa88-a154c8bd812a" providerId="ADAL" clId="{E8D08948-AFC4-4899-8E21-82E399BEA740}" dt="2018-04-19T16:04:43.820" v="946" actId="1037"/>
          <ac:spMkLst>
            <pc:docMk/>
            <pc:sldMk cId="410912529" sldId="461"/>
            <ac:spMk id="360" creationId="{F9834FB1-0B97-4095-A239-5669078A1F0C}"/>
          </ac:spMkLst>
        </pc:spChg>
        <pc:spChg chg="mod">
          <ac:chgData name="Catriona McKay" userId="0e54913e-e43f-48ce-aa88-a154c8bd812a" providerId="ADAL" clId="{E8D08948-AFC4-4899-8E21-82E399BEA740}" dt="2018-04-19T16:04:43.820" v="946" actId="1037"/>
          <ac:spMkLst>
            <pc:docMk/>
            <pc:sldMk cId="410912529" sldId="461"/>
            <ac:spMk id="361" creationId="{E63DDDAA-57DB-4C73-A4B0-6C6AA77B75F1}"/>
          </ac:spMkLst>
        </pc:spChg>
        <pc:spChg chg="mod">
          <ac:chgData name="Catriona McKay" userId="0e54913e-e43f-48ce-aa88-a154c8bd812a" providerId="ADAL" clId="{E8D08948-AFC4-4899-8E21-82E399BEA740}" dt="2018-04-19T16:04:43.820" v="946" actId="1037"/>
          <ac:spMkLst>
            <pc:docMk/>
            <pc:sldMk cId="410912529" sldId="461"/>
            <ac:spMk id="362" creationId="{66592FB4-9B81-46EA-85BD-4C655E8B9717}"/>
          </ac:spMkLst>
        </pc:spChg>
        <pc:spChg chg="mod">
          <ac:chgData name="Catriona McKay" userId="0e54913e-e43f-48ce-aa88-a154c8bd812a" providerId="ADAL" clId="{E8D08948-AFC4-4899-8E21-82E399BEA740}" dt="2018-04-19T16:04:43.820" v="946" actId="1037"/>
          <ac:spMkLst>
            <pc:docMk/>
            <pc:sldMk cId="410912529" sldId="461"/>
            <ac:spMk id="363" creationId="{1A58226A-EF62-4637-99E0-12415D54994B}"/>
          </ac:spMkLst>
        </pc:spChg>
        <pc:spChg chg="mod">
          <ac:chgData name="Catriona McKay" userId="0e54913e-e43f-48ce-aa88-a154c8bd812a" providerId="ADAL" clId="{E8D08948-AFC4-4899-8E21-82E399BEA740}" dt="2018-04-19T16:04:43.820" v="946" actId="1037"/>
          <ac:spMkLst>
            <pc:docMk/>
            <pc:sldMk cId="410912529" sldId="461"/>
            <ac:spMk id="364" creationId="{405AEC19-E5B9-472B-A3E2-3A260BB3E7E3}"/>
          </ac:spMkLst>
        </pc:spChg>
        <pc:spChg chg="mod">
          <ac:chgData name="Catriona McKay" userId="0e54913e-e43f-48ce-aa88-a154c8bd812a" providerId="ADAL" clId="{E8D08948-AFC4-4899-8E21-82E399BEA740}" dt="2018-04-19T16:04:43.820" v="946" actId="1037"/>
          <ac:spMkLst>
            <pc:docMk/>
            <pc:sldMk cId="410912529" sldId="461"/>
            <ac:spMk id="368" creationId="{E90B115B-1517-4FCE-A264-C1D9ABB7FEE9}"/>
          </ac:spMkLst>
        </pc:spChg>
        <pc:spChg chg="mod">
          <ac:chgData name="Catriona McKay" userId="0e54913e-e43f-48ce-aa88-a154c8bd812a" providerId="ADAL" clId="{E8D08948-AFC4-4899-8E21-82E399BEA740}" dt="2018-04-19T16:04:43.820" v="946" actId="1037"/>
          <ac:spMkLst>
            <pc:docMk/>
            <pc:sldMk cId="410912529" sldId="461"/>
            <ac:spMk id="370" creationId="{4A480D1C-2599-4021-BAFF-DF5331DEC1FE}"/>
          </ac:spMkLst>
        </pc:spChg>
        <pc:spChg chg="mod">
          <ac:chgData name="Catriona McKay" userId="0e54913e-e43f-48ce-aa88-a154c8bd812a" providerId="ADAL" clId="{E8D08948-AFC4-4899-8E21-82E399BEA740}" dt="2018-04-19T16:04:43.820" v="946" actId="1037"/>
          <ac:spMkLst>
            <pc:docMk/>
            <pc:sldMk cId="410912529" sldId="461"/>
            <ac:spMk id="372" creationId="{E4115987-79D7-47F0-BD64-8A7AB22E25B0}"/>
          </ac:spMkLst>
        </pc:spChg>
        <pc:spChg chg="mod">
          <ac:chgData name="Catriona McKay" userId="0e54913e-e43f-48ce-aa88-a154c8bd812a" providerId="ADAL" clId="{E8D08948-AFC4-4899-8E21-82E399BEA740}" dt="2018-04-19T16:04:23.810" v="933" actId="164"/>
          <ac:spMkLst>
            <pc:docMk/>
            <pc:sldMk cId="410912529" sldId="461"/>
            <ac:spMk id="453" creationId="{16E6D0FE-0C40-6941-808E-A92101E332AA}"/>
          </ac:spMkLst>
        </pc:spChg>
        <pc:spChg chg="mod">
          <ac:chgData name="Catriona McKay" userId="0e54913e-e43f-48ce-aa88-a154c8bd812a" providerId="ADAL" clId="{E8D08948-AFC4-4899-8E21-82E399BEA740}" dt="2018-04-19T16:04:23.810" v="933" actId="164"/>
          <ac:spMkLst>
            <pc:docMk/>
            <pc:sldMk cId="410912529" sldId="461"/>
            <ac:spMk id="459" creationId="{4DEA2986-16AF-4741-B457-A09B7CBCA793}"/>
          </ac:spMkLst>
        </pc:spChg>
        <pc:spChg chg="mod">
          <ac:chgData name="Catriona McKay" userId="0e54913e-e43f-48ce-aa88-a154c8bd812a" providerId="ADAL" clId="{E8D08948-AFC4-4899-8E21-82E399BEA740}" dt="2018-04-19T16:04:23.810" v="933" actId="164"/>
          <ac:spMkLst>
            <pc:docMk/>
            <pc:sldMk cId="410912529" sldId="461"/>
            <ac:spMk id="462" creationId="{909913B8-E60F-0B4E-977F-A7116087BF48}"/>
          </ac:spMkLst>
        </pc:spChg>
        <pc:spChg chg="mod">
          <ac:chgData name="Catriona McKay" userId="0e54913e-e43f-48ce-aa88-a154c8bd812a" providerId="ADAL" clId="{E8D08948-AFC4-4899-8E21-82E399BEA740}" dt="2018-04-19T16:04:43.820" v="946" actId="1037"/>
          <ac:spMkLst>
            <pc:docMk/>
            <pc:sldMk cId="410912529" sldId="461"/>
            <ac:spMk id="611" creationId="{AAEB1F0B-1B42-574E-A4FE-DDC891D1C564}"/>
          </ac:spMkLst>
        </pc:spChg>
        <pc:grpChg chg="add del mod">
          <ac:chgData name="Catriona McKay" userId="0e54913e-e43f-48ce-aa88-a154c8bd812a" providerId="ADAL" clId="{E8D08948-AFC4-4899-8E21-82E399BEA740}" dt="2018-04-19T16:03:52.323" v="928" actId="478"/>
          <ac:grpSpMkLst>
            <pc:docMk/>
            <pc:sldMk cId="410912529" sldId="461"/>
            <ac:grpSpMk id="5" creationId="{1038CF92-D8A9-4EC9-A8B3-6F34ECF1C5A7}"/>
          </ac:grpSpMkLst>
        </pc:grpChg>
        <pc:grpChg chg="mod">
          <ac:chgData name="Catriona McKay" userId="0e54913e-e43f-48ce-aa88-a154c8bd812a" providerId="ADAL" clId="{E8D08948-AFC4-4899-8E21-82E399BEA740}" dt="2018-04-19T16:04:23.810" v="933" actId="164"/>
          <ac:grpSpMkLst>
            <pc:docMk/>
            <pc:sldMk cId="410912529" sldId="461"/>
            <ac:grpSpMk id="100" creationId="{2099703E-3C2F-FA4A-8FC9-56230E68855A}"/>
          </ac:grpSpMkLst>
        </pc:grpChg>
        <pc:grpChg chg="add mod">
          <ac:chgData name="Catriona McKay" userId="0e54913e-e43f-48ce-aa88-a154c8bd812a" providerId="ADAL" clId="{E8D08948-AFC4-4899-8E21-82E399BEA740}" dt="2018-04-19T16:04:32.411" v="945" actId="1037"/>
          <ac:grpSpMkLst>
            <pc:docMk/>
            <pc:sldMk cId="410912529" sldId="461"/>
            <ac:grpSpMk id="101" creationId="{7FCFD16E-8F00-4496-895D-11359712D421}"/>
          </ac:grpSpMkLst>
        </pc:grpChg>
        <pc:grpChg chg="mod">
          <ac:chgData name="Catriona McKay" userId="0e54913e-e43f-48ce-aa88-a154c8bd812a" providerId="ADAL" clId="{E8D08948-AFC4-4899-8E21-82E399BEA740}" dt="2018-04-19T16:04:43.820" v="946" actId="1037"/>
          <ac:grpSpMkLst>
            <pc:docMk/>
            <pc:sldMk cId="410912529" sldId="461"/>
            <ac:grpSpMk id="176" creationId="{A018C28A-4C3D-4301-BD43-606802A71403}"/>
          </ac:grpSpMkLst>
        </pc:grpChg>
        <pc:grpChg chg="mod">
          <ac:chgData name="Catriona McKay" userId="0e54913e-e43f-48ce-aa88-a154c8bd812a" providerId="ADAL" clId="{E8D08948-AFC4-4899-8E21-82E399BEA740}" dt="2018-04-19T16:04:43.820" v="946" actId="1037"/>
          <ac:grpSpMkLst>
            <pc:docMk/>
            <pc:sldMk cId="410912529" sldId="461"/>
            <ac:grpSpMk id="441" creationId="{A1AE589D-DF50-EB4C-9531-C34D5D56C59D}"/>
          </ac:grpSpMkLst>
        </pc:grpChg>
        <pc:picChg chg="add mod">
          <ac:chgData name="Catriona McKay" userId="0e54913e-e43f-48ce-aa88-a154c8bd812a" providerId="ADAL" clId="{E8D08948-AFC4-4899-8E21-82E399BEA740}" dt="2018-04-19T16:04:23.810" v="933" actId="164"/>
          <ac:picMkLst>
            <pc:docMk/>
            <pc:sldMk cId="410912529" sldId="461"/>
            <ac:picMk id="74" creationId="{3C45D18B-9752-48FA-A557-E1278E8A7955}"/>
          </ac:picMkLst>
        </pc:picChg>
        <pc:picChg chg="mod">
          <ac:chgData name="Catriona McKay" userId="0e54913e-e43f-48ce-aa88-a154c8bd812a" providerId="ADAL" clId="{E8D08948-AFC4-4899-8E21-82E399BEA740}" dt="2018-04-19T16:03:06.046" v="925" actId="164"/>
          <ac:picMkLst>
            <pc:docMk/>
            <pc:sldMk cId="410912529" sldId="461"/>
            <ac:picMk id="609" creationId="{350C3A63-C842-6648-8B20-5F54A23B23D0}"/>
          </ac:picMkLst>
        </pc:picChg>
        <pc:picChg chg="mod">
          <ac:chgData name="Catriona McKay" userId="0e54913e-e43f-48ce-aa88-a154c8bd812a" providerId="ADAL" clId="{E8D08948-AFC4-4899-8E21-82E399BEA740}" dt="2018-04-19T16:03:06.046" v="925" actId="164"/>
          <ac:picMkLst>
            <pc:docMk/>
            <pc:sldMk cId="410912529" sldId="461"/>
            <ac:picMk id="610" creationId="{398652D6-FB68-8547-89D0-C08B04AAC17A}"/>
          </ac:picMkLst>
        </pc:picChg>
        <pc:cxnChg chg="mod">
          <ac:chgData name="Catriona McKay" userId="0e54913e-e43f-48ce-aa88-a154c8bd812a" providerId="ADAL" clId="{E8D08948-AFC4-4899-8E21-82E399BEA740}" dt="2018-04-19T16:04:43.820" v="946" actId="1037"/>
          <ac:cxnSpMkLst>
            <pc:docMk/>
            <pc:sldMk cId="410912529" sldId="461"/>
            <ac:cxnSpMk id="366" creationId="{9D7A9C24-8970-4A33-A944-03A66E8CE553}"/>
          </ac:cxnSpMkLst>
        </pc:cxnChg>
        <pc:cxnChg chg="mod">
          <ac:chgData name="Catriona McKay" userId="0e54913e-e43f-48ce-aa88-a154c8bd812a" providerId="ADAL" clId="{E8D08948-AFC4-4899-8E21-82E399BEA740}" dt="2018-04-19T16:04:43.820" v="946" actId="1037"/>
          <ac:cxnSpMkLst>
            <pc:docMk/>
            <pc:sldMk cId="410912529" sldId="461"/>
            <ac:cxnSpMk id="369" creationId="{C89452B8-2A54-4288-87D0-83011E0E4AC4}"/>
          </ac:cxnSpMkLst>
        </pc:cxnChg>
        <pc:cxnChg chg="mod">
          <ac:chgData name="Catriona McKay" userId="0e54913e-e43f-48ce-aa88-a154c8bd812a" providerId="ADAL" clId="{E8D08948-AFC4-4899-8E21-82E399BEA740}" dt="2018-04-19T16:04:43.820" v="946" actId="1037"/>
          <ac:cxnSpMkLst>
            <pc:docMk/>
            <pc:sldMk cId="410912529" sldId="461"/>
            <ac:cxnSpMk id="371" creationId="{70FC29E7-C7B0-44A6-AB0C-DAB4AEF6B1D1}"/>
          </ac:cxnSpMkLst>
        </pc:cxnChg>
      </pc:sldChg>
      <pc:sldChg chg="addSp delSp modSp">
        <pc:chgData name="Catriona McKay" userId="0e54913e-e43f-48ce-aa88-a154c8bd812a" providerId="ADAL" clId="{E8D08948-AFC4-4899-8E21-82E399BEA740}" dt="2018-04-19T16:29:56.189" v="1176" actId="164"/>
        <pc:sldMkLst>
          <pc:docMk/>
          <pc:sldMk cId="390706209" sldId="473"/>
        </pc:sldMkLst>
        <pc:spChg chg="add del mod">
          <ac:chgData name="Catriona McKay" userId="0e54913e-e43f-48ce-aa88-a154c8bd812a" providerId="ADAL" clId="{E8D08948-AFC4-4899-8E21-82E399BEA740}" dt="2018-04-19T16:28:49.730" v="1173" actId="478"/>
          <ac:spMkLst>
            <pc:docMk/>
            <pc:sldMk cId="390706209" sldId="473"/>
            <ac:spMk id="8" creationId="{79D80EEC-7338-4A13-A511-E41C998CFF5C}"/>
          </ac:spMkLst>
        </pc:spChg>
        <pc:spChg chg="mod topLvl">
          <ac:chgData name="Catriona McKay" userId="0e54913e-e43f-48ce-aa88-a154c8bd812a" providerId="ADAL" clId="{E8D08948-AFC4-4899-8E21-82E399BEA740}" dt="2018-04-19T16:29:56.189" v="1176" actId="164"/>
          <ac:spMkLst>
            <pc:docMk/>
            <pc:sldMk cId="390706209" sldId="473"/>
            <ac:spMk id="11" creationId="{511107EF-2098-4DDB-81FF-751F1A625C9B}"/>
          </ac:spMkLst>
        </pc:spChg>
        <pc:spChg chg="mod topLvl">
          <ac:chgData name="Catriona McKay" userId="0e54913e-e43f-48ce-aa88-a154c8bd812a" providerId="ADAL" clId="{E8D08948-AFC4-4899-8E21-82E399BEA740}" dt="2018-04-19T16:29:51.704" v="1175" actId="164"/>
          <ac:spMkLst>
            <pc:docMk/>
            <pc:sldMk cId="390706209" sldId="473"/>
            <ac:spMk id="17" creationId="{539AA067-5763-4BD3-B253-7E358E9FCF93}"/>
          </ac:spMkLst>
        </pc:spChg>
        <pc:spChg chg="mod topLvl">
          <ac:chgData name="Catriona McKay" userId="0e54913e-e43f-48ce-aa88-a154c8bd812a" providerId="ADAL" clId="{E8D08948-AFC4-4899-8E21-82E399BEA740}" dt="2018-04-19T16:22:52.056" v="1099" actId="1076"/>
          <ac:spMkLst>
            <pc:docMk/>
            <pc:sldMk cId="390706209" sldId="473"/>
            <ac:spMk id="19" creationId="{4BEC2E44-A40D-4FF5-BE17-3BE1653507BB}"/>
          </ac:spMkLst>
        </pc:spChg>
        <pc:spChg chg="mod topLvl">
          <ac:chgData name="Catriona McKay" userId="0e54913e-e43f-48ce-aa88-a154c8bd812a" providerId="ADAL" clId="{E8D08948-AFC4-4899-8E21-82E399BEA740}" dt="2018-04-19T16:29:51.704" v="1175" actId="164"/>
          <ac:spMkLst>
            <pc:docMk/>
            <pc:sldMk cId="390706209" sldId="473"/>
            <ac:spMk id="39" creationId="{8D4CA62A-6DAD-4612-BA94-65DFF4C3371C}"/>
          </ac:spMkLst>
        </pc:spChg>
        <pc:spChg chg="mod topLvl">
          <ac:chgData name="Catriona McKay" userId="0e54913e-e43f-48ce-aa88-a154c8bd812a" providerId="ADAL" clId="{E8D08948-AFC4-4899-8E21-82E399BEA740}" dt="2018-04-19T16:29:51.704" v="1175" actId="164"/>
          <ac:spMkLst>
            <pc:docMk/>
            <pc:sldMk cId="390706209" sldId="473"/>
            <ac:spMk id="40" creationId="{8FBCEAFE-83B4-4858-9487-20E0CF8672A2}"/>
          </ac:spMkLst>
        </pc:spChg>
        <pc:spChg chg="mod topLvl">
          <ac:chgData name="Catriona McKay" userId="0e54913e-e43f-48ce-aa88-a154c8bd812a" providerId="ADAL" clId="{E8D08948-AFC4-4899-8E21-82E399BEA740}" dt="2018-04-19T16:29:51.704" v="1175" actId="164"/>
          <ac:spMkLst>
            <pc:docMk/>
            <pc:sldMk cId="390706209" sldId="473"/>
            <ac:spMk id="41" creationId="{B3C2828A-5AB0-49D9-9D51-BEC8B16A6CF7}"/>
          </ac:spMkLst>
        </pc:spChg>
        <pc:spChg chg="mod topLvl">
          <ac:chgData name="Catriona McKay" userId="0e54913e-e43f-48ce-aa88-a154c8bd812a" providerId="ADAL" clId="{E8D08948-AFC4-4899-8E21-82E399BEA740}" dt="2018-04-19T16:29:51.704" v="1175" actId="164"/>
          <ac:spMkLst>
            <pc:docMk/>
            <pc:sldMk cId="390706209" sldId="473"/>
            <ac:spMk id="43" creationId="{DF83724E-C9E7-45C8-BDB1-0639700A4462}"/>
          </ac:spMkLst>
        </pc:spChg>
        <pc:spChg chg="mod topLvl">
          <ac:chgData name="Catriona McKay" userId="0e54913e-e43f-48ce-aa88-a154c8bd812a" providerId="ADAL" clId="{E8D08948-AFC4-4899-8E21-82E399BEA740}" dt="2018-04-19T16:29:56.189" v="1176" actId="164"/>
          <ac:spMkLst>
            <pc:docMk/>
            <pc:sldMk cId="390706209" sldId="473"/>
            <ac:spMk id="56" creationId="{4CAE198C-8524-4FBA-AB22-202879BD0C63}"/>
          </ac:spMkLst>
        </pc:spChg>
        <pc:spChg chg="mod topLvl">
          <ac:chgData name="Catriona McKay" userId="0e54913e-e43f-48ce-aa88-a154c8bd812a" providerId="ADAL" clId="{E8D08948-AFC4-4899-8E21-82E399BEA740}" dt="2018-04-19T16:29:56.189" v="1176" actId="164"/>
          <ac:spMkLst>
            <pc:docMk/>
            <pc:sldMk cId="390706209" sldId="473"/>
            <ac:spMk id="57" creationId="{AF2FB56F-8C29-4933-AA18-4332EE8BF9FE}"/>
          </ac:spMkLst>
        </pc:spChg>
        <pc:spChg chg="mod topLvl">
          <ac:chgData name="Catriona McKay" userId="0e54913e-e43f-48ce-aa88-a154c8bd812a" providerId="ADAL" clId="{E8D08948-AFC4-4899-8E21-82E399BEA740}" dt="2018-04-19T16:29:56.189" v="1176" actId="164"/>
          <ac:spMkLst>
            <pc:docMk/>
            <pc:sldMk cId="390706209" sldId="473"/>
            <ac:spMk id="58" creationId="{8F6EB032-FDE6-4820-8848-5A9023188119}"/>
          </ac:spMkLst>
        </pc:spChg>
        <pc:spChg chg="mod topLvl">
          <ac:chgData name="Catriona McKay" userId="0e54913e-e43f-48ce-aa88-a154c8bd812a" providerId="ADAL" clId="{E8D08948-AFC4-4899-8E21-82E399BEA740}" dt="2018-04-19T16:29:56.189" v="1176" actId="164"/>
          <ac:spMkLst>
            <pc:docMk/>
            <pc:sldMk cId="390706209" sldId="473"/>
            <ac:spMk id="59" creationId="{3A2C3221-D1B4-4CBF-A9A1-278FDD192ACD}"/>
          </ac:spMkLst>
        </pc:spChg>
        <pc:spChg chg="mod topLvl">
          <ac:chgData name="Catriona McKay" userId="0e54913e-e43f-48ce-aa88-a154c8bd812a" providerId="ADAL" clId="{E8D08948-AFC4-4899-8E21-82E399BEA740}" dt="2018-04-19T16:29:56.189" v="1176" actId="164"/>
          <ac:spMkLst>
            <pc:docMk/>
            <pc:sldMk cId="390706209" sldId="473"/>
            <ac:spMk id="61" creationId="{D138448E-350F-465A-AA11-1759DC5BD625}"/>
          </ac:spMkLst>
        </pc:spChg>
        <pc:spChg chg="mod topLvl">
          <ac:chgData name="Catriona McKay" userId="0e54913e-e43f-48ce-aa88-a154c8bd812a" providerId="ADAL" clId="{E8D08948-AFC4-4899-8E21-82E399BEA740}" dt="2018-04-19T16:29:56.189" v="1176" actId="164"/>
          <ac:spMkLst>
            <pc:docMk/>
            <pc:sldMk cId="390706209" sldId="473"/>
            <ac:spMk id="63" creationId="{4A356CDE-FB2E-48BC-87FB-B5CA305B5207}"/>
          </ac:spMkLst>
        </pc:spChg>
        <pc:spChg chg="mod topLvl">
          <ac:chgData name="Catriona McKay" userId="0e54913e-e43f-48ce-aa88-a154c8bd812a" providerId="ADAL" clId="{E8D08948-AFC4-4899-8E21-82E399BEA740}" dt="2018-04-19T16:29:56.189" v="1176" actId="164"/>
          <ac:spMkLst>
            <pc:docMk/>
            <pc:sldMk cId="390706209" sldId="473"/>
            <ac:spMk id="64" creationId="{53110610-D539-4B81-8B94-214D5CB5B5F8}"/>
          </ac:spMkLst>
        </pc:spChg>
        <pc:spChg chg="mod topLvl">
          <ac:chgData name="Catriona McKay" userId="0e54913e-e43f-48ce-aa88-a154c8bd812a" providerId="ADAL" clId="{E8D08948-AFC4-4899-8E21-82E399BEA740}" dt="2018-04-19T16:29:56.189" v="1176" actId="164"/>
          <ac:spMkLst>
            <pc:docMk/>
            <pc:sldMk cId="390706209" sldId="473"/>
            <ac:spMk id="65" creationId="{58AF34A8-D44A-4764-8D61-182C3F08D893}"/>
          </ac:spMkLst>
        </pc:spChg>
        <pc:spChg chg="mod topLvl">
          <ac:chgData name="Catriona McKay" userId="0e54913e-e43f-48ce-aa88-a154c8bd812a" providerId="ADAL" clId="{E8D08948-AFC4-4899-8E21-82E399BEA740}" dt="2018-04-19T16:29:56.189" v="1176" actId="164"/>
          <ac:spMkLst>
            <pc:docMk/>
            <pc:sldMk cId="390706209" sldId="473"/>
            <ac:spMk id="66" creationId="{A8A516F8-DB44-4A54-8C67-372AC645A8A8}"/>
          </ac:spMkLst>
        </pc:spChg>
        <pc:spChg chg="mod topLvl">
          <ac:chgData name="Catriona McKay" userId="0e54913e-e43f-48ce-aa88-a154c8bd812a" providerId="ADAL" clId="{E8D08948-AFC4-4899-8E21-82E399BEA740}" dt="2018-04-19T16:29:56.189" v="1176" actId="164"/>
          <ac:spMkLst>
            <pc:docMk/>
            <pc:sldMk cId="390706209" sldId="473"/>
            <ac:spMk id="67" creationId="{CB535CD1-57FC-4E54-AD25-6CA1AABA5316}"/>
          </ac:spMkLst>
        </pc:spChg>
        <pc:spChg chg="mod topLvl">
          <ac:chgData name="Catriona McKay" userId="0e54913e-e43f-48ce-aa88-a154c8bd812a" providerId="ADAL" clId="{E8D08948-AFC4-4899-8E21-82E399BEA740}" dt="2018-04-19T16:29:56.189" v="1176" actId="164"/>
          <ac:spMkLst>
            <pc:docMk/>
            <pc:sldMk cId="390706209" sldId="473"/>
            <ac:spMk id="68" creationId="{8DFF2311-EE18-4948-AD7F-5679E4DFA2A3}"/>
          </ac:spMkLst>
        </pc:spChg>
        <pc:spChg chg="mod topLvl">
          <ac:chgData name="Catriona McKay" userId="0e54913e-e43f-48ce-aa88-a154c8bd812a" providerId="ADAL" clId="{E8D08948-AFC4-4899-8E21-82E399BEA740}" dt="2018-04-19T16:29:56.189" v="1176" actId="164"/>
          <ac:spMkLst>
            <pc:docMk/>
            <pc:sldMk cId="390706209" sldId="473"/>
            <ac:spMk id="69" creationId="{CA60FCBE-3DC6-42E3-BD67-7B2A7B00C94C}"/>
          </ac:spMkLst>
        </pc:spChg>
        <pc:spChg chg="mod topLvl">
          <ac:chgData name="Catriona McKay" userId="0e54913e-e43f-48ce-aa88-a154c8bd812a" providerId="ADAL" clId="{E8D08948-AFC4-4899-8E21-82E399BEA740}" dt="2018-04-19T16:29:56.189" v="1176" actId="164"/>
          <ac:spMkLst>
            <pc:docMk/>
            <pc:sldMk cId="390706209" sldId="473"/>
            <ac:spMk id="70" creationId="{FA67AF36-58D0-49DE-A678-401CF795B867}"/>
          </ac:spMkLst>
        </pc:spChg>
        <pc:spChg chg="mod topLvl">
          <ac:chgData name="Catriona McKay" userId="0e54913e-e43f-48ce-aa88-a154c8bd812a" providerId="ADAL" clId="{E8D08948-AFC4-4899-8E21-82E399BEA740}" dt="2018-04-19T16:29:56.189" v="1176" actId="164"/>
          <ac:spMkLst>
            <pc:docMk/>
            <pc:sldMk cId="390706209" sldId="473"/>
            <ac:spMk id="71" creationId="{090064F5-D104-4C42-9BDA-E59597F8975D}"/>
          </ac:spMkLst>
        </pc:spChg>
        <pc:spChg chg="mod topLvl">
          <ac:chgData name="Catriona McKay" userId="0e54913e-e43f-48ce-aa88-a154c8bd812a" providerId="ADAL" clId="{E8D08948-AFC4-4899-8E21-82E399BEA740}" dt="2018-04-19T16:29:56.189" v="1176" actId="164"/>
          <ac:spMkLst>
            <pc:docMk/>
            <pc:sldMk cId="390706209" sldId="473"/>
            <ac:spMk id="72" creationId="{573E655B-F25C-4A1D-AF99-EA2BE36A57D0}"/>
          </ac:spMkLst>
        </pc:spChg>
        <pc:spChg chg="mod topLvl">
          <ac:chgData name="Catriona McKay" userId="0e54913e-e43f-48ce-aa88-a154c8bd812a" providerId="ADAL" clId="{E8D08948-AFC4-4899-8E21-82E399BEA740}" dt="2018-04-19T16:21:59.995" v="1086" actId="164"/>
          <ac:spMkLst>
            <pc:docMk/>
            <pc:sldMk cId="390706209" sldId="473"/>
            <ac:spMk id="74" creationId="{ABCC0615-4143-4654-AD04-C703CAB68ADE}"/>
          </ac:spMkLst>
        </pc:spChg>
        <pc:spChg chg="mod topLvl">
          <ac:chgData name="Catriona McKay" userId="0e54913e-e43f-48ce-aa88-a154c8bd812a" providerId="ADAL" clId="{E8D08948-AFC4-4899-8E21-82E399BEA740}" dt="2018-04-19T16:13:34.943" v="987" actId="164"/>
          <ac:spMkLst>
            <pc:docMk/>
            <pc:sldMk cId="390706209" sldId="473"/>
            <ac:spMk id="75" creationId="{74675FFF-A82E-4AA6-9B04-EE7E16C7EA97}"/>
          </ac:spMkLst>
        </pc:spChg>
        <pc:spChg chg="mod topLvl">
          <ac:chgData name="Catriona McKay" userId="0e54913e-e43f-48ce-aa88-a154c8bd812a" providerId="ADAL" clId="{E8D08948-AFC4-4899-8E21-82E399BEA740}" dt="2018-04-19T16:29:56.189" v="1176" actId="164"/>
          <ac:spMkLst>
            <pc:docMk/>
            <pc:sldMk cId="390706209" sldId="473"/>
            <ac:spMk id="81" creationId="{30939E1E-51D7-4B5F-94D0-F9CBF8BE6AFC}"/>
          </ac:spMkLst>
        </pc:spChg>
        <pc:spChg chg="mod topLvl">
          <ac:chgData name="Catriona McKay" userId="0e54913e-e43f-48ce-aa88-a154c8bd812a" providerId="ADAL" clId="{E8D08948-AFC4-4899-8E21-82E399BEA740}" dt="2018-04-19T16:21:56.791" v="1085" actId="164"/>
          <ac:spMkLst>
            <pc:docMk/>
            <pc:sldMk cId="390706209" sldId="473"/>
            <ac:spMk id="87" creationId="{8D740C94-790F-48C7-A5F4-99E66F7FC0FE}"/>
          </ac:spMkLst>
        </pc:spChg>
        <pc:spChg chg="mod topLvl">
          <ac:chgData name="Catriona McKay" userId="0e54913e-e43f-48ce-aa88-a154c8bd812a" providerId="ADAL" clId="{E8D08948-AFC4-4899-8E21-82E399BEA740}" dt="2018-04-19T16:21:54.604" v="1084" actId="164"/>
          <ac:spMkLst>
            <pc:docMk/>
            <pc:sldMk cId="390706209" sldId="473"/>
            <ac:spMk id="92" creationId="{DF2EC957-F40A-4540-A4D6-DBEF6E75E276}"/>
          </ac:spMkLst>
        </pc:spChg>
        <pc:spChg chg="mod topLvl">
          <ac:chgData name="Catriona McKay" userId="0e54913e-e43f-48ce-aa88-a154c8bd812a" providerId="ADAL" clId="{E8D08948-AFC4-4899-8E21-82E399BEA740}" dt="2018-04-19T16:17:08.860" v="1035" actId="164"/>
          <ac:spMkLst>
            <pc:docMk/>
            <pc:sldMk cId="390706209" sldId="473"/>
            <ac:spMk id="101" creationId="{83A29E96-25ED-46A4-BD25-716A7203FBBC}"/>
          </ac:spMkLst>
        </pc:spChg>
        <pc:spChg chg="mod topLvl">
          <ac:chgData name="Catriona McKay" userId="0e54913e-e43f-48ce-aa88-a154c8bd812a" providerId="ADAL" clId="{E8D08948-AFC4-4899-8E21-82E399BEA740}" dt="2018-04-19T16:29:56.189" v="1176" actId="164"/>
          <ac:spMkLst>
            <pc:docMk/>
            <pc:sldMk cId="390706209" sldId="473"/>
            <ac:spMk id="102" creationId="{1245A18C-2343-447A-A279-3A9628E162D9}"/>
          </ac:spMkLst>
        </pc:spChg>
        <pc:spChg chg="mod topLvl">
          <ac:chgData name="Catriona McKay" userId="0e54913e-e43f-48ce-aa88-a154c8bd812a" providerId="ADAL" clId="{E8D08948-AFC4-4899-8E21-82E399BEA740}" dt="2018-04-19T16:29:56.189" v="1176" actId="164"/>
          <ac:spMkLst>
            <pc:docMk/>
            <pc:sldMk cId="390706209" sldId="473"/>
            <ac:spMk id="103" creationId="{E660FE51-3D35-47F2-8B69-C18162A429AF}"/>
          </ac:spMkLst>
        </pc:spChg>
        <pc:spChg chg="mod topLvl">
          <ac:chgData name="Catriona McKay" userId="0e54913e-e43f-48ce-aa88-a154c8bd812a" providerId="ADAL" clId="{E8D08948-AFC4-4899-8E21-82E399BEA740}" dt="2018-04-19T16:25:07.270" v="1129" actId="2085"/>
          <ac:spMkLst>
            <pc:docMk/>
            <pc:sldMk cId="390706209" sldId="473"/>
            <ac:spMk id="112" creationId="{EC43C943-BB09-4B5E-8F63-1B780FB8A1BC}"/>
          </ac:spMkLst>
        </pc:spChg>
        <pc:spChg chg="mod topLvl">
          <ac:chgData name="Catriona McKay" userId="0e54913e-e43f-48ce-aa88-a154c8bd812a" providerId="ADAL" clId="{E8D08948-AFC4-4899-8E21-82E399BEA740}" dt="2018-04-19T16:24:56.095" v="1126" actId="164"/>
          <ac:spMkLst>
            <pc:docMk/>
            <pc:sldMk cId="390706209" sldId="473"/>
            <ac:spMk id="113" creationId="{F4B8BD7A-F2EB-41CE-8E1E-7A120F444205}"/>
          </ac:spMkLst>
        </pc:spChg>
        <pc:spChg chg="mod topLvl">
          <ac:chgData name="Catriona McKay" userId="0e54913e-e43f-48ce-aa88-a154c8bd812a" providerId="ADAL" clId="{E8D08948-AFC4-4899-8E21-82E399BEA740}" dt="2018-04-19T16:13:47.460" v="992" actId="164"/>
          <ac:spMkLst>
            <pc:docMk/>
            <pc:sldMk cId="390706209" sldId="473"/>
            <ac:spMk id="114" creationId="{12B8D3E9-2DDB-4607-A7F6-601F21F90103}"/>
          </ac:spMkLst>
        </pc:spChg>
        <pc:spChg chg="mod topLvl">
          <ac:chgData name="Catriona McKay" userId="0e54913e-e43f-48ce-aa88-a154c8bd812a" providerId="ADAL" clId="{E8D08948-AFC4-4899-8E21-82E399BEA740}" dt="2018-04-19T16:29:56.189" v="1176" actId="164"/>
          <ac:spMkLst>
            <pc:docMk/>
            <pc:sldMk cId="390706209" sldId="473"/>
            <ac:spMk id="116" creationId="{1F438CDE-D1EE-47E3-A535-803DE8E7B229}"/>
          </ac:spMkLst>
        </pc:spChg>
        <pc:spChg chg="mod topLvl">
          <ac:chgData name="Catriona McKay" userId="0e54913e-e43f-48ce-aa88-a154c8bd812a" providerId="ADAL" clId="{E8D08948-AFC4-4899-8E21-82E399BEA740}" dt="2018-04-19T16:25:15.107" v="1131" actId="164"/>
          <ac:spMkLst>
            <pc:docMk/>
            <pc:sldMk cId="390706209" sldId="473"/>
            <ac:spMk id="117" creationId="{C06D524A-37AE-4B70-BFA9-360E1E041F32}"/>
          </ac:spMkLst>
        </pc:spChg>
        <pc:spChg chg="mod topLvl">
          <ac:chgData name="Catriona McKay" userId="0e54913e-e43f-48ce-aa88-a154c8bd812a" providerId="ADAL" clId="{E8D08948-AFC4-4899-8E21-82E399BEA740}" dt="2018-04-19T16:24:30.762" v="1119" actId="207"/>
          <ac:spMkLst>
            <pc:docMk/>
            <pc:sldMk cId="390706209" sldId="473"/>
            <ac:spMk id="118" creationId="{7F494ED5-A4FC-436C-877D-88DCC52F1858}"/>
          </ac:spMkLst>
        </pc:spChg>
        <pc:spChg chg="mod topLvl">
          <ac:chgData name="Catriona McKay" userId="0e54913e-e43f-48ce-aa88-a154c8bd812a" providerId="ADAL" clId="{E8D08948-AFC4-4899-8E21-82E399BEA740}" dt="2018-04-19T16:17:08.860" v="1035" actId="164"/>
          <ac:spMkLst>
            <pc:docMk/>
            <pc:sldMk cId="390706209" sldId="473"/>
            <ac:spMk id="120" creationId="{D4F21A64-0EDB-4081-93F1-263DE5299BBA}"/>
          </ac:spMkLst>
        </pc:spChg>
        <pc:spChg chg="mod topLvl">
          <ac:chgData name="Catriona McKay" userId="0e54913e-e43f-48ce-aa88-a154c8bd812a" providerId="ADAL" clId="{E8D08948-AFC4-4899-8E21-82E399BEA740}" dt="2018-04-19T16:17:08.860" v="1035" actId="164"/>
          <ac:spMkLst>
            <pc:docMk/>
            <pc:sldMk cId="390706209" sldId="473"/>
            <ac:spMk id="125" creationId="{BE3A8724-FD78-4019-9D54-333B35F5745F}"/>
          </ac:spMkLst>
        </pc:spChg>
        <pc:spChg chg="mod topLvl">
          <ac:chgData name="Catriona McKay" userId="0e54913e-e43f-48ce-aa88-a154c8bd812a" providerId="ADAL" clId="{E8D08948-AFC4-4899-8E21-82E399BEA740}" dt="2018-04-19T16:14:25.261" v="1004" actId="164"/>
          <ac:spMkLst>
            <pc:docMk/>
            <pc:sldMk cId="390706209" sldId="473"/>
            <ac:spMk id="126" creationId="{EFB8967D-1DA5-48B3-8DCA-AF0F0F96DB0C}"/>
          </ac:spMkLst>
        </pc:spChg>
        <pc:spChg chg="mod topLvl">
          <ac:chgData name="Catriona McKay" userId="0e54913e-e43f-48ce-aa88-a154c8bd812a" providerId="ADAL" clId="{E8D08948-AFC4-4899-8E21-82E399BEA740}" dt="2018-04-19T16:18:26.216" v="1043" actId="164"/>
          <ac:spMkLst>
            <pc:docMk/>
            <pc:sldMk cId="390706209" sldId="473"/>
            <ac:spMk id="127" creationId="{131AEEE6-FE90-42CA-B8C3-20CBF8BB64AD}"/>
          </ac:spMkLst>
        </pc:spChg>
        <pc:spChg chg="mod topLvl">
          <ac:chgData name="Catriona McKay" userId="0e54913e-e43f-48ce-aa88-a154c8bd812a" providerId="ADAL" clId="{E8D08948-AFC4-4899-8E21-82E399BEA740}" dt="2018-04-19T16:19:17.834" v="1052" actId="164"/>
          <ac:spMkLst>
            <pc:docMk/>
            <pc:sldMk cId="390706209" sldId="473"/>
            <ac:spMk id="133" creationId="{FAF15048-81D8-4C95-A394-C3A637576287}"/>
          </ac:spMkLst>
        </pc:spChg>
        <pc:spChg chg="mod topLvl">
          <ac:chgData name="Catriona McKay" userId="0e54913e-e43f-48ce-aa88-a154c8bd812a" providerId="ADAL" clId="{E8D08948-AFC4-4899-8E21-82E399BEA740}" dt="2018-04-19T16:18:20.512" v="1042" actId="164"/>
          <ac:spMkLst>
            <pc:docMk/>
            <pc:sldMk cId="390706209" sldId="473"/>
            <ac:spMk id="138" creationId="{B1838EE4-23A6-414C-9015-AA1E7A4D3875}"/>
          </ac:spMkLst>
        </pc:spChg>
        <pc:spChg chg="mod topLvl">
          <ac:chgData name="Catriona McKay" userId="0e54913e-e43f-48ce-aa88-a154c8bd812a" providerId="ADAL" clId="{E8D08948-AFC4-4899-8E21-82E399BEA740}" dt="2018-04-19T16:14:01.118" v="996" actId="164"/>
          <ac:spMkLst>
            <pc:docMk/>
            <pc:sldMk cId="390706209" sldId="473"/>
            <ac:spMk id="139" creationId="{FFACB105-29E6-49BE-B86E-9A8150070047}"/>
          </ac:spMkLst>
        </pc:spChg>
        <pc:spChg chg="mod topLvl">
          <ac:chgData name="Catriona McKay" userId="0e54913e-e43f-48ce-aa88-a154c8bd812a" providerId="ADAL" clId="{E8D08948-AFC4-4899-8E21-82E399BEA740}" dt="2018-04-19T16:21:16.568" v="1077" actId="164"/>
          <ac:spMkLst>
            <pc:docMk/>
            <pc:sldMk cId="390706209" sldId="473"/>
            <ac:spMk id="141" creationId="{FED11C6D-BE47-440C-8BDA-9ECD25F9AA83}"/>
          </ac:spMkLst>
        </pc:spChg>
        <pc:spChg chg="mod topLvl">
          <ac:chgData name="Catriona McKay" userId="0e54913e-e43f-48ce-aa88-a154c8bd812a" providerId="ADAL" clId="{E8D08948-AFC4-4899-8E21-82E399BEA740}" dt="2018-04-19T16:21:14.256" v="1076" actId="164"/>
          <ac:spMkLst>
            <pc:docMk/>
            <pc:sldMk cId="390706209" sldId="473"/>
            <ac:spMk id="146" creationId="{D7B6683E-E4CF-43BA-BAAB-CF2B2798E842}"/>
          </ac:spMkLst>
        </pc:spChg>
        <pc:spChg chg="mod topLvl">
          <ac:chgData name="Catriona McKay" userId="0e54913e-e43f-48ce-aa88-a154c8bd812a" providerId="ADAL" clId="{E8D08948-AFC4-4899-8E21-82E399BEA740}" dt="2018-04-19T16:29:56.189" v="1176" actId="164"/>
          <ac:spMkLst>
            <pc:docMk/>
            <pc:sldMk cId="390706209" sldId="473"/>
            <ac:spMk id="147" creationId="{0573B734-D343-419E-9135-2E6AB844284E}"/>
          </ac:spMkLst>
        </pc:spChg>
        <pc:spChg chg="mod topLvl">
          <ac:chgData name="Catriona McKay" userId="0e54913e-e43f-48ce-aa88-a154c8bd812a" providerId="ADAL" clId="{E8D08948-AFC4-4899-8E21-82E399BEA740}" dt="2018-04-19T16:17:40.625" v="1038" actId="207"/>
          <ac:spMkLst>
            <pc:docMk/>
            <pc:sldMk cId="390706209" sldId="473"/>
            <ac:spMk id="148" creationId="{88608C49-3791-4ADA-B328-46D42F889090}"/>
          </ac:spMkLst>
        </pc:spChg>
        <pc:spChg chg="mod topLvl">
          <ac:chgData name="Catriona McKay" userId="0e54913e-e43f-48ce-aa88-a154c8bd812a" providerId="ADAL" clId="{E8D08948-AFC4-4899-8E21-82E399BEA740}" dt="2018-04-19T16:23:46.947" v="1109" actId="208"/>
          <ac:spMkLst>
            <pc:docMk/>
            <pc:sldMk cId="390706209" sldId="473"/>
            <ac:spMk id="150" creationId="{C45314C1-E6D2-4998-A36F-602C4C7A0D71}"/>
          </ac:spMkLst>
        </pc:spChg>
        <pc:spChg chg="mod topLvl">
          <ac:chgData name="Catriona McKay" userId="0e54913e-e43f-48ce-aa88-a154c8bd812a" providerId="ADAL" clId="{E8D08948-AFC4-4899-8E21-82E399BEA740}" dt="2018-04-19T16:23:31.039" v="1106" actId="207"/>
          <ac:spMkLst>
            <pc:docMk/>
            <pc:sldMk cId="390706209" sldId="473"/>
            <ac:spMk id="155" creationId="{0D692D6B-4CC9-4AFF-A700-5CC18813DC29}"/>
          </ac:spMkLst>
        </pc:spChg>
        <pc:spChg chg="mod topLvl">
          <ac:chgData name="Catriona McKay" userId="0e54913e-e43f-48ce-aa88-a154c8bd812a" providerId="ADAL" clId="{E8D08948-AFC4-4899-8E21-82E399BEA740}" dt="2018-04-19T16:23:40.181" v="1107" actId="164"/>
          <ac:spMkLst>
            <pc:docMk/>
            <pc:sldMk cId="390706209" sldId="473"/>
            <ac:spMk id="160" creationId="{07AB51FB-6691-4C49-8777-102425A34218}"/>
          </ac:spMkLst>
        </pc:spChg>
        <pc:spChg chg="mod topLvl">
          <ac:chgData name="Catriona McKay" userId="0e54913e-e43f-48ce-aa88-a154c8bd812a" providerId="ADAL" clId="{E8D08948-AFC4-4899-8E21-82E399BEA740}" dt="2018-04-19T16:23:26.164" v="1104" actId="207"/>
          <ac:spMkLst>
            <pc:docMk/>
            <pc:sldMk cId="390706209" sldId="473"/>
            <ac:spMk id="165" creationId="{E330CDF1-F501-4019-BD1E-17013E25097A}"/>
          </ac:spMkLst>
        </pc:spChg>
        <pc:spChg chg="mod topLvl">
          <ac:chgData name="Catriona McKay" userId="0e54913e-e43f-48ce-aa88-a154c8bd812a" providerId="ADAL" clId="{E8D08948-AFC4-4899-8E21-82E399BEA740}" dt="2018-04-19T16:15:33.920" v="1009" actId="207"/>
          <ac:spMkLst>
            <pc:docMk/>
            <pc:sldMk cId="390706209" sldId="473"/>
            <ac:spMk id="167" creationId="{D22C556A-9607-4427-A223-FB1ABBB67601}"/>
          </ac:spMkLst>
        </pc:spChg>
        <pc:spChg chg="mod topLvl">
          <ac:chgData name="Catriona McKay" userId="0e54913e-e43f-48ce-aa88-a154c8bd812a" providerId="ADAL" clId="{E8D08948-AFC4-4899-8E21-82E399BEA740}" dt="2018-04-19T16:15:54.571" v="1014" actId="164"/>
          <ac:spMkLst>
            <pc:docMk/>
            <pc:sldMk cId="390706209" sldId="473"/>
            <ac:spMk id="169" creationId="{8F72E67A-54A0-45E1-8587-DED83B199C39}"/>
          </ac:spMkLst>
        </pc:spChg>
        <pc:spChg chg="mod topLvl">
          <ac:chgData name="Catriona McKay" userId="0e54913e-e43f-48ce-aa88-a154c8bd812a" providerId="ADAL" clId="{E8D08948-AFC4-4899-8E21-82E399BEA740}" dt="2018-04-19T16:16:00.947" v="1017" actId="164"/>
          <ac:spMkLst>
            <pc:docMk/>
            <pc:sldMk cId="390706209" sldId="473"/>
            <ac:spMk id="178" creationId="{32F2F85E-574D-4238-95AD-46F40CB9CFCE}"/>
          </ac:spMkLst>
        </pc:spChg>
        <pc:spChg chg="mod topLvl">
          <ac:chgData name="Catriona McKay" userId="0e54913e-e43f-48ce-aa88-a154c8bd812a" providerId="ADAL" clId="{E8D08948-AFC4-4899-8E21-82E399BEA740}" dt="2018-04-19T16:16:23.356" v="1026" actId="164"/>
          <ac:spMkLst>
            <pc:docMk/>
            <pc:sldMk cId="390706209" sldId="473"/>
            <ac:spMk id="179" creationId="{A479E25A-6566-40C6-9620-3A13C4877298}"/>
          </ac:spMkLst>
        </pc:spChg>
        <pc:spChg chg="mod topLvl">
          <ac:chgData name="Catriona McKay" userId="0e54913e-e43f-48ce-aa88-a154c8bd812a" providerId="ADAL" clId="{E8D08948-AFC4-4899-8E21-82E399BEA740}" dt="2018-04-19T16:13:34.943" v="987" actId="164"/>
          <ac:spMkLst>
            <pc:docMk/>
            <pc:sldMk cId="390706209" sldId="473"/>
            <ac:spMk id="180" creationId="{6461115D-2041-4D96-8935-531BBAAE98D4}"/>
          </ac:spMkLst>
        </pc:spChg>
        <pc:spChg chg="mod topLvl">
          <ac:chgData name="Catriona McKay" userId="0e54913e-e43f-48ce-aa88-a154c8bd812a" providerId="ADAL" clId="{E8D08948-AFC4-4899-8E21-82E399BEA740}" dt="2018-04-19T16:13:47.460" v="992" actId="164"/>
          <ac:spMkLst>
            <pc:docMk/>
            <pc:sldMk cId="390706209" sldId="473"/>
            <ac:spMk id="181" creationId="{947FE9A1-0D61-4462-ABBB-9E463204E191}"/>
          </ac:spMkLst>
        </pc:spChg>
        <pc:spChg chg="mod topLvl">
          <ac:chgData name="Catriona McKay" userId="0e54913e-e43f-48ce-aa88-a154c8bd812a" providerId="ADAL" clId="{E8D08948-AFC4-4899-8E21-82E399BEA740}" dt="2018-04-19T16:13:54.352" v="994" actId="164"/>
          <ac:spMkLst>
            <pc:docMk/>
            <pc:sldMk cId="390706209" sldId="473"/>
            <ac:spMk id="182" creationId="{FAD22738-37F4-4895-904A-B2BDBFBFF690}"/>
          </ac:spMkLst>
        </pc:spChg>
        <pc:spChg chg="mod topLvl">
          <ac:chgData name="Catriona McKay" userId="0e54913e-e43f-48ce-aa88-a154c8bd812a" providerId="ADAL" clId="{E8D08948-AFC4-4899-8E21-82E399BEA740}" dt="2018-04-19T16:14:01.118" v="996" actId="164"/>
          <ac:spMkLst>
            <pc:docMk/>
            <pc:sldMk cId="390706209" sldId="473"/>
            <ac:spMk id="183" creationId="{140F209C-FD69-40C9-BDED-56FB6B25F351}"/>
          </ac:spMkLst>
        </pc:spChg>
        <pc:spChg chg="mod topLvl">
          <ac:chgData name="Catriona McKay" userId="0e54913e-e43f-48ce-aa88-a154c8bd812a" providerId="ADAL" clId="{E8D08948-AFC4-4899-8E21-82E399BEA740}" dt="2018-04-19T16:14:25.261" v="1004" actId="164"/>
          <ac:spMkLst>
            <pc:docMk/>
            <pc:sldMk cId="390706209" sldId="473"/>
            <ac:spMk id="184" creationId="{F9197D97-28E9-4DF1-81A7-845C2CE00E77}"/>
          </ac:spMkLst>
        </pc:spChg>
        <pc:spChg chg="mod topLvl">
          <ac:chgData name="Catriona McKay" userId="0e54913e-e43f-48ce-aa88-a154c8bd812a" providerId="ADAL" clId="{E8D08948-AFC4-4899-8E21-82E399BEA740}" dt="2018-04-19T16:14:22.667" v="1003" actId="164"/>
          <ac:spMkLst>
            <pc:docMk/>
            <pc:sldMk cId="390706209" sldId="473"/>
            <ac:spMk id="185" creationId="{EFB0A061-D055-4BB4-B869-136F4945F66E}"/>
          </ac:spMkLst>
        </pc:spChg>
        <pc:spChg chg="mod topLvl">
          <ac:chgData name="Catriona McKay" userId="0e54913e-e43f-48ce-aa88-a154c8bd812a" providerId="ADAL" clId="{E8D08948-AFC4-4899-8E21-82E399BEA740}" dt="2018-04-19T16:14:18.760" v="1002" actId="164"/>
          <ac:spMkLst>
            <pc:docMk/>
            <pc:sldMk cId="390706209" sldId="473"/>
            <ac:spMk id="186" creationId="{9020A63E-116B-4C98-A994-039967031B77}"/>
          </ac:spMkLst>
        </pc:spChg>
        <pc:spChg chg="mod topLvl">
          <ac:chgData name="Catriona McKay" userId="0e54913e-e43f-48ce-aa88-a154c8bd812a" providerId="ADAL" clId="{E8D08948-AFC4-4899-8E21-82E399BEA740}" dt="2018-04-19T16:14:16.370" v="1001" actId="164"/>
          <ac:spMkLst>
            <pc:docMk/>
            <pc:sldMk cId="390706209" sldId="473"/>
            <ac:spMk id="187" creationId="{98062638-ED74-436B-A966-FE4FEDF531EE}"/>
          </ac:spMkLst>
        </pc:spChg>
        <pc:spChg chg="mod topLvl">
          <ac:chgData name="Catriona McKay" userId="0e54913e-e43f-48ce-aa88-a154c8bd812a" providerId="ADAL" clId="{E8D08948-AFC4-4899-8E21-82E399BEA740}" dt="2018-04-19T16:29:51.704" v="1175" actId="164"/>
          <ac:spMkLst>
            <pc:docMk/>
            <pc:sldMk cId="390706209" sldId="473"/>
            <ac:spMk id="200" creationId="{03DE0E39-3E3E-437F-BB52-DD43AE2E545E}"/>
          </ac:spMkLst>
        </pc:spChg>
        <pc:spChg chg="mod topLvl">
          <ac:chgData name="Catriona McKay" userId="0e54913e-e43f-48ce-aa88-a154c8bd812a" providerId="ADAL" clId="{E8D08948-AFC4-4899-8E21-82E399BEA740}" dt="2018-04-19T16:29:51.704" v="1175" actId="164"/>
          <ac:spMkLst>
            <pc:docMk/>
            <pc:sldMk cId="390706209" sldId="473"/>
            <ac:spMk id="201" creationId="{F5F86CFA-69EA-4E3D-A302-ACF4241215F8}"/>
          </ac:spMkLst>
        </pc:spChg>
        <pc:spChg chg="mod topLvl">
          <ac:chgData name="Catriona McKay" userId="0e54913e-e43f-48ce-aa88-a154c8bd812a" providerId="ADAL" clId="{E8D08948-AFC4-4899-8E21-82E399BEA740}" dt="2018-04-19T16:29:51.704" v="1175" actId="164"/>
          <ac:spMkLst>
            <pc:docMk/>
            <pc:sldMk cId="390706209" sldId="473"/>
            <ac:spMk id="202" creationId="{D2215D22-A1AD-4BF8-86D5-D2C7777A5F81}"/>
          </ac:spMkLst>
        </pc:spChg>
        <pc:spChg chg="mod topLvl">
          <ac:chgData name="Catriona McKay" userId="0e54913e-e43f-48ce-aa88-a154c8bd812a" providerId="ADAL" clId="{E8D08948-AFC4-4899-8E21-82E399BEA740}" dt="2018-04-19T16:29:51.704" v="1175" actId="164"/>
          <ac:spMkLst>
            <pc:docMk/>
            <pc:sldMk cId="390706209" sldId="473"/>
            <ac:spMk id="203" creationId="{70370655-4109-4642-BE2D-D6BE4DB18E85}"/>
          </ac:spMkLst>
        </pc:spChg>
        <pc:spChg chg="mod topLvl">
          <ac:chgData name="Catriona McKay" userId="0e54913e-e43f-48ce-aa88-a154c8bd812a" providerId="ADAL" clId="{E8D08948-AFC4-4899-8E21-82E399BEA740}" dt="2018-04-19T16:29:51.704" v="1175" actId="164"/>
          <ac:spMkLst>
            <pc:docMk/>
            <pc:sldMk cId="390706209" sldId="473"/>
            <ac:spMk id="204" creationId="{3809CF64-7009-4489-9B55-A858F57348AF}"/>
          </ac:spMkLst>
        </pc:spChg>
        <pc:spChg chg="mod topLvl">
          <ac:chgData name="Catriona McKay" userId="0e54913e-e43f-48ce-aa88-a154c8bd812a" providerId="ADAL" clId="{E8D08948-AFC4-4899-8E21-82E399BEA740}" dt="2018-04-19T16:29:51.704" v="1175" actId="164"/>
          <ac:spMkLst>
            <pc:docMk/>
            <pc:sldMk cId="390706209" sldId="473"/>
            <ac:spMk id="205" creationId="{4CD8F1DF-8786-4252-8B9E-84FCAFCA76D4}"/>
          </ac:spMkLst>
        </pc:spChg>
        <pc:spChg chg="mod topLvl">
          <ac:chgData name="Catriona McKay" userId="0e54913e-e43f-48ce-aa88-a154c8bd812a" providerId="ADAL" clId="{E8D08948-AFC4-4899-8E21-82E399BEA740}" dt="2018-04-19T16:29:51.704" v="1175" actId="164"/>
          <ac:spMkLst>
            <pc:docMk/>
            <pc:sldMk cId="390706209" sldId="473"/>
            <ac:spMk id="206" creationId="{6665D396-5031-4A55-862C-3925CCDCC65E}"/>
          </ac:spMkLst>
        </pc:spChg>
        <pc:spChg chg="mod topLvl">
          <ac:chgData name="Catriona McKay" userId="0e54913e-e43f-48ce-aa88-a154c8bd812a" providerId="ADAL" clId="{E8D08948-AFC4-4899-8E21-82E399BEA740}" dt="2018-04-19T16:29:51.704" v="1175" actId="164"/>
          <ac:spMkLst>
            <pc:docMk/>
            <pc:sldMk cId="390706209" sldId="473"/>
            <ac:spMk id="207" creationId="{E2F2A684-62B4-4F73-91AC-A6726612266E}"/>
          </ac:spMkLst>
        </pc:spChg>
        <pc:spChg chg="mod topLvl">
          <ac:chgData name="Catriona McKay" userId="0e54913e-e43f-48ce-aa88-a154c8bd812a" providerId="ADAL" clId="{E8D08948-AFC4-4899-8E21-82E399BEA740}" dt="2018-04-19T16:29:51.704" v="1175" actId="164"/>
          <ac:spMkLst>
            <pc:docMk/>
            <pc:sldMk cId="390706209" sldId="473"/>
            <ac:spMk id="208" creationId="{D34076FA-DACC-4231-AB08-38E6FCC5E26F}"/>
          </ac:spMkLst>
        </pc:spChg>
        <pc:spChg chg="mod topLvl">
          <ac:chgData name="Catriona McKay" userId="0e54913e-e43f-48ce-aa88-a154c8bd812a" providerId="ADAL" clId="{E8D08948-AFC4-4899-8E21-82E399BEA740}" dt="2018-04-19T16:29:51.704" v="1175" actId="164"/>
          <ac:spMkLst>
            <pc:docMk/>
            <pc:sldMk cId="390706209" sldId="473"/>
            <ac:spMk id="209" creationId="{C9F0F497-6B63-4E20-B0D7-7B711822E717}"/>
          </ac:spMkLst>
        </pc:spChg>
        <pc:spChg chg="mod topLvl">
          <ac:chgData name="Catriona McKay" userId="0e54913e-e43f-48ce-aa88-a154c8bd812a" providerId="ADAL" clId="{E8D08948-AFC4-4899-8E21-82E399BEA740}" dt="2018-04-19T16:29:51.704" v="1175" actId="164"/>
          <ac:spMkLst>
            <pc:docMk/>
            <pc:sldMk cId="390706209" sldId="473"/>
            <ac:spMk id="210" creationId="{39BAA00E-51ED-45D4-B3E1-32B582586D48}"/>
          </ac:spMkLst>
        </pc:spChg>
        <pc:spChg chg="mod topLvl">
          <ac:chgData name="Catriona McKay" userId="0e54913e-e43f-48ce-aa88-a154c8bd812a" providerId="ADAL" clId="{E8D08948-AFC4-4899-8E21-82E399BEA740}" dt="2018-04-19T16:29:51.704" v="1175" actId="164"/>
          <ac:spMkLst>
            <pc:docMk/>
            <pc:sldMk cId="390706209" sldId="473"/>
            <ac:spMk id="211" creationId="{DBE1C51B-66AE-4F21-98E2-3E5F0FA16B49}"/>
          </ac:spMkLst>
        </pc:spChg>
        <pc:spChg chg="mod topLvl">
          <ac:chgData name="Catriona McKay" userId="0e54913e-e43f-48ce-aa88-a154c8bd812a" providerId="ADAL" clId="{E8D08948-AFC4-4899-8E21-82E399BEA740}" dt="2018-04-19T16:29:51.704" v="1175" actId="164"/>
          <ac:spMkLst>
            <pc:docMk/>
            <pc:sldMk cId="390706209" sldId="473"/>
            <ac:spMk id="212" creationId="{FFB7ABBE-1AA3-43AA-9A0B-66EB1E63EDBE}"/>
          </ac:spMkLst>
        </pc:spChg>
        <pc:spChg chg="mod topLvl">
          <ac:chgData name="Catriona McKay" userId="0e54913e-e43f-48ce-aa88-a154c8bd812a" providerId="ADAL" clId="{E8D08948-AFC4-4899-8E21-82E399BEA740}" dt="2018-04-19T16:29:51.704" v="1175" actId="164"/>
          <ac:spMkLst>
            <pc:docMk/>
            <pc:sldMk cId="390706209" sldId="473"/>
            <ac:spMk id="213" creationId="{75935C68-EAA1-4BBC-AB7F-C96AF46BE30E}"/>
          </ac:spMkLst>
        </pc:spChg>
        <pc:spChg chg="mod topLvl">
          <ac:chgData name="Catriona McKay" userId="0e54913e-e43f-48ce-aa88-a154c8bd812a" providerId="ADAL" clId="{E8D08948-AFC4-4899-8E21-82E399BEA740}" dt="2018-04-19T16:29:51.704" v="1175" actId="164"/>
          <ac:spMkLst>
            <pc:docMk/>
            <pc:sldMk cId="390706209" sldId="473"/>
            <ac:spMk id="214" creationId="{F1236B34-3555-4B76-967F-18C5D5B1178E}"/>
          </ac:spMkLst>
        </pc:spChg>
        <pc:spChg chg="mod topLvl">
          <ac:chgData name="Catriona McKay" userId="0e54913e-e43f-48ce-aa88-a154c8bd812a" providerId="ADAL" clId="{E8D08948-AFC4-4899-8E21-82E399BEA740}" dt="2018-04-19T16:29:51.704" v="1175" actId="164"/>
          <ac:spMkLst>
            <pc:docMk/>
            <pc:sldMk cId="390706209" sldId="473"/>
            <ac:spMk id="215" creationId="{EE84759D-84F8-4C8A-B679-BB196F4ABBB2}"/>
          </ac:spMkLst>
        </pc:spChg>
        <pc:spChg chg="mod topLvl">
          <ac:chgData name="Catriona McKay" userId="0e54913e-e43f-48ce-aa88-a154c8bd812a" providerId="ADAL" clId="{E8D08948-AFC4-4899-8E21-82E399BEA740}" dt="2018-04-19T16:29:51.704" v="1175" actId="164"/>
          <ac:spMkLst>
            <pc:docMk/>
            <pc:sldMk cId="390706209" sldId="473"/>
            <ac:spMk id="216" creationId="{1889570D-E580-4D53-A334-793389CB08B2}"/>
          </ac:spMkLst>
        </pc:spChg>
        <pc:spChg chg="mod topLvl">
          <ac:chgData name="Catriona McKay" userId="0e54913e-e43f-48ce-aa88-a154c8bd812a" providerId="ADAL" clId="{E8D08948-AFC4-4899-8E21-82E399BEA740}" dt="2018-04-19T16:29:51.704" v="1175" actId="164"/>
          <ac:spMkLst>
            <pc:docMk/>
            <pc:sldMk cId="390706209" sldId="473"/>
            <ac:spMk id="217" creationId="{2845DDF5-70BB-4868-BA0E-511B04A297C7}"/>
          </ac:spMkLst>
        </pc:spChg>
        <pc:spChg chg="mod topLvl">
          <ac:chgData name="Catriona McKay" userId="0e54913e-e43f-48ce-aa88-a154c8bd812a" providerId="ADAL" clId="{E8D08948-AFC4-4899-8E21-82E399BEA740}" dt="2018-04-19T16:29:51.704" v="1175" actId="164"/>
          <ac:spMkLst>
            <pc:docMk/>
            <pc:sldMk cId="390706209" sldId="473"/>
            <ac:spMk id="218" creationId="{AA71B890-2BD1-43BE-9664-37989351DF16}"/>
          </ac:spMkLst>
        </pc:spChg>
        <pc:spChg chg="mod topLvl">
          <ac:chgData name="Catriona McKay" userId="0e54913e-e43f-48ce-aa88-a154c8bd812a" providerId="ADAL" clId="{E8D08948-AFC4-4899-8E21-82E399BEA740}" dt="2018-04-19T16:29:51.704" v="1175" actId="164"/>
          <ac:spMkLst>
            <pc:docMk/>
            <pc:sldMk cId="390706209" sldId="473"/>
            <ac:spMk id="219" creationId="{9DFBD027-BB28-4665-A48A-A8130004177E}"/>
          </ac:spMkLst>
        </pc:spChg>
        <pc:spChg chg="mod topLvl">
          <ac:chgData name="Catriona McKay" userId="0e54913e-e43f-48ce-aa88-a154c8bd812a" providerId="ADAL" clId="{E8D08948-AFC4-4899-8E21-82E399BEA740}" dt="2018-04-19T16:29:51.704" v="1175" actId="164"/>
          <ac:spMkLst>
            <pc:docMk/>
            <pc:sldMk cId="390706209" sldId="473"/>
            <ac:spMk id="220" creationId="{F7F40A28-F494-49CE-A5B1-6FD79593C249}"/>
          </ac:spMkLst>
        </pc:spChg>
        <pc:spChg chg="mod topLvl">
          <ac:chgData name="Catriona McKay" userId="0e54913e-e43f-48ce-aa88-a154c8bd812a" providerId="ADAL" clId="{E8D08948-AFC4-4899-8E21-82E399BEA740}" dt="2018-04-19T16:29:51.704" v="1175" actId="164"/>
          <ac:spMkLst>
            <pc:docMk/>
            <pc:sldMk cId="390706209" sldId="473"/>
            <ac:spMk id="221" creationId="{6DB7D7EE-CC44-482D-84C3-58791D10E42D}"/>
          </ac:spMkLst>
        </pc:spChg>
        <pc:spChg chg="mod topLvl">
          <ac:chgData name="Catriona McKay" userId="0e54913e-e43f-48ce-aa88-a154c8bd812a" providerId="ADAL" clId="{E8D08948-AFC4-4899-8E21-82E399BEA740}" dt="2018-04-19T16:29:51.704" v="1175" actId="164"/>
          <ac:spMkLst>
            <pc:docMk/>
            <pc:sldMk cId="390706209" sldId="473"/>
            <ac:spMk id="222" creationId="{29AC1435-0C42-408F-A24D-4AD4D25C30CD}"/>
          </ac:spMkLst>
        </pc:spChg>
        <pc:spChg chg="mod topLvl">
          <ac:chgData name="Catriona McKay" userId="0e54913e-e43f-48ce-aa88-a154c8bd812a" providerId="ADAL" clId="{E8D08948-AFC4-4899-8E21-82E399BEA740}" dt="2018-04-19T16:29:51.704" v="1175" actId="164"/>
          <ac:spMkLst>
            <pc:docMk/>
            <pc:sldMk cId="390706209" sldId="473"/>
            <ac:spMk id="223" creationId="{637B6342-549B-4D8D-9F54-CB0D2796BE3D}"/>
          </ac:spMkLst>
        </pc:spChg>
        <pc:spChg chg="mod topLvl">
          <ac:chgData name="Catriona McKay" userId="0e54913e-e43f-48ce-aa88-a154c8bd812a" providerId="ADAL" clId="{E8D08948-AFC4-4899-8E21-82E399BEA740}" dt="2018-04-19T16:29:51.704" v="1175" actId="164"/>
          <ac:spMkLst>
            <pc:docMk/>
            <pc:sldMk cId="390706209" sldId="473"/>
            <ac:spMk id="224" creationId="{CD9617C9-B2FC-4E0E-BA2F-98FDF4F848F3}"/>
          </ac:spMkLst>
        </pc:spChg>
        <pc:spChg chg="mod topLvl">
          <ac:chgData name="Catriona McKay" userId="0e54913e-e43f-48ce-aa88-a154c8bd812a" providerId="ADAL" clId="{E8D08948-AFC4-4899-8E21-82E399BEA740}" dt="2018-04-19T16:29:51.704" v="1175" actId="164"/>
          <ac:spMkLst>
            <pc:docMk/>
            <pc:sldMk cId="390706209" sldId="473"/>
            <ac:spMk id="225" creationId="{5AFAF549-380F-41DE-82FF-D64DC9DE7FE7}"/>
          </ac:spMkLst>
        </pc:spChg>
        <pc:spChg chg="mod topLvl">
          <ac:chgData name="Catriona McKay" userId="0e54913e-e43f-48ce-aa88-a154c8bd812a" providerId="ADAL" clId="{E8D08948-AFC4-4899-8E21-82E399BEA740}" dt="2018-04-19T16:29:51.704" v="1175" actId="164"/>
          <ac:spMkLst>
            <pc:docMk/>
            <pc:sldMk cId="390706209" sldId="473"/>
            <ac:spMk id="226" creationId="{6C7A86C9-E715-4B45-ADD3-935536E5183C}"/>
          </ac:spMkLst>
        </pc:spChg>
        <pc:spChg chg="mod topLvl">
          <ac:chgData name="Catriona McKay" userId="0e54913e-e43f-48ce-aa88-a154c8bd812a" providerId="ADAL" clId="{E8D08948-AFC4-4899-8E21-82E399BEA740}" dt="2018-04-19T16:29:51.704" v="1175" actId="164"/>
          <ac:spMkLst>
            <pc:docMk/>
            <pc:sldMk cId="390706209" sldId="473"/>
            <ac:spMk id="227" creationId="{5CAF5B4A-8D94-4A31-A172-8D7BD8D2E7C0}"/>
          </ac:spMkLst>
        </pc:spChg>
        <pc:spChg chg="mod topLvl">
          <ac:chgData name="Catriona McKay" userId="0e54913e-e43f-48ce-aa88-a154c8bd812a" providerId="ADAL" clId="{E8D08948-AFC4-4899-8E21-82E399BEA740}" dt="2018-04-19T16:29:51.704" v="1175" actId="164"/>
          <ac:spMkLst>
            <pc:docMk/>
            <pc:sldMk cId="390706209" sldId="473"/>
            <ac:spMk id="228" creationId="{A738A573-15CF-4106-836D-9E1BD6236E6C}"/>
          </ac:spMkLst>
        </pc:spChg>
        <pc:spChg chg="mod topLvl">
          <ac:chgData name="Catriona McKay" userId="0e54913e-e43f-48ce-aa88-a154c8bd812a" providerId="ADAL" clId="{E8D08948-AFC4-4899-8E21-82E399BEA740}" dt="2018-04-19T16:29:51.704" v="1175" actId="164"/>
          <ac:spMkLst>
            <pc:docMk/>
            <pc:sldMk cId="390706209" sldId="473"/>
            <ac:spMk id="229" creationId="{95AA371C-3892-4885-9B41-1955262FB6E7}"/>
          </ac:spMkLst>
        </pc:spChg>
        <pc:spChg chg="mod topLvl">
          <ac:chgData name="Catriona McKay" userId="0e54913e-e43f-48ce-aa88-a154c8bd812a" providerId="ADAL" clId="{E8D08948-AFC4-4899-8E21-82E399BEA740}" dt="2018-04-19T16:29:51.704" v="1175" actId="164"/>
          <ac:spMkLst>
            <pc:docMk/>
            <pc:sldMk cId="390706209" sldId="473"/>
            <ac:spMk id="230" creationId="{A1752E44-7DE4-45AF-82A3-5614C31A9797}"/>
          </ac:spMkLst>
        </pc:spChg>
        <pc:spChg chg="mod topLvl">
          <ac:chgData name="Catriona McKay" userId="0e54913e-e43f-48ce-aa88-a154c8bd812a" providerId="ADAL" clId="{E8D08948-AFC4-4899-8E21-82E399BEA740}" dt="2018-04-19T16:29:51.704" v="1175" actId="164"/>
          <ac:spMkLst>
            <pc:docMk/>
            <pc:sldMk cId="390706209" sldId="473"/>
            <ac:spMk id="231" creationId="{2E833DDC-BEBD-4210-9887-406796966513}"/>
          </ac:spMkLst>
        </pc:spChg>
        <pc:spChg chg="mod topLvl">
          <ac:chgData name="Catriona McKay" userId="0e54913e-e43f-48ce-aa88-a154c8bd812a" providerId="ADAL" clId="{E8D08948-AFC4-4899-8E21-82E399BEA740}" dt="2018-04-19T16:29:51.704" v="1175" actId="164"/>
          <ac:spMkLst>
            <pc:docMk/>
            <pc:sldMk cId="390706209" sldId="473"/>
            <ac:spMk id="238" creationId="{9CD0C3D9-A991-43C2-8E77-BDF7D8FC24C7}"/>
          </ac:spMkLst>
        </pc:spChg>
        <pc:spChg chg="mod topLvl">
          <ac:chgData name="Catriona McKay" userId="0e54913e-e43f-48ce-aa88-a154c8bd812a" providerId="ADAL" clId="{E8D08948-AFC4-4899-8E21-82E399BEA740}" dt="2018-04-19T16:29:51.704" v="1175" actId="164"/>
          <ac:spMkLst>
            <pc:docMk/>
            <pc:sldMk cId="390706209" sldId="473"/>
            <ac:spMk id="239" creationId="{B8478008-49D4-4177-A31A-032C6F0645F0}"/>
          </ac:spMkLst>
        </pc:spChg>
        <pc:spChg chg="mod topLvl">
          <ac:chgData name="Catriona McKay" userId="0e54913e-e43f-48ce-aa88-a154c8bd812a" providerId="ADAL" clId="{E8D08948-AFC4-4899-8E21-82E399BEA740}" dt="2018-04-19T16:29:51.704" v="1175" actId="164"/>
          <ac:spMkLst>
            <pc:docMk/>
            <pc:sldMk cId="390706209" sldId="473"/>
            <ac:spMk id="240" creationId="{D74C4E50-EF4D-4E55-AC09-BB8911363190}"/>
          </ac:spMkLst>
        </pc:spChg>
        <pc:spChg chg="mod topLvl">
          <ac:chgData name="Catriona McKay" userId="0e54913e-e43f-48ce-aa88-a154c8bd812a" providerId="ADAL" clId="{E8D08948-AFC4-4899-8E21-82E399BEA740}" dt="2018-04-19T16:29:51.704" v="1175" actId="164"/>
          <ac:spMkLst>
            <pc:docMk/>
            <pc:sldMk cId="390706209" sldId="473"/>
            <ac:spMk id="241" creationId="{C03E80E6-75CD-4551-AA1C-5CAE523112B6}"/>
          </ac:spMkLst>
        </pc:spChg>
        <pc:spChg chg="mod topLvl">
          <ac:chgData name="Catriona McKay" userId="0e54913e-e43f-48ce-aa88-a154c8bd812a" providerId="ADAL" clId="{E8D08948-AFC4-4899-8E21-82E399BEA740}" dt="2018-04-19T16:29:51.704" v="1175" actId="164"/>
          <ac:spMkLst>
            <pc:docMk/>
            <pc:sldMk cId="390706209" sldId="473"/>
            <ac:spMk id="242" creationId="{2309FB26-7AA8-4DFA-96C8-F5F4C3D05FD9}"/>
          </ac:spMkLst>
        </pc:spChg>
        <pc:spChg chg="mod topLvl">
          <ac:chgData name="Catriona McKay" userId="0e54913e-e43f-48ce-aa88-a154c8bd812a" providerId="ADAL" clId="{E8D08948-AFC4-4899-8E21-82E399BEA740}" dt="2018-04-19T16:29:51.704" v="1175" actId="164"/>
          <ac:spMkLst>
            <pc:docMk/>
            <pc:sldMk cId="390706209" sldId="473"/>
            <ac:spMk id="243" creationId="{3A3E5216-87BE-44B7-9A36-5B5F896987F0}"/>
          </ac:spMkLst>
        </pc:spChg>
        <pc:spChg chg="mod topLvl">
          <ac:chgData name="Catriona McKay" userId="0e54913e-e43f-48ce-aa88-a154c8bd812a" providerId="ADAL" clId="{E8D08948-AFC4-4899-8E21-82E399BEA740}" dt="2018-04-19T16:29:51.704" v="1175" actId="164"/>
          <ac:spMkLst>
            <pc:docMk/>
            <pc:sldMk cId="390706209" sldId="473"/>
            <ac:spMk id="244" creationId="{91678695-CC49-4F79-84D0-AAD8AE50587C}"/>
          </ac:spMkLst>
        </pc:spChg>
        <pc:spChg chg="mod topLvl">
          <ac:chgData name="Catriona McKay" userId="0e54913e-e43f-48ce-aa88-a154c8bd812a" providerId="ADAL" clId="{E8D08948-AFC4-4899-8E21-82E399BEA740}" dt="2018-04-19T16:29:51.704" v="1175" actId="164"/>
          <ac:spMkLst>
            <pc:docMk/>
            <pc:sldMk cId="390706209" sldId="473"/>
            <ac:spMk id="245" creationId="{37C677AD-BFA8-4449-8CC3-DE94B8E75181}"/>
          </ac:spMkLst>
        </pc:spChg>
        <pc:spChg chg="mod topLvl">
          <ac:chgData name="Catriona McKay" userId="0e54913e-e43f-48ce-aa88-a154c8bd812a" providerId="ADAL" clId="{E8D08948-AFC4-4899-8E21-82E399BEA740}" dt="2018-04-19T16:29:51.704" v="1175" actId="164"/>
          <ac:spMkLst>
            <pc:docMk/>
            <pc:sldMk cId="390706209" sldId="473"/>
            <ac:spMk id="246" creationId="{7055B8B8-71F4-4074-9FF0-7D970950EEDD}"/>
          </ac:spMkLst>
        </pc:spChg>
        <pc:spChg chg="mod topLvl">
          <ac:chgData name="Catriona McKay" userId="0e54913e-e43f-48ce-aa88-a154c8bd812a" providerId="ADAL" clId="{E8D08948-AFC4-4899-8E21-82E399BEA740}" dt="2018-04-19T16:29:51.704" v="1175" actId="164"/>
          <ac:spMkLst>
            <pc:docMk/>
            <pc:sldMk cId="390706209" sldId="473"/>
            <ac:spMk id="247" creationId="{A2B6D93A-1F36-41E0-8CE9-4BAFDC7D5A5A}"/>
          </ac:spMkLst>
        </pc:spChg>
        <pc:spChg chg="mod topLvl">
          <ac:chgData name="Catriona McKay" userId="0e54913e-e43f-48ce-aa88-a154c8bd812a" providerId="ADAL" clId="{E8D08948-AFC4-4899-8E21-82E399BEA740}" dt="2018-04-19T16:29:51.704" v="1175" actId="164"/>
          <ac:spMkLst>
            <pc:docMk/>
            <pc:sldMk cId="390706209" sldId="473"/>
            <ac:spMk id="248" creationId="{627B95D2-7770-496B-96A1-69A08940B9F0}"/>
          </ac:spMkLst>
        </pc:spChg>
        <pc:spChg chg="mod topLvl">
          <ac:chgData name="Catriona McKay" userId="0e54913e-e43f-48ce-aa88-a154c8bd812a" providerId="ADAL" clId="{E8D08948-AFC4-4899-8E21-82E399BEA740}" dt="2018-04-19T16:29:51.704" v="1175" actId="164"/>
          <ac:spMkLst>
            <pc:docMk/>
            <pc:sldMk cId="390706209" sldId="473"/>
            <ac:spMk id="249" creationId="{829AF4F8-C3D4-4D30-B935-1E5E74B5C502}"/>
          </ac:spMkLst>
        </pc:spChg>
        <pc:spChg chg="mod topLvl">
          <ac:chgData name="Catriona McKay" userId="0e54913e-e43f-48ce-aa88-a154c8bd812a" providerId="ADAL" clId="{E8D08948-AFC4-4899-8E21-82E399BEA740}" dt="2018-04-19T16:29:51.704" v="1175" actId="164"/>
          <ac:spMkLst>
            <pc:docMk/>
            <pc:sldMk cId="390706209" sldId="473"/>
            <ac:spMk id="250" creationId="{5FC6C88F-F9EB-4117-94C9-E8ED06374517}"/>
          </ac:spMkLst>
        </pc:spChg>
        <pc:spChg chg="mod topLvl">
          <ac:chgData name="Catriona McKay" userId="0e54913e-e43f-48ce-aa88-a154c8bd812a" providerId="ADAL" clId="{E8D08948-AFC4-4899-8E21-82E399BEA740}" dt="2018-04-19T16:29:51.704" v="1175" actId="164"/>
          <ac:spMkLst>
            <pc:docMk/>
            <pc:sldMk cId="390706209" sldId="473"/>
            <ac:spMk id="251" creationId="{28F6D57E-864B-4B87-A9BC-9DF4DB32B4A9}"/>
          </ac:spMkLst>
        </pc:spChg>
        <pc:spChg chg="mod topLvl">
          <ac:chgData name="Catriona McKay" userId="0e54913e-e43f-48ce-aa88-a154c8bd812a" providerId="ADAL" clId="{E8D08948-AFC4-4899-8E21-82E399BEA740}" dt="2018-04-19T16:29:51.704" v="1175" actId="164"/>
          <ac:spMkLst>
            <pc:docMk/>
            <pc:sldMk cId="390706209" sldId="473"/>
            <ac:spMk id="252" creationId="{374043A3-2E7B-4FA8-A694-62D922B4CDC1}"/>
          </ac:spMkLst>
        </pc:spChg>
        <pc:spChg chg="mod topLvl">
          <ac:chgData name="Catriona McKay" userId="0e54913e-e43f-48ce-aa88-a154c8bd812a" providerId="ADAL" clId="{E8D08948-AFC4-4899-8E21-82E399BEA740}" dt="2018-04-19T16:29:51.704" v="1175" actId="164"/>
          <ac:spMkLst>
            <pc:docMk/>
            <pc:sldMk cId="390706209" sldId="473"/>
            <ac:spMk id="253" creationId="{25DDA82D-97E9-4184-816A-85C4BE5A88D3}"/>
          </ac:spMkLst>
        </pc:spChg>
        <pc:spChg chg="mod topLvl">
          <ac:chgData name="Catriona McKay" userId="0e54913e-e43f-48ce-aa88-a154c8bd812a" providerId="ADAL" clId="{E8D08948-AFC4-4899-8E21-82E399BEA740}" dt="2018-04-19T16:29:51.704" v="1175" actId="164"/>
          <ac:spMkLst>
            <pc:docMk/>
            <pc:sldMk cId="390706209" sldId="473"/>
            <ac:spMk id="254" creationId="{9B2EAE03-A824-4A11-B35D-BF8D38AD7987}"/>
          </ac:spMkLst>
        </pc:spChg>
        <pc:spChg chg="mod topLvl">
          <ac:chgData name="Catriona McKay" userId="0e54913e-e43f-48ce-aa88-a154c8bd812a" providerId="ADAL" clId="{E8D08948-AFC4-4899-8E21-82E399BEA740}" dt="2018-04-19T16:29:51.704" v="1175" actId="164"/>
          <ac:spMkLst>
            <pc:docMk/>
            <pc:sldMk cId="390706209" sldId="473"/>
            <ac:spMk id="255" creationId="{575201F3-3C79-4812-AE83-A449DA9D9D56}"/>
          </ac:spMkLst>
        </pc:spChg>
        <pc:spChg chg="mod topLvl">
          <ac:chgData name="Catriona McKay" userId="0e54913e-e43f-48ce-aa88-a154c8bd812a" providerId="ADAL" clId="{E8D08948-AFC4-4899-8E21-82E399BEA740}" dt="2018-04-19T16:29:51.704" v="1175" actId="164"/>
          <ac:spMkLst>
            <pc:docMk/>
            <pc:sldMk cId="390706209" sldId="473"/>
            <ac:spMk id="256" creationId="{ECD14BB2-0091-462B-98D5-B0830D14EF60}"/>
          </ac:spMkLst>
        </pc:spChg>
        <pc:spChg chg="mod topLvl">
          <ac:chgData name="Catriona McKay" userId="0e54913e-e43f-48ce-aa88-a154c8bd812a" providerId="ADAL" clId="{E8D08948-AFC4-4899-8E21-82E399BEA740}" dt="2018-04-19T16:29:51.704" v="1175" actId="164"/>
          <ac:spMkLst>
            <pc:docMk/>
            <pc:sldMk cId="390706209" sldId="473"/>
            <ac:spMk id="257" creationId="{2449719D-723F-486B-AF48-6865C847E42C}"/>
          </ac:spMkLst>
        </pc:spChg>
        <pc:spChg chg="mod topLvl">
          <ac:chgData name="Catriona McKay" userId="0e54913e-e43f-48ce-aa88-a154c8bd812a" providerId="ADAL" clId="{E8D08948-AFC4-4899-8E21-82E399BEA740}" dt="2018-04-19T16:29:51.704" v="1175" actId="164"/>
          <ac:spMkLst>
            <pc:docMk/>
            <pc:sldMk cId="390706209" sldId="473"/>
            <ac:spMk id="258" creationId="{1CE21B9F-0A87-484D-90B2-38FB4069CCB4}"/>
          </ac:spMkLst>
        </pc:spChg>
        <pc:spChg chg="mod topLvl">
          <ac:chgData name="Catriona McKay" userId="0e54913e-e43f-48ce-aa88-a154c8bd812a" providerId="ADAL" clId="{E8D08948-AFC4-4899-8E21-82E399BEA740}" dt="2018-04-19T16:29:51.704" v="1175" actId="164"/>
          <ac:spMkLst>
            <pc:docMk/>
            <pc:sldMk cId="390706209" sldId="473"/>
            <ac:spMk id="259" creationId="{FAFEBE03-9AB0-4A72-9124-F0073AA21096}"/>
          </ac:spMkLst>
        </pc:spChg>
        <pc:spChg chg="mod topLvl">
          <ac:chgData name="Catriona McKay" userId="0e54913e-e43f-48ce-aa88-a154c8bd812a" providerId="ADAL" clId="{E8D08948-AFC4-4899-8E21-82E399BEA740}" dt="2018-04-19T16:29:51.704" v="1175" actId="164"/>
          <ac:spMkLst>
            <pc:docMk/>
            <pc:sldMk cId="390706209" sldId="473"/>
            <ac:spMk id="260" creationId="{878A5E34-6DCC-43FD-AADC-2A0B4B062E14}"/>
          </ac:spMkLst>
        </pc:spChg>
        <pc:spChg chg="mod topLvl">
          <ac:chgData name="Catriona McKay" userId="0e54913e-e43f-48ce-aa88-a154c8bd812a" providerId="ADAL" clId="{E8D08948-AFC4-4899-8E21-82E399BEA740}" dt="2018-04-19T16:29:51.704" v="1175" actId="164"/>
          <ac:spMkLst>
            <pc:docMk/>
            <pc:sldMk cId="390706209" sldId="473"/>
            <ac:spMk id="261" creationId="{8366E55A-A966-48EB-AE0B-B19A9609BAA5}"/>
          </ac:spMkLst>
        </pc:spChg>
        <pc:spChg chg="mod topLvl">
          <ac:chgData name="Catriona McKay" userId="0e54913e-e43f-48ce-aa88-a154c8bd812a" providerId="ADAL" clId="{E8D08948-AFC4-4899-8E21-82E399BEA740}" dt="2018-04-19T16:29:51.704" v="1175" actId="164"/>
          <ac:spMkLst>
            <pc:docMk/>
            <pc:sldMk cId="390706209" sldId="473"/>
            <ac:spMk id="262" creationId="{C926A752-D7CC-412C-B7E3-5F711E5A952B}"/>
          </ac:spMkLst>
        </pc:spChg>
        <pc:spChg chg="mod topLvl">
          <ac:chgData name="Catriona McKay" userId="0e54913e-e43f-48ce-aa88-a154c8bd812a" providerId="ADAL" clId="{E8D08948-AFC4-4899-8E21-82E399BEA740}" dt="2018-04-19T16:29:51.704" v="1175" actId="164"/>
          <ac:spMkLst>
            <pc:docMk/>
            <pc:sldMk cId="390706209" sldId="473"/>
            <ac:spMk id="263" creationId="{B17EE17E-3E41-4FD0-A7AA-4EC672D5807B}"/>
          </ac:spMkLst>
        </pc:spChg>
        <pc:spChg chg="mod topLvl">
          <ac:chgData name="Catriona McKay" userId="0e54913e-e43f-48ce-aa88-a154c8bd812a" providerId="ADAL" clId="{E8D08948-AFC4-4899-8E21-82E399BEA740}" dt="2018-04-19T16:29:51.704" v="1175" actId="164"/>
          <ac:spMkLst>
            <pc:docMk/>
            <pc:sldMk cId="390706209" sldId="473"/>
            <ac:spMk id="264" creationId="{116C0AF5-9A3E-4F75-81B4-138A38728B8B}"/>
          </ac:spMkLst>
        </pc:spChg>
        <pc:spChg chg="mod topLvl">
          <ac:chgData name="Catriona McKay" userId="0e54913e-e43f-48ce-aa88-a154c8bd812a" providerId="ADAL" clId="{E8D08948-AFC4-4899-8E21-82E399BEA740}" dt="2018-04-19T16:29:51.704" v="1175" actId="164"/>
          <ac:spMkLst>
            <pc:docMk/>
            <pc:sldMk cId="390706209" sldId="473"/>
            <ac:spMk id="265" creationId="{8FBEDF51-C2C0-4937-964F-51711D6AD0B3}"/>
          </ac:spMkLst>
        </pc:spChg>
        <pc:spChg chg="mod topLvl">
          <ac:chgData name="Catriona McKay" userId="0e54913e-e43f-48ce-aa88-a154c8bd812a" providerId="ADAL" clId="{E8D08948-AFC4-4899-8E21-82E399BEA740}" dt="2018-04-19T16:29:51.704" v="1175" actId="164"/>
          <ac:spMkLst>
            <pc:docMk/>
            <pc:sldMk cId="390706209" sldId="473"/>
            <ac:spMk id="266" creationId="{CCBC848A-E049-44C2-9276-F51968190FF6}"/>
          </ac:spMkLst>
        </pc:spChg>
        <pc:spChg chg="mod topLvl">
          <ac:chgData name="Catriona McKay" userId="0e54913e-e43f-48ce-aa88-a154c8bd812a" providerId="ADAL" clId="{E8D08948-AFC4-4899-8E21-82E399BEA740}" dt="2018-04-19T16:29:51.704" v="1175" actId="164"/>
          <ac:spMkLst>
            <pc:docMk/>
            <pc:sldMk cId="390706209" sldId="473"/>
            <ac:spMk id="267" creationId="{F7C5B18C-4638-405E-9BCF-7983563115B5}"/>
          </ac:spMkLst>
        </pc:spChg>
        <pc:spChg chg="mod topLvl">
          <ac:chgData name="Catriona McKay" userId="0e54913e-e43f-48ce-aa88-a154c8bd812a" providerId="ADAL" clId="{E8D08948-AFC4-4899-8E21-82E399BEA740}" dt="2018-04-19T16:29:51.704" v="1175" actId="164"/>
          <ac:spMkLst>
            <pc:docMk/>
            <pc:sldMk cId="390706209" sldId="473"/>
            <ac:spMk id="268" creationId="{6BE06C33-5F83-4D51-9043-0B4D6C581EC6}"/>
          </ac:spMkLst>
        </pc:spChg>
        <pc:spChg chg="add mod">
          <ac:chgData name="Catriona McKay" userId="0e54913e-e43f-48ce-aa88-a154c8bd812a" providerId="ADAL" clId="{E8D08948-AFC4-4899-8E21-82E399BEA740}" dt="2018-04-19T16:26:15.619" v="1149" actId="1076"/>
          <ac:spMkLst>
            <pc:docMk/>
            <pc:sldMk cId="390706209" sldId="473"/>
            <ac:spMk id="331" creationId="{BCF6E87E-7CE0-4E84-AA52-F5C0FBEB3A7E}"/>
          </ac:spMkLst>
        </pc:spChg>
        <pc:spChg chg="add mod">
          <ac:chgData name="Catriona McKay" userId="0e54913e-e43f-48ce-aa88-a154c8bd812a" providerId="ADAL" clId="{E8D08948-AFC4-4899-8E21-82E399BEA740}" dt="2018-04-19T16:25:57.992" v="1143" actId="571"/>
          <ac:spMkLst>
            <pc:docMk/>
            <pc:sldMk cId="390706209" sldId="473"/>
            <ac:spMk id="332" creationId="{7293A43A-AD2B-493A-B6CF-DCDDB10099C8}"/>
          </ac:spMkLst>
        </pc:spChg>
        <pc:spChg chg="add mod">
          <ac:chgData name="Catriona McKay" userId="0e54913e-e43f-48ce-aa88-a154c8bd812a" providerId="ADAL" clId="{E8D08948-AFC4-4899-8E21-82E399BEA740}" dt="2018-04-19T16:26:01.555" v="1146" actId="571"/>
          <ac:spMkLst>
            <pc:docMk/>
            <pc:sldMk cId="390706209" sldId="473"/>
            <ac:spMk id="333" creationId="{F6D10B17-8C82-4CE6-A00F-E856A7156EBF}"/>
          </ac:spMkLst>
        </pc:spChg>
        <pc:grpChg chg="add mod">
          <ac:chgData name="Catriona McKay" userId="0e54913e-e43f-48ce-aa88-a154c8bd812a" providerId="ADAL" clId="{E8D08948-AFC4-4899-8E21-82E399BEA740}" dt="2018-04-19T16:14:33.602" v="1005" actId="465"/>
          <ac:grpSpMkLst>
            <pc:docMk/>
            <pc:sldMk cId="390706209" sldId="473"/>
            <ac:grpSpMk id="2" creationId="{CADEFEF6-F223-4103-834A-7DEC9ABB7DA7}"/>
          </ac:grpSpMkLst>
        </pc:grpChg>
        <pc:grpChg chg="add mod">
          <ac:chgData name="Catriona McKay" userId="0e54913e-e43f-48ce-aa88-a154c8bd812a" providerId="ADAL" clId="{E8D08948-AFC4-4899-8E21-82E399BEA740}" dt="2018-04-19T16:14:33.602" v="1005" actId="465"/>
          <ac:grpSpMkLst>
            <pc:docMk/>
            <pc:sldMk cId="390706209" sldId="473"/>
            <ac:grpSpMk id="5" creationId="{C142FF2A-73EB-460C-BB52-5D4E2FB0C680}"/>
          </ac:grpSpMkLst>
        </pc:grpChg>
        <pc:grpChg chg="add mod">
          <ac:chgData name="Catriona McKay" userId="0e54913e-e43f-48ce-aa88-a154c8bd812a" providerId="ADAL" clId="{E8D08948-AFC4-4899-8E21-82E399BEA740}" dt="2018-04-19T16:14:33.602" v="1005" actId="465"/>
          <ac:grpSpMkLst>
            <pc:docMk/>
            <pc:sldMk cId="390706209" sldId="473"/>
            <ac:grpSpMk id="6" creationId="{0920592D-E758-4B86-8F29-15D1440D7B4C}"/>
          </ac:grpSpMkLst>
        </pc:grpChg>
        <pc:grpChg chg="add mod">
          <ac:chgData name="Catriona McKay" userId="0e54913e-e43f-48ce-aa88-a154c8bd812a" providerId="ADAL" clId="{E8D08948-AFC4-4899-8E21-82E399BEA740}" dt="2018-04-19T16:14:33.602" v="1005" actId="465"/>
          <ac:grpSpMkLst>
            <pc:docMk/>
            <pc:sldMk cId="390706209" sldId="473"/>
            <ac:grpSpMk id="9" creationId="{53446FA8-0213-4F10-934D-D57C5C4E5B49}"/>
          </ac:grpSpMkLst>
        </pc:grpChg>
        <pc:grpChg chg="add mod">
          <ac:chgData name="Catriona McKay" userId="0e54913e-e43f-48ce-aa88-a154c8bd812a" providerId="ADAL" clId="{E8D08948-AFC4-4899-8E21-82E399BEA740}" dt="2018-04-19T16:14:33.602" v="1005" actId="465"/>
          <ac:grpSpMkLst>
            <pc:docMk/>
            <pc:sldMk cId="390706209" sldId="473"/>
            <ac:grpSpMk id="12" creationId="{5CA614FA-416F-4627-BAA3-467CC9539CF1}"/>
          </ac:grpSpMkLst>
        </pc:grpChg>
        <pc:grpChg chg="add mod">
          <ac:chgData name="Catriona McKay" userId="0e54913e-e43f-48ce-aa88-a154c8bd812a" providerId="ADAL" clId="{E8D08948-AFC4-4899-8E21-82E399BEA740}" dt="2018-04-19T16:14:33.602" v="1005" actId="465"/>
          <ac:grpSpMkLst>
            <pc:docMk/>
            <pc:sldMk cId="390706209" sldId="473"/>
            <ac:grpSpMk id="13" creationId="{15BBD585-388C-4F14-97DA-BDBAABB1601A}"/>
          </ac:grpSpMkLst>
        </pc:grpChg>
        <pc:grpChg chg="add mod">
          <ac:chgData name="Catriona McKay" userId="0e54913e-e43f-48ce-aa88-a154c8bd812a" providerId="ADAL" clId="{E8D08948-AFC4-4899-8E21-82E399BEA740}" dt="2018-04-19T16:14:33.602" v="1005" actId="465"/>
          <ac:grpSpMkLst>
            <pc:docMk/>
            <pc:sldMk cId="390706209" sldId="473"/>
            <ac:grpSpMk id="14" creationId="{F8236E96-ED9F-4040-BE48-28B2AA42402C}"/>
          </ac:grpSpMkLst>
        </pc:grpChg>
        <pc:grpChg chg="add mod">
          <ac:chgData name="Catriona McKay" userId="0e54913e-e43f-48ce-aa88-a154c8bd812a" providerId="ADAL" clId="{E8D08948-AFC4-4899-8E21-82E399BEA740}" dt="2018-04-19T16:14:33.602" v="1005" actId="465"/>
          <ac:grpSpMkLst>
            <pc:docMk/>
            <pc:sldMk cId="390706209" sldId="473"/>
            <ac:grpSpMk id="15" creationId="{81D30059-C822-4626-969F-C80CFBA21F56}"/>
          </ac:grpSpMkLst>
        </pc:grpChg>
        <pc:grpChg chg="add mod">
          <ac:chgData name="Catriona McKay" userId="0e54913e-e43f-48ce-aa88-a154c8bd812a" providerId="ADAL" clId="{E8D08948-AFC4-4899-8E21-82E399BEA740}" dt="2018-04-19T16:16:00.947" v="1017" actId="164"/>
          <ac:grpSpMkLst>
            <pc:docMk/>
            <pc:sldMk cId="390706209" sldId="473"/>
            <ac:grpSpMk id="18" creationId="{E41F790E-F859-4518-93A2-F3875D4D5EB3}"/>
          </ac:grpSpMkLst>
        </pc:grpChg>
        <pc:grpChg chg="del mod topLvl">
          <ac:chgData name="Catriona McKay" userId="0e54913e-e43f-48ce-aa88-a154c8bd812a" providerId="ADAL" clId="{E8D08948-AFC4-4899-8E21-82E399BEA740}" dt="2018-04-19T16:12:41.724" v="975" actId="165"/>
          <ac:grpSpMkLst>
            <pc:docMk/>
            <pc:sldMk cId="390706209" sldId="473"/>
            <ac:grpSpMk id="20" creationId="{977BB2D3-2B47-49C9-8DD8-FBA7CF0FCAEA}"/>
          </ac:grpSpMkLst>
        </pc:grpChg>
        <pc:grpChg chg="add mod">
          <ac:chgData name="Catriona McKay" userId="0e54913e-e43f-48ce-aa88-a154c8bd812a" providerId="ADAL" clId="{E8D08948-AFC4-4899-8E21-82E399BEA740}" dt="2018-04-19T16:16:23.356" v="1026" actId="164"/>
          <ac:grpSpMkLst>
            <pc:docMk/>
            <pc:sldMk cId="390706209" sldId="473"/>
            <ac:grpSpMk id="24" creationId="{25565E73-B217-4C86-9761-994959D542FD}"/>
          </ac:grpSpMkLst>
        </pc:grpChg>
        <pc:grpChg chg="add mod">
          <ac:chgData name="Catriona McKay" userId="0e54913e-e43f-48ce-aa88-a154c8bd812a" providerId="ADAL" clId="{E8D08948-AFC4-4899-8E21-82E399BEA740}" dt="2018-04-19T16:22:36.202" v="1092" actId="164"/>
          <ac:grpSpMkLst>
            <pc:docMk/>
            <pc:sldMk cId="390706209" sldId="473"/>
            <ac:grpSpMk id="25" creationId="{6ABD6056-64CA-45EB-BD46-070E1F5AC834}"/>
          </ac:grpSpMkLst>
        </pc:grpChg>
        <pc:grpChg chg="add mod">
          <ac:chgData name="Catriona McKay" userId="0e54913e-e43f-48ce-aa88-a154c8bd812a" providerId="ADAL" clId="{E8D08948-AFC4-4899-8E21-82E399BEA740}" dt="2018-04-19T16:16:56.719" v="1033" actId="164"/>
          <ac:grpSpMkLst>
            <pc:docMk/>
            <pc:sldMk cId="390706209" sldId="473"/>
            <ac:grpSpMk id="42" creationId="{CA66A31E-B861-4327-B589-454C9A6C3DCB}"/>
          </ac:grpSpMkLst>
        </pc:grpChg>
        <pc:grpChg chg="add mod">
          <ac:chgData name="Catriona McKay" userId="0e54913e-e43f-48ce-aa88-a154c8bd812a" providerId="ADAL" clId="{E8D08948-AFC4-4899-8E21-82E399BEA740}" dt="2018-04-19T16:16:56.218" v="1032" actId="164"/>
          <ac:grpSpMkLst>
            <pc:docMk/>
            <pc:sldMk cId="390706209" sldId="473"/>
            <ac:grpSpMk id="44" creationId="{2CE3EB73-7833-47BA-859F-B56ACD9006EE}"/>
          </ac:grpSpMkLst>
        </pc:grpChg>
        <pc:grpChg chg="del mod topLvl">
          <ac:chgData name="Catriona McKay" userId="0e54913e-e43f-48ce-aa88-a154c8bd812a" providerId="ADAL" clId="{E8D08948-AFC4-4899-8E21-82E399BEA740}" dt="2018-04-19T16:12:41.724" v="975" actId="165"/>
          <ac:grpSpMkLst>
            <pc:docMk/>
            <pc:sldMk cId="390706209" sldId="473"/>
            <ac:grpSpMk id="77" creationId="{83D63537-CC82-4FEB-A3FF-A6A01FBD34E3}"/>
          </ac:grpSpMkLst>
        </pc:grpChg>
        <pc:grpChg chg="del mod topLvl">
          <ac:chgData name="Catriona McKay" userId="0e54913e-e43f-48ce-aa88-a154c8bd812a" providerId="ADAL" clId="{E8D08948-AFC4-4899-8E21-82E399BEA740}" dt="2018-04-19T16:12:41.724" v="975" actId="165"/>
          <ac:grpSpMkLst>
            <pc:docMk/>
            <pc:sldMk cId="390706209" sldId="473"/>
            <ac:grpSpMk id="82" creationId="{DD49139D-B6F6-4C69-9E7B-18B46E6B5946}"/>
          </ac:grpSpMkLst>
        </pc:grpChg>
        <pc:grpChg chg="del mod topLvl">
          <ac:chgData name="Catriona McKay" userId="0e54913e-e43f-48ce-aa88-a154c8bd812a" providerId="ADAL" clId="{E8D08948-AFC4-4899-8E21-82E399BEA740}" dt="2018-04-19T16:12:41.724" v="975" actId="165"/>
          <ac:grpSpMkLst>
            <pc:docMk/>
            <pc:sldMk cId="390706209" sldId="473"/>
            <ac:grpSpMk id="86" creationId="{FC950A71-C691-4115-9A10-804C2E396DE8}"/>
          </ac:grpSpMkLst>
        </pc:grpChg>
        <pc:grpChg chg="mod topLvl">
          <ac:chgData name="Catriona McKay" userId="0e54913e-e43f-48ce-aa88-a154c8bd812a" providerId="ADAL" clId="{E8D08948-AFC4-4899-8E21-82E399BEA740}" dt="2018-04-19T16:21:56.791" v="1085" actId="164"/>
          <ac:grpSpMkLst>
            <pc:docMk/>
            <pc:sldMk cId="390706209" sldId="473"/>
            <ac:grpSpMk id="88" creationId="{9D1BAFE1-30DE-4AB9-AB87-9188C6751246}"/>
          </ac:grpSpMkLst>
        </pc:grpChg>
        <pc:grpChg chg="del mod topLvl">
          <ac:chgData name="Catriona McKay" userId="0e54913e-e43f-48ce-aa88-a154c8bd812a" providerId="ADAL" clId="{E8D08948-AFC4-4899-8E21-82E399BEA740}" dt="2018-04-19T16:12:41.724" v="975" actId="165"/>
          <ac:grpSpMkLst>
            <pc:docMk/>
            <pc:sldMk cId="390706209" sldId="473"/>
            <ac:grpSpMk id="93" creationId="{3E6F837D-4DCD-467F-97A6-E231EA523305}"/>
          </ac:grpSpMkLst>
        </pc:grpChg>
        <pc:grpChg chg="del mod topLvl">
          <ac:chgData name="Catriona McKay" userId="0e54913e-e43f-48ce-aa88-a154c8bd812a" providerId="ADAL" clId="{E8D08948-AFC4-4899-8E21-82E399BEA740}" dt="2018-04-19T16:12:41.724" v="975" actId="165"/>
          <ac:grpSpMkLst>
            <pc:docMk/>
            <pc:sldMk cId="390706209" sldId="473"/>
            <ac:grpSpMk id="97" creationId="{403D5C08-CE83-4159-BDB6-CC4883925DD5}"/>
          </ac:grpSpMkLst>
        </pc:grpChg>
        <pc:grpChg chg="del mod topLvl">
          <ac:chgData name="Catriona McKay" userId="0e54913e-e43f-48ce-aa88-a154c8bd812a" providerId="ADAL" clId="{E8D08948-AFC4-4899-8E21-82E399BEA740}" dt="2018-04-19T16:12:41.724" v="975" actId="165"/>
          <ac:grpSpMkLst>
            <pc:docMk/>
            <pc:sldMk cId="390706209" sldId="473"/>
            <ac:grpSpMk id="104" creationId="{5B18A86B-0965-41C7-AC66-D598FCB3EA19}"/>
          </ac:grpSpMkLst>
        </pc:grpChg>
        <pc:grpChg chg="del mod topLvl">
          <ac:chgData name="Catriona McKay" userId="0e54913e-e43f-48ce-aa88-a154c8bd812a" providerId="ADAL" clId="{E8D08948-AFC4-4899-8E21-82E399BEA740}" dt="2018-04-19T16:12:41.724" v="975" actId="165"/>
          <ac:grpSpMkLst>
            <pc:docMk/>
            <pc:sldMk cId="390706209" sldId="473"/>
            <ac:grpSpMk id="108" creationId="{95D51640-4FA7-4E01-95EB-DDECB301CC32}"/>
          </ac:grpSpMkLst>
        </pc:grpChg>
        <pc:grpChg chg="del mod topLvl">
          <ac:chgData name="Catriona McKay" userId="0e54913e-e43f-48ce-aa88-a154c8bd812a" providerId="ADAL" clId="{E8D08948-AFC4-4899-8E21-82E399BEA740}" dt="2018-04-19T16:12:41.724" v="975" actId="165"/>
          <ac:grpSpMkLst>
            <pc:docMk/>
            <pc:sldMk cId="390706209" sldId="473"/>
            <ac:grpSpMk id="121" creationId="{57638E4B-951C-4F83-A2DB-503ECD0294A6}"/>
          </ac:grpSpMkLst>
        </pc:grpChg>
        <pc:grpChg chg="del mod topLvl">
          <ac:chgData name="Catriona McKay" userId="0e54913e-e43f-48ce-aa88-a154c8bd812a" providerId="ADAL" clId="{E8D08948-AFC4-4899-8E21-82E399BEA740}" dt="2018-04-19T16:12:41.724" v="975" actId="165"/>
          <ac:grpSpMkLst>
            <pc:docMk/>
            <pc:sldMk cId="390706209" sldId="473"/>
            <ac:grpSpMk id="129" creationId="{29FDB61A-7E78-4635-B8A3-D31BC16468A9}"/>
          </ac:grpSpMkLst>
        </pc:grpChg>
        <pc:grpChg chg="del mod topLvl">
          <ac:chgData name="Catriona McKay" userId="0e54913e-e43f-48ce-aa88-a154c8bd812a" providerId="ADAL" clId="{E8D08948-AFC4-4899-8E21-82E399BEA740}" dt="2018-04-19T16:12:41.724" v="975" actId="165"/>
          <ac:grpSpMkLst>
            <pc:docMk/>
            <pc:sldMk cId="390706209" sldId="473"/>
            <ac:grpSpMk id="134" creationId="{939E9C14-8639-4EB3-B511-B2F48B7DEB32}"/>
          </ac:grpSpMkLst>
        </pc:grpChg>
        <pc:grpChg chg="del mod topLvl">
          <ac:chgData name="Catriona McKay" userId="0e54913e-e43f-48ce-aa88-a154c8bd812a" providerId="ADAL" clId="{E8D08948-AFC4-4899-8E21-82E399BEA740}" dt="2018-04-19T16:12:41.724" v="975" actId="165"/>
          <ac:grpSpMkLst>
            <pc:docMk/>
            <pc:sldMk cId="390706209" sldId="473"/>
            <ac:grpSpMk id="142" creationId="{481AFDFF-78C5-4E1A-B770-886F4952E979}"/>
          </ac:grpSpMkLst>
        </pc:grpChg>
        <pc:grpChg chg="del mod topLvl">
          <ac:chgData name="Catriona McKay" userId="0e54913e-e43f-48ce-aa88-a154c8bd812a" providerId="ADAL" clId="{E8D08948-AFC4-4899-8E21-82E399BEA740}" dt="2018-04-19T16:12:41.724" v="975" actId="165"/>
          <ac:grpSpMkLst>
            <pc:docMk/>
            <pc:sldMk cId="390706209" sldId="473"/>
            <ac:grpSpMk id="151" creationId="{C2F1A05E-DB82-45A5-A470-060D2777404A}"/>
          </ac:grpSpMkLst>
        </pc:grpChg>
        <pc:grpChg chg="del mod topLvl">
          <ac:chgData name="Catriona McKay" userId="0e54913e-e43f-48ce-aa88-a154c8bd812a" providerId="ADAL" clId="{E8D08948-AFC4-4899-8E21-82E399BEA740}" dt="2018-04-19T16:12:41.724" v="975" actId="165"/>
          <ac:grpSpMkLst>
            <pc:docMk/>
            <pc:sldMk cId="390706209" sldId="473"/>
            <ac:grpSpMk id="156" creationId="{792D0E1A-6584-4F39-86E6-99572B9D740B}"/>
          </ac:grpSpMkLst>
        </pc:grpChg>
        <pc:grpChg chg="del mod topLvl">
          <ac:chgData name="Catriona McKay" userId="0e54913e-e43f-48ce-aa88-a154c8bd812a" providerId="ADAL" clId="{E8D08948-AFC4-4899-8E21-82E399BEA740}" dt="2018-04-19T16:12:41.724" v="975" actId="165"/>
          <ac:grpSpMkLst>
            <pc:docMk/>
            <pc:sldMk cId="390706209" sldId="473"/>
            <ac:grpSpMk id="161" creationId="{6AACAB61-6C8F-4AEC-A4B1-724E3AAA803F}"/>
          </ac:grpSpMkLst>
        </pc:grpChg>
        <pc:grpChg chg="del mod topLvl">
          <ac:chgData name="Catriona McKay" userId="0e54913e-e43f-48ce-aa88-a154c8bd812a" providerId="ADAL" clId="{E8D08948-AFC4-4899-8E21-82E399BEA740}" dt="2018-04-19T16:12:41.724" v="975" actId="165"/>
          <ac:grpSpMkLst>
            <pc:docMk/>
            <pc:sldMk cId="390706209" sldId="473"/>
            <ac:grpSpMk id="170" creationId="{D52A1A13-D11A-4F80-823E-51CFD2CE7499}"/>
          </ac:grpSpMkLst>
        </pc:grpChg>
        <pc:grpChg chg="del mod topLvl">
          <ac:chgData name="Catriona McKay" userId="0e54913e-e43f-48ce-aa88-a154c8bd812a" providerId="ADAL" clId="{E8D08948-AFC4-4899-8E21-82E399BEA740}" dt="2018-04-19T16:12:41.724" v="975" actId="165"/>
          <ac:grpSpMkLst>
            <pc:docMk/>
            <pc:sldMk cId="390706209" sldId="473"/>
            <ac:grpSpMk id="174" creationId="{7AFF2CB9-C2FA-40CC-8CCE-040E61C5A626}"/>
          </ac:grpSpMkLst>
        </pc:grpChg>
        <pc:grpChg chg="del">
          <ac:chgData name="Catriona McKay" userId="0e54913e-e43f-48ce-aa88-a154c8bd812a" providerId="ADAL" clId="{E8D08948-AFC4-4899-8E21-82E399BEA740}" dt="2018-04-19T16:12:41.239" v="974" actId="165"/>
          <ac:grpSpMkLst>
            <pc:docMk/>
            <pc:sldMk cId="390706209" sldId="473"/>
            <ac:grpSpMk id="271" creationId="{C4A0A4BE-620B-49AE-9673-D8482E499131}"/>
          </ac:grpSpMkLst>
        </pc:grpChg>
        <pc:grpChg chg="add mod">
          <ac:chgData name="Catriona McKay" userId="0e54913e-e43f-48ce-aa88-a154c8bd812a" providerId="ADAL" clId="{E8D08948-AFC4-4899-8E21-82E399BEA740}" dt="2018-04-19T16:16:55.859" v="1031" actId="164"/>
          <ac:grpSpMkLst>
            <pc:docMk/>
            <pc:sldMk cId="390706209" sldId="473"/>
            <ac:grpSpMk id="272" creationId="{97684BCA-78A9-438D-9037-94AAFD3F80BC}"/>
          </ac:grpSpMkLst>
        </pc:grpChg>
        <pc:grpChg chg="add mod">
          <ac:chgData name="Catriona McKay" userId="0e54913e-e43f-48ce-aa88-a154c8bd812a" providerId="ADAL" clId="{E8D08948-AFC4-4899-8E21-82E399BEA740}" dt="2018-04-19T16:17:21.612" v="1036" actId="164"/>
          <ac:grpSpMkLst>
            <pc:docMk/>
            <pc:sldMk cId="390706209" sldId="473"/>
            <ac:grpSpMk id="273" creationId="{9B3543C5-2B91-4117-8FDF-2BEA9DC3EA5C}"/>
          </ac:grpSpMkLst>
        </pc:grpChg>
        <pc:grpChg chg="add mod">
          <ac:chgData name="Catriona McKay" userId="0e54913e-e43f-48ce-aa88-a154c8bd812a" providerId="ADAL" clId="{E8D08948-AFC4-4899-8E21-82E399BEA740}" dt="2018-04-19T16:18:40.530" v="1044" actId="164"/>
          <ac:grpSpMkLst>
            <pc:docMk/>
            <pc:sldMk cId="390706209" sldId="473"/>
            <ac:grpSpMk id="274" creationId="{36F22874-F990-4BA9-AAEE-5F2318BE6C76}"/>
          </ac:grpSpMkLst>
        </pc:grpChg>
        <pc:grpChg chg="add mod">
          <ac:chgData name="Catriona McKay" userId="0e54913e-e43f-48ce-aa88-a154c8bd812a" providerId="ADAL" clId="{E8D08948-AFC4-4899-8E21-82E399BEA740}" dt="2018-04-19T16:18:26.216" v="1043" actId="164"/>
          <ac:grpSpMkLst>
            <pc:docMk/>
            <pc:sldMk cId="390706209" sldId="473"/>
            <ac:grpSpMk id="275" creationId="{6AE9B21F-AE1F-4CBD-938D-14D2C8A453F6}"/>
          </ac:grpSpMkLst>
        </pc:grpChg>
        <pc:grpChg chg="add mod">
          <ac:chgData name="Catriona McKay" userId="0e54913e-e43f-48ce-aa88-a154c8bd812a" providerId="ADAL" clId="{E8D08948-AFC4-4899-8E21-82E399BEA740}" dt="2018-04-19T16:19:22.522" v="1053" actId="164"/>
          <ac:grpSpMkLst>
            <pc:docMk/>
            <pc:sldMk cId="390706209" sldId="473"/>
            <ac:grpSpMk id="276" creationId="{7F418E23-5555-4449-83B4-15A97C29B6AE}"/>
          </ac:grpSpMkLst>
        </pc:grpChg>
        <pc:grpChg chg="add mod">
          <ac:chgData name="Catriona McKay" userId="0e54913e-e43f-48ce-aa88-a154c8bd812a" providerId="ADAL" clId="{E8D08948-AFC4-4899-8E21-82E399BEA740}" dt="2018-04-19T16:29:56.189" v="1176" actId="164"/>
          <ac:grpSpMkLst>
            <pc:docMk/>
            <pc:sldMk cId="390706209" sldId="473"/>
            <ac:grpSpMk id="277" creationId="{3FC5F02C-176E-486C-9A7E-FEC2D09F7CE5}"/>
          </ac:grpSpMkLst>
        </pc:grpChg>
        <pc:grpChg chg="add del mod">
          <ac:chgData name="Catriona McKay" userId="0e54913e-e43f-48ce-aa88-a154c8bd812a" providerId="ADAL" clId="{E8D08948-AFC4-4899-8E21-82E399BEA740}" dt="2018-04-19T16:24:41.828" v="1121" actId="165"/>
          <ac:grpSpMkLst>
            <pc:docMk/>
            <pc:sldMk cId="390706209" sldId="473"/>
            <ac:grpSpMk id="278" creationId="{AD632CCE-6DCE-4DDA-B713-A5338EF3E8A9}"/>
          </ac:grpSpMkLst>
        </pc:grpChg>
        <pc:grpChg chg="add mod">
          <ac:chgData name="Catriona McKay" userId="0e54913e-e43f-48ce-aa88-a154c8bd812a" providerId="ADAL" clId="{E8D08948-AFC4-4899-8E21-82E399BEA740}" dt="2018-04-19T16:25:15.107" v="1131" actId="164"/>
          <ac:grpSpMkLst>
            <pc:docMk/>
            <pc:sldMk cId="390706209" sldId="473"/>
            <ac:grpSpMk id="279" creationId="{86607C07-EC46-448B-B80A-C31E663970BE}"/>
          </ac:grpSpMkLst>
        </pc:grpChg>
        <pc:grpChg chg="add mod">
          <ac:chgData name="Catriona McKay" userId="0e54913e-e43f-48ce-aa88-a154c8bd812a" providerId="ADAL" clId="{E8D08948-AFC4-4899-8E21-82E399BEA740}" dt="2018-04-19T16:19:14.990" v="1050" actId="164"/>
          <ac:grpSpMkLst>
            <pc:docMk/>
            <pc:sldMk cId="390706209" sldId="473"/>
            <ac:grpSpMk id="280" creationId="{88F32503-1C93-4BAD-8BD1-C1AB3DEE26D9}"/>
          </ac:grpSpMkLst>
        </pc:grpChg>
        <pc:grpChg chg="add mod">
          <ac:chgData name="Catriona McKay" userId="0e54913e-e43f-48ce-aa88-a154c8bd812a" providerId="ADAL" clId="{E8D08948-AFC4-4899-8E21-82E399BEA740}" dt="2018-04-19T16:19:22.522" v="1053" actId="164"/>
          <ac:grpSpMkLst>
            <pc:docMk/>
            <pc:sldMk cId="390706209" sldId="473"/>
            <ac:grpSpMk id="281" creationId="{F87EC4CF-161D-4DAE-AD94-E45BDBCA786F}"/>
          </ac:grpSpMkLst>
        </pc:grpChg>
        <pc:grpChg chg="add mod">
          <ac:chgData name="Catriona McKay" userId="0e54913e-e43f-48ce-aa88-a154c8bd812a" providerId="ADAL" clId="{E8D08948-AFC4-4899-8E21-82E399BEA740}" dt="2018-04-19T16:29:56.189" v="1176" actId="164"/>
          <ac:grpSpMkLst>
            <pc:docMk/>
            <pc:sldMk cId="390706209" sldId="473"/>
            <ac:grpSpMk id="282" creationId="{93A7EFB0-BB11-4DC1-8C62-A481E3E3A351}"/>
          </ac:grpSpMkLst>
        </pc:grpChg>
        <pc:grpChg chg="add mod">
          <ac:chgData name="Catriona McKay" userId="0e54913e-e43f-48ce-aa88-a154c8bd812a" providerId="ADAL" clId="{E8D08948-AFC4-4899-8E21-82E399BEA740}" dt="2018-04-19T16:23:40.181" v="1107" actId="164"/>
          <ac:grpSpMkLst>
            <pc:docMk/>
            <pc:sldMk cId="390706209" sldId="473"/>
            <ac:grpSpMk id="283" creationId="{B4B53315-6948-481E-8461-1F926AD785DC}"/>
          </ac:grpSpMkLst>
        </pc:grpChg>
        <pc:grpChg chg="add mod">
          <ac:chgData name="Catriona McKay" userId="0e54913e-e43f-48ce-aa88-a154c8bd812a" providerId="ADAL" clId="{E8D08948-AFC4-4899-8E21-82E399BEA740}" dt="2018-04-19T16:19:46.759" v="1056" actId="164"/>
          <ac:grpSpMkLst>
            <pc:docMk/>
            <pc:sldMk cId="390706209" sldId="473"/>
            <ac:grpSpMk id="284" creationId="{214C8F8B-DB34-4693-83E4-A3C54ED57589}"/>
          </ac:grpSpMkLst>
        </pc:grpChg>
        <pc:grpChg chg="add mod">
          <ac:chgData name="Catriona McKay" userId="0e54913e-e43f-48ce-aa88-a154c8bd812a" providerId="ADAL" clId="{E8D08948-AFC4-4899-8E21-82E399BEA740}" dt="2018-04-19T16:29:56.189" v="1176" actId="164"/>
          <ac:grpSpMkLst>
            <pc:docMk/>
            <pc:sldMk cId="390706209" sldId="473"/>
            <ac:grpSpMk id="285" creationId="{C62F7C5C-F57E-45E6-8512-DB4FFD106B7F}"/>
          </ac:grpSpMkLst>
        </pc:grpChg>
        <pc:grpChg chg="add mod">
          <ac:chgData name="Catriona McKay" userId="0e54913e-e43f-48ce-aa88-a154c8bd812a" providerId="ADAL" clId="{E8D08948-AFC4-4899-8E21-82E399BEA740}" dt="2018-04-19T16:21:16.568" v="1077" actId="164"/>
          <ac:grpSpMkLst>
            <pc:docMk/>
            <pc:sldMk cId="390706209" sldId="473"/>
            <ac:grpSpMk id="286" creationId="{0EB624C3-8ED0-417B-BE81-17D611489ED4}"/>
          </ac:grpSpMkLst>
        </pc:grpChg>
        <pc:grpChg chg="add mod">
          <ac:chgData name="Catriona McKay" userId="0e54913e-e43f-48ce-aa88-a154c8bd812a" providerId="ADAL" clId="{E8D08948-AFC4-4899-8E21-82E399BEA740}" dt="2018-04-19T16:29:56.189" v="1176" actId="164"/>
          <ac:grpSpMkLst>
            <pc:docMk/>
            <pc:sldMk cId="390706209" sldId="473"/>
            <ac:grpSpMk id="287" creationId="{D78B5C20-DBD8-4C16-B9D2-D4E5B25BC2E6}"/>
          </ac:grpSpMkLst>
        </pc:grpChg>
        <pc:grpChg chg="add mod">
          <ac:chgData name="Catriona McKay" userId="0e54913e-e43f-48ce-aa88-a154c8bd812a" providerId="ADAL" clId="{E8D08948-AFC4-4899-8E21-82E399BEA740}" dt="2018-04-19T16:21:59.995" v="1086" actId="164"/>
          <ac:grpSpMkLst>
            <pc:docMk/>
            <pc:sldMk cId="390706209" sldId="473"/>
            <ac:grpSpMk id="288" creationId="{5D634C1E-B48A-4D2B-8613-7B3DE97E76CB}"/>
          </ac:grpSpMkLst>
        </pc:grpChg>
        <pc:grpChg chg="add mod">
          <ac:chgData name="Catriona McKay" userId="0e54913e-e43f-48ce-aa88-a154c8bd812a" providerId="ADAL" clId="{E8D08948-AFC4-4899-8E21-82E399BEA740}" dt="2018-04-19T16:21:59.995" v="1086" actId="164"/>
          <ac:grpSpMkLst>
            <pc:docMk/>
            <pc:sldMk cId="390706209" sldId="473"/>
            <ac:grpSpMk id="289" creationId="{643D4E22-FB72-4910-B7FB-C08CBFD5D01B}"/>
          </ac:grpSpMkLst>
        </pc:grpChg>
        <pc:grpChg chg="add mod topLvl">
          <ac:chgData name="Catriona McKay" userId="0e54913e-e43f-48ce-aa88-a154c8bd812a" providerId="ADAL" clId="{E8D08948-AFC4-4899-8E21-82E399BEA740}" dt="2018-04-19T16:29:56.189" v="1176" actId="164"/>
          <ac:grpSpMkLst>
            <pc:docMk/>
            <pc:sldMk cId="390706209" sldId="473"/>
            <ac:grpSpMk id="290" creationId="{AE589F24-70DA-42FC-ABB6-8D5175511D1D}"/>
          </ac:grpSpMkLst>
        </pc:grpChg>
        <pc:grpChg chg="add del mod">
          <ac:chgData name="Catriona McKay" userId="0e54913e-e43f-48ce-aa88-a154c8bd812a" providerId="ADAL" clId="{E8D08948-AFC4-4899-8E21-82E399BEA740}" dt="2018-04-19T16:22:30.998" v="1091" actId="165"/>
          <ac:grpSpMkLst>
            <pc:docMk/>
            <pc:sldMk cId="390706209" sldId="473"/>
            <ac:grpSpMk id="291" creationId="{5CD558D5-E970-4313-862A-928B829B6592}"/>
          </ac:grpSpMkLst>
        </pc:grpChg>
        <pc:grpChg chg="add mod">
          <ac:chgData name="Catriona McKay" userId="0e54913e-e43f-48ce-aa88-a154c8bd812a" providerId="ADAL" clId="{E8D08948-AFC4-4899-8E21-82E399BEA740}" dt="2018-04-19T16:22:08.996" v="1089" actId="571"/>
          <ac:grpSpMkLst>
            <pc:docMk/>
            <pc:sldMk cId="390706209" sldId="473"/>
            <ac:grpSpMk id="292" creationId="{46FB055F-D368-44B4-88B8-79FDF420B5F9}"/>
          </ac:grpSpMkLst>
        </pc:grpChg>
        <pc:grpChg chg="mod">
          <ac:chgData name="Catriona McKay" userId="0e54913e-e43f-48ce-aa88-a154c8bd812a" providerId="ADAL" clId="{E8D08948-AFC4-4899-8E21-82E399BEA740}" dt="2018-04-19T16:22:08.996" v="1089" actId="571"/>
          <ac:grpSpMkLst>
            <pc:docMk/>
            <pc:sldMk cId="390706209" sldId="473"/>
            <ac:grpSpMk id="293" creationId="{CE58376B-8182-4FA4-8D24-41A1619FE9F6}"/>
          </ac:grpSpMkLst>
        </pc:grpChg>
        <pc:grpChg chg="mod">
          <ac:chgData name="Catriona McKay" userId="0e54913e-e43f-48ce-aa88-a154c8bd812a" providerId="ADAL" clId="{E8D08948-AFC4-4899-8E21-82E399BEA740}" dt="2018-04-19T16:22:08.996" v="1089" actId="571"/>
          <ac:grpSpMkLst>
            <pc:docMk/>
            <pc:sldMk cId="390706209" sldId="473"/>
            <ac:grpSpMk id="296" creationId="{C019B6F1-046C-4F19-9110-61BADC3D99C2}"/>
          </ac:grpSpMkLst>
        </pc:grpChg>
        <pc:grpChg chg="mod">
          <ac:chgData name="Catriona McKay" userId="0e54913e-e43f-48ce-aa88-a154c8bd812a" providerId="ADAL" clId="{E8D08948-AFC4-4899-8E21-82E399BEA740}" dt="2018-04-19T16:22:08.996" v="1089" actId="571"/>
          <ac:grpSpMkLst>
            <pc:docMk/>
            <pc:sldMk cId="390706209" sldId="473"/>
            <ac:grpSpMk id="297" creationId="{AAD26BCC-9AD8-4E6D-8E91-6D547B837BA7}"/>
          </ac:grpSpMkLst>
        </pc:grpChg>
        <pc:grpChg chg="mod">
          <ac:chgData name="Catriona McKay" userId="0e54913e-e43f-48ce-aa88-a154c8bd812a" providerId="ADAL" clId="{E8D08948-AFC4-4899-8E21-82E399BEA740}" dt="2018-04-19T16:22:08.996" v="1089" actId="571"/>
          <ac:grpSpMkLst>
            <pc:docMk/>
            <pc:sldMk cId="390706209" sldId="473"/>
            <ac:grpSpMk id="306" creationId="{D31D0C7F-4F11-4366-A0D8-9ECAF491F589}"/>
          </ac:grpSpMkLst>
        </pc:grpChg>
        <pc:grpChg chg="add mod">
          <ac:chgData name="Catriona McKay" userId="0e54913e-e43f-48ce-aa88-a154c8bd812a" providerId="ADAL" clId="{E8D08948-AFC4-4899-8E21-82E399BEA740}" dt="2018-04-19T16:29:56.189" v="1176" actId="164"/>
          <ac:grpSpMkLst>
            <pc:docMk/>
            <pc:sldMk cId="390706209" sldId="473"/>
            <ac:grpSpMk id="310" creationId="{AF036B9E-D510-461D-8961-A5FAB7705FCE}"/>
          </ac:grpSpMkLst>
        </pc:grpChg>
        <pc:grpChg chg="add mod">
          <ac:chgData name="Catriona McKay" userId="0e54913e-e43f-48ce-aa88-a154c8bd812a" providerId="ADAL" clId="{E8D08948-AFC4-4899-8E21-82E399BEA740}" dt="2018-04-19T16:23:54.417" v="1112" actId="164"/>
          <ac:grpSpMkLst>
            <pc:docMk/>
            <pc:sldMk cId="390706209" sldId="473"/>
            <ac:grpSpMk id="311" creationId="{16F38BF8-1B85-4088-A678-9CC54FD1B1B7}"/>
          </ac:grpSpMkLst>
        </pc:grpChg>
        <pc:grpChg chg="add mod">
          <ac:chgData name="Catriona McKay" userId="0e54913e-e43f-48ce-aa88-a154c8bd812a" providerId="ADAL" clId="{E8D08948-AFC4-4899-8E21-82E399BEA740}" dt="2018-04-19T16:29:56.189" v="1176" actId="164"/>
          <ac:grpSpMkLst>
            <pc:docMk/>
            <pc:sldMk cId="390706209" sldId="473"/>
            <ac:grpSpMk id="312" creationId="{54AF4878-1C07-4702-A243-CF6BEAB3A687}"/>
          </ac:grpSpMkLst>
        </pc:grpChg>
        <pc:grpChg chg="add mod">
          <ac:chgData name="Catriona McKay" userId="0e54913e-e43f-48ce-aa88-a154c8bd812a" providerId="ADAL" clId="{E8D08948-AFC4-4899-8E21-82E399BEA740}" dt="2018-04-19T16:25:57.992" v="1143" actId="571"/>
          <ac:grpSpMkLst>
            <pc:docMk/>
            <pc:sldMk cId="390706209" sldId="473"/>
            <ac:grpSpMk id="313" creationId="{44FC4CB6-43B2-479A-BD5F-6FB9559F3F86}"/>
          </ac:grpSpMkLst>
        </pc:grpChg>
        <pc:grpChg chg="mod">
          <ac:chgData name="Catriona McKay" userId="0e54913e-e43f-48ce-aa88-a154c8bd812a" providerId="ADAL" clId="{E8D08948-AFC4-4899-8E21-82E399BEA740}" dt="2018-04-19T16:25:57.992" v="1143" actId="571"/>
          <ac:grpSpMkLst>
            <pc:docMk/>
            <pc:sldMk cId="390706209" sldId="473"/>
            <ac:grpSpMk id="316" creationId="{FAF2827F-1786-479C-8323-D756EAF5F958}"/>
          </ac:grpSpMkLst>
        </pc:grpChg>
        <pc:grpChg chg="mod">
          <ac:chgData name="Catriona McKay" userId="0e54913e-e43f-48ce-aa88-a154c8bd812a" providerId="ADAL" clId="{E8D08948-AFC4-4899-8E21-82E399BEA740}" dt="2018-04-19T16:25:57.992" v="1143" actId="571"/>
          <ac:grpSpMkLst>
            <pc:docMk/>
            <pc:sldMk cId="390706209" sldId="473"/>
            <ac:grpSpMk id="317" creationId="{BE69EC33-74DF-4A56-A8EC-453B3A2CACC1}"/>
          </ac:grpSpMkLst>
        </pc:grpChg>
        <pc:grpChg chg="add mod">
          <ac:chgData name="Catriona McKay" userId="0e54913e-e43f-48ce-aa88-a154c8bd812a" providerId="ADAL" clId="{E8D08948-AFC4-4899-8E21-82E399BEA740}" dt="2018-04-19T16:25:57.992" v="1143" actId="571"/>
          <ac:grpSpMkLst>
            <pc:docMk/>
            <pc:sldMk cId="390706209" sldId="473"/>
            <ac:grpSpMk id="323" creationId="{53599CB8-1BA3-4D3F-8C0D-041416FE8D0B}"/>
          </ac:grpSpMkLst>
        </pc:grpChg>
        <pc:grpChg chg="add mod">
          <ac:chgData name="Catriona McKay" userId="0e54913e-e43f-48ce-aa88-a154c8bd812a" providerId="ADAL" clId="{E8D08948-AFC4-4899-8E21-82E399BEA740}" dt="2018-04-19T16:29:56.189" v="1176" actId="164"/>
          <ac:grpSpMkLst>
            <pc:docMk/>
            <pc:sldMk cId="390706209" sldId="473"/>
            <ac:grpSpMk id="324" creationId="{14E3AC6A-5C1E-4657-8AB0-422313C446ED}"/>
          </ac:grpSpMkLst>
        </pc:grpChg>
        <pc:grpChg chg="add mod">
          <ac:chgData name="Catriona McKay" userId="0e54913e-e43f-48ce-aa88-a154c8bd812a" providerId="ADAL" clId="{E8D08948-AFC4-4899-8E21-82E399BEA740}" dt="2018-04-19T16:25:15.107" v="1131" actId="164"/>
          <ac:grpSpMkLst>
            <pc:docMk/>
            <pc:sldMk cId="390706209" sldId="473"/>
            <ac:grpSpMk id="328" creationId="{529DBFBE-8E4A-46A4-81E6-0577ECC36CB5}"/>
          </ac:grpSpMkLst>
        </pc:grpChg>
        <pc:grpChg chg="add mod">
          <ac:chgData name="Catriona McKay" userId="0e54913e-e43f-48ce-aa88-a154c8bd812a" providerId="ADAL" clId="{E8D08948-AFC4-4899-8E21-82E399BEA740}" dt="2018-04-19T16:25:29.843" v="1133" actId="164"/>
          <ac:grpSpMkLst>
            <pc:docMk/>
            <pc:sldMk cId="390706209" sldId="473"/>
            <ac:grpSpMk id="329" creationId="{732EA7CC-A094-4E56-8B8F-7E30C8AA05F4}"/>
          </ac:grpSpMkLst>
        </pc:grpChg>
        <pc:grpChg chg="add mod">
          <ac:chgData name="Catriona McKay" userId="0e54913e-e43f-48ce-aa88-a154c8bd812a" providerId="ADAL" clId="{E8D08948-AFC4-4899-8E21-82E399BEA740}" dt="2018-04-19T16:26:08.993" v="1148" actId="164"/>
          <ac:grpSpMkLst>
            <pc:docMk/>
            <pc:sldMk cId="390706209" sldId="473"/>
            <ac:grpSpMk id="330" creationId="{1C59A58E-221A-4202-B292-50B92FB468C4}"/>
          </ac:grpSpMkLst>
        </pc:grpChg>
        <pc:grpChg chg="add mod">
          <ac:chgData name="Catriona McKay" userId="0e54913e-e43f-48ce-aa88-a154c8bd812a" providerId="ADAL" clId="{E8D08948-AFC4-4899-8E21-82E399BEA740}" dt="2018-04-19T16:29:56.189" v="1176" actId="164"/>
          <ac:grpSpMkLst>
            <pc:docMk/>
            <pc:sldMk cId="390706209" sldId="473"/>
            <ac:grpSpMk id="334" creationId="{61C44151-9A80-4D33-8F13-C7E8FB22EC76}"/>
          </ac:grpSpMkLst>
        </pc:grpChg>
        <pc:grpChg chg="add mod">
          <ac:chgData name="Catriona McKay" userId="0e54913e-e43f-48ce-aa88-a154c8bd812a" providerId="ADAL" clId="{E8D08948-AFC4-4899-8E21-82E399BEA740}" dt="2018-04-19T16:29:51.704" v="1175" actId="164"/>
          <ac:grpSpMkLst>
            <pc:docMk/>
            <pc:sldMk cId="390706209" sldId="473"/>
            <ac:grpSpMk id="337" creationId="{5CBD6B57-9867-444C-B318-D7E58029909E}"/>
          </ac:grpSpMkLst>
        </pc:grpChg>
        <pc:grpChg chg="add mod">
          <ac:chgData name="Catriona McKay" userId="0e54913e-e43f-48ce-aa88-a154c8bd812a" providerId="ADAL" clId="{E8D08948-AFC4-4899-8E21-82E399BEA740}" dt="2018-04-19T16:29:56.189" v="1176" actId="164"/>
          <ac:grpSpMkLst>
            <pc:docMk/>
            <pc:sldMk cId="390706209" sldId="473"/>
            <ac:grpSpMk id="338" creationId="{0834CCFD-C52B-4A26-8B0D-02DF50666048}"/>
          </ac:grpSpMkLst>
        </pc:grpChg>
        <pc:cxnChg chg="mod topLvl">
          <ac:chgData name="Catriona McKay" userId="0e54913e-e43f-48ce-aa88-a154c8bd812a" providerId="ADAL" clId="{E8D08948-AFC4-4899-8E21-82E399BEA740}" dt="2018-04-19T16:19:55.414" v="1060" actId="164"/>
          <ac:cxnSpMkLst>
            <pc:docMk/>
            <pc:sldMk cId="390706209" sldId="473"/>
            <ac:cxnSpMk id="21" creationId="{16DFCC6E-CD0C-4ED9-BD3D-A4E543621EE4}"/>
          </ac:cxnSpMkLst>
        </pc:cxnChg>
        <pc:cxnChg chg="mod topLvl">
          <ac:chgData name="Catriona McKay" userId="0e54913e-e43f-48ce-aa88-a154c8bd812a" providerId="ADAL" clId="{E8D08948-AFC4-4899-8E21-82E399BEA740}" dt="2018-04-19T16:19:55.414" v="1060" actId="164"/>
          <ac:cxnSpMkLst>
            <pc:docMk/>
            <pc:sldMk cId="390706209" sldId="473"/>
            <ac:cxnSpMk id="22" creationId="{5F166DCA-D0F5-45DA-AFD8-D6B031D96DC3}"/>
          </ac:cxnSpMkLst>
        </pc:cxnChg>
        <pc:cxnChg chg="mod topLvl">
          <ac:chgData name="Catriona McKay" userId="0e54913e-e43f-48ce-aa88-a154c8bd812a" providerId="ADAL" clId="{E8D08948-AFC4-4899-8E21-82E399BEA740}" dt="2018-04-19T16:19:55.414" v="1060" actId="164"/>
          <ac:cxnSpMkLst>
            <pc:docMk/>
            <pc:sldMk cId="390706209" sldId="473"/>
            <ac:cxnSpMk id="23" creationId="{8710E482-D039-4B57-B228-88C7E824426B}"/>
          </ac:cxnSpMkLst>
        </pc:cxnChg>
        <pc:cxnChg chg="mod topLvl">
          <ac:chgData name="Catriona McKay" userId="0e54913e-e43f-48ce-aa88-a154c8bd812a" providerId="ADAL" clId="{E8D08948-AFC4-4899-8E21-82E399BEA740}" dt="2018-04-19T16:29:51.704" v="1175" actId="164"/>
          <ac:cxnSpMkLst>
            <pc:docMk/>
            <pc:sldMk cId="390706209" sldId="473"/>
            <ac:cxnSpMk id="27" creationId="{C47649A2-CED2-4F6B-9182-6DDA40A68B93}"/>
          </ac:cxnSpMkLst>
        </pc:cxnChg>
        <pc:cxnChg chg="mod topLvl">
          <ac:chgData name="Catriona McKay" userId="0e54913e-e43f-48ce-aa88-a154c8bd812a" providerId="ADAL" clId="{E8D08948-AFC4-4899-8E21-82E399BEA740}" dt="2018-04-19T16:29:51.704" v="1175" actId="164"/>
          <ac:cxnSpMkLst>
            <pc:docMk/>
            <pc:sldMk cId="390706209" sldId="473"/>
            <ac:cxnSpMk id="28" creationId="{11601143-D182-45EE-AE3C-2449072ADA29}"/>
          </ac:cxnSpMkLst>
        </pc:cxnChg>
        <pc:cxnChg chg="mod topLvl">
          <ac:chgData name="Catriona McKay" userId="0e54913e-e43f-48ce-aa88-a154c8bd812a" providerId="ADAL" clId="{E8D08948-AFC4-4899-8E21-82E399BEA740}" dt="2018-04-19T16:29:51.704" v="1175" actId="164"/>
          <ac:cxnSpMkLst>
            <pc:docMk/>
            <pc:sldMk cId="390706209" sldId="473"/>
            <ac:cxnSpMk id="29" creationId="{92096A63-2160-440F-BAAB-673FDDF4FFC1}"/>
          </ac:cxnSpMkLst>
        </pc:cxnChg>
        <pc:cxnChg chg="mod topLvl">
          <ac:chgData name="Catriona McKay" userId="0e54913e-e43f-48ce-aa88-a154c8bd812a" providerId="ADAL" clId="{E8D08948-AFC4-4899-8E21-82E399BEA740}" dt="2018-04-19T16:29:51.704" v="1175" actId="164"/>
          <ac:cxnSpMkLst>
            <pc:docMk/>
            <pc:sldMk cId="390706209" sldId="473"/>
            <ac:cxnSpMk id="30" creationId="{9BB35AF1-9EAF-41B4-884F-E01F1D51359A}"/>
          </ac:cxnSpMkLst>
        </pc:cxnChg>
        <pc:cxnChg chg="del mod topLvl">
          <ac:chgData name="Catriona McKay" userId="0e54913e-e43f-48ce-aa88-a154c8bd812a" providerId="ADAL" clId="{E8D08948-AFC4-4899-8E21-82E399BEA740}" dt="2018-04-19T16:29:45.110" v="1174" actId="478"/>
          <ac:cxnSpMkLst>
            <pc:docMk/>
            <pc:sldMk cId="390706209" sldId="473"/>
            <ac:cxnSpMk id="31" creationId="{085205D5-B66E-41D6-A446-63131C996991}"/>
          </ac:cxnSpMkLst>
        </pc:cxnChg>
        <pc:cxnChg chg="del mod topLvl">
          <ac:chgData name="Catriona McKay" userId="0e54913e-e43f-48ce-aa88-a154c8bd812a" providerId="ADAL" clId="{E8D08948-AFC4-4899-8E21-82E399BEA740}" dt="2018-04-19T16:29:45.110" v="1174" actId="478"/>
          <ac:cxnSpMkLst>
            <pc:docMk/>
            <pc:sldMk cId="390706209" sldId="473"/>
            <ac:cxnSpMk id="32" creationId="{D02121C5-67F0-472B-9743-A18EA9907DCC}"/>
          </ac:cxnSpMkLst>
        </pc:cxnChg>
        <pc:cxnChg chg="del mod topLvl">
          <ac:chgData name="Catriona McKay" userId="0e54913e-e43f-48ce-aa88-a154c8bd812a" providerId="ADAL" clId="{E8D08948-AFC4-4899-8E21-82E399BEA740}" dt="2018-04-19T16:29:45.110" v="1174" actId="478"/>
          <ac:cxnSpMkLst>
            <pc:docMk/>
            <pc:sldMk cId="390706209" sldId="473"/>
            <ac:cxnSpMk id="33" creationId="{8E65246B-B914-4DD9-BF63-AF782042F4EF}"/>
          </ac:cxnSpMkLst>
        </pc:cxnChg>
        <pc:cxnChg chg="del mod topLvl">
          <ac:chgData name="Catriona McKay" userId="0e54913e-e43f-48ce-aa88-a154c8bd812a" providerId="ADAL" clId="{E8D08948-AFC4-4899-8E21-82E399BEA740}" dt="2018-04-19T16:29:45.110" v="1174" actId="478"/>
          <ac:cxnSpMkLst>
            <pc:docMk/>
            <pc:sldMk cId="390706209" sldId="473"/>
            <ac:cxnSpMk id="34" creationId="{BE07B065-D74A-433C-A948-799300432658}"/>
          </ac:cxnSpMkLst>
        </pc:cxnChg>
        <pc:cxnChg chg="del mod topLvl">
          <ac:chgData name="Catriona McKay" userId="0e54913e-e43f-48ce-aa88-a154c8bd812a" providerId="ADAL" clId="{E8D08948-AFC4-4899-8E21-82E399BEA740}" dt="2018-04-19T16:29:45.110" v="1174" actId="478"/>
          <ac:cxnSpMkLst>
            <pc:docMk/>
            <pc:sldMk cId="390706209" sldId="473"/>
            <ac:cxnSpMk id="35" creationId="{2594E9DA-248F-4EB7-A25D-503D54B0FDC8}"/>
          </ac:cxnSpMkLst>
        </pc:cxnChg>
        <pc:cxnChg chg="del mod topLvl">
          <ac:chgData name="Catriona McKay" userId="0e54913e-e43f-48ce-aa88-a154c8bd812a" providerId="ADAL" clId="{E8D08948-AFC4-4899-8E21-82E399BEA740}" dt="2018-04-19T16:29:45.110" v="1174" actId="478"/>
          <ac:cxnSpMkLst>
            <pc:docMk/>
            <pc:sldMk cId="390706209" sldId="473"/>
            <ac:cxnSpMk id="36" creationId="{A5160445-A593-41A2-8D8A-2AD0BFE171F7}"/>
          </ac:cxnSpMkLst>
        </pc:cxnChg>
        <pc:cxnChg chg="del mod topLvl">
          <ac:chgData name="Catriona McKay" userId="0e54913e-e43f-48ce-aa88-a154c8bd812a" providerId="ADAL" clId="{E8D08948-AFC4-4899-8E21-82E399BEA740}" dt="2018-04-19T16:29:45.110" v="1174" actId="478"/>
          <ac:cxnSpMkLst>
            <pc:docMk/>
            <pc:sldMk cId="390706209" sldId="473"/>
            <ac:cxnSpMk id="37" creationId="{17CD69B3-DACC-4F6A-BB68-370AF185EA0A}"/>
          </ac:cxnSpMkLst>
        </pc:cxnChg>
        <pc:cxnChg chg="del mod topLvl">
          <ac:chgData name="Catriona McKay" userId="0e54913e-e43f-48ce-aa88-a154c8bd812a" providerId="ADAL" clId="{E8D08948-AFC4-4899-8E21-82E399BEA740}" dt="2018-04-19T16:29:45.110" v="1174" actId="478"/>
          <ac:cxnSpMkLst>
            <pc:docMk/>
            <pc:sldMk cId="390706209" sldId="473"/>
            <ac:cxnSpMk id="38" creationId="{2367A4A1-E6E6-497C-8184-37166810FC51}"/>
          </ac:cxnSpMkLst>
        </pc:cxnChg>
        <pc:cxnChg chg="mod topLvl">
          <ac:chgData name="Catriona McKay" userId="0e54913e-e43f-48ce-aa88-a154c8bd812a" providerId="ADAL" clId="{E8D08948-AFC4-4899-8E21-82E399BEA740}" dt="2018-04-19T16:29:56.189" v="1176" actId="164"/>
          <ac:cxnSpMkLst>
            <pc:docMk/>
            <pc:sldMk cId="390706209" sldId="473"/>
            <ac:cxnSpMk id="46" creationId="{68DFA5AF-BFCA-4890-BA82-DCB46B8A27EF}"/>
          </ac:cxnSpMkLst>
        </pc:cxnChg>
        <pc:cxnChg chg="mod topLvl">
          <ac:chgData name="Catriona McKay" userId="0e54913e-e43f-48ce-aa88-a154c8bd812a" providerId="ADAL" clId="{E8D08948-AFC4-4899-8E21-82E399BEA740}" dt="2018-04-19T16:29:56.189" v="1176" actId="164"/>
          <ac:cxnSpMkLst>
            <pc:docMk/>
            <pc:sldMk cId="390706209" sldId="473"/>
            <ac:cxnSpMk id="47" creationId="{412D513B-9C84-4BDC-9A4A-C0B6807610D8}"/>
          </ac:cxnSpMkLst>
        </pc:cxnChg>
        <pc:cxnChg chg="mod topLvl">
          <ac:chgData name="Catriona McKay" userId="0e54913e-e43f-48ce-aa88-a154c8bd812a" providerId="ADAL" clId="{E8D08948-AFC4-4899-8E21-82E399BEA740}" dt="2018-04-19T16:29:56.189" v="1176" actId="164"/>
          <ac:cxnSpMkLst>
            <pc:docMk/>
            <pc:sldMk cId="390706209" sldId="473"/>
            <ac:cxnSpMk id="48" creationId="{C64B1777-9524-47BE-AE4A-D4D0DFD65A6B}"/>
          </ac:cxnSpMkLst>
        </pc:cxnChg>
        <pc:cxnChg chg="mod topLvl">
          <ac:chgData name="Catriona McKay" userId="0e54913e-e43f-48ce-aa88-a154c8bd812a" providerId="ADAL" clId="{E8D08948-AFC4-4899-8E21-82E399BEA740}" dt="2018-04-19T16:29:56.189" v="1176" actId="164"/>
          <ac:cxnSpMkLst>
            <pc:docMk/>
            <pc:sldMk cId="390706209" sldId="473"/>
            <ac:cxnSpMk id="49" creationId="{9225AE6F-3306-4E17-925D-B1A375390410}"/>
          </ac:cxnSpMkLst>
        </pc:cxnChg>
        <pc:cxnChg chg="mod topLvl">
          <ac:chgData name="Catriona McKay" userId="0e54913e-e43f-48ce-aa88-a154c8bd812a" providerId="ADAL" clId="{E8D08948-AFC4-4899-8E21-82E399BEA740}" dt="2018-04-19T16:29:56.189" v="1176" actId="164"/>
          <ac:cxnSpMkLst>
            <pc:docMk/>
            <pc:sldMk cId="390706209" sldId="473"/>
            <ac:cxnSpMk id="50" creationId="{93FCBC9D-311C-4A4F-B89E-4226C425554A}"/>
          </ac:cxnSpMkLst>
        </pc:cxnChg>
        <pc:cxnChg chg="mod topLvl">
          <ac:chgData name="Catriona McKay" userId="0e54913e-e43f-48ce-aa88-a154c8bd812a" providerId="ADAL" clId="{E8D08948-AFC4-4899-8E21-82E399BEA740}" dt="2018-04-19T16:29:56.189" v="1176" actId="164"/>
          <ac:cxnSpMkLst>
            <pc:docMk/>
            <pc:sldMk cId="390706209" sldId="473"/>
            <ac:cxnSpMk id="51" creationId="{3FC5CE49-3B1E-4CB7-B123-4DAE8E709900}"/>
          </ac:cxnSpMkLst>
        </pc:cxnChg>
        <pc:cxnChg chg="mod topLvl">
          <ac:chgData name="Catriona McKay" userId="0e54913e-e43f-48ce-aa88-a154c8bd812a" providerId="ADAL" clId="{E8D08948-AFC4-4899-8E21-82E399BEA740}" dt="2018-04-19T16:16:23.356" v="1026" actId="164"/>
          <ac:cxnSpMkLst>
            <pc:docMk/>
            <pc:sldMk cId="390706209" sldId="473"/>
            <ac:cxnSpMk id="52" creationId="{08B2B610-6AA4-4739-8A2B-65D61373E9B4}"/>
          </ac:cxnSpMkLst>
        </pc:cxnChg>
        <pc:cxnChg chg="mod topLvl">
          <ac:chgData name="Catriona McKay" userId="0e54913e-e43f-48ce-aa88-a154c8bd812a" providerId="ADAL" clId="{E8D08948-AFC4-4899-8E21-82E399BEA740}" dt="2018-04-19T16:16:23.356" v="1026" actId="164"/>
          <ac:cxnSpMkLst>
            <pc:docMk/>
            <pc:sldMk cId="390706209" sldId="473"/>
            <ac:cxnSpMk id="53" creationId="{CFB3E87E-A7C0-46AB-9E89-D3E66755213C}"/>
          </ac:cxnSpMkLst>
        </pc:cxnChg>
        <pc:cxnChg chg="mod topLvl">
          <ac:chgData name="Catriona McKay" userId="0e54913e-e43f-48ce-aa88-a154c8bd812a" providerId="ADAL" clId="{E8D08948-AFC4-4899-8E21-82E399BEA740}" dt="2018-04-19T16:16:23.356" v="1026" actId="164"/>
          <ac:cxnSpMkLst>
            <pc:docMk/>
            <pc:sldMk cId="390706209" sldId="473"/>
            <ac:cxnSpMk id="54" creationId="{BE94AEFF-9635-466A-8F7F-79FE638A0980}"/>
          </ac:cxnSpMkLst>
        </pc:cxnChg>
        <pc:cxnChg chg="mod topLvl">
          <ac:chgData name="Catriona McKay" userId="0e54913e-e43f-48ce-aa88-a154c8bd812a" providerId="ADAL" clId="{E8D08948-AFC4-4899-8E21-82E399BEA740}" dt="2018-04-19T16:16:23.356" v="1026" actId="164"/>
          <ac:cxnSpMkLst>
            <pc:docMk/>
            <pc:sldMk cId="390706209" sldId="473"/>
            <ac:cxnSpMk id="55" creationId="{F34D8348-D688-4EA1-B9A6-356FA36EE0F5}"/>
          </ac:cxnSpMkLst>
        </pc:cxnChg>
        <pc:cxnChg chg="mod topLvl">
          <ac:chgData name="Catriona McKay" userId="0e54913e-e43f-48ce-aa88-a154c8bd812a" providerId="ADAL" clId="{E8D08948-AFC4-4899-8E21-82E399BEA740}" dt="2018-04-19T16:29:56.189" v="1176" actId="164"/>
          <ac:cxnSpMkLst>
            <pc:docMk/>
            <pc:sldMk cId="390706209" sldId="473"/>
            <ac:cxnSpMk id="60" creationId="{2C7E7C6D-DCAB-4568-861C-26C4BFB80F1F}"/>
          </ac:cxnSpMkLst>
        </pc:cxnChg>
        <pc:cxnChg chg="mod topLvl">
          <ac:chgData name="Catriona McKay" userId="0e54913e-e43f-48ce-aa88-a154c8bd812a" providerId="ADAL" clId="{E8D08948-AFC4-4899-8E21-82E399BEA740}" dt="2018-04-19T16:16:23.356" v="1026" actId="164"/>
          <ac:cxnSpMkLst>
            <pc:docMk/>
            <pc:sldMk cId="390706209" sldId="473"/>
            <ac:cxnSpMk id="62" creationId="{67069369-A986-4AC9-81F0-36A1347D38CD}"/>
          </ac:cxnSpMkLst>
        </pc:cxnChg>
        <pc:cxnChg chg="mod topLvl">
          <ac:chgData name="Catriona McKay" userId="0e54913e-e43f-48ce-aa88-a154c8bd812a" providerId="ADAL" clId="{E8D08948-AFC4-4899-8E21-82E399BEA740}" dt="2018-04-19T16:29:56.189" v="1176" actId="164"/>
          <ac:cxnSpMkLst>
            <pc:docMk/>
            <pc:sldMk cId="390706209" sldId="473"/>
            <ac:cxnSpMk id="73" creationId="{69782514-2864-4EB7-B038-0A0EFB323952}"/>
          </ac:cxnSpMkLst>
        </pc:cxnChg>
        <pc:cxnChg chg="mod topLvl">
          <ac:chgData name="Catriona McKay" userId="0e54913e-e43f-48ce-aa88-a154c8bd812a" providerId="ADAL" clId="{E8D08948-AFC4-4899-8E21-82E399BEA740}" dt="2018-04-19T16:13:34.943" v="987" actId="164"/>
          <ac:cxnSpMkLst>
            <pc:docMk/>
            <pc:sldMk cId="390706209" sldId="473"/>
            <ac:cxnSpMk id="76" creationId="{DE980461-1BD4-4E7C-902E-05B7C9AF69D5}"/>
          </ac:cxnSpMkLst>
        </pc:cxnChg>
        <pc:cxnChg chg="mod topLvl">
          <ac:chgData name="Catriona McKay" userId="0e54913e-e43f-48ce-aa88-a154c8bd812a" providerId="ADAL" clId="{E8D08948-AFC4-4899-8E21-82E399BEA740}" dt="2018-04-19T16:21:56.791" v="1085" actId="164"/>
          <ac:cxnSpMkLst>
            <pc:docMk/>
            <pc:sldMk cId="390706209" sldId="473"/>
            <ac:cxnSpMk id="78" creationId="{DAC45F2F-3761-4568-9A0E-D08646F1B5C1}"/>
          </ac:cxnSpMkLst>
        </pc:cxnChg>
        <pc:cxnChg chg="mod topLvl">
          <ac:chgData name="Catriona McKay" userId="0e54913e-e43f-48ce-aa88-a154c8bd812a" providerId="ADAL" clId="{E8D08948-AFC4-4899-8E21-82E399BEA740}" dt="2018-04-19T16:21:56.791" v="1085" actId="164"/>
          <ac:cxnSpMkLst>
            <pc:docMk/>
            <pc:sldMk cId="390706209" sldId="473"/>
            <ac:cxnSpMk id="79" creationId="{E81A646A-BC0E-44B4-9606-26DFE2CC4460}"/>
          </ac:cxnSpMkLst>
        </pc:cxnChg>
        <pc:cxnChg chg="mod topLvl">
          <ac:chgData name="Catriona McKay" userId="0e54913e-e43f-48ce-aa88-a154c8bd812a" providerId="ADAL" clId="{E8D08948-AFC4-4899-8E21-82E399BEA740}" dt="2018-04-19T16:21:56.791" v="1085" actId="164"/>
          <ac:cxnSpMkLst>
            <pc:docMk/>
            <pc:sldMk cId="390706209" sldId="473"/>
            <ac:cxnSpMk id="80" creationId="{83E3FA89-A54C-43DF-B6D1-F706A6A37B40}"/>
          </ac:cxnSpMkLst>
        </pc:cxnChg>
        <pc:cxnChg chg="mod topLvl">
          <ac:chgData name="Catriona McKay" userId="0e54913e-e43f-48ce-aa88-a154c8bd812a" providerId="ADAL" clId="{E8D08948-AFC4-4899-8E21-82E399BEA740}" dt="2018-04-19T16:29:56.189" v="1176" actId="164"/>
          <ac:cxnSpMkLst>
            <pc:docMk/>
            <pc:sldMk cId="390706209" sldId="473"/>
            <ac:cxnSpMk id="83" creationId="{2BC068AE-C4A8-4365-854E-F5686C0CC8A4}"/>
          </ac:cxnSpMkLst>
        </pc:cxnChg>
        <pc:cxnChg chg="mod topLvl">
          <ac:chgData name="Catriona McKay" userId="0e54913e-e43f-48ce-aa88-a154c8bd812a" providerId="ADAL" clId="{E8D08948-AFC4-4899-8E21-82E399BEA740}" dt="2018-04-19T16:29:56.189" v="1176" actId="164"/>
          <ac:cxnSpMkLst>
            <pc:docMk/>
            <pc:sldMk cId="390706209" sldId="473"/>
            <ac:cxnSpMk id="84" creationId="{488723AC-0ACA-4137-BD8D-CA26C089B449}"/>
          </ac:cxnSpMkLst>
        </pc:cxnChg>
        <pc:cxnChg chg="mod topLvl">
          <ac:chgData name="Catriona McKay" userId="0e54913e-e43f-48ce-aa88-a154c8bd812a" providerId="ADAL" clId="{E8D08948-AFC4-4899-8E21-82E399BEA740}" dt="2018-04-19T16:29:56.189" v="1176" actId="164"/>
          <ac:cxnSpMkLst>
            <pc:docMk/>
            <pc:sldMk cId="390706209" sldId="473"/>
            <ac:cxnSpMk id="85" creationId="{D362E675-0DC1-4841-A606-E03C65711FCE}"/>
          </ac:cxnSpMkLst>
        </pc:cxnChg>
        <pc:cxnChg chg="mod topLvl">
          <ac:chgData name="Catriona McKay" userId="0e54913e-e43f-48ce-aa88-a154c8bd812a" providerId="ADAL" clId="{E8D08948-AFC4-4899-8E21-82E399BEA740}" dt="2018-04-19T16:21:54.604" v="1084" actId="164"/>
          <ac:cxnSpMkLst>
            <pc:docMk/>
            <pc:sldMk cId="390706209" sldId="473"/>
            <ac:cxnSpMk id="94" creationId="{8B0AC5BB-5B88-4F8F-8F55-F184B620D654}"/>
          </ac:cxnSpMkLst>
        </pc:cxnChg>
        <pc:cxnChg chg="mod topLvl">
          <ac:chgData name="Catriona McKay" userId="0e54913e-e43f-48ce-aa88-a154c8bd812a" providerId="ADAL" clId="{E8D08948-AFC4-4899-8E21-82E399BEA740}" dt="2018-04-19T16:21:54.604" v="1084" actId="164"/>
          <ac:cxnSpMkLst>
            <pc:docMk/>
            <pc:sldMk cId="390706209" sldId="473"/>
            <ac:cxnSpMk id="95" creationId="{E1719FCD-0E9A-42E4-BBCA-8121CE2C3FD0}"/>
          </ac:cxnSpMkLst>
        </pc:cxnChg>
        <pc:cxnChg chg="mod topLvl">
          <ac:chgData name="Catriona McKay" userId="0e54913e-e43f-48ce-aa88-a154c8bd812a" providerId="ADAL" clId="{E8D08948-AFC4-4899-8E21-82E399BEA740}" dt="2018-04-19T16:21:54.604" v="1084" actId="164"/>
          <ac:cxnSpMkLst>
            <pc:docMk/>
            <pc:sldMk cId="390706209" sldId="473"/>
            <ac:cxnSpMk id="96" creationId="{88948CBD-2D37-4FA0-A80D-D44CBD43F107}"/>
          </ac:cxnSpMkLst>
        </pc:cxnChg>
        <pc:cxnChg chg="mod topLvl">
          <ac:chgData name="Catriona McKay" userId="0e54913e-e43f-48ce-aa88-a154c8bd812a" providerId="ADAL" clId="{E8D08948-AFC4-4899-8E21-82E399BEA740}" dt="2018-04-19T16:29:56.189" v="1176" actId="164"/>
          <ac:cxnSpMkLst>
            <pc:docMk/>
            <pc:sldMk cId="390706209" sldId="473"/>
            <ac:cxnSpMk id="98" creationId="{31B14C2A-3B86-4A97-842E-8C551EC9AAF4}"/>
          </ac:cxnSpMkLst>
        </pc:cxnChg>
        <pc:cxnChg chg="mod topLvl">
          <ac:chgData name="Catriona McKay" userId="0e54913e-e43f-48ce-aa88-a154c8bd812a" providerId="ADAL" clId="{E8D08948-AFC4-4899-8E21-82E399BEA740}" dt="2018-04-19T16:29:56.189" v="1176" actId="164"/>
          <ac:cxnSpMkLst>
            <pc:docMk/>
            <pc:sldMk cId="390706209" sldId="473"/>
            <ac:cxnSpMk id="99" creationId="{AE68EDB1-3496-4F86-8C5C-464A94B4341E}"/>
          </ac:cxnSpMkLst>
        </pc:cxnChg>
        <pc:cxnChg chg="mod topLvl">
          <ac:chgData name="Catriona McKay" userId="0e54913e-e43f-48ce-aa88-a154c8bd812a" providerId="ADAL" clId="{E8D08948-AFC4-4899-8E21-82E399BEA740}" dt="2018-04-19T16:29:56.189" v="1176" actId="164"/>
          <ac:cxnSpMkLst>
            <pc:docMk/>
            <pc:sldMk cId="390706209" sldId="473"/>
            <ac:cxnSpMk id="100" creationId="{D0BAAC37-B8D0-4788-86DC-D71717A0077E}"/>
          </ac:cxnSpMkLst>
        </pc:cxnChg>
        <pc:cxnChg chg="mod topLvl">
          <ac:chgData name="Catriona McKay" userId="0e54913e-e43f-48ce-aa88-a154c8bd812a" providerId="ADAL" clId="{E8D08948-AFC4-4899-8E21-82E399BEA740}" dt="2018-04-19T16:25:00.998" v="1128" actId="208"/>
          <ac:cxnSpMkLst>
            <pc:docMk/>
            <pc:sldMk cId="390706209" sldId="473"/>
            <ac:cxnSpMk id="105" creationId="{A57A56E4-4EA7-482D-A1CD-F4DB5A269E61}"/>
          </ac:cxnSpMkLst>
        </pc:cxnChg>
        <pc:cxnChg chg="mod topLvl">
          <ac:chgData name="Catriona McKay" userId="0e54913e-e43f-48ce-aa88-a154c8bd812a" providerId="ADAL" clId="{E8D08948-AFC4-4899-8E21-82E399BEA740}" dt="2018-04-19T16:25:00.998" v="1128" actId="208"/>
          <ac:cxnSpMkLst>
            <pc:docMk/>
            <pc:sldMk cId="390706209" sldId="473"/>
            <ac:cxnSpMk id="106" creationId="{9C60C80C-7921-4981-B4BF-CA8F2D5AD66A}"/>
          </ac:cxnSpMkLst>
        </pc:cxnChg>
        <pc:cxnChg chg="mod topLvl">
          <ac:chgData name="Catriona McKay" userId="0e54913e-e43f-48ce-aa88-a154c8bd812a" providerId="ADAL" clId="{E8D08948-AFC4-4899-8E21-82E399BEA740}" dt="2018-04-19T16:25:00.998" v="1128" actId="208"/>
          <ac:cxnSpMkLst>
            <pc:docMk/>
            <pc:sldMk cId="390706209" sldId="473"/>
            <ac:cxnSpMk id="107" creationId="{5D94A37D-93A9-4B45-A017-5C4632517D38}"/>
          </ac:cxnSpMkLst>
        </pc:cxnChg>
        <pc:cxnChg chg="mod topLvl">
          <ac:chgData name="Catriona McKay" userId="0e54913e-e43f-48ce-aa88-a154c8bd812a" providerId="ADAL" clId="{E8D08948-AFC4-4899-8E21-82E399BEA740}" dt="2018-04-19T16:24:56.095" v="1126" actId="164"/>
          <ac:cxnSpMkLst>
            <pc:docMk/>
            <pc:sldMk cId="390706209" sldId="473"/>
            <ac:cxnSpMk id="109" creationId="{BA7E4089-1FF0-43C0-B2E7-1C8F48ADA71A}"/>
          </ac:cxnSpMkLst>
        </pc:cxnChg>
        <pc:cxnChg chg="mod topLvl">
          <ac:chgData name="Catriona McKay" userId="0e54913e-e43f-48ce-aa88-a154c8bd812a" providerId="ADAL" clId="{E8D08948-AFC4-4899-8E21-82E399BEA740}" dt="2018-04-19T16:24:56.095" v="1126" actId="164"/>
          <ac:cxnSpMkLst>
            <pc:docMk/>
            <pc:sldMk cId="390706209" sldId="473"/>
            <ac:cxnSpMk id="110" creationId="{324A638F-81CE-4A62-B0F2-1D731DB83C50}"/>
          </ac:cxnSpMkLst>
        </pc:cxnChg>
        <pc:cxnChg chg="mod topLvl">
          <ac:chgData name="Catriona McKay" userId="0e54913e-e43f-48ce-aa88-a154c8bd812a" providerId="ADAL" clId="{E8D08948-AFC4-4899-8E21-82E399BEA740}" dt="2018-04-19T16:24:56.095" v="1126" actId="164"/>
          <ac:cxnSpMkLst>
            <pc:docMk/>
            <pc:sldMk cId="390706209" sldId="473"/>
            <ac:cxnSpMk id="111" creationId="{809B9890-BBE3-4BDA-84B3-F13539484699}"/>
          </ac:cxnSpMkLst>
        </pc:cxnChg>
        <pc:cxnChg chg="mod topLvl">
          <ac:chgData name="Catriona McKay" userId="0e54913e-e43f-48ce-aa88-a154c8bd812a" providerId="ADAL" clId="{E8D08948-AFC4-4899-8E21-82E399BEA740}" dt="2018-04-19T16:13:47.460" v="992" actId="164"/>
          <ac:cxnSpMkLst>
            <pc:docMk/>
            <pc:sldMk cId="390706209" sldId="473"/>
            <ac:cxnSpMk id="115" creationId="{B43D0A01-E54C-402B-8CCB-759E995B8EFD}"/>
          </ac:cxnSpMkLst>
        </pc:cxnChg>
        <pc:cxnChg chg="mod topLvl">
          <ac:chgData name="Catriona McKay" userId="0e54913e-e43f-48ce-aa88-a154c8bd812a" providerId="ADAL" clId="{E8D08948-AFC4-4899-8E21-82E399BEA740}" dt="2018-04-19T16:24:24.964" v="1118" actId="208"/>
          <ac:cxnSpMkLst>
            <pc:docMk/>
            <pc:sldMk cId="390706209" sldId="473"/>
            <ac:cxnSpMk id="119" creationId="{8194C534-A52A-4083-B65D-D58EE9B8A659}"/>
          </ac:cxnSpMkLst>
        </pc:cxnChg>
        <pc:cxnChg chg="mod topLvl">
          <ac:chgData name="Catriona McKay" userId="0e54913e-e43f-48ce-aa88-a154c8bd812a" providerId="ADAL" clId="{E8D08948-AFC4-4899-8E21-82E399BEA740}" dt="2018-04-19T16:18:40.530" v="1044" actId="164"/>
          <ac:cxnSpMkLst>
            <pc:docMk/>
            <pc:sldMk cId="390706209" sldId="473"/>
            <ac:cxnSpMk id="122" creationId="{311C33D3-E7AC-4B24-8235-F65068609AB2}"/>
          </ac:cxnSpMkLst>
        </pc:cxnChg>
        <pc:cxnChg chg="mod topLvl">
          <ac:chgData name="Catriona McKay" userId="0e54913e-e43f-48ce-aa88-a154c8bd812a" providerId="ADAL" clId="{E8D08948-AFC4-4899-8E21-82E399BEA740}" dt="2018-04-19T16:17:08.860" v="1035" actId="164"/>
          <ac:cxnSpMkLst>
            <pc:docMk/>
            <pc:sldMk cId="390706209" sldId="473"/>
            <ac:cxnSpMk id="123" creationId="{4FE35CFF-EDFE-401A-8562-1A2EBD0F6016}"/>
          </ac:cxnSpMkLst>
        </pc:cxnChg>
        <pc:cxnChg chg="mod topLvl">
          <ac:chgData name="Catriona McKay" userId="0e54913e-e43f-48ce-aa88-a154c8bd812a" providerId="ADAL" clId="{E8D08948-AFC4-4899-8E21-82E399BEA740}" dt="2018-04-19T16:17:08.860" v="1035" actId="164"/>
          <ac:cxnSpMkLst>
            <pc:docMk/>
            <pc:sldMk cId="390706209" sldId="473"/>
            <ac:cxnSpMk id="124" creationId="{5BE629BC-4926-4F6C-AAA4-49FCFBAA705A}"/>
          </ac:cxnSpMkLst>
        </pc:cxnChg>
        <pc:cxnChg chg="mod topLvl">
          <ac:chgData name="Catriona McKay" userId="0e54913e-e43f-48ce-aa88-a154c8bd812a" providerId="ADAL" clId="{E8D08948-AFC4-4899-8E21-82E399BEA740}" dt="2018-04-19T16:14:25.261" v="1004" actId="164"/>
          <ac:cxnSpMkLst>
            <pc:docMk/>
            <pc:sldMk cId="390706209" sldId="473"/>
            <ac:cxnSpMk id="128" creationId="{5544052F-6070-4A6F-9A6A-C6B9904F014D}"/>
          </ac:cxnSpMkLst>
        </pc:cxnChg>
        <pc:cxnChg chg="mod topLvl">
          <ac:chgData name="Catriona McKay" userId="0e54913e-e43f-48ce-aa88-a154c8bd812a" providerId="ADAL" clId="{E8D08948-AFC4-4899-8E21-82E399BEA740}" dt="2018-04-19T16:19:17.834" v="1052" actId="164"/>
          <ac:cxnSpMkLst>
            <pc:docMk/>
            <pc:sldMk cId="390706209" sldId="473"/>
            <ac:cxnSpMk id="130" creationId="{313D7FD4-FDFC-49F9-A052-C9E10806CC65}"/>
          </ac:cxnSpMkLst>
        </pc:cxnChg>
        <pc:cxnChg chg="mod topLvl">
          <ac:chgData name="Catriona McKay" userId="0e54913e-e43f-48ce-aa88-a154c8bd812a" providerId="ADAL" clId="{E8D08948-AFC4-4899-8E21-82E399BEA740}" dt="2018-04-19T16:19:17.834" v="1052" actId="164"/>
          <ac:cxnSpMkLst>
            <pc:docMk/>
            <pc:sldMk cId="390706209" sldId="473"/>
            <ac:cxnSpMk id="131" creationId="{F08E1898-32F7-410A-B830-1BBA116BC1CE}"/>
          </ac:cxnSpMkLst>
        </pc:cxnChg>
        <pc:cxnChg chg="mod topLvl">
          <ac:chgData name="Catriona McKay" userId="0e54913e-e43f-48ce-aa88-a154c8bd812a" providerId="ADAL" clId="{E8D08948-AFC4-4899-8E21-82E399BEA740}" dt="2018-04-19T16:19:17.834" v="1052" actId="164"/>
          <ac:cxnSpMkLst>
            <pc:docMk/>
            <pc:sldMk cId="390706209" sldId="473"/>
            <ac:cxnSpMk id="132" creationId="{F7C7E24C-9959-4CE5-A176-09105227E408}"/>
          </ac:cxnSpMkLst>
        </pc:cxnChg>
        <pc:cxnChg chg="mod topLvl">
          <ac:chgData name="Catriona McKay" userId="0e54913e-e43f-48ce-aa88-a154c8bd812a" providerId="ADAL" clId="{E8D08948-AFC4-4899-8E21-82E399BEA740}" dt="2018-04-19T16:18:20.512" v="1042" actId="164"/>
          <ac:cxnSpMkLst>
            <pc:docMk/>
            <pc:sldMk cId="390706209" sldId="473"/>
            <ac:cxnSpMk id="135" creationId="{CCA51B42-128C-43C4-8B63-913321547FC0}"/>
          </ac:cxnSpMkLst>
        </pc:cxnChg>
        <pc:cxnChg chg="mod topLvl">
          <ac:chgData name="Catriona McKay" userId="0e54913e-e43f-48ce-aa88-a154c8bd812a" providerId="ADAL" clId="{E8D08948-AFC4-4899-8E21-82E399BEA740}" dt="2018-04-19T16:18:20.512" v="1042" actId="164"/>
          <ac:cxnSpMkLst>
            <pc:docMk/>
            <pc:sldMk cId="390706209" sldId="473"/>
            <ac:cxnSpMk id="136" creationId="{81A42E7F-B5FB-45B0-A221-B0647033BC92}"/>
          </ac:cxnSpMkLst>
        </pc:cxnChg>
        <pc:cxnChg chg="mod topLvl">
          <ac:chgData name="Catriona McKay" userId="0e54913e-e43f-48ce-aa88-a154c8bd812a" providerId="ADAL" clId="{E8D08948-AFC4-4899-8E21-82E399BEA740}" dt="2018-04-19T16:18:20.512" v="1042" actId="164"/>
          <ac:cxnSpMkLst>
            <pc:docMk/>
            <pc:sldMk cId="390706209" sldId="473"/>
            <ac:cxnSpMk id="137" creationId="{C84CA57C-CCAD-4D88-9E28-E9C06969ADC8}"/>
          </ac:cxnSpMkLst>
        </pc:cxnChg>
        <pc:cxnChg chg="mod topLvl">
          <ac:chgData name="Catriona McKay" userId="0e54913e-e43f-48ce-aa88-a154c8bd812a" providerId="ADAL" clId="{E8D08948-AFC4-4899-8E21-82E399BEA740}" dt="2018-04-19T16:14:01.118" v="996" actId="164"/>
          <ac:cxnSpMkLst>
            <pc:docMk/>
            <pc:sldMk cId="390706209" sldId="473"/>
            <ac:cxnSpMk id="140" creationId="{56855249-28AA-4BD2-AEDD-AA0588EC0DC9}"/>
          </ac:cxnSpMkLst>
        </pc:cxnChg>
        <pc:cxnChg chg="mod topLvl">
          <ac:chgData name="Catriona McKay" userId="0e54913e-e43f-48ce-aa88-a154c8bd812a" providerId="ADAL" clId="{E8D08948-AFC4-4899-8E21-82E399BEA740}" dt="2018-04-19T16:29:56.189" v="1176" actId="164"/>
          <ac:cxnSpMkLst>
            <pc:docMk/>
            <pc:sldMk cId="390706209" sldId="473"/>
            <ac:cxnSpMk id="143" creationId="{215EE498-69B5-42F5-AD3B-BF4712BD0F5C}"/>
          </ac:cxnSpMkLst>
        </pc:cxnChg>
        <pc:cxnChg chg="mod topLvl">
          <ac:chgData name="Catriona McKay" userId="0e54913e-e43f-48ce-aa88-a154c8bd812a" providerId="ADAL" clId="{E8D08948-AFC4-4899-8E21-82E399BEA740}" dt="2018-04-19T16:21:14.256" v="1076" actId="164"/>
          <ac:cxnSpMkLst>
            <pc:docMk/>
            <pc:sldMk cId="390706209" sldId="473"/>
            <ac:cxnSpMk id="144" creationId="{CADA2950-8406-4537-9DF6-FFC55902DB9B}"/>
          </ac:cxnSpMkLst>
        </pc:cxnChg>
        <pc:cxnChg chg="mod topLvl">
          <ac:chgData name="Catriona McKay" userId="0e54913e-e43f-48ce-aa88-a154c8bd812a" providerId="ADAL" clId="{E8D08948-AFC4-4899-8E21-82E399BEA740}" dt="2018-04-19T16:29:56.189" v="1176" actId="164"/>
          <ac:cxnSpMkLst>
            <pc:docMk/>
            <pc:sldMk cId="390706209" sldId="473"/>
            <ac:cxnSpMk id="145" creationId="{3C3E7C25-EBBD-45EC-A86F-9C0D9C282D54}"/>
          </ac:cxnSpMkLst>
        </pc:cxnChg>
        <pc:cxnChg chg="mod topLvl">
          <ac:chgData name="Catriona McKay" userId="0e54913e-e43f-48ce-aa88-a154c8bd812a" providerId="ADAL" clId="{E8D08948-AFC4-4899-8E21-82E399BEA740}" dt="2018-04-19T16:17:36.828" v="1037" actId="208"/>
          <ac:cxnSpMkLst>
            <pc:docMk/>
            <pc:sldMk cId="390706209" sldId="473"/>
            <ac:cxnSpMk id="149" creationId="{E45F9EFE-36A7-4F1A-B8DF-7B1CA277FC7B}"/>
          </ac:cxnSpMkLst>
        </pc:cxnChg>
        <pc:cxnChg chg="mod topLvl">
          <ac:chgData name="Catriona McKay" userId="0e54913e-e43f-48ce-aa88-a154c8bd812a" providerId="ADAL" clId="{E8D08948-AFC4-4899-8E21-82E399BEA740}" dt="2018-04-19T16:23:44.697" v="1108" actId="208"/>
          <ac:cxnSpMkLst>
            <pc:docMk/>
            <pc:sldMk cId="390706209" sldId="473"/>
            <ac:cxnSpMk id="152" creationId="{A549846D-7665-4194-A32E-FD021072E432}"/>
          </ac:cxnSpMkLst>
        </pc:cxnChg>
        <pc:cxnChg chg="mod topLvl">
          <ac:chgData name="Catriona McKay" userId="0e54913e-e43f-48ce-aa88-a154c8bd812a" providerId="ADAL" clId="{E8D08948-AFC4-4899-8E21-82E399BEA740}" dt="2018-04-19T16:23:44.697" v="1108" actId="208"/>
          <ac:cxnSpMkLst>
            <pc:docMk/>
            <pc:sldMk cId="390706209" sldId="473"/>
            <ac:cxnSpMk id="153" creationId="{6296230F-EED2-4C5F-970C-5C697197BDBC}"/>
          </ac:cxnSpMkLst>
        </pc:cxnChg>
        <pc:cxnChg chg="mod topLvl">
          <ac:chgData name="Catriona McKay" userId="0e54913e-e43f-48ce-aa88-a154c8bd812a" providerId="ADAL" clId="{E8D08948-AFC4-4899-8E21-82E399BEA740}" dt="2018-04-19T16:17:08.860" v="1035" actId="164"/>
          <ac:cxnSpMkLst>
            <pc:docMk/>
            <pc:sldMk cId="390706209" sldId="473"/>
            <ac:cxnSpMk id="154" creationId="{D50A9EF1-C98A-44C9-A22A-A7E09130E27B}"/>
          </ac:cxnSpMkLst>
        </pc:cxnChg>
        <pc:cxnChg chg="mod topLvl">
          <ac:chgData name="Catriona McKay" userId="0e54913e-e43f-48ce-aa88-a154c8bd812a" providerId="ADAL" clId="{E8D08948-AFC4-4899-8E21-82E399BEA740}" dt="2018-04-19T16:23:54.417" v="1112" actId="164"/>
          <ac:cxnSpMkLst>
            <pc:docMk/>
            <pc:sldMk cId="390706209" sldId="473"/>
            <ac:cxnSpMk id="157" creationId="{13706FC6-B3A8-4E4D-90E6-D566EC5FB6C5}"/>
          </ac:cxnSpMkLst>
        </pc:cxnChg>
        <pc:cxnChg chg="mod topLvl">
          <ac:chgData name="Catriona McKay" userId="0e54913e-e43f-48ce-aa88-a154c8bd812a" providerId="ADAL" clId="{E8D08948-AFC4-4899-8E21-82E399BEA740}" dt="2018-04-19T16:24:04.665" v="1115" actId="164"/>
          <ac:cxnSpMkLst>
            <pc:docMk/>
            <pc:sldMk cId="390706209" sldId="473"/>
            <ac:cxnSpMk id="158" creationId="{ECC50C85-D978-4E0D-9028-A354B7278644}"/>
          </ac:cxnSpMkLst>
        </pc:cxnChg>
        <pc:cxnChg chg="mod topLvl">
          <ac:chgData name="Catriona McKay" userId="0e54913e-e43f-48ce-aa88-a154c8bd812a" providerId="ADAL" clId="{E8D08948-AFC4-4899-8E21-82E399BEA740}" dt="2018-04-19T16:23:54.417" v="1112" actId="164"/>
          <ac:cxnSpMkLst>
            <pc:docMk/>
            <pc:sldMk cId="390706209" sldId="473"/>
            <ac:cxnSpMk id="159" creationId="{8AD58110-6003-4D61-AEEE-EA0A2D4CD498}"/>
          </ac:cxnSpMkLst>
        </pc:cxnChg>
        <pc:cxnChg chg="mod topLvl">
          <ac:chgData name="Catriona McKay" userId="0e54913e-e43f-48ce-aa88-a154c8bd812a" providerId="ADAL" clId="{E8D08948-AFC4-4899-8E21-82E399BEA740}" dt="2018-04-19T16:17:08.860" v="1035" actId="164"/>
          <ac:cxnSpMkLst>
            <pc:docMk/>
            <pc:sldMk cId="390706209" sldId="473"/>
            <ac:cxnSpMk id="162" creationId="{4AAC2828-FD4D-4481-8BA4-8F28371AA25F}"/>
          </ac:cxnSpMkLst>
        </pc:cxnChg>
        <pc:cxnChg chg="mod topLvl">
          <ac:chgData name="Catriona McKay" userId="0e54913e-e43f-48ce-aa88-a154c8bd812a" providerId="ADAL" clId="{E8D08948-AFC4-4899-8E21-82E399BEA740}" dt="2018-04-19T16:17:08.860" v="1035" actId="164"/>
          <ac:cxnSpMkLst>
            <pc:docMk/>
            <pc:sldMk cId="390706209" sldId="473"/>
            <ac:cxnSpMk id="163" creationId="{1C121893-5D13-4426-B3ED-5D92044C7FFF}"/>
          </ac:cxnSpMkLst>
        </pc:cxnChg>
        <pc:cxnChg chg="mod topLvl">
          <ac:chgData name="Catriona McKay" userId="0e54913e-e43f-48ce-aa88-a154c8bd812a" providerId="ADAL" clId="{E8D08948-AFC4-4899-8E21-82E399BEA740}" dt="2018-04-19T16:17:08.860" v="1035" actId="164"/>
          <ac:cxnSpMkLst>
            <pc:docMk/>
            <pc:sldMk cId="390706209" sldId="473"/>
            <ac:cxnSpMk id="164" creationId="{71AE104C-399D-4FF1-B8E8-B15A5F668335}"/>
          </ac:cxnSpMkLst>
        </pc:cxnChg>
        <pc:cxnChg chg="mod topLvl">
          <ac:chgData name="Catriona McKay" userId="0e54913e-e43f-48ce-aa88-a154c8bd812a" providerId="ADAL" clId="{E8D08948-AFC4-4899-8E21-82E399BEA740}" dt="2018-04-19T16:23:22.008" v="1103" actId="208"/>
          <ac:cxnSpMkLst>
            <pc:docMk/>
            <pc:sldMk cId="390706209" sldId="473"/>
            <ac:cxnSpMk id="166" creationId="{703ADB62-2962-458B-9029-EAB10C348221}"/>
          </ac:cxnSpMkLst>
        </pc:cxnChg>
        <pc:cxnChg chg="mod topLvl">
          <ac:chgData name="Catriona McKay" userId="0e54913e-e43f-48ce-aa88-a154c8bd812a" providerId="ADAL" clId="{E8D08948-AFC4-4899-8E21-82E399BEA740}" dt="2018-04-19T16:15:29.921" v="1008" actId="208"/>
          <ac:cxnSpMkLst>
            <pc:docMk/>
            <pc:sldMk cId="390706209" sldId="473"/>
            <ac:cxnSpMk id="168" creationId="{D83A3C16-C90C-4FE5-AF43-066F9E7DF025}"/>
          </ac:cxnSpMkLst>
        </pc:cxnChg>
        <pc:cxnChg chg="mod topLvl">
          <ac:chgData name="Catriona McKay" userId="0e54913e-e43f-48ce-aa88-a154c8bd812a" providerId="ADAL" clId="{E8D08948-AFC4-4899-8E21-82E399BEA740}" dt="2018-04-19T16:16:23.356" v="1026" actId="164"/>
          <ac:cxnSpMkLst>
            <pc:docMk/>
            <pc:sldMk cId="390706209" sldId="473"/>
            <ac:cxnSpMk id="171" creationId="{2F6EDF7D-613B-43A7-8B56-45ED6DCE2C2B}"/>
          </ac:cxnSpMkLst>
        </pc:cxnChg>
        <pc:cxnChg chg="mod topLvl">
          <ac:chgData name="Catriona McKay" userId="0e54913e-e43f-48ce-aa88-a154c8bd812a" providerId="ADAL" clId="{E8D08948-AFC4-4899-8E21-82E399BEA740}" dt="2018-04-19T16:16:23.356" v="1026" actId="164"/>
          <ac:cxnSpMkLst>
            <pc:docMk/>
            <pc:sldMk cId="390706209" sldId="473"/>
            <ac:cxnSpMk id="172" creationId="{AB202927-5CEA-474E-8861-24B1D2027586}"/>
          </ac:cxnSpMkLst>
        </pc:cxnChg>
        <pc:cxnChg chg="mod topLvl">
          <ac:chgData name="Catriona McKay" userId="0e54913e-e43f-48ce-aa88-a154c8bd812a" providerId="ADAL" clId="{E8D08948-AFC4-4899-8E21-82E399BEA740}" dt="2018-04-19T16:16:23.356" v="1026" actId="164"/>
          <ac:cxnSpMkLst>
            <pc:docMk/>
            <pc:sldMk cId="390706209" sldId="473"/>
            <ac:cxnSpMk id="173" creationId="{8B3ED9B7-7FED-4DEF-8E04-1D1E95BA63C5}"/>
          </ac:cxnSpMkLst>
        </pc:cxnChg>
        <pc:cxnChg chg="mod topLvl">
          <ac:chgData name="Catriona McKay" userId="0e54913e-e43f-48ce-aa88-a154c8bd812a" providerId="ADAL" clId="{E8D08948-AFC4-4899-8E21-82E399BEA740}" dt="2018-04-19T16:15:54.571" v="1014" actId="164"/>
          <ac:cxnSpMkLst>
            <pc:docMk/>
            <pc:sldMk cId="390706209" sldId="473"/>
            <ac:cxnSpMk id="175" creationId="{8679A2B6-583A-476A-8F37-546828452F02}"/>
          </ac:cxnSpMkLst>
        </pc:cxnChg>
        <pc:cxnChg chg="mod topLvl">
          <ac:chgData name="Catriona McKay" userId="0e54913e-e43f-48ce-aa88-a154c8bd812a" providerId="ADAL" clId="{E8D08948-AFC4-4899-8E21-82E399BEA740}" dt="2018-04-19T16:15:54.571" v="1014" actId="164"/>
          <ac:cxnSpMkLst>
            <pc:docMk/>
            <pc:sldMk cId="390706209" sldId="473"/>
            <ac:cxnSpMk id="176" creationId="{51F21C49-D46D-4F63-9C6D-0C46AFB6E818}"/>
          </ac:cxnSpMkLst>
        </pc:cxnChg>
        <pc:cxnChg chg="mod topLvl">
          <ac:chgData name="Catriona McKay" userId="0e54913e-e43f-48ce-aa88-a154c8bd812a" providerId="ADAL" clId="{E8D08948-AFC4-4899-8E21-82E399BEA740}" dt="2018-04-19T16:15:54.571" v="1014" actId="164"/>
          <ac:cxnSpMkLst>
            <pc:docMk/>
            <pc:sldMk cId="390706209" sldId="473"/>
            <ac:cxnSpMk id="177" creationId="{946B00A1-601F-406A-AE9C-146219308614}"/>
          </ac:cxnSpMkLst>
        </pc:cxnChg>
        <pc:cxnChg chg="mod topLvl">
          <ac:chgData name="Catriona McKay" userId="0e54913e-e43f-48ce-aa88-a154c8bd812a" providerId="ADAL" clId="{E8D08948-AFC4-4899-8E21-82E399BEA740}" dt="2018-04-19T16:22:36.202" v="1092" actId="164"/>
          <ac:cxnSpMkLst>
            <pc:docMk/>
            <pc:sldMk cId="390706209" sldId="473"/>
            <ac:cxnSpMk id="188" creationId="{DB98E37B-EC2B-45F6-AE26-12B446ADF11D}"/>
          </ac:cxnSpMkLst>
        </pc:cxnChg>
        <pc:cxnChg chg="mod topLvl">
          <ac:chgData name="Catriona McKay" userId="0e54913e-e43f-48ce-aa88-a154c8bd812a" providerId="ADAL" clId="{E8D08948-AFC4-4899-8E21-82E399BEA740}" dt="2018-04-19T16:29:56.189" v="1176" actId="164"/>
          <ac:cxnSpMkLst>
            <pc:docMk/>
            <pc:sldMk cId="390706209" sldId="473"/>
            <ac:cxnSpMk id="189" creationId="{D83C3601-B7EF-437C-BA53-0B7D5CDF0B83}"/>
          </ac:cxnSpMkLst>
        </pc:cxnChg>
        <pc:cxnChg chg="mod topLvl">
          <ac:chgData name="Catriona McKay" userId="0e54913e-e43f-48ce-aa88-a154c8bd812a" providerId="ADAL" clId="{E8D08948-AFC4-4899-8E21-82E399BEA740}" dt="2018-04-19T16:29:56.189" v="1176" actId="164"/>
          <ac:cxnSpMkLst>
            <pc:docMk/>
            <pc:sldMk cId="390706209" sldId="473"/>
            <ac:cxnSpMk id="190" creationId="{F469A971-1F4D-4099-B4E8-58416535DDA7}"/>
          </ac:cxnSpMkLst>
        </pc:cxnChg>
        <pc:cxnChg chg="mod topLvl">
          <ac:chgData name="Catriona McKay" userId="0e54913e-e43f-48ce-aa88-a154c8bd812a" providerId="ADAL" clId="{E8D08948-AFC4-4899-8E21-82E399BEA740}" dt="2018-04-19T16:29:56.189" v="1176" actId="164"/>
          <ac:cxnSpMkLst>
            <pc:docMk/>
            <pc:sldMk cId="390706209" sldId="473"/>
            <ac:cxnSpMk id="191" creationId="{68D5859E-8A77-44FD-A7F9-4C826AA00513}"/>
          </ac:cxnSpMkLst>
        </pc:cxnChg>
        <pc:cxnChg chg="mod topLvl">
          <ac:chgData name="Catriona McKay" userId="0e54913e-e43f-48ce-aa88-a154c8bd812a" providerId="ADAL" clId="{E8D08948-AFC4-4899-8E21-82E399BEA740}" dt="2018-04-19T16:24:14.182" v="1117" actId="208"/>
          <ac:cxnSpMkLst>
            <pc:docMk/>
            <pc:sldMk cId="390706209" sldId="473"/>
            <ac:cxnSpMk id="192" creationId="{47E138F1-7F90-4099-8199-17F5DCA477E9}"/>
          </ac:cxnSpMkLst>
        </pc:cxnChg>
        <pc:cxnChg chg="mod topLvl">
          <ac:chgData name="Catriona McKay" userId="0e54913e-e43f-48ce-aa88-a154c8bd812a" providerId="ADAL" clId="{E8D08948-AFC4-4899-8E21-82E399BEA740}" dt="2018-04-19T16:26:08.993" v="1148" actId="164"/>
          <ac:cxnSpMkLst>
            <pc:docMk/>
            <pc:sldMk cId="390706209" sldId="473"/>
            <ac:cxnSpMk id="193" creationId="{DDFBC9B6-7D51-49D2-8A5C-6D503DCBC63F}"/>
          </ac:cxnSpMkLst>
        </pc:cxnChg>
        <pc:cxnChg chg="mod topLvl">
          <ac:chgData name="Catriona McKay" userId="0e54913e-e43f-48ce-aa88-a154c8bd812a" providerId="ADAL" clId="{E8D08948-AFC4-4899-8E21-82E399BEA740}" dt="2018-04-19T16:29:56.189" v="1176" actId="164"/>
          <ac:cxnSpMkLst>
            <pc:docMk/>
            <pc:sldMk cId="390706209" sldId="473"/>
            <ac:cxnSpMk id="194" creationId="{6E7A0752-15BC-4D2C-BFCB-8916F68CC37E}"/>
          </ac:cxnSpMkLst>
        </pc:cxnChg>
        <pc:cxnChg chg="mod topLvl">
          <ac:chgData name="Catriona McKay" userId="0e54913e-e43f-48ce-aa88-a154c8bd812a" providerId="ADAL" clId="{E8D08948-AFC4-4899-8E21-82E399BEA740}" dt="2018-04-19T16:29:56.189" v="1176" actId="164"/>
          <ac:cxnSpMkLst>
            <pc:docMk/>
            <pc:sldMk cId="390706209" sldId="473"/>
            <ac:cxnSpMk id="195" creationId="{0BAAED51-A7AA-46BF-B30D-7FDB7A488937}"/>
          </ac:cxnSpMkLst>
        </pc:cxnChg>
        <pc:cxnChg chg="mod topLvl">
          <ac:chgData name="Catriona McKay" userId="0e54913e-e43f-48ce-aa88-a154c8bd812a" providerId="ADAL" clId="{E8D08948-AFC4-4899-8E21-82E399BEA740}" dt="2018-04-19T16:29:56.189" v="1176" actId="164"/>
          <ac:cxnSpMkLst>
            <pc:docMk/>
            <pc:sldMk cId="390706209" sldId="473"/>
            <ac:cxnSpMk id="196" creationId="{847625C2-89E0-4EC4-9833-A23979B085C9}"/>
          </ac:cxnSpMkLst>
        </pc:cxnChg>
        <pc:cxnChg chg="mod topLvl">
          <ac:chgData name="Catriona McKay" userId="0e54913e-e43f-48ce-aa88-a154c8bd812a" providerId="ADAL" clId="{E8D08948-AFC4-4899-8E21-82E399BEA740}" dt="2018-04-19T16:29:56.189" v="1176" actId="164"/>
          <ac:cxnSpMkLst>
            <pc:docMk/>
            <pc:sldMk cId="390706209" sldId="473"/>
            <ac:cxnSpMk id="197" creationId="{A5068DCC-03F9-4F14-BFB7-B8B96DFA28EB}"/>
          </ac:cxnSpMkLst>
        </pc:cxnChg>
        <pc:cxnChg chg="mod topLvl">
          <ac:chgData name="Catriona McKay" userId="0e54913e-e43f-48ce-aa88-a154c8bd812a" providerId="ADAL" clId="{E8D08948-AFC4-4899-8E21-82E399BEA740}" dt="2018-04-19T16:29:56.189" v="1176" actId="164"/>
          <ac:cxnSpMkLst>
            <pc:docMk/>
            <pc:sldMk cId="390706209" sldId="473"/>
            <ac:cxnSpMk id="198" creationId="{2B738DE1-D3B5-465E-BF32-1F863036B59A}"/>
          </ac:cxnSpMkLst>
        </pc:cxnChg>
        <pc:cxnChg chg="mod topLvl">
          <ac:chgData name="Catriona McKay" userId="0e54913e-e43f-48ce-aa88-a154c8bd812a" providerId="ADAL" clId="{E8D08948-AFC4-4899-8E21-82E399BEA740}" dt="2018-04-19T16:25:29.843" v="1133" actId="164"/>
          <ac:cxnSpMkLst>
            <pc:docMk/>
            <pc:sldMk cId="390706209" sldId="473"/>
            <ac:cxnSpMk id="199" creationId="{B66B261A-51DA-492F-B146-E11A1F4B435C}"/>
          </ac:cxnSpMkLst>
        </pc:cxnChg>
        <pc:cxnChg chg="mod topLvl">
          <ac:chgData name="Catriona McKay" userId="0e54913e-e43f-48ce-aa88-a154c8bd812a" providerId="ADAL" clId="{E8D08948-AFC4-4899-8E21-82E399BEA740}" dt="2018-04-19T16:29:51.704" v="1175" actId="164"/>
          <ac:cxnSpMkLst>
            <pc:docMk/>
            <pc:sldMk cId="390706209" sldId="473"/>
            <ac:cxnSpMk id="232" creationId="{9C8C8A17-DFB1-4B5A-A6CB-C5CA6F9DE21D}"/>
          </ac:cxnSpMkLst>
        </pc:cxnChg>
        <pc:cxnChg chg="mod topLvl">
          <ac:chgData name="Catriona McKay" userId="0e54913e-e43f-48ce-aa88-a154c8bd812a" providerId="ADAL" clId="{E8D08948-AFC4-4899-8E21-82E399BEA740}" dt="2018-04-19T16:29:51.704" v="1175" actId="164"/>
          <ac:cxnSpMkLst>
            <pc:docMk/>
            <pc:sldMk cId="390706209" sldId="473"/>
            <ac:cxnSpMk id="233" creationId="{1D0B8806-FE11-4CBA-9635-D2CF9AD9AF7F}"/>
          </ac:cxnSpMkLst>
        </pc:cxnChg>
        <pc:cxnChg chg="mod topLvl">
          <ac:chgData name="Catriona McKay" userId="0e54913e-e43f-48ce-aa88-a154c8bd812a" providerId="ADAL" clId="{E8D08948-AFC4-4899-8E21-82E399BEA740}" dt="2018-04-19T16:29:51.704" v="1175" actId="164"/>
          <ac:cxnSpMkLst>
            <pc:docMk/>
            <pc:sldMk cId="390706209" sldId="473"/>
            <ac:cxnSpMk id="234" creationId="{798C0C5E-6ADB-4433-890A-3851A5A00039}"/>
          </ac:cxnSpMkLst>
        </pc:cxnChg>
        <pc:cxnChg chg="mod topLvl">
          <ac:chgData name="Catriona McKay" userId="0e54913e-e43f-48ce-aa88-a154c8bd812a" providerId="ADAL" clId="{E8D08948-AFC4-4899-8E21-82E399BEA740}" dt="2018-04-19T16:29:51.704" v="1175" actId="164"/>
          <ac:cxnSpMkLst>
            <pc:docMk/>
            <pc:sldMk cId="390706209" sldId="473"/>
            <ac:cxnSpMk id="235" creationId="{9395BAC3-6AC7-4C05-BE6A-F51F5165FADB}"/>
          </ac:cxnSpMkLst>
        </pc:cxnChg>
        <pc:cxnChg chg="mod topLvl">
          <ac:chgData name="Catriona McKay" userId="0e54913e-e43f-48ce-aa88-a154c8bd812a" providerId="ADAL" clId="{E8D08948-AFC4-4899-8E21-82E399BEA740}" dt="2018-04-19T16:29:51.704" v="1175" actId="164"/>
          <ac:cxnSpMkLst>
            <pc:docMk/>
            <pc:sldMk cId="390706209" sldId="473"/>
            <ac:cxnSpMk id="236" creationId="{D65053B0-7107-4228-8972-FD208D6A9431}"/>
          </ac:cxnSpMkLst>
        </pc:cxnChg>
        <pc:cxnChg chg="mod topLvl">
          <ac:chgData name="Catriona McKay" userId="0e54913e-e43f-48ce-aa88-a154c8bd812a" providerId="ADAL" clId="{E8D08948-AFC4-4899-8E21-82E399BEA740}" dt="2018-04-19T16:29:51.704" v="1175" actId="164"/>
          <ac:cxnSpMkLst>
            <pc:docMk/>
            <pc:sldMk cId="390706209" sldId="473"/>
            <ac:cxnSpMk id="237" creationId="{49EF1483-5663-4C57-88A5-3DA2C8EEAC97}"/>
          </ac:cxnSpMkLst>
        </pc:cxnChg>
        <pc:cxnChg chg="mod topLvl">
          <ac:chgData name="Catriona McKay" userId="0e54913e-e43f-48ce-aa88-a154c8bd812a" providerId="ADAL" clId="{E8D08948-AFC4-4899-8E21-82E399BEA740}" dt="2018-04-19T16:29:51.704" v="1175" actId="164"/>
          <ac:cxnSpMkLst>
            <pc:docMk/>
            <pc:sldMk cId="390706209" sldId="473"/>
            <ac:cxnSpMk id="269" creationId="{746EDA86-38D1-41A1-9B8C-FDBB6D2CF00E}"/>
          </ac:cxnSpMkLst>
        </pc:cxnChg>
        <pc:cxnChg chg="mod topLvl">
          <ac:chgData name="Catriona McKay" userId="0e54913e-e43f-48ce-aa88-a154c8bd812a" providerId="ADAL" clId="{E8D08948-AFC4-4899-8E21-82E399BEA740}" dt="2018-04-19T16:29:51.704" v="1175" actId="164"/>
          <ac:cxnSpMkLst>
            <pc:docMk/>
            <pc:sldMk cId="390706209" sldId="473"/>
            <ac:cxnSpMk id="270" creationId="{D2028875-7E20-451D-AB8B-B2FE39E64633}"/>
          </ac:cxnSpMkLst>
        </pc:cxnChg>
        <pc:cxnChg chg="add mod">
          <ac:chgData name="Catriona McKay" userId="0e54913e-e43f-48ce-aa88-a154c8bd812a" providerId="ADAL" clId="{E8D08948-AFC4-4899-8E21-82E399BEA740}" dt="2018-04-19T16:29:56.189" v="1176" actId="164"/>
          <ac:cxnSpMkLst>
            <pc:docMk/>
            <pc:sldMk cId="390706209" sldId="473"/>
            <ac:cxnSpMk id="335" creationId="{9FB24CA9-C330-4C7A-8424-A528871F4743}"/>
          </ac:cxnSpMkLst>
        </pc:cxnChg>
      </pc:sldChg>
      <pc:sldChg chg="addSp delSp modSp add del">
        <pc:chgData name="Catriona McKay" userId="0e54913e-e43f-48ce-aa88-a154c8bd812a" providerId="ADAL" clId="{E8D08948-AFC4-4899-8E21-82E399BEA740}" dt="2018-04-19T16:00:21.291" v="924" actId="2696"/>
        <pc:sldMkLst>
          <pc:docMk/>
          <pc:sldMk cId="2494456600" sldId="477"/>
        </pc:sldMkLst>
        <pc:spChg chg="del">
          <ac:chgData name="Catriona McKay" userId="0e54913e-e43f-48ce-aa88-a154c8bd812a" providerId="ADAL" clId="{E8D08948-AFC4-4899-8E21-82E399BEA740}" dt="2018-04-19T15:38:15.749" v="392" actId="2696"/>
          <ac:spMkLst>
            <pc:docMk/>
            <pc:sldMk cId="2494456600" sldId="477"/>
            <ac:spMk id="2" creationId="{F730E97E-A56F-48D6-A0B6-DD9B7E354D89}"/>
          </ac:spMkLst>
        </pc:spChg>
        <pc:spChg chg="del">
          <ac:chgData name="Catriona McKay" userId="0e54913e-e43f-48ce-aa88-a154c8bd812a" providerId="ADAL" clId="{E8D08948-AFC4-4899-8E21-82E399BEA740}" dt="2018-04-19T15:38:15.749" v="392" actId="2696"/>
          <ac:spMkLst>
            <pc:docMk/>
            <pc:sldMk cId="2494456600" sldId="477"/>
            <ac:spMk id="3" creationId="{C53D417E-F307-4617-8CB5-1A0460E7F443}"/>
          </ac:spMkLst>
        </pc:spChg>
        <pc:spChg chg="del">
          <ac:chgData name="Catriona McKay" userId="0e54913e-e43f-48ce-aa88-a154c8bd812a" providerId="ADAL" clId="{E8D08948-AFC4-4899-8E21-82E399BEA740}" dt="2018-04-19T15:38:15.749" v="392" actId="2696"/>
          <ac:spMkLst>
            <pc:docMk/>
            <pc:sldMk cId="2494456600" sldId="477"/>
            <ac:spMk id="4" creationId="{2C7BE6EC-0CF6-49B9-AC20-7F6639888F28}"/>
          </ac:spMkLst>
        </pc:spChg>
        <pc:spChg chg="add mod">
          <ac:chgData name="Catriona McKay" userId="0e54913e-e43f-48ce-aa88-a154c8bd812a" providerId="ADAL" clId="{E8D08948-AFC4-4899-8E21-82E399BEA740}" dt="2018-04-19T15:38:15.749" v="392" actId="2696"/>
          <ac:spMkLst>
            <pc:docMk/>
            <pc:sldMk cId="2494456600" sldId="477"/>
            <ac:spMk id="5" creationId="{881D1A1F-C22A-43FA-9D44-12698A879545}"/>
          </ac:spMkLst>
        </pc:spChg>
        <pc:spChg chg="add mod">
          <ac:chgData name="Catriona McKay" userId="0e54913e-e43f-48ce-aa88-a154c8bd812a" providerId="ADAL" clId="{E8D08948-AFC4-4899-8E21-82E399BEA740}" dt="2018-04-19T15:38:15.749" v="392" actId="2696"/>
          <ac:spMkLst>
            <pc:docMk/>
            <pc:sldMk cId="2494456600" sldId="477"/>
            <ac:spMk id="6" creationId="{003860FD-81CF-481C-BA00-D2DAAE15BDC9}"/>
          </ac:spMkLst>
        </pc:spChg>
        <pc:spChg chg="mod">
          <ac:chgData name="Catriona McKay" userId="0e54913e-e43f-48ce-aa88-a154c8bd812a" providerId="ADAL" clId="{E8D08948-AFC4-4899-8E21-82E399BEA740}" dt="2018-04-19T15:43:30.509" v="468" actId="2696"/>
          <ac:spMkLst>
            <pc:docMk/>
            <pc:sldMk cId="2494456600" sldId="477"/>
            <ac:spMk id="12" creationId="{3891D0A2-466E-44B2-8713-2CEB74C36514}"/>
          </ac:spMkLst>
        </pc:spChg>
        <pc:spChg chg="del mod topLvl">
          <ac:chgData name="Catriona McKay" userId="0e54913e-e43f-48ce-aa88-a154c8bd812a" providerId="ADAL" clId="{E8D08948-AFC4-4899-8E21-82E399BEA740}" dt="2018-04-19T15:43:10.645" v="446" actId="478"/>
          <ac:spMkLst>
            <pc:docMk/>
            <pc:sldMk cId="2494456600" sldId="477"/>
            <ac:spMk id="25" creationId="{6D69513B-91D7-4B4F-9DA3-6B418947CC72}"/>
          </ac:spMkLst>
        </pc:spChg>
        <pc:spChg chg="del mod topLvl">
          <ac:chgData name="Catriona McKay" userId="0e54913e-e43f-48ce-aa88-a154c8bd812a" providerId="ADAL" clId="{E8D08948-AFC4-4899-8E21-82E399BEA740}" dt="2018-04-19T15:43:11.395" v="447" actId="478"/>
          <ac:spMkLst>
            <pc:docMk/>
            <pc:sldMk cId="2494456600" sldId="477"/>
            <ac:spMk id="28" creationId="{B55A2B05-2E2C-4192-9513-3EAB92A5FF08}"/>
          </ac:spMkLst>
        </pc:spChg>
        <pc:spChg chg="del mod topLvl">
          <ac:chgData name="Catriona McKay" userId="0e54913e-e43f-48ce-aa88-a154c8bd812a" providerId="ADAL" clId="{E8D08948-AFC4-4899-8E21-82E399BEA740}" dt="2018-04-19T15:43:12.427" v="448" actId="478"/>
          <ac:spMkLst>
            <pc:docMk/>
            <pc:sldMk cId="2494456600" sldId="477"/>
            <ac:spMk id="29" creationId="{E3379BCE-237E-4F97-AC08-135A2483D545}"/>
          </ac:spMkLst>
        </pc:spChg>
        <pc:spChg chg="del mod topLvl">
          <ac:chgData name="Catriona McKay" userId="0e54913e-e43f-48ce-aa88-a154c8bd812a" providerId="ADAL" clId="{E8D08948-AFC4-4899-8E21-82E399BEA740}" dt="2018-04-19T15:43:13.927" v="450" actId="478"/>
          <ac:spMkLst>
            <pc:docMk/>
            <pc:sldMk cId="2494456600" sldId="477"/>
            <ac:spMk id="30" creationId="{03CCED9A-17F7-4C12-A2BF-219A7EC5D55F}"/>
          </ac:spMkLst>
        </pc:spChg>
        <pc:spChg chg="del mod topLvl">
          <ac:chgData name="Catriona McKay" userId="0e54913e-e43f-48ce-aa88-a154c8bd812a" providerId="ADAL" clId="{E8D08948-AFC4-4899-8E21-82E399BEA740}" dt="2018-04-19T15:43:10.005" v="445" actId="478"/>
          <ac:spMkLst>
            <pc:docMk/>
            <pc:sldMk cId="2494456600" sldId="477"/>
            <ac:spMk id="31" creationId="{364BDA21-954F-4FAE-87A0-A243EBF74886}"/>
          </ac:spMkLst>
        </pc:spChg>
        <pc:spChg chg="del mod topLvl">
          <ac:chgData name="Catriona McKay" userId="0e54913e-e43f-48ce-aa88-a154c8bd812a" providerId="ADAL" clId="{E8D08948-AFC4-4899-8E21-82E399BEA740}" dt="2018-04-19T15:43:13.177" v="449" actId="478"/>
          <ac:spMkLst>
            <pc:docMk/>
            <pc:sldMk cId="2494456600" sldId="477"/>
            <ac:spMk id="32" creationId="{EAAE375B-CBB4-4A83-8F42-DBE965C13769}"/>
          </ac:spMkLst>
        </pc:spChg>
        <pc:spChg chg="mod topLvl">
          <ac:chgData name="Catriona McKay" userId="0e54913e-e43f-48ce-aa88-a154c8bd812a" providerId="ADAL" clId="{E8D08948-AFC4-4899-8E21-82E399BEA740}" dt="2018-04-19T15:49:07.414" v="708" actId="14100"/>
          <ac:spMkLst>
            <pc:docMk/>
            <pc:sldMk cId="2494456600" sldId="477"/>
            <ac:spMk id="35" creationId="{9D370095-DF35-4EF8-851C-1A66BEC841D3}"/>
          </ac:spMkLst>
        </pc:spChg>
        <pc:spChg chg="mod topLvl">
          <ac:chgData name="Catriona McKay" userId="0e54913e-e43f-48ce-aa88-a154c8bd812a" providerId="ADAL" clId="{E8D08948-AFC4-4899-8E21-82E399BEA740}" dt="2018-04-19T15:48:09.024" v="641" actId="164"/>
          <ac:spMkLst>
            <pc:docMk/>
            <pc:sldMk cId="2494456600" sldId="477"/>
            <ac:spMk id="44" creationId="{5B7734A0-8CD2-4E8F-B3B5-516D66FB0447}"/>
          </ac:spMkLst>
        </pc:spChg>
        <pc:spChg chg="del mod topLvl">
          <ac:chgData name="Catriona McKay" userId="0e54913e-e43f-48ce-aa88-a154c8bd812a" providerId="ADAL" clId="{E8D08948-AFC4-4899-8E21-82E399BEA740}" dt="2018-04-19T15:42:44.864" v="441" actId="478"/>
          <ac:spMkLst>
            <pc:docMk/>
            <pc:sldMk cId="2494456600" sldId="477"/>
            <ac:spMk id="50" creationId="{D2D8CFB3-FE27-4630-AC8F-4FA1BED8361A}"/>
          </ac:spMkLst>
        </pc:spChg>
        <pc:spChg chg="del mod topLvl">
          <ac:chgData name="Catriona McKay" userId="0e54913e-e43f-48ce-aa88-a154c8bd812a" providerId="ADAL" clId="{E8D08948-AFC4-4899-8E21-82E399BEA740}" dt="2018-04-19T15:42:27.109" v="398" actId="478"/>
          <ac:spMkLst>
            <pc:docMk/>
            <pc:sldMk cId="2494456600" sldId="477"/>
            <ac:spMk id="51" creationId="{95C1643D-C171-42D9-A5F0-675B8ED13705}"/>
          </ac:spMkLst>
        </pc:spChg>
        <pc:spChg chg="del mod topLvl">
          <ac:chgData name="Catriona McKay" userId="0e54913e-e43f-48ce-aa88-a154c8bd812a" providerId="ADAL" clId="{E8D08948-AFC4-4899-8E21-82E399BEA740}" dt="2018-04-19T15:44:44.806" v="538" actId="478"/>
          <ac:spMkLst>
            <pc:docMk/>
            <pc:sldMk cId="2494456600" sldId="477"/>
            <ac:spMk id="55" creationId="{C3D7D166-40CC-4540-AF54-D77D0B92EFB5}"/>
          </ac:spMkLst>
        </pc:spChg>
        <pc:spChg chg="mod topLvl">
          <ac:chgData name="Catriona McKay" userId="0e54913e-e43f-48ce-aa88-a154c8bd812a" providerId="ADAL" clId="{E8D08948-AFC4-4899-8E21-82E399BEA740}" dt="2018-04-19T15:59:57.495" v="895" actId="164"/>
          <ac:spMkLst>
            <pc:docMk/>
            <pc:sldMk cId="2494456600" sldId="477"/>
            <ac:spMk id="56" creationId="{790CBD4C-8F08-431B-8D26-731A32063B13}"/>
          </ac:spMkLst>
        </pc:spChg>
        <pc:spChg chg="del mod topLvl">
          <ac:chgData name="Catriona McKay" userId="0e54913e-e43f-48ce-aa88-a154c8bd812a" providerId="ADAL" clId="{E8D08948-AFC4-4899-8E21-82E399BEA740}" dt="2018-04-19T15:44:38.464" v="534" actId="478"/>
          <ac:spMkLst>
            <pc:docMk/>
            <pc:sldMk cId="2494456600" sldId="477"/>
            <ac:spMk id="57" creationId="{3172ACD3-8E74-43EF-8216-575DFB116926}"/>
          </ac:spMkLst>
        </pc:spChg>
        <pc:spChg chg="mod topLvl">
          <ac:chgData name="Catriona McKay" userId="0e54913e-e43f-48ce-aa88-a154c8bd812a" providerId="ADAL" clId="{E8D08948-AFC4-4899-8E21-82E399BEA740}" dt="2018-04-19T15:59:57.495" v="895" actId="164"/>
          <ac:spMkLst>
            <pc:docMk/>
            <pc:sldMk cId="2494456600" sldId="477"/>
            <ac:spMk id="58" creationId="{AC11C550-B940-4B7E-AE77-A9E4EF26D01D}"/>
          </ac:spMkLst>
        </pc:spChg>
        <pc:spChg chg="del topLvl">
          <ac:chgData name="Catriona McKay" userId="0e54913e-e43f-48ce-aa88-a154c8bd812a" providerId="ADAL" clId="{E8D08948-AFC4-4899-8E21-82E399BEA740}" dt="2018-04-19T15:44:28.307" v="532" actId="478"/>
          <ac:spMkLst>
            <pc:docMk/>
            <pc:sldMk cId="2494456600" sldId="477"/>
            <ac:spMk id="59" creationId="{C3DDE219-E202-4478-87FB-AC69B966C1D0}"/>
          </ac:spMkLst>
        </pc:spChg>
        <pc:spChg chg="mod topLvl">
          <ac:chgData name="Catriona McKay" userId="0e54913e-e43f-48ce-aa88-a154c8bd812a" providerId="ADAL" clId="{E8D08948-AFC4-4899-8E21-82E399BEA740}" dt="2018-04-19T15:59:57.495" v="895" actId="164"/>
          <ac:spMkLst>
            <pc:docMk/>
            <pc:sldMk cId="2494456600" sldId="477"/>
            <ac:spMk id="60" creationId="{5D1ADBFA-B904-44D6-9DD9-5EC8FC29FC5D}"/>
          </ac:spMkLst>
        </pc:spChg>
        <pc:spChg chg="mod">
          <ac:chgData name="Catriona McKay" userId="0e54913e-e43f-48ce-aa88-a154c8bd812a" providerId="ADAL" clId="{E8D08948-AFC4-4899-8E21-82E399BEA740}" dt="2018-04-19T15:50:55.289" v="802" actId="1037"/>
          <ac:spMkLst>
            <pc:docMk/>
            <pc:sldMk cId="2494456600" sldId="477"/>
            <ac:spMk id="61" creationId="{977F5987-5DF1-4D67-BE6E-1AC338F95AE7}"/>
          </ac:spMkLst>
        </pc:spChg>
        <pc:spChg chg="mod">
          <ac:chgData name="Catriona McKay" userId="0e54913e-e43f-48ce-aa88-a154c8bd812a" providerId="ADAL" clId="{E8D08948-AFC4-4899-8E21-82E399BEA740}" dt="2018-04-19T15:51:07.866" v="821" actId="1038"/>
          <ac:spMkLst>
            <pc:docMk/>
            <pc:sldMk cId="2494456600" sldId="477"/>
            <ac:spMk id="63" creationId="{A5727927-864F-47F4-A0B5-088CD98D2082}"/>
          </ac:spMkLst>
        </pc:spChg>
        <pc:spChg chg="mod">
          <ac:chgData name="Catriona McKay" userId="0e54913e-e43f-48ce-aa88-a154c8bd812a" providerId="ADAL" clId="{E8D08948-AFC4-4899-8E21-82E399BEA740}" dt="2018-04-19T15:43:52.823" v="489" actId="20577"/>
          <ac:spMkLst>
            <pc:docMk/>
            <pc:sldMk cId="2494456600" sldId="477"/>
            <ac:spMk id="69" creationId="{FA384910-AF4E-45E0-B08B-731827B84174}"/>
          </ac:spMkLst>
        </pc:spChg>
        <pc:spChg chg="mod">
          <ac:chgData name="Catriona McKay" userId="0e54913e-e43f-48ce-aa88-a154c8bd812a" providerId="ADAL" clId="{E8D08948-AFC4-4899-8E21-82E399BEA740}" dt="2018-04-19T15:44:05.451" v="492" actId="20577"/>
          <ac:spMkLst>
            <pc:docMk/>
            <pc:sldMk cId="2494456600" sldId="477"/>
            <ac:spMk id="71" creationId="{54917BDB-F780-47EE-947D-DE233878E976}"/>
          </ac:spMkLst>
        </pc:spChg>
        <pc:spChg chg="mod">
          <ac:chgData name="Catriona McKay" userId="0e54913e-e43f-48ce-aa88-a154c8bd812a" providerId="ADAL" clId="{E8D08948-AFC4-4899-8E21-82E399BEA740}" dt="2018-04-19T15:50:27.608" v="747" actId="1038"/>
          <ac:spMkLst>
            <pc:docMk/>
            <pc:sldMk cId="2494456600" sldId="477"/>
            <ac:spMk id="73" creationId="{EE588595-114C-4A29-B111-A132171D071E}"/>
          </ac:spMkLst>
        </pc:spChg>
        <pc:spChg chg="mod">
          <ac:chgData name="Catriona McKay" userId="0e54913e-e43f-48ce-aa88-a154c8bd812a" providerId="ADAL" clId="{E8D08948-AFC4-4899-8E21-82E399BEA740}" dt="2018-04-19T15:51:07.866" v="821" actId="1038"/>
          <ac:spMkLst>
            <pc:docMk/>
            <pc:sldMk cId="2494456600" sldId="477"/>
            <ac:spMk id="75" creationId="{82D00722-FF3B-4409-B40C-57DA5DA42E5B}"/>
          </ac:spMkLst>
        </pc:spChg>
        <pc:spChg chg="mod">
          <ac:chgData name="Catriona McKay" userId="0e54913e-e43f-48ce-aa88-a154c8bd812a" providerId="ADAL" clId="{E8D08948-AFC4-4899-8E21-82E399BEA740}" dt="2018-04-19T15:46:59.281" v="621" actId="20577"/>
          <ac:spMkLst>
            <pc:docMk/>
            <pc:sldMk cId="2494456600" sldId="477"/>
            <ac:spMk id="77" creationId="{01A23142-012F-4127-A7DF-E702233C885E}"/>
          </ac:spMkLst>
        </pc:spChg>
        <pc:spChg chg="mod">
          <ac:chgData name="Catriona McKay" userId="0e54913e-e43f-48ce-aa88-a154c8bd812a" providerId="ADAL" clId="{E8D08948-AFC4-4899-8E21-82E399BEA740}" dt="2018-04-19T15:50:55.289" v="802" actId="1037"/>
          <ac:spMkLst>
            <pc:docMk/>
            <pc:sldMk cId="2494456600" sldId="477"/>
            <ac:spMk id="79" creationId="{344787FE-E3BA-4372-8557-13B3C7F3A856}"/>
          </ac:spMkLst>
        </pc:spChg>
        <pc:spChg chg="mod">
          <ac:chgData name="Catriona McKay" userId="0e54913e-e43f-48ce-aa88-a154c8bd812a" providerId="ADAL" clId="{E8D08948-AFC4-4899-8E21-82E399BEA740}" dt="2018-04-19T15:50:47.117" v="779" actId="1037"/>
          <ac:spMkLst>
            <pc:docMk/>
            <pc:sldMk cId="2494456600" sldId="477"/>
            <ac:spMk id="83" creationId="{6545991E-1981-477D-927C-B7F24B859A08}"/>
          </ac:spMkLst>
        </pc:spChg>
        <pc:spChg chg="mod">
          <ac:chgData name="Catriona McKay" userId="0e54913e-e43f-48ce-aa88-a154c8bd812a" providerId="ADAL" clId="{E8D08948-AFC4-4899-8E21-82E399BEA740}" dt="2018-04-19T15:51:18.705" v="835" actId="1038"/>
          <ac:spMkLst>
            <pc:docMk/>
            <pc:sldMk cId="2494456600" sldId="477"/>
            <ac:spMk id="86" creationId="{896AD765-5551-4098-9838-804D74B2849B}"/>
          </ac:spMkLst>
        </pc:spChg>
        <pc:spChg chg="add mod">
          <ac:chgData name="Catriona McKay" userId="0e54913e-e43f-48ce-aa88-a154c8bd812a" providerId="ADAL" clId="{E8D08948-AFC4-4899-8E21-82E399BEA740}" dt="2018-04-19T15:59:57.495" v="895" actId="164"/>
          <ac:spMkLst>
            <pc:docMk/>
            <pc:sldMk cId="2494456600" sldId="477"/>
            <ac:spMk id="89" creationId="{8B9603DD-5673-4644-B490-0F1ACDC879B4}"/>
          </ac:spMkLst>
        </pc:spChg>
        <pc:spChg chg="add mod">
          <ac:chgData name="Catriona McKay" userId="0e54913e-e43f-48ce-aa88-a154c8bd812a" providerId="ADAL" clId="{E8D08948-AFC4-4899-8E21-82E399BEA740}" dt="2018-04-19T15:59:57.495" v="895" actId="164"/>
          <ac:spMkLst>
            <pc:docMk/>
            <pc:sldMk cId="2494456600" sldId="477"/>
            <ac:spMk id="90" creationId="{C3C105D4-550B-49B8-B287-F24DAC9554BE}"/>
          </ac:spMkLst>
        </pc:spChg>
        <pc:spChg chg="add mod">
          <ac:chgData name="Catriona McKay" userId="0e54913e-e43f-48ce-aa88-a154c8bd812a" providerId="ADAL" clId="{E8D08948-AFC4-4899-8E21-82E399BEA740}" dt="2018-04-19T15:59:20.045" v="885" actId="404"/>
          <ac:spMkLst>
            <pc:docMk/>
            <pc:sldMk cId="2494456600" sldId="477"/>
            <ac:spMk id="91" creationId="{998B9191-44C3-4E2C-9A10-2D8CB5ED73F3}"/>
          </ac:spMkLst>
        </pc:spChg>
        <pc:spChg chg="add mod">
          <ac:chgData name="Catriona McKay" userId="0e54913e-e43f-48ce-aa88-a154c8bd812a" providerId="ADAL" clId="{E8D08948-AFC4-4899-8E21-82E399BEA740}" dt="2018-04-19T15:59:20.045" v="885" actId="404"/>
          <ac:spMkLst>
            <pc:docMk/>
            <pc:sldMk cId="2494456600" sldId="477"/>
            <ac:spMk id="92" creationId="{EBA32C36-FD86-46E0-94C5-F8836DCAF32E}"/>
          </ac:spMkLst>
        </pc:spChg>
        <pc:spChg chg="add mod">
          <ac:chgData name="Catriona McKay" userId="0e54913e-e43f-48ce-aa88-a154c8bd812a" providerId="ADAL" clId="{E8D08948-AFC4-4899-8E21-82E399BEA740}" dt="2018-04-19T15:59:57.495" v="895" actId="164"/>
          <ac:spMkLst>
            <pc:docMk/>
            <pc:sldMk cId="2494456600" sldId="477"/>
            <ac:spMk id="93" creationId="{5AB0F97B-2725-474F-9591-BB56912F83F4}"/>
          </ac:spMkLst>
        </pc:spChg>
        <pc:spChg chg="add mod">
          <ac:chgData name="Catriona McKay" userId="0e54913e-e43f-48ce-aa88-a154c8bd812a" providerId="ADAL" clId="{E8D08948-AFC4-4899-8E21-82E399BEA740}" dt="2018-04-19T15:59:57.495" v="895" actId="164"/>
          <ac:spMkLst>
            <pc:docMk/>
            <pc:sldMk cId="2494456600" sldId="477"/>
            <ac:spMk id="94" creationId="{F8E496A2-7F75-423F-973C-4823B7226657}"/>
          </ac:spMkLst>
        </pc:spChg>
        <pc:spChg chg="add mod">
          <ac:chgData name="Catriona McKay" userId="0e54913e-e43f-48ce-aa88-a154c8bd812a" providerId="ADAL" clId="{E8D08948-AFC4-4899-8E21-82E399BEA740}" dt="2018-04-19T15:59:57.495" v="895" actId="164"/>
          <ac:spMkLst>
            <pc:docMk/>
            <pc:sldMk cId="2494456600" sldId="477"/>
            <ac:spMk id="97" creationId="{D41A7B4B-C0AC-4799-A98C-9B77A10AE22E}"/>
          </ac:spMkLst>
        </pc:spChg>
        <pc:spChg chg="add mod">
          <ac:chgData name="Catriona McKay" userId="0e54913e-e43f-48ce-aa88-a154c8bd812a" providerId="ADAL" clId="{E8D08948-AFC4-4899-8E21-82E399BEA740}" dt="2018-04-19T15:59:57.495" v="895" actId="164"/>
          <ac:spMkLst>
            <pc:docMk/>
            <pc:sldMk cId="2494456600" sldId="477"/>
            <ac:spMk id="98" creationId="{F236D91E-4A73-4815-97F8-94633A1F9B01}"/>
          </ac:spMkLst>
        </pc:spChg>
        <pc:grpChg chg="add del mod">
          <ac:chgData name="Catriona McKay" userId="0e54913e-e43f-48ce-aa88-a154c8bd812a" providerId="ADAL" clId="{E8D08948-AFC4-4899-8E21-82E399BEA740}" dt="2018-04-19T15:59:51.541" v="894" actId="478"/>
          <ac:grpSpMkLst>
            <pc:docMk/>
            <pc:sldMk cId="2494456600" sldId="477"/>
            <ac:grpSpMk id="7" creationId="{E258B70D-3DFE-41F6-9616-033ACE234A23}"/>
          </ac:grpSpMkLst>
        </pc:grpChg>
        <pc:grpChg chg="mod">
          <ac:chgData name="Catriona McKay" userId="0e54913e-e43f-48ce-aa88-a154c8bd812a" providerId="ADAL" clId="{E8D08948-AFC4-4899-8E21-82E399BEA740}" dt="2018-04-19T15:43:30.509" v="468" actId="2696"/>
          <ac:grpSpMkLst>
            <pc:docMk/>
            <pc:sldMk cId="2494456600" sldId="477"/>
            <ac:grpSpMk id="14" creationId="{2BFB27AA-6F74-4665-8AB1-99D231AC4FEA}"/>
          </ac:grpSpMkLst>
        </pc:grpChg>
        <pc:grpChg chg="mod">
          <ac:chgData name="Catriona McKay" userId="0e54913e-e43f-48ce-aa88-a154c8bd812a" providerId="ADAL" clId="{E8D08948-AFC4-4899-8E21-82E399BEA740}" dt="2018-04-19T15:43:30.509" v="468" actId="2696"/>
          <ac:grpSpMkLst>
            <pc:docMk/>
            <pc:sldMk cId="2494456600" sldId="477"/>
            <ac:grpSpMk id="15" creationId="{59E7B807-CEEA-4AAC-842E-501DDB5AF14B}"/>
          </ac:grpSpMkLst>
        </pc:grpChg>
        <pc:grpChg chg="add del mod">
          <ac:chgData name="Catriona McKay" userId="0e54913e-e43f-48ce-aa88-a154c8bd812a" providerId="ADAL" clId="{E8D08948-AFC4-4899-8E21-82E399BEA740}" dt="2018-04-19T15:42:22.775" v="396" actId="165"/>
          <ac:grpSpMkLst>
            <pc:docMk/>
            <pc:sldMk cId="2494456600" sldId="477"/>
            <ac:grpSpMk id="23" creationId="{F84735E7-CBBB-4E82-BB5F-3B3A0EFB9BEE}"/>
          </ac:grpSpMkLst>
        </pc:grpChg>
        <pc:grpChg chg="del mod topLvl">
          <ac:chgData name="Catriona McKay" userId="0e54913e-e43f-48ce-aa88-a154c8bd812a" providerId="ADAL" clId="{E8D08948-AFC4-4899-8E21-82E399BEA740}" dt="2018-04-19T15:42:23.291" v="397" actId="165"/>
          <ac:grpSpMkLst>
            <pc:docMk/>
            <pc:sldMk cId="2494456600" sldId="477"/>
            <ac:grpSpMk id="24" creationId="{6B25D0EC-284D-49BF-AAF3-577A930B4393}"/>
          </ac:grpSpMkLst>
        </pc:grpChg>
        <pc:grpChg chg="del mod topLvl">
          <ac:chgData name="Catriona McKay" userId="0e54913e-e43f-48ce-aa88-a154c8bd812a" providerId="ADAL" clId="{E8D08948-AFC4-4899-8E21-82E399BEA740}" dt="2018-04-19T15:42:23.291" v="397" actId="165"/>
          <ac:grpSpMkLst>
            <pc:docMk/>
            <pc:sldMk cId="2494456600" sldId="477"/>
            <ac:grpSpMk id="26" creationId="{F346679C-5BBE-4DAF-8B4C-6E2D095C4A53}"/>
          </ac:grpSpMkLst>
        </pc:grpChg>
        <pc:grpChg chg="del mod topLvl">
          <ac:chgData name="Catriona McKay" userId="0e54913e-e43f-48ce-aa88-a154c8bd812a" providerId="ADAL" clId="{E8D08948-AFC4-4899-8E21-82E399BEA740}" dt="2018-04-19T15:42:23.291" v="397" actId="165"/>
          <ac:grpSpMkLst>
            <pc:docMk/>
            <pc:sldMk cId="2494456600" sldId="477"/>
            <ac:grpSpMk id="27" creationId="{C007F291-F295-4EB7-8BC5-E9EDEF190C36}"/>
          </ac:grpSpMkLst>
        </pc:grpChg>
        <pc:grpChg chg="mod topLvl">
          <ac:chgData name="Catriona McKay" userId="0e54913e-e43f-48ce-aa88-a154c8bd812a" providerId="ADAL" clId="{E8D08948-AFC4-4899-8E21-82E399BEA740}" dt="2018-04-19T15:48:09.024" v="641" actId="164"/>
          <ac:grpSpMkLst>
            <pc:docMk/>
            <pc:sldMk cId="2494456600" sldId="477"/>
            <ac:grpSpMk id="36" creationId="{686CD172-4D2E-42CB-A1A5-D0DD970E92F9}"/>
          </ac:grpSpMkLst>
        </pc:grpChg>
        <pc:grpChg chg="mod topLvl">
          <ac:chgData name="Catriona McKay" userId="0e54913e-e43f-48ce-aa88-a154c8bd812a" providerId="ADAL" clId="{E8D08948-AFC4-4899-8E21-82E399BEA740}" dt="2018-04-19T15:48:09.024" v="641" actId="164"/>
          <ac:grpSpMkLst>
            <pc:docMk/>
            <pc:sldMk cId="2494456600" sldId="477"/>
            <ac:grpSpMk id="37" creationId="{3C5EE196-63B3-46B1-8E17-2058F22C254D}"/>
          </ac:grpSpMkLst>
        </pc:grpChg>
        <pc:grpChg chg="mod topLvl">
          <ac:chgData name="Catriona McKay" userId="0e54913e-e43f-48ce-aa88-a154c8bd812a" providerId="ADAL" clId="{E8D08948-AFC4-4899-8E21-82E399BEA740}" dt="2018-04-19T15:48:09.024" v="641" actId="164"/>
          <ac:grpSpMkLst>
            <pc:docMk/>
            <pc:sldMk cId="2494456600" sldId="477"/>
            <ac:grpSpMk id="38" creationId="{E7180E7B-4600-487D-B0B1-DF6E3DD595D1}"/>
          </ac:grpSpMkLst>
        </pc:grpChg>
        <pc:grpChg chg="mod topLvl">
          <ac:chgData name="Catriona McKay" userId="0e54913e-e43f-48ce-aa88-a154c8bd812a" providerId="ADAL" clId="{E8D08948-AFC4-4899-8E21-82E399BEA740}" dt="2018-04-19T15:54:26.292" v="842" actId="571"/>
          <ac:grpSpMkLst>
            <pc:docMk/>
            <pc:sldMk cId="2494456600" sldId="477"/>
            <ac:grpSpMk id="39" creationId="{17C79131-D7C8-4A50-A766-A6DB5F34EF67}"/>
          </ac:grpSpMkLst>
        </pc:grpChg>
        <pc:grpChg chg="mod topLvl">
          <ac:chgData name="Catriona McKay" userId="0e54913e-e43f-48ce-aa88-a154c8bd812a" providerId="ADAL" clId="{E8D08948-AFC4-4899-8E21-82E399BEA740}" dt="2018-04-19T15:48:09.024" v="641" actId="164"/>
          <ac:grpSpMkLst>
            <pc:docMk/>
            <pc:sldMk cId="2494456600" sldId="477"/>
            <ac:grpSpMk id="40" creationId="{8D976938-2555-4163-AF2A-76E74B97F480}"/>
          </ac:grpSpMkLst>
        </pc:grpChg>
        <pc:grpChg chg="mod topLvl">
          <ac:chgData name="Catriona McKay" userId="0e54913e-e43f-48ce-aa88-a154c8bd812a" providerId="ADAL" clId="{E8D08948-AFC4-4899-8E21-82E399BEA740}" dt="2018-04-19T15:48:09.024" v="641" actId="164"/>
          <ac:grpSpMkLst>
            <pc:docMk/>
            <pc:sldMk cId="2494456600" sldId="477"/>
            <ac:grpSpMk id="41" creationId="{BDCD31D9-E233-47C1-9496-FB5AC11D0D10}"/>
          </ac:grpSpMkLst>
        </pc:grpChg>
        <pc:grpChg chg="mod topLvl">
          <ac:chgData name="Catriona McKay" userId="0e54913e-e43f-48ce-aa88-a154c8bd812a" providerId="ADAL" clId="{E8D08948-AFC4-4899-8E21-82E399BEA740}" dt="2018-04-19T15:48:09.024" v="641" actId="164"/>
          <ac:grpSpMkLst>
            <pc:docMk/>
            <pc:sldMk cId="2494456600" sldId="477"/>
            <ac:grpSpMk id="42" creationId="{80A728C4-5B78-4B60-9DF5-419E34D9A351}"/>
          </ac:grpSpMkLst>
        </pc:grpChg>
        <pc:grpChg chg="mod topLvl">
          <ac:chgData name="Catriona McKay" userId="0e54913e-e43f-48ce-aa88-a154c8bd812a" providerId="ADAL" clId="{E8D08948-AFC4-4899-8E21-82E399BEA740}" dt="2018-04-19T15:48:09.024" v="641" actId="164"/>
          <ac:grpSpMkLst>
            <pc:docMk/>
            <pc:sldMk cId="2494456600" sldId="477"/>
            <ac:grpSpMk id="43" creationId="{96395C60-2595-482C-83D3-CDB99BD017B4}"/>
          </ac:grpSpMkLst>
        </pc:grpChg>
        <pc:grpChg chg="mod topLvl">
          <ac:chgData name="Catriona McKay" userId="0e54913e-e43f-48ce-aa88-a154c8bd812a" providerId="ADAL" clId="{E8D08948-AFC4-4899-8E21-82E399BEA740}" dt="2018-04-19T15:48:09.024" v="641" actId="164"/>
          <ac:grpSpMkLst>
            <pc:docMk/>
            <pc:sldMk cId="2494456600" sldId="477"/>
            <ac:grpSpMk id="45" creationId="{5EFE2058-33D6-49A8-B666-6BC9E0704361}"/>
          </ac:grpSpMkLst>
        </pc:grpChg>
        <pc:grpChg chg="mod topLvl">
          <ac:chgData name="Catriona McKay" userId="0e54913e-e43f-48ce-aa88-a154c8bd812a" providerId="ADAL" clId="{E8D08948-AFC4-4899-8E21-82E399BEA740}" dt="2018-04-19T15:48:09.024" v="641" actId="164"/>
          <ac:grpSpMkLst>
            <pc:docMk/>
            <pc:sldMk cId="2494456600" sldId="477"/>
            <ac:grpSpMk id="46" creationId="{AE6AEFC9-8666-4E20-AE18-13A3D39AE818}"/>
          </ac:grpSpMkLst>
        </pc:grpChg>
        <pc:grpChg chg="del mod topLvl">
          <ac:chgData name="Catriona McKay" userId="0e54913e-e43f-48ce-aa88-a154c8bd812a" providerId="ADAL" clId="{E8D08948-AFC4-4899-8E21-82E399BEA740}" dt="2018-04-19T15:44:28.307" v="532" actId="478"/>
          <ac:grpSpMkLst>
            <pc:docMk/>
            <pc:sldMk cId="2494456600" sldId="477"/>
            <ac:grpSpMk id="47" creationId="{48F2CC94-6141-4C81-9D23-38A8699FDCB1}"/>
          </ac:grpSpMkLst>
        </pc:grpChg>
        <pc:grpChg chg="del mod topLvl">
          <ac:chgData name="Catriona McKay" userId="0e54913e-e43f-48ce-aa88-a154c8bd812a" providerId="ADAL" clId="{E8D08948-AFC4-4899-8E21-82E399BEA740}" dt="2018-04-19T15:44:36.182" v="533" actId="165"/>
          <ac:grpSpMkLst>
            <pc:docMk/>
            <pc:sldMk cId="2494456600" sldId="477"/>
            <ac:grpSpMk id="48" creationId="{D7663B84-1C52-4938-8DC3-335A1DB78347}"/>
          </ac:grpSpMkLst>
        </pc:grpChg>
        <pc:grpChg chg="del mod topLvl">
          <ac:chgData name="Catriona McKay" userId="0e54913e-e43f-48ce-aa88-a154c8bd812a" providerId="ADAL" clId="{E8D08948-AFC4-4899-8E21-82E399BEA740}" dt="2018-04-19T15:44:40.321" v="535" actId="165"/>
          <ac:grpSpMkLst>
            <pc:docMk/>
            <pc:sldMk cId="2494456600" sldId="477"/>
            <ac:grpSpMk id="49" creationId="{25381829-44A7-42D5-A8A5-EFA3DDF06EC6}"/>
          </ac:grpSpMkLst>
        </pc:grpChg>
        <pc:grpChg chg="add del mod">
          <ac:chgData name="Catriona McKay" userId="0e54913e-e43f-48ce-aa88-a154c8bd812a" providerId="ADAL" clId="{E8D08948-AFC4-4899-8E21-82E399BEA740}" dt="2018-04-19T15:47:11.314" v="624" actId="165"/>
          <ac:grpSpMkLst>
            <pc:docMk/>
            <pc:sldMk cId="2494456600" sldId="477"/>
            <ac:grpSpMk id="81" creationId="{3BCC8637-3985-425F-B007-4666811FAFA2}"/>
          </ac:grpSpMkLst>
        </pc:grpChg>
        <pc:grpChg chg="add mod">
          <ac:chgData name="Catriona McKay" userId="0e54913e-e43f-48ce-aa88-a154c8bd812a" providerId="ADAL" clId="{E8D08948-AFC4-4899-8E21-82E399BEA740}" dt="2018-04-19T15:48:09.024" v="641" actId="164"/>
          <ac:grpSpMkLst>
            <pc:docMk/>
            <pc:sldMk cId="2494456600" sldId="477"/>
            <ac:grpSpMk id="82" creationId="{F90D0F05-FE80-43F1-8083-0177F0FCD777}"/>
          </ac:grpSpMkLst>
        </pc:grpChg>
        <pc:grpChg chg="add mod">
          <ac:chgData name="Catriona McKay" userId="0e54913e-e43f-48ce-aa88-a154c8bd812a" providerId="ADAL" clId="{E8D08948-AFC4-4899-8E21-82E399BEA740}" dt="2018-04-19T15:48:09.024" v="641" actId="164"/>
          <ac:grpSpMkLst>
            <pc:docMk/>
            <pc:sldMk cId="2494456600" sldId="477"/>
            <ac:grpSpMk id="85" creationId="{BDA97031-D8DD-43ED-AD28-F9F391F68214}"/>
          </ac:grpSpMkLst>
        </pc:grpChg>
        <pc:grpChg chg="add mod">
          <ac:chgData name="Catriona McKay" userId="0e54913e-e43f-48ce-aa88-a154c8bd812a" providerId="ADAL" clId="{E8D08948-AFC4-4899-8E21-82E399BEA740}" dt="2018-04-19T15:59:57.495" v="895" actId="164"/>
          <ac:grpSpMkLst>
            <pc:docMk/>
            <pc:sldMk cId="2494456600" sldId="477"/>
            <ac:grpSpMk id="88" creationId="{8634DB00-44EB-48F8-B6FA-732F47526527}"/>
          </ac:grpSpMkLst>
        </pc:grpChg>
        <pc:grpChg chg="add del mod">
          <ac:chgData name="Catriona McKay" userId="0e54913e-e43f-48ce-aa88-a154c8bd812a" providerId="ADAL" clId="{E8D08948-AFC4-4899-8E21-82E399BEA740}" dt="2018-04-19T15:59:57.932" v="896" actId="2696"/>
          <ac:grpSpMkLst>
            <pc:docMk/>
            <pc:sldMk cId="2494456600" sldId="477"/>
            <ac:grpSpMk id="99" creationId="{E041D3C4-86D7-4D70-A88F-A1993824A45D}"/>
          </ac:grpSpMkLst>
        </pc:grpChg>
        <pc:cxnChg chg="mod topLvl">
          <ac:chgData name="Catriona McKay" userId="0e54913e-e43f-48ce-aa88-a154c8bd812a" providerId="ADAL" clId="{E8D08948-AFC4-4899-8E21-82E399BEA740}" dt="2018-04-19T15:48:09.024" v="641" actId="164"/>
          <ac:cxnSpMkLst>
            <pc:docMk/>
            <pc:sldMk cId="2494456600" sldId="477"/>
            <ac:cxnSpMk id="33" creationId="{790677B4-2D12-49EA-BA99-200D8D938C9B}"/>
          </ac:cxnSpMkLst>
        </pc:cxnChg>
        <pc:cxnChg chg="mod topLvl">
          <ac:chgData name="Catriona McKay" userId="0e54913e-e43f-48ce-aa88-a154c8bd812a" providerId="ADAL" clId="{E8D08948-AFC4-4899-8E21-82E399BEA740}" dt="2018-04-19T15:48:09.024" v="641" actId="164"/>
          <ac:cxnSpMkLst>
            <pc:docMk/>
            <pc:sldMk cId="2494456600" sldId="477"/>
            <ac:cxnSpMk id="34" creationId="{8A25EB0E-BB9B-4BC3-A71F-B2467030CAFD}"/>
          </ac:cxnSpMkLst>
        </pc:cxnChg>
        <pc:cxnChg chg="del mod topLvl">
          <ac:chgData name="Catriona McKay" userId="0e54913e-e43f-48ce-aa88-a154c8bd812a" providerId="ADAL" clId="{E8D08948-AFC4-4899-8E21-82E399BEA740}" dt="2018-04-19T15:43:00.585" v="443" actId="478"/>
          <ac:cxnSpMkLst>
            <pc:docMk/>
            <pc:sldMk cId="2494456600" sldId="477"/>
            <ac:cxnSpMk id="52" creationId="{EE80A6BE-0743-4784-BD15-F589531B93A2}"/>
          </ac:cxnSpMkLst>
        </pc:cxnChg>
        <pc:cxnChg chg="del mod topLvl">
          <ac:chgData name="Catriona McKay" userId="0e54913e-e43f-48ce-aa88-a154c8bd812a" providerId="ADAL" clId="{E8D08948-AFC4-4899-8E21-82E399BEA740}" dt="2018-04-19T15:43:00.585" v="443" actId="478"/>
          <ac:cxnSpMkLst>
            <pc:docMk/>
            <pc:sldMk cId="2494456600" sldId="477"/>
            <ac:cxnSpMk id="53" creationId="{A0EB162C-F6AA-483B-A2DC-D0C93420B382}"/>
          </ac:cxnSpMkLst>
        </pc:cxnChg>
        <pc:cxnChg chg="del mod topLvl">
          <ac:chgData name="Catriona McKay" userId="0e54913e-e43f-48ce-aa88-a154c8bd812a" providerId="ADAL" clId="{E8D08948-AFC4-4899-8E21-82E399BEA740}" dt="2018-04-19T15:43:00.585" v="443" actId="478"/>
          <ac:cxnSpMkLst>
            <pc:docMk/>
            <pc:sldMk cId="2494456600" sldId="477"/>
            <ac:cxnSpMk id="54" creationId="{69A808DC-3320-4AF7-9F73-5A5FB2406F30}"/>
          </ac:cxnSpMkLst>
        </pc:cxnChg>
        <pc:cxnChg chg="mod">
          <ac:chgData name="Catriona McKay" userId="0e54913e-e43f-48ce-aa88-a154c8bd812a" providerId="ADAL" clId="{E8D08948-AFC4-4899-8E21-82E399BEA740}" dt="2018-04-19T15:50:55.289" v="802" actId="1037"/>
          <ac:cxnSpMkLst>
            <pc:docMk/>
            <pc:sldMk cId="2494456600" sldId="477"/>
            <ac:cxnSpMk id="62" creationId="{B28A996A-9124-444E-8164-5095908311CA}"/>
          </ac:cxnSpMkLst>
        </pc:cxnChg>
        <pc:cxnChg chg="mod">
          <ac:chgData name="Catriona McKay" userId="0e54913e-e43f-48ce-aa88-a154c8bd812a" providerId="ADAL" clId="{E8D08948-AFC4-4899-8E21-82E399BEA740}" dt="2018-04-19T15:51:07.866" v="821" actId="1038"/>
          <ac:cxnSpMkLst>
            <pc:docMk/>
            <pc:sldMk cId="2494456600" sldId="477"/>
            <ac:cxnSpMk id="64" creationId="{C940D688-1365-45BA-B128-406D4ED11FCF}"/>
          </ac:cxnSpMkLst>
        </pc:cxnChg>
        <pc:cxnChg chg="mod">
          <ac:chgData name="Catriona McKay" userId="0e54913e-e43f-48ce-aa88-a154c8bd812a" providerId="ADAL" clId="{E8D08948-AFC4-4899-8E21-82E399BEA740}" dt="2018-04-19T15:50:27.608" v="747" actId="1038"/>
          <ac:cxnSpMkLst>
            <pc:docMk/>
            <pc:sldMk cId="2494456600" sldId="477"/>
            <ac:cxnSpMk id="74" creationId="{4FBB88BC-F142-4C6B-A120-7AA27EA2479E}"/>
          </ac:cxnSpMkLst>
        </pc:cxnChg>
        <pc:cxnChg chg="mod">
          <ac:chgData name="Catriona McKay" userId="0e54913e-e43f-48ce-aa88-a154c8bd812a" providerId="ADAL" clId="{E8D08948-AFC4-4899-8E21-82E399BEA740}" dt="2018-04-19T15:51:07.866" v="821" actId="1038"/>
          <ac:cxnSpMkLst>
            <pc:docMk/>
            <pc:sldMk cId="2494456600" sldId="477"/>
            <ac:cxnSpMk id="76" creationId="{50812CC2-5D4E-4F16-91C9-926B1C624D01}"/>
          </ac:cxnSpMkLst>
        </pc:cxnChg>
        <pc:cxnChg chg="mod">
          <ac:chgData name="Catriona McKay" userId="0e54913e-e43f-48ce-aa88-a154c8bd812a" providerId="ADAL" clId="{E8D08948-AFC4-4899-8E21-82E399BEA740}" dt="2018-04-19T15:50:55.289" v="802" actId="1037"/>
          <ac:cxnSpMkLst>
            <pc:docMk/>
            <pc:sldMk cId="2494456600" sldId="477"/>
            <ac:cxnSpMk id="80" creationId="{F276186B-C086-4CB0-8502-23844A98EE3F}"/>
          </ac:cxnSpMkLst>
        </pc:cxnChg>
        <pc:cxnChg chg="mod">
          <ac:chgData name="Catriona McKay" userId="0e54913e-e43f-48ce-aa88-a154c8bd812a" providerId="ADAL" clId="{E8D08948-AFC4-4899-8E21-82E399BEA740}" dt="2018-04-19T15:50:47.117" v="779" actId="1037"/>
          <ac:cxnSpMkLst>
            <pc:docMk/>
            <pc:sldMk cId="2494456600" sldId="477"/>
            <ac:cxnSpMk id="84" creationId="{2672438A-83E8-4036-AC2C-C13EA8027B7B}"/>
          </ac:cxnSpMkLst>
        </pc:cxnChg>
        <pc:cxnChg chg="mod">
          <ac:chgData name="Catriona McKay" userId="0e54913e-e43f-48ce-aa88-a154c8bd812a" providerId="ADAL" clId="{E8D08948-AFC4-4899-8E21-82E399BEA740}" dt="2018-04-19T15:51:18.705" v="835" actId="1038"/>
          <ac:cxnSpMkLst>
            <pc:docMk/>
            <pc:sldMk cId="2494456600" sldId="477"/>
            <ac:cxnSpMk id="87" creationId="{3B3CE39B-5015-456D-B71F-5E353A25BD50}"/>
          </ac:cxnSpMkLst>
        </pc:cxnChg>
        <pc:cxnChg chg="add mod">
          <ac:chgData name="Catriona McKay" userId="0e54913e-e43f-48ce-aa88-a154c8bd812a" providerId="ADAL" clId="{E8D08948-AFC4-4899-8E21-82E399BEA740}" dt="2018-04-19T15:59:57.495" v="895" actId="164"/>
          <ac:cxnSpMkLst>
            <pc:docMk/>
            <pc:sldMk cId="2494456600" sldId="477"/>
            <ac:cxnSpMk id="95" creationId="{3ED431EE-0A62-400C-B3E9-344372DFA4CB}"/>
          </ac:cxnSpMkLst>
        </pc:cxnChg>
        <pc:cxnChg chg="add mod">
          <ac:chgData name="Catriona McKay" userId="0e54913e-e43f-48ce-aa88-a154c8bd812a" providerId="ADAL" clId="{E8D08948-AFC4-4899-8E21-82E399BEA740}" dt="2018-04-19T15:59:57.495" v="895" actId="164"/>
          <ac:cxnSpMkLst>
            <pc:docMk/>
            <pc:sldMk cId="2494456600" sldId="477"/>
            <ac:cxnSpMk id="96" creationId="{C3162223-784E-46B0-95E4-F31D66867634}"/>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sharoh03\Desktop\PCR%20status%20no%20SR.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Users\RayKim\Dropbox\Work%20in%20progress\Gilead%20Projects\Solar%20O:E\Workbook2.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CTP A</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B3-4B1B-A798-952E8048714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BL</c:v>
                </c:pt>
                <c:pt idx="2">
                  <c:v>24</c:v>
                </c:pt>
                <c:pt idx="3">
                  <c:v>48</c:v>
                </c:pt>
                <c:pt idx="4">
                  <c:v>72</c:v>
                </c:pt>
                <c:pt idx="5">
                  <c:v>96</c:v>
                </c:pt>
              </c:strCache>
            </c:strRef>
          </c:cat>
          <c:val>
            <c:numRef>
              <c:f>Sheet1!$B$2:$B$7</c:f>
              <c:numCache>
                <c:formatCode>General</c:formatCode>
                <c:ptCount val="6"/>
                <c:pt idx="0">
                  <c:v>0</c:v>
                </c:pt>
                <c:pt idx="1">
                  <c:v>63.8</c:v>
                </c:pt>
                <c:pt idx="2">
                  <c:v>65.5</c:v>
                </c:pt>
                <c:pt idx="3">
                  <c:v>62.7</c:v>
                </c:pt>
                <c:pt idx="4">
                  <c:v>71.099999999999994</c:v>
                </c:pt>
                <c:pt idx="5">
                  <c:v>68.5</c:v>
                </c:pt>
              </c:numCache>
            </c:numRef>
          </c:val>
          <c:extLst>
            <c:ext xmlns:c16="http://schemas.microsoft.com/office/drawing/2014/chart" uri="{C3380CC4-5D6E-409C-BE32-E72D297353CC}">
              <c16:uniqueId val="{00000001-99B3-4B1B-A798-952E80487144}"/>
            </c:ext>
          </c:extLst>
        </c:ser>
        <c:ser>
          <c:idx val="1"/>
          <c:order val="1"/>
          <c:tx>
            <c:strRef>
              <c:f>Sheet1!$C$1</c:f>
              <c:strCache>
                <c:ptCount val="1"/>
                <c:pt idx="0">
                  <c:v>CTP B</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BL</c:v>
                </c:pt>
                <c:pt idx="2">
                  <c:v>24</c:v>
                </c:pt>
                <c:pt idx="3">
                  <c:v>48</c:v>
                </c:pt>
                <c:pt idx="4">
                  <c:v>72</c:v>
                </c:pt>
                <c:pt idx="5">
                  <c:v>96</c:v>
                </c:pt>
              </c:strCache>
            </c:strRef>
          </c:cat>
          <c:val>
            <c:numRef>
              <c:f>Sheet1!$C$2:$C$7</c:f>
              <c:numCache>
                <c:formatCode>General</c:formatCode>
                <c:ptCount val="6"/>
                <c:pt idx="0">
                  <c:v>87.4</c:v>
                </c:pt>
                <c:pt idx="1">
                  <c:v>36.200000000000003</c:v>
                </c:pt>
                <c:pt idx="2">
                  <c:v>33.299999999999997</c:v>
                </c:pt>
                <c:pt idx="3">
                  <c:v>36.6</c:v>
                </c:pt>
                <c:pt idx="4">
                  <c:v>26.6</c:v>
                </c:pt>
                <c:pt idx="5">
                  <c:v>27.4</c:v>
                </c:pt>
              </c:numCache>
            </c:numRef>
          </c:val>
          <c:extLst>
            <c:ext xmlns:c16="http://schemas.microsoft.com/office/drawing/2014/chart" uri="{C3380CC4-5D6E-409C-BE32-E72D297353CC}">
              <c16:uniqueId val="{00000002-99B3-4B1B-A798-952E80487144}"/>
            </c:ext>
          </c:extLst>
        </c:ser>
        <c:ser>
          <c:idx val="2"/>
          <c:order val="2"/>
          <c:tx>
            <c:strRef>
              <c:f>Sheet1!$D$1</c:f>
              <c:strCache>
                <c:ptCount val="1"/>
                <c:pt idx="0">
                  <c:v>CTP C</c:v>
                </c:pt>
              </c:strCache>
            </c:strRef>
          </c:tx>
          <c:spPr>
            <a:solidFill>
              <a:schemeClr val="accent1">
                <a:lumMod val="50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0AE-4B77-B158-6A6F25193F95}"/>
                </c:ext>
              </c:extLst>
            </c:dLbl>
            <c:dLbl>
              <c:idx val="1"/>
              <c:delete val="1"/>
              <c:extLst>
                <c:ext xmlns:c15="http://schemas.microsoft.com/office/drawing/2012/chart" uri="{CE6537A1-D6FC-4f65-9D91-7224C49458BB}"/>
                <c:ext xmlns:c16="http://schemas.microsoft.com/office/drawing/2014/chart" uri="{C3380CC4-5D6E-409C-BE32-E72D297353CC}">
                  <c16:uniqueId val="{00000003-99B3-4B1B-A798-952E80487144}"/>
                </c:ext>
              </c:extLst>
            </c:dLbl>
            <c:dLbl>
              <c:idx val="2"/>
              <c:layout>
                <c:manualLayout>
                  <c:x val="-1.0264760866688076E-16"/>
                  <c:y val="-5.484271225281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B3-4B1B-A798-952E80487144}"/>
                </c:ext>
              </c:extLst>
            </c:dLbl>
            <c:dLbl>
              <c:idx val="3"/>
              <c:layout>
                <c:manualLayout>
                  <c:x val="0"/>
                  <c:y val="-4.8749077558055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B3-4B1B-A798-952E80487144}"/>
                </c:ext>
              </c:extLst>
            </c:dLbl>
            <c:dLbl>
              <c:idx val="4"/>
              <c:layout>
                <c:manualLayout>
                  <c:x val="-1.0264760866688076E-16"/>
                  <c:y val="-5.4842712252811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B3-4B1B-A798-952E80487144}"/>
                </c:ext>
              </c:extLst>
            </c:dLbl>
            <c:dLbl>
              <c:idx val="5"/>
              <c:layout>
                <c:manualLayout>
                  <c:x val="0"/>
                  <c:y val="-5.4842712252811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B3-4B1B-A798-952E8048714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BL</c:v>
                </c:pt>
                <c:pt idx="2">
                  <c:v>24</c:v>
                </c:pt>
                <c:pt idx="3">
                  <c:v>48</c:v>
                </c:pt>
                <c:pt idx="4">
                  <c:v>72</c:v>
                </c:pt>
                <c:pt idx="5">
                  <c:v>96</c:v>
                </c:pt>
              </c:strCache>
            </c:strRef>
          </c:cat>
          <c:val>
            <c:numRef>
              <c:f>Sheet1!$D$2:$D$7</c:f>
              <c:numCache>
                <c:formatCode>General</c:formatCode>
                <c:ptCount val="6"/>
                <c:pt idx="0">
                  <c:v>12.6</c:v>
                </c:pt>
                <c:pt idx="1">
                  <c:v>0</c:v>
                </c:pt>
                <c:pt idx="2">
                  <c:v>1.1000000000000001</c:v>
                </c:pt>
                <c:pt idx="3">
                  <c:v>0.7</c:v>
                </c:pt>
                <c:pt idx="4">
                  <c:v>2.2999999999999998</c:v>
                </c:pt>
                <c:pt idx="5">
                  <c:v>4.0999999999999996</c:v>
                </c:pt>
              </c:numCache>
            </c:numRef>
          </c:val>
          <c:extLst>
            <c:ext xmlns:c16="http://schemas.microsoft.com/office/drawing/2014/chart" uri="{C3380CC4-5D6E-409C-BE32-E72D297353CC}">
              <c16:uniqueId val="{00000008-99B3-4B1B-A798-952E80487144}"/>
            </c:ext>
          </c:extLst>
        </c:ser>
        <c:dLbls>
          <c:showLegendKey val="0"/>
          <c:showVal val="0"/>
          <c:showCatName val="0"/>
          <c:showSerName val="0"/>
          <c:showPercent val="0"/>
          <c:showBubbleSize val="0"/>
        </c:dLbls>
        <c:gapWidth val="150"/>
        <c:overlap val="100"/>
        <c:axId val="655094048"/>
        <c:axId val="655095224"/>
      </c:barChart>
      <c:catAx>
        <c:axId val="655094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5095224"/>
        <c:crosses val="autoZero"/>
        <c:auto val="1"/>
        <c:lblAlgn val="ctr"/>
        <c:lblOffset val="100"/>
        <c:noMultiLvlLbl val="0"/>
      </c:catAx>
      <c:valAx>
        <c:axId val="65509522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5094048"/>
        <c:crosses val="autoZero"/>
        <c:crossBetween val="between"/>
        <c:majorUnit val="0.5"/>
      </c:valAx>
      <c:spPr>
        <a:noFill/>
        <a:ln>
          <a:noFill/>
        </a:ln>
        <a:effectLst/>
      </c:spPr>
    </c:plotArea>
    <c:legend>
      <c:legendPos val="t"/>
      <c:layout>
        <c:manualLayout>
          <c:xMode val="edge"/>
          <c:yMode val="edge"/>
          <c:x val="0.4917180718897195"/>
          <c:y val="1.8749999999999999E-2"/>
          <c:w val="0.5082819281102805"/>
          <c:h val="0.11746032659962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Sheet1!$B$2:$B$15</c:f>
              <c:numCache>
                <c:formatCode>General</c:formatCode>
                <c:ptCount val="14"/>
              </c:numCache>
            </c:numRef>
          </c:val>
          <c:smooth val="0"/>
          <c:extLst>
            <c:ext xmlns:c16="http://schemas.microsoft.com/office/drawing/2014/chart" uri="{C3380CC4-5D6E-409C-BE32-E72D297353CC}">
              <c16:uniqueId val="{00000000-CD82-4BA6-BABF-1E1F363DAB6A}"/>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Sheet1!$C$2:$C$15</c:f>
              <c:numCache>
                <c:formatCode>General</c:formatCode>
                <c:ptCount val="14"/>
              </c:numCache>
            </c:numRef>
          </c:val>
          <c:smooth val="0"/>
          <c:extLst>
            <c:ext xmlns:c16="http://schemas.microsoft.com/office/drawing/2014/chart" uri="{C3380CC4-5D6E-409C-BE32-E72D297353CC}">
              <c16:uniqueId val="{00000001-CD82-4BA6-BABF-1E1F363DAB6A}"/>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Sheet1!$D$2:$D$15</c:f>
              <c:numCache>
                <c:formatCode>General</c:formatCode>
                <c:ptCount val="14"/>
              </c:numCache>
            </c:numRef>
          </c:val>
          <c:smooth val="0"/>
          <c:extLst>
            <c:ext xmlns:c16="http://schemas.microsoft.com/office/drawing/2014/chart" uri="{C3380CC4-5D6E-409C-BE32-E72D297353CC}">
              <c16:uniqueId val="{00000002-CD82-4BA6-BABF-1E1F363DAB6A}"/>
            </c:ext>
          </c:extLst>
        </c:ser>
        <c:dLbls>
          <c:showLegendKey val="0"/>
          <c:showVal val="0"/>
          <c:showCatName val="0"/>
          <c:showSerName val="0"/>
          <c:showPercent val="0"/>
          <c:showBubbleSize val="0"/>
        </c:dLbls>
        <c:smooth val="0"/>
        <c:axId val="654827448"/>
        <c:axId val="654827840"/>
      </c:lineChart>
      <c:catAx>
        <c:axId val="654827448"/>
        <c:scaling>
          <c:orientation val="minMax"/>
        </c:scaling>
        <c:delete val="0"/>
        <c:axPos val="b"/>
        <c:numFmt formatCode="General" sourceLinked="1"/>
        <c:majorTickMark val="none"/>
        <c:minorTickMark val="out"/>
        <c:tickLblPos val="nextTo"/>
        <c:spPr>
          <a:noFill/>
          <a:ln w="9525" cap="flat" cmpd="sng" algn="ctr">
            <a:solidFill>
              <a:schemeClr val="accent3"/>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54827840"/>
        <c:crosses val="autoZero"/>
        <c:auto val="1"/>
        <c:lblAlgn val="ctr"/>
        <c:lblOffset val="100"/>
        <c:noMultiLvlLbl val="0"/>
      </c:catAx>
      <c:valAx>
        <c:axId val="654827840"/>
        <c:scaling>
          <c:orientation val="minMax"/>
          <c:max val="100"/>
          <c:min val="5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GB" sz="900" dirty="0"/>
                  <a:t>Survival probability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4827448"/>
        <c:crosses val="autoZero"/>
        <c:crossBetween val="between"/>
        <c:majorUnit val="10"/>
      </c:valAx>
      <c:spPr>
        <a:noFill/>
        <a:ln w="28575">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Alcohol 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Sheet1!$B$2:$B$4</c:f>
              <c:numCache>
                <c:formatCode>General</c:formatCode>
                <c:ptCount val="3"/>
                <c:pt idx="0">
                  <c:v>91</c:v>
                </c:pt>
                <c:pt idx="1">
                  <c:v>83</c:v>
                </c:pt>
                <c:pt idx="2">
                  <c:v>84</c:v>
                </c:pt>
              </c:numCache>
            </c:numRef>
          </c:val>
          <c:extLst>
            <c:ext xmlns:c16="http://schemas.microsoft.com/office/drawing/2014/chart" uri="{C3380CC4-5D6E-409C-BE32-E72D297353CC}">
              <c16:uniqueId val="{00000000-0EED-413A-B427-DB5E8AEF0E68}"/>
            </c:ext>
          </c:extLst>
        </c:ser>
        <c:ser>
          <c:idx val="1"/>
          <c:order val="1"/>
          <c:tx>
            <c:strRef>
              <c:f>Sheet1!$C$1</c:f>
              <c:strCache>
                <c:ptCount val="1"/>
                <c:pt idx="0">
                  <c:v>&gt;30 (f)/40 (m) g/d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Sheet1!$C$2:$C$4</c:f>
              <c:numCache>
                <c:formatCode>General</c:formatCode>
                <c:ptCount val="3"/>
                <c:pt idx="0">
                  <c:v>85</c:v>
                </c:pt>
                <c:pt idx="1">
                  <c:v>79</c:v>
                </c:pt>
                <c:pt idx="2">
                  <c:v>85</c:v>
                </c:pt>
              </c:numCache>
            </c:numRef>
          </c:val>
          <c:extLst>
            <c:ext xmlns:c16="http://schemas.microsoft.com/office/drawing/2014/chart" uri="{C3380CC4-5D6E-409C-BE32-E72D297353CC}">
              <c16:uniqueId val="{00000001-0EED-413A-B427-DB5E8AEF0E68}"/>
            </c:ext>
          </c:extLst>
        </c:ser>
        <c:ser>
          <c:idx val="2"/>
          <c:order val="2"/>
          <c:tx>
            <c:strRef>
              <c:f>Sheet1!$D$1</c:f>
              <c:strCache>
                <c:ptCount val="1"/>
                <c:pt idx="0">
                  <c:v>&lt;30 (f)/40 (m) g/d</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Sheet1!$D$2:$D$4</c:f>
              <c:numCache>
                <c:formatCode>General</c:formatCode>
                <c:ptCount val="3"/>
                <c:pt idx="0">
                  <c:v>92</c:v>
                </c:pt>
                <c:pt idx="1">
                  <c:v>85</c:v>
                </c:pt>
                <c:pt idx="2">
                  <c:v>83</c:v>
                </c:pt>
              </c:numCache>
            </c:numRef>
          </c:val>
          <c:extLst>
            <c:ext xmlns:c16="http://schemas.microsoft.com/office/drawing/2014/chart" uri="{C3380CC4-5D6E-409C-BE32-E72D297353CC}">
              <c16:uniqueId val="{00000002-0EED-413A-B427-DB5E8AEF0E68}"/>
            </c:ext>
          </c:extLst>
        </c:ser>
        <c:ser>
          <c:idx val="3"/>
          <c:order val="3"/>
          <c:tx>
            <c:strRef>
              <c:f>Sheet1!$E$1</c:f>
              <c:strCache>
                <c:ptCount val="1"/>
                <c:pt idx="0">
                  <c:v>Alcohol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Sheet1!$E$2:$E$4</c:f>
              <c:numCache>
                <c:formatCode>General</c:formatCode>
                <c:ptCount val="3"/>
                <c:pt idx="0">
                  <c:v>92</c:v>
                </c:pt>
                <c:pt idx="1">
                  <c:v>87</c:v>
                </c:pt>
                <c:pt idx="2">
                  <c:v>86</c:v>
                </c:pt>
              </c:numCache>
            </c:numRef>
          </c:val>
          <c:extLst>
            <c:ext xmlns:c16="http://schemas.microsoft.com/office/drawing/2014/chart" uri="{C3380CC4-5D6E-409C-BE32-E72D297353CC}">
              <c16:uniqueId val="{00000003-0EED-413A-B427-DB5E8AEF0E68}"/>
            </c:ext>
          </c:extLst>
        </c:ser>
        <c:dLbls>
          <c:showLegendKey val="0"/>
          <c:showVal val="0"/>
          <c:showCatName val="0"/>
          <c:showSerName val="0"/>
          <c:showPercent val="0"/>
          <c:showBubbleSize val="0"/>
        </c:dLbls>
        <c:gapWidth val="219"/>
        <c:axId val="106525056"/>
        <c:axId val="106526592"/>
      </c:barChart>
      <c:catAx>
        <c:axId val="1065250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526592"/>
        <c:crosses val="autoZero"/>
        <c:auto val="1"/>
        <c:lblAlgn val="ctr"/>
        <c:lblOffset val="100"/>
        <c:noMultiLvlLbl val="0"/>
      </c:catAx>
      <c:valAx>
        <c:axId val="106526592"/>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a:t>ITT SVR rate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52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Cannabis 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Sheet1!$B$2:$B$4</c:f>
              <c:numCache>
                <c:formatCode>General</c:formatCode>
                <c:ptCount val="3"/>
                <c:pt idx="0">
                  <c:v>91</c:v>
                </c:pt>
                <c:pt idx="1">
                  <c:v>85</c:v>
                </c:pt>
                <c:pt idx="2">
                  <c:v>84</c:v>
                </c:pt>
              </c:numCache>
            </c:numRef>
          </c:val>
          <c:extLst>
            <c:ext xmlns:c16="http://schemas.microsoft.com/office/drawing/2014/chart" uri="{C3380CC4-5D6E-409C-BE32-E72D297353CC}">
              <c16:uniqueId val="{00000000-478C-471F-B32C-A028527E551B}"/>
            </c:ext>
          </c:extLst>
        </c:ser>
        <c:ser>
          <c:idx val="1"/>
          <c:order val="1"/>
          <c:tx>
            <c:strRef>
              <c:f>Sheet1!$C$1</c:f>
              <c:strCache>
                <c:ptCount val="1"/>
                <c:pt idx="0">
                  <c:v>Cannabis 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Non-OST/NDU</c:v>
                </c:pt>
                <c:pt idx="1">
                  <c:v>Non-OST/DU</c:v>
                </c:pt>
                <c:pt idx="2">
                  <c:v>OST</c:v>
                </c:pt>
              </c:strCache>
            </c:strRef>
          </c:cat>
          <c:val>
            <c:numRef>
              <c:f>Sheet1!$C$2:$C$4</c:f>
              <c:numCache>
                <c:formatCode>General</c:formatCode>
                <c:ptCount val="3"/>
                <c:pt idx="0">
                  <c:v>92</c:v>
                </c:pt>
                <c:pt idx="1">
                  <c:v>86</c:v>
                </c:pt>
                <c:pt idx="2">
                  <c:v>85</c:v>
                </c:pt>
              </c:numCache>
            </c:numRef>
          </c:val>
          <c:extLst>
            <c:ext xmlns:c16="http://schemas.microsoft.com/office/drawing/2014/chart" uri="{C3380CC4-5D6E-409C-BE32-E72D297353CC}">
              <c16:uniqueId val="{00000001-478C-471F-B32C-A028527E551B}"/>
            </c:ext>
          </c:extLst>
        </c:ser>
        <c:dLbls>
          <c:showLegendKey val="0"/>
          <c:showVal val="0"/>
          <c:showCatName val="0"/>
          <c:showSerName val="0"/>
          <c:showPercent val="0"/>
          <c:showBubbleSize val="0"/>
        </c:dLbls>
        <c:gapWidth val="219"/>
        <c:axId val="106562304"/>
        <c:axId val="106563840"/>
      </c:barChart>
      <c:catAx>
        <c:axId val="106562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563840"/>
        <c:crosses val="autoZero"/>
        <c:auto val="1"/>
        <c:lblAlgn val="ctr"/>
        <c:lblOffset val="100"/>
        <c:noMultiLvlLbl val="0"/>
      </c:catAx>
      <c:valAx>
        <c:axId val="106563840"/>
        <c:scaling>
          <c:orientation val="minMax"/>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a:t>ITT SVR rate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56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2272551348107"/>
          <c:y val="6.892428619042329E-2"/>
          <c:w val="0.83394664743749647"/>
          <c:h val="0.70741103891824819"/>
        </c:manualLayout>
      </c:layout>
      <c:lineChart>
        <c:grouping val="standard"/>
        <c:varyColors val="0"/>
        <c:ser>
          <c:idx val="0"/>
          <c:order val="0"/>
          <c:tx>
            <c:strRef>
              <c:f>Sheet1!$A$4</c:f>
              <c:strCache>
                <c:ptCount val="1"/>
                <c:pt idx="0">
                  <c:v>All first-time DC admissions among persons ever diagnosed with chronic HCV</c:v>
                </c:pt>
              </c:strCache>
            </c:strRef>
          </c:tx>
          <c:spPr>
            <a:ln w="28575"/>
          </c:spPr>
          <c:marker>
            <c:symbol val="square"/>
            <c:size val="7"/>
            <c:spPr>
              <a:ln w="28575"/>
            </c:spPr>
          </c:marker>
          <c:cat>
            <c:numRef>
              <c:f>Sheet1!$B$3:$R$3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Sheet1!$B$4:$R$4</c:f>
              <c:numCache>
                <c:formatCode>General</c:formatCode>
                <c:ptCount val="17"/>
                <c:pt idx="0">
                  <c:v>48</c:v>
                </c:pt>
                <c:pt idx="1">
                  <c:v>58</c:v>
                </c:pt>
                <c:pt idx="2">
                  <c:v>57</c:v>
                </c:pt>
                <c:pt idx="3">
                  <c:v>67</c:v>
                </c:pt>
                <c:pt idx="4">
                  <c:v>62</c:v>
                </c:pt>
                <c:pt idx="5">
                  <c:v>84</c:v>
                </c:pt>
                <c:pt idx="6">
                  <c:v>72</c:v>
                </c:pt>
                <c:pt idx="7">
                  <c:v>87</c:v>
                </c:pt>
                <c:pt idx="8">
                  <c:v>91</c:v>
                </c:pt>
                <c:pt idx="9">
                  <c:v>111</c:v>
                </c:pt>
                <c:pt idx="10">
                  <c:v>107</c:v>
                </c:pt>
                <c:pt idx="11">
                  <c:v>104</c:v>
                </c:pt>
                <c:pt idx="12">
                  <c:v>106</c:v>
                </c:pt>
                <c:pt idx="13">
                  <c:v>140</c:v>
                </c:pt>
                <c:pt idx="14">
                  <c:v>139</c:v>
                </c:pt>
                <c:pt idx="15">
                  <c:v>111</c:v>
                </c:pt>
                <c:pt idx="16">
                  <c:v>100</c:v>
                </c:pt>
              </c:numCache>
            </c:numRef>
          </c:val>
          <c:smooth val="0"/>
          <c:extLst>
            <c:ext xmlns:c16="http://schemas.microsoft.com/office/drawing/2014/chart" uri="{C3380CC4-5D6E-409C-BE32-E72D297353CC}">
              <c16:uniqueId val="{00000000-CB44-4909-95FE-492AB8266256}"/>
            </c:ext>
          </c:extLst>
        </c:ser>
        <c:ser>
          <c:idx val="1"/>
          <c:order val="1"/>
          <c:tx>
            <c:strRef>
              <c:f>Sheet1!$A$5</c:f>
              <c:strCache>
                <c:ptCount val="1"/>
                <c:pt idx="0">
                  <c:v>First-time DC admissions among persons with chronic HCV at time of DC admission</c:v>
                </c:pt>
              </c:strCache>
            </c:strRef>
          </c:tx>
          <c:spPr>
            <a:ln w="28575"/>
          </c:spPr>
          <c:marker>
            <c:symbol val="triangle"/>
            <c:size val="7"/>
            <c:spPr>
              <a:ln w="28575"/>
            </c:spPr>
          </c:marker>
          <c:cat>
            <c:numRef>
              <c:f>Sheet1!$B$3:$R$3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Sheet1!$B$5:$R$5</c:f>
              <c:numCache>
                <c:formatCode>General</c:formatCode>
                <c:ptCount val="17"/>
                <c:pt idx="0">
                  <c:v>44</c:v>
                </c:pt>
                <c:pt idx="1">
                  <c:v>57</c:v>
                </c:pt>
                <c:pt idx="2">
                  <c:v>55</c:v>
                </c:pt>
                <c:pt idx="3">
                  <c:v>63</c:v>
                </c:pt>
                <c:pt idx="4">
                  <c:v>60</c:v>
                </c:pt>
                <c:pt idx="5">
                  <c:v>81</c:v>
                </c:pt>
                <c:pt idx="6">
                  <c:v>68</c:v>
                </c:pt>
                <c:pt idx="7">
                  <c:v>80</c:v>
                </c:pt>
                <c:pt idx="8">
                  <c:v>88</c:v>
                </c:pt>
                <c:pt idx="9">
                  <c:v>108</c:v>
                </c:pt>
                <c:pt idx="10">
                  <c:v>98</c:v>
                </c:pt>
                <c:pt idx="11">
                  <c:v>98</c:v>
                </c:pt>
                <c:pt idx="12">
                  <c:v>96</c:v>
                </c:pt>
                <c:pt idx="13">
                  <c:v>130</c:v>
                </c:pt>
                <c:pt idx="14">
                  <c:v>128</c:v>
                </c:pt>
                <c:pt idx="15">
                  <c:v>97</c:v>
                </c:pt>
                <c:pt idx="16">
                  <c:v>80</c:v>
                </c:pt>
              </c:numCache>
            </c:numRef>
          </c:val>
          <c:smooth val="0"/>
          <c:extLst>
            <c:ext xmlns:c16="http://schemas.microsoft.com/office/drawing/2014/chart" uri="{C3380CC4-5D6E-409C-BE32-E72D297353CC}">
              <c16:uniqueId val="{00000001-CB44-4909-95FE-492AB8266256}"/>
            </c:ext>
          </c:extLst>
        </c:ser>
        <c:ser>
          <c:idx val="2"/>
          <c:order val="2"/>
          <c:tx>
            <c:strRef>
              <c:f>Sheet1!$A$6</c:f>
              <c:strCache>
                <c:ptCount val="1"/>
                <c:pt idx="0">
                  <c:v>First-time DC admissions among persons having attained SVR prior to DC admission</c:v>
                </c:pt>
              </c:strCache>
            </c:strRef>
          </c:tx>
          <c:spPr>
            <a:ln w="28575">
              <a:solidFill>
                <a:schemeClr val="tx2">
                  <a:lumMod val="60000"/>
                  <a:lumOff val="40000"/>
                </a:schemeClr>
              </a:solidFill>
            </a:ln>
          </c:spPr>
          <c:marker>
            <c:symbol val="circle"/>
            <c:size val="7"/>
            <c:spPr>
              <a:solidFill>
                <a:schemeClr val="tx2">
                  <a:lumMod val="60000"/>
                  <a:lumOff val="40000"/>
                </a:schemeClr>
              </a:solidFill>
              <a:ln w="28575">
                <a:solidFill>
                  <a:schemeClr val="tx2">
                    <a:lumMod val="60000"/>
                    <a:lumOff val="40000"/>
                  </a:schemeClr>
                </a:solidFill>
              </a:ln>
            </c:spPr>
          </c:marker>
          <c:cat>
            <c:numRef>
              <c:f>Sheet1!$B$3:$R$3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Sheet1!$B$6:$R$6</c:f>
              <c:numCache>
                <c:formatCode>General</c:formatCode>
                <c:ptCount val="17"/>
                <c:pt idx="0">
                  <c:v>4</c:v>
                </c:pt>
                <c:pt idx="1">
                  <c:v>1</c:v>
                </c:pt>
                <c:pt idx="2">
                  <c:v>2</c:v>
                </c:pt>
                <c:pt idx="3">
                  <c:v>4</c:v>
                </c:pt>
                <c:pt idx="4">
                  <c:v>2</c:v>
                </c:pt>
                <c:pt idx="5">
                  <c:v>3</c:v>
                </c:pt>
                <c:pt idx="6">
                  <c:v>4</c:v>
                </c:pt>
                <c:pt idx="7">
                  <c:v>7</c:v>
                </c:pt>
                <c:pt idx="8">
                  <c:v>3</c:v>
                </c:pt>
                <c:pt idx="9">
                  <c:v>3</c:v>
                </c:pt>
                <c:pt idx="10">
                  <c:v>9</c:v>
                </c:pt>
                <c:pt idx="11">
                  <c:v>6</c:v>
                </c:pt>
                <c:pt idx="12">
                  <c:v>10</c:v>
                </c:pt>
                <c:pt idx="13">
                  <c:v>10</c:v>
                </c:pt>
                <c:pt idx="14">
                  <c:v>11</c:v>
                </c:pt>
                <c:pt idx="15">
                  <c:v>14</c:v>
                </c:pt>
                <c:pt idx="16">
                  <c:v>20</c:v>
                </c:pt>
              </c:numCache>
            </c:numRef>
          </c:val>
          <c:smooth val="0"/>
          <c:extLst>
            <c:ext xmlns:c16="http://schemas.microsoft.com/office/drawing/2014/chart" uri="{C3380CC4-5D6E-409C-BE32-E72D297353CC}">
              <c16:uniqueId val="{00000002-CB44-4909-95FE-492AB8266256}"/>
            </c:ext>
          </c:extLst>
        </c:ser>
        <c:dLbls>
          <c:showLegendKey val="0"/>
          <c:showVal val="0"/>
          <c:showCatName val="0"/>
          <c:showSerName val="0"/>
          <c:showPercent val="0"/>
          <c:showBubbleSize val="0"/>
        </c:dLbls>
        <c:marker val="1"/>
        <c:smooth val="0"/>
        <c:axId val="650176088"/>
        <c:axId val="650176480"/>
      </c:lineChart>
      <c:catAx>
        <c:axId val="650176088"/>
        <c:scaling>
          <c:orientation val="minMax"/>
        </c:scaling>
        <c:delete val="0"/>
        <c:axPos val="b"/>
        <c:numFmt formatCode="General" sourceLinked="1"/>
        <c:majorTickMark val="out"/>
        <c:minorTickMark val="none"/>
        <c:tickLblPos val="nextTo"/>
        <c:spPr>
          <a:ln w="9525">
            <a:solidFill>
              <a:schemeClr val="tx1"/>
            </a:solidFill>
          </a:ln>
        </c:spPr>
        <c:txPr>
          <a:bodyPr rot="5400000" vert="horz"/>
          <a:lstStyle/>
          <a:p>
            <a:pPr>
              <a:defRPr sz="900">
                <a:latin typeface="+mn-lt"/>
              </a:defRPr>
            </a:pPr>
            <a:endParaRPr lang="en-US"/>
          </a:p>
        </c:txPr>
        <c:crossAx val="650176480"/>
        <c:crosses val="autoZero"/>
        <c:auto val="1"/>
        <c:lblAlgn val="ctr"/>
        <c:lblOffset val="100"/>
        <c:noMultiLvlLbl val="0"/>
      </c:catAx>
      <c:valAx>
        <c:axId val="650176480"/>
        <c:scaling>
          <c:orientation val="minMax"/>
          <c:max val="180"/>
        </c:scaling>
        <c:delete val="0"/>
        <c:axPos val="l"/>
        <c:numFmt formatCode="General" sourceLinked="1"/>
        <c:majorTickMark val="out"/>
        <c:minorTickMark val="none"/>
        <c:tickLblPos val="nextTo"/>
        <c:spPr>
          <a:ln w="9525">
            <a:solidFill>
              <a:schemeClr val="tx1"/>
            </a:solidFill>
          </a:ln>
        </c:spPr>
        <c:txPr>
          <a:bodyPr/>
          <a:lstStyle/>
          <a:p>
            <a:pPr>
              <a:defRPr sz="1000"/>
            </a:pPr>
            <a:endParaRPr lang="en-US"/>
          </a:p>
        </c:txPr>
        <c:crossAx val="65017608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03818720769395E-2"/>
          <c:y val="4.9195780149822697E-2"/>
          <c:w val="0.89176012184354603"/>
          <c:h val="0.86178595535826596"/>
        </c:manualLayout>
      </c:layout>
      <c:scatterChart>
        <c:scatterStyle val="lineMarker"/>
        <c:varyColors val="0"/>
        <c:ser>
          <c:idx val="0"/>
          <c:order val="0"/>
          <c:tx>
            <c:v>Expected</c:v>
          </c:tx>
          <c:spPr>
            <a:ln w="28575" cap="rnd">
              <a:solidFill>
                <a:schemeClr val="accent1"/>
              </a:solidFill>
              <a:prstDash val="solid"/>
              <a:round/>
            </a:ln>
            <a:effectLst/>
          </c:spPr>
          <c:marker>
            <c:symbol val="none"/>
          </c:marker>
          <c:xVal>
            <c:numRef>
              <c:f>'Data Easl'!$A$2:$A$25</c:f>
              <c:numCache>
                <c:formatCode>General</c:formatCode>
                <c:ptCount val="24"/>
                <c:pt idx="0">
                  <c:v>12</c:v>
                </c:pt>
                <c:pt idx="1">
                  <c:v>25</c:v>
                </c:pt>
                <c:pt idx="2">
                  <c:v>26</c:v>
                </c:pt>
                <c:pt idx="3">
                  <c:v>37</c:v>
                </c:pt>
                <c:pt idx="4">
                  <c:v>52</c:v>
                </c:pt>
                <c:pt idx="5">
                  <c:v>55</c:v>
                </c:pt>
                <c:pt idx="6">
                  <c:v>57</c:v>
                </c:pt>
                <c:pt idx="7">
                  <c:v>62</c:v>
                </c:pt>
                <c:pt idx="8">
                  <c:v>67</c:v>
                </c:pt>
                <c:pt idx="9">
                  <c:v>90</c:v>
                </c:pt>
                <c:pt idx="10">
                  <c:v>100</c:v>
                </c:pt>
                <c:pt idx="11">
                  <c:v>117</c:v>
                </c:pt>
                <c:pt idx="12">
                  <c:v>122</c:v>
                </c:pt>
                <c:pt idx="13">
                  <c:v>124</c:v>
                </c:pt>
                <c:pt idx="14">
                  <c:v>149</c:v>
                </c:pt>
                <c:pt idx="15">
                  <c:v>170</c:v>
                </c:pt>
                <c:pt idx="16">
                  <c:v>190</c:v>
                </c:pt>
                <c:pt idx="17">
                  <c:v>219</c:v>
                </c:pt>
                <c:pt idx="18">
                  <c:v>232</c:v>
                </c:pt>
                <c:pt idx="19">
                  <c:v>239</c:v>
                </c:pt>
                <c:pt idx="20">
                  <c:v>258</c:v>
                </c:pt>
                <c:pt idx="21">
                  <c:v>270</c:v>
                </c:pt>
                <c:pt idx="22">
                  <c:v>339</c:v>
                </c:pt>
                <c:pt idx="23">
                  <c:v>365</c:v>
                </c:pt>
              </c:numCache>
            </c:numRef>
          </c:xVal>
          <c:yVal>
            <c:numRef>
              <c:f>'Data Easl'!$B$2:$B$25</c:f>
              <c:numCache>
                <c:formatCode>General</c:formatCode>
                <c:ptCount val="24"/>
                <c:pt idx="0">
                  <c:v>2.9</c:v>
                </c:pt>
                <c:pt idx="1">
                  <c:v>6.1</c:v>
                </c:pt>
                <c:pt idx="2">
                  <c:v>6.3</c:v>
                </c:pt>
                <c:pt idx="3">
                  <c:v>8.6999999999999993</c:v>
                </c:pt>
                <c:pt idx="4">
                  <c:v>11.5</c:v>
                </c:pt>
                <c:pt idx="5">
                  <c:v>12.1</c:v>
                </c:pt>
                <c:pt idx="6">
                  <c:v>12.5</c:v>
                </c:pt>
                <c:pt idx="7">
                  <c:v>13.4</c:v>
                </c:pt>
                <c:pt idx="8">
                  <c:v>14.1</c:v>
                </c:pt>
                <c:pt idx="9">
                  <c:v>17.399999999999999</c:v>
                </c:pt>
                <c:pt idx="10">
                  <c:v>19.600000000000001</c:v>
                </c:pt>
                <c:pt idx="11">
                  <c:v>23.5</c:v>
                </c:pt>
                <c:pt idx="12">
                  <c:v>24.6</c:v>
                </c:pt>
                <c:pt idx="13">
                  <c:v>25</c:v>
                </c:pt>
                <c:pt idx="14">
                  <c:v>30</c:v>
                </c:pt>
                <c:pt idx="15">
                  <c:v>33.700000000000003</c:v>
                </c:pt>
                <c:pt idx="16">
                  <c:v>36.700000000000003</c:v>
                </c:pt>
                <c:pt idx="17">
                  <c:v>40.700000000000003</c:v>
                </c:pt>
                <c:pt idx="18">
                  <c:v>43.2</c:v>
                </c:pt>
                <c:pt idx="19">
                  <c:v>44.5</c:v>
                </c:pt>
                <c:pt idx="20">
                  <c:v>47.5</c:v>
                </c:pt>
                <c:pt idx="21">
                  <c:v>48.6</c:v>
                </c:pt>
                <c:pt idx="22">
                  <c:v>53.8</c:v>
                </c:pt>
                <c:pt idx="23">
                  <c:v>54</c:v>
                </c:pt>
              </c:numCache>
            </c:numRef>
          </c:yVal>
          <c:smooth val="0"/>
          <c:extLst>
            <c:ext xmlns:c16="http://schemas.microsoft.com/office/drawing/2014/chart" uri="{C3380CC4-5D6E-409C-BE32-E72D297353CC}">
              <c16:uniqueId val="{00000000-E929-4F6A-BB5E-698804437F86}"/>
            </c:ext>
          </c:extLst>
        </c:ser>
        <c:ser>
          <c:idx val="1"/>
          <c:order val="1"/>
          <c:tx>
            <c:v>Observed</c:v>
          </c:tx>
          <c:spPr>
            <a:ln w="31750" cap="rnd">
              <a:noFill/>
              <a:round/>
            </a:ln>
            <a:effectLst/>
          </c:spPr>
          <c:marker>
            <c:symbol val="circle"/>
            <c:size val="12"/>
            <c:spPr>
              <a:solidFill>
                <a:schemeClr val="tx2"/>
              </a:solidFill>
              <a:ln w="9525">
                <a:noFill/>
              </a:ln>
              <a:effectLst/>
            </c:spPr>
          </c:marker>
          <c:dPt>
            <c:idx val="23"/>
            <c:marker>
              <c:symbol val="diamond"/>
              <c:size val="14"/>
              <c:spPr>
                <a:solidFill>
                  <a:schemeClr val="tx2">
                    <a:lumMod val="60000"/>
                    <a:lumOff val="40000"/>
                  </a:schemeClr>
                </a:solidFill>
                <a:ln w="9525">
                  <a:noFill/>
                </a:ln>
                <a:effectLst/>
              </c:spPr>
            </c:marker>
            <c:bubble3D val="0"/>
            <c:extLst>
              <c:ext xmlns:c16="http://schemas.microsoft.com/office/drawing/2014/chart" uri="{C3380CC4-5D6E-409C-BE32-E72D297353CC}">
                <c16:uniqueId val="{00000001-E929-4F6A-BB5E-698804437F86}"/>
              </c:ext>
            </c:extLst>
          </c:dPt>
          <c:xVal>
            <c:numRef>
              <c:f>'Data Easl'!$A$2:$A$25</c:f>
              <c:numCache>
                <c:formatCode>General</c:formatCode>
                <c:ptCount val="24"/>
                <c:pt idx="0">
                  <c:v>12</c:v>
                </c:pt>
                <c:pt idx="1">
                  <c:v>25</c:v>
                </c:pt>
                <c:pt idx="2">
                  <c:v>26</c:v>
                </c:pt>
                <c:pt idx="3">
                  <c:v>37</c:v>
                </c:pt>
                <c:pt idx="4">
                  <c:v>52</c:v>
                </c:pt>
                <c:pt idx="5">
                  <c:v>55</c:v>
                </c:pt>
                <c:pt idx="6">
                  <c:v>57</c:v>
                </c:pt>
                <c:pt idx="7">
                  <c:v>62</c:v>
                </c:pt>
                <c:pt idx="8">
                  <c:v>67</c:v>
                </c:pt>
                <c:pt idx="9">
                  <c:v>90</c:v>
                </c:pt>
                <c:pt idx="10">
                  <c:v>100</c:v>
                </c:pt>
                <c:pt idx="11">
                  <c:v>117</c:v>
                </c:pt>
                <c:pt idx="12">
                  <c:v>122</c:v>
                </c:pt>
                <c:pt idx="13">
                  <c:v>124</c:v>
                </c:pt>
                <c:pt idx="14">
                  <c:v>149</c:v>
                </c:pt>
                <c:pt idx="15">
                  <c:v>170</c:v>
                </c:pt>
                <c:pt idx="16">
                  <c:v>190</c:v>
                </c:pt>
                <c:pt idx="17">
                  <c:v>219</c:v>
                </c:pt>
                <c:pt idx="18">
                  <c:v>232</c:v>
                </c:pt>
                <c:pt idx="19">
                  <c:v>239</c:v>
                </c:pt>
                <c:pt idx="20">
                  <c:v>258</c:v>
                </c:pt>
                <c:pt idx="21">
                  <c:v>270</c:v>
                </c:pt>
                <c:pt idx="22">
                  <c:v>339</c:v>
                </c:pt>
                <c:pt idx="23">
                  <c:v>365</c:v>
                </c:pt>
              </c:numCache>
            </c:numRef>
          </c:xVal>
          <c:yVal>
            <c:numRef>
              <c:f>'Data Easl'!$C$2:$C$25</c:f>
              <c:numCache>
                <c:formatCode>General</c:formatCode>
                <c:ptCount val="24"/>
                <c:pt idx="0">
                  <c:v>1</c:v>
                </c:pt>
                <c:pt idx="1">
                  <c:v>2</c:v>
                </c:pt>
                <c:pt idx="2">
                  <c:v>3</c:v>
                </c:pt>
                <c:pt idx="3">
                  <c:v>4</c:v>
                </c:pt>
                <c:pt idx="4">
                  <c:v>5</c:v>
                </c:pt>
                <c:pt idx="5">
                  <c:v>6</c:v>
                </c:pt>
                <c:pt idx="6">
                  <c:v>7</c:v>
                </c:pt>
                <c:pt idx="7">
                  <c:v>8</c:v>
                </c:pt>
                <c:pt idx="8">
                  <c:v>10</c:v>
                </c:pt>
                <c:pt idx="9">
                  <c:v>10</c:v>
                </c:pt>
                <c:pt idx="10">
                  <c:v>11</c:v>
                </c:pt>
                <c:pt idx="11">
                  <c:v>12</c:v>
                </c:pt>
                <c:pt idx="12">
                  <c:v>13</c:v>
                </c:pt>
                <c:pt idx="13">
                  <c:v>14</c:v>
                </c:pt>
                <c:pt idx="14">
                  <c:v>16</c:v>
                </c:pt>
                <c:pt idx="15">
                  <c:v>17</c:v>
                </c:pt>
                <c:pt idx="16">
                  <c:v>18</c:v>
                </c:pt>
                <c:pt idx="17">
                  <c:v>19</c:v>
                </c:pt>
                <c:pt idx="18">
                  <c:v>20</c:v>
                </c:pt>
                <c:pt idx="19">
                  <c:v>21</c:v>
                </c:pt>
                <c:pt idx="20">
                  <c:v>22</c:v>
                </c:pt>
                <c:pt idx="21">
                  <c:v>24</c:v>
                </c:pt>
                <c:pt idx="22">
                  <c:v>25</c:v>
                </c:pt>
                <c:pt idx="23">
                  <c:v>25</c:v>
                </c:pt>
              </c:numCache>
            </c:numRef>
          </c:yVal>
          <c:smooth val="0"/>
          <c:extLst>
            <c:ext xmlns:c16="http://schemas.microsoft.com/office/drawing/2014/chart" uri="{C3380CC4-5D6E-409C-BE32-E72D297353CC}">
              <c16:uniqueId val="{00000002-E929-4F6A-BB5E-698804437F86}"/>
            </c:ext>
          </c:extLst>
        </c:ser>
        <c:dLbls>
          <c:showLegendKey val="0"/>
          <c:showVal val="0"/>
          <c:showCatName val="0"/>
          <c:showSerName val="0"/>
          <c:showPercent val="0"/>
          <c:showBubbleSize val="0"/>
        </c:dLbls>
        <c:axId val="462840944"/>
        <c:axId val="457853664"/>
      </c:scatterChart>
      <c:valAx>
        <c:axId val="462840944"/>
        <c:scaling>
          <c:orientation val="minMax"/>
          <c:max val="370"/>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57853664"/>
        <c:crosses val="autoZero"/>
        <c:crossBetween val="midCat"/>
      </c:valAx>
      <c:valAx>
        <c:axId val="457853664"/>
        <c:scaling>
          <c:orientation val="minMax"/>
          <c:max val="70"/>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62840944"/>
        <c:crosses val="autoZero"/>
        <c:crossBetween val="midCat"/>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9188171011302"/>
          <c:y val="0.23545375561986456"/>
          <c:w val="0.76893425982971586"/>
          <c:h val="0.62562981241279525"/>
        </c:manualLayout>
      </c:layout>
      <c:barChart>
        <c:barDir val="col"/>
        <c:grouping val="clustered"/>
        <c:varyColors val="0"/>
        <c:ser>
          <c:idx val="0"/>
          <c:order val="0"/>
          <c:tx>
            <c:strRef>
              <c:f>Sheet1!$B$1</c:f>
              <c:strCache>
                <c:ptCount val="1"/>
                <c:pt idx="0">
                  <c:v>≥10 mmHg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SVR24</c:v>
                </c:pt>
                <c:pt idx="2">
                  <c:v>SVR96</c:v>
                </c:pt>
              </c:strCache>
            </c:strRef>
          </c:cat>
          <c:val>
            <c:numRef>
              <c:f>Sheet1!$B$2:$B$4</c:f>
              <c:numCache>
                <c:formatCode>General</c:formatCode>
                <c:ptCount val="3"/>
                <c:pt idx="0">
                  <c:v>100</c:v>
                </c:pt>
                <c:pt idx="1">
                  <c:v>100</c:v>
                </c:pt>
                <c:pt idx="2">
                  <c:v>77</c:v>
                </c:pt>
              </c:numCache>
            </c:numRef>
          </c:val>
          <c:extLst>
            <c:ext xmlns:c16="http://schemas.microsoft.com/office/drawing/2014/chart" uri="{C3380CC4-5D6E-409C-BE32-E72D297353CC}">
              <c16:uniqueId val="{00000000-BA4A-47AD-A3F2-09E3F8C29745}"/>
            </c:ext>
          </c:extLst>
        </c:ser>
        <c:ser>
          <c:idx val="1"/>
          <c:order val="1"/>
          <c:tx>
            <c:strRef>
              <c:f>Sheet1!$C$1</c:f>
              <c:strCache>
                <c:ptCount val="1"/>
                <c:pt idx="0">
                  <c:v>≥12 mmHg</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SVR24</c:v>
                </c:pt>
                <c:pt idx="2">
                  <c:v>SVR96</c:v>
                </c:pt>
              </c:strCache>
            </c:strRef>
          </c:cat>
          <c:val>
            <c:numRef>
              <c:f>Sheet1!$C$2:$C$4</c:f>
              <c:numCache>
                <c:formatCode>General</c:formatCode>
                <c:ptCount val="3"/>
                <c:pt idx="0">
                  <c:v>92</c:v>
                </c:pt>
                <c:pt idx="1">
                  <c:v>79</c:v>
                </c:pt>
                <c:pt idx="2">
                  <c:v>53</c:v>
                </c:pt>
              </c:numCache>
            </c:numRef>
          </c:val>
          <c:extLst>
            <c:ext xmlns:c16="http://schemas.microsoft.com/office/drawing/2014/chart" uri="{C3380CC4-5D6E-409C-BE32-E72D297353CC}">
              <c16:uniqueId val="{00000001-BA4A-47AD-A3F2-09E3F8C29745}"/>
            </c:ext>
          </c:extLst>
        </c:ser>
        <c:ser>
          <c:idx val="2"/>
          <c:order val="2"/>
          <c:tx>
            <c:strRef>
              <c:f>Sheet1!$D$1</c:f>
              <c:strCache>
                <c:ptCount val="1"/>
                <c:pt idx="0">
                  <c:v>≥16 mmHg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SVR24</c:v>
                </c:pt>
                <c:pt idx="2">
                  <c:v>SVR96</c:v>
                </c:pt>
              </c:strCache>
            </c:strRef>
          </c:cat>
          <c:val>
            <c:numRef>
              <c:f>Sheet1!$D$2:$D$4</c:f>
              <c:numCache>
                <c:formatCode>General</c:formatCode>
                <c:ptCount val="3"/>
                <c:pt idx="0">
                  <c:v>51</c:v>
                </c:pt>
                <c:pt idx="1">
                  <c:v>35</c:v>
                </c:pt>
                <c:pt idx="2">
                  <c:v>19</c:v>
                </c:pt>
              </c:numCache>
            </c:numRef>
          </c:val>
          <c:extLst>
            <c:ext xmlns:c16="http://schemas.microsoft.com/office/drawing/2014/chart" uri="{C3380CC4-5D6E-409C-BE32-E72D297353CC}">
              <c16:uniqueId val="{00000002-BA4A-47AD-A3F2-09E3F8C29745}"/>
            </c:ext>
          </c:extLst>
        </c:ser>
        <c:dLbls>
          <c:showLegendKey val="0"/>
          <c:showVal val="0"/>
          <c:showCatName val="0"/>
          <c:showSerName val="0"/>
          <c:showPercent val="0"/>
          <c:showBubbleSize val="0"/>
        </c:dLbls>
        <c:gapWidth val="150"/>
        <c:axId val="679792232"/>
        <c:axId val="679792624"/>
      </c:barChart>
      <c:catAx>
        <c:axId val="679792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9792624"/>
        <c:crosses val="autoZero"/>
        <c:auto val="1"/>
        <c:lblAlgn val="ctr"/>
        <c:lblOffset val="100"/>
        <c:noMultiLvlLbl val="0"/>
      </c:catAx>
      <c:valAx>
        <c:axId val="679792624"/>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Patients (%)</a:t>
                </a:r>
              </a:p>
            </c:rich>
          </c:tx>
          <c:layout>
            <c:manualLayout>
              <c:xMode val="edge"/>
              <c:yMode val="edge"/>
              <c:x val="1.6033572027350496E-2"/>
              <c:y val="0.3138730718050746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9792232"/>
        <c:crosses val="autoZero"/>
        <c:crossBetween val="between"/>
      </c:valAx>
      <c:spPr>
        <a:noFill/>
        <a:ln>
          <a:noFill/>
        </a:ln>
        <a:effectLst/>
      </c:spPr>
    </c:plotArea>
    <c:legend>
      <c:legendPos val="t"/>
      <c:layout>
        <c:manualLayout>
          <c:xMode val="edge"/>
          <c:yMode val="edge"/>
          <c:x val="0.17977547949217765"/>
          <c:y val="2.0509276006407937E-2"/>
          <c:w val="0.8136113664138328"/>
          <c:h val="9.86310461991628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9188171011302"/>
          <c:y val="3.5488314557387199E-2"/>
          <c:w val="0.76893425982971586"/>
          <c:h val="0.8255952534752727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3"/>
                <c:pt idx="0">
                  <c:v>Baseline</c:v>
                </c:pt>
                <c:pt idx="1">
                  <c:v>SVR24</c:v>
                </c:pt>
                <c:pt idx="2">
                  <c:v>SVR96</c:v>
                </c:pt>
              </c:strCache>
            </c:strRef>
          </c:cat>
          <c:val>
            <c:numRef>
              <c:f>Sheet1!$B$2:$B$4</c:f>
              <c:numCache>
                <c:formatCode>General</c:formatCode>
                <c:ptCount val="3"/>
                <c:pt idx="0">
                  <c:v>16</c:v>
                </c:pt>
                <c:pt idx="1">
                  <c:v>14.5</c:v>
                </c:pt>
                <c:pt idx="2">
                  <c:v>12</c:v>
                </c:pt>
              </c:numCache>
            </c:numRef>
          </c:val>
          <c:extLst>
            <c:ext xmlns:c16="http://schemas.microsoft.com/office/drawing/2014/chart" uri="{C3380CC4-5D6E-409C-BE32-E72D297353CC}">
              <c16:uniqueId val="{00000000-79AF-4143-B89F-6A2E49488F4F}"/>
            </c:ext>
          </c:extLst>
        </c:ser>
        <c:dLbls>
          <c:showLegendKey val="0"/>
          <c:showVal val="0"/>
          <c:showCatName val="0"/>
          <c:showSerName val="0"/>
          <c:showPercent val="0"/>
          <c:showBubbleSize val="0"/>
        </c:dLbls>
        <c:gapWidth val="150"/>
        <c:axId val="679793408"/>
        <c:axId val="679793800"/>
      </c:barChart>
      <c:catAx>
        <c:axId val="6797934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9793800"/>
        <c:crosses val="autoZero"/>
        <c:auto val="1"/>
        <c:lblAlgn val="ctr"/>
        <c:lblOffset val="100"/>
        <c:noMultiLvlLbl val="0"/>
      </c:catAx>
      <c:valAx>
        <c:axId val="6797938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t>mmHg</a:t>
                </a:r>
              </a:p>
            </c:rich>
          </c:tx>
          <c:layout>
            <c:manualLayout>
              <c:xMode val="edge"/>
              <c:yMode val="edge"/>
              <c:x val="3.8480572865641188E-2"/>
              <c:y val="0.2930355550937143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9793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4735827455911"/>
          <c:y val="6.6176886302131532E-2"/>
          <c:w val="0.8834858793591287"/>
          <c:h val="0.6242055314642260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1"/>
              <c:tx>
                <c:rich>
                  <a:bodyPr/>
                  <a:lstStyle/>
                  <a:p>
                    <a:fld id="{46B126FC-DB3B-4571-A5DE-7618FB4455E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66-4094-AEFC-C15736051FC3}"/>
                </c:ext>
              </c:extLst>
            </c:dLbl>
            <c:dLbl>
              <c:idx val="2"/>
              <c:tx>
                <c:rich>
                  <a:bodyPr/>
                  <a:lstStyle/>
                  <a:p>
                    <a:fld id="{FDE7FBA4-95EB-4C28-8ABF-59E870522901}"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66-4094-AEFC-C15736051FC3}"/>
                </c:ext>
              </c:extLst>
            </c:dLbl>
            <c:dLbl>
              <c:idx val="3"/>
              <c:tx>
                <c:rich>
                  <a:bodyPr/>
                  <a:lstStyle/>
                  <a:p>
                    <a:fld id="{F89314E5-8EFC-4974-91BA-2DE3CFFD4048}" type="VALUE">
                      <a:rPr lang="en-US" smtClean="0"/>
                      <a:pPr/>
                      <a:t>[VALUE]</a:t>
                    </a:fld>
                    <a:r>
                      <a:rPr lang="en-US" baseline="300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66-4094-AEFC-C15736051FC3}"/>
                </c:ext>
              </c:extLst>
            </c:dLbl>
            <c:dLbl>
              <c:idx val="4"/>
              <c:tx>
                <c:rich>
                  <a:bodyPr/>
                  <a:lstStyle/>
                  <a:p>
                    <a:fld id="{0DD92863-8663-4644-8128-0E444A0B1113}" type="VALUE">
                      <a:rPr lang="en-US" smtClean="0"/>
                      <a:pPr/>
                      <a:t>[VALUE]</a:t>
                    </a:fld>
                    <a:r>
                      <a:rPr lang="en-US" baseline="300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66-4094-AEFC-C15736051FC3}"/>
                </c:ext>
              </c:extLst>
            </c:dLbl>
            <c:dLbl>
              <c:idx val="5"/>
              <c:tx>
                <c:rich>
                  <a:bodyPr/>
                  <a:lstStyle/>
                  <a:p>
                    <a:fld id="{BFD75575-F00E-406E-BDAE-0F86AF3D2DC3}" type="VALUE">
                      <a:rPr lang="en-US" smtClean="0"/>
                      <a:pPr/>
                      <a:t>[VALUE]</a:t>
                    </a:fld>
                    <a:r>
                      <a:rPr lang="en-US" baseline="300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66-4094-AEFC-C15736051FC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HCV Ab+</c:v>
                </c:pt>
                <c:pt idx="1">
                  <c:v>HCV RNA+</c:v>
                </c:pt>
                <c:pt idx="2">
                  <c:v>Linked to care</c:v>
                </c:pt>
                <c:pt idx="3">
                  <c:v>Referred to a medical provider</c:v>
                </c:pt>
                <c:pt idx="4">
                  <c:v>Made it to first appointment</c:v>
                </c:pt>
                <c:pt idx="5">
                  <c:v>Initiated HCV treatment</c:v>
                </c:pt>
                <c:pt idx="6">
                  <c:v>Finished therapy</c:v>
                </c:pt>
              </c:strCache>
            </c:strRef>
          </c:cat>
          <c:val>
            <c:numRef>
              <c:f>Sheet1!$B$2:$B$8</c:f>
              <c:numCache>
                <c:formatCode>General</c:formatCode>
                <c:ptCount val="7"/>
                <c:pt idx="0">
                  <c:v>1038</c:v>
                </c:pt>
                <c:pt idx="1">
                  <c:v>503</c:v>
                </c:pt>
                <c:pt idx="2">
                  <c:v>398</c:v>
                </c:pt>
                <c:pt idx="3">
                  <c:v>249</c:v>
                </c:pt>
                <c:pt idx="4">
                  <c:v>116</c:v>
                </c:pt>
                <c:pt idx="5">
                  <c:v>69</c:v>
                </c:pt>
                <c:pt idx="6">
                  <c:v>11</c:v>
                </c:pt>
              </c:numCache>
            </c:numRef>
          </c:val>
          <c:extLst>
            <c:ext xmlns:c16="http://schemas.microsoft.com/office/drawing/2014/chart" uri="{C3380CC4-5D6E-409C-BE32-E72D297353CC}">
              <c16:uniqueId val="{00000005-0566-4094-AEFC-C15736051FC3}"/>
            </c:ext>
          </c:extLst>
        </c:ser>
        <c:dLbls>
          <c:dLblPos val="outEnd"/>
          <c:showLegendKey val="0"/>
          <c:showVal val="1"/>
          <c:showCatName val="0"/>
          <c:showSerName val="0"/>
          <c:showPercent val="0"/>
          <c:showBubbleSize val="0"/>
        </c:dLbls>
        <c:gapWidth val="135"/>
        <c:overlap val="-27"/>
        <c:axId val="652457280"/>
        <c:axId val="652457672"/>
      </c:barChart>
      <c:catAx>
        <c:axId val="6524572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52457672"/>
        <c:crosses val="autoZero"/>
        <c:auto val="1"/>
        <c:lblAlgn val="ctr"/>
        <c:lblOffset val="100"/>
        <c:noMultiLvlLbl val="0"/>
      </c:catAx>
      <c:valAx>
        <c:axId val="6524576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Number of Individuals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2457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Total No. patients</c:v>
                </c:pt>
                <c:pt idx="1">
                  <c:v>Treatment completed</c:v>
                </c:pt>
                <c:pt idx="2">
                  <c:v>SVR eligible</c:v>
                </c:pt>
                <c:pt idx="3">
                  <c:v>SVR done</c:v>
                </c:pt>
                <c:pt idx="4">
                  <c:v>SVR achieved</c:v>
                </c:pt>
              </c:strCache>
            </c:strRef>
          </c:cat>
          <c:val>
            <c:numRef>
              <c:f>Sheet1!$B$2:$B$6</c:f>
              <c:numCache>
                <c:formatCode>General</c:formatCode>
                <c:ptCount val="5"/>
                <c:pt idx="0">
                  <c:v>29731</c:v>
                </c:pt>
                <c:pt idx="1">
                  <c:v>19646</c:v>
                </c:pt>
              </c:numCache>
            </c:numRef>
          </c:val>
          <c:extLst>
            <c:ext xmlns:c16="http://schemas.microsoft.com/office/drawing/2014/chart" uri="{C3380CC4-5D6E-409C-BE32-E72D297353CC}">
              <c16:uniqueId val="{00000000-4810-45F9-B109-A5AB097513F5}"/>
            </c:ext>
          </c:extLst>
        </c:ser>
        <c:dLbls>
          <c:showLegendKey val="0"/>
          <c:showVal val="0"/>
          <c:showCatName val="0"/>
          <c:showSerName val="0"/>
          <c:showPercent val="0"/>
          <c:showBubbleSize val="0"/>
        </c:dLbls>
        <c:gapWidth val="150"/>
        <c:axId val="770665264"/>
        <c:axId val="770661984"/>
      </c:barChart>
      <c:catAx>
        <c:axId val="77066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0661984"/>
        <c:crosses val="autoZero"/>
        <c:auto val="1"/>
        <c:lblAlgn val="ctr"/>
        <c:lblOffset val="100"/>
        <c:noMultiLvlLbl val="0"/>
      </c:catAx>
      <c:valAx>
        <c:axId val="770661984"/>
        <c:scaling>
          <c:orientation val="minMax"/>
          <c:max val="35000"/>
        </c:scaling>
        <c:delete val="0"/>
        <c:axPos val="l"/>
        <c:numFmt formatCode="General"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0665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2671287018181"/>
          <c:y val="9.3063200315544242E-2"/>
          <c:w val="0.79803022855074734"/>
          <c:h val="0.7179277054379645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HCV infected</c:v>
                </c:pt>
                <c:pt idx="1">
                  <c:v>Diagnosed</c:v>
                </c:pt>
                <c:pt idx="2">
                  <c:v>Initiated treatment</c:v>
                </c:pt>
                <c:pt idx="3">
                  <c:v>Cured</c:v>
                </c:pt>
              </c:strCache>
            </c:strRef>
          </c:cat>
          <c:val>
            <c:numRef>
              <c:f>Sheet1!$B$2:$B$5</c:f>
              <c:numCache>
                <c:formatCode>General</c:formatCode>
                <c:ptCount val="4"/>
                <c:pt idx="0">
                  <c:v>100</c:v>
                </c:pt>
                <c:pt idx="1">
                  <c:v>29</c:v>
                </c:pt>
                <c:pt idx="2">
                  <c:v>22</c:v>
                </c:pt>
                <c:pt idx="3">
                  <c:v>16</c:v>
                </c:pt>
              </c:numCache>
            </c:numRef>
          </c:val>
          <c:extLst>
            <c:ext xmlns:c16="http://schemas.microsoft.com/office/drawing/2014/chart" uri="{C3380CC4-5D6E-409C-BE32-E72D297353CC}">
              <c16:uniqueId val="{00000000-79AB-4E0D-B443-44A3DE5250E5}"/>
            </c:ext>
          </c:extLst>
        </c:ser>
        <c:dLbls>
          <c:showLegendKey val="0"/>
          <c:showVal val="0"/>
          <c:showCatName val="0"/>
          <c:showSerName val="0"/>
          <c:showPercent val="0"/>
          <c:showBubbleSize val="0"/>
        </c:dLbls>
        <c:gapWidth val="150"/>
        <c:axId val="651810816"/>
        <c:axId val="651811208"/>
      </c:barChart>
      <c:catAx>
        <c:axId val="6518108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1811208"/>
        <c:crosses val="autoZero"/>
        <c:auto val="1"/>
        <c:lblAlgn val="ctr"/>
        <c:lblOffset val="100"/>
        <c:noMultiLvlLbl val="0"/>
      </c:catAx>
      <c:valAx>
        <c:axId val="651811208"/>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Persons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5181081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47004895825"/>
          <c:y val="6.2713850825281303E-2"/>
          <c:w val="0.76300776480135302"/>
          <c:h val="0.8504706124713600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34-43BF-B669-6996B01EDF0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ITT</c:v>
                </c:pt>
                <c:pt idx="1">
                  <c:v>mITT</c:v>
                </c:pt>
              </c:strCache>
            </c:strRef>
          </c:cat>
          <c:val>
            <c:numRef>
              <c:f>Sheet1!$B$2:$B$3</c:f>
              <c:numCache>
                <c:formatCode>General</c:formatCode>
                <c:ptCount val="2"/>
                <c:pt idx="0">
                  <c:v>92</c:v>
                </c:pt>
                <c:pt idx="1">
                  <c:v>100</c:v>
                </c:pt>
              </c:numCache>
            </c:numRef>
          </c:val>
          <c:extLst>
            <c:ext xmlns:c16="http://schemas.microsoft.com/office/drawing/2014/chart" uri="{C3380CC4-5D6E-409C-BE32-E72D297353CC}">
              <c16:uniqueId val="{00000000-9580-46F3-84BB-4BFB164FB9A6}"/>
            </c:ext>
          </c:extLst>
        </c:ser>
        <c:dLbls>
          <c:showLegendKey val="0"/>
          <c:showVal val="0"/>
          <c:showCatName val="0"/>
          <c:showSerName val="0"/>
          <c:showPercent val="0"/>
          <c:showBubbleSize val="0"/>
        </c:dLbls>
        <c:gapWidth val="40"/>
        <c:axId val="-1431939472"/>
        <c:axId val="-1431934592"/>
      </c:barChart>
      <c:catAx>
        <c:axId val="-1431939472"/>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31934592"/>
        <c:crosses val="autoZero"/>
        <c:auto val="1"/>
        <c:lblAlgn val="ctr"/>
        <c:lblOffset val="100"/>
        <c:noMultiLvlLbl val="0"/>
      </c:catAx>
      <c:valAx>
        <c:axId val="-1431934592"/>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t>SVR12 (% 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3193947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09425081349701"/>
          <c:y val="0.14595838539599401"/>
          <c:w val="0.72165242051940104"/>
          <c:h val="0.67909613410777003"/>
        </c:manualLayout>
      </c:layout>
      <c:lineChart>
        <c:grouping val="standard"/>
        <c:varyColors val="0"/>
        <c:ser>
          <c:idx val="0"/>
          <c:order val="0"/>
          <c:tx>
            <c:strRef>
              <c:f>Sheet1!$B$1</c:f>
              <c:strCache>
                <c:ptCount val="1"/>
                <c:pt idx="0">
                  <c:v>Baseline MAT</c:v>
                </c:pt>
              </c:strCache>
            </c:strRef>
          </c:tx>
          <c:spPr>
            <a:ln w="31750" cap="rnd">
              <a:solidFill>
                <a:schemeClr val="accent1"/>
              </a:solidFill>
              <a:round/>
            </a:ln>
            <a:effectLst/>
          </c:spPr>
          <c:marker>
            <c:symbol val="none"/>
          </c:marker>
          <c:dLbls>
            <c:dLbl>
              <c:idx val="0"/>
              <c:layout>
                <c:manualLayout>
                  <c:x val="-3.2341272997541401E-2"/>
                  <c:y val="4.3196310419972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63-D24E-BA55-396EE0FBC4D2}"/>
                </c:ext>
              </c:extLst>
            </c:dLbl>
            <c:dLbl>
              <c:idx val="1"/>
              <c:layout>
                <c:manualLayout>
                  <c:x val="-2.6617847983357201E-2"/>
                  <c:y val="-4.25583299321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63-D24E-BA55-396EE0FBC4D2}"/>
                </c:ext>
              </c:extLst>
            </c:dLbl>
            <c:dLbl>
              <c:idx val="2"/>
              <c:layout>
                <c:manualLayout>
                  <c:x val="-2.6491470870517501E-2"/>
                  <c:y val="5.2782118191822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63-D24E-BA55-396EE0FBC4D2}"/>
                </c:ext>
              </c:extLst>
            </c:dLbl>
            <c:dLbl>
              <c:idx val="3"/>
              <c:layout>
                <c:manualLayout>
                  <c:x val="-1.8124179211583699E-2"/>
                  <c:y val="-4.09418443553015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8465479144292605E-2"/>
                      <c:h val="8.6366905178703907E-2"/>
                    </c:manualLayout>
                  </c15:layout>
                </c:ext>
                <c:ext xmlns:c16="http://schemas.microsoft.com/office/drawing/2014/chart" uri="{C3380CC4-5D6E-409C-BE32-E72D297353CC}">
                  <c16:uniqueId val="{00000003-9263-D24E-BA55-396EE0FBC4D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Week 4</c:v>
                </c:pt>
                <c:pt idx="1">
                  <c:v>Week 8</c:v>
                </c:pt>
                <c:pt idx="2">
                  <c:v>Week 12</c:v>
                </c:pt>
                <c:pt idx="3">
                  <c:v>Week 24</c:v>
                </c:pt>
              </c:strCache>
            </c:strRef>
          </c:cat>
          <c:val>
            <c:numRef>
              <c:f>Sheet1!$B$2:$B$5</c:f>
              <c:numCache>
                <c:formatCode>General</c:formatCode>
                <c:ptCount val="4"/>
                <c:pt idx="0">
                  <c:v>89</c:v>
                </c:pt>
                <c:pt idx="1">
                  <c:v>88</c:v>
                </c:pt>
                <c:pt idx="2">
                  <c:v>81</c:v>
                </c:pt>
                <c:pt idx="3">
                  <c:v>88</c:v>
                </c:pt>
              </c:numCache>
            </c:numRef>
          </c:val>
          <c:smooth val="0"/>
          <c:extLst>
            <c:ext xmlns:c16="http://schemas.microsoft.com/office/drawing/2014/chart" uri="{C3380CC4-5D6E-409C-BE32-E72D297353CC}">
              <c16:uniqueId val="{00000004-9263-D24E-BA55-396EE0FBC4D2}"/>
            </c:ext>
          </c:extLst>
        </c:ser>
        <c:ser>
          <c:idx val="1"/>
          <c:order val="1"/>
          <c:tx>
            <c:strRef>
              <c:f>Sheet1!$C$1</c:f>
              <c:strCache>
                <c:ptCount val="1"/>
                <c:pt idx="0">
                  <c:v>Started Buprenorphine</c:v>
                </c:pt>
              </c:strCache>
            </c:strRef>
          </c:tx>
          <c:spPr>
            <a:ln w="31750" cap="rnd">
              <a:solidFill>
                <a:schemeClr val="tx2">
                  <a:lumMod val="60000"/>
                  <a:lumOff val="40000"/>
                </a:schemeClr>
              </a:solidFill>
              <a:round/>
            </a:ln>
            <a:effectLst/>
          </c:spPr>
          <c:marker>
            <c:symbol val="none"/>
          </c:marker>
          <c:dLbls>
            <c:dLbl>
              <c:idx val="0"/>
              <c:layout>
                <c:manualLayout>
                  <c:x val="-2.95353778741759E-2"/>
                  <c:y val="-3.5273858460171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63-D24E-BA55-396EE0FBC4D2}"/>
                </c:ext>
              </c:extLst>
            </c:dLbl>
            <c:dLbl>
              <c:idx val="1"/>
              <c:layout>
                <c:manualLayout>
                  <c:x val="-2.9535377874176E-2"/>
                  <c:y val="4.1152834870199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63-D24E-BA55-396EE0FBC4D2}"/>
                </c:ext>
              </c:extLst>
            </c:dLbl>
            <c:dLbl>
              <c:idx val="2"/>
              <c:layout>
                <c:manualLayout>
                  <c:x val="-3.7409392912630103E-2"/>
                  <c:y val="-4.788093875306820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3566423987259802E-2"/>
                      <c:h val="0.101626065346912"/>
                    </c:manualLayout>
                  </c15:layout>
                </c:ext>
                <c:ext xmlns:c16="http://schemas.microsoft.com/office/drawing/2014/chart" uri="{C3380CC4-5D6E-409C-BE32-E72D297353CC}">
                  <c16:uniqueId val="{00000007-9263-D24E-BA55-396EE0FBC4D2}"/>
                </c:ext>
              </c:extLst>
            </c:dLbl>
            <c:dLbl>
              <c:idx val="3"/>
              <c:layout>
                <c:manualLayout>
                  <c:x val="-1.58304144022361E-2"/>
                  <c:y val="3.507529443675429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6217611623399906E-2"/>
                      <c:h val="9.0021529139404893E-2"/>
                    </c:manualLayout>
                  </c15:layout>
                </c:ext>
                <c:ext xmlns:c16="http://schemas.microsoft.com/office/drawing/2014/chart" uri="{C3380CC4-5D6E-409C-BE32-E72D297353CC}">
                  <c16:uniqueId val="{00000008-9263-D24E-BA55-396EE0FBC4D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Week 4</c:v>
                </c:pt>
                <c:pt idx="1">
                  <c:v>Week 8</c:v>
                </c:pt>
                <c:pt idx="2">
                  <c:v>Week 12</c:v>
                </c:pt>
                <c:pt idx="3">
                  <c:v>Week 24</c:v>
                </c:pt>
              </c:strCache>
            </c:strRef>
          </c:cat>
          <c:val>
            <c:numRef>
              <c:f>Sheet1!$C$2:$C$5</c:f>
              <c:numCache>
                <c:formatCode>General</c:formatCode>
                <c:ptCount val="4"/>
                <c:pt idx="0">
                  <c:v>95</c:v>
                </c:pt>
                <c:pt idx="1">
                  <c:v>87</c:v>
                </c:pt>
                <c:pt idx="2">
                  <c:v>86</c:v>
                </c:pt>
                <c:pt idx="3">
                  <c:v>86</c:v>
                </c:pt>
              </c:numCache>
            </c:numRef>
          </c:val>
          <c:smooth val="0"/>
          <c:extLst>
            <c:ext xmlns:c16="http://schemas.microsoft.com/office/drawing/2014/chart" uri="{C3380CC4-5D6E-409C-BE32-E72D297353CC}">
              <c16:uniqueId val="{00000009-9263-D24E-BA55-396EE0FBC4D2}"/>
            </c:ext>
          </c:extLst>
        </c:ser>
        <c:ser>
          <c:idx val="2"/>
          <c:order val="2"/>
          <c:tx>
            <c:strRef>
              <c:f>Sheet1!$D$1</c:f>
              <c:strCache>
                <c:ptCount val="1"/>
                <c:pt idx="0">
                  <c:v>No MAT</c:v>
                </c:pt>
              </c:strCache>
            </c:strRef>
          </c:tx>
          <c:spPr>
            <a:ln w="31750" cap="rnd">
              <a:solidFill>
                <a:schemeClr val="accent4"/>
              </a:solidFill>
              <a:round/>
            </a:ln>
            <a:effectLst/>
          </c:spPr>
          <c:marker>
            <c:symbol val="none"/>
          </c:marker>
          <c:dLbls>
            <c:dLbl>
              <c:idx val="0"/>
              <c:layout>
                <c:manualLayout>
                  <c:x val="-3.2341272997541401E-2"/>
                  <c:y val="7.5402048460756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63-D24E-BA55-396EE0FBC4D2}"/>
                </c:ext>
              </c:extLst>
            </c:dLbl>
            <c:dLbl>
              <c:idx val="1"/>
              <c:layout>
                <c:manualLayout>
                  <c:x val="-4.2225200480056402E-2"/>
                  <c:y val="8.1280726710089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63-D24E-BA55-396EE0FBC4D2}"/>
                </c:ext>
              </c:extLst>
            </c:dLbl>
            <c:dLbl>
              <c:idx val="2"/>
              <c:layout>
                <c:manualLayout>
                  <c:x val="-2.3685493167919298E-2"/>
                  <c:y val="3.23343702551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63-D24E-BA55-396EE0FBC4D2}"/>
                </c:ext>
              </c:extLst>
            </c:dLbl>
            <c:dLbl>
              <c:idx val="3"/>
              <c:layout>
                <c:manualLayout>
                  <c:x val="-2.4457727297633101E-2"/>
                  <c:y val="2.880210207526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8245832648422404E-2"/>
                      <c:h val="0.120923264431441"/>
                    </c:manualLayout>
                  </c15:layout>
                </c:ext>
                <c:ext xmlns:c16="http://schemas.microsoft.com/office/drawing/2014/chart" uri="{C3380CC4-5D6E-409C-BE32-E72D297353CC}">
                  <c16:uniqueId val="{0000000D-9263-D24E-BA55-396EE0FBC4D2}"/>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Week 4</c:v>
                </c:pt>
                <c:pt idx="1">
                  <c:v>Week 8</c:v>
                </c:pt>
                <c:pt idx="2">
                  <c:v>Week 12</c:v>
                </c:pt>
                <c:pt idx="3">
                  <c:v>Week 24</c:v>
                </c:pt>
              </c:strCache>
            </c:strRef>
          </c:cat>
          <c:val>
            <c:numRef>
              <c:f>Sheet1!$D$2:$D$5</c:f>
              <c:numCache>
                <c:formatCode>General</c:formatCode>
                <c:ptCount val="4"/>
                <c:pt idx="0">
                  <c:v>71</c:v>
                </c:pt>
                <c:pt idx="1">
                  <c:v>67</c:v>
                </c:pt>
                <c:pt idx="2">
                  <c:v>40</c:v>
                </c:pt>
                <c:pt idx="3">
                  <c:v>67</c:v>
                </c:pt>
              </c:numCache>
            </c:numRef>
          </c:val>
          <c:smooth val="0"/>
          <c:extLst>
            <c:ext xmlns:c16="http://schemas.microsoft.com/office/drawing/2014/chart" uri="{C3380CC4-5D6E-409C-BE32-E72D297353CC}">
              <c16:uniqueId val="{0000000E-9263-D24E-BA55-396EE0FBC4D2}"/>
            </c:ext>
          </c:extLst>
        </c:ser>
        <c:dLbls>
          <c:dLblPos val="ctr"/>
          <c:showLegendKey val="0"/>
          <c:showVal val="1"/>
          <c:showCatName val="0"/>
          <c:showSerName val="0"/>
          <c:showPercent val="0"/>
          <c:showBubbleSize val="0"/>
        </c:dLbls>
        <c:smooth val="0"/>
        <c:axId val="1833530448"/>
        <c:axId val="1875059040"/>
      </c:lineChart>
      <c:catAx>
        <c:axId val="1833530448"/>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75059040"/>
        <c:crosses val="autoZero"/>
        <c:auto val="1"/>
        <c:lblAlgn val="ctr"/>
        <c:lblOffset val="100"/>
        <c:noMultiLvlLbl val="0"/>
      </c:catAx>
      <c:valAx>
        <c:axId val="18750590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Adherence (%)</a:t>
                </a:r>
              </a:p>
            </c:rich>
          </c:tx>
          <c:layout>
            <c:manualLayout>
              <c:xMode val="edge"/>
              <c:yMode val="edge"/>
              <c:x val="9.9731205602306194E-2"/>
              <c:y val="0.150545282124229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33530448"/>
        <c:crosses val="autoZero"/>
        <c:crossBetween val="between"/>
      </c:valAx>
      <c:spPr>
        <a:noFill/>
        <a:ln w="12700">
          <a:noFill/>
        </a:ln>
        <a:effectLst/>
      </c:spPr>
    </c:plotArea>
    <c:plotVisOnly val="1"/>
    <c:dispBlanksAs val="gap"/>
    <c:showDLblsOverMax val="0"/>
  </c:chart>
  <c:spPr>
    <a:noFill/>
    <a:ln>
      <a:noFill/>
    </a:ln>
    <a:effectLst/>
  </c:spPr>
  <c:txPr>
    <a:bodyPr/>
    <a:lstStyle/>
    <a:p>
      <a:pPr>
        <a:defRPr sz="1200" b="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14387815452"/>
          <c:y val="0.137704375806283"/>
          <c:w val="0.771973401754111"/>
          <c:h val="0.65533947402759696"/>
        </c:manualLayout>
      </c:layout>
      <c:lineChart>
        <c:grouping val="standard"/>
        <c:varyColors val="0"/>
        <c:ser>
          <c:idx val="0"/>
          <c:order val="0"/>
          <c:tx>
            <c:strRef>
              <c:f>Sheet1!$B$1</c:f>
              <c:strCache>
                <c:ptCount val="1"/>
                <c:pt idx="0">
                  <c:v>Baseline MAT</c:v>
                </c:pt>
              </c:strCache>
            </c:strRef>
          </c:tx>
          <c:spPr>
            <a:ln w="31750" cap="rnd">
              <a:solidFill>
                <a:schemeClr val="accent1"/>
              </a:solidFill>
              <a:round/>
            </a:ln>
            <a:effectLst/>
          </c:spPr>
          <c:marker>
            <c:symbol val="none"/>
          </c:marker>
          <c:dLbls>
            <c:dLbl>
              <c:idx val="0"/>
              <c:layout>
                <c:manualLayout>
                  <c:x val="-2.82205376848675E-2"/>
                  <c:y val="7.8043336583036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8E-984B-9875-6F25A075122C}"/>
                </c:ext>
              </c:extLst>
            </c:dLbl>
            <c:dLbl>
              <c:idx val="1"/>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068E-984B-9875-6F25A075122C}"/>
                </c:ext>
              </c:extLst>
            </c:dLbl>
            <c:dLbl>
              <c:idx val="2"/>
              <c:layout>
                <c:manualLayout>
                  <c:x val="-3.5921692780404198E-2"/>
                  <c:y val="-3.897716772121399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7980423402374798E-2"/>
                      <c:h val="0.12812103827008001"/>
                    </c:manualLayout>
                  </c15:layout>
                </c:ext>
                <c:ext xmlns:c16="http://schemas.microsoft.com/office/drawing/2014/chart" uri="{C3380CC4-5D6E-409C-BE32-E72D297353CC}">
                  <c16:uniqueId val="{00000002-068E-984B-9875-6F25A075122C}"/>
                </c:ext>
              </c:extLst>
            </c:dLbl>
            <c:dLbl>
              <c:idx val="3"/>
              <c:layout>
                <c:manualLayout>
                  <c:x val="-2.8948953511201501E-2"/>
                  <c:y val="-3.9170683056961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8E-984B-9875-6F25A075122C}"/>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Day 0 </c:v>
                </c:pt>
                <c:pt idx="1">
                  <c:v>Week 4</c:v>
                </c:pt>
                <c:pt idx="2">
                  <c:v>Week 12</c:v>
                </c:pt>
                <c:pt idx="3">
                  <c:v>Week 24</c:v>
                </c:pt>
              </c:strCache>
            </c:strRef>
          </c:cat>
          <c:val>
            <c:numRef>
              <c:f>Sheet1!$B$2:$B$5</c:f>
              <c:numCache>
                <c:formatCode>General</c:formatCode>
                <c:ptCount val="4"/>
                <c:pt idx="0">
                  <c:v>5.6</c:v>
                </c:pt>
                <c:pt idx="1">
                  <c:v>4.0999999999999996</c:v>
                </c:pt>
                <c:pt idx="2">
                  <c:v>3.7</c:v>
                </c:pt>
                <c:pt idx="3">
                  <c:v>4.9000000000000004</c:v>
                </c:pt>
              </c:numCache>
            </c:numRef>
          </c:val>
          <c:smooth val="0"/>
          <c:extLst>
            <c:ext xmlns:c16="http://schemas.microsoft.com/office/drawing/2014/chart" uri="{C3380CC4-5D6E-409C-BE32-E72D297353CC}">
              <c16:uniqueId val="{00000004-068E-984B-9875-6F25A075122C}"/>
            </c:ext>
          </c:extLst>
        </c:ser>
        <c:ser>
          <c:idx val="1"/>
          <c:order val="1"/>
          <c:tx>
            <c:strRef>
              <c:f>Sheet1!$C$1</c:f>
              <c:strCache>
                <c:ptCount val="1"/>
                <c:pt idx="0">
                  <c:v>Started Buprenorphine </c:v>
                </c:pt>
              </c:strCache>
            </c:strRef>
          </c:tx>
          <c:spPr>
            <a:ln w="31750" cap="rnd">
              <a:solidFill>
                <a:schemeClr val="tx2">
                  <a:lumMod val="60000"/>
                  <a:lumOff val="40000"/>
                </a:schemeClr>
              </a:solidFill>
              <a:round/>
            </a:ln>
            <a:effectLst/>
          </c:spPr>
          <c:marker>
            <c:symbol val="none"/>
          </c:marker>
          <c:dLbls>
            <c:dLbl>
              <c:idx val="0"/>
              <c:layout>
                <c:manualLayout>
                  <c:x val="-2.5429483136724398E-2"/>
                  <c:y val="-2.2383247461120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8E-984B-9875-6F25A075122C}"/>
                </c:ext>
              </c:extLst>
            </c:dLbl>
            <c:dLbl>
              <c:idx val="1"/>
              <c:layout>
                <c:manualLayout>
                  <c:x val="-4.6255225372968597E-2"/>
                  <c:y val="4.9201225016620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8E-984B-9875-6F25A075122C}"/>
                </c:ext>
              </c:extLst>
            </c:dLbl>
            <c:dLbl>
              <c:idx val="2"/>
              <c:layout>
                <c:manualLayout>
                  <c:x val="-2.2797010945715901E-2"/>
                  <c:y val="5.1225283214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8E-984B-9875-6F25A075122C}"/>
                </c:ext>
              </c:extLst>
            </c:dLbl>
            <c:dLbl>
              <c:idx val="3"/>
              <c:layout>
                <c:manualLayout>
                  <c:x val="-2.8948953511201501E-2"/>
                  <c:y val="3.9170683056961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8E-984B-9875-6F25A075122C}"/>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Day 0 </c:v>
                </c:pt>
                <c:pt idx="1">
                  <c:v>Week 4</c:v>
                </c:pt>
                <c:pt idx="2">
                  <c:v>Week 12</c:v>
                </c:pt>
                <c:pt idx="3">
                  <c:v>Week 24</c:v>
                </c:pt>
              </c:strCache>
            </c:strRef>
          </c:cat>
          <c:val>
            <c:numRef>
              <c:f>Sheet1!$C$2:$C$5</c:f>
              <c:numCache>
                <c:formatCode>General</c:formatCode>
                <c:ptCount val="4"/>
                <c:pt idx="0">
                  <c:v>6.3</c:v>
                </c:pt>
                <c:pt idx="1">
                  <c:v>3.9</c:v>
                </c:pt>
                <c:pt idx="2">
                  <c:v>2.2000000000000002</c:v>
                </c:pt>
                <c:pt idx="3">
                  <c:v>3.1</c:v>
                </c:pt>
              </c:numCache>
            </c:numRef>
          </c:val>
          <c:smooth val="0"/>
          <c:extLst>
            <c:ext xmlns:c16="http://schemas.microsoft.com/office/drawing/2014/chart" uri="{C3380CC4-5D6E-409C-BE32-E72D297353CC}">
              <c16:uniqueId val="{00000009-068E-984B-9875-6F25A075122C}"/>
            </c:ext>
          </c:extLst>
        </c:ser>
        <c:ser>
          <c:idx val="2"/>
          <c:order val="2"/>
          <c:tx>
            <c:strRef>
              <c:f>Sheet1!$D$1</c:f>
              <c:strCache>
                <c:ptCount val="1"/>
                <c:pt idx="0">
                  <c:v>No MAT</c:v>
                </c:pt>
              </c:strCache>
            </c:strRef>
          </c:tx>
          <c:spPr>
            <a:ln w="31750" cap="rnd">
              <a:solidFill>
                <a:schemeClr val="accent4"/>
              </a:solidFill>
              <a:round/>
            </a:ln>
            <a:effectLst/>
          </c:spPr>
          <c:marker>
            <c:symbol val="none"/>
          </c:marker>
          <c:dLbls>
            <c:dLbl>
              <c:idx val="0"/>
              <c:layout>
                <c:manualLayout>
                  <c:x val="-3.3485212688047897E-2"/>
                  <c:y val="-3.3574871191680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8E-984B-9875-6F25A075122C}"/>
                </c:ext>
              </c:extLst>
            </c:dLbl>
            <c:dLbl>
              <c:idx val="1"/>
              <c:layout>
                <c:manualLayout>
                  <c:x val="-4.4247985713030201E-2"/>
                  <c:y val="-4.4379577970536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8E-984B-9875-6F25A075122C}"/>
                </c:ext>
              </c:extLst>
            </c:dLbl>
            <c:dLbl>
              <c:idx val="2"/>
              <c:layout>
                <c:manualLayout>
                  <c:x val="-2.5429483136724398E-2"/>
                  <c:y val="-3.07769652590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8E-984B-9875-6F25A075122C}"/>
                </c:ext>
              </c:extLst>
            </c:dLbl>
            <c:dLbl>
              <c:idx val="3"/>
              <c:layout>
                <c:manualLayout>
                  <c:x val="-1.4131503437463401E-2"/>
                  <c:y val="-7.5307586171324001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3842350849905502E-2"/>
                      <c:h val="0.13938809049898501"/>
                    </c:manualLayout>
                  </c15:layout>
                </c:ext>
                <c:ext xmlns:c16="http://schemas.microsoft.com/office/drawing/2014/chart" uri="{C3380CC4-5D6E-409C-BE32-E72D297353CC}">
                  <c16:uniqueId val="{0000000D-068E-984B-9875-6F25A075122C}"/>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Day 0 </c:v>
                </c:pt>
                <c:pt idx="1">
                  <c:v>Week 4</c:v>
                </c:pt>
                <c:pt idx="2">
                  <c:v>Week 12</c:v>
                </c:pt>
                <c:pt idx="3">
                  <c:v>Week 24</c:v>
                </c:pt>
              </c:strCache>
            </c:strRef>
          </c:cat>
          <c:val>
            <c:numRef>
              <c:f>Sheet1!$D$2:$D$5</c:f>
              <c:numCache>
                <c:formatCode>General</c:formatCode>
                <c:ptCount val="4"/>
                <c:pt idx="0">
                  <c:v>7.4</c:v>
                </c:pt>
                <c:pt idx="1">
                  <c:v>4.5</c:v>
                </c:pt>
                <c:pt idx="2">
                  <c:v>5.5</c:v>
                </c:pt>
                <c:pt idx="3">
                  <c:v>4</c:v>
                </c:pt>
              </c:numCache>
            </c:numRef>
          </c:val>
          <c:smooth val="0"/>
          <c:extLst>
            <c:ext xmlns:c16="http://schemas.microsoft.com/office/drawing/2014/chart" uri="{C3380CC4-5D6E-409C-BE32-E72D297353CC}">
              <c16:uniqueId val="{0000000E-068E-984B-9875-6F25A075122C}"/>
            </c:ext>
          </c:extLst>
        </c:ser>
        <c:dLbls>
          <c:dLblPos val="ctr"/>
          <c:showLegendKey val="0"/>
          <c:showVal val="1"/>
          <c:showCatName val="0"/>
          <c:showSerName val="0"/>
          <c:showPercent val="0"/>
          <c:showBubbleSize val="0"/>
        </c:dLbls>
        <c:smooth val="0"/>
        <c:axId val="1860683568"/>
        <c:axId val="1860241200"/>
      </c:lineChart>
      <c:catAx>
        <c:axId val="1860683568"/>
        <c:scaling>
          <c:orientation val="minMax"/>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0241200"/>
        <c:crosses val="autoZero"/>
        <c:auto val="1"/>
        <c:lblAlgn val="ctr"/>
        <c:lblOffset val="100"/>
        <c:noMultiLvlLbl val="0"/>
      </c:catAx>
      <c:valAx>
        <c:axId val="1860241200"/>
        <c:scaling>
          <c:orientation val="minMax"/>
          <c:max val="10"/>
        </c:scaling>
        <c:delete val="0"/>
        <c:axPos val="l"/>
        <c:title>
          <c:tx>
            <c:rich>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r>
                  <a:rPr lang="en-US"/>
                  <a:t> HIV risk-taking behavior score</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solidFill>
            <a:schemeClr val="bg1"/>
          </a:solidFill>
          <a:ln w="9525">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0683568"/>
        <c:crosses val="autoZero"/>
        <c:crossBetween val="between"/>
      </c:valAx>
      <c:spPr>
        <a:noFill/>
        <a:ln>
          <a:noFill/>
        </a:ln>
        <a:effectLst/>
      </c:spPr>
    </c:plotArea>
    <c:plotVisOnly val="1"/>
    <c:dispBlanksAs val="gap"/>
    <c:showDLblsOverMax val="0"/>
  </c:chart>
  <c:spPr>
    <a:noFill/>
    <a:ln>
      <a:noFill/>
    </a:ln>
    <a:effectLst/>
  </c:spPr>
  <c:txPr>
    <a:bodyPr/>
    <a:lstStyle/>
    <a:p>
      <a:pPr>
        <a:defRPr b="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43982216531068"/>
          <c:y val="3.942655500792476E-2"/>
          <c:w val="0.82656017783468927"/>
          <c:h val="0.75653054831450861"/>
        </c:manualLayout>
      </c:layout>
      <c:barChart>
        <c:barDir val="col"/>
        <c:grouping val="clustered"/>
        <c:varyColors val="0"/>
        <c:ser>
          <c:idx val="0"/>
          <c:order val="0"/>
          <c:tx>
            <c:strRef>
              <c:f>Sheet1!$B$1</c:f>
              <c:strCache>
                <c:ptCount val="1"/>
                <c:pt idx="0">
                  <c:v>Hep C - PCR +</c:v>
                </c:pt>
              </c:strCache>
            </c:strRef>
          </c:tx>
          <c:invertIfNegative val="0"/>
          <c:cat>
            <c:numRef>
              <c:f>Sheet1!$A$2:$A$19</c:f>
              <c:numCache>
                <c:formatCode>General</c:formatCode>
                <c:ptCount val="3"/>
                <c:pt idx="0">
                  <c:v>2015</c:v>
                </c:pt>
                <c:pt idx="1">
                  <c:v>2016</c:v>
                </c:pt>
                <c:pt idx="2">
                  <c:v>2017</c:v>
                </c:pt>
              </c:numCache>
            </c:numRef>
          </c:cat>
          <c:val>
            <c:numRef>
              <c:f>Sheet1!$B$2:$B$19</c:f>
              <c:numCache>
                <c:formatCode>General</c:formatCode>
                <c:ptCount val="3"/>
                <c:pt idx="0">
                  <c:v>158</c:v>
                </c:pt>
                <c:pt idx="1">
                  <c:v>137</c:v>
                </c:pt>
                <c:pt idx="2">
                  <c:v>49</c:v>
                </c:pt>
              </c:numCache>
            </c:numRef>
          </c:val>
          <c:extLst>
            <c:ext xmlns:c16="http://schemas.microsoft.com/office/drawing/2014/chart" uri="{C3380CC4-5D6E-409C-BE32-E72D297353CC}">
              <c16:uniqueId val="{00000000-5778-44A6-97B6-DE925D377F9C}"/>
            </c:ext>
          </c:extLst>
        </c:ser>
        <c:dLbls>
          <c:showLegendKey val="0"/>
          <c:showVal val="0"/>
          <c:showCatName val="0"/>
          <c:showSerName val="0"/>
          <c:showPercent val="0"/>
          <c:showBubbleSize val="0"/>
        </c:dLbls>
        <c:gapWidth val="150"/>
        <c:axId val="655020488"/>
        <c:axId val="655020880"/>
      </c:barChart>
      <c:catAx>
        <c:axId val="655020488"/>
        <c:scaling>
          <c:orientation val="minMax"/>
        </c:scaling>
        <c:delete val="0"/>
        <c:axPos val="b"/>
        <c:numFmt formatCode="General" sourceLinked="1"/>
        <c:majorTickMark val="out"/>
        <c:minorTickMark val="none"/>
        <c:tickLblPos val="nextTo"/>
        <c:spPr>
          <a:ln>
            <a:solidFill>
              <a:schemeClr val="tx1"/>
            </a:solidFill>
          </a:ln>
        </c:spPr>
        <c:crossAx val="655020880"/>
        <c:crosses val="autoZero"/>
        <c:auto val="1"/>
        <c:lblAlgn val="ctr"/>
        <c:lblOffset val="500"/>
        <c:noMultiLvlLbl val="0"/>
      </c:catAx>
      <c:valAx>
        <c:axId val="655020880"/>
        <c:scaling>
          <c:orientation val="minMax"/>
          <c:max val="160"/>
          <c:min val="0"/>
        </c:scaling>
        <c:delete val="0"/>
        <c:axPos val="l"/>
        <c:title>
          <c:tx>
            <c:rich>
              <a:bodyPr/>
              <a:lstStyle/>
              <a:p>
                <a:pPr>
                  <a:defRPr/>
                </a:pPr>
                <a:r>
                  <a:rPr lang="en-GB"/>
                  <a:t>Number of patients</a:t>
                </a:r>
              </a:p>
            </c:rich>
          </c:tx>
          <c:overlay val="0"/>
        </c:title>
        <c:numFmt formatCode="General" sourceLinked="1"/>
        <c:majorTickMark val="out"/>
        <c:minorTickMark val="none"/>
        <c:tickLblPos val="nextTo"/>
        <c:spPr>
          <a:ln>
            <a:solidFill>
              <a:schemeClr val="tx1"/>
            </a:solidFill>
          </a:ln>
        </c:spPr>
        <c:crossAx val="655020488"/>
        <c:crosses val="autoZero"/>
        <c:crossBetween val="between"/>
        <c:majorUnit val="40"/>
      </c:valAx>
      <c:spPr>
        <a:ln>
          <a:noFill/>
        </a:ln>
      </c:spPr>
    </c:plotArea>
    <c:plotVisOnly val="1"/>
    <c:dispBlanksAs val="gap"/>
    <c:showDLblsOverMax val="0"/>
  </c:chart>
  <c:txPr>
    <a:bodyPr/>
    <a:lstStyle/>
    <a:p>
      <a:pPr>
        <a:defRPr sz="1200" b="0">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6854695150186"/>
          <c:y val="9.1050375043766327E-2"/>
          <c:w val="0.60729155456472528"/>
          <c:h val="0.77212051226803846"/>
        </c:manualLayout>
      </c:layout>
      <c:barChart>
        <c:barDir val="col"/>
        <c:grouping val="percentStacked"/>
        <c:varyColors val="0"/>
        <c:ser>
          <c:idx val="0"/>
          <c:order val="0"/>
          <c:tx>
            <c:strRef>
              <c:f>Sheet1!$B$1</c:f>
              <c:strCache>
                <c:ptCount val="1"/>
                <c:pt idx="0">
                  <c:v>No fibrosis</c:v>
                </c:pt>
              </c:strCache>
            </c:strRef>
          </c:tx>
          <c:spPr>
            <a:solidFill>
              <a:schemeClr val="accent1"/>
            </a:solidFill>
            <a:ln>
              <a:noFill/>
            </a:ln>
            <a:effectLst/>
          </c:spPr>
          <c:invertIfNegative val="0"/>
          <c:cat>
            <c:strRef>
              <c:f>Sheet1!$A$2:$A$5</c:f>
              <c:strCache>
                <c:ptCount val="4"/>
                <c:pt idx="0">
                  <c:v>Basal</c:v>
                </c:pt>
                <c:pt idx="1">
                  <c:v>Final</c:v>
                </c:pt>
                <c:pt idx="2">
                  <c:v>Basal</c:v>
                </c:pt>
                <c:pt idx="3">
                  <c:v>Final</c:v>
                </c:pt>
              </c:strCache>
            </c:strRef>
          </c:cat>
          <c:val>
            <c:numRef>
              <c:f>Sheet1!$B$2:$B$5</c:f>
              <c:numCache>
                <c:formatCode>General</c:formatCode>
                <c:ptCount val="4"/>
                <c:pt idx="0">
                  <c:v>73.8</c:v>
                </c:pt>
                <c:pt idx="1">
                  <c:v>64.7</c:v>
                </c:pt>
                <c:pt idx="2">
                  <c:v>89.1</c:v>
                </c:pt>
                <c:pt idx="3">
                  <c:v>84.8</c:v>
                </c:pt>
              </c:numCache>
            </c:numRef>
          </c:val>
          <c:extLst>
            <c:ext xmlns:c16="http://schemas.microsoft.com/office/drawing/2014/chart" uri="{C3380CC4-5D6E-409C-BE32-E72D297353CC}">
              <c16:uniqueId val="{00000000-EE84-4624-84D5-B7EB3B6DBFCC}"/>
            </c:ext>
          </c:extLst>
        </c:ser>
        <c:ser>
          <c:idx val="1"/>
          <c:order val="1"/>
          <c:tx>
            <c:strRef>
              <c:f>Sheet1!$C$1</c:f>
              <c:strCache>
                <c:ptCount val="1"/>
                <c:pt idx="0">
                  <c:v>F2–F3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Basal</c:v>
                </c:pt>
                <c:pt idx="1">
                  <c:v>Final</c:v>
                </c:pt>
                <c:pt idx="2">
                  <c:v>Basal</c:v>
                </c:pt>
                <c:pt idx="3">
                  <c:v>Final</c:v>
                </c:pt>
              </c:strCache>
            </c:strRef>
          </c:cat>
          <c:val>
            <c:numRef>
              <c:f>Sheet1!$C$2:$C$5</c:f>
              <c:numCache>
                <c:formatCode>General</c:formatCode>
                <c:ptCount val="4"/>
                <c:pt idx="0">
                  <c:v>17.2</c:v>
                </c:pt>
                <c:pt idx="1">
                  <c:v>18.899999999999999</c:v>
                </c:pt>
                <c:pt idx="2">
                  <c:v>7.6</c:v>
                </c:pt>
                <c:pt idx="3">
                  <c:v>10.9</c:v>
                </c:pt>
              </c:numCache>
            </c:numRef>
          </c:val>
          <c:extLst>
            <c:ext xmlns:c16="http://schemas.microsoft.com/office/drawing/2014/chart" uri="{C3380CC4-5D6E-409C-BE32-E72D297353CC}">
              <c16:uniqueId val="{00000001-EE84-4624-84D5-B7EB3B6DBFCC}"/>
            </c:ext>
          </c:extLst>
        </c:ser>
        <c:ser>
          <c:idx val="2"/>
          <c:order val="2"/>
          <c:tx>
            <c:strRef>
              <c:f>Sheet1!$D$1</c:f>
              <c:strCache>
                <c:ptCount val="1"/>
                <c:pt idx="0">
                  <c:v>F4</c:v>
                </c:pt>
              </c:strCache>
            </c:strRef>
          </c:tx>
          <c:spPr>
            <a:solidFill>
              <a:schemeClr val="tx2">
                <a:lumMod val="60000"/>
                <a:lumOff val="40000"/>
              </a:schemeClr>
            </a:solidFill>
            <a:ln>
              <a:noFill/>
            </a:ln>
            <a:effectLst/>
          </c:spPr>
          <c:invertIfNegative val="0"/>
          <c:dLbls>
            <c:dLbl>
              <c:idx val="2"/>
              <c:layout>
                <c:manualLayout>
                  <c:x val="-6.2694810548131509E-3"/>
                  <c:y val="-4.2656599288965501E-2"/>
                </c:manualLayout>
              </c:layout>
              <c:spPr>
                <a:noFill/>
                <a:ln>
                  <a:noFill/>
                </a:ln>
                <a:effectLst/>
              </c:spPr>
              <c:txPr>
                <a:bodyPr rot="0" spcFirstLastPara="1" vertOverflow="ellipsis" vert="horz" wrap="square" lIns="38100" tIns="19050" rIns="38100" bIns="19050" anchor="ctr" anchorCtr="1">
                  <a:spAutoFit/>
                </a:bodyPr>
                <a:lstStyle/>
                <a:p>
                  <a:pPr>
                    <a:defRPr lang="en-GB"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84-4624-84D5-B7EB3B6DBFCC}"/>
                </c:ext>
              </c:extLst>
            </c:dLbl>
            <c:dLbl>
              <c:idx val="3"/>
              <c:layout>
                <c:manualLayout>
                  <c:x val="0"/>
                  <c:y val="-4.275633601766813E-2"/>
                </c:manualLayout>
              </c:layout>
              <c:spPr>
                <a:noFill/>
                <a:ln>
                  <a:noFill/>
                </a:ln>
                <a:effectLst/>
              </c:spPr>
              <c:txPr>
                <a:bodyPr rot="0" spcFirstLastPara="1" vertOverflow="ellipsis" vert="horz" wrap="square" lIns="38100" tIns="19050" rIns="38100" bIns="19050" anchor="ctr" anchorCtr="1">
                  <a:spAutoFit/>
                </a:bodyPr>
                <a:lstStyle/>
                <a:p>
                  <a:pPr>
                    <a:defRPr lang="en-GB"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84-4624-84D5-B7EB3B6DBFCC}"/>
                </c:ext>
              </c:extLst>
            </c:dLbl>
            <c:spPr>
              <a:noFill/>
              <a:ln>
                <a:noFill/>
              </a:ln>
              <a:effectLst/>
            </c:spPr>
            <c:txPr>
              <a:bodyPr rot="0" spcFirstLastPara="1" vertOverflow="ellipsis" vert="horz" wrap="square" lIns="38100" tIns="19050" rIns="38100" bIns="19050" anchor="ctr" anchorCtr="1">
                <a:spAutoFit/>
              </a:bodyPr>
              <a:lstStyle/>
              <a:p>
                <a:pPr>
                  <a:defRPr lang="en-GB" sz="105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Basal</c:v>
                </c:pt>
                <c:pt idx="1">
                  <c:v>Final</c:v>
                </c:pt>
                <c:pt idx="2">
                  <c:v>Basal</c:v>
                </c:pt>
                <c:pt idx="3">
                  <c:v>Final</c:v>
                </c:pt>
              </c:strCache>
            </c:strRef>
          </c:cat>
          <c:val>
            <c:numRef>
              <c:f>Sheet1!$D$2:$D$5</c:f>
              <c:numCache>
                <c:formatCode>General</c:formatCode>
                <c:ptCount val="4"/>
                <c:pt idx="0">
                  <c:v>9</c:v>
                </c:pt>
                <c:pt idx="1">
                  <c:v>16.399999999999999</c:v>
                </c:pt>
                <c:pt idx="2">
                  <c:v>3.3</c:v>
                </c:pt>
                <c:pt idx="3">
                  <c:v>4.3</c:v>
                </c:pt>
              </c:numCache>
            </c:numRef>
          </c:val>
          <c:extLst>
            <c:ext xmlns:c16="http://schemas.microsoft.com/office/drawing/2014/chart" uri="{C3380CC4-5D6E-409C-BE32-E72D297353CC}">
              <c16:uniqueId val="{00000002-EE84-4624-84D5-B7EB3B6DBFCC}"/>
            </c:ext>
          </c:extLst>
        </c:ser>
        <c:dLbls>
          <c:showLegendKey val="0"/>
          <c:showVal val="0"/>
          <c:showCatName val="0"/>
          <c:showSerName val="0"/>
          <c:showPercent val="0"/>
          <c:showBubbleSize val="0"/>
        </c:dLbls>
        <c:gapWidth val="150"/>
        <c:overlap val="100"/>
        <c:axId val="648822424"/>
        <c:axId val="648822816"/>
      </c:barChart>
      <c:catAx>
        <c:axId val="6488224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8822816"/>
        <c:crosses val="autoZero"/>
        <c:auto val="1"/>
        <c:lblAlgn val="ctr"/>
        <c:lblOffset val="100"/>
        <c:noMultiLvlLbl val="0"/>
      </c:catAx>
      <c:valAx>
        <c:axId val="648822816"/>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8822424"/>
        <c:crosses val="autoZero"/>
        <c:crossBetween val="between"/>
      </c:valAx>
      <c:spPr>
        <a:noFill/>
        <a:ln>
          <a:noFill/>
        </a:ln>
        <a:effectLst/>
      </c:spPr>
    </c:plotArea>
    <c:legend>
      <c:legendPos val="r"/>
      <c:layout>
        <c:manualLayout>
          <c:xMode val="edge"/>
          <c:yMode val="edge"/>
          <c:x val="0.77193380415325974"/>
          <c:y val="0.35429938169592995"/>
          <c:w val="0.22806619584674032"/>
          <c:h val="0.291400839826987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3B28-4320-B7E4-9013D8458EC2}"/>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4-3B28-4320-B7E4-9013D8458EC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28-4320-B7E4-9013D8458EC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28-4320-B7E4-9013D8458EC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28-4320-B7E4-9013D8458EC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28-4320-B7E4-9013D8458EC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BSV</c:v>
                </c:pt>
                <c:pt idx="1">
                  <c:v>TDF</c:v>
                </c:pt>
                <c:pt idx="2">
                  <c:v>BSV-BSV</c:v>
                </c:pt>
                <c:pt idx="3">
                  <c:v>TDF-BSV</c:v>
                </c:pt>
              </c:strCache>
            </c:strRef>
          </c:cat>
          <c:val>
            <c:numRef>
              <c:f>Sheet1!$B$2:$B$5</c:f>
              <c:numCache>
                <c:formatCode>General</c:formatCode>
                <c:ptCount val="4"/>
                <c:pt idx="0">
                  <c:v>-1.7</c:v>
                </c:pt>
                <c:pt idx="1">
                  <c:v>-7.8</c:v>
                </c:pt>
                <c:pt idx="2">
                  <c:v>-0.2</c:v>
                </c:pt>
                <c:pt idx="3">
                  <c:v>-0.4</c:v>
                </c:pt>
              </c:numCache>
            </c:numRef>
          </c:val>
          <c:extLst>
            <c:ext xmlns:c16="http://schemas.microsoft.com/office/drawing/2014/chart" uri="{C3380CC4-5D6E-409C-BE32-E72D297353CC}">
              <c16:uniqueId val="{00000000-3B28-4320-B7E4-9013D8458EC2}"/>
            </c:ext>
          </c:extLst>
        </c:ser>
        <c:dLbls>
          <c:showLegendKey val="0"/>
          <c:showVal val="0"/>
          <c:showCatName val="0"/>
          <c:showSerName val="0"/>
          <c:showPercent val="0"/>
          <c:showBubbleSize val="0"/>
        </c:dLbls>
        <c:gapWidth val="100"/>
        <c:axId val="1073788112"/>
        <c:axId val="1073792048"/>
      </c:barChart>
      <c:catAx>
        <c:axId val="1073788112"/>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1073792048"/>
        <c:crosses val="autoZero"/>
        <c:auto val="1"/>
        <c:lblAlgn val="ctr"/>
        <c:lblOffset val="100"/>
        <c:noMultiLvlLbl val="0"/>
      </c:catAx>
      <c:valAx>
        <c:axId val="107379204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sv-SE" dirty="0"/>
                  <a:t>Median change in</a:t>
                </a:r>
              </a:p>
              <a:p>
                <a:pPr>
                  <a:defRPr/>
                </a:pPr>
                <a:r>
                  <a:rPr lang="sv-SE" dirty="0"/>
                  <a:t> eGFR(mL/min)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7378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HBsAg loss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3</c:v>
                </c:pt>
                <c:pt idx="2">
                  <c:v>6</c:v>
                </c:pt>
                <c:pt idx="3">
                  <c:v>9</c:v>
                </c:pt>
                <c:pt idx="4">
                  <c:v>12</c:v>
                </c:pt>
              </c:numCache>
            </c:numRef>
          </c:cat>
          <c:val>
            <c:numRef>
              <c:f>Sheet1!$B$2:$B$6</c:f>
              <c:numCache>
                <c:formatCode>General</c:formatCode>
                <c:ptCount val="5"/>
                <c:pt idx="0">
                  <c:v>5</c:v>
                </c:pt>
                <c:pt idx="1">
                  <c:v>8</c:v>
                </c:pt>
                <c:pt idx="2">
                  <c:v>10</c:v>
                </c:pt>
                <c:pt idx="3">
                  <c:v>15</c:v>
                </c:pt>
                <c:pt idx="4">
                  <c:v>20</c:v>
                </c:pt>
              </c:numCache>
            </c:numRef>
          </c:val>
          <c:extLst>
            <c:ext xmlns:c16="http://schemas.microsoft.com/office/drawing/2014/chart" uri="{C3380CC4-5D6E-409C-BE32-E72D297353CC}">
              <c16:uniqueId val="{00000000-D4F7-4481-9CE9-BC432FA138F1}"/>
            </c:ext>
          </c:extLst>
        </c:ser>
        <c:ser>
          <c:idx val="1"/>
          <c:order val="1"/>
          <c:tx>
            <c:strRef>
              <c:f>Sheet1!$C$1</c:f>
              <c:strCache>
                <c:ptCount val="1"/>
                <c:pt idx="0">
                  <c:v>HBsAg &lt;10 IU/L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3</c:v>
                </c:pt>
                <c:pt idx="2">
                  <c:v>6</c:v>
                </c:pt>
                <c:pt idx="3">
                  <c:v>9</c:v>
                </c:pt>
                <c:pt idx="4">
                  <c:v>12</c:v>
                </c:pt>
              </c:numCache>
            </c:numRef>
          </c:cat>
          <c:val>
            <c:numRef>
              <c:f>Sheet1!$C$2:$C$6</c:f>
              <c:numCache>
                <c:formatCode>General</c:formatCode>
                <c:ptCount val="5"/>
                <c:pt idx="0">
                  <c:v>10</c:v>
                </c:pt>
                <c:pt idx="1">
                  <c:v>15</c:v>
                </c:pt>
                <c:pt idx="2">
                  <c:v>22</c:v>
                </c:pt>
                <c:pt idx="3">
                  <c:v>27</c:v>
                </c:pt>
                <c:pt idx="4">
                  <c:v>28</c:v>
                </c:pt>
              </c:numCache>
            </c:numRef>
          </c:val>
          <c:extLst>
            <c:ext xmlns:c16="http://schemas.microsoft.com/office/drawing/2014/chart" uri="{C3380CC4-5D6E-409C-BE32-E72D297353CC}">
              <c16:uniqueId val="{00000001-D4F7-4481-9CE9-BC432FA138F1}"/>
            </c:ext>
          </c:extLst>
        </c:ser>
        <c:ser>
          <c:idx val="2"/>
          <c:order val="2"/>
          <c:tx>
            <c:strRef>
              <c:f>Sheet1!$D$1</c:f>
              <c:strCache>
                <c:ptCount val="1"/>
                <c:pt idx="0">
                  <c:v>HBsAg &lt;100 IU/L</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3</c:v>
                </c:pt>
                <c:pt idx="2">
                  <c:v>6</c:v>
                </c:pt>
                <c:pt idx="3">
                  <c:v>9</c:v>
                </c:pt>
                <c:pt idx="4">
                  <c:v>12</c:v>
                </c:pt>
              </c:numCache>
            </c:numRef>
          </c:cat>
          <c:val>
            <c:numRef>
              <c:f>Sheet1!$D$2:$D$6</c:f>
              <c:numCache>
                <c:formatCode>General</c:formatCode>
                <c:ptCount val="5"/>
                <c:pt idx="0">
                  <c:v>22</c:v>
                </c:pt>
                <c:pt idx="1">
                  <c:v>30</c:v>
                </c:pt>
                <c:pt idx="2">
                  <c:v>33</c:v>
                </c:pt>
                <c:pt idx="3">
                  <c:v>38</c:v>
                </c:pt>
                <c:pt idx="4">
                  <c:v>38</c:v>
                </c:pt>
              </c:numCache>
            </c:numRef>
          </c:val>
          <c:extLst>
            <c:ext xmlns:c16="http://schemas.microsoft.com/office/drawing/2014/chart" uri="{C3380CC4-5D6E-409C-BE32-E72D297353CC}">
              <c16:uniqueId val="{00000002-D4F7-4481-9CE9-BC432FA138F1}"/>
            </c:ext>
          </c:extLst>
        </c:ser>
        <c:ser>
          <c:idx val="3"/>
          <c:order val="3"/>
          <c:tx>
            <c:strRef>
              <c:f>Sheet1!$E$1</c:f>
              <c:strCache>
                <c:ptCount val="1"/>
                <c:pt idx="0">
                  <c:v>HBsAg &lt;1000 IU/L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3</c:v>
                </c:pt>
                <c:pt idx="2">
                  <c:v>6</c:v>
                </c:pt>
                <c:pt idx="3">
                  <c:v>9</c:v>
                </c:pt>
                <c:pt idx="4">
                  <c:v>12</c:v>
                </c:pt>
              </c:numCache>
            </c:numRef>
          </c:cat>
          <c:val>
            <c:numRef>
              <c:f>Sheet1!$E$2:$E$6</c:f>
              <c:numCache>
                <c:formatCode>General</c:formatCode>
                <c:ptCount val="5"/>
                <c:pt idx="0">
                  <c:v>60</c:v>
                </c:pt>
                <c:pt idx="1">
                  <c:v>63</c:v>
                </c:pt>
                <c:pt idx="2">
                  <c:v>63</c:v>
                </c:pt>
                <c:pt idx="3">
                  <c:v>63</c:v>
                </c:pt>
                <c:pt idx="4">
                  <c:v>66</c:v>
                </c:pt>
              </c:numCache>
            </c:numRef>
          </c:val>
          <c:extLst>
            <c:ext xmlns:c16="http://schemas.microsoft.com/office/drawing/2014/chart" uri="{C3380CC4-5D6E-409C-BE32-E72D297353CC}">
              <c16:uniqueId val="{00000003-D4F7-4481-9CE9-BC432FA138F1}"/>
            </c:ext>
          </c:extLst>
        </c:ser>
        <c:dLbls>
          <c:showLegendKey val="0"/>
          <c:showVal val="0"/>
          <c:showCatName val="0"/>
          <c:showSerName val="0"/>
          <c:showPercent val="0"/>
          <c:showBubbleSize val="0"/>
        </c:dLbls>
        <c:gapWidth val="200"/>
        <c:axId val="308377088"/>
        <c:axId val="308379008"/>
      </c:barChart>
      <c:catAx>
        <c:axId val="30837708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a:t>Months after ETV/TDF discontinuation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8379008"/>
        <c:crosses val="autoZero"/>
        <c:auto val="1"/>
        <c:lblAlgn val="ctr"/>
        <c:lblOffset val="100"/>
        <c:noMultiLvlLbl val="0"/>
      </c:catAx>
      <c:valAx>
        <c:axId val="308379008"/>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t>Rate undetectable</a:t>
                </a:r>
                <a:r>
                  <a:rPr lang="en-GB"/>
                  <a:t>/low </a:t>
                </a:r>
                <a:r>
                  <a:rPr lang="en-GB" dirty="0"/>
                  <a:t>HBsAg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8377088"/>
        <c:crosses val="autoZero"/>
        <c:crossBetween val="between"/>
        <c:majorUnit val="20"/>
      </c:valAx>
      <c:spPr>
        <a:noFill/>
        <a:ln>
          <a:noFill/>
        </a:ln>
        <a:effectLst/>
      </c:spPr>
    </c:plotArea>
    <c:legend>
      <c:legendPos val="t"/>
      <c:layout>
        <c:manualLayout>
          <c:xMode val="edge"/>
          <c:yMode val="edge"/>
          <c:x val="8.4415095918711824E-2"/>
          <c:y val="6.989444288075175E-2"/>
          <c:w val="0.87147583777534221"/>
          <c:h val="7.15040854310838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064311629649"/>
          <c:y val="0.1132606088145898"/>
          <c:w val="0.69059357163222068"/>
          <c:h val="0.71385336989045711"/>
        </c:manualLayout>
      </c:layout>
      <c:lineChart>
        <c:grouping val="standard"/>
        <c:varyColors val="0"/>
        <c:ser>
          <c:idx val="0"/>
          <c:order val="0"/>
          <c:tx>
            <c:strRef>
              <c:f>'D:\Users\Kishan\Library\Containers\com.apple.mail\Data\Library\Mail Downloads\A5C2F6CA-0DCF-4734-A0B6-877F80A908AD\[hbvdna (1) raw data Yuen 19.3.18 no ID.xlsx]hbvdna (1)'!$Q$5</c:f>
              <c:strCache>
                <c:ptCount val="1"/>
                <c:pt idx="0">
                  <c:v>A</c:v>
                </c:pt>
              </c:strCache>
            </c:strRef>
          </c:tx>
          <c:spPr>
            <a:ln w="25400">
              <a:solidFill>
                <a:schemeClr val="accent1"/>
              </a:solidFill>
              <a:prstDash val="solid"/>
            </a:ln>
          </c:spPr>
          <c:marker>
            <c:symbol val="circle"/>
            <c:size val="5"/>
            <c:spPr>
              <a:solidFill>
                <a:schemeClr val="accent1"/>
              </a:solidFill>
              <a:ln>
                <a:solidFill>
                  <a:schemeClr val="accent1"/>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(1)'!$R$5:$Y$5</c:f>
              <c:numCache>
                <c:formatCode>General</c:formatCode>
                <c:ptCount val="8"/>
                <c:pt idx="0">
                  <c:v>3.6938148538894202</c:v>
                </c:pt>
                <c:pt idx="1">
                  <c:v>3.97868256515694</c:v>
                </c:pt>
                <c:pt idx="2">
                  <c:v>1.3979400086720399</c:v>
                </c:pt>
                <c:pt idx="3">
                  <c:v>1.3010299956639799</c:v>
                </c:pt>
                <c:pt idx="4">
                  <c:v>1.3010299956639799</c:v>
                </c:pt>
                <c:pt idx="5">
                  <c:v>1.3010299956639799</c:v>
                </c:pt>
                <c:pt idx="6">
                  <c:v>1.3010299956639799</c:v>
                </c:pt>
                <c:pt idx="7">
                  <c:v>2.8715729355458799</c:v>
                </c:pt>
              </c:numCache>
            </c:numRef>
          </c:val>
          <c:smooth val="0"/>
          <c:extLst>
            <c:ext xmlns:c16="http://schemas.microsoft.com/office/drawing/2014/chart" uri="{C3380CC4-5D6E-409C-BE32-E72D297353CC}">
              <c16:uniqueId val="{00000000-BEEE-47D9-87BB-6DAC776E790C}"/>
            </c:ext>
          </c:extLst>
        </c:ser>
        <c:ser>
          <c:idx val="1"/>
          <c:order val="1"/>
          <c:tx>
            <c:strRef>
              <c:f>'D:\Users\Kishan\Library\Containers\com.apple.mail\Data\Library\Mail Downloads\A5C2F6CA-0DCF-4734-A0B6-877F80A908AD\[hbvdna (1) raw data Yuen 19.3.18 no ID.xlsx]hbvdna (1)'!$Q$6</c:f>
              <c:strCache>
                <c:ptCount val="1"/>
                <c:pt idx="0">
                  <c:v>B</c:v>
                </c:pt>
              </c:strCache>
            </c:strRef>
          </c:tx>
          <c:spPr>
            <a:ln w="25400">
              <a:solidFill>
                <a:schemeClr val="accent1">
                  <a:lumMod val="50000"/>
                </a:schemeClr>
              </a:solidFill>
              <a:prstDash val="solid"/>
            </a:ln>
          </c:spPr>
          <c:marker>
            <c:symbol val="circle"/>
            <c:size val="5"/>
            <c:spPr>
              <a:solidFill>
                <a:schemeClr val="accent1">
                  <a:lumMod val="50000"/>
                </a:schemeClr>
              </a:solidFill>
              <a:ln>
                <a:solidFill>
                  <a:schemeClr val="accent1">
                    <a:lumMod val="50000"/>
                  </a:schemeClr>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(1)'!$R$6:$Y$6</c:f>
              <c:numCache>
                <c:formatCode>General</c:formatCode>
                <c:ptCount val="8"/>
                <c:pt idx="0">
                  <c:v>3.4201208480857002</c:v>
                </c:pt>
                <c:pt idx="1">
                  <c:v>3.5833121519830802</c:v>
                </c:pt>
                <c:pt idx="2">
                  <c:v>1.3010299956639799</c:v>
                </c:pt>
                <c:pt idx="3">
                  <c:v>1.3010299956639799</c:v>
                </c:pt>
                <c:pt idx="4">
                  <c:v>1.3010299956639799</c:v>
                </c:pt>
                <c:pt idx="5">
                  <c:v>1.3010299956639799</c:v>
                </c:pt>
                <c:pt idx="6">
                  <c:v>2.0863598306747502</c:v>
                </c:pt>
                <c:pt idx="7">
                  <c:v>3.3504418565350602</c:v>
                </c:pt>
              </c:numCache>
            </c:numRef>
          </c:val>
          <c:smooth val="0"/>
          <c:extLst>
            <c:ext xmlns:c16="http://schemas.microsoft.com/office/drawing/2014/chart" uri="{C3380CC4-5D6E-409C-BE32-E72D297353CC}">
              <c16:uniqueId val="{00000001-BEEE-47D9-87BB-6DAC776E790C}"/>
            </c:ext>
          </c:extLst>
        </c:ser>
        <c:ser>
          <c:idx val="2"/>
          <c:order val="2"/>
          <c:tx>
            <c:strRef>
              <c:f>'D:\Users\Kishan\Library\Containers\com.apple.mail\Data\Library\Mail Downloads\A5C2F6CA-0DCF-4734-A0B6-877F80A908AD\[hbvdna (1) raw data Yuen 19.3.18 no ID.xlsx]hbvdna (1)'!$Q$7</c:f>
              <c:strCache>
                <c:ptCount val="1"/>
                <c:pt idx="0">
                  <c:v>C</c:v>
                </c:pt>
              </c:strCache>
            </c:strRef>
          </c:tx>
          <c:spPr>
            <a:ln w="25400">
              <a:solidFill>
                <a:schemeClr val="tx2">
                  <a:lumMod val="60000"/>
                  <a:lumOff val="40000"/>
                </a:schemeClr>
              </a:solidFill>
              <a:prstDash val="solid"/>
            </a:ln>
          </c:spPr>
          <c:marker>
            <c:symbol val="circle"/>
            <c:size val="5"/>
            <c:spPr>
              <a:solidFill>
                <a:schemeClr val="tx2">
                  <a:lumMod val="60000"/>
                  <a:lumOff val="40000"/>
                </a:schemeClr>
              </a:solidFill>
              <a:ln>
                <a:solidFill>
                  <a:schemeClr val="tx2">
                    <a:lumMod val="60000"/>
                    <a:lumOff val="40000"/>
                  </a:schemeClr>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(1)'!$R$7:$Y$7</c:f>
              <c:numCache>
                <c:formatCode>General</c:formatCode>
                <c:ptCount val="8"/>
                <c:pt idx="0">
                  <c:v>6.3802114226675997</c:v>
                </c:pt>
                <c:pt idx="1">
                  <c:v>6.2966654096021202</c:v>
                </c:pt>
                <c:pt idx="2">
                  <c:v>4.8407395014422301</c:v>
                </c:pt>
                <c:pt idx="3">
                  <c:v>4.2764847821093799</c:v>
                </c:pt>
                <c:pt idx="4">
                  <c:v>3.9053100621160901</c:v>
                </c:pt>
                <c:pt idx="5">
                  <c:v>3.6494322232416199</c:v>
                </c:pt>
                <c:pt idx="6">
                  <c:v>5.6283899519184803</c:v>
                </c:pt>
                <c:pt idx="7">
                  <c:v>6.2380463541660003</c:v>
                </c:pt>
              </c:numCache>
            </c:numRef>
          </c:val>
          <c:smooth val="0"/>
          <c:extLst>
            <c:ext xmlns:c16="http://schemas.microsoft.com/office/drawing/2014/chart" uri="{C3380CC4-5D6E-409C-BE32-E72D297353CC}">
              <c16:uniqueId val="{00000002-BEEE-47D9-87BB-6DAC776E790C}"/>
            </c:ext>
          </c:extLst>
        </c:ser>
        <c:ser>
          <c:idx val="3"/>
          <c:order val="3"/>
          <c:tx>
            <c:strRef>
              <c:f>'D:\Users\Kishan\Library\Containers\com.apple.mail\Data\Library\Mail Downloads\A5C2F6CA-0DCF-4734-A0B6-877F80A908AD\[hbvdna (1) raw data Yuen 19.3.18 no ID.xlsx]hbvdna (1)'!$Q$8</c:f>
              <c:strCache>
                <c:ptCount val="1"/>
                <c:pt idx="0">
                  <c:v>D</c:v>
                </c:pt>
              </c:strCache>
            </c:strRef>
          </c:tx>
          <c:spPr>
            <a:ln w="25400">
              <a:solidFill>
                <a:schemeClr val="accent4"/>
              </a:solidFill>
              <a:prstDash val="solid"/>
            </a:ln>
          </c:spPr>
          <c:marker>
            <c:symbol val="circle"/>
            <c:size val="5"/>
            <c:spPr>
              <a:solidFill>
                <a:schemeClr val="accent4"/>
              </a:solidFill>
              <a:ln>
                <a:solidFill>
                  <a:schemeClr val="accent4"/>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(1)'!$R$8:$Y$8</c:f>
              <c:numCache>
                <c:formatCode>General</c:formatCode>
                <c:ptCount val="8"/>
                <c:pt idx="0">
                  <c:v>3.3767593954048798</c:v>
                </c:pt>
                <c:pt idx="1">
                  <c:v>1.90848501887865</c:v>
                </c:pt>
                <c:pt idx="2">
                  <c:v>1.3010299956639799</c:v>
                </c:pt>
                <c:pt idx="3">
                  <c:v>1.3010299956639799</c:v>
                </c:pt>
                <c:pt idx="4">
                  <c:v>1.3010299956639799</c:v>
                </c:pt>
                <c:pt idx="5">
                  <c:v>1.3010299956639799</c:v>
                </c:pt>
                <c:pt idx="6">
                  <c:v>1.7781512503836401</c:v>
                </c:pt>
                <c:pt idx="7">
                  <c:v>2.3891660843645299</c:v>
                </c:pt>
              </c:numCache>
            </c:numRef>
          </c:val>
          <c:smooth val="0"/>
          <c:extLst>
            <c:ext xmlns:c16="http://schemas.microsoft.com/office/drawing/2014/chart" uri="{C3380CC4-5D6E-409C-BE32-E72D297353CC}">
              <c16:uniqueId val="{00000003-BEEE-47D9-87BB-6DAC776E790C}"/>
            </c:ext>
          </c:extLst>
        </c:ser>
        <c:ser>
          <c:idx val="4"/>
          <c:order val="4"/>
          <c:tx>
            <c:strRef>
              <c:f>'D:\Users\Kishan\Library\Containers\com.apple.mail\Data\Library\Mail Downloads\A5C2F6CA-0DCF-4734-A0B6-877F80A908AD\[hbvdna (1) raw data Yuen 19.3.18 no ID.xlsx]hbvdna (1)'!$Q$9</c:f>
              <c:strCache>
                <c:ptCount val="1"/>
                <c:pt idx="0">
                  <c:v>E</c:v>
                </c:pt>
              </c:strCache>
            </c:strRef>
          </c:tx>
          <c:spPr>
            <a:ln w="25400">
              <a:solidFill>
                <a:schemeClr val="accent5"/>
              </a:solidFill>
              <a:prstDash val="solid"/>
            </a:ln>
          </c:spPr>
          <c:marker>
            <c:symbol val="circle"/>
            <c:size val="5"/>
            <c:spPr>
              <a:solidFill>
                <a:schemeClr val="accent5"/>
              </a:solidFill>
              <a:ln>
                <a:solidFill>
                  <a:schemeClr val="accent5"/>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(1)'!$R$9:$Y$9</c:f>
              <c:numCache>
                <c:formatCode>General</c:formatCode>
                <c:ptCount val="8"/>
                <c:pt idx="0">
                  <c:v>5.5390773539773299</c:v>
                </c:pt>
                <c:pt idx="1">
                  <c:v>5.0293878364931803</c:v>
                </c:pt>
                <c:pt idx="2">
                  <c:v>3.0534626049254601</c:v>
                </c:pt>
                <c:pt idx="3">
                  <c:v>2.7041505168398001</c:v>
                </c:pt>
                <c:pt idx="4">
                  <c:v>2.3654879848908998</c:v>
                </c:pt>
                <c:pt idx="5">
                  <c:v>2.0086001717619202</c:v>
                </c:pt>
                <c:pt idx="6">
                  <c:v>4.3747666702851999</c:v>
                </c:pt>
                <c:pt idx="7">
                  <c:v>4.7986575499131501</c:v>
                </c:pt>
              </c:numCache>
            </c:numRef>
          </c:val>
          <c:smooth val="0"/>
          <c:extLst>
            <c:ext xmlns:c16="http://schemas.microsoft.com/office/drawing/2014/chart" uri="{C3380CC4-5D6E-409C-BE32-E72D297353CC}">
              <c16:uniqueId val="{00000004-BEEE-47D9-87BB-6DAC776E790C}"/>
            </c:ext>
          </c:extLst>
        </c:ser>
        <c:ser>
          <c:idx val="5"/>
          <c:order val="5"/>
          <c:tx>
            <c:strRef>
              <c:f>'D:\Users\Kishan\Library\Containers\com.apple.mail\Data\Library\Mail Downloads\A5C2F6CA-0DCF-4734-A0B6-877F80A908AD\[hbvdna (1) raw data Yuen 19.3.18 no ID.xlsx]hbvdna (1)'!$Q$10</c:f>
              <c:strCache>
                <c:ptCount val="1"/>
                <c:pt idx="0">
                  <c:v>F</c:v>
                </c:pt>
              </c:strCache>
            </c:strRef>
          </c:tx>
          <c:spPr>
            <a:ln w="25400">
              <a:solidFill>
                <a:srgbClr val="C00000"/>
              </a:solidFill>
              <a:prstDash val="solid"/>
            </a:ln>
          </c:spPr>
          <c:marker>
            <c:symbol val="circle"/>
            <c:size val="5"/>
            <c:spPr>
              <a:solidFill>
                <a:srgbClr val="C00000"/>
              </a:solidFill>
              <a:ln>
                <a:solidFill>
                  <a:srgbClr val="C00000"/>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(1)'!$R$10:$Y$10</c:f>
              <c:numCache>
                <c:formatCode>General</c:formatCode>
                <c:ptCount val="8"/>
                <c:pt idx="0">
                  <c:v>8.2329961129318896</c:v>
                </c:pt>
                <c:pt idx="1">
                  <c:v>8.3096301695547901</c:v>
                </c:pt>
                <c:pt idx="3">
                  <c:v>5.4409106555931004</c:v>
                </c:pt>
                <c:pt idx="4">
                  <c:v>5.0863633904509902</c:v>
                </c:pt>
                <c:pt idx="5">
                  <c:v>4.8842344392363497</c:v>
                </c:pt>
                <c:pt idx="6">
                  <c:v>7.9735896280425003</c:v>
                </c:pt>
                <c:pt idx="7">
                  <c:v>8.2810333695215199</c:v>
                </c:pt>
              </c:numCache>
            </c:numRef>
          </c:val>
          <c:smooth val="0"/>
          <c:extLst>
            <c:ext xmlns:c16="http://schemas.microsoft.com/office/drawing/2014/chart" uri="{C3380CC4-5D6E-409C-BE32-E72D297353CC}">
              <c16:uniqueId val="{00000005-BEEE-47D9-87BB-6DAC776E790C}"/>
            </c:ext>
          </c:extLst>
        </c:ser>
        <c:ser>
          <c:idx val="6"/>
          <c:order val="6"/>
          <c:tx>
            <c:strRef>
              <c:f>'D:\Users\Kishan\Library\Containers\com.apple.mail\Data\Library\Mail Downloads\A5C2F6CA-0DCF-4734-A0B6-877F80A908AD\[hbvdna (1) raw data Yuen 19.3.18 no ID.xlsx]hbvdna (1)'!$Q$11</c:f>
              <c:strCache>
                <c:ptCount val="1"/>
                <c:pt idx="0">
                  <c:v>G (Placebo)</c:v>
                </c:pt>
              </c:strCache>
            </c:strRef>
          </c:tx>
          <c:spPr>
            <a:ln w="25400">
              <a:solidFill>
                <a:schemeClr val="bg1">
                  <a:lumMod val="65000"/>
                </a:schemeClr>
              </a:solidFill>
              <a:prstDash val="solid"/>
            </a:ln>
          </c:spPr>
          <c:marker>
            <c:symbol val="circle"/>
            <c:size val="5"/>
            <c:spPr>
              <a:solidFill>
                <a:schemeClr val="bg2">
                  <a:lumMod val="65000"/>
                </a:schemeClr>
              </a:solidFill>
              <a:ln>
                <a:solidFill>
                  <a:schemeClr val="bg1">
                    <a:lumMod val="65000"/>
                  </a:schemeClr>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(1)'!$R$11:$Y$11</c:f>
              <c:numCache>
                <c:formatCode>General</c:formatCode>
                <c:ptCount val="8"/>
                <c:pt idx="0">
                  <c:v>5.10721336256025</c:v>
                </c:pt>
                <c:pt idx="1">
                  <c:v>5.08278895951221</c:v>
                </c:pt>
                <c:pt idx="2">
                  <c:v>5.11394669302077</c:v>
                </c:pt>
                <c:pt idx="3">
                  <c:v>5.0253099623631998</c:v>
                </c:pt>
                <c:pt idx="4">
                  <c:v>4.8518757089073699</c:v>
                </c:pt>
                <c:pt idx="5">
                  <c:v>4.8188920047485899</c:v>
                </c:pt>
                <c:pt idx="6">
                  <c:v>4.8785275400992196</c:v>
                </c:pt>
                <c:pt idx="7">
                  <c:v>5.1105930769100896</c:v>
                </c:pt>
              </c:numCache>
            </c:numRef>
          </c:val>
          <c:smooth val="0"/>
          <c:extLst>
            <c:ext xmlns:c16="http://schemas.microsoft.com/office/drawing/2014/chart" uri="{C3380CC4-5D6E-409C-BE32-E72D297353CC}">
              <c16:uniqueId val="{00000006-BEEE-47D9-87BB-6DAC776E790C}"/>
            </c:ext>
          </c:extLst>
        </c:ser>
        <c:ser>
          <c:idx val="7"/>
          <c:order val="7"/>
          <c:tx>
            <c:strRef>
              <c:f>'D:\Users\Kishan\Library\Containers\com.apple.mail\Data\Library\Mail Downloads\A5C2F6CA-0DCF-4734-A0B6-877F80A908AD\[hbvdna (1) raw data Yuen 19.3.18 no ID.xlsx]hbvdna (1)'!$Q$12</c:f>
              <c:strCache>
                <c:ptCount val="1"/>
              </c:strCache>
            </c:strRef>
          </c:tx>
          <c:spPr>
            <a:ln w="25400">
              <a:solidFill>
                <a:srgbClr val="993300"/>
              </a:solidFill>
              <a:prstDash val="solid"/>
            </a:ln>
          </c:spPr>
          <c:marker>
            <c:symbol val="circle"/>
            <c:size val="5"/>
            <c:spPr>
              <a:solidFill>
                <a:srgbClr val="9E480E"/>
              </a:solidFill>
              <a:ln>
                <a:solidFill>
                  <a:srgbClr val="993300"/>
                </a:solidFill>
                <a:prstDash val="solid"/>
              </a:ln>
            </c:spPr>
          </c:marker>
          <c:cat>
            <c:strRef>
              <c:f>'D:\Users\Kishan\Library\Containers\com.apple.mail\Data\Library\Mail Downloads\A5C2F6CA-0DCF-4734-A0B6-877F80A908AD\[hbvdna (1) raw data Yuen 19.3.18 no ID.xlsx]hbvdna (1)'!$R$4:$Y$4</c:f>
              <c:strCache>
                <c:ptCount val="8"/>
                <c:pt idx="0">
                  <c:v>Screening</c:v>
                </c:pt>
                <c:pt idx="1">
                  <c:v>Day -1</c:v>
                </c:pt>
                <c:pt idx="2">
                  <c:v>Day 8</c:v>
                </c:pt>
                <c:pt idx="3">
                  <c:v>Day 15</c:v>
                </c:pt>
                <c:pt idx="4">
                  <c:v>Day 22</c:v>
                </c:pt>
                <c:pt idx="5">
                  <c:v>Day 28</c:v>
                </c:pt>
                <c:pt idx="6">
                  <c:v>FUP Day 35</c:v>
                </c:pt>
                <c:pt idx="7">
                  <c:v>FUP Day 56</c:v>
                </c:pt>
              </c:strCache>
            </c:strRef>
          </c:cat>
          <c:val>
            <c:numRef>
              <c:f>'D:\Users\Kishan\Library\Containers\com.apple.mail\Data\Library\Mail Downloads\A5C2F6CA-0DCF-4734-A0B6-877F80A908AD\[hbvdna (1) raw data Yuen 19.3.18 no ID.xlsx]hbvdna (1)'!$R$12:$Y$12</c:f>
              <c:numCache>
                <c:formatCode>General</c:formatCode>
                <c:ptCount val="8"/>
              </c:numCache>
            </c:numRef>
          </c:val>
          <c:smooth val="0"/>
          <c:extLst>
            <c:ext xmlns:c16="http://schemas.microsoft.com/office/drawing/2014/chart" uri="{C3380CC4-5D6E-409C-BE32-E72D297353CC}">
              <c16:uniqueId val="{00000007-BEEE-47D9-87BB-6DAC776E790C}"/>
            </c:ext>
          </c:extLst>
        </c:ser>
        <c:dLbls>
          <c:showLegendKey val="0"/>
          <c:showVal val="0"/>
          <c:showCatName val="0"/>
          <c:showSerName val="0"/>
          <c:showPercent val="0"/>
          <c:showBubbleSize val="0"/>
        </c:dLbls>
        <c:marker val="1"/>
        <c:smooth val="0"/>
        <c:axId val="33788288"/>
        <c:axId val="33790976"/>
      </c:lineChart>
      <c:catAx>
        <c:axId val="33788288"/>
        <c:scaling>
          <c:orientation val="minMax"/>
        </c:scaling>
        <c:delete val="0"/>
        <c:axPos val="b"/>
        <c:title>
          <c:tx>
            <c:rich>
              <a:bodyPr rot="0" vert="horz"/>
              <a:lstStyle/>
              <a:p>
                <a:pPr>
                  <a:defRPr/>
                </a:pPr>
                <a:r>
                  <a:rPr lang="en-US"/>
                  <a:t>Visit</a:t>
                </a:r>
              </a:p>
            </c:rich>
          </c:tx>
          <c:layout>
            <c:manualLayout>
              <c:xMode val="edge"/>
              <c:yMode val="edge"/>
              <c:x val="0.44427450383275419"/>
              <c:y val="0.93068380861483091"/>
            </c:manualLayout>
          </c:layout>
          <c:overlay val="0"/>
          <c:spPr>
            <a:noFill/>
            <a:ln w="25400">
              <a:noFill/>
            </a:ln>
          </c:spPr>
        </c:title>
        <c:numFmt formatCode="General" sourceLinked="1"/>
        <c:majorTickMark val="out"/>
        <c:minorTickMark val="none"/>
        <c:tickLblPos val="none"/>
        <c:spPr>
          <a:ln w="9525">
            <a:solidFill>
              <a:schemeClr val="tx1"/>
            </a:solidFill>
            <a:prstDash val="solid"/>
          </a:ln>
        </c:spPr>
        <c:txPr>
          <a:bodyPr rot="-60000000" vert="horz"/>
          <a:lstStyle/>
          <a:p>
            <a:pPr>
              <a:defRPr/>
            </a:pPr>
            <a:endParaRPr lang="en-US"/>
          </a:p>
        </c:txPr>
        <c:crossAx val="33790976"/>
        <c:crosses val="autoZero"/>
        <c:auto val="1"/>
        <c:lblAlgn val="ctr"/>
        <c:lblOffset val="100"/>
        <c:tickLblSkip val="1"/>
        <c:noMultiLvlLbl val="0"/>
      </c:catAx>
      <c:valAx>
        <c:axId val="33790976"/>
        <c:scaling>
          <c:orientation val="minMax"/>
        </c:scaling>
        <c:delete val="0"/>
        <c:axPos val="l"/>
        <c:title>
          <c:tx>
            <c:rich>
              <a:bodyPr rot="-5400000" vert="horz"/>
              <a:lstStyle/>
              <a:p>
                <a:pPr algn="ctr" rtl="0">
                  <a:defRPr/>
                </a:pPr>
                <a:r>
                  <a:rPr lang="en-US" b="0" dirty="0"/>
                  <a:t>Log10 (HBV DNA) [IU/mL]</a:t>
                </a:r>
              </a:p>
              <a:p>
                <a:pPr algn="ctr" rtl="0">
                  <a:defRPr/>
                </a:pPr>
                <a:endParaRPr lang="en-US" dirty="0"/>
              </a:p>
            </c:rich>
          </c:tx>
          <c:layout>
            <c:manualLayout>
              <c:xMode val="edge"/>
              <c:yMode val="edge"/>
              <c:x val="9.6207092205028676E-3"/>
              <c:y val="0.27579942284999942"/>
            </c:manualLayout>
          </c:layout>
          <c:overlay val="0"/>
          <c:spPr>
            <a:noFill/>
            <a:ln w="25400">
              <a:noFill/>
            </a:ln>
          </c:spPr>
        </c:title>
        <c:numFmt formatCode="General" sourceLinked="1"/>
        <c:majorTickMark val="out"/>
        <c:minorTickMark val="none"/>
        <c:tickLblPos val="nextTo"/>
        <c:spPr>
          <a:ln w="9525">
            <a:solidFill>
              <a:schemeClr val="tx1"/>
            </a:solidFill>
            <a:prstDash val="solid"/>
          </a:ln>
        </c:spPr>
        <c:txPr>
          <a:bodyPr rot="-60000000" vert="horz"/>
          <a:lstStyle/>
          <a:p>
            <a:pPr>
              <a:defRPr/>
            </a:pPr>
            <a:endParaRPr lang="en-US"/>
          </a:p>
        </c:txPr>
        <c:crossAx val="33788288"/>
        <c:crosses val="autoZero"/>
        <c:crossBetween val="midCat"/>
      </c:valAx>
      <c:spPr>
        <a:noFill/>
        <a:ln w="25400">
          <a:noFill/>
        </a:ln>
      </c:spPr>
    </c:plotArea>
    <c:plotVisOnly val="1"/>
    <c:dispBlanksAs val="span"/>
    <c:showDLblsOverMax val="0"/>
  </c:chart>
  <c:spPr>
    <a:noFill/>
    <a:ln w="3175">
      <a:noFill/>
      <a:prstDash val="solid"/>
    </a:ln>
  </c:spPr>
  <c:txPr>
    <a:bodyPr/>
    <a:lstStyle/>
    <a:p>
      <a:pPr>
        <a:defRPr sz="1200">
          <a:ln>
            <a:noFill/>
          </a:ln>
          <a:latin typeface="+mn-lt"/>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85211854713"/>
          <c:y val="8.318749222164197E-2"/>
          <c:w val="0.58247919448727692"/>
          <c:h val="0.57164634418661153"/>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2</c:v>
                </c:pt>
                <c:pt idx="2">
                  <c:v>4</c:v>
                </c:pt>
                <c:pt idx="3">
                  <c:v>6</c:v>
                </c:pt>
                <c:pt idx="4">
                  <c:v>8</c:v>
                </c:pt>
                <c:pt idx="5">
                  <c:v>10</c:v>
                </c:pt>
              </c:numCache>
            </c:numRef>
          </c:xVal>
          <c:yVal>
            <c:numRef>
              <c:f>Sheet1!$B$2:$B$7</c:f>
              <c:numCache>
                <c:formatCode>General</c:formatCode>
                <c:ptCount val="6"/>
              </c:numCache>
            </c:numRef>
          </c:yVal>
          <c:smooth val="0"/>
          <c:extLst>
            <c:ext xmlns:c16="http://schemas.microsoft.com/office/drawing/2014/chart" uri="{C3380CC4-5D6E-409C-BE32-E72D297353CC}">
              <c16:uniqueId val="{00000000-11A0-4365-BD89-0388FFD5222B}"/>
            </c:ext>
          </c:extLst>
        </c:ser>
        <c:dLbls>
          <c:showLegendKey val="0"/>
          <c:showVal val="0"/>
          <c:showCatName val="0"/>
          <c:showSerName val="0"/>
          <c:showPercent val="0"/>
          <c:showBubbleSize val="0"/>
        </c:dLbls>
        <c:axId val="593317184"/>
        <c:axId val="593317576"/>
      </c:scatterChart>
      <c:valAx>
        <c:axId val="593317184"/>
        <c:scaling>
          <c:orientation val="minMax"/>
          <c:max val="10"/>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t>Days of co-culture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3317576"/>
        <c:crossesAt val="1.0000000000000002E-2"/>
        <c:crossBetween val="midCat"/>
        <c:majorUnit val="2"/>
      </c:valAx>
      <c:valAx>
        <c:axId val="593317576"/>
        <c:scaling>
          <c:logBase val="10"/>
          <c:orientation val="minMax"/>
          <c:max val="100"/>
          <c:min val="1"/>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err="1"/>
                  <a:t>rcDNA</a:t>
                </a:r>
                <a:r>
                  <a:rPr lang="en-GB" dirty="0"/>
                  <a:t> (IU/</a:t>
                </a:r>
                <a:r>
                  <a:rPr lang="en-GB" dirty="0">
                    <a:sym typeface="Symbol" panose="05050102010706020507" pitchFamily="18" charset="2"/>
                  </a:rPr>
                  <a:t></a:t>
                </a:r>
                <a:r>
                  <a:rPr lang="en-GB" dirty="0"/>
                  <a:t>L </a:t>
                </a:r>
                <a:r>
                  <a:rPr lang="en-GB" dirty="0" err="1"/>
                  <a:t>supernatnant</a:t>
                </a:r>
                <a:r>
                  <a:rPr lang="en-GB" dirty="0"/>
                  <a:t>)</a:t>
                </a:r>
              </a:p>
            </c:rich>
          </c:tx>
          <c:layout>
            <c:manualLayout>
              <c:xMode val="edge"/>
              <c:yMode val="edge"/>
              <c:x val="6.7761520577858003E-2"/>
              <c:y val="0.120447834645669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3317184"/>
        <c:crossesAt val="0"/>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85211854713"/>
          <c:y val="8.318749222164197E-2"/>
          <c:w val="0.58247919448727692"/>
          <c:h val="0.57164634418661153"/>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2</c:v>
                </c:pt>
                <c:pt idx="2">
                  <c:v>4</c:v>
                </c:pt>
                <c:pt idx="3">
                  <c:v>6</c:v>
                </c:pt>
                <c:pt idx="4">
                  <c:v>8</c:v>
                </c:pt>
                <c:pt idx="5">
                  <c:v>10</c:v>
                </c:pt>
              </c:numCache>
            </c:numRef>
          </c:xVal>
          <c:yVal>
            <c:numRef>
              <c:f>Sheet1!$B$2:$B$7</c:f>
              <c:numCache>
                <c:formatCode>General</c:formatCode>
                <c:ptCount val="6"/>
              </c:numCache>
            </c:numRef>
          </c:yVal>
          <c:smooth val="0"/>
          <c:extLst>
            <c:ext xmlns:c16="http://schemas.microsoft.com/office/drawing/2014/chart" uri="{C3380CC4-5D6E-409C-BE32-E72D297353CC}">
              <c16:uniqueId val="{00000000-6AA2-4BCD-81E2-DE5297578C68}"/>
            </c:ext>
          </c:extLst>
        </c:ser>
        <c:dLbls>
          <c:showLegendKey val="0"/>
          <c:showVal val="0"/>
          <c:showCatName val="0"/>
          <c:showSerName val="0"/>
          <c:showPercent val="0"/>
          <c:showBubbleSize val="0"/>
        </c:dLbls>
        <c:axId val="593318360"/>
        <c:axId val="673318344"/>
      </c:scatterChart>
      <c:valAx>
        <c:axId val="593318360"/>
        <c:scaling>
          <c:orientation val="minMax"/>
          <c:max val="10"/>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t>Days of co-culture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673318344"/>
        <c:crossesAt val="1.0000000000000002E-2"/>
        <c:crossBetween val="midCat"/>
        <c:majorUnit val="2"/>
      </c:valAx>
      <c:valAx>
        <c:axId val="673318344"/>
        <c:scaling>
          <c:logBase val="10"/>
          <c:orientation val="minMax"/>
          <c:max val="10"/>
          <c:min val="1.0000000000000002E-2"/>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t>HBsAg (IU/mL)</a:t>
                </a:r>
              </a:p>
            </c:rich>
          </c:tx>
          <c:layout>
            <c:manualLayout>
              <c:xMode val="edge"/>
              <c:yMode val="edge"/>
              <c:x val="6.7761323142075086E-2"/>
              <c:y val="8.2635489320500508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3318360"/>
        <c:crossesAt val="0"/>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74745201308"/>
          <c:y val="8.318749222164197E-2"/>
          <c:w val="0.58247919448727692"/>
          <c:h val="0.57164634418661153"/>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2</c:v>
                </c:pt>
                <c:pt idx="2">
                  <c:v>4</c:v>
                </c:pt>
                <c:pt idx="3">
                  <c:v>6</c:v>
                </c:pt>
                <c:pt idx="4">
                  <c:v>8</c:v>
                </c:pt>
                <c:pt idx="5">
                  <c:v>10</c:v>
                </c:pt>
              </c:numCache>
            </c:numRef>
          </c:xVal>
          <c:yVal>
            <c:numRef>
              <c:f>Sheet1!$B$2:$B$7</c:f>
              <c:numCache>
                <c:formatCode>General</c:formatCode>
                <c:ptCount val="6"/>
              </c:numCache>
            </c:numRef>
          </c:yVal>
          <c:smooth val="0"/>
          <c:extLst>
            <c:ext xmlns:c16="http://schemas.microsoft.com/office/drawing/2014/chart" uri="{C3380CC4-5D6E-409C-BE32-E72D297353CC}">
              <c16:uniqueId val="{00000000-5A8A-433E-B635-BD9B56BF2287}"/>
            </c:ext>
          </c:extLst>
        </c:ser>
        <c:dLbls>
          <c:showLegendKey val="0"/>
          <c:showVal val="0"/>
          <c:showCatName val="0"/>
          <c:showSerName val="0"/>
          <c:showPercent val="0"/>
          <c:showBubbleSize val="0"/>
        </c:dLbls>
        <c:axId val="599294440"/>
        <c:axId val="599294832"/>
      </c:scatterChart>
      <c:valAx>
        <c:axId val="599294440"/>
        <c:scaling>
          <c:orientation val="minMax"/>
          <c:max val="5"/>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t>Days of co-culture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9294832"/>
        <c:crossesAt val="1.0000000000000002E-2"/>
        <c:crossBetween val="midCat"/>
        <c:majorUnit val="1"/>
      </c:valAx>
      <c:valAx>
        <c:axId val="599294832"/>
        <c:scaling>
          <c:orientation val="minMax"/>
          <c:max val="2"/>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Cell index</a:t>
                </a:r>
              </a:p>
            </c:rich>
          </c:tx>
          <c:layout>
            <c:manualLayout>
              <c:xMode val="edge"/>
              <c:yMode val="edge"/>
              <c:x val="9.5979798170570146E-2"/>
              <c:y val="8.2635563429014319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9294440"/>
        <c:crossesAt val="0"/>
        <c:crossBetween val="midCat"/>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GT 1 &amp; 4</c:v>
                </c:pt>
                <c:pt idx="1">
                  <c:v>Non-GT 1 &amp; 4</c:v>
                </c:pt>
              </c:strCache>
            </c:strRef>
          </c:cat>
          <c:val>
            <c:numRef>
              <c:f>Sheet1!$B$2:$B$3</c:f>
              <c:numCache>
                <c:formatCode>General</c:formatCode>
                <c:ptCount val="2"/>
                <c:pt idx="0">
                  <c:v>93</c:v>
                </c:pt>
                <c:pt idx="1">
                  <c:v>60</c:v>
                </c:pt>
              </c:numCache>
            </c:numRef>
          </c:val>
          <c:extLst>
            <c:ext xmlns:c16="http://schemas.microsoft.com/office/drawing/2014/chart" uri="{C3380CC4-5D6E-409C-BE32-E72D297353CC}">
              <c16:uniqueId val="{00000000-134A-4547-AEBF-6F2029F8B5BC}"/>
            </c:ext>
          </c:extLst>
        </c:ser>
        <c:dLbls>
          <c:showLegendKey val="0"/>
          <c:showVal val="0"/>
          <c:showCatName val="0"/>
          <c:showSerName val="0"/>
          <c:showPercent val="0"/>
          <c:showBubbleSize val="0"/>
        </c:dLbls>
        <c:gapWidth val="219"/>
        <c:overlap val="-27"/>
        <c:axId val="237328472"/>
        <c:axId val="673317560"/>
      </c:barChart>
      <c:catAx>
        <c:axId val="2373284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3317560"/>
        <c:crosses val="autoZero"/>
        <c:auto val="1"/>
        <c:lblAlgn val="ctr"/>
        <c:lblOffset val="100"/>
        <c:noMultiLvlLbl val="0"/>
      </c:catAx>
      <c:valAx>
        <c:axId val="67331756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SVR12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732847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74745201308"/>
          <c:y val="8.318749222164197E-2"/>
          <c:w val="0.58247919448727692"/>
          <c:h val="0.57164634418661153"/>
        </c:manualLayout>
      </c:layout>
      <c:lineChart>
        <c:grouping val="standard"/>
        <c:varyColors val="0"/>
        <c:ser>
          <c:idx val="0"/>
          <c:order val="0"/>
          <c:tx>
            <c:strRef>
              <c:f>Sheet1!$B$1</c:f>
              <c:strCache>
                <c:ptCount val="1"/>
                <c:pt idx="0">
                  <c:v>Y-Values</c:v>
                </c:pt>
              </c:strCache>
            </c:strRef>
          </c:tx>
          <c:spPr>
            <a:ln w="19050" cap="rnd">
              <a:solidFill>
                <a:schemeClr val="accent1"/>
              </a:solidFill>
              <a:round/>
            </a:ln>
            <a:effectLst/>
          </c:spPr>
          <c:marker>
            <c:symbol val="none"/>
          </c:marker>
          <c:cat>
            <c:strRef>
              <c:f>Sheet1!$A$2:$A$3</c:f>
              <c:strCache>
                <c:ptCount val="2"/>
                <c:pt idx="0">
                  <c:v>Donor 1</c:v>
                </c:pt>
                <c:pt idx="1">
                  <c:v>Donor 2</c:v>
                </c:pt>
              </c:strCache>
            </c:strRef>
          </c:cat>
          <c:val>
            <c:numRef>
              <c:f>Sheet1!$B$2:$B$3</c:f>
              <c:numCache>
                <c:formatCode>General</c:formatCode>
                <c:ptCount val="2"/>
              </c:numCache>
            </c:numRef>
          </c:val>
          <c:smooth val="0"/>
          <c:extLst>
            <c:ext xmlns:c16="http://schemas.microsoft.com/office/drawing/2014/chart" uri="{C3380CC4-5D6E-409C-BE32-E72D297353CC}">
              <c16:uniqueId val="{00000000-8DAA-4E5F-BAF5-80E7D127BE4C}"/>
            </c:ext>
          </c:extLst>
        </c:ser>
        <c:dLbls>
          <c:showLegendKey val="0"/>
          <c:showVal val="0"/>
          <c:showCatName val="0"/>
          <c:showSerName val="0"/>
          <c:showPercent val="0"/>
          <c:showBubbleSize val="0"/>
        </c:dLbls>
        <c:smooth val="0"/>
        <c:axId val="599295616"/>
        <c:axId val="599296008"/>
      </c:lineChart>
      <c:catAx>
        <c:axId val="599295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9296008"/>
        <c:crossesAt val="0"/>
        <c:auto val="1"/>
        <c:lblAlgn val="ctr"/>
        <c:lblOffset val="100"/>
        <c:tickMarkSkip val="1"/>
        <c:noMultiLvlLbl val="0"/>
      </c:catAx>
      <c:valAx>
        <c:axId val="599296008"/>
        <c:scaling>
          <c:orientation val="minMax"/>
          <c:max val="15"/>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IFN (ng/mL)</a:t>
                </a:r>
              </a:p>
            </c:rich>
          </c:tx>
          <c:layout>
            <c:manualLayout>
              <c:xMode val="edge"/>
              <c:yMode val="edge"/>
              <c:x val="6.7761323142075086E-2"/>
              <c:y val="8.2635489320500508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9295616"/>
        <c:crossesAt val="0"/>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74745201308"/>
          <c:y val="8.318749222164197E-2"/>
          <c:w val="0.58247919448727692"/>
          <c:h val="0.57164634418661153"/>
        </c:manualLayout>
      </c:layout>
      <c:lineChart>
        <c:grouping val="standard"/>
        <c:varyColors val="0"/>
        <c:ser>
          <c:idx val="0"/>
          <c:order val="0"/>
          <c:tx>
            <c:strRef>
              <c:f>Sheet1!$B$1</c:f>
              <c:strCache>
                <c:ptCount val="1"/>
                <c:pt idx="0">
                  <c:v>Y-Values</c:v>
                </c:pt>
              </c:strCache>
            </c:strRef>
          </c:tx>
          <c:spPr>
            <a:ln w="19050" cap="rnd">
              <a:solidFill>
                <a:schemeClr val="accent1"/>
              </a:solidFill>
              <a:round/>
            </a:ln>
            <a:effectLst/>
          </c:spPr>
          <c:marker>
            <c:symbol val="none"/>
          </c:marker>
          <c:cat>
            <c:strRef>
              <c:f>Sheet1!$A$2:$A$3</c:f>
              <c:strCache>
                <c:ptCount val="2"/>
                <c:pt idx="0">
                  <c:v>Donor 1</c:v>
                </c:pt>
                <c:pt idx="1">
                  <c:v>Donor 2</c:v>
                </c:pt>
              </c:strCache>
            </c:strRef>
          </c:cat>
          <c:val>
            <c:numRef>
              <c:f>Sheet1!$B$2:$B$3</c:f>
              <c:numCache>
                <c:formatCode>General</c:formatCode>
                <c:ptCount val="2"/>
              </c:numCache>
            </c:numRef>
          </c:val>
          <c:smooth val="0"/>
          <c:extLst>
            <c:ext xmlns:c16="http://schemas.microsoft.com/office/drawing/2014/chart" uri="{C3380CC4-5D6E-409C-BE32-E72D297353CC}">
              <c16:uniqueId val="{00000000-30DB-418A-B3C3-38D161133E41}"/>
            </c:ext>
          </c:extLst>
        </c:ser>
        <c:dLbls>
          <c:showLegendKey val="0"/>
          <c:showVal val="0"/>
          <c:showCatName val="0"/>
          <c:showSerName val="0"/>
          <c:showPercent val="0"/>
          <c:showBubbleSize val="0"/>
        </c:dLbls>
        <c:smooth val="0"/>
        <c:axId val="599296792"/>
        <c:axId val="599297184"/>
      </c:lineChart>
      <c:catAx>
        <c:axId val="599296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99297184"/>
        <c:crossesAt val="0"/>
        <c:auto val="1"/>
        <c:lblAlgn val="ctr"/>
        <c:lblOffset val="100"/>
        <c:tickMarkSkip val="1"/>
        <c:noMultiLvlLbl val="0"/>
      </c:catAx>
      <c:valAx>
        <c:axId val="599297184"/>
        <c:scaling>
          <c:orientation val="minMax"/>
          <c:max val="125"/>
          <c:min val="0"/>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sz="1000" dirty="0" err="1"/>
                  <a:t>cccDNA</a:t>
                </a:r>
                <a:r>
                  <a:rPr lang="en-GB" sz="1000" dirty="0"/>
                  <a:t> </a:t>
                </a:r>
                <a:br>
                  <a:rPr lang="en-GB" sz="1000" dirty="0"/>
                </a:br>
                <a:r>
                  <a:rPr lang="en-GB" sz="1000" dirty="0"/>
                  <a:t>(%</a:t>
                </a:r>
                <a:r>
                  <a:rPr lang="en-GB" sz="1000" baseline="0" dirty="0"/>
                  <a:t> </a:t>
                </a:r>
                <a:r>
                  <a:rPr lang="en-GB" sz="1000" dirty="0"/>
                  <a:t>untreated)</a:t>
                </a:r>
              </a:p>
            </c:rich>
          </c:tx>
          <c:layout>
            <c:manualLayout>
              <c:xMode val="edge"/>
              <c:yMode val="edge"/>
              <c:x val="1.5055868703934603E-2"/>
              <c:y val="2.7799710609043102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99296792"/>
        <c:crossesAt val="0"/>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85211854713"/>
          <c:y val="2.2687497878629628E-2"/>
          <c:w val="0.58247919448727692"/>
          <c:h val="0.61702133994387076"/>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2</c:v>
                </c:pt>
                <c:pt idx="2">
                  <c:v>4</c:v>
                </c:pt>
                <c:pt idx="3">
                  <c:v>6</c:v>
                </c:pt>
                <c:pt idx="4">
                  <c:v>8</c:v>
                </c:pt>
                <c:pt idx="5">
                  <c:v>10</c:v>
                </c:pt>
              </c:numCache>
            </c:numRef>
          </c:xVal>
          <c:yVal>
            <c:numRef>
              <c:f>Sheet1!$B$2:$B$7</c:f>
              <c:numCache>
                <c:formatCode>General</c:formatCode>
                <c:ptCount val="6"/>
              </c:numCache>
            </c:numRef>
          </c:yVal>
          <c:smooth val="0"/>
          <c:extLst>
            <c:ext xmlns:c16="http://schemas.microsoft.com/office/drawing/2014/chart" uri="{C3380CC4-5D6E-409C-BE32-E72D297353CC}">
              <c16:uniqueId val="{00000000-AE40-4195-B73A-BB8F6777E61A}"/>
            </c:ext>
          </c:extLst>
        </c:ser>
        <c:dLbls>
          <c:showLegendKey val="0"/>
          <c:showVal val="0"/>
          <c:showCatName val="0"/>
          <c:showSerName val="0"/>
          <c:showPercent val="0"/>
          <c:showBubbleSize val="0"/>
        </c:dLbls>
        <c:axId val="237930488"/>
        <c:axId val="237930880"/>
      </c:scatterChart>
      <c:valAx>
        <c:axId val="237930488"/>
        <c:scaling>
          <c:orientation val="minMax"/>
          <c:max val="5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0880"/>
        <c:crossesAt val="1.0000000000000002E-2"/>
        <c:crossBetween val="midCat"/>
        <c:majorUnit val="10"/>
      </c:valAx>
      <c:valAx>
        <c:axId val="237930880"/>
        <c:scaling>
          <c:logBase val="10"/>
          <c:orientation val="minMax"/>
          <c:max val="1000000"/>
          <c:min val="0.1"/>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Viremia (copies/mL)</a:t>
                </a:r>
              </a:p>
            </c:rich>
          </c:tx>
          <c:layout>
            <c:manualLayout>
              <c:xMode val="edge"/>
              <c:yMode val="edge"/>
              <c:x val="0.12046677758021558"/>
              <c:y val="1.4572995684611626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0488"/>
        <c:crossesAt val="0"/>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85211854713"/>
          <c:y val="2.2687497878629628E-2"/>
          <c:w val="0.58247919448727692"/>
          <c:h val="0.61702133994387076"/>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2</c:v>
                </c:pt>
                <c:pt idx="2">
                  <c:v>4</c:v>
                </c:pt>
                <c:pt idx="3">
                  <c:v>6</c:v>
                </c:pt>
                <c:pt idx="4">
                  <c:v>8</c:v>
                </c:pt>
                <c:pt idx="5">
                  <c:v>10</c:v>
                </c:pt>
              </c:numCache>
            </c:numRef>
          </c:xVal>
          <c:yVal>
            <c:numRef>
              <c:f>Sheet1!$B$2:$B$7</c:f>
              <c:numCache>
                <c:formatCode>General</c:formatCode>
                <c:ptCount val="6"/>
              </c:numCache>
            </c:numRef>
          </c:yVal>
          <c:smooth val="0"/>
          <c:extLst>
            <c:ext xmlns:c16="http://schemas.microsoft.com/office/drawing/2014/chart" uri="{C3380CC4-5D6E-409C-BE32-E72D297353CC}">
              <c16:uniqueId val="{00000000-75C0-4DED-9088-12D5C08B5957}"/>
            </c:ext>
          </c:extLst>
        </c:ser>
        <c:dLbls>
          <c:showLegendKey val="0"/>
          <c:showVal val="0"/>
          <c:showCatName val="0"/>
          <c:showSerName val="0"/>
          <c:showPercent val="0"/>
          <c:showBubbleSize val="0"/>
        </c:dLbls>
        <c:axId val="237931664"/>
        <c:axId val="237932056"/>
      </c:scatterChart>
      <c:valAx>
        <c:axId val="237931664"/>
        <c:scaling>
          <c:orientation val="minMax"/>
          <c:max val="5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2056"/>
        <c:crossesAt val="1.0000000000000002E-2"/>
        <c:crossBetween val="midCat"/>
        <c:majorUnit val="10"/>
      </c:valAx>
      <c:valAx>
        <c:axId val="237932056"/>
        <c:scaling>
          <c:logBase val="10"/>
          <c:orientation val="minMax"/>
          <c:max val="1000000"/>
          <c:min val="0.1"/>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HBsAg (IU/mL)</a:t>
                </a:r>
              </a:p>
            </c:rich>
          </c:tx>
          <c:layout>
            <c:manualLayout>
              <c:xMode val="edge"/>
              <c:yMode val="edge"/>
              <c:x val="0.12046677758021558"/>
              <c:y val="4.4822992856117794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1664"/>
        <c:crossesAt val="0"/>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8385211854713"/>
          <c:y val="2.2687497878629628E-2"/>
          <c:w val="0.58247919448727692"/>
          <c:h val="0.61702133994387076"/>
        </c:manualLayout>
      </c:layout>
      <c:lineChart>
        <c:grouping val="standard"/>
        <c:varyColors val="0"/>
        <c:ser>
          <c:idx val="0"/>
          <c:order val="0"/>
          <c:tx>
            <c:strRef>
              <c:f>Sheet1!$B$1</c:f>
              <c:strCache>
                <c:ptCount val="1"/>
                <c:pt idx="0">
                  <c:v>Y-Values</c:v>
                </c:pt>
              </c:strCache>
            </c:strRef>
          </c:tx>
          <c:spPr>
            <a:ln w="19050" cap="rnd">
              <a:solidFill>
                <a:schemeClr val="accent1"/>
              </a:solidFill>
              <a:round/>
            </a:ln>
            <a:effectLst/>
          </c:spPr>
          <c:marker>
            <c:symbol val="none"/>
          </c:marker>
          <c:cat>
            <c:strRef>
              <c:f>Sheet1!$A$2:$A$3</c:f>
              <c:strCache>
                <c:ptCount val="2"/>
                <c:pt idx="0">
                  <c:v>rcDNA</c:v>
                </c:pt>
                <c:pt idx="1">
                  <c:v>cccDNA</c:v>
                </c:pt>
              </c:strCache>
            </c:strRef>
          </c:cat>
          <c:val>
            <c:numRef>
              <c:f>Sheet1!$B$2:$B$3</c:f>
              <c:numCache>
                <c:formatCode>General</c:formatCode>
                <c:ptCount val="2"/>
              </c:numCache>
            </c:numRef>
          </c:val>
          <c:smooth val="0"/>
          <c:extLst>
            <c:ext xmlns:c16="http://schemas.microsoft.com/office/drawing/2014/chart" uri="{C3380CC4-5D6E-409C-BE32-E72D297353CC}">
              <c16:uniqueId val="{00000000-2910-41FD-8912-75CD740A8896}"/>
            </c:ext>
          </c:extLst>
        </c:ser>
        <c:dLbls>
          <c:showLegendKey val="0"/>
          <c:showVal val="0"/>
          <c:showCatName val="0"/>
          <c:showSerName val="0"/>
          <c:showPercent val="0"/>
          <c:showBubbleSize val="0"/>
        </c:dLbls>
        <c:smooth val="0"/>
        <c:axId val="237932840"/>
        <c:axId val="237933232"/>
      </c:lineChart>
      <c:catAx>
        <c:axId val="237932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3232"/>
        <c:crossesAt val="0"/>
        <c:auto val="1"/>
        <c:lblAlgn val="ctr"/>
        <c:lblOffset val="100"/>
        <c:noMultiLvlLbl val="0"/>
      </c:catAx>
      <c:valAx>
        <c:axId val="237933232"/>
        <c:scaling>
          <c:logBase val="10"/>
          <c:orientation val="minMax"/>
          <c:max val="1000000"/>
          <c:min val="0.1"/>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t>Copies HBV DNA/</a:t>
                </a:r>
                <a:br>
                  <a:rPr lang="en-GB" sz="1000" dirty="0"/>
                </a:br>
                <a:r>
                  <a:rPr lang="en-GB" sz="1000" dirty="0">
                    <a:sym typeface="Symbol" panose="05050102010706020507" pitchFamily="18" charset="2"/>
                  </a:rPr>
                  <a:t>-globin</a:t>
                </a:r>
                <a:endParaRPr lang="en-GB" sz="1000" dirty="0"/>
              </a:p>
            </c:rich>
          </c:tx>
          <c:layout>
            <c:manualLayout>
              <c:xMode val="edge"/>
              <c:yMode val="edge"/>
              <c:x val="5.0192838329361597E-2"/>
              <c:y val="5.238549214899433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37932840"/>
        <c:crossesAt val="0"/>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5423646582079"/>
          <c:y val="2.8010152257548406E-2"/>
          <c:w val="0.79161034826121435"/>
          <c:h val="0.86136563389769849"/>
        </c:manualLayout>
      </c:layout>
      <c:barChart>
        <c:barDir val="col"/>
        <c:grouping val="clustered"/>
        <c:varyColors val="0"/>
        <c:ser>
          <c:idx val="0"/>
          <c:order val="0"/>
          <c:tx>
            <c:strRef>
              <c:f>Sheet1!$B$1</c:f>
              <c:strCache>
                <c:ptCount val="1"/>
                <c:pt idx="0">
                  <c:v>% eligible patients 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practice </c:v>
                </c:pt>
                <c:pt idx="1">
                  <c:v>Interventional practice</c:v>
                </c:pt>
              </c:strCache>
            </c:strRef>
          </c:cat>
          <c:val>
            <c:numRef>
              <c:f>Sheet1!$B$2:$B$3</c:f>
              <c:numCache>
                <c:formatCode>General</c:formatCode>
                <c:ptCount val="2"/>
                <c:pt idx="0">
                  <c:v>1.7</c:v>
                </c:pt>
                <c:pt idx="1">
                  <c:v>19.399999999999999</c:v>
                </c:pt>
              </c:numCache>
            </c:numRef>
          </c:val>
          <c:extLst>
            <c:ext xmlns:c16="http://schemas.microsoft.com/office/drawing/2014/chart" uri="{C3380CC4-5D6E-409C-BE32-E72D297353CC}">
              <c16:uniqueId val="{00000000-DFAE-4255-9E57-BF42135F5030}"/>
            </c:ext>
          </c:extLst>
        </c:ser>
        <c:ser>
          <c:idx val="1"/>
          <c:order val="1"/>
          <c:tx>
            <c:strRef>
              <c:f>Sheet1!$C$1</c:f>
              <c:strCache>
                <c:ptCount val="1"/>
                <c:pt idx="0">
                  <c:v>% eligible patients who were HBsAg+ or HCV Ab+</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FAE-4255-9E57-BF42135F503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practice </c:v>
                </c:pt>
                <c:pt idx="1">
                  <c:v>Interventional practice</c:v>
                </c:pt>
              </c:strCache>
            </c:strRef>
          </c:cat>
          <c:val>
            <c:numRef>
              <c:f>Sheet1!$C$2:$C$3</c:f>
              <c:numCache>
                <c:formatCode>General</c:formatCode>
                <c:ptCount val="2"/>
                <c:pt idx="0">
                  <c:v>0</c:v>
                </c:pt>
                <c:pt idx="1">
                  <c:v>1.8</c:v>
                </c:pt>
              </c:numCache>
            </c:numRef>
          </c:val>
          <c:extLst>
            <c:ext xmlns:c16="http://schemas.microsoft.com/office/drawing/2014/chart" uri="{C3380CC4-5D6E-409C-BE32-E72D297353CC}">
              <c16:uniqueId val="{00000002-DFAE-4255-9E57-BF42135F5030}"/>
            </c:ext>
          </c:extLst>
        </c:ser>
        <c:ser>
          <c:idx val="2"/>
          <c:order val="2"/>
          <c:tx>
            <c:strRef>
              <c:f>Sheet1!$D$1</c:f>
              <c:strCache>
                <c:ptCount val="1"/>
                <c:pt idx="0">
                  <c:v>% eligible patients who tested +ve and engaged in care</c:v>
                </c:pt>
              </c:strCache>
            </c:strRef>
          </c:tx>
          <c:spPr>
            <a:solidFill>
              <a:schemeClr val="tx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FAE-4255-9E57-BF42135F503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 practice </c:v>
                </c:pt>
                <c:pt idx="1">
                  <c:v>Interventional practice</c:v>
                </c:pt>
              </c:strCache>
            </c:strRef>
          </c:cat>
          <c:val>
            <c:numRef>
              <c:f>Sheet1!$D$2:$D$3</c:f>
              <c:numCache>
                <c:formatCode>General</c:formatCode>
                <c:ptCount val="2"/>
                <c:pt idx="0">
                  <c:v>0</c:v>
                </c:pt>
                <c:pt idx="1">
                  <c:v>1.7</c:v>
                </c:pt>
              </c:numCache>
            </c:numRef>
          </c:val>
          <c:extLst>
            <c:ext xmlns:c16="http://schemas.microsoft.com/office/drawing/2014/chart" uri="{C3380CC4-5D6E-409C-BE32-E72D297353CC}">
              <c16:uniqueId val="{00000004-DFAE-4255-9E57-BF42135F5030}"/>
            </c:ext>
          </c:extLst>
        </c:ser>
        <c:dLbls>
          <c:showLegendKey val="0"/>
          <c:showVal val="0"/>
          <c:showCatName val="0"/>
          <c:showSerName val="0"/>
          <c:showPercent val="0"/>
          <c:showBubbleSize val="0"/>
        </c:dLbls>
        <c:gapWidth val="150"/>
        <c:axId val="668929608"/>
        <c:axId val="668930000"/>
      </c:barChart>
      <c:catAx>
        <c:axId val="668929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68930000"/>
        <c:crosses val="autoZero"/>
        <c:auto val="1"/>
        <c:lblAlgn val="ctr"/>
        <c:lblOffset val="100"/>
        <c:noMultiLvlLbl val="0"/>
      </c:catAx>
      <c:valAx>
        <c:axId val="668930000"/>
        <c:scaling>
          <c:orientation val="minMax"/>
          <c:max val="1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a:t>Individiuals (%)</a:t>
                </a:r>
              </a:p>
            </c:rich>
          </c:tx>
          <c:layout>
            <c:manualLayout>
              <c:xMode val="edge"/>
              <c:yMode val="edge"/>
              <c:x val="6.3131076657271148E-2"/>
              <c:y val="0.1279841308886323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68929608"/>
        <c:crosses val="autoZero"/>
        <c:crossBetween val="between"/>
        <c:majorUnit val="50"/>
      </c:valAx>
      <c:spPr>
        <a:noFill/>
        <a:ln>
          <a:noFill/>
        </a:ln>
        <a:effectLst/>
      </c:spPr>
    </c:plotArea>
    <c:legend>
      <c:legendPos val="t"/>
      <c:layout>
        <c:manualLayout>
          <c:xMode val="edge"/>
          <c:yMode val="edge"/>
          <c:x val="0.16402099618233454"/>
          <c:y val="9.3668754375674096E-2"/>
          <c:w val="0.81879006552076972"/>
          <c:h val="0.340129800452240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64700489582497"/>
          <c:y val="6.2713850825281331E-2"/>
          <c:w val="0.76300776480135357"/>
          <c:h val="0.8504706124713603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93</c:v>
                </c:pt>
              </c:numCache>
            </c:numRef>
          </c:val>
          <c:extLst>
            <c:ext xmlns:c16="http://schemas.microsoft.com/office/drawing/2014/chart" uri="{C3380CC4-5D6E-409C-BE32-E72D297353CC}">
              <c16:uniqueId val="{00000000-CA42-42B1-A9E4-FAD8F12A85FD}"/>
            </c:ext>
          </c:extLst>
        </c:ser>
        <c:dLbls>
          <c:showLegendKey val="0"/>
          <c:showVal val="0"/>
          <c:showCatName val="0"/>
          <c:showSerName val="0"/>
          <c:showPercent val="0"/>
          <c:showBubbleSize val="0"/>
        </c:dLbls>
        <c:gapWidth val="150"/>
        <c:axId val="237327296"/>
        <c:axId val="237327688"/>
      </c:barChart>
      <c:catAx>
        <c:axId val="237327296"/>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7327688"/>
        <c:crosses val="autoZero"/>
        <c:auto val="1"/>
        <c:lblAlgn val="ctr"/>
        <c:lblOffset val="100"/>
        <c:noMultiLvlLbl val="0"/>
      </c:catAx>
      <c:valAx>
        <c:axId val="237327688"/>
        <c:scaling>
          <c:orientation val="minMax"/>
          <c:max val="10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a:t>SVR12 (% 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3732729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9235640484391"/>
          <c:y val="0.11939806959280365"/>
          <c:w val="0.8522319401158156"/>
          <c:h val="0.6439762640663878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22F-48FE-9DD5-7A49965D1060}"/>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222F-48FE-9DD5-7A49965D1060}"/>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5-222F-48FE-9DD5-7A49965D1060}"/>
              </c:ext>
            </c:extLst>
          </c:dPt>
          <c:dLbls>
            <c:dLbl>
              <c:idx val="0"/>
              <c:tx>
                <c:rich>
                  <a:bodyPr/>
                  <a:lstStyle/>
                  <a:p>
                    <a:r>
                      <a:rPr lang="en-US"/>
                      <a:t>96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B2-5E45-8A9D-A2CA14AF9D12}"/>
                </c:ext>
              </c:extLst>
            </c:dLbl>
            <c:dLbl>
              <c:idx val="1"/>
              <c:tx>
                <c:rich>
                  <a:bodyPr/>
                  <a:lstStyle/>
                  <a:p>
                    <a:r>
                      <a:rPr lang="en-US"/>
                      <a:t>96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2F-48FE-9DD5-7A49965D10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GLE/PIB x12 weeks</c:v>
                </c:pt>
                <c:pt idx="1">
                  <c:v>GLE/PIB x16 weeks</c:v>
                </c:pt>
                <c:pt idx="2">
                  <c:v>GLE/PIB + RBV x12 weeks</c:v>
                </c:pt>
                <c:pt idx="3">
                  <c:v>GLE/PIB x16 weeks</c:v>
                </c:pt>
              </c:strCache>
            </c:strRef>
          </c:cat>
          <c:val>
            <c:numRef>
              <c:f>Sheet1!$B$2:$B$5</c:f>
              <c:numCache>
                <c:formatCode>General</c:formatCode>
                <c:ptCount val="4"/>
                <c:pt idx="0">
                  <c:v>95</c:v>
                </c:pt>
                <c:pt idx="1">
                  <c:v>100</c:v>
                </c:pt>
                <c:pt idx="2">
                  <c:v>86</c:v>
                </c:pt>
                <c:pt idx="3">
                  <c:v>100</c:v>
                </c:pt>
              </c:numCache>
            </c:numRef>
          </c:val>
          <c:extLst>
            <c:ext xmlns:c16="http://schemas.microsoft.com/office/drawing/2014/chart" uri="{C3380CC4-5D6E-409C-BE32-E72D297353CC}">
              <c16:uniqueId val="{00000006-222F-48FE-9DD5-7A49965D1060}"/>
            </c:ext>
          </c:extLst>
        </c:ser>
        <c:dLbls>
          <c:showLegendKey val="0"/>
          <c:showVal val="0"/>
          <c:showCatName val="0"/>
          <c:showSerName val="0"/>
          <c:showPercent val="0"/>
          <c:showBubbleSize val="0"/>
        </c:dLbls>
        <c:gapWidth val="100"/>
        <c:overlap val="-27"/>
        <c:axId val="700696592"/>
        <c:axId val="700696920"/>
      </c:barChart>
      <c:catAx>
        <c:axId val="7006965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0696920"/>
        <c:crosses val="autoZero"/>
        <c:auto val="1"/>
        <c:lblAlgn val="ctr"/>
        <c:lblOffset val="100"/>
        <c:noMultiLvlLbl val="0"/>
      </c:catAx>
      <c:valAx>
        <c:axId val="700696920"/>
        <c:scaling>
          <c:orientation val="minMax"/>
          <c:max val="1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rPr>
                  <a:t>SVR4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00696592"/>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33916316990419"/>
          <c:y val="0.14931575063088229"/>
          <c:w val="0.76035194807414563"/>
          <c:h val="0.6796476978748392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72F0-4224-906F-A59CFE3FC61D}"/>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4-72F0-4224-906F-A59CFE3FC61D}"/>
              </c:ext>
            </c:extLst>
          </c:dPt>
          <c:dLbls>
            <c:dLbl>
              <c:idx val="0"/>
              <c:layout>
                <c:manualLayout>
                  <c:x val="-3.3917171596318358E-3"/>
                  <c:y val="-2.1006153397021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F0-4224-906F-A59CFE3FC61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GT 5</c:v>
                </c:pt>
                <c:pt idx="1">
                  <c:v>GT 6</c:v>
                </c:pt>
                <c:pt idx="2">
                  <c:v>Total</c:v>
                </c:pt>
              </c:strCache>
            </c:strRef>
          </c:cat>
          <c:val>
            <c:numRef>
              <c:f>Sheet1!$B$2:$B$4</c:f>
              <c:numCache>
                <c:formatCode>General</c:formatCode>
                <c:ptCount val="3"/>
                <c:pt idx="0">
                  <c:v>96</c:v>
                </c:pt>
                <c:pt idx="1">
                  <c:v>98</c:v>
                </c:pt>
                <c:pt idx="2">
                  <c:v>97</c:v>
                </c:pt>
              </c:numCache>
            </c:numRef>
          </c:val>
          <c:extLst>
            <c:ext xmlns:c16="http://schemas.microsoft.com/office/drawing/2014/chart" uri="{C3380CC4-5D6E-409C-BE32-E72D297353CC}">
              <c16:uniqueId val="{00000000-72F0-4224-906F-A59CFE3FC61D}"/>
            </c:ext>
          </c:extLst>
        </c:ser>
        <c:dLbls>
          <c:showLegendKey val="0"/>
          <c:showVal val="0"/>
          <c:showCatName val="0"/>
          <c:showSerName val="0"/>
          <c:showPercent val="0"/>
          <c:showBubbleSize val="0"/>
        </c:dLbls>
        <c:gapWidth val="150"/>
        <c:axId val="56325248"/>
        <c:axId val="56326784"/>
      </c:barChart>
      <c:catAx>
        <c:axId val="563252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326784"/>
        <c:crosses val="autoZero"/>
        <c:auto val="1"/>
        <c:lblAlgn val="ctr"/>
        <c:lblOffset val="100"/>
        <c:noMultiLvlLbl val="0"/>
      </c:catAx>
      <c:valAx>
        <c:axId val="56326784"/>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SVR12 (% patients)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32524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33916316990419"/>
          <c:y val="0.14931575063088229"/>
          <c:w val="0.76035194807414563"/>
          <c:h val="0.6796476978748392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564-4557-81A2-4693011EF405}"/>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B564-4557-81A2-4693011EF405}"/>
              </c:ext>
            </c:extLst>
          </c:dPt>
          <c:dLbls>
            <c:dLbl>
              <c:idx val="0"/>
              <c:layout>
                <c:manualLayout>
                  <c:x val="-3.3917171596318358E-3"/>
                  <c:y val="1.050307669851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64-4557-81A2-4693011EF40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Arm A</c:v>
                </c:pt>
                <c:pt idx="1">
                  <c:v>Arm B</c:v>
                </c:pt>
                <c:pt idx="2">
                  <c:v>Total</c:v>
                </c:pt>
              </c:strCache>
            </c:strRef>
          </c:cat>
          <c:val>
            <c:numRef>
              <c:f>Sheet1!$B$2:$B$4</c:f>
              <c:numCache>
                <c:formatCode>General</c:formatCode>
                <c:ptCount val="3"/>
                <c:pt idx="0">
                  <c:v>100</c:v>
                </c:pt>
                <c:pt idx="1">
                  <c:v>95</c:v>
                </c:pt>
                <c:pt idx="2">
                  <c:v>96</c:v>
                </c:pt>
              </c:numCache>
            </c:numRef>
          </c:val>
          <c:extLst>
            <c:ext xmlns:c16="http://schemas.microsoft.com/office/drawing/2014/chart" uri="{C3380CC4-5D6E-409C-BE32-E72D297353CC}">
              <c16:uniqueId val="{00000005-B564-4557-81A2-4693011EF405}"/>
            </c:ext>
          </c:extLst>
        </c:ser>
        <c:dLbls>
          <c:showLegendKey val="0"/>
          <c:showVal val="0"/>
          <c:showCatName val="0"/>
          <c:showSerName val="0"/>
          <c:showPercent val="0"/>
          <c:showBubbleSize val="0"/>
        </c:dLbls>
        <c:gapWidth val="150"/>
        <c:axId val="58512896"/>
        <c:axId val="58514432"/>
      </c:barChart>
      <c:catAx>
        <c:axId val="58512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514432"/>
        <c:crosses val="autoZero"/>
        <c:auto val="1"/>
        <c:lblAlgn val="ctr"/>
        <c:lblOffset val="100"/>
        <c:noMultiLvlLbl val="0"/>
      </c:catAx>
      <c:valAx>
        <c:axId val="58514432"/>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SVR12 (% patients)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51289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1878362068277"/>
          <c:y val="7.3189604446722914E-2"/>
          <c:w val="0.88356024135189404"/>
          <c:h val="0.83281870165567129"/>
        </c:manualLayout>
      </c:layout>
      <c:barChart>
        <c:barDir val="col"/>
        <c:grouping val="clustered"/>
        <c:varyColors val="0"/>
        <c:ser>
          <c:idx val="0"/>
          <c:order val="0"/>
          <c:tx>
            <c:strRef>
              <c:f>Sheet1!$B$1</c:f>
              <c:strCache>
                <c:ptCount val="1"/>
                <c:pt idx="0">
                  <c:v>SVR4</c:v>
                </c:pt>
              </c:strCache>
            </c:strRef>
          </c:tx>
          <c:spPr>
            <a:solidFill>
              <a:schemeClr val="accent1"/>
            </a:solidFill>
            <a:ln>
              <a:noFill/>
            </a:ln>
            <a:effectLst/>
          </c:spPr>
          <c:invertIfNegative val="0"/>
          <c:dLbls>
            <c:dLbl>
              <c:idx val="2"/>
              <c:tx>
                <c:rich>
                  <a:bodyPr/>
                  <a:lstStyle/>
                  <a:p>
                    <a:fld id="{5CFFDF4F-4495-46E5-9F32-84CD49FD65A9}"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E-4488-BF67-33978D2268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c:v>
                </c:pt>
                <c:pt idx="1">
                  <c:v>8 weeks</c:v>
                </c:pt>
                <c:pt idx="2">
                  <c:v>12/16 weeks</c:v>
                </c:pt>
              </c:strCache>
            </c:strRef>
          </c:cat>
          <c:val>
            <c:numRef>
              <c:f>Sheet1!$B$2:$B$4</c:f>
              <c:numCache>
                <c:formatCode>General</c:formatCode>
                <c:ptCount val="3"/>
                <c:pt idx="0">
                  <c:v>99.7</c:v>
                </c:pt>
                <c:pt idx="1">
                  <c:v>99.7</c:v>
                </c:pt>
                <c:pt idx="2">
                  <c:v>100</c:v>
                </c:pt>
              </c:numCache>
            </c:numRef>
          </c:val>
          <c:extLst>
            <c:ext xmlns:c16="http://schemas.microsoft.com/office/drawing/2014/chart" uri="{C3380CC4-5D6E-409C-BE32-E72D297353CC}">
              <c16:uniqueId val="{00000000-D698-434F-9E84-C1868B5C39D6}"/>
            </c:ext>
          </c:extLst>
        </c:ser>
        <c:ser>
          <c:idx val="1"/>
          <c:order val="1"/>
          <c:tx>
            <c:strRef>
              <c:f>Sheet1!$C$1</c:f>
              <c:strCache>
                <c:ptCount val="1"/>
                <c:pt idx="0">
                  <c:v>SVR12</c:v>
                </c:pt>
              </c:strCache>
            </c:strRef>
          </c:tx>
          <c:spPr>
            <a:solidFill>
              <a:schemeClr val="accent2"/>
            </a:solidFill>
            <a:ln>
              <a:noFill/>
            </a:ln>
            <a:effectLst/>
          </c:spPr>
          <c:invertIfNegative val="0"/>
          <c:dLbls>
            <c:dLbl>
              <c:idx val="0"/>
              <c:tx>
                <c:rich>
                  <a:bodyPr/>
                  <a:lstStyle/>
                  <a:p>
                    <a:fld id="{B615E09E-E07F-489B-98D1-99026E575BDD}"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E-4488-BF67-33978D2268AB}"/>
                </c:ext>
              </c:extLst>
            </c:dLbl>
            <c:dLbl>
              <c:idx val="2"/>
              <c:tx>
                <c:rich>
                  <a:bodyPr/>
                  <a:lstStyle/>
                  <a:p>
                    <a:fld id="{4683913C-FC31-40C5-9FFB-3E530D63D643}"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E-4488-BF67-33978D2268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c:v>
                </c:pt>
                <c:pt idx="1">
                  <c:v>8 weeks</c:v>
                </c:pt>
                <c:pt idx="2">
                  <c:v>12/16 weeks</c:v>
                </c:pt>
              </c:strCache>
            </c:strRef>
          </c:cat>
          <c:val>
            <c:numRef>
              <c:f>Sheet1!$C$2:$C$4</c:f>
              <c:numCache>
                <c:formatCode>General</c:formatCode>
                <c:ptCount val="3"/>
                <c:pt idx="0">
                  <c:v>98</c:v>
                </c:pt>
                <c:pt idx="1">
                  <c:v>97.7</c:v>
                </c:pt>
                <c:pt idx="2">
                  <c:v>100</c:v>
                </c:pt>
              </c:numCache>
            </c:numRef>
          </c:val>
          <c:extLst>
            <c:ext xmlns:c16="http://schemas.microsoft.com/office/drawing/2014/chart" uri="{C3380CC4-5D6E-409C-BE32-E72D297353CC}">
              <c16:uniqueId val="{00000001-D698-434F-9E84-C1868B5C39D6}"/>
            </c:ext>
          </c:extLst>
        </c:ser>
        <c:dLbls>
          <c:showLegendKey val="0"/>
          <c:showVal val="0"/>
          <c:showCatName val="0"/>
          <c:showSerName val="0"/>
          <c:showPercent val="0"/>
          <c:showBubbleSize val="0"/>
        </c:dLbls>
        <c:gapWidth val="150"/>
        <c:axId val="671966240"/>
        <c:axId val="671966632"/>
      </c:barChart>
      <c:catAx>
        <c:axId val="671966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1966632"/>
        <c:crosses val="autoZero"/>
        <c:auto val="1"/>
        <c:lblAlgn val="ctr"/>
        <c:lblOffset val="100"/>
        <c:noMultiLvlLbl val="0"/>
      </c:catAx>
      <c:valAx>
        <c:axId val="671966632"/>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1966240"/>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Sheet1!$B$2:$B$15</c:f>
              <c:numCache>
                <c:formatCode>General</c:formatCode>
                <c:ptCount val="14"/>
              </c:numCache>
            </c:numRef>
          </c:val>
          <c:smooth val="0"/>
          <c:extLst>
            <c:ext xmlns:c16="http://schemas.microsoft.com/office/drawing/2014/chart" uri="{C3380CC4-5D6E-409C-BE32-E72D297353CC}">
              <c16:uniqueId val="{00000000-44A5-46A5-BCD9-2AD511A0BFA6}"/>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Sheet1!$C$2:$C$15</c:f>
              <c:numCache>
                <c:formatCode>General</c:formatCode>
                <c:ptCount val="14"/>
              </c:numCache>
            </c:numRef>
          </c:val>
          <c:smooth val="0"/>
          <c:extLst>
            <c:ext xmlns:c16="http://schemas.microsoft.com/office/drawing/2014/chart" uri="{C3380CC4-5D6E-409C-BE32-E72D297353CC}">
              <c16:uniqueId val="{00000001-44A5-46A5-BCD9-2AD511A0BFA6}"/>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Sheet1!$A$2:$A$15</c:f>
              <c:numCache>
                <c:formatCode>General</c:formatCode>
                <c:ptCount val="14"/>
                <c:pt idx="0">
                  <c:v>0</c:v>
                </c:pt>
                <c:pt idx="1">
                  <c:v>12</c:v>
                </c:pt>
                <c:pt idx="2">
                  <c:v>24</c:v>
                </c:pt>
                <c:pt idx="3">
                  <c:v>36</c:v>
                </c:pt>
                <c:pt idx="4">
                  <c:v>48</c:v>
                </c:pt>
                <c:pt idx="5">
                  <c:v>60</c:v>
                </c:pt>
                <c:pt idx="6">
                  <c:v>72</c:v>
                </c:pt>
                <c:pt idx="7">
                  <c:v>84</c:v>
                </c:pt>
                <c:pt idx="8">
                  <c:v>96</c:v>
                </c:pt>
                <c:pt idx="9">
                  <c:v>108</c:v>
                </c:pt>
                <c:pt idx="10">
                  <c:v>120</c:v>
                </c:pt>
                <c:pt idx="11">
                  <c:v>132</c:v>
                </c:pt>
                <c:pt idx="12">
                  <c:v>144</c:v>
                </c:pt>
                <c:pt idx="13">
                  <c:v>156</c:v>
                </c:pt>
              </c:numCache>
            </c:numRef>
          </c:cat>
          <c:val>
            <c:numRef>
              <c:f>Sheet1!$D$2:$D$15</c:f>
              <c:numCache>
                <c:formatCode>General</c:formatCode>
                <c:ptCount val="14"/>
              </c:numCache>
            </c:numRef>
          </c:val>
          <c:smooth val="0"/>
          <c:extLst>
            <c:ext xmlns:c16="http://schemas.microsoft.com/office/drawing/2014/chart" uri="{C3380CC4-5D6E-409C-BE32-E72D297353CC}">
              <c16:uniqueId val="{00000002-44A5-46A5-BCD9-2AD511A0BFA6}"/>
            </c:ext>
          </c:extLst>
        </c:ser>
        <c:dLbls>
          <c:showLegendKey val="0"/>
          <c:showVal val="0"/>
          <c:showCatName val="0"/>
          <c:showSerName val="0"/>
          <c:showPercent val="0"/>
          <c:showBubbleSize val="0"/>
        </c:dLbls>
        <c:smooth val="0"/>
        <c:axId val="641223920"/>
        <c:axId val="641224312"/>
      </c:lineChart>
      <c:catAx>
        <c:axId val="641223920"/>
        <c:scaling>
          <c:orientation val="minMax"/>
        </c:scaling>
        <c:delete val="0"/>
        <c:axPos val="b"/>
        <c:numFmt formatCode="General" sourceLinked="1"/>
        <c:majorTickMark val="none"/>
        <c:minorTickMark val="out"/>
        <c:tickLblPos val="nextTo"/>
        <c:spPr>
          <a:noFill/>
          <a:ln w="9525" cap="flat" cmpd="sng" algn="ctr">
            <a:solidFill>
              <a:schemeClr val="accent3"/>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41224312"/>
        <c:crosses val="autoZero"/>
        <c:auto val="1"/>
        <c:lblAlgn val="ctr"/>
        <c:lblOffset val="100"/>
        <c:noMultiLvlLbl val="0"/>
      </c:catAx>
      <c:valAx>
        <c:axId val="641224312"/>
        <c:scaling>
          <c:orientation val="minMax"/>
          <c:max val="100"/>
          <c:min val="5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GB" sz="900" dirty="0"/>
                  <a:t>Survival probability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41223920"/>
        <c:crosses val="autoZero"/>
        <c:crossBetween val="between"/>
        <c:majorUnit val="10"/>
      </c:valAx>
      <c:spPr>
        <a:noFill/>
        <a:ln w="1905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0.31433</cdr:x>
      <cdr:y>0.09677</cdr:y>
    </cdr:from>
    <cdr:to>
      <cdr:x>0.86147</cdr:x>
      <cdr:y>0.2847</cdr:y>
    </cdr:to>
    <cdr:sp macro="" textlink="">
      <cdr:nvSpPr>
        <cdr:cNvPr id="3" name="Freeform: Shape 2">
          <a:extLst xmlns:a="http://schemas.openxmlformats.org/drawingml/2006/main">
            <a:ext uri="{FF2B5EF4-FFF2-40B4-BE49-F238E27FC236}">
              <a16:creationId xmlns:a16="http://schemas.microsoft.com/office/drawing/2014/main" id="{41492A72-4242-41B7-B4B8-3E376B5617E5}"/>
            </a:ext>
          </a:extLst>
        </cdr:cNvPr>
        <cdr:cNvSpPr/>
      </cdr:nvSpPr>
      <cdr:spPr>
        <a:xfrm xmlns:a="http://schemas.openxmlformats.org/drawingml/2006/main">
          <a:off x="1145480" y="154498"/>
          <a:ext cx="1993900" cy="300039"/>
        </a:xfrm>
        <a:custGeom xmlns:a="http://schemas.openxmlformats.org/drawingml/2006/main">
          <a:avLst/>
          <a:gdLst>
            <a:gd name="connsiteX0" fmla="*/ 1920875 w 1920875"/>
            <a:gd name="connsiteY0" fmla="*/ 374650 h 381000"/>
            <a:gd name="connsiteX1" fmla="*/ 1311275 w 1920875"/>
            <a:gd name="connsiteY1" fmla="*/ 381000 h 381000"/>
            <a:gd name="connsiteX2" fmla="*/ 1311275 w 1920875"/>
            <a:gd name="connsiteY2" fmla="*/ 206375 h 381000"/>
            <a:gd name="connsiteX3" fmla="*/ 1112837 w 1920875"/>
            <a:gd name="connsiteY3" fmla="*/ 206375 h 381000"/>
            <a:gd name="connsiteX4" fmla="*/ 1117600 w 1920875"/>
            <a:gd name="connsiteY4" fmla="*/ 109538 h 381000"/>
            <a:gd name="connsiteX5" fmla="*/ 487362 w 1920875"/>
            <a:gd name="connsiteY5" fmla="*/ 111125 h 381000"/>
            <a:gd name="connsiteX6" fmla="*/ 488950 w 1920875"/>
            <a:gd name="connsiteY6" fmla="*/ 73025 h 381000"/>
            <a:gd name="connsiteX7" fmla="*/ 241300 w 1920875"/>
            <a:gd name="connsiteY7" fmla="*/ 73025 h 381000"/>
            <a:gd name="connsiteX8" fmla="*/ 241300 w 1920875"/>
            <a:gd name="connsiteY8" fmla="*/ 34925 h 381000"/>
            <a:gd name="connsiteX9" fmla="*/ 0 w 1920875"/>
            <a:gd name="connsiteY9" fmla="*/ 33338 h 381000"/>
            <a:gd name="connsiteX10" fmla="*/ 4762 w 1920875"/>
            <a:gd name="connsiteY10" fmla="*/ 0 h 381000"/>
            <a:gd name="connsiteX0" fmla="*/ 1920875 w 1920875"/>
            <a:gd name="connsiteY0" fmla="*/ 382587 h 382587"/>
            <a:gd name="connsiteX1" fmla="*/ 1311275 w 1920875"/>
            <a:gd name="connsiteY1" fmla="*/ 381000 h 382587"/>
            <a:gd name="connsiteX2" fmla="*/ 1311275 w 1920875"/>
            <a:gd name="connsiteY2" fmla="*/ 206375 h 382587"/>
            <a:gd name="connsiteX3" fmla="*/ 1112837 w 1920875"/>
            <a:gd name="connsiteY3" fmla="*/ 206375 h 382587"/>
            <a:gd name="connsiteX4" fmla="*/ 1117600 w 1920875"/>
            <a:gd name="connsiteY4" fmla="*/ 109538 h 382587"/>
            <a:gd name="connsiteX5" fmla="*/ 487362 w 1920875"/>
            <a:gd name="connsiteY5" fmla="*/ 111125 h 382587"/>
            <a:gd name="connsiteX6" fmla="*/ 488950 w 1920875"/>
            <a:gd name="connsiteY6" fmla="*/ 73025 h 382587"/>
            <a:gd name="connsiteX7" fmla="*/ 241300 w 1920875"/>
            <a:gd name="connsiteY7" fmla="*/ 73025 h 382587"/>
            <a:gd name="connsiteX8" fmla="*/ 241300 w 1920875"/>
            <a:gd name="connsiteY8" fmla="*/ 34925 h 382587"/>
            <a:gd name="connsiteX9" fmla="*/ 0 w 1920875"/>
            <a:gd name="connsiteY9" fmla="*/ 33338 h 382587"/>
            <a:gd name="connsiteX10" fmla="*/ 4762 w 1920875"/>
            <a:gd name="connsiteY10" fmla="*/ 0 h 382587"/>
            <a:gd name="connsiteX0" fmla="*/ 1920875 w 1920875"/>
            <a:gd name="connsiteY0" fmla="*/ 382587 h 382587"/>
            <a:gd name="connsiteX1" fmla="*/ 1311275 w 1920875"/>
            <a:gd name="connsiteY1" fmla="*/ 381000 h 382587"/>
            <a:gd name="connsiteX2" fmla="*/ 1311275 w 1920875"/>
            <a:gd name="connsiteY2" fmla="*/ 206375 h 382587"/>
            <a:gd name="connsiteX3" fmla="*/ 1120775 w 1920875"/>
            <a:gd name="connsiteY3" fmla="*/ 206375 h 382587"/>
            <a:gd name="connsiteX4" fmla="*/ 1117600 w 1920875"/>
            <a:gd name="connsiteY4" fmla="*/ 109538 h 382587"/>
            <a:gd name="connsiteX5" fmla="*/ 487362 w 1920875"/>
            <a:gd name="connsiteY5" fmla="*/ 111125 h 382587"/>
            <a:gd name="connsiteX6" fmla="*/ 488950 w 1920875"/>
            <a:gd name="connsiteY6" fmla="*/ 73025 h 382587"/>
            <a:gd name="connsiteX7" fmla="*/ 241300 w 1920875"/>
            <a:gd name="connsiteY7" fmla="*/ 73025 h 382587"/>
            <a:gd name="connsiteX8" fmla="*/ 241300 w 1920875"/>
            <a:gd name="connsiteY8" fmla="*/ 34925 h 382587"/>
            <a:gd name="connsiteX9" fmla="*/ 0 w 1920875"/>
            <a:gd name="connsiteY9" fmla="*/ 33338 h 382587"/>
            <a:gd name="connsiteX10" fmla="*/ 4762 w 1920875"/>
            <a:gd name="connsiteY10" fmla="*/ 0 h 382587"/>
            <a:gd name="connsiteX0" fmla="*/ 1920875 w 1920875"/>
            <a:gd name="connsiteY0" fmla="*/ 382587 h 382587"/>
            <a:gd name="connsiteX1" fmla="*/ 1311275 w 1920875"/>
            <a:gd name="connsiteY1" fmla="*/ 381000 h 382587"/>
            <a:gd name="connsiteX2" fmla="*/ 1311275 w 1920875"/>
            <a:gd name="connsiteY2" fmla="*/ 206375 h 382587"/>
            <a:gd name="connsiteX3" fmla="*/ 1112837 w 1920875"/>
            <a:gd name="connsiteY3" fmla="*/ 206375 h 382587"/>
            <a:gd name="connsiteX4" fmla="*/ 1117600 w 1920875"/>
            <a:gd name="connsiteY4" fmla="*/ 109538 h 382587"/>
            <a:gd name="connsiteX5" fmla="*/ 487362 w 1920875"/>
            <a:gd name="connsiteY5" fmla="*/ 111125 h 382587"/>
            <a:gd name="connsiteX6" fmla="*/ 488950 w 1920875"/>
            <a:gd name="connsiteY6" fmla="*/ 73025 h 382587"/>
            <a:gd name="connsiteX7" fmla="*/ 241300 w 1920875"/>
            <a:gd name="connsiteY7" fmla="*/ 73025 h 382587"/>
            <a:gd name="connsiteX8" fmla="*/ 241300 w 1920875"/>
            <a:gd name="connsiteY8" fmla="*/ 34925 h 382587"/>
            <a:gd name="connsiteX9" fmla="*/ 0 w 1920875"/>
            <a:gd name="connsiteY9" fmla="*/ 33338 h 382587"/>
            <a:gd name="connsiteX10" fmla="*/ 4762 w 1920875"/>
            <a:gd name="connsiteY10" fmla="*/ 0 h 382587"/>
            <a:gd name="connsiteX0" fmla="*/ 1920875 w 1920875"/>
            <a:gd name="connsiteY0" fmla="*/ 382587 h 382587"/>
            <a:gd name="connsiteX1" fmla="*/ 1311275 w 1920875"/>
            <a:gd name="connsiteY1" fmla="*/ 381000 h 382587"/>
            <a:gd name="connsiteX2" fmla="*/ 1311275 w 1920875"/>
            <a:gd name="connsiteY2" fmla="*/ 206375 h 382587"/>
            <a:gd name="connsiteX3" fmla="*/ 1112837 w 1920875"/>
            <a:gd name="connsiteY3" fmla="*/ 206375 h 382587"/>
            <a:gd name="connsiteX4" fmla="*/ 1114425 w 1920875"/>
            <a:gd name="connsiteY4" fmla="*/ 109538 h 382587"/>
            <a:gd name="connsiteX5" fmla="*/ 487362 w 1920875"/>
            <a:gd name="connsiteY5" fmla="*/ 111125 h 382587"/>
            <a:gd name="connsiteX6" fmla="*/ 488950 w 1920875"/>
            <a:gd name="connsiteY6" fmla="*/ 73025 h 382587"/>
            <a:gd name="connsiteX7" fmla="*/ 241300 w 1920875"/>
            <a:gd name="connsiteY7" fmla="*/ 73025 h 382587"/>
            <a:gd name="connsiteX8" fmla="*/ 241300 w 1920875"/>
            <a:gd name="connsiteY8" fmla="*/ 34925 h 382587"/>
            <a:gd name="connsiteX9" fmla="*/ 0 w 1920875"/>
            <a:gd name="connsiteY9" fmla="*/ 33338 h 382587"/>
            <a:gd name="connsiteX10" fmla="*/ 4762 w 1920875"/>
            <a:gd name="connsiteY10" fmla="*/ 0 h 382587"/>
            <a:gd name="connsiteX0" fmla="*/ 1920875 w 1920875"/>
            <a:gd name="connsiteY0" fmla="*/ 382587 h 382587"/>
            <a:gd name="connsiteX1" fmla="*/ 1311275 w 1920875"/>
            <a:gd name="connsiteY1" fmla="*/ 381000 h 382587"/>
            <a:gd name="connsiteX2" fmla="*/ 1311275 w 1920875"/>
            <a:gd name="connsiteY2" fmla="*/ 206375 h 382587"/>
            <a:gd name="connsiteX3" fmla="*/ 1112837 w 1920875"/>
            <a:gd name="connsiteY3" fmla="*/ 206375 h 382587"/>
            <a:gd name="connsiteX4" fmla="*/ 1114425 w 1920875"/>
            <a:gd name="connsiteY4" fmla="*/ 109538 h 382587"/>
            <a:gd name="connsiteX5" fmla="*/ 488950 w 1920875"/>
            <a:gd name="connsiteY5" fmla="*/ 111125 h 382587"/>
            <a:gd name="connsiteX6" fmla="*/ 488950 w 1920875"/>
            <a:gd name="connsiteY6" fmla="*/ 73025 h 382587"/>
            <a:gd name="connsiteX7" fmla="*/ 241300 w 1920875"/>
            <a:gd name="connsiteY7" fmla="*/ 73025 h 382587"/>
            <a:gd name="connsiteX8" fmla="*/ 241300 w 1920875"/>
            <a:gd name="connsiteY8" fmla="*/ 34925 h 382587"/>
            <a:gd name="connsiteX9" fmla="*/ 0 w 1920875"/>
            <a:gd name="connsiteY9" fmla="*/ 33338 h 382587"/>
            <a:gd name="connsiteX10" fmla="*/ 4762 w 1920875"/>
            <a:gd name="connsiteY10" fmla="*/ 0 h 382587"/>
            <a:gd name="connsiteX0" fmla="*/ 1920875 w 1920875"/>
            <a:gd name="connsiteY0" fmla="*/ 381000 h 381000"/>
            <a:gd name="connsiteX1" fmla="*/ 1311275 w 1920875"/>
            <a:gd name="connsiteY1" fmla="*/ 379413 h 381000"/>
            <a:gd name="connsiteX2" fmla="*/ 1311275 w 1920875"/>
            <a:gd name="connsiteY2" fmla="*/ 204788 h 381000"/>
            <a:gd name="connsiteX3" fmla="*/ 1112837 w 1920875"/>
            <a:gd name="connsiteY3" fmla="*/ 204788 h 381000"/>
            <a:gd name="connsiteX4" fmla="*/ 1114425 w 1920875"/>
            <a:gd name="connsiteY4" fmla="*/ 107951 h 381000"/>
            <a:gd name="connsiteX5" fmla="*/ 488950 w 1920875"/>
            <a:gd name="connsiteY5" fmla="*/ 109538 h 381000"/>
            <a:gd name="connsiteX6" fmla="*/ 488950 w 1920875"/>
            <a:gd name="connsiteY6" fmla="*/ 71438 h 381000"/>
            <a:gd name="connsiteX7" fmla="*/ 241300 w 1920875"/>
            <a:gd name="connsiteY7" fmla="*/ 71438 h 381000"/>
            <a:gd name="connsiteX8" fmla="*/ 241300 w 1920875"/>
            <a:gd name="connsiteY8" fmla="*/ 33338 h 381000"/>
            <a:gd name="connsiteX9" fmla="*/ 0 w 1920875"/>
            <a:gd name="connsiteY9" fmla="*/ 31751 h 381000"/>
            <a:gd name="connsiteX10" fmla="*/ 3174 w 1920875"/>
            <a:gd name="connsiteY10"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875" h="381000">
              <a:moveTo>
                <a:pt x="1920875" y="381000"/>
              </a:moveTo>
              <a:lnTo>
                <a:pt x="1311275" y="379413"/>
              </a:lnTo>
              <a:lnTo>
                <a:pt x="1311275" y="204788"/>
              </a:lnTo>
              <a:lnTo>
                <a:pt x="1112837" y="204788"/>
              </a:lnTo>
              <a:cubicBezTo>
                <a:pt x="1113366" y="172509"/>
                <a:pt x="1113896" y="140230"/>
                <a:pt x="1114425" y="107951"/>
              </a:cubicBezTo>
              <a:lnTo>
                <a:pt x="488950" y="109538"/>
              </a:lnTo>
              <a:cubicBezTo>
                <a:pt x="489479" y="96838"/>
                <a:pt x="488421" y="84138"/>
                <a:pt x="488950" y="71438"/>
              </a:cubicBezTo>
              <a:lnTo>
                <a:pt x="241300" y="71438"/>
              </a:lnTo>
              <a:lnTo>
                <a:pt x="241300" y="33338"/>
              </a:lnTo>
              <a:lnTo>
                <a:pt x="0" y="31751"/>
              </a:lnTo>
              <a:lnTo>
                <a:pt x="3174" y="0"/>
              </a:lnTo>
            </a:path>
          </a:pathLst>
        </a:custGeom>
        <a:noFill xmlns:a="http://schemas.openxmlformats.org/drawingml/2006/main"/>
        <a:ln xmlns:a="http://schemas.openxmlformats.org/drawingml/2006/main" w="19050">
          <a:solidFill>
            <a:schemeClr val="tx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0.11538</cdr:x>
      <cdr:y>0.72445</cdr:y>
    </cdr:from>
    <cdr:to>
      <cdr:x>0.90895</cdr:x>
      <cdr:y>0.72445</cdr:y>
    </cdr:to>
    <cdr:cxnSp macro="">
      <cdr:nvCxnSpPr>
        <cdr:cNvPr id="20" name="Straight Connector 4">
          <a:extLst xmlns:a="http://schemas.openxmlformats.org/drawingml/2006/main">
            <a:ext uri="{FF2B5EF4-FFF2-40B4-BE49-F238E27FC236}">
              <a16:creationId xmlns:a16="http://schemas.microsoft.com/office/drawing/2014/main" id="{89214814-64C0-4598-AD86-D02EA3B9BF65}"/>
            </a:ext>
          </a:extLst>
        </cdr:cNvPr>
        <cdr:cNvCxnSpPr/>
      </cdr:nvCxnSpPr>
      <cdr:spPr>
        <a:xfrm xmlns:a="http://schemas.openxmlformats.org/drawingml/2006/main" flipH="1">
          <a:off x="609238" y="3224408"/>
          <a:ext cx="4190252" cy="0"/>
        </a:xfrm>
        <a:prstGeom xmlns:a="http://schemas.openxmlformats.org/drawingml/2006/main" prst="line">
          <a:avLst/>
        </a:prstGeom>
        <a:ln xmlns:a="http://schemas.openxmlformats.org/drawingml/2006/main" w="19050" cap="flat" cmpd="sng" algn="ctr">
          <a:solidFill>
            <a:schemeClr val="tx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0.74002</cdr:x>
      <cdr:y>0.73204</cdr:y>
    </cdr:from>
    <cdr:to>
      <cdr:x>0.93522</cdr:x>
      <cdr:y>0.76834</cdr:y>
    </cdr:to>
    <cdr:sp macro="" textlink="">
      <cdr:nvSpPr>
        <cdr:cNvPr id="22" name="TextBox 13"/>
        <cdr:cNvSpPr txBox="1"/>
      </cdr:nvSpPr>
      <cdr:spPr>
        <a:xfrm xmlns:a="http://schemas.openxmlformats.org/drawingml/2006/main">
          <a:off x="3907510" y="3258190"/>
          <a:ext cx="1030731" cy="161583"/>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dirty="0">
              <a:latin typeface="+mn-lt"/>
            </a:rPr>
            <a:t>HBV DNA LLOQ</a:t>
          </a:r>
          <a:r>
            <a:rPr lang="en-US" sz="1050" baseline="30000" dirty="0">
              <a:latin typeface="+mn-lt"/>
            </a:rPr>
            <a:t>*</a:t>
          </a:r>
        </a:p>
      </cdr:txBody>
    </cdr:sp>
  </cdr:relSizeAnchor>
  <cdr:relSizeAnchor xmlns:cdr="http://schemas.openxmlformats.org/drawingml/2006/chartDrawing">
    <cdr:from>
      <cdr:x>0.25359</cdr:x>
      <cdr:y>0.08977</cdr:y>
    </cdr:from>
    <cdr:to>
      <cdr:x>0.56334</cdr:x>
      <cdr:y>0.14855</cdr:y>
    </cdr:to>
    <cdr:sp macro="" textlink="">
      <cdr:nvSpPr>
        <cdr:cNvPr id="17" name="TextBox 16"/>
        <cdr:cNvSpPr txBox="1"/>
      </cdr:nvSpPr>
      <cdr:spPr>
        <a:xfrm xmlns:a="http://schemas.openxmlformats.org/drawingml/2006/main">
          <a:off x="1339038" y="399552"/>
          <a:ext cx="1635540" cy="26162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dirty="0">
              <a:latin typeface="+mn-lt"/>
            </a:rPr>
            <a:t>Treatment</a:t>
          </a:r>
          <a:r>
            <a:rPr lang="en-US" baseline="0" dirty="0">
              <a:latin typeface="+mn-lt"/>
            </a:rPr>
            <a:t> period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537A10-A741-4F3F-8758-58F20027486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795504B-1E12-4B85-8225-3C7810C964F8}"/>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8C64474-F594-42DF-9DE1-A9DEDCA91FDB}" type="datetimeFigureOut">
              <a:rPr lang="en-GB" smtClean="0"/>
              <a:t>20/04/2018</a:t>
            </a:fld>
            <a:endParaRPr lang="en-GB"/>
          </a:p>
        </p:txBody>
      </p:sp>
      <p:sp>
        <p:nvSpPr>
          <p:cNvPr id="4" name="Footer Placeholder 3">
            <a:extLst>
              <a:ext uri="{FF2B5EF4-FFF2-40B4-BE49-F238E27FC236}">
                <a16:creationId xmlns:a16="http://schemas.microsoft.com/office/drawing/2014/main" id="{ECE2238F-F82A-4CC0-82EA-285B11DA8EC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B9B14D5-2D26-490D-BFC7-28E8B81BCCDD}"/>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E4EE559-A41A-4B4B-A9D5-7A207D488432}" type="slidenum">
              <a:rPr lang="en-GB" smtClean="0"/>
              <a:t>‹#›</a:t>
            </a:fld>
            <a:endParaRPr lang="en-GB"/>
          </a:p>
        </p:txBody>
      </p:sp>
    </p:spTree>
    <p:extLst>
      <p:ext uri="{BB962C8B-B14F-4D97-AF65-F5344CB8AC3E}">
        <p14:creationId xmlns:p14="http://schemas.microsoft.com/office/powerpoint/2010/main" val="3591276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20/04/2018</a:t>
            </a:fld>
            <a:endParaRPr lang="en-GB"/>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3</a:t>
            </a:fld>
            <a:endParaRPr lang="en-GB"/>
          </a:p>
        </p:txBody>
      </p:sp>
    </p:spTree>
    <p:extLst>
      <p:ext uri="{BB962C8B-B14F-4D97-AF65-F5344CB8AC3E}">
        <p14:creationId xmlns:p14="http://schemas.microsoft.com/office/powerpoint/2010/main" val="358602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ALT, alanine aminotransferase; GLE, </a:t>
            </a:r>
            <a:r>
              <a:rPr lang="en-US" dirty="0" err="1"/>
              <a:t>glecaprevir</a:t>
            </a:r>
            <a:r>
              <a:rPr lang="en-US" dirty="0"/>
              <a:t>; </a:t>
            </a:r>
            <a:r>
              <a:rPr lang="en-GB" dirty="0"/>
              <a:t>GT, </a:t>
            </a:r>
            <a:r>
              <a:rPr lang="en-US" dirty="0"/>
              <a:t>genotype; </a:t>
            </a:r>
            <a:r>
              <a:rPr lang="en-GB" sz="1200" dirty="0"/>
              <a:t>HCV, hepatitis C virus; </a:t>
            </a:r>
            <a:r>
              <a:rPr lang="en-US" dirty="0"/>
              <a:t>PIB, </a:t>
            </a:r>
            <a:r>
              <a:rPr lang="en-US" dirty="0" err="1"/>
              <a:t>pibrentasvir</a:t>
            </a:r>
            <a:r>
              <a:rPr lang="en-US" dirty="0"/>
              <a:t>; SAE, serious adverse event; </a:t>
            </a:r>
            <a:r>
              <a:rPr lang="en-US" altLang="en-US" dirty="0"/>
              <a:t>SVR, sustained </a:t>
            </a:r>
            <a:r>
              <a:rPr lang="en-US" altLang="en-US" dirty="0" err="1"/>
              <a:t>virological</a:t>
            </a:r>
            <a:r>
              <a:rPr lang="en-US" altLang="en-US" dirty="0"/>
              <a:t> response</a:t>
            </a: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74184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DAA, direct-acting antiviral; D/C, discontinuation; GLE, </a:t>
            </a:r>
            <a:r>
              <a:rPr lang="en-US" dirty="0" err="1"/>
              <a:t>glecaprevir</a:t>
            </a:r>
            <a:r>
              <a:rPr lang="en-US" dirty="0"/>
              <a:t>; GT, genotype;</a:t>
            </a:r>
            <a:r>
              <a:rPr lang="en-GB" sz="1200" dirty="0"/>
              <a:t> HCV, hepatitis C virus;</a:t>
            </a:r>
            <a:r>
              <a:rPr lang="en-US" dirty="0"/>
              <a:t> LDV, ledipasvir; PI, protease inhibitor; PIB, </a:t>
            </a:r>
            <a:r>
              <a:rPr lang="en-US" dirty="0" err="1"/>
              <a:t>pibrentasvir</a:t>
            </a:r>
            <a:r>
              <a:rPr lang="en-US" dirty="0"/>
              <a:t>; RAS, resistance-associated substitution; </a:t>
            </a:r>
            <a:r>
              <a:rPr lang="en-GB" dirty="0"/>
              <a:t>RBV, </a:t>
            </a:r>
            <a:r>
              <a:rPr lang="en-US" dirty="0"/>
              <a:t>ribavirin; SAE, serious adverse event; SOF, sofosbuvir; </a:t>
            </a:r>
            <a:r>
              <a:rPr lang="en-US" altLang="en-US" dirty="0"/>
              <a:t>SVR, sustained </a:t>
            </a:r>
            <a:r>
              <a:rPr lang="en-US" altLang="en-US" dirty="0" err="1"/>
              <a:t>virological</a:t>
            </a:r>
            <a:r>
              <a:rPr lang="en-US" altLang="en-US" dirty="0"/>
              <a:t> response</a:t>
            </a:r>
            <a:r>
              <a:rPr lang="en-US" dirty="0"/>
              <a:t>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406443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it-IT" dirty="0"/>
              <a:t>CHC, chronic hepatitis C; EOT, end of treatment; </a:t>
            </a:r>
            <a:r>
              <a:rPr lang="en-US" dirty="0"/>
              <a:t>GLE, </a:t>
            </a:r>
            <a:r>
              <a:rPr lang="en-US" dirty="0" err="1"/>
              <a:t>glecaprevir</a:t>
            </a:r>
            <a:r>
              <a:rPr lang="en-US" dirty="0"/>
              <a:t>; GT, genotype; HCV, hepatitis C virus; HIV, human immunodeficiency virus; </a:t>
            </a:r>
            <a:r>
              <a:rPr lang="it-IT" dirty="0"/>
              <a:t>LSM, liver stiffness measurement; </a:t>
            </a:r>
            <a:r>
              <a:rPr lang="en-US" dirty="0"/>
              <a:t>PIB, </a:t>
            </a:r>
            <a:r>
              <a:rPr lang="en-US" dirty="0" err="1"/>
              <a:t>pibrentasvir</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334261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AE, adverse event; CHC, </a:t>
            </a:r>
            <a:r>
              <a:rPr lang="en-US" dirty="0"/>
              <a:t>chronic hepatitis C; EOT, end of treatment; GLE, </a:t>
            </a:r>
            <a:r>
              <a:rPr lang="en-US" dirty="0" err="1"/>
              <a:t>glecaprevir</a:t>
            </a:r>
            <a:r>
              <a:rPr lang="en-US" dirty="0"/>
              <a:t>; GT, genotype; PIB, </a:t>
            </a:r>
            <a:r>
              <a:rPr lang="en-US" dirty="0" err="1"/>
              <a:t>pibrentasvir</a:t>
            </a:r>
            <a:r>
              <a:rPr lang="en-US" dirty="0"/>
              <a:t>; SVR, sustained </a:t>
            </a:r>
            <a:r>
              <a:rPr lang="en-US" dirty="0" err="1"/>
              <a:t>virological</a:t>
            </a:r>
            <a:r>
              <a:rPr lang="en-US" dirty="0"/>
              <a:t>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421991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CV, cardiovascular; DAA, direct-acting antiviral; </a:t>
            </a:r>
            <a:r>
              <a:rPr lang="en-US" dirty="0"/>
              <a:t>HCV, hepatitis C virus; </a:t>
            </a:r>
            <a:r>
              <a:rPr lang="en-GB" sz="1200" b="0" i="1" u="none" strike="noStrike" kern="1200" dirty="0" err="1">
                <a:solidFill>
                  <a:schemeClr val="tx1"/>
                </a:solidFill>
                <a:effectLst/>
                <a:latin typeface="Arial" panose="020B0604020202020204" pitchFamily="34" charset="0"/>
                <a:ea typeface="+mn-ea"/>
                <a:cs typeface="Arial" panose="020B0604020202020204" pitchFamily="34" charset="0"/>
              </a:rPr>
              <a:t>mITT</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 modified intention to treat; SVR, sustained </a:t>
            </a:r>
            <a:r>
              <a:rPr lang="en-GB" sz="1200" b="0" i="1" u="none" strike="noStrike" kern="1200" dirty="0" err="1">
                <a:solidFill>
                  <a:schemeClr val="tx1"/>
                </a:solidFill>
                <a:effectLst/>
                <a:latin typeface="Arial" panose="020B0604020202020204" pitchFamily="34" charset="0"/>
                <a:ea typeface="+mn-ea"/>
                <a:cs typeface="Arial" panose="020B0604020202020204" pitchFamily="34" charset="0"/>
              </a:rPr>
              <a:t>virological</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 response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67732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CHC, chronic hepatitis C; </a:t>
            </a:r>
            <a:r>
              <a:rPr lang="en-GB" i="1" dirty="0"/>
              <a:t>DAA, direct-acting antiviral; </a:t>
            </a:r>
            <a:r>
              <a:rPr lang="en-GB" dirty="0"/>
              <a:t>DU, drug use; EOT, end of treatment; </a:t>
            </a:r>
            <a:r>
              <a:rPr lang="en-US" dirty="0"/>
              <a:t>HCV, hepatitis C virus; ITT, intention to treat; </a:t>
            </a:r>
            <a:r>
              <a:rPr lang="en-GB" dirty="0"/>
              <a:t>LTFU, </a:t>
            </a:r>
            <a:r>
              <a:rPr lang="en-US" dirty="0"/>
              <a:t>loss to follow-up; </a:t>
            </a:r>
            <a:r>
              <a:rPr lang="en-GB" dirty="0"/>
              <a:t>NDU, non-drug use; non-OST/DU: former/current drug use without OST; Non-OST/NDU patients without a history of drug use or OST; OST, </a:t>
            </a:r>
            <a:r>
              <a:rPr lang="en-US" dirty="0"/>
              <a:t>opioid substitution therapy; SVR, sustained </a:t>
            </a:r>
            <a:r>
              <a:rPr lang="en-US" dirty="0" err="1"/>
              <a:t>virological</a:t>
            </a:r>
            <a:r>
              <a:rPr lang="en-US" dirty="0"/>
              <a:t>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7829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CHC, chronic hepatitis C; DAA, </a:t>
            </a:r>
            <a:r>
              <a:rPr lang="en-US" dirty="0"/>
              <a:t>direct-acting antiviral; GT, genotype; HCV, hepatitis C virus; SVR, sustained </a:t>
            </a:r>
            <a:r>
              <a:rPr lang="en-US" dirty="0" err="1"/>
              <a:t>virological</a:t>
            </a:r>
            <a:r>
              <a:rPr lang="en-US" dirty="0"/>
              <a:t> response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77420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DAA, direct-acting antiviral; HCV, hepatitis C virus; </a:t>
            </a:r>
            <a:r>
              <a:rPr lang="en-GB" dirty="0"/>
              <a:t>LDV, ledipasvir; SMR, </a:t>
            </a:r>
            <a:r>
              <a:rPr lang="en-US" dirty="0"/>
              <a:t>standardized mortality ratio; </a:t>
            </a:r>
            <a:r>
              <a:rPr lang="en-GB" dirty="0"/>
              <a:t>SOF, sofosbuvir; VEL, </a:t>
            </a:r>
            <a:r>
              <a:rPr lang="en-GB" dirty="0" err="1"/>
              <a:t>velpatasvir</a:t>
            </a:r>
            <a:r>
              <a:rPr lang="en-GB" dirty="0"/>
              <a:t> </a:t>
            </a: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2760619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AFP, </a:t>
            </a:r>
            <a:r>
              <a:rPr lang="en-GB" sz="1200" b="0" i="1" kern="1200" dirty="0">
                <a:solidFill>
                  <a:schemeClr val="tx1"/>
                </a:solidFill>
                <a:effectLst/>
                <a:latin typeface="Arial" panose="020B0604020202020204" pitchFamily="34" charset="0"/>
                <a:ea typeface="+mn-ea"/>
                <a:cs typeface="Arial" panose="020B0604020202020204" pitchFamily="34" charset="0"/>
              </a:rPr>
              <a:t>alpha-fetoprotein; </a:t>
            </a:r>
            <a:r>
              <a:rPr lang="en-GB" i="1" dirty="0"/>
              <a:t>DAA, direct-acting antiviral; HCC, hepatocellular carcinoma; </a:t>
            </a:r>
            <a:r>
              <a:rPr lang="en-US" i="1" dirty="0"/>
              <a:t>HCV, hepatitis C virus; </a:t>
            </a:r>
            <a:r>
              <a:rPr lang="en-GB" i="1" dirty="0"/>
              <a:t>IFN, interferon; SVR, sustained </a:t>
            </a:r>
            <a:r>
              <a:rPr lang="en-GB" i="1" dirty="0" err="1"/>
              <a:t>virological</a:t>
            </a:r>
            <a:r>
              <a:rPr lang="en-GB" i="1" dirty="0"/>
              <a:t> response;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1934949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AFP, alpha fetoprotein; </a:t>
            </a:r>
            <a:r>
              <a:rPr lang="en-US" dirty="0"/>
              <a:t>BCLC, </a:t>
            </a:r>
            <a:r>
              <a:rPr lang="en-GB" dirty="0"/>
              <a:t>Barcelona Clinic Liver Cancer; CTP, Child–Turcotte</a:t>
            </a:r>
            <a:r>
              <a:rPr lang="en-GB" altLang="ja-JP" dirty="0"/>
              <a:t>–Pugh; </a:t>
            </a:r>
            <a:r>
              <a:rPr lang="en-US" dirty="0"/>
              <a:t>DAA, direct-acting antiviral; GT, genotype; HCC, hepatocellular carcinoma; </a:t>
            </a:r>
            <a:r>
              <a:rPr lang="en-US" i="1" dirty="0"/>
              <a:t>HCV, hepatitis C virus; </a:t>
            </a:r>
            <a:r>
              <a:rPr lang="en-US" dirty="0"/>
              <a:t>IFN, interferon; MVI, microvascular invasion; </a:t>
            </a:r>
            <a:r>
              <a:rPr lang="en-GB" i="1" dirty="0"/>
              <a:t>SVR, sustained </a:t>
            </a:r>
            <a:r>
              <a:rPr lang="en-GB" i="1" dirty="0" err="1"/>
              <a:t>virological</a:t>
            </a:r>
            <a:r>
              <a:rPr lang="en-GB" i="1" dirty="0"/>
              <a:t> response; </a:t>
            </a:r>
            <a:r>
              <a:rPr lang="en-GB" i="1" dirty="0" err="1"/>
              <a:t>Tx</a:t>
            </a:r>
            <a:r>
              <a:rPr lang="en-GB" i="1" dirty="0"/>
              <a:t>, transplant</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254554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4</a:t>
            </a:fld>
            <a:endParaRPr lang="en-GB"/>
          </a:p>
        </p:txBody>
      </p:sp>
    </p:spTree>
    <p:extLst>
      <p:ext uri="{BB962C8B-B14F-4D97-AF65-F5344CB8AC3E}">
        <p14:creationId xmlns:p14="http://schemas.microsoft.com/office/powerpoint/2010/main" val="3622389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DAA, direct-acting antiviral; </a:t>
            </a:r>
            <a:r>
              <a:rPr lang="en-US" i="1" dirty="0"/>
              <a:t>HCV, hepatitis C virus; </a:t>
            </a:r>
            <a:r>
              <a:rPr lang="en-US" dirty="0"/>
              <a:t>IFN, interferon; NHL, non-Hodgkin lymphoma; </a:t>
            </a:r>
            <a:r>
              <a:rPr lang="en-GB" i="1" dirty="0"/>
              <a:t>SVR, sustained </a:t>
            </a:r>
            <a:r>
              <a:rPr lang="en-GB" i="1" dirty="0" err="1"/>
              <a:t>virological</a:t>
            </a:r>
            <a:r>
              <a:rPr lang="en-GB" i="1" dirty="0"/>
              <a:t> response</a:t>
            </a:r>
            <a:endParaRPr lang="en-US"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399582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HCC, </a:t>
            </a:r>
            <a:r>
              <a:rPr lang="fr-FR" dirty="0" err="1"/>
              <a:t>hepatocellular</a:t>
            </a:r>
            <a:r>
              <a:rPr lang="fr-FR" dirty="0"/>
              <a:t> </a:t>
            </a:r>
            <a:r>
              <a:rPr lang="fr-FR" dirty="0" err="1"/>
              <a:t>carcinoma</a:t>
            </a:r>
            <a:r>
              <a:rPr lang="fr-FR" dirty="0"/>
              <a:t>; HCV, </a:t>
            </a:r>
            <a:r>
              <a:rPr lang="fr-FR" dirty="0" err="1"/>
              <a:t>hepatitis</a:t>
            </a:r>
            <a:r>
              <a:rPr lang="fr-FR" dirty="0"/>
              <a:t> C virus; SVR, </a:t>
            </a:r>
            <a:r>
              <a:rPr lang="fr-FR" dirty="0" err="1"/>
              <a:t>sustained</a:t>
            </a:r>
            <a:r>
              <a:rPr lang="fr-FR" dirty="0"/>
              <a:t> </a:t>
            </a:r>
            <a:r>
              <a:rPr lang="fr-FR" dirty="0" err="1"/>
              <a:t>virological</a:t>
            </a:r>
            <a:r>
              <a:rPr lang="fr-FR" dirty="0"/>
              <a:t> </a:t>
            </a:r>
            <a:r>
              <a:rPr lang="fr-FR" dirty="0" err="1"/>
              <a:t>response</a:t>
            </a:r>
            <a:endParaRPr lang="fr-FR"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3959175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EOT, end of treatment; HVPG</a:t>
            </a:r>
            <a:r>
              <a:rPr lang="en-US" dirty="0"/>
              <a:t>, hepatic venous pressure gradient; </a:t>
            </a:r>
            <a:r>
              <a:rPr lang="en-GB" dirty="0"/>
              <a:t>IFN, interferon; OV, o</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esophageal varices; </a:t>
            </a:r>
            <a:r>
              <a:rPr lang="en-GB" dirty="0"/>
              <a:t>SVR, sustained </a:t>
            </a:r>
            <a:r>
              <a:rPr lang="en-GB" dirty="0" err="1"/>
              <a:t>virological</a:t>
            </a:r>
            <a:r>
              <a:rPr lang="en-GB" dirty="0"/>
              <a:t> response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1370220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en-GB" dirty="0"/>
              <a:t>Abbreviations: </a:t>
            </a:r>
            <a:r>
              <a:rPr lang="fr-FR" dirty="0"/>
              <a:t>CHC, </a:t>
            </a:r>
            <a:r>
              <a:rPr lang="fr-FR" dirty="0" err="1"/>
              <a:t>chronic</a:t>
            </a:r>
            <a:r>
              <a:rPr lang="fr-FR" dirty="0"/>
              <a:t> </a:t>
            </a:r>
            <a:r>
              <a:rPr lang="fr-FR" dirty="0" err="1"/>
              <a:t>hepatitis</a:t>
            </a:r>
            <a:r>
              <a:rPr lang="fr-FR" dirty="0"/>
              <a:t> C; CKD, </a:t>
            </a:r>
            <a:r>
              <a:rPr lang="fr-FR" dirty="0" err="1"/>
              <a:t>chronic</a:t>
            </a:r>
            <a:r>
              <a:rPr lang="fr-FR" dirty="0"/>
              <a:t> </a:t>
            </a:r>
            <a:r>
              <a:rPr lang="fr-FR" dirty="0" err="1"/>
              <a:t>kidney</a:t>
            </a:r>
            <a:r>
              <a:rPr lang="fr-FR" dirty="0"/>
              <a:t> </a:t>
            </a:r>
            <a:r>
              <a:rPr lang="fr-FR" dirty="0" err="1"/>
              <a:t>disease</a:t>
            </a:r>
            <a:r>
              <a:rPr lang="fr-FR" dirty="0"/>
              <a:t>; DAA, direct-acting antiviral; </a:t>
            </a:r>
            <a:r>
              <a:rPr lang="fr-FR" dirty="0" err="1"/>
              <a:t>eGFR</a:t>
            </a:r>
            <a:r>
              <a:rPr lang="fr-FR" dirty="0"/>
              <a:t>, </a:t>
            </a:r>
            <a:r>
              <a:rPr lang="fr-FR" dirty="0" err="1"/>
              <a:t>estimated</a:t>
            </a:r>
            <a:r>
              <a:rPr lang="fr-FR" dirty="0"/>
              <a:t> </a:t>
            </a:r>
            <a:r>
              <a:rPr lang="fr-FR" dirty="0" err="1"/>
              <a:t>glomerular</a:t>
            </a:r>
            <a:r>
              <a:rPr lang="fr-FR" dirty="0"/>
              <a:t> filtration rate; IFN, </a:t>
            </a:r>
            <a:r>
              <a:rPr lang="fr-FR" dirty="0" err="1"/>
              <a:t>interferon</a:t>
            </a:r>
            <a:r>
              <a:rPr lang="fr-FR" dirty="0"/>
              <a:t>; SOF, </a:t>
            </a:r>
            <a:r>
              <a:rPr lang="fr-FR" dirty="0" err="1"/>
              <a:t>sofosbuvir</a:t>
            </a:r>
            <a:endParaRPr lang="fr-FR" dirty="0"/>
          </a:p>
        </p:txBody>
      </p:sp>
      <p:sp>
        <p:nvSpPr>
          <p:cNvPr id="4" name="Espace réservé du numéro de diapositive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344385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Ab, antibody; </a:t>
            </a:r>
            <a:r>
              <a:rPr lang="fr-FR" dirty="0"/>
              <a:t>HCV, </a:t>
            </a:r>
            <a:r>
              <a:rPr lang="fr-FR" dirty="0" err="1"/>
              <a:t>hepatitis</a:t>
            </a:r>
            <a:r>
              <a:rPr lang="fr-FR" dirty="0"/>
              <a:t> C virus; </a:t>
            </a:r>
            <a:r>
              <a:rPr lang="en-GB" dirty="0"/>
              <a:t>LTC, linkage to care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279026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CHC, chronic hepatitis C; DAA, direct-acting antiviral; DCV, daclatasvir; ECHO, Extension for Community Healthcare Outcomes; ETR, end of treatment response; GT, genotype; </a:t>
            </a:r>
            <a:r>
              <a:rPr lang="fr-FR" dirty="0"/>
              <a:t>HCV, </a:t>
            </a:r>
            <a:r>
              <a:rPr lang="fr-FR" dirty="0" err="1"/>
              <a:t>hepatitis</a:t>
            </a:r>
            <a:r>
              <a:rPr lang="fr-FR" dirty="0"/>
              <a:t> C virus; </a:t>
            </a:r>
            <a:r>
              <a:rPr lang="en-US" dirty="0"/>
              <a:t>LDV, ledipasvir; </a:t>
            </a:r>
            <a:r>
              <a:rPr lang="en-GB" dirty="0"/>
              <a:t>MMPHCRF, </a:t>
            </a:r>
            <a:r>
              <a:rPr lang="en-GB" dirty="0" err="1"/>
              <a:t>Mukh</a:t>
            </a:r>
            <a:r>
              <a:rPr lang="en-GB" dirty="0"/>
              <a:t> Mantri Punjab Hepatitis C Relief Fund; RBV, ribavirin; </a:t>
            </a:r>
            <a:r>
              <a:rPr lang="en-US" dirty="0"/>
              <a:t>SOF, sofosbuvir; SVR, sustained </a:t>
            </a:r>
            <a:r>
              <a:rPr lang="en-US" dirty="0" err="1"/>
              <a:t>virological</a:t>
            </a:r>
            <a:r>
              <a:rPr lang="en-US" dirty="0"/>
              <a:t> response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523607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CHC, chronic hepatitis; </a:t>
            </a:r>
            <a:r>
              <a:rPr lang="en-GB" dirty="0"/>
              <a:t>DAA, direct-acting antiviral; </a:t>
            </a:r>
            <a:r>
              <a:rPr lang="fr-FR" dirty="0"/>
              <a:t>HCV, </a:t>
            </a:r>
            <a:r>
              <a:rPr lang="fr-FR" dirty="0" err="1"/>
              <a:t>hepatitis</a:t>
            </a:r>
            <a:r>
              <a:rPr lang="fr-FR" dirty="0"/>
              <a:t> C virus; </a:t>
            </a:r>
            <a:r>
              <a:rPr lang="en-US" dirty="0"/>
              <a:t>LDV, ledipasvir; </a:t>
            </a:r>
            <a:r>
              <a:rPr lang="en-US" dirty="0" err="1"/>
              <a:t>mITT</a:t>
            </a:r>
            <a:r>
              <a:rPr lang="en-US" dirty="0"/>
              <a:t>, modified intention to treat; SOF, sofosbuvir; SVR, sustained </a:t>
            </a:r>
            <a:r>
              <a:rPr lang="en-US" dirty="0" err="1"/>
              <a:t>virological</a:t>
            </a:r>
            <a:r>
              <a:rPr lang="en-US" dirty="0"/>
              <a:t>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284748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fr-FR" dirty="0"/>
              <a:t>HCV, </a:t>
            </a:r>
            <a:r>
              <a:rPr lang="fr-FR" dirty="0" err="1"/>
              <a:t>hepatitis</a:t>
            </a:r>
            <a:r>
              <a:rPr lang="fr-FR" dirty="0"/>
              <a:t> C virus; HIV, </a:t>
            </a:r>
            <a:r>
              <a:rPr lang="fr-FR" dirty="0" err="1"/>
              <a:t>human</a:t>
            </a:r>
            <a:r>
              <a:rPr lang="fr-FR" dirty="0"/>
              <a:t> </a:t>
            </a:r>
            <a:r>
              <a:rPr lang="fr-FR" dirty="0" err="1"/>
              <a:t>immunodeficiency</a:t>
            </a:r>
            <a:r>
              <a:rPr lang="fr-FR" dirty="0"/>
              <a:t> virus; </a:t>
            </a:r>
            <a:r>
              <a:rPr lang="en-US" dirty="0"/>
              <a:t>PWID, people who inject drugs; SOF, sofosbuvir; VEL, </a:t>
            </a:r>
            <a:r>
              <a:rPr lang="en-US" dirty="0" err="1"/>
              <a:t>velpatasvir</a:t>
            </a:r>
            <a:r>
              <a:rPr lang="en-US" dirty="0"/>
              <a:t>; SVR, sustained </a:t>
            </a:r>
            <a:r>
              <a:rPr lang="en-US" dirty="0" err="1"/>
              <a:t>virological</a:t>
            </a:r>
            <a:r>
              <a:rPr lang="en-US" dirty="0"/>
              <a:t> response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03064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CHC, </a:t>
            </a:r>
            <a:r>
              <a:rPr lang="en-US" dirty="0"/>
              <a:t>chronic HCV; </a:t>
            </a:r>
            <a:r>
              <a:rPr lang="en-GB" dirty="0"/>
              <a:t>DAA, direct-acting antiviral; </a:t>
            </a:r>
            <a:r>
              <a:rPr lang="fr-FR" dirty="0"/>
              <a:t>HCV, </a:t>
            </a:r>
            <a:r>
              <a:rPr lang="fr-FR" dirty="0" err="1"/>
              <a:t>hepatitis</a:t>
            </a:r>
            <a:r>
              <a:rPr lang="fr-FR" dirty="0"/>
              <a:t> C virus; </a:t>
            </a:r>
            <a:r>
              <a:rPr lang="en-GB" dirty="0"/>
              <a:t>PWID, </a:t>
            </a:r>
            <a:r>
              <a:rPr lang="en-US" dirty="0"/>
              <a:t>people who inject drugs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05465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Abbreviations: </a:t>
            </a:r>
            <a:r>
              <a:rPr lang="es-ES" i="1" dirty="0"/>
              <a:t>Ab, </a:t>
            </a:r>
            <a:r>
              <a:rPr lang="es-ES" i="1" dirty="0" err="1"/>
              <a:t>antibody</a:t>
            </a:r>
            <a:r>
              <a:rPr lang="es-ES" i="1" dirty="0"/>
              <a:t>; APRI,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aspartate aminotransferase to platelet ratio index; </a:t>
            </a:r>
            <a:r>
              <a:rPr lang="fr-FR" i="1" dirty="0"/>
              <a:t>HCV, </a:t>
            </a:r>
            <a:r>
              <a:rPr lang="fr-FR" i="1" dirty="0" err="1"/>
              <a:t>hepatitis</a:t>
            </a:r>
            <a:r>
              <a:rPr lang="fr-FR" i="1" dirty="0"/>
              <a:t> C virus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17482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1166960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ALT, alanine aminotransferase; BL, baseline; BMD, bone mineral density; </a:t>
            </a:r>
            <a:r>
              <a:rPr lang="en-US" dirty="0"/>
              <a:t>CHB, chronic hepatitis B; CKD, chronic kidney disease; </a:t>
            </a:r>
            <a:r>
              <a:rPr lang="en-US" dirty="0" err="1"/>
              <a:t>CrCl</a:t>
            </a:r>
            <a:r>
              <a:rPr lang="en-US" dirty="0"/>
              <a:t>, creatinine clearance; DM, diabetes mellitus; HTN, hypertension; OL, open label; </a:t>
            </a:r>
            <a:r>
              <a:rPr lang="en-US" dirty="0" err="1"/>
              <a:t>qd</a:t>
            </a:r>
            <a:r>
              <a:rPr lang="en-US" dirty="0"/>
              <a:t>, once daily; TAF, tenofovir alafenamide; TDF, tenofovir disoproxil fumarate; UACR, </a:t>
            </a:r>
            <a:r>
              <a:rPr lang="en-GB" sz="1200" b="0" i="0" kern="1200" dirty="0">
                <a:solidFill>
                  <a:schemeClr val="tx1"/>
                </a:solidFill>
                <a:effectLst/>
                <a:latin typeface="Arial" panose="020B0604020202020204" pitchFamily="34" charset="0"/>
                <a:ea typeface="+mn-ea"/>
                <a:cs typeface="Arial" panose="020B0604020202020204" pitchFamily="34" charset="0"/>
              </a:rPr>
              <a:t>urine albumin to creatinine ratio</a:t>
            </a: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364515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3905702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ALT, alanine aminotransferase; ETV, entecavir; </a:t>
            </a:r>
            <a:r>
              <a:rPr lang="en-US" dirty="0" err="1"/>
              <a:t>HBeAg</a:t>
            </a:r>
            <a:r>
              <a:rPr lang="en-US" dirty="0"/>
              <a:t>, </a:t>
            </a:r>
            <a:r>
              <a:rPr lang="en-GB" dirty="0"/>
              <a:t>hepatitis B ‘e’ antigen</a:t>
            </a:r>
            <a:r>
              <a:rPr lang="en-US" dirty="0"/>
              <a:t>;</a:t>
            </a:r>
            <a:r>
              <a:rPr lang="en-GB" dirty="0"/>
              <a:t> HBsAg, hepatitis B surface antigen; IP-10, interferon-</a:t>
            </a:r>
            <a:r>
              <a:rPr lang="el-GR" dirty="0"/>
              <a:t>γ-</a:t>
            </a:r>
            <a:r>
              <a:rPr lang="en-GB" dirty="0"/>
              <a:t>inducible protein 10; TDF, tenofovir disoproxil fumarate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3019055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altLang="zh-TW" dirty="0"/>
              <a:t>CHB, </a:t>
            </a:r>
            <a:r>
              <a:rPr lang="en-GB" dirty="0"/>
              <a:t>chronic hepatitis B; </a:t>
            </a:r>
            <a:r>
              <a:rPr lang="en-GB" altLang="zh-TW" dirty="0" err="1"/>
              <a:t>HBeAg</a:t>
            </a:r>
            <a:r>
              <a:rPr lang="en-GB" altLang="zh-TW" dirty="0"/>
              <a:t>, </a:t>
            </a:r>
            <a:r>
              <a:rPr lang="en-GB" dirty="0"/>
              <a:t>hepatitis B ‘e’ antigen; </a:t>
            </a:r>
            <a:r>
              <a:rPr lang="en-GB" altLang="zh-TW" dirty="0"/>
              <a:t>HBsAg, </a:t>
            </a:r>
            <a:r>
              <a:rPr lang="en-GB" dirty="0"/>
              <a:t>hepatitis B virus surface antigen; HBV, hepatitis B virus; </a:t>
            </a:r>
            <a:r>
              <a:rPr lang="en-GB" altLang="zh-TW" dirty="0"/>
              <a:t>NUC, </a:t>
            </a:r>
            <a:r>
              <a:rPr lang="en-GB" altLang="zh-TW" dirty="0" err="1"/>
              <a:t>nucleos</a:t>
            </a:r>
            <a:r>
              <a:rPr lang="en-GB" altLang="zh-TW" dirty="0"/>
              <a:t>(t)ide analogue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344687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BL, baseline; CHB, chronic hepatitis B; </a:t>
            </a:r>
            <a:r>
              <a:rPr lang="en-GB" altLang="zh-TW" dirty="0"/>
              <a:t>HBsAg, </a:t>
            </a:r>
            <a:r>
              <a:rPr lang="en-GB" dirty="0"/>
              <a:t>hepatitis B virus surface antigen; LLOQ, lower limit of quantification; PK, pharmacokinetics; </a:t>
            </a:r>
            <a:r>
              <a:rPr lang="en-GB" dirty="0" err="1"/>
              <a:t>qd</a:t>
            </a:r>
            <a:r>
              <a:rPr lang="en-GB" dirty="0"/>
              <a:t>, once daily</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4145842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t>
            </a:r>
            <a:r>
              <a:rPr lang="en-US" sz="1200" dirty="0"/>
              <a:t>CAM, capsid assembly modulator; </a:t>
            </a:r>
            <a:r>
              <a:rPr lang="en-GB" sz="1200" dirty="0" err="1"/>
              <a:t>cccDNA</a:t>
            </a:r>
            <a:r>
              <a:rPr lang="en-GB" sz="1200" dirty="0"/>
              <a:t>, covalently closed circular DNA; EC</a:t>
            </a:r>
            <a:r>
              <a:rPr lang="en-GB" sz="1200" baseline="-25000" dirty="0"/>
              <a:t>50</a:t>
            </a:r>
            <a:r>
              <a:rPr lang="en-GB" sz="1200" dirty="0"/>
              <a:t>, half maximal effective concentration; EIA, enzyme immunoassay; </a:t>
            </a:r>
            <a:r>
              <a:rPr lang="en-GB" dirty="0"/>
              <a:t>ETV, entecavir; HBV, hepatitis B virus; </a:t>
            </a:r>
            <a:r>
              <a:rPr lang="en-GB" sz="1200" dirty="0" err="1"/>
              <a:t>HBeAg</a:t>
            </a:r>
            <a:r>
              <a:rPr lang="en-GB" sz="1200" dirty="0"/>
              <a:t>, hepatitis B ‘e’ antigen; </a:t>
            </a:r>
            <a:r>
              <a:rPr lang="en-GB" dirty="0"/>
              <a:t>PCR, polymerase chain reaction; </a:t>
            </a:r>
            <a:r>
              <a:rPr lang="en-US" sz="1200" dirty="0" err="1"/>
              <a:t>pgRNA</a:t>
            </a:r>
            <a:r>
              <a:rPr lang="en-US" sz="1200" dirty="0"/>
              <a:t>, pre-genomic RNA; rRNA, ribosomal RNA; sRNA, surface RNA; WT, wild type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59729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bid, twice daily; CHB, </a:t>
            </a:r>
            <a:r>
              <a:rPr lang="en-US" dirty="0"/>
              <a:t>chronic hepatitis B; </a:t>
            </a:r>
            <a:r>
              <a:rPr lang="en-GB" dirty="0"/>
              <a:t>HBV, hepatitis B virus; </a:t>
            </a:r>
            <a:r>
              <a:rPr lang="en-US" sz="1200" dirty="0"/>
              <a:t>LLOQ, </a:t>
            </a:r>
            <a:r>
              <a:rPr lang="en-US" dirty="0"/>
              <a:t>lower limit of quantitation; MAD, multiple ascending dose; PK, </a:t>
            </a:r>
            <a:r>
              <a:rPr lang="en-GB" dirty="0"/>
              <a:t>pharmacokinetics; SAD, single ascending dose</a:t>
            </a:r>
            <a:endParaRPr lang="en-US"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2910008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Abbreviations: AAV, adeno-associated virus; </a:t>
            </a:r>
            <a:r>
              <a:rPr lang="en-GB" i="1" dirty="0"/>
              <a:t>anti-HBs,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hepatitis B surface antibody; </a:t>
            </a:r>
            <a:r>
              <a:rPr lang="en-US" i="1" dirty="0"/>
              <a:t>CAM, capsid assembly modulator;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HBsAg, hepatitis B surface antigen</a:t>
            </a:r>
            <a:r>
              <a:rPr lang="en-US" sz="1200" b="0" i="1" u="none" strike="noStrike" kern="1200" dirty="0">
                <a:solidFill>
                  <a:schemeClr val="tx1"/>
                </a:solidFill>
                <a:effectLst/>
                <a:latin typeface="Arial" panose="020B0604020202020204" pitchFamily="34" charset="0"/>
                <a:ea typeface="+mn-ea"/>
                <a:cs typeface="Arial" panose="020B0604020202020204" pitchFamily="34" charset="0"/>
              </a:rPr>
              <a:t>; </a:t>
            </a:r>
            <a:r>
              <a:rPr lang="en-US" sz="1200" b="0" i="1" u="none" strike="noStrike" kern="1200" dirty="0" err="1">
                <a:solidFill>
                  <a:schemeClr val="tx1"/>
                </a:solidFill>
                <a:effectLst/>
                <a:latin typeface="Arial" panose="020B0604020202020204" pitchFamily="34" charset="0"/>
                <a:ea typeface="+mn-ea"/>
                <a:cs typeface="Arial" panose="020B0604020202020204" pitchFamily="34" charset="0"/>
              </a:rPr>
              <a:t>HBeAg</a:t>
            </a:r>
            <a:r>
              <a:rPr lang="en-US" sz="1200" b="0" i="1" u="none" strike="noStrike" kern="1200" dirty="0">
                <a:solidFill>
                  <a:schemeClr val="tx1"/>
                </a:solidFill>
                <a:effectLst/>
                <a:latin typeface="Arial" panose="020B0604020202020204" pitchFamily="34" charset="0"/>
                <a:ea typeface="+mn-ea"/>
                <a:cs typeface="Arial" panose="020B0604020202020204" pitchFamily="34" charset="0"/>
              </a:rPr>
              <a:t>, hepatitis B antigen;</a:t>
            </a:r>
            <a:r>
              <a:rPr lang="en-US" i="1" dirty="0"/>
              <a:t> </a:t>
            </a:r>
            <a:r>
              <a:rPr lang="en-GB" i="1" dirty="0"/>
              <a:t>HBV, hepatitis B virus; </a:t>
            </a:r>
            <a:r>
              <a:rPr lang="en-US" i="1" dirty="0"/>
              <a:t>LLOQ, lower limit of quantification; </a:t>
            </a:r>
            <a:r>
              <a:rPr lang="en-US" i="1" dirty="0" err="1"/>
              <a:t>qd</a:t>
            </a:r>
            <a:r>
              <a:rPr lang="en-US" i="1" dirty="0"/>
              <a:t>, once a day; </a:t>
            </a:r>
            <a:r>
              <a:rPr lang="en-US" i="1" dirty="0" err="1"/>
              <a:t>qod</a:t>
            </a:r>
            <a:r>
              <a:rPr lang="en-US" i="1" dirty="0"/>
              <a:t>, every other day; TLR7, toll-like receptor 7; VL, viral load</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2936876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anti-HBs,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hepatitis B surface antibody; CP, clearance profile; HBsAg, hepatitis B surface antigen; </a:t>
            </a:r>
            <a:r>
              <a:rPr lang="en-GB" i="1" dirty="0"/>
              <a:t>HBV, hepatitis B virus;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PBO, placebo</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4118493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ALT, alanine aminotransferase; BL, baseline; </a:t>
            </a:r>
            <a:r>
              <a:rPr lang="en-GB" i="1" dirty="0"/>
              <a:t>HBV, hepatitis B virus; </a:t>
            </a:r>
            <a:r>
              <a:rPr lang="en-GB" dirty="0"/>
              <a:t>HDV, hepatitis D virus; </a:t>
            </a:r>
            <a:r>
              <a:rPr lang="en-GB" sz="1800" kern="1200" dirty="0">
                <a:solidFill>
                  <a:schemeClr val="tx1"/>
                </a:solidFill>
                <a:latin typeface="Arial" panose="020B0604020202020204" pitchFamily="34" charset="0"/>
                <a:ea typeface="+mn-ea"/>
                <a:cs typeface="Arial" panose="020B0604020202020204" pitchFamily="34" charset="0"/>
              </a:rPr>
              <a:t>NTCP, </a:t>
            </a:r>
            <a:r>
              <a:rPr lang="en-GB" dirty="0"/>
              <a:t>sodium taurocholate </a:t>
            </a:r>
            <a:r>
              <a:rPr lang="en-GB" dirty="0" err="1"/>
              <a:t>cotransporting</a:t>
            </a:r>
            <a:r>
              <a:rPr lang="en-GB" dirty="0"/>
              <a:t> polypeptide; TDF, tenofovir disoproxil fumarate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34413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6</a:t>
            </a:fld>
            <a:endParaRPr lang="en-GB"/>
          </a:p>
        </p:txBody>
      </p:sp>
    </p:spTree>
    <p:extLst>
      <p:ext uri="{BB962C8B-B14F-4D97-AF65-F5344CB8AC3E}">
        <p14:creationId xmlns:p14="http://schemas.microsoft.com/office/powerpoint/2010/main" val="464371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AAV,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adeno-associated virus; </a:t>
            </a:r>
            <a:r>
              <a:rPr lang="en-GB" i="1" dirty="0"/>
              <a:t>anti-HBs,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hepatitis B surface antibody; </a:t>
            </a:r>
            <a:r>
              <a:rPr lang="en-GB" i="1" dirty="0"/>
              <a:t>CHB, </a:t>
            </a:r>
            <a:r>
              <a:rPr lang="en-US" i="1" dirty="0"/>
              <a:t>chronic hepatitis B; CTRL, control; </a:t>
            </a:r>
            <a:r>
              <a:rPr lang="en-GB" i="1" dirty="0"/>
              <a:t>HBsAg, hepatitis B surface antigen; HBV, hepatitis B virus; IFN, interferon; </a:t>
            </a:r>
            <a:r>
              <a:rPr lang="en-US" i="1" dirty="0"/>
              <a:t>RNAi, </a:t>
            </a:r>
            <a:r>
              <a:rPr lang="en-GB" i="1" dirty="0"/>
              <a:t>RNA interference; </a:t>
            </a:r>
            <a:r>
              <a:rPr lang="de-DE" i="1" dirty="0"/>
              <a:t>siRNA, </a:t>
            </a:r>
            <a:r>
              <a:rPr lang="en-GB" i="1" dirty="0"/>
              <a:t>small interfering RNA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2787686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Abbreviations: AAV,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adeno-associated virus; </a:t>
            </a:r>
            <a:r>
              <a:rPr lang="en-GB" sz="1200" b="0" i="1" u="none" strike="noStrike" kern="1200" dirty="0" err="1">
                <a:solidFill>
                  <a:schemeClr val="tx1"/>
                </a:solidFill>
                <a:effectLst/>
                <a:latin typeface="Arial" panose="020B0604020202020204" pitchFamily="34" charset="0"/>
                <a:ea typeface="+mn-ea"/>
                <a:cs typeface="Arial" panose="020B0604020202020204" pitchFamily="34" charset="0"/>
              </a:rPr>
              <a:t>HBeAg</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 hepatitis B ‘e’ antigen; </a:t>
            </a:r>
            <a:r>
              <a:rPr lang="en-GB" i="1" dirty="0"/>
              <a:t>HBsAg, hepatitis B surface antigen; HBV, hepatitis B virus; IV, intravenous; LLOQ, lower limit of quantification; </a:t>
            </a:r>
            <a:r>
              <a:rPr lang="en-GB" i="1" dirty="0" err="1"/>
              <a:t>MoA</a:t>
            </a:r>
            <a:r>
              <a:rPr lang="en-GB" i="1" dirty="0"/>
              <a:t>, mechanism of action; SC, subcutaneous; siRNA, </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small interfering RNA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3084858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t>
            </a:r>
            <a:r>
              <a:rPr lang="en-GB" sz="1200" dirty="0" err="1"/>
              <a:t>cccDNA</a:t>
            </a:r>
            <a:r>
              <a:rPr lang="en-GB" sz="1200" dirty="0"/>
              <a:t>, covalently closed circular DNA; </a:t>
            </a:r>
            <a:r>
              <a:rPr lang="en-GB" sz="1200" b="0" i="1" u="none" strike="noStrike" kern="1200" dirty="0" err="1">
                <a:solidFill>
                  <a:schemeClr val="tx1"/>
                </a:solidFill>
                <a:effectLst/>
                <a:latin typeface="Arial" panose="020B0604020202020204" pitchFamily="34" charset="0"/>
                <a:ea typeface="+mn-ea"/>
                <a:cs typeface="Arial" panose="020B0604020202020204" pitchFamily="34" charset="0"/>
              </a:rPr>
              <a:t>HBeAg</a:t>
            </a:r>
            <a:r>
              <a:rPr lang="en-GB" sz="1200" b="0" i="1" u="none" strike="noStrike" kern="1200" dirty="0">
                <a:solidFill>
                  <a:schemeClr val="tx1"/>
                </a:solidFill>
                <a:effectLst/>
                <a:latin typeface="Arial" panose="020B0604020202020204" pitchFamily="34" charset="0"/>
                <a:ea typeface="+mn-ea"/>
                <a:cs typeface="Arial" panose="020B0604020202020204" pitchFamily="34" charset="0"/>
              </a:rPr>
              <a:t>, hepatitis B ‘e’ antigen; </a:t>
            </a:r>
            <a:r>
              <a:rPr lang="en-GB" i="1" dirty="0"/>
              <a:t>HBsAg, hepatitis B surface antigen; HBV, hepatitis B virus; </a:t>
            </a:r>
            <a:r>
              <a:rPr lang="en-GB" dirty="0"/>
              <a:t>IV, intravenous; </a:t>
            </a:r>
            <a:r>
              <a:rPr lang="en-GB" i="1" dirty="0"/>
              <a:t>LLOQ, lower limit of quantification; </a:t>
            </a:r>
            <a:r>
              <a:rPr lang="en-GB" dirty="0"/>
              <a:t>q3w, every 3 weeks; RNAi, RNA interference; SC, subcutaneous;</a:t>
            </a:r>
            <a:r>
              <a:rPr lang="de-DE" i="1" dirty="0"/>
              <a:t> siRNA, </a:t>
            </a:r>
            <a:r>
              <a:rPr lang="en-GB" i="1" dirty="0"/>
              <a:t>small interfering RNA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1645295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err="1"/>
              <a:t>cccDNA</a:t>
            </a:r>
            <a:r>
              <a:rPr lang="en-US" dirty="0"/>
              <a:t>, </a:t>
            </a:r>
            <a:r>
              <a:rPr lang="en-GB" dirty="0"/>
              <a:t>covalently closed circular DNA</a:t>
            </a:r>
            <a:r>
              <a:rPr lang="en-US" dirty="0"/>
              <a:t>; ETV, entecavir; HBV, hepatitis B virus; </a:t>
            </a:r>
            <a:r>
              <a:rPr lang="en-GB" dirty="0"/>
              <a:t>NUC, </a:t>
            </a:r>
            <a:r>
              <a:rPr lang="en-US" dirty="0" err="1"/>
              <a:t>nucleos</a:t>
            </a:r>
            <a:r>
              <a:rPr lang="en-US" dirty="0"/>
              <a:t>(t)ide analogue; PK, pharmacokinetics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793503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t>
            </a:r>
            <a:r>
              <a:rPr lang="en-GB" i="1" dirty="0"/>
              <a:t>ETV, entecavir; HBsAg, hepatitis B surface antigen; HBV, hepatitis B virus; HDI,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hydrodynamic injection; </a:t>
            </a:r>
            <a:r>
              <a:rPr lang="en-GB" i="1" dirty="0"/>
              <a:t>ND, no data; </a:t>
            </a:r>
            <a:r>
              <a:rPr lang="en-GB" altLang="zh-TW" dirty="0"/>
              <a:t>NUC, </a:t>
            </a:r>
            <a:r>
              <a:rPr lang="en-GB" altLang="zh-TW" dirty="0" err="1"/>
              <a:t>nucleos</a:t>
            </a:r>
            <a:r>
              <a:rPr lang="en-GB" altLang="zh-TW" dirty="0"/>
              <a:t>(t)ide analogue; </a:t>
            </a:r>
            <a:r>
              <a:rPr lang="en-GB" altLang="zh-TW" dirty="0" err="1"/>
              <a:t>rcDNA</a:t>
            </a:r>
            <a:r>
              <a:rPr lang="en-GB" altLang="zh-TW" dirty="0"/>
              <a:t>, </a:t>
            </a:r>
            <a:r>
              <a:rPr lang="en-GB" sz="1200" b="0" i="0" kern="1200" dirty="0">
                <a:solidFill>
                  <a:schemeClr val="tx1"/>
                </a:solidFill>
                <a:effectLst/>
                <a:latin typeface="Arial" panose="020B0604020202020204" pitchFamily="34" charset="0"/>
                <a:ea typeface="+mn-ea"/>
                <a:cs typeface="Arial" panose="020B0604020202020204" pitchFamily="34" charset="0"/>
              </a:rPr>
              <a:t>relaxed circular DNA; </a:t>
            </a:r>
            <a:r>
              <a:rPr lang="en-GB" i="1" dirty="0"/>
              <a:t>TAF, tenofovir alafenamide;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1216298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Abbreviations: </a:t>
            </a:r>
            <a:r>
              <a:rPr lang="en-GB" sz="1200" i="1" dirty="0" err="1"/>
              <a:t>cccDNA</a:t>
            </a:r>
            <a:r>
              <a:rPr lang="en-GB" sz="1200" i="1" dirty="0"/>
              <a:t>, covalently closed circular DNA; </a:t>
            </a:r>
            <a:r>
              <a:rPr lang="en-GB" i="1" dirty="0"/>
              <a:t>HBsAg, hepatitis B surface antigen; HBV, hepatitis B virus; IFN, interferon; PBMC,</a:t>
            </a:r>
            <a:r>
              <a:rPr lang="en-GB" sz="1200" b="0" i="1" kern="1200" dirty="0">
                <a:solidFill>
                  <a:schemeClr val="tx1"/>
                </a:solidFill>
                <a:effectLst/>
                <a:latin typeface="Arial" panose="020B0604020202020204" pitchFamily="34" charset="0"/>
                <a:ea typeface="+mn-ea"/>
                <a:cs typeface="Arial" panose="020B0604020202020204" pitchFamily="34" charset="0"/>
              </a:rPr>
              <a:t> peripheral blood mononuclear cell; </a:t>
            </a:r>
            <a:r>
              <a:rPr lang="en-GB" sz="1200" b="0" i="1" kern="1200" dirty="0" err="1">
                <a:solidFill>
                  <a:schemeClr val="tx1"/>
                </a:solidFill>
                <a:effectLst/>
                <a:latin typeface="Arial" panose="020B0604020202020204" pitchFamily="34" charset="0"/>
                <a:ea typeface="+mn-ea"/>
                <a:cs typeface="Arial" panose="020B0604020202020204" pitchFamily="34" charset="0"/>
              </a:rPr>
              <a:t>pgDNA</a:t>
            </a:r>
            <a:r>
              <a:rPr lang="en-GB" sz="1200" b="0" i="1" kern="1200" dirty="0">
                <a:solidFill>
                  <a:schemeClr val="tx1"/>
                </a:solidFill>
                <a:effectLst/>
                <a:latin typeface="Arial" panose="020B0604020202020204" pitchFamily="34" charset="0"/>
                <a:ea typeface="+mn-ea"/>
                <a:cs typeface="Arial" panose="020B0604020202020204" pitchFamily="34" charset="0"/>
              </a:rPr>
              <a:t>, </a:t>
            </a:r>
            <a:r>
              <a:rPr lang="en-GB" sz="1200" b="0" i="1" kern="1200" dirty="0" err="1">
                <a:solidFill>
                  <a:schemeClr val="tx1"/>
                </a:solidFill>
                <a:effectLst/>
                <a:latin typeface="Arial" panose="020B0604020202020204" pitchFamily="34" charset="0"/>
                <a:ea typeface="+mn-ea"/>
                <a:cs typeface="Arial" panose="020B0604020202020204" pitchFamily="34" charset="0"/>
              </a:rPr>
              <a:t>pregenomic</a:t>
            </a:r>
            <a:r>
              <a:rPr lang="en-GB" sz="1200" b="0" i="1" kern="1200" dirty="0">
                <a:solidFill>
                  <a:schemeClr val="tx1"/>
                </a:solidFill>
                <a:effectLst/>
                <a:latin typeface="Arial" panose="020B0604020202020204" pitchFamily="34" charset="0"/>
                <a:ea typeface="+mn-ea"/>
                <a:cs typeface="Arial" panose="020B0604020202020204" pitchFamily="34" charset="0"/>
              </a:rPr>
              <a:t> DNA; </a:t>
            </a:r>
            <a:r>
              <a:rPr lang="en-GB" altLang="zh-TW" i="1" dirty="0" err="1"/>
              <a:t>rcDNA</a:t>
            </a:r>
            <a:r>
              <a:rPr lang="en-GB" altLang="zh-TW" i="1" dirty="0"/>
              <a:t>, </a:t>
            </a:r>
            <a:r>
              <a:rPr lang="en-GB" sz="1200" b="0" i="1" kern="1200" dirty="0">
                <a:solidFill>
                  <a:schemeClr val="tx1"/>
                </a:solidFill>
                <a:effectLst/>
                <a:latin typeface="Arial" panose="020B0604020202020204" pitchFamily="34" charset="0"/>
                <a:ea typeface="+mn-ea"/>
                <a:cs typeface="Arial" panose="020B0604020202020204" pitchFamily="34" charset="0"/>
              </a:rPr>
              <a:t>relaxed circular DNA; TCR, T cell receptor</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278599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t>Abbreviations: Ab, antibody; HBsAg, hepatitis B surface antigen; HCV, hepatitis C virus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 intervention practices, 11,386</a:t>
            </a:r>
            <a:r>
              <a:rPr kumimoji="0" lang="en-GB" sz="1200" b="0" i="0" u="none" strike="noStrike" kern="1200" cap="none" spc="0" normalizeH="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of 58,512 eligible patients, (19.4%) tested for both HBsAg and HCV Ab, compared with</a:t>
            </a:r>
            <a:r>
              <a:rPr kumimoji="0" lang="en-GB" sz="1200" b="0" i="0" u="none" strike="noStrike" kern="1200" cap="none" spc="0" normalizeH="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543 (1.7%) in control practices (p=0.011).</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 intervention practices</a:t>
            </a:r>
            <a:r>
              <a:rPr kumimoji="0" lang="en-US" sz="1200" b="0" i="0" u="none" strike="noStrike" kern="1200" cap="none" spc="0" normalizeH="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38% of  invited eligible patients from the Indian sub-continent (Bangladeshi, Indian or Pakistani) were tested. 8.9% of invited eligible Black Afro-Caribbean patients were tested.  14% of patients aged 18-39 years were screened compared to 28% in patients older than 40 years.. </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103 patients (0.90%) were newly confirmed HBsAg positive.  71 (68.9%) were male, 62 (60.2%) were East Asian, 19 (218.4%) Afro-Caribbean.  5 (4.85%) were </a:t>
            </a:r>
            <a:r>
              <a:rPr kumimoji="0" lang="en-GB"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eAg</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positive and 2 others (1.94%) delta positive.  7.8% had severe fibrosis or cirrhosis on ultrasound or transient elastography, mean age (MA) 46 years (range 20-83).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99 (0.87%) tested HCV Ab positive, of whom 38/99 (38.4%) were </a:t>
            </a:r>
            <a:r>
              <a:rPr kumimoji="0" lang="en-GB"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viraemic</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35 (92.1%) were </a:t>
            </a:r>
            <a:r>
              <a:rPr kumimoji="0" lang="en-GB"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SouthEast</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Asian, and 15.8% had severe fibrosis or cirrhosis, MA40 years (range 22-82).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190/202 (94.0%) positive patients attended at a secondary care diagnostic appointment. 140 patients were followed up,  51 who whom were randomised to either community-based (33/51) or hospital-based (18/51) follow-up.  The remaining 89 were followed up in standard hospital care.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 8 control practices, of 31,738 eligible patients 17/543 (3.1%) tested positive.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Both testing and positivity rates were low in young people (&lt;40)</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97538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DAPI, 4',6-diamidino-2-phenylindole; RNAi, RNA interference; </a:t>
            </a:r>
            <a:r>
              <a:rPr lang="en-GB" dirty="0" err="1"/>
              <a:t>qRT</a:t>
            </a:r>
            <a:r>
              <a:rPr lang="en-GB" dirty="0"/>
              <a:t>-PCR, </a:t>
            </a:r>
            <a:r>
              <a:rPr lang="en-US" dirty="0"/>
              <a:t>quantitative real-time polymerase chain reaction </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180860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245477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sz="1200" dirty="0"/>
              <a:t>BL, baseline; </a:t>
            </a:r>
            <a:r>
              <a:rPr lang="en-US" altLang="en-US" sz="1200" dirty="0"/>
              <a:t>CHC, chronic hepatitis C; CTP, </a:t>
            </a:r>
            <a:r>
              <a:rPr lang="en-GB" sz="1200" dirty="0"/>
              <a:t>Child–Turcotte–Pugh; DAA, direct-acting antiviral; HbA1C, glycated haemoglobin; HCC, hepatocellular carcinoma; HCV, hepatitis C virus; </a:t>
            </a:r>
            <a:r>
              <a:rPr lang="en-US" altLang="en-US" sz="1200" dirty="0"/>
              <a:t>SOF, sofosbuvir; SVR, sustained </a:t>
            </a:r>
            <a:r>
              <a:rPr lang="en-US" altLang="en-US" sz="1200" dirty="0" err="1"/>
              <a:t>virological</a:t>
            </a:r>
            <a:r>
              <a:rPr lang="en-US" altLang="en-US" sz="1200" dirty="0"/>
              <a:t>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159189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D/C, discontinuation; GT, genotype; ITT, intention to treat; LTFU, lost to follow-up; </a:t>
            </a:r>
            <a:r>
              <a:rPr lang="en-GB" dirty="0" err="1"/>
              <a:t>mITT</a:t>
            </a:r>
            <a:r>
              <a:rPr lang="en-GB" dirty="0"/>
              <a:t>, modified ITT; OST, opioid substitution therapy; SOF, sofosbuvir; </a:t>
            </a:r>
            <a:r>
              <a:rPr lang="en-US" altLang="en-US" sz="1200" dirty="0"/>
              <a:t>SVR, sustained </a:t>
            </a:r>
            <a:r>
              <a:rPr lang="en-US" altLang="en-US" sz="1200" dirty="0" err="1"/>
              <a:t>virological</a:t>
            </a:r>
            <a:r>
              <a:rPr lang="en-US" altLang="en-US" sz="1200" dirty="0"/>
              <a:t> response; </a:t>
            </a:r>
            <a:r>
              <a:rPr lang="en-GB" dirty="0"/>
              <a:t>VEL, </a:t>
            </a:r>
            <a:r>
              <a:rPr lang="en-GB" dirty="0" err="1"/>
              <a:t>velpatasvir</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51578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US" dirty="0"/>
              <a:t>AE, adverse event; DAA, </a:t>
            </a:r>
            <a:r>
              <a:rPr lang="en-GB" dirty="0"/>
              <a:t>direct-acting antiviral; GT, genotype; </a:t>
            </a:r>
            <a:r>
              <a:rPr lang="en-GB" sz="1200" dirty="0"/>
              <a:t>HCV, hepatitis C virus; </a:t>
            </a:r>
            <a:r>
              <a:rPr lang="en-GB" dirty="0"/>
              <a:t>ITT, intention-to-treat; LDV, ledipasvir; SOF, sofosbuvir; </a:t>
            </a:r>
            <a:r>
              <a:rPr lang="en-US" altLang="en-US" dirty="0"/>
              <a:t>SVR, sustained </a:t>
            </a:r>
            <a:r>
              <a:rPr lang="en-US" altLang="en-US" dirty="0" err="1"/>
              <a:t>virological</a:t>
            </a:r>
            <a:r>
              <a:rPr lang="en-US" altLang="en-US" dirty="0"/>
              <a:t> response; </a:t>
            </a:r>
            <a:r>
              <a:rPr lang="en-GB" dirty="0"/>
              <a:t>VL, viral load</a:t>
            </a:r>
          </a:p>
          <a:p>
            <a:pPr marL="0" indent="0">
              <a:buNone/>
            </a:pPr>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104567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AE, adverse event; </a:t>
            </a:r>
            <a:r>
              <a:rPr lang="en-US" dirty="0"/>
              <a:t>DAA, </a:t>
            </a:r>
            <a:r>
              <a:rPr lang="en-GB" dirty="0"/>
              <a:t>direct-acting antiviral; </a:t>
            </a:r>
            <a:r>
              <a:rPr lang="en-GB" sz="1200" dirty="0"/>
              <a:t>GT, genotype; HCV, hepatitis C virus; IDU, injecting drug use; </a:t>
            </a:r>
            <a:r>
              <a:rPr lang="en-GB" sz="1200" dirty="0" err="1"/>
              <a:t>qd</a:t>
            </a:r>
            <a:r>
              <a:rPr lang="en-GB" sz="1200" dirty="0"/>
              <a:t>, once daily;</a:t>
            </a:r>
            <a:r>
              <a:rPr lang="en-US" altLang="en-US" dirty="0"/>
              <a:t> S</a:t>
            </a:r>
            <a:r>
              <a:rPr lang="en-GB" dirty="0"/>
              <a:t>AE, serious adverse event; </a:t>
            </a:r>
            <a:r>
              <a:rPr lang="en-US" altLang="en-US" dirty="0"/>
              <a:t>SVR, sustained </a:t>
            </a:r>
            <a:r>
              <a:rPr lang="en-US" altLang="en-US" dirty="0" err="1"/>
              <a:t>virological</a:t>
            </a:r>
            <a:r>
              <a:rPr lang="en-US" altLang="en-US" dirty="0"/>
              <a:t> response; </a:t>
            </a:r>
            <a:endParaRPr lang="en-GB" dirty="0"/>
          </a:p>
          <a:p>
            <a:endParaRPr lang="ca-ES" dirty="0"/>
          </a:p>
        </p:txBody>
      </p:sp>
      <p:sp>
        <p:nvSpPr>
          <p:cNvPr id="4" name="Marcador de número de diapositiva 3"/>
          <p:cNvSpPr>
            <a:spLocks noGrp="1"/>
          </p:cNvSpPr>
          <p:nvPr>
            <p:ph type="sldNum" sz="quarter" idx="10"/>
          </p:nvPr>
        </p:nvSpPr>
        <p:spPr/>
        <p:txBody>
          <a:bodyPr/>
          <a:lstStyle/>
          <a:p>
            <a:fld id="{B4D364AB-B72F-4E2E-B139-D91D7EEFAC7B}" type="slidenum">
              <a:rPr lang="ca-ES" smtClean="0"/>
              <a:pPr/>
              <a:t>13</a:t>
            </a:fld>
            <a:endParaRPr lang="ca-ES"/>
          </a:p>
        </p:txBody>
      </p:sp>
    </p:spTree>
    <p:extLst>
      <p:ext uri="{BB962C8B-B14F-4D97-AF65-F5344CB8AC3E}">
        <p14:creationId xmlns:p14="http://schemas.microsoft.com/office/powerpoint/2010/main" val="1787313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6D1A1-FAED-4520-B728-ED247112E2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8760"/>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2933"/>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46ECCC98-259E-4CEC-A170-4EFDA30D2C5C}" type="datetimeFigureOut">
              <a:rPr lang="ca-ES" smtClean="0"/>
              <a:pPr/>
              <a:t>20/4/2018</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BB1DBD26-0528-485A-AC4B-724506D30896}" type="slidenum">
              <a:rPr lang="ca-ES" smtClean="0"/>
              <a:pPr/>
              <a:t>‹#›</a:t>
            </a:fld>
            <a:endParaRPr lang="ca-ES"/>
          </a:p>
        </p:txBody>
      </p:sp>
    </p:spTree>
    <p:extLst>
      <p:ext uri="{BB962C8B-B14F-4D97-AF65-F5344CB8AC3E}">
        <p14:creationId xmlns:p14="http://schemas.microsoft.com/office/powerpoint/2010/main" val="347204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40C828-4416-42F9-9BB7-C362A333ED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 y="138043"/>
            <a:ext cx="9014218"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 id="2147483661"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inkagetocare.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nul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emf"/><Relationship Id="rId18" Type="http://schemas.openxmlformats.org/officeDocument/2006/relationships/image" Target="../media/image26.tiff"/><Relationship Id="rId26" Type="http://schemas.openxmlformats.org/officeDocument/2006/relationships/image" Target="../media/image34.png"/><Relationship Id="rId3" Type="http://schemas.openxmlformats.org/officeDocument/2006/relationships/image" Target="../media/image13.png"/><Relationship Id="rId21" Type="http://schemas.openxmlformats.org/officeDocument/2006/relationships/image" Target="../media/image29.png"/><Relationship Id="rId34" Type="http://schemas.openxmlformats.org/officeDocument/2006/relationships/image" Target="../media/image37.png"/><Relationship Id="rId7" Type="http://schemas.openxmlformats.org/officeDocument/2006/relationships/image" Target="../media/image17.emf"/><Relationship Id="rId12" Type="http://schemas.openxmlformats.org/officeDocument/2006/relationships/image" Target="../media/image21.tiff"/><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36.png"/><Relationship Id="rId2" Type="http://schemas.openxmlformats.org/officeDocument/2006/relationships/notesSlide" Target="../notesSlides/notesSlide45.xml"/><Relationship Id="rId16" Type="http://schemas.microsoft.com/office/2007/relationships/hdphoto" Target="../media/hdphoto2.wdp"/><Relationship Id="rId20" Type="http://schemas.openxmlformats.org/officeDocument/2006/relationships/image" Target="../media/image28.png"/><Relationship Id="rId29" Type="http://schemas.openxmlformats.org/officeDocument/2006/relationships/chart" Target="../charts/chart29.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0.png"/><Relationship Id="rId24" Type="http://schemas.openxmlformats.org/officeDocument/2006/relationships/image" Target="../media/image32.png"/><Relationship Id="rId32" Type="http://schemas.openxmlformats.org/officeDocument/2006/relationships/image" Target="../media/image35.png"/><Relationship Id="rId37" Type="http://schemas.openxmlformats.org/officeDocument/2006/relationships/chart" Target="../charts/chart34.xml"/><Relationship Id="rId5"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1.png"/><Relationship Id="rId28" Type="http://schemas.openxmlformats.org/officeDocument/2006/relationships/chart" Target="../charts/chart28.xml"/><Relationship Id="rId36" Type="http://schemas.openxmlformats.org/officeDocument/2006/relationships/chart" Target="../charts/chart33.xml"/><Relationship Id="rId10" Type="http://schemas.openxmlformats.org/officeDocument/2006/relationships/image" Target="../media/image19.png"/><Relationship Id="rId19" Type="http://schemas.openxmlformats.org/officeDocument/2006/relationships/image" Target="../media/image27.png"/><Relationship Id="rId31" Type="http://schemas.openxmlformats.org/officeDocument/2006/relationships/chart" Target="../charts/chart31.xml"/><Relationship Id="rId4" Type="http://schemas.openxmlformats.org/officeDocument/2006/relationships/image" Target="../media/image14.emf"/><Relationship Id="rId9" Type="http://schemas.microsoft.com/office/2007/relationships/hdphoto" Target="../media/hdphoto1.wdp"/><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chart" Target="../charts/chart27.xml"/><Relationship Id="rId30" Type="http://schemas.openxmlformats.org/officeDocument/2006/relationships/chart" Target="../charts/chart30.xml"/><Relationship Id="rId35" Type="http://schemas.openxmlformats.org/officeDocument/2006/relationships/chart" Target="../charts/char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US"/>
              <a:t>Viral hepatitis</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a:t>Best of ILC 2018</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F201-FD91-489D-B1A3-47F7FF9224E9}"/>
              </a:ext>
            </a:extLst>
          </p:cNvPr>
          <p:cNvSpPr>
            <a:spLocks noGrp="1"/>
          </p:cNvSpPr>
          <p:nvPr>
            <p:ph type="title"/>
          </p:nvPr>
        </p:nvSpPr>
        <p:spPr/>
        <p:txBody>
          <a:bodyPr>
            <a:noAutofit/>
          </a:bodyPr>
          <a:lstStyle/>
          <a:p>
            <a:r>
              <a:rPr lang="en-US" altLang="en-US" sz="2000" dirty="0"/>
              <a:t>Long-term follow-up of patients with CHC and compensated or decompensated cirrhosis following SOF-based regimens</a:t>
            </a:r>
            <a:endParaRPr lang="en-GB" sz="2000" dirty="0"/>
          </a:p>
        </p:txBody>
      </p:sp>
      <p:sp>
        <p:nvSpPr>
          <p:cNvPr id="3" name="Text Placeholder 2">
            <a:extLst>
              <a:ext uri="{FF2B5EF4-FFF2-40B4-BE49-F238E27FC236}">
                <a16:creationId xmlns:a16="http://schemas.microsoft.com/office/drawing/2014/main" id="{C07F3218-13A9-4009-A2E3-C5BFDD10618F}"/>
              </a:ext>
            </a:extLst>
          </p:cNvPr>
          <p:cNvSpPr>
            <a:spLocks noGrp="1"/>
          </p:cNvSpPr>
          <p:nvPr>
            <p:ph type="body" sz="quarter" idx="10"/>
          </p:nvPr>
        </p:nvSpPr>
        <p:spPr>
          <a:xfrm>
            <a:off x="4925" y="6237312"/>
            <a:ext cx="6583299" cy="619609"/>
          </a:xfrm>
        </p:spPr>
        <p:txBody>
          <a:bodyPr/>
          <a:lstStyle/>
          <a:p>
            <a:r>
              <a:rPr lang="en-GB" dirty="0"/>
              <a:t>*Includes haematology, chemistry, lipids, HbA1C, coagulation, HCV RNA, markers of fibrosis and biomarkers. Other assessments: quality of life survey, DNA, endoscopy and optional biopsy</a:t>
            </a:r>
            <a:endParaRPr lang="en-US" altLang="en-US" dirty="0"/>
          </a:p>
          <a:p>
            <a:r>
              <a:rPr lang="en-US" altLang="en-US" dirty="0" err="1"/>
              <a:t>Mangia</a:t>
            </a:r>
            <a:r>
              <a:rPr lang="en-US" altLang="en-US" dirty="0"/>
              <a:t> A</a:t>
            </a:r>
            <a:r>
              <a:rPr lang="en-GB" dirty="0"/>
              <a:t>, et al. ILC 2018, #GS-018</a:t>
            </a:r>
          </a:p>
        </p:txBody>
      </p:sp>
      <p:sp>
        <p:nvSpPr>
          <p:cNvPr id="7" name="Content Placeholder 6">
            <a:extLst>
              <a:ext uri="{FF2B5EF4-FFF2-40B4-BE49-F238E27FC236}">
                <a16:creationId xmlns:a16="http://schemas.microsoft.com/office/drawing/2014/main" id="{AB56EB6E-0F2B-4158-80B4-28A5EA9A5F02}"/>
              </a:ext>
            </a:extLst>
          </p:cNvPr>
          <p:cNvSpPr>
            <a:spLocks noGrp="1"/>
          </p:cNvSpPr>
          <p:nvPr>
            <p:ph sz="half" idx="4294967295"/>
          </p:nvPr>
        </p:nvSpPr>
        <p:spPr>
          <a:xfrm>
            <a:off x="223030" y="1122453"/>
            <a:ext cx="4468813" cy="1427162"/>
          </a:xfrm>
        </p:spPr>
        <p:txBody>
          <a:bodyPr wrap="square">
            <a:spAutoFit/>
          </a:bodyPr>
          <a:lstStyle/>
          <a:p>
            <a:r>
              <a:rPr lang="en-US" altLang="en-US" sz="1400" dirty="0"/>
              <a:t>Long-term </a:t>
            </a:r>
            <a:r>
              <a:rPr lang="en-US" altLang="en-US" sz="1400" dirty="0" err="1"/>
              <a:t>virological</a:t>
            </a:r>
            <a:r>
              <a:rPr lang="en-US" altLang="en-US" sz="1400" dirty="0"/>
              <a:t> and clinical outcomes in patients with cirrhosis who achieve SVR after DAA treatment are being evaluated in the DALTON cirrhosis registry study</a:t>
            </a:r>
          </a:p>
          <a:p>
            <a:r>
              <a:rPr lang="en-US" altLang="en-US" sz="1400" b="1" dirty="0"/>
              <a:t>Objective: </a:t>
            </a:r>
            <a:r>
              <a:rPr lang="en-US" altLang="en-US" sz="1400" dirty="0"/>
              <a:t>to evaluate clinical progression or liver disease reversal after SVR and SVR durability</a:t>
            </a:r>
            <a:endParaRPr lang="en-GB" sz="1400" dirty="0"/>
          </a:p>
        </p:txBody>
      </p:sp>
      <p:sp>
        <p:nvSpPr>
          <p:cNvPr id="43" name="Content Placeholder 3">
            <a:extLst>
              <a:ext uri="{FF2B5EF4-FFF2-40B4-BE49-F238E27FC236}">
                <a16:creationId xmlns:a16="http://schemas.microsoft.com/office/drawing/2014/main" id="{D781F814-EB94-46C4-A769-778CFD844CCC}"/>
              </a:ext>
            </a:extLst>
          </p:cNvPr>
          <p:cNvSpPr txBox="1">
            <a:spLocks/>
          </p:cNvSpPr>
          <p:nvPr/>
        </p:nvSpPr>
        <p:spPr>
          <a:xfrm>
            <a:off x="179512" y="4665188"/>
            <a:ext cx="8506800" cy="30777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400" dirty="0"/>
          </a:p>
        </p:txBody>
      </p:sp>
      <p:sp>
        <p:nvSpPr>
          <p:cNvPr id="42" name="Rectangle 8">
            <a:extLst>
              <a:ext uri="{FF2B5EF4-FFF2-40B4-BE49-F238E27FC236}">
                <a16:creationId xmlns:a16="http://schemas.microsoft.com/office/drawing/2014/main" id="{D239C9DB-38D6-4715-9999-3505AB9FF7BC}"/>
              </a:ext>
            </a:extLst>
          </p:cNvPr>
          <p:cNvSpPr>
            <a:spLocks/>
          </p:cNvSpPr>
          <p:nvPr/>
        </p:nvSpPr>
        <p:spPr bwMode="auto">
          <a:xfrm>
            <a:off x="6007401" y="1110539"/>
            <a:ext cx="196688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r>
              <a:rPr lang="en-US" altLang="en-US" sz="1200" b="1" dirty="0"/>
              <a:t>Cirrhosis registry (N=1245)</a:t>
            </a:r>
          </a:p>
        </p:txBody>
      </p:sp>
      <p:graphicFrame>
        <p:nvGraphicFramePr>
          <p:cNvPr id="9" name="Table 8">
            <a:extLst>
              <a:ext uri="{FF2B5EF4-FFF2-40B4-BE49-F238E27FC236}">
                <a16:creationId xmlns:a16="http://schemas.microsoft.com/office/drawing/2014/main" id="{DE201DAD-EAAD-48DE-BC04-6D51DE912C64}"/>
              </a:ext>
            </a:extLst>
          </p:cNvPr>
          <p:cNvGraphicFramePr>
            <a:graphicFrameLocks noGrp="1"/>
          </p:cNvGraphicFramePr>
          <p:nvPr>
            <p:extLst>
              <p:ext uri="{D42A27DB-BD31-4B8C-83A1-F6EECF244321}">
                <p14:modId xmlns:p14="http://schemas.microsoft.com/office/powerpoint/2010/main" val="4203394868"/>
              </p:ext>
            </p:extLst>
          </p:nvPr>
        </p:nvGraphicFramePr>
        <p:xfrm>
          <a:off x="4942312" y="1426120"/>
          <a:ext cx="3744000" cy="1282800"/>
        </p:xfrm>
        <a:graphic>
          <a:graphicData uri="http://schemas.openxmlformats.org/drawingml/2006/table">
            <a:tbl>
              <a:tblPr firstRow="1" bandRow="1">
                <a:tableStyleId>{2D5ABB26-0587-4C30-8999-92F81FD0307C}</a:tableStyleId>
              </a:tblPr>
              <a:tblGrid>
                <a:gridCol w="972000">
                  <a:extLst>
                    <a:ext uri="{9D8B030D-6E8A-4147-A177-3AD203B41FA5}">
                      <a16:colId xmlns:a16="http://schemas.microsoft.com/office/drawing/2014/main" val="605369645"/>
                    </a:ext>
                  </a:extLst>
                </a:gridCol>
                <a:gridCol w="252000">
                  <a:extLst>
                    <a:ext uri="{9D8B030D-6E8A-4147-A177-3AD203B41FA5}">
                      <a16:colId xmlns:a16="http://schemas.microsoft.com/office/drawing/2014/main" val="413750152"/>
                    </a:ext>
                  </a:extLst>
                </a:gridCol>
                <a:gridCol w="252000">
                  <a:extLst>
                    <a:ext uri="{9D8B030D-6E8A-4147-A177-3AD203B41FA5}">
                      <a16:colId xmlns:a16="http://schemas.microsoft.com/office/drawing/2014/main" val="2293656620"/>
                    </a:ext>
                  </a:extLst>
                </a:gridCol>
                <a:gridCol w="252000">
                  <a:extLst>
                    <a:ext uri="{9D8B030D-6E8A-4147-A177-3AD203B41FA5}">
                      <a16:colId xmlns:a16="http://schemas.microsoft.com/office/drawing/2014/main" val="2633173356"/>
                    </a:ext>
                  </a:extLst>
                </a:gridCol>
                <a:gridCol w="252000">
                  <a:extLst>
                    <a:ext uri="{9D8B030D-6E8A-4147-A177-3AD203B41FA5}">
                      <a16:colId xmlns:a16="http://schemas.microsoft.com/office/drawing/2014/main" val="2346617143"/>
                    </a:ext>
                  </a:extLst>
                </a:gridCol>
                <a:gridCol w="252000">
                  <a:extLst>
                    <a:ext uri="{9D8B030D-6E8A-4147-A177-3AD203B41FA5}">
                      <a16:colId xmlns:a16="http://schemas.microsoft.com/office/drawing/2014/main" val="3170947571"/>
                    </a:ext>
                  </a:extLst>
                </a:gridCol>
                <a:gridCol w="252000">
                  <a:extLst>
                    <a:ext uri="{9D8B030D-6E8A-4147-A177-3AD203B41FA5}">
                      <a16:colId xmlns:a16="http://schemas.microsoft.com/office/drawing/2014/main" val="3079728668"/>
                    </a:ext>
                  </a:extLst>
                </a:gridCol>
                <a:gridCol w="252000">
                  <a:extLst>
                    <a:ext uri="{9D8B030D-6E8A-4147-A177-3AD203B41FA5}">
                      <a16:colId xmlns:a16="http://schemas.microsoft.com/office/drawing/2014/main" val="2411480486"/>
                    </a:ext>
                  </a:extLst>
                </a:gridCol>
                <a:gridCol w="252000">
                  <a:extLst>
                    <a:ext uri="{9D8B030D-6E8A-4147-A177-3AD203B41FA5}">
                      <a16:colId xmlns:a16="http://schemas.microsoft.com/office/drawing/2014/main" val="2947258933"/>
                    </a:ext>
                  </a:extLst>
                </a:gridCol>
                <a:gridCol w="252000">
                  <a:extLst>
                    <a:ext uri="{9D8B030D-6E8A-4147-A177-3AD203B41FA5}">
                      <a16:colId xmlns:a16="http://schemas.microsoft.com/office/drawing/2014/main" val="263747056"/>
                    </a:ext>
                  </a:extLst>
                </a:gridCol>
                <a:gridCol w="252000">
                  <a:extLst>
                    <a:ext uri="{9D8B030D-6E8A-4147-A177-3AD203B41FA5}">
                      <a16:colId xmlns:a16="http://schemas.microsoft.com/office/drawing/2014/main" val="1228981902"/>
                    </a:ext>
                  </a:extLst>
                </a:gridCol>
                <a:gridCol w="252000">
                  <a:extLst>
                    <a:ext uri="{9D8B030D-6E8A-4147-A177-3AD203B41FA5}">
                      <a16:colId xmlns:a16="http://schemas.microsoft.com/office/drawing/2014/main" val="3199198127"/>
                    </a:ext>
                  </a:extLst>
                </a:gridCol>
              </a:tblGrid>
              <a:tr h="188174">
                <a:tc>
                  <a:txBody>
                    <a:bodyPr/>
                    <a:lstStyle/>
                    <a:p>
                      <a:r>
                        <a:rPr lang="en-GB" sz="1000" b="1" dirty="0"/>
                        <a:t>Week</a:t>
                      </a:r>
                    </a:p>
                  </a:txBody>
                  <a:tcPr marL="18000" marR="18000" marT="18000" marB="18000">
                    <a:solidFill>
                      <a:schemeClr val="bg1"/>
                    </a:solidFill>
                  </a:tcPr>
                </a:tc>
                <a:tc>
                  <a:txBody>
                    <a:bodyPr/>
                    <a:lstStyle/>
                    <a:p>
                      <a:pPr algn="ctr"/>
                      <a:r>
                        <a:rPr lang="en-GB" sz="1000" b="1" dirty="0"/>
                        <a:t>BL</a:t>
                      </a:r>
                    </a:p>
                  </a:txBody>
                  <a:tcPr marL="18000" marR="18000" marT="18000" marB="18000">
                    <a:solidFill>
                      <a:schemeClr val="bg1"/>
                    </a:solidFill>
                  </a:tcPr>
                </a:tc>
                <a:tc>
                  <a:txBody>
                    <a:bodyPr/>
                    <a:lstStyle/>
                    <a:p>
                      <a:pPr algn="ctr"/>
                      <a:r>
                        <a:rPr lang="en-GB" sz="1000" b="1" dirty="0"/>
                        <a:t>24</a:t>
                      </a:r>
                    </a:p>
                  </a:txBody>
                  <a:tcPr marL="18000" marR="18000" marT="18000" marB="18000">
                    <a:solidFill>
                      <a:schemeClr val="bg1"/>
                    </a:solidFill>
                  </a:tcPr>
                </a:tc>
                <a:tc>
                  <a:txBody>
                    <a:bodyPr/>
                    <a:lstStyle/>
                    <a:p>
                      <a:pPr algn="ctr"/>
                      <a:r>
                        <a:rPr lang="en-GB" sz="1000" b="1" dirty="0"/>
                        <a:t>48</a:t>
                      </a:r>
                    </a:p>
                  </a:txBody>
                  <a:tcPr marL="18000" marR="18000" marT="18000" marB="18000">
                    <a:solidFill>
                      <a:schemeClr val="bg1"/>
                    </a:solidFill>
                  </a:tcPr>
                </a:tc>
                <a:tc>
                  <a:txBody>
                    <a:bodyPr/>
                    <a:lstStyle/>
                    <a:p>
                      <a:pPr algn="ctr"/>
                      <a:r>
                        <a:rPr lang="en-GB" sz="1000" b="1" dirty="0"/>
                        <a:t>72</a:t>
                      </a:r>
                    </a:p>
                  </a:txBody>
                  <a:tcPr marL="18000" marR="18000" marT="18000" marB="18000">
                    <a:solidFill>
                      <a:schemeClr val="bg1"/>
                    </a:solidFill>
                  </a:tcPr>
                </a:tc>
                <a:tc>
                  <a:txBody>
                    <a:bodyPr/>
                    <a:lstStyle/>
                    <a:p>
                      <a:pPr algn="ctr"/>
                      <a:r>
                        <a:rPr lang="en-GB" sz="1000" b="1" dirty="0"/>
                        <a:t>96</a:t>
                      </a:r>
                    </a:p>
                  </a:txBody>
                  <a:tcPr marL="18000" marR="18000" marT="18000" marB="18000">
                    <a:solidFill>
                      <a:schemeClr val="bg1"/>
                    </a:solidFill>
                  </a:tcPr>
                </a:tc>
                <a:tc>
                  <a:txBody>
                    <a:bodyPr/>
                    <a:lstStyle/>
                    <a:p>
                      <a:pPr algn="ctr"/>
                      <a:r>
                        <a:rPr lang="en-GB" sz="1000" b="1" dirty="0"/>
                        <a:t>120</a:t>
                      </a:r>
                    </a:p>
                  </a:txBody>
                  <a:tcPr marL="18000" marR="18000" marT="18000" marB="18000">
                    <a:solidFill>
                      <a:schemeClr val="bg1"/>
                    </a:solidFill>
                  </a:tcPr>
                </a:tc>
                <a:tc>
                  <a:txBody>
                    <a:bodyPr/>
                    <a:lstStyle/>
                    <a:p>
                      <a:pPr algn="ctr"/>
                      <a:r>
                        <a:rPr lang="en-GB" sz="1000" b="1" dirty="0"/>
                        <a:t>144</a:t>
                      </a:r>
                    </a:p>
                  </a:txBody>
                  <a:tcPr marL="18000" marR="18000" marT="18000" marB="18000">
                    <a:solidFill>
                      <a:schemeClr val="bg1"/>
                    </a:solidFill>
                  </a:tcPr>
                </a:tc>
                <a:tc>
                  <a:txBody>
                    <a:bodyPr/>
                    <a:lstStyle/>
                    <a:p>
                      <a:pPr algn="ctr"/>
                      <a:r>
                        <a:rPr lang="en-GB" sz="1000" b="1" dirty="0"/>
                        <a:t>168</a:t>
                      </a:r>
                    </a:p>
                  </a:txBody>
                  <a:tcPr marL="18000" marR="18000" marT="18000" marB="18000">
                    <a:solidFill>
                      <a:schemeClr val="bg1"/>
                    </a:solidFill>
                  </a:tcPr>
                </a:tc>
                <a:tc>
                  <a:txBody>
                    <a:bodyPr/>
                    <a:lstStyle/>
                    <a:p>
                      <a:pPr algn="ctr"/>
                      <a:r>
                        <a:rPr lang="en-GB" sz="1000" b="1" dirty="0"/>
                        <a:t>192</a:t>
                      </a:r>
                    </a:p>
                  </a:txBody>
                  <a:tcPr marL="18000" marR="18000" marT="18000" marB="18000">
                    <a:solidFill>
                      <a:schemeClr val="bg1"/>
                    </a:solidFill>
                  </a:tcPr>
                </a:tc>
                <a:tc>
                  <a:txBody>
                    <a:bodyPr/>
                    <a:lstStyle/>
                    <a:p>
                      <a:pPr algn="ctr"/>
                      <a:r>
                        <a:rPr lang="en-GB" sz="1000" b="1" dirty="0"/>
                        <a:t>216</a:t>
                      </a:r>
                    </a:p>
                  </a:txBody>
                  <a:tcPr marL="18000" marR="18000" marT="18000" marB="18000">
                    <a:solidFill>
                      <a:schemeClr val="bg1"/>
                    </a:solidFill>
                  </a:tcPr>
                </a:tc>
                <a:tc>
                  <a:txBody>
                    <a:bodyPr/>
                    <a:lstStyle/>
                    <a:p>
                      <a:pPr algn="ctr"/>
                      <a:r>
                        <a:rPr lang="en-GB" sz="1000" b="1" dirty="0"/>
                        <a:t>240</a:t>
                      </a:r>
                    </a:p>
                  </a:txBody>
                  <a:tcPr marL="18000" marR="18000" marT="18000" marB="18000">
                    <a:solidFill>
                      <a:schemeClr val="bg1"/>
                    </a:solidFill>
                  </a:tcPr>
                </a:tc>
                <a:extLst>
                  <a:ext uri="{0D108BD9-81ED-4DB2-BD59-A6C34878D82A}">
                    <a16:rowId xmlns:a16="http://schemas.microsoft.com/office/drawing/2014/main" val="2062837507"/>
                  </a:ext>
                </a:extLst>
              </a:tr>
              <a:tr h="123679">
                <a:tc>
                  <a:txBody>
                    <a:bodyPr/>
                    <a:lstStyle/>
                    <a:p>
                      <a:r>
                        <a:rPr lang="en-GB" sz="1000" b="1" dirty="0" err="1">
                          <a:solidFill>
                            <a:schemeClr val="bg1"/>
                          </a:solidFill>
                        </a:rPr>
                        <a:t>FibroScan</a:t>
                      </a:r>
                      <a:endParaRPr lang="en-GB" sz="1000" b="1" dirty="0">
                        <a:solidFill>
                          <a:schemeClr val="bg1"/>
                        </a:solidFill>
                      </a:endParaRPr>
                    </a:p>
                  </a:txBody>
                  <a:tcPr marL="18000" marR="18000" marT="18000" marB="18000">
                    <a:solidFill>
                      <a:schemeClr val="accent6"/>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extLst>
                  <a:ext uri="{0D108BD9-81ED-4DB2-BD59-A6C34878D82A}">
                    <a16:rowId xmlns:a16="http://schemas.microsoft.com/office/drawing/2014/main" val="3598932723"/>
                  </a:ext>
                </a:extLst>
              </a:tr>
              <a:tr h="123679">
                <a:tc>
                  <a:txBody>
                    <a:bodyPr/>
                    <a:lstStyle/>
                    <a:p>
                      <a:r>
                        <a:rPr lang="en-GB" sz="1000" b="1" dirty="0"/>
                        <a:t>CTP score</a:t>
                      </a:r>
                    </a:p>
                  </a:txBody>
                  <a:tcPr marL="18000" marR="18000" marT="18000" marB="18000">
                    <a:solidFill>
                      <a:schemeClr val="accent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extLst>
                  <a:ext uri="{0D108BD9-81ED-4DB2-BD59-A6C34878D82A}">
                    <a16:rowId xmlns:a16="http://schemas.microsoft.com/office/drawing/2014/main" val="4160449385"/>
                  </a:ext>
                </a:extLst>
              </a:tr>
              <a:tr h="123679">
                <a:tc>
                  <a:txBody>
                    <a:bodyPr/>
                    <a:lstStyle/>
                    <a:p>
                      <a:r>
                        <a:rPr lang="en-GB" sz="1000" b="1" dirty="0">
                          <a:solidFill>
                            <a:schemeClr val="bg2"/>
                          </a:solidFill>
                        </a:rPr>
                        <a:t>HCC imaging</a:t>
                      </a:r>
                    </a:p>
                  </a:txBody>
                  <a:tcPr marL="18000" marR="18000" marT="18000" marB="18000">
                    <a:solidFill>
                      <a:schemeClr val="tx2">
                        <a:lumMod val="60000"/>
                        <a:lumOff val="40000"/>
                      </a:schemeClr>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extLst>
                  <a:ext uri="{0D108BD9-81ED-4DB2-BD59-A6C34878D82A}">
                    <a16:rowId xmlns:a16="http://schemas.microsoft.com/office/drawing/2014/main" val="915508995"/>
                  </a:ext>
                </a:extLst>
              </a:tr>
              <a:tr h="123679">
                <a:tc>
                  <a:txBody>
                    <a:bodyPr/>
                    <a:lstStyle/>
                    <a:p>
                      <a:r>
                        <a:rPr lang="en-GB" sz="1000" b="1" dirty="0">
                          <a:solidFill>
                            <a:schemeClr val="bg2"/>
                          </a:solidFill>
                        </a:rPr>
                        <a:t>Liver disease </a:t>
                      </a:r>
                      <a:br>
                        <a:rPr lang="en-GB" sz="1000" b="1" dirty="0">
                          <a:solidFill>
                            <a:schemeClr val="bg2"/>
                          </a:solidFill>
                        </a:rPr>
                      </a:br>
                      <a:r>
                        <a:rPr lang="en-GB" sz="1000" b="1" dirty="0">
                          <a:solidFill>
                            <a:schemeClr val="bg2"/>
                          </a:solidFill>
                        </a:rPr>
                        <a:t>assessment</a:t>
                      </a:r>
                    </a:p>
                  </a:txBody>
                  <a:tcPr marL="18000" marR="18000" marT="18000" marB="18000">
                    <a:solidFill>
                      <a:schemeClr val="accent4"/>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extLst>
                  <a:ext uri="{0D108BD9-81ED-4DB2-BD59-A6C34878D82A}">
                    <a16:rowId xmlns:a16="http://schemas.microsoft.com/office/drawing/2014/main" val="869845590"/>
                  </a:ext>
                </a:extLst>
              </a:tr>
              <a:tr h="0">
                <a:tc>
                  <a:txBody>
                    <a:bodyPr/>
                    <a:lstStyle/>
                    <a:p>
                      <a:r>
                        <a:rPr lang="en-GB" sz="1000" b="1" dirty="0">
                          <a:solidFill>
                            <a:schemeClr val="tx1"/>
                          </a:solidFill>
                        </a:rPr>
                        <a:t>Laboratory*</a:t>
                      </a:r>
                    </a:p>
                  </a:txBody>
                  <a:tcPr marL="18000" marR="18000" marT="18000" marB="18000">
                    <a:solidFill>
                      <a:schemeClr val="accent5"/>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tc>
                  <a:txBody>
                    <a:bodyPr/>
                    <a:lstStyle/>
                    <a:p>
                      <a:pPr algn="ctr"/>
                      <a:endParaRPr lang="en-GB" sz="1000" dirty="0"/>
                    </a:p>
                  </a:txBody>
                  <a:tcPr marL="18000" marR="18000" marT="18000" marB="18000">
                    <a:solidFill>
                      <a:schemeClr val="bg1"/>
                    </a:solidFill>
                  </a:tcPr>
                </a:tc>
                <a:extLst>
                  <a:ext uri="{0D108BD9-81ED-4DB2-BD59-A6C34878D82A}">
                    <a16:rowId xmlns:a16="http://schemas.microsoft.com/office/drawing/2014/main" val="2383677679"/>
                  </a:ext>
                </a:extLst>
              </a:tr>
            </a:tbl>
          </a:graphicData>
        </a:graphic>
      </p:graphicFrame>
      <p:grpSp>
        <p:nvGrpSpPr>
          <p:cNvPr id="22" name="Group 21">
            <a:extLst>
              <a:ext uri="{FF2B5EF4-FFF2-40B4-BE49-F238E27FC236}">
                <a16:creationId xmlns:a16="http://schemas.microsoft.com/office/drawing/2014/main" id="{DA1D48B2-1488-41B1-825E-B826151FCBFB}"/>
              </a:ext>
            </a:extLst>
          </p:cNvPr>
          <p:cNvGrpSpPr/>
          <p:nvPr/>
        </p:nvGrpSpPr>
        <p:grpSpPr>
          <a:xfrm>
            <a:off x="6012893" y="1654381"/>
            <a:ext cx="2549273" cy="1038818"/>
            <a:chOff x="1466117" y="3513245"/>
            <a:chExt cx="2549273" cy="1038818"/>
          </a:xfrm>
        </p:grpSpPr>
        <p:cxnSp>
          <p:nvCxnSpPr>
            <p:cNvPr id="11" name="Straight Arrow Connector 10">
              <a:extLst>
                <a:ext uri="{FF2B5EF4-FFF2-40B4-BE49-F238E27FC236}">
                  <a16:creationId xmlns:a16="http://schemas.microsoft.com/office/drawing/2014/main" id="{D375D888-D29C-46D9-8D10-2B2C3FEE3103}"/>
                </a:ext>
              </a:extLst>
            </p:cNvPr>
            <p:cNvCxnSpPr/>
            <p:nvPr/>
          </p:nvCxnSpPr>
          <p:spPr>
            <a:xfrm>
              <a:off x="1466117"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5C4907-63C8-436F-A71F-C9E34FFDEFC2}"/>
                </a:ext>
              </a:extLst>
            </p:cNvPr>
            <p:cNvCxnSpPr/>
            <p:nvPr/>
          </p:nvCxnSpPr>
          <p:spPr>
            <a:xfrm>
              <a:off x="1466117"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632A567-DBEF-41E5-BF98-1BEF81262BB5}"/>
                </a:ext>
              </a:extLst>
            </p:cNvPr>
            <p:cNvCxnSpPr/>
            <p:nvPr/>
          </p:nvCxnSpPr>
          <p:spPr>
            <a:xfrm>
              <a:off x="1466117"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FF0D751-0E04-4E65-B830-1C3249F78BBC}"/>
                </a:ext>
              </a:extLst>
            </p:cNvPr>
            <p:cNvCxnSpPr/>
            <p:nvPr/>
          </p:nvCxnSpPr>
          <p:spPr>
            <a:xfrm>
              <a:off x="1466117"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787D38C-311D-410A-87FE-D067F4089E6F}"/>
                </a:ext>
              </a:extLst>
            </p:cNvPr>
            <p:cNvCxnSpPr/>
            <p:nvPr/>
          </p:nvCxnSpPr>
          <p:spPr>
            <a:xfrm>
              <a:off x="1472045"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EBC56BC-C9A1-4810-B4B9-A6B22FE0C368}"/>
                </a:ext>
              </a:extLst>
            </p:cNvPr>
            <p:cNvCxnSpPr>
              <a:cxnSpLocks/>
            </p:cNvCxnSpPr>
            <p:nvPr/>
          </p:nvCxnSpPr>
          <p:spPr>
            <a:xfrm>
              <a:off x="1723416" y="3513245"/>
              <a:ext cx="0" cy="322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E85B141-6786-4032-973C-01037FE452C2}"/>
                </a:ext>
              </a:extLst>
            </p:cNvPr>
            <p:cNvCxnSpPr/>
            <p:nvPr/>
          </p:nvCxnSpPr>
          <p:spPr>
            <a:xfrm>
              <a:off x="1723416"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1D0C0BC-0E75-4685-886F-0E41B5532EB9}"/>
                </a:ext>
              </a:extLst>
            </p:cNvPr>
            <p:cNvCxnSpPr/>
            <p:nvPr/>
          </p:nvCxnSpPr>
          <p:spPr>
            <a:xfrm>
              <a:off x="1723416"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B3E19E-34B2-4CB2-84F1-C72A85CDA48C}"/>
                </a:ext>
              </a:extLst>
            </p:cNvPr>
            <p:cNvCxnSpPr/>
            <p:nvPr/>
          </p:nvCxnSpPr>
          <p:spPr>
            <a:xfrm>
              <a:off x="1723416"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CA1DB0B-D6F9-4C55-899D-FB0D8122EC72}"/>
                </a:ext>
              </a:extLst>
            </p:cNvPr>
            <p:cNvCxnSpPr/>
            <p:nvPr/>
          </p:nvCxnSpPr>
          <p:spPr>
            <a:xfrm>
              <a:off x="1974787"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75488AA-B025-461A-BA0D-0BA7C2472727}"/>
                </a:ext>
              </a:extLst>
            </p:cNvPr>
            <p:cNvCxnSpPr/>
            <p:nvPr/>
          </p:nvCxnSpPr>
          <p:spPr>
            <a:xfrm>
              <a:off x="1974787"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593EDAA-583E-402F-802E-854B6851EA8F}"/>
                </a:ext>
              </a:extLst>
            </p:cNvPr>
            <p:cNvCxnSpPr/>
            <p:nvPr/>
          </p:nvCxnSpPr>
          <p:spPr>
            <a:xfrm>
              <a:off x="1974787"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26C77AD-65C0-4813-9E8C-84FA489CC4F8}"/>
                </a:ext>
              </a:extLst>
            </p:cNvPr>
            <p:cNvCxnSpPr/>
            <p:nvPr/>
          </p:nvCxnSpPr>
          <p:spPr>
            <a:xfrm>
              <a:off x="1974787"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32FEDFC-A3FF-4797-9A88-42295AF3D686}"/>
                </a:ext>
              </a:extLst>
            </p:cNvPr>
            <p:cNvCxnSpPr/>
            <p:nvPr/>
          </p:nvCxnSpPr>
          <p:spPr>
            <a:xfrm>
              <a:off x="1980715"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B280AEB-0F23-4AE6-8C4F-5EB32E55FD77}"/>
                </a:ext>
              </a:extLst>
            </p:cNvPr>
            <p:cNvCxnSpPr/>
            <p:nvPr/>
          </p:nvCxnSpPr>
          <p:spPr>
            <a:xfrm>
              <a:off x="2483456"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8F313A9-3E63-4B16-8B83-1078ED8629D4}"/>
                </a:ext>
              </a:extLst>
            </p:cNvPr>
            <p:cNvCxnSpPr/>
            <p:nvPr/>
          </p:nvCxnSpPr>
          <p:spPr>
            <a:xfrm>
              <a:off x="2483456"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07B1577-E186-4BEC-A463-29497F51D481}"/>
                </a:ext>
              </a:extLst>
            </p:cNvPr>
            <p:cNvCxnSpPr/>
            <p:nvPr/>
          </p:nvCxnSpPr>
          <p:spPr>
            <a:xfrm>
              <a:off x="2483456"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6615E83-926D-4603-9424-838E623140BB}"/>
                </a:ext>
              </a:extLst>
            </p:cNvPr>
            <p:cNvCxnSpPr/>
            <p:nvPr/>
          </p:nvCxnSpPr>
          <p:spPr>
            <a:xfrm>
              <a:off x="2483456"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8BDFAF1-D75B-4D0F-A9E3-5737076ACCA8}"/>
                </a:ext>
              </a:extLst>
            </p:cNvPr>
            <p:cNvCxnSpPr/>
            <p:nvPr/>
          </p:nvCxnSpPr>
          <p:spPr>
            <a:xfrm>
              <a:off x="2489384"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14A47CA-6B85-4F76-BF82-7C7791BB5A38}"/>
                </a:ext>
              </a:extLst>
            </p:cNvPr>
            <p:cNvCxnSpPr/>
            <p:nvPr/>
          </p:nvCxnSpPr>
          <p:spPr>
            <a:xfrm>
              <a:off x="2992125"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C049E58-D94B-4C04-8151-58A2A811DB1B}"/>
                </a:ext>
              </a:extLst>
            </p:cNvPr>
            <p:cNvCxnSpPr/>
            <p:nvPr/>
          </p:nvCxnSpPr>
          <p:spPr>
            <a:xfrm>
              <a:off x="2992125"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680EFC1-7833-4112-A829-631A3C63B0E2}"/>
                </a:ext>
              </a:extLst>
            </p:cNvPr>
            <p:cNvCxnSpPr/>
            <p:nvPr/>
          </p:nvCxnSpPr>
          <p:spPr>
            <a:xfrm>
              <a:off x="2992125"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0FB2DD2-BE84-4053-BABC-CDBD5D142C6B}"/>
                </a:ext>
              </a:extLst>
            </p:cNvPr>
            <p:cNvCxnSpPr/>
            <p:nvPr/>
          </p:nvCxnSpPr>
          <p:spPr>
            <a:xfrm>
              <a:off x="2992125"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6DAEEA1-520E-4DDC-85C1-B9EB7AA47832}"/>
                </a:ext>
              </a:extLst>
            </p:cNvPr>
            <p:cNvCxnSpPr/>
            <p:nvPr/>
          </p:nvCxnSpPr>
          <p:spPr>
            <a:xfrm>
              <a:off x="2998053"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CEFA1AA-E6A9-4E3D-A8F5-9B685AF7FED5}"/>
                </a:ext>
              </a:extLst>
            </p:cNvPr>
            <p:cNvCxnSpPr/>
            <p:nvPr/>
          </p:nvCxnSpPr>
          <p:spPr>
            <a:xfrm>
              <a:off x="3500794"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6D81223-E1CD-4396-97B8-08404CAA6D0D}"/>
                </a:ext>
              </a:extLst>
            </p:cNvPr>
            <p:cNvCxnSpPr/>
            <p:nvPr/>
          </p:nvCxnSpPr>
          <p:spPr>
            <a:xfrm>
              <a:off x="3500794"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8C203D6-89BE-405C-AFD4-C2A4F3005DAF}"/>
                </a:ext>
              </a:extLst>
            </p:cNvPr>
            <p:cNvCxnSpPr/>
            <p:nvPr/>
          </p:nvCxnSpPr>
          <p:spPr>
            <a:xfrm>
              <a:off x="3500794"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4E99CFBB-F101-4D12-A4E1-0A587EF772A1}"/>
                </a:ext>
              </a:extLst>
            </p:cNvPr>
            <p:cNvCxnSpPr/>
            <p:nvPr/>
          </p:nvCxnSpPr>
          <p:spPr>
            <a:xfrm>
              <a:off x="3500794"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AD9CA48-0A39-4808-BB38-D70BF1AF0C77}"/>
                </a:ext>
              </a:extLst>
            </p:cNvPr>
            <p:cNvCxnSpPr/>
            <p:nvPr/>
          </p:nvCxnSpPr>
          <p:spPr>
            <a:xfrm>
              <a:off x="3506722"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934718A-3464-40A2-AD6B-F8F319E77333}"/>
                </a:ext>
              </a:extLst>
            </p:cNvPr>
            <p:cNvCxnSpPr/>
            <p:nvPr/>
          </p:nvCxnSpPr>
          <p:spPr>
            <a:xfrm>
              <a:off x="4009462" y="3513245"/>
              <a:ext cx="0" cy="1440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54EB7A7-FBEC-4288-914D-82F01BA4B6E1}"/>
                </a:ext>
              </a:extLst>
            </p:cNvPr>
            <p:cNvCxnSpPr/>
            <p:nvPr/>
          </p:nvCxnSpPr>
          <p:spPr>
            <a:xfrm>
              <a:off x="4009462" y="3696673"/>
              <a:ext cx="0" cy="1440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DAB5B44-617C-4EB4-9AF8-CD0FF90E7CFB}"/>
                </a:ext>
              </a:extLst>
            </p:cNvPr>
            <p:cNvCxnSpPr/>
            <p:nvPr/>
          </p:nvCxnSpPr>
          <p:spPr>
            <a:xfrm>
              <a:off x="4009462"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8C08038-7146-46E6-BAED-3D9CFF43CDF8}"/>
                </a:ext>
              </a:extLst>
            </p:cNvPr>
            <p:cNvCxnSpPr/>
            <p:nvPr/>
          </p:nvCxnSpPr>
          <p:spPr>
            <a:xfrm>
              <a:off x="4009462"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A631F8A-0531-4830-8CCB-5FAC4CF96003}"/>
                </a:ext>
              </a:extLst>
            </p:cNvPr>
            <p:cNvCxnSpPr/>
            <p:nvPr/>
          </p:nvCxnSpPr>
          <p:spPr>
            <a:xfrm>
              <a:off x="4015390"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18AC17A-D6D1-4ABA-B4D1-DDDEF00C5E3D}"/>
                </a:ext>
              </a:extLst>
            </p:cNvPr>
            <p:cNvCxnSpPr>
              <a:cxnSpLocks/>
            </p:cNvCxnSpPr>
            <p:nvPr/>
          </p:nvCxnSpPr>
          <p:spPr>
            <a:xfrm>
              <a:off x="2232085" y="3513245"/>
              <a:ext cx="0" cy="322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AFA01AC-9320-4437-A1E7-2DA7045C32F2}"/>
                </a:ext>
              </a:extLst>
            </p:cNvPr>
            <p:cNvCxnSpPr/>
            <p:nvPr/>
          </p:nvCxnSpPr>
          <p:spPr>
            <a:xfrm>
              <a:off x="2232085"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042EB46-4FEC-4AA8-8A89-78A5CADDEC48}"/>
                </a:ext>
              </a:extLst>
            </p:cNvPr>
            <p:cNvCxnSpPr/>
            <p:nvPr/>
          </p:nvCxnSpPr>
          <p:spPr>
            <a:xfrm>
              <a:off x="2232085"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92B3971-6F80-4FE6-9090-C47C66D8D533}"/>
                </a:ext>
              </a:extLst>
            </p:cNvPr>
            <p:cNvCxnSpPr/>
            <p:nvPr/>
          </p:nvCxnSpPr>
          <p:spPr>
            <a:xfrm>
              <a:off x="2232085"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A4C5B4AC-2F31-48C8-9C52-6BF8D9514E1F}"/>
                </a:ext>
              </a:extLst>
            </p:cNvPr>
            <p:cNvCxnSpPr>
              <a:cxnSpLocks/>
            </p:cNvCxnSpPr>
            <p:nvPr/>
          </p:nvCxnSpPr>
          <p:spPr>
            <a:xfrm>
              <a:off x="3249423" y="3513245"/>
              <a:ext cx="0" cy="322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F81B90FB-708E-4ADA-885F-0ED81981B4ED}"/>
                </a:ext>
              </a:extLst>
            </p:cNvPr>
            <p:cNvCxnSpPr/>
            <p:nvPr/>
          </p:nvCxnSpPr>
          <p:spPr>
            <a:xfrm>
              <a:off x="3249423"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D277B756-6B7C-44C1-80D3-8873DAD677ED}"/>
                </a:ext>
              </a:extLst>
            </p:cNvPr>
            <p:cNvCxnSpPr/>
            <p:nvPr/>
          </p:nvCxnSpPr>
          <p:spPr>
            <a:xfrm>
              <a:off x="3249423"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E2541E61-884F-4F23-9019-AF6436CF5E64}"/>
                </a:ext>
              </a:extLst>
            </p:cNvPr>
            <p:cNvCxnSpPr/>
            <p:nvPr/>
          </p:nvCxnSpPr>
          <p:spPr>
            <a:xfrm>
              <a:off x="3249423"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A4ECB00-F300-4B48-A962-C0FA9B1147E6}"/>
                </a:ext>
              </a:extLst>
            </p:cNvPr>
            <p:cNvCxnSpPr>
              <a:cxnSpLocks/>
            </p:cNvCxnSpPr>
            <p:nvPr/>
          </p:nvCxnSpPr>
          <p:spPr>
            <a:xfrm>
              <a:off x="3758092" y="3513245"/>
              <a:ext cx="0" cy="322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3ACF622-BC15-45DF-BF53-CD9A20015702}"/>
                </a:ext>
              </a:extLst>
            </p:cNvPr>
            <p:cNvCxnSpPr/>
            <p:nvPr/>
          </p:nvCxnSpPr>
          <p:spPr>
            <a:xfrm>
              <a:off x="3758092"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1E7E283C-672B-4809-881A-5125E1CBF769}"/>
                </a:ext>
              </a:extLst>
            </p:cNvPr>
            <p:cNvCxnSpPr/>
            <p:nvPr/>
          </p:nvCxnSpPr>
          <p:spPr>
            <a:xfrm>
              <a:off x="3758092"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B6596805-374C-42FC-A8C7-87A70F724135}"/>
                </a:ext>
              </a:extLst>
            </p:cNvPr>
            <p:cNvCxnSpPr/>
            <p:nvPr/>
          </p:nvCxnSpPr>
          <p:spPr>
            <a:xfrm>
              <a:off x="3758092"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F51E955-FDA5-4D23-B317-1E2AE8C93B9C}"/>
                </a:ext>
              </a:extLst>
            </p:cNvPr>
            <p:cNvCxnSpPr>
              <a:cxnSpLocks/>
            </p:cNvCxnSpPr>
            <p:nvPr/>
          </p:nvCxnSpPr>
          <p:spPr>
            <a:xfrm>
              <a:off x="2740754" y="3513245"/>
              <a:ext cx="0" cy="3221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26998D7D-1952-4550-BBB2-CE392AD1E0F7}"/>
                </a:ext>
              </a:extLst>
            </p:cNvPr>
            <p:cNvCxnSpPr/>
            <p:nvPr/>
          </p:nvCxnSpPr>
          <p:spPr>
            <a:xfrm>
              <a:off x="2740754" y="3880101"/>
              <a:ext cx="0" cy="144016"/>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1AF70E5-AF39-4DE0-AC04-F033C1783B92}"/>
                </a:ext>
              </a:extLst>
            </p:cNvPr>
            <p:cNvCxnSpPr/>
            <p:nvPr/>
          </p:nvCxnSpPr>
          <p:spPr>
            <a:xfrm>
              <a:off x="2740754" y="4158289"/>
              <a:ext cx="0" cy="14401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A1C0B52E-9093-4971-BFC8-44E575E32894}"/>
                </a:ext>
              </a:extLst>
            </p:cNvPr>
            <p:cNvCxnSpPr/>
            <p:nvPr/>
          </p:nvCxnSpPr>
          <p:spPr>
            <a:xfrm>
              <a:off x="2740754" y="4408047"/>
              <a:ext cx="0" cy="144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148" name="Content Placeholder 4">
            <a:extLst>
              <a:ext uri="{FF2B5EF4-FFF2-40B4-BE49-F238E27FC236}">
                <a16:creationId xmlns:a16="http://schemas.microsoft.com/office/drawing/2014/main" id="{BE12ABB1-8529-4225-98CA-C35BC550511F}"/>
              </a:ext>
            </a:extLst>
          </p:cNvPr>
          <p:cNvSpPr txBox="1">
            <a:spLocks/>
          </p:cNvSpPr>
          <p:nvPr/>
        </p:nvSpPr>
        <p:spPr>
          <a:xfrm>
            <a:off x="4499992" y="4701832"/>
            <a:ext cx="4617462" cy="1268039"/>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400" b="1" dirty="0"/>
              <a:t>Conclusions</a:t>
            </a:r>
          </a:p>
          <a:p>
            <a:pPr lvl="1"/>
            <a:r>
              <a:rPr lang="en-US" altLang="en-US" sz="1300" dirty="0"/>
              <a:t>SVR maintained in &gt;99.9% of patients</a:t>
            </a:r>
          </a:p>
          <a:p>
            <a:pPr lvl="1"/>
            <a:r>
              <a:rPr lang="en-US" altLang="en-US" sz="1300" dirty="0"/>
              <a:t>Improvements in fibrosis scores maintained </a:t>
            </a:r>
          </a:p>
          <a:p>
            <a:pPr lvl="1"/>
            <a:r>
              <a:rPr lang="en-US" altLang="en-US" sz="1300" dirty="0"/>
              <a:t>Most patients show CTP improvement</a:t>
            </a:r>
          </a:p>
          <a:p>
            <a:pPr lvl="1"/>
            <a:r>
              <a:rPr lang="en-US" altLang="en-US" sz="1300" dirty="0"/>
              <a:t>HCC decreased, in keeping with prior literature</a:t>
            </a:r>
            <a:endParaRPr lang="en-GB" sz="1300" dirty="0"/>
          </a:p>
        </p:txBody>
      </p:sp>
      <p:graphicFrame>
        <p:nvGraphicFramePr>
          <p:cNvPr id="150" name="Group 10">
            <a:extLst>
              <a:ext uri="{FF2B5EF4-FFF2-40B4-BE49-F238E27FC236}">
                <a16:creationId xmlns:a16="http://schemas.microsoft.com/office/drawing/2014/main" id="{3165BFC4-F9E2-4E33-BF9A-EE0A65200B03}"/>
              </a:ext>
            </a:extLst>
          </p:cNvPr>
          <p:cNvGraphicFramePr>
            <a:graphicFrameLocks noGrp="1"/>
          </p:cNvGraphicFramePr>
          <p:nvPr>
            <p:extLst>
              <p:ext uri="{D42A27DB-BD31-4B8C-83A1-F6EECF244321}">
                <p14:modId xmlns:p14="http://schemas.microsoft.com/office/powerpoint/2010/main" val="1066592836"/>
              </p:ext>
            </p:extLst>
          </p:nvPr>
        </p:nvGraphicFramePr>
        <p:xfrm>
          <a:off x="5447202" y="3583389"/>
          <a:ext cx="3291998" cy="624234"/>
        </p:xfrm>
        <a:graphic>
          <a:graphicData uri="http://schemas.openxmlformats.org/drawingml/2006/table">
            <a:tbl>
              <a:tblPr/>
              <a:tblGrid>
                <a:gridCol w="2162568">
                  <a:extLst>
                    <a:ext uri="{9D8B030D-6E8A-4147-A177-3AD203B41FA5}">
                      <a16:colId xmlns:a16="http://schemas.microsoft.com/office/drawing/2014/main" val="690563334"/>
                    </a:ext>
                  </a:extLst>
                </a:gridCol>
                <a:gridCol w="564715">
                  <a:extLst>
                    <a:ext uri="{9D8B030D-6E8A-4147-A177-3AD203B41FA5}">
                      <a16:colId xmlns:a16="http://schemas.microsoft.com/office/drawing/2014/main" val="1957741289"/>
                    </a:ext>
                  </a:extLst>
                </a:gridCol>
                <a:gridCol w="564715">
                  <a:extLst>
                    <a:ext uri="{9D8B030D-6E8A-4147-A177-3AD203B41FA5}">
                      <a16:colId xmlns:a16="http://schemas.microsoft.com/office/drawing/2014/main" val="1296625189"/>
                    </a:ext>
                  </a:extLst>
                </a:gridCol>
              </a:tblGrid>
              <a:tr h="253902">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0">
                        <a:lnSpc>
                          <a:spcPct val="9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0" marR="0" marT="0" marB="0" anchor="ctr" horzOverflow="overflow">
                    <a:lnL cap="flat">
                      <a:noFill/>
                    </a:lnL>
                    <a:lnR cap="flat">
                      <a:noFill/>
                    </a:lnR>
                    <a:lnT cap="flat">
                      <a:noFill/>
                    </a:lnT>
                    <a:lnB cap="flat">
                      <a:noFill/>
                    </a:lnB>
                    <a:lnTlToBr>
                      <a:noFill/>
                    </a:lnTlToBr>
                    <a:lnBlToTr>
                      <a:noFill/>
                    </a:lnBlToTr>
                    <a:no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85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CTP A
n=1039</a:t>
                      </a:r>
                      <a:endParaRPr kumimoji="0" lang="en-US" altLang="en-US" sz="2000" b="0" i="0" u="none" strike="noStrike" cap="none" normalizeH="0" baseline="0" dirty="0">
                        <a:ln>
                          <a:noFill/>
                        </a:ln>
                        <a:solidFill>
                          <a:schemeClr val="tx1"/>
                        </a:solidFill>
                        <a:effectLst/>
                        <a:latin typeface="+mn-lt" charset="0"/>
                        <a:cs typeface="Arial" panose="020B0604020202020204" pitchFamily="34" charset="0"/>
                        <a:sym typeface="Arial" panose="020B0604020202020204" pitchFamily="34" charset="0"/>
                      </a:endParaRPr>
                    </a:p>
                  </a:txBody>
                  <a:tcPr marL="0" marR="0" marT="0" marB="0" anchor="ctr" horzOverflow="overflow">
                    <a:lnL cap="flat">
                      <a:noFill/>
                    </a:lnL>
                    <a:lnR cap="flat">
                      <a:noFill/>
                    </a:lnR>
                    <a:lnT cap="flat">
                      <a:noFill/>
                    </a:lnT>
                    <a:lnB cap="flat">
                      <a:noFill/>
                    </a:lnB>
                    <a:lnTlToBr>
                      <a:noFill/>
                    </a:lnTlToBr>
                    <a:lnBlToTr>
                      <a:noFill/>
                    </a:lnBlToTr>
                    <a:solidFill>
                      <a:schemeClr val="accent1"/>
                    </a:solid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85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CTP B+C n=206</a:t>
                      </a:r>
                      <a:endParaRPr kumimoji="0" lang="en-US" altLang="en-US" sz="2000" b="0" i="0" u="none" strike="noStrike" cap="none" normalizeH="0" baseline="0" dirty="0">
                        <a:ln>
                          <a:noFill/>
                        </a:ln>
                        <a:solidFill>
                          <a:schemeClr val="tx1"/>
                        </a:solidFill>
                        <a:effectLst/>
                        <a:latin typeface="+mn-lt" charset="0"/>
                        <a:cs typeface="Arial" panose="020B0604020202020204" pitchFamily="34" charset="0"/>
                        <a:sym typeface="Arial" panose="020B0604020202020204" pitchFamily="34" charset="0"/>
                      </a:endParaRPr>
                    </a:p>
                  </a:txBody>
                  <a:tcPr marL="0" marR="0" marT="0" marB="0" anchor="ctr" horzOverflow="overflow">
                    <a:lnL cap="flat">
                      <a:noFill/>
                    </a:lnL>
                    <a:lnR cap="flat">
                      <a:noFill/>
                    </a:lnR>
                    <a:lnT cap="flat">
                      <a:noFill/>
                    </a:lnT>
                    <a:lnB cap="flat">
                      <a:noFill/>
                    </a:lnB>
                    <a:lnTlToBr>
                      <a:noFill/>
                    </a:lnTlToBr>
                    <a:lnBlToTr>
                      <a:noFill/>
                    </a:lnBlToTr>
                    <a:solidFill>
                      <a:schemeClr val="accent2"/>
                    </a:solidFill>
                  </a:tcPr>
                </a:tc>
                <a:extLst>
                  <a:ext uri="{0D108BD9-81ED-4DB2-BD59-A6C34878D82A}">
                    <a16:rowId xmlns:a16="http://schemas.microsoft.com/office/drawing/2014/main" val="2934491662"/>
                  </a:ext>
                </a:extLst>
              </a:tr>
              <a:tr h="119276">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Pt-y follow-up</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2216</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439</a:t>
                      </a:r>
                      <a:endParaRPr kumimoji="0" lang="en-US" altLang="en-US" sz="2000" b="0" i="0" u="none" strike="noStrike" cap="none" normalizeH="0" baseline="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cap="flat">
                      <a:noFill/>
                    </a:lnR>
                    <a:lnT cap="flat">
                      <a:noFill/>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64513085"/>
                  </a:ext>
                </a:extLst>
              </a:tr>
              <a:tr h="119276">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Number of events</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23</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23</a:t>
                      </a:r>
                      <a:endParaRPr kumimoji="0" lang="en-US" altLang="en-US" sz="2000" b="0" i="0" u="none" strike="noStrike" cap="none" normalizeH="0" baseline="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08010988"/>
                  </a:ext>
                </a:extLst>
              </a:tr>
              <a:tr h="119276">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Exposure adjusted incidence rate/100 </a:t>
                      </a:r>
                      <a:r>
                        <a:rPr kumimoji="0" lang="en-US" altLang="en-US" sz="9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pt</a:t>
                      </a: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-y</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1.04</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cap="flat">
                      <a:noFill/>
                    </a:lnB>
                    <a:lnTlToBr>
                      <a:noFill/>
                    </a:lnTlToBr>
                    <a:lnBlToTr>
                      <a:noFill/>
                    </a:lnBlToTr>
                    <a:solidFill>
                      <a:srgbClr val="EAEAEA"/>
                    </a:solidFill>
                  </a:tcPr>
                </a:tc>
                <a:tc>
                  <a:txBody>
                    <a:bodyPr/>
                    <a:lstStyle>
                      <a:lvl1pPr>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582613" indent="-24130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890588" indent="-204788">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200150" indent="-171450">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1628775" indent="-257175">
                        <a:spcBef>
                          <a:spcPts val="400"/>
                        </a:spcBef>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0859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5431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0003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457575" indent="-257175" fontAlgn="base" hangingPunct="0">
                        <a:spcBef>
                          <a:spcPts val="400"/>
                        </a:spcBef>
                        <a:spcAft>
                          <a:spcPct val="0"/>
                        </a:spcAft>
                        <a:buClr>
                          <a:srgbClr val="990000"/>
                        </a:buClr>
                        <a:buSzPct val="100000"/>
                        <a:buFont typeface="Symbol" panose="05050102010706020507" pitchFamily="18" charset="2"/>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0">
                        <a:lnSpc>
                          <a:spcPct val="9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5.23</a:t>
                      </a:r>
                      <a:endParaRPr kumimoji="0" lang="en-US" altLang="en-US" sz="2000" b="0" i="0" u="none" strike="noStrike" cap="none" normalizeH="0" baseline="0" dirty="0">
                        <a:ln>
                          <a:noFill/>
                        </a:ln>
                        <a:solidFill>
                          <a:srgbClr val="000000"/>
                        </a:solidFill>
                        <a:effectLst/>
                        <a:latin typeface="+mn-lt" charset="0"/>
                        <a:cs typeface="Arial" panose="020B0604020202020204" pitchFamily="34" charset="0"/>
                        <a:sym typeface="Arial" panose="020B0604020202020204"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cap="flat">
                      <a:noFill/>
                    </a:lnB>
                    <a:lnTlToBr>
                      <a:noFill/>
                    </a:lnTlToBr>
                    <a:lnBlToTr>
                      <a:noFill/>
                    </a:lnBlToTr>
                    <a:solidFill>
                      <a:srgbClr val="EAEAEA"/>
                    </a:solidFill>
                  </a:tcPr>
                </a:tc>
                <a:extLst>
                  <a:ext uri="{0D108BD9-81ED-4DB2-BD59-A6C34878D82A}">
                    <a16:rowId xmlns:a16="http://schemas.microsoft.com/office/drawing/2014/main" val="3599571748"/>
                  </a:ext>
                </a:extLst>
              </a:tr>
            </a:tbl>
          </a:graphicData>
        </a:graphic>
      </p:graphicFrame>
      <p:sp>
        <p:nvSpPr>
          <p:cNvPr id="151" name="Rectangle 79">
            <a:extLst>
              <a:ext uri="{FF2B5EF4-FFF2-40B4-BE49-F238E27FC236}">
                <a16:creationId xmlns:a16="http://schemas.microsoft.com/office/drawing/2014/main" id="{9A9BDD61-AD2C-47BA-BDF5-2B0FBF0E3BEF}"/>
              </a:ext>
            </a:extLst>
          </p:cNvPr>
          <p:cNvSpPr>
            <a:spLocks/>
          </p:cNvSpPr>
          <p:nvPr/>
        </p:nvSpPr>
        <p:spPr bwMode="auto">
          <a:xfrm>
            <a:off x="5589017" y="2837280"/>
            <a:ext cx="280365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r>
              <a:rPr lang="en-US" altLang="en-US" sz="1200" b="1" dirty="0"/>
              <a:t>HCC incidence since achieving SVR12</a:t>
            </a:r>
          </a:p>
        </p:txBody>
      </p:sp>
      <p:sp>
        <p:nvSpPr>
          <p:cNvPr id="169" name="Rectangle 78">
            <a:extLst>
              <a:ext uri="{FF2B5EF4-FFF2-40B4-BE49-F238E27FC236}">
                <a16:creationId xmlns:a16="http://schemas.microsoft.com/office/drawing/2014/main" id="{574BA9DF-4C5D-4EA4-B1E5-31CF40ED2F67}"/>
              </a:ext>
            </a:extLst>
          </p:cNvPr>
          <p:cNvSpPr>
            <a:spLocks/>
          </p:cNvSpPr>
          <p:nvPr/>
        </p:nvSpPr>
        <p:spPr bwMode="auto">
          <a:xfrm>
            <a:off x="433564" y="2608421"/>
            <a:ext cx="12230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r>
              <a:rPr lang="en-US" altLang="en-US" sz="1200" b="1" dirty="0" err="1"/>
              <a:t>FibroScan</a:t>
            </a:r>
            <a:r>
              <a:rPr lang="en-US" altLang="en-US" sz="1200" b="1" dirty="0"/>
              <a:t> score</a:t>
            </a:r>
          </a:p>
        </p:txBody>
      </p:sp>
      <p:graphicFrame>
        <p:nvGraphicFramePr>
          <p:cNvPr id="172" name="Chart 171">
            <a:extLst>
              <a:ext uri="{FF2B5EF4-FFF2-40B4-BE49-F238E27FC236}">
                <a16:creationId xmlns:a16="http://schemas.microsoft.com/office/drawing/2014/main" id="{83DC5676-2CA2-4E74-9C7D-6CA109F0F48F}"/>
              </a:ext>
            </a:extLst>
          </p:cNvPr>
          <p:cNvGraphicFramePr/>
          <p:nvPr>
            <p:extLst>
              <p:ext uri="{D42A27DB-BD31-4B8C-83A1-F6EECF244321}">
                <p14:modId xmlns:p14="http://schemas.microsoft.com/office/powerpoint/2010/main" val="3614638302"/>
              </p:ext>
            </p:extLst>
          </p:nvPr>
        </p:nvGraphicFramePr>
        <p:xfrm>
          <a:off x="155339" y="4284500"/>
          <a:ext cx="4536504" cy="1791597"/>
        </p:xfrm>
        <a:graphic>
          <a:graphicData uri="http://schemas.openxmlformats.org/drawingml/2006/chart">
            <c:chart xmlns:c="http://schemas.openxmlformats.org/drawingml/2006/chart" xmlns:r="http://schemas.openxmlformats.org/officeDocument/2006/relationships" r:id="rId3"/>
          </a:graphicData>
        </a:graphic>
      </p:graphicFrame>
      <p:sp>
        <p:nvSpPr>
          <p:cNvPr id="173" name="TextBox 172">
            <a:extLst>
              <a:ext uri="{FF2B5EF4-FFF2-40B4-BE49-F238E27FC236}">
                <a16:creationId xmlns:a16="http://schemas.microsoft.com/office/drawing/2014/main" id="{CE84E15A-264E-412F-8183-2D18046FEBD2}"/>
              </a:ext>
            </a:extLst>
          </p:cNvPr>
          <p:cNvSpPr txBox="1"/>
          <p:nvPr/>
        </p:nvSpPr>
        <p:spPr>
          <a:xfrm>
            <a:off x="539552" y="5770711"/>
            <a:ext cx="1108923" cy="261610"/>
          </a:xfrm>
          <a:prstGeom prst="rect">
            <a:avLst/>
          </a:prstGeom>
          <a:noFill/>
        </p:spPr>
        <p:txBody>
          <a:bodyPr wrap="square" rtlCol="0">
            <a:spAutoFit/>
          </a:bodyPr>
          <a:lstStyle/>
          <a:p>
            <a:pPr algn="ctr"/>
            <a:r>
              <a:rPr lang="en-GB" sz="1100" dirty="0"/>
              <a:t>Pre-treatment</a:t>
            </a:r>
          </a:p>
        </p:txBody>
      </p:sp>
      <p:sp>
        <p:nvSpPr>
          <p:cNvPr id="174" name="TextBox 173">
            <a:extLst>
              <a:ext uri="{FF2B5EF4-FFF2-40B4-BE49-F238E27FC236}">
                <a16:creationId xmlns:a16="http://schemas.microsoft.com/office/drawing/2014/main" id="{CE56FB7B-1D1A-48A7-8D82-9DBEF5B2F20A}"/>
              </a:ext>
            </a:extLst>
          </p:cNvPr>
          <p:cNvSpPr txBox="1"/>
          <p:nvPr/>
        </p:nvSpPr>
        <p:spPr>
          <a:xfrm>
            <a:off x="359854" y="5956114"/>
            <a:ext cx="4284153" cy="261610"/>
          </a:xfrm>
          <a:prstGeom prst="rect">
            <a:avLst/>
          </a:prstGeom>
          <a:noFill/>
        </p:spPr>
        <p:txBody>
          <a:bodyPr wrap="square" rtlCol="0">
            <a:spAutoFit/>
          </a:bodyPr>
          <a:lstStyle/>
          <a:p>
            <a:pPr>
              <a:tabLst>
                <a:tab pos="628650" algn="ctr"/>
                <a:tab pos="1257300" algn="ctr"/>
                <a:tab pos="1882775" algn="ctr"/>
                <a:tab pos="2511425" algn="ctr"/>
                <a:tab pos="3140075" algn="ctr"/>
                <a:tab pos="3768725" algn="ctr"/>
              </a:tabLst>
            </a:pPr>
            <a:r>
              <a:rPr lang="en-GB" sz="1050" dirty="0">
                <a:solidFill>
                  <a:schemeClr val="tx2"/>
                </a:solidFill>
              </a:rPr>
              <a:t>n=	206	185	177	153	128	73</a:t>
            </a:r>
          </a:p>
        </p:txBody>
      </p:sp>
      <p:sp>
        <p:nvSpPr>
          <p:cNvPr id="170" name="Rectangle 8">
            <a:extLst>
              <a:ext uri="{FF2B5EF4-FFF2-40B4-BE49-F238E27FC236}">
                <a16:creationId xmlns:a16="http://schemas.microsoft.com/office/drawing/2014/main" id="{CB32FA86-1656-42F7-9E6C-C98F1E34BFE8}"/>
              </a:ext>
            </a:extLst>
          </p:cNvPr>
          <p:cNvSpPr>
            <a:spLocks/>
          </p:cNvSpPr>
          <p:nvPr/>
        </p:nvSpPr>
        <p:spPr bwMode="auto">
          <a:xfrm>
            <a:off x="433564" y="4328717"/>
            <a:ext cx="1228350"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r>
              <a:rPr lang="en-US" altLang="en-US" sz="1200" b="1" dirty="0"/>
              <a:t>CTP class shifts</a:t>
            </a:r>
          </a:p>
        </p:txBody>
      </p:sp>
      <p:grpSp>
        <p:nvGrpSpPr>
          <p:cNvPr id="175" name="Group 174">
            <a:extLst>
              <a:ext uri="{FF2B5EF4-FFF2-40B4-BE49-F238E27FC236}">
                <a16:creationId xmlns:a16="http://schemas.microsoft.com/office/drawing/2014/main" id="{12399B1E-FFFC-4159-BF01-255888060B02}"/>
              </a:ext>
            </a:extLst>
          </p:cNvPr>
          <p:cNvGrpSpPr/>
          <p:nvPr/>
        </p:nvGrpSpPr>
        <p:grpSpPr>
          <a:xfrm>
            <a:off x="1975519" y="2568746"/>
            <a:ext cx="2754625" cy="288000"/>
            <a:chOff x="1975519" y="2264889"/>
            <a:chExt cx="2754625" cy="288000"/>
          </a:xfrm>
        </p:grpSpPr>
        <p:sp>
          <p:nvSpPr>
            <p:cNvPr id="176" name="Rectangle 70">
              <a:extLst>
                <a:ext uri="{FF2B5EF4-FFF2-40B4-BE49-F238E27FC236}">
                  <a16:creationId xmlns:a16="http://schemas.microsoft.com/office/drawing/2014/main" id="{8F6CEF1B-D1F4-4593-9245-3FDC8B4D59B9}"/>
                </a:ext>
              </a:extLst>
            </p:cNvPr>
            <p:cNvSpPr>
              <a:spLocks/>
            </p:cNvSpPr>
            <p:nvPr/>
          </p:nvSpPr>
          <p:spPr bwMode="auto">
            <a:xfrm>
              <a:off x="2072120" y="2264889"/>
              <a:ext cx="1240153" cy="2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rIns="3429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dirty="0"/>
                <a:t>CTP A (n=1039)</a:t>
              </a:r>
            </a:p>
          </p:txBody>
        </p:sp>
        <p:sp>
          <p:nvSpPr>
            <p:cNvPr id="177" name="Rectangle 71">
              <a:extLst>
                <a:ext uri="{FF2B5EF4-FFF2-40B4-BE49-F238E27FC236}">
                  <a16:creationId xmlns:a16="http://schemas.microsoft.com/office/drawing/2014/main" id="{22A9DAC7-0000-4209-BFF7-894029C0BB77}"/>
                </a:ext>
              </a:extLst>
            </p:cNvPr>
            <p:cNvSpPr>
              <a:spLocks/>
            </p:cNvSpPr>
            <p:nvPr/>
          </p:nvSpPr>
          <p:spPr bwMode="auto">
            <a:xfrm>
              <a:off x="3397475" y="2265561"/>
              <a:ext cx="1332669" cy="286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rIns="3429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dirty="0"/>
                <a:t>CTP B+C (n=206)</a:t>
              </a:r>
            </a:p>
          </p:txBody>
        </p:sp>
        <p:sp>
          <p:nvSpPr>
            <p:cNvPr id="178" name="Rectangle 72">
              <a:extLst>
                <a:ext uri="{FF2B5EF4-FFF2-40B4-BE49-F238E27FC236}">
                  <a16:creationId xmlns:a16="http://schemas.microsoft.com/office/drawing/2014/main" id="{6691C5E6-1523-4D7F-97F8-28B7283F3800}"/>
                </a:ext>
              </a:extLst>
            </p:cNvPr>
            <p:cNvSpPr>
              <a:spLocks/>
            </p:cNvSpPr>
            <p:nvPr/>
          </p:nvSpPr>
          <p:spPr bwMode="auto">
            <a:xfrm>
              <a:off x="1975519" y="2354889"/>
              <a:ext cx="108000" cy="108000"/>
            </a:xfrm>
            <a:prstGeom prst="rect">
              <a:avLst/>
            </a:prstGeom>
            <a:solidFill>
              <a:schemeClr val="accent1"/>
            </a:solidFill>
            <a:ln>
              <a:noFill/>
            </a:ln>
            <a:effectLst/>
            <a:extLst/>
          </p:spPr>
          <p:txBody>
            <a:bodyPr lIns="34290" rIns="34290"/>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375"/>
                </a:spcBef>
              </a:pPr>
              <a:endParaRPr lang="en-US" altLang="en-US" sz="1200" b="1" baseline="-25000"/>
            </a:p>
          </p:txBody>
        </p:sp>
        <p:sp>
          <p:nvSpPr>
            <p:cNvPr id="179" name="Rectangle 76">
              <a:extLst>
                <a:ext uri="{FF2B5EF4-FFF2-40B4-BE49-F238E27FC236}">
                  <a16:creationId xmlns:a16="http://schemas.microsoft.com/office/drawing/2014/main" id="{C5AEA0F2-3DDD-45F9-A0BB-6F29769D1388}"/>
                </a:ext>
              </a:extLst>
            </p:cNvPr>
            <p:cNvSpPr>
              <a:spLocks/>
            </p:cNvSpPr>
            <p:nvPr/>
          </p:nvSpPr>
          <p:spPr bwMode="auto">
            <a:xfrm>
              <a:off x="3300874" y="2354889"/>
              <a:ext cx="108000" cy="108000"/>
            </a:xfrm>
            <a:prstGeom prst="rect">
              <a:avLst/>
            </a:prstGeom>
            <a:solidFill>
              <a:schemeClr val="accent2"/>
            </a:solidFill>
            <a:ln>
              <a:noFill/>
            </a:ln>
            <a:effectLst/>
            <a:extLst/>
          </p:spPr>
          <p:txBody>
            <a:bodyPr lIns="34290" rIns="34290"/>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375"/>
                </a:spcBef>
              </a:pPr>
              <a:endParaRPr lang="en-US" altLang="en-US" sz="2025" b="1" baseline="-25000"/>
            </a:p>
          </p:txBody>
        </p:sp>
      </p:grpSp>
      <p:sp>
        <p:nvSpPr>
          <p:cNvPr id="180" name="Rectangle 65">
            <a:extLst>
              <a:ext uri="{FF2B5EF4-FFF2-40B4-BE49-F238E27FC236}">
                <a16:creationId xmlns:a16="http://schemas.microsoft.com/office/drawing/2014/main" id="{67CDF8D6-1A2E-4826-9197-284470BE5F3B}"/>
              </a:ext>
            </a:extLst>
          </p:cNvPr>
          <p:cNvSpPr>
            <a:spLocks/>
          </p:cNvSpPr>
          <p:nvPr/>
        </p:nvSpPr>
        <p:spPr bwMode="auto">
          <a:xfrm rot="16200000">
            <a:off x="-170281" y="3185979"/>
            <a:ext cx="145602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b">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200" dirty="0"/>
              <a:t>Median Score </a:t>
            </a:r>
            <a:br>
              <a:rPr lang="en-US" altLang="en-US" sz="1200" dirty="0"/>
            </a:br>
            <a:r>
              <a:rPr lang="en-US" altLang="en-US" sz="1200" dirty="0"/>
              <a:t>(kPa)</a:t>
            </a:r>
          </a:p>
        </p:txBody>
      </p:sp>
      <p:grpSp>
        <p:nvGrpSpPr>
          <p:cNvPr id="184" name="Group 183">
            <a:extLst>
              <a:ext uri="{FF2B5EF4-FFF2-40B4-BE49-F238E27FC236}">
                <a16:creationId xmlns:a16="http://schemas.microsoft.com/office/drawing/2014/main" id="{E23851C1-0DE2-40D1-9057-7A77B15BBADB}"/>
              </a:ext>
            </a:extLst>
          </p:cNvPr>
          <p:cNvGrpSpPr/>
          <p:nvPr/>
        </p:nvGrpSpPr>
        <p:grpSpPr>
          <a:xfrm>
            <a:off x="629570" y="2929715"/>
            <a:ext cx="3657871" cy="1291373"/>
            <a:chOff x="629570" y="2935294"/>
            <a:chExt cx="3657871" cy="1291373"/>
          </a:xfrm>
        </p:grpSpPr>
        <p:sp>
          <p:nvSpPr>
            <p:cNvPr id="185" name="Rectangle 63">
              <a:extLst>
                <a:ext uri="{FF2B5EF4-FFF2-40B4-BE49-F238E27FC236}">
                  <a16:creationId xmlns:a16="http://schemas.microsoft.com/office/drawing/2014/main" id="{AFD7D7EB-B068-4B29-AE2F-3B8ED3CC3F17}"/>
                </a:ext>
              </a:extLst>
            </p:cNvPr>
            <p:cNvSpPr>
              <a:spLocks/>
            </p:cNvSpPr>
            <p:nvPr/>
          </p:nvSpPr>
          <p:spPr bwMode="auto">
            <a:xfrm>
              <a:off x="2852005" y="4072779"/>
              <a:ext cx="62437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000" dirty="0"/>
                <a:t>Registry</a:t>
              </a:r>
            </a:p>
          </p:txBody>
        </p:sp>
        <p:sp>
          <p:nvSpPr>
            <p:cNvPr id="186" name="Line 64">
              <a:extLst>
                <a:ext uri="{FF2B5EF4-FFF2-40B4-BE49-F238E27FC236}">
                  <a16:creationId xmlns:a16="http://schemas.microsoft.com/office/drawing/2014/main" id="{497C86E2-A4B2-4E0B-80E0-34C6FA4BD92B}"/>
                </a:ext>
              </a:extLst>
            </p:cNvPr>
            <p:cNvSpPr>
              <a:spLocks noChangeShapeType="1"/>
            </p:cNvSpPr>
            <p:nvPr/>
          </p:nvSpPr>
          <p:spPr bwMode="auto">
            <a:xfrm>
              <a:off x="2175727" y="4054097"/>
              <a:ext cx="1976929"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90" rIns="34290"/>
            <a:lstStyle/>
            <a:p>
              <a:endParaRPr lang="en-US" altLang="en-US" sz="1000"/>
            </a:p>
          </p:txBody>
        </p:sp>
        <p:sp>
          <p:nvSpPr>
            <p:cNvPr id="187" name="Rectangle 66">
              <a:extLst>
                <a:ext uri="{FF2B5EF4-FFF2-40B4-BE49-F238E27FC236}">
                  <a16:creationId xmlns:a16="http://schemas.microsoft.com/office/drawing/2014/main" id="{0C8CBC6B-08BC-4D5C-B11B-1397985E1F4D}"/>
                </a:ext>
              </a:extLst>
            </p:cNvPr>
            <p:cNvSpPr>
              <a:spLocks/>
            </p:cNvSpPr>
            <p:nvPr/>
          </p:nvSpPr>
          <p:spPr bwMode="auto">
            <a:xfrm>
              <a:off x="956245" y="3886729"/>
              <a:ext cx="1210817"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000" dirty="0"/>
                <a:t>Pre-treatment</a:t>
              </a:r>
            </a:p>
          </p:txBody>
        </p:sp>
        <p:sp>
          <p:nvSpPr>
            <p:cNvPr id="188" name="Rectangle 67">
              <a:extLst>
                <a:ext uri="{FF2B5EF4-FFF2-40B4-BE49-F238E27FC236}">
                  <a16:creationId xmlns:a16="http://schemas.microsoft.com/office/drawing/2014/main" id="{B69E7989-BEF9-43D1-B4E9-BDD9EB9C4D03}"/>
                </a:ext>
              </a:extLst>
            </p:cNvPr>
            <p:cNvSpPr>
              <a:spLocks/>
            </p:cNvSpPr>
            <p:nvPr/>
          </p:nvSpPr>
          <p:spPr bwMode="auto">
            <a:xfrm>
              <a:off x="2090090" y="3886729"/>
              <a:ext cx="59428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000"/>
                <a:t>Baseline</a:t>
              </a:r>
            </a:p>
          </p:txBody>
        </p:sp>
        <p:sp>
          <p:nvSpPr>
            <p:cNvPr id="189" name="Rectangle 68">
              <a:extLst>
                <a:ext uri="{FF2B5EF4-FFF2-40B4-BE49-F238E27FC236}">
                  <a16:creationId xmlns:a16="http://schemas.microsoft.com/office/drawing/2014/main" id="{6E60B80F-DB9F-4A12-8CDF-BB060F77D119}"/>
                </a:ext>
              </a:extLst>
            </p:cNvPr>
            <p:cNvSpPr>
              <a:spLocks/>
            </p:cNvSpPr>
            <p:nvPr/>
          </p:nvSpPr>
          <p:spPr bwMode="auto">
            <a:xfrm>
              <a:off x="2869579" y="3886729"/>
              <a:ext cx="59428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000" dirty="0"/>
                <a:t>Week 48</a:t>
              </a:r>
            </a:p>
          </p:txBody>
        </p:sp>
        <p:sp>
          <p:nvSpPr>
            <p:cNvPr id="190" name="Rectangle 69">
              <a:extLst>
                <a:ext uri="{FF2B5EF4-FFF2-40B4-BE49-F238E27FC236}">
                  <a16:creationId xmlns:a16="http://schemas.microsoft.com/office/drawing/2014/main" id="{F1EA8533-3C12-42FA-BCB3-BD68FB72A359}"/>
                </a:ext>
              </a:extLst>
            </p:cNvPr>
            <p:cNvSpPr>
              <a:spLocks/>
            </p:cNvSpPr>
            <p:nvPr/>
          </p:nvSpPr>
          <p:spPr bwMode="auto">
            <a:xfrm>
              <a:off x="3595088" y="3886729"/>
              <a:ext cx="59428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defTabSz="6858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indent="1828800" defTabSz="68580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000" dirty="0"/>
                <a:t>Week 96</a:t>
              </a:r>
            </a:p>
          </p:txBody>
        </p:sp>
        <p:grpSp>
          <p:nvGrpSpPr>
            <p:cNvPr id="191" name="Group 190">
              <a:extLst>
                <a:ext uri="{FF2B5EF4-FFF2-40B4-BE49-F238E27FC236}">
                  <a16:creationId xmlns:a16="http://schemas.microsoft.com/office/drawing/2014/main" id="{513C04BF-2942-469F-BBDA-97BF04523022}"/>
                </a:ext>
              </a:extLst>
            </p:cNvPr>
            <p:cNvGrpSpPr/>
            <p:nvPr/>
          </p:nvGrpSpPr>
          <p:grpSpPr>
            <a:xfrm>
              <a:off x="629570" y="2935294"/>
              <a:ext cx="3657871" cy="1041029"/>
              <a:chOff x="629570" y="2935294"/>
              <a:chExt cx="3657871" cy="1041029"/>
            </a:xfrm>
          </p:grpSpPr>
          <p:cxnSp>
            <p:nvCxnSpPr>
              <p:cNvPr id="254" name="Straight Connector 253">
                <a:extLst>
                  <a:ext uri="{FF2B5EF4-FFF2-40B4-BE49-F238E27FC236}">
                    <a16:creationId xmlns:a16="http://schemas.microsoft.com/office/drawing/2014/main" id="{A6294051-085C-46E4-B501-D4E81CB08C61}"/>
                  </a:ext>
                </a:extLst>
              </p:cNvPr>
              <p:cNvCxnSpPr>
                <a:cxnSpLocks/>
              </p:cNvCxnSpPr>
              <p:nvPr/>
            </p:nvCxnSpPr>
            <p:spPr bwMode="auto">
              <a:xfrm>
                <a:off x="1126501" y="2943451"/>
                <a:ext cx="0" cy="889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D1A6EEE-115A-4BD1-8DB7-0D15CB784551}"/>
                  </a:ext>
                </a:extLst>
              </p:cNvPr>
              <p:cNvCxnSpPr>
                <a:cxnSpLocks/>
              </p:cNvCxnSpPr>
              <p:nvPr/>
            </p:nvCxnSpPr>
            <p:spPr bwMode="auto">
              <a:xfrm flipV="1">
                <a:off x="1126501" y="3824288"/>
                <a:ext cx="3160940" cy="7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TextBox 29">
                <a:extLst>
                  <a:ext uri="{FF2B5EF4-FFF2-40B4-BE49-F238E27FC236}">
                    <a16:creationId xmlns:a16="http://schemas.microsoft.com/office/drawing/2014/main" id="{E67BB373-D29F-4E6D-82F7-DC7BA830E47F}"/>
                  </a:ext>
                </a:extLst>
              </p:cNvPr>
              <p:cNvSpPr txBox="1">
                <a:spLocks noChangeArrowheads="1"/>
              </p:cNvSpPr>
              <p:nvPr/>
            </p:nvSpPr>
            <p:spPr bwMode="auto">
              <a:xfrm>
                <a:off x="629570" y="2935294"/>
                <a:ext cx="3815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80</a:t>
                </a:r>
                <a:endParaRPr lang="en-GB" altLang="en-US" sz="1200" baseline="30000" dirty="0">
                  <a:solidFill>
                    <a:srgbClr val="000000"/>
                  </a:solidFill>
                </a:endParaRPr>
              </a:p>
            </p:txBody>
          </p:sp>
          <p:cxnSp>
            <p:nvCxnSpPr>
              <p:cNvPr id="257" name="Straight Connector 256">
                <a:extLst>
                  <a:ext uri="{FF2B5EF4-FFF2-40B4-BE49-F238E27FC236}">
                    <a16:creationId xmlns:a16="http://schemas.microsoft.com/office/drawing/2014/main" id="{803F0704-16B7-4836-A686-68EE98F55594}"/>
                  </a:ext>
                </a:extLst>
              </p:cNvPr>
              <p:cNvCxnSpPr/>
              <p:nvPr/>
            </p:nvCxnSpPr>
            <p:spPr bwMode="auto">
              <a:xfrm flipH="1">
                <a:off x="1061622" y="3027627"/>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74">
                <a:extLst>
                  <a:ext uri="{FF2B5EF4-FFF2-40B4-BE49-F238E27FC236}">
                    <a16:creationId xmlns:a16="http://schemas.microsoft.com/office/drawing/2014/main" id="{F5BFA4AE-298E-45B1-BAA5-9A4BBA60D786}"/>
                  </a:ext>
                </a:extLst>
              </p:cNvPr>
              <p:cNvSpPr txBox="1">
                <a:spLocks noChangeArrowheads="1"/>
              </p:cNvSpPr>
              <p:nvPr/>
            </p:nvSpPr>
            <p:spPr bwMode="auto">
              <a:xfrm>
                <a:off x="669075" y="3134183"/>
                <a:ext cx="3327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60</a:t>
                </a:r>
                <a:endParaRPr lang="en-GB" altLang="en-US" sz="1200" baseline="30000" dirty="0">
                  <a:solidFill>
                    <a:srgbClr val="000000"/>
                  </a:solidFill>
                </a:endParaRPr>
              </a:p>
            </p:txBody>
          </p:sp>
          <p:cxnSp>
            <p:nvCxnSpPr>
              <p:cNvPr id="259" name="Straight Connector 258">
                <a:extLst>
                  <a:ext uri="{FF2B5EF4-FFF2-40B4-BE49-F238E27FC236}">
                    <a16:creationId xmlns:a16="http://schemas.microsoft.com/office/drawing/2014/main" id="{F4C7B749-8869-4AC7-B61C-CA39B4C283ED}"/>
                  </a:ext>
                </a:extLst>
              </p:cNvPr>
              <p:cNvCxnSpPr/>
              <p:nvPr/>
            </p:nvCxnSpPr>
            <p:spPr bwMode="auto">
              <a:xfrm flipH="1">
                <a:off x="1034018" y="3226516"/>
                <a:ext cx="93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Box 83">
                <a:extLst>
                  <a:ext uri="{FF2B5EF4-FFF2-40B4-BE49-F238E27FC236}">
                    <a16:creationId xmlns:a16="http://schemas.microsoft.com/office/drawing/2014/main" id="{FE54C34D-D668-4E71-B5A0-5991FFE4C3F8}"/>
                  </a:ext>
                </a:extLst>
              </p:cNvPr>
              <p:cNvSpPr txBox="1">
                <a:spLocks noChangeArrowheads="1"/>
              </p:cNvSpPr>
              <p:nvPr/>
            </p:nvSpPr>
            <p:spPr bwMode="auto">
              <a:xfrm>
                <a:off x="742571" y="3537277"/>
                <a:ext cx="2685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20</a:t>
                </a:r>
                <a:endParaRPr lang="en-GB" altLang="en-US" sz="1200" baseline="30000" dirty="0">
                  <a:solidFill>
                    <a:srgbClr val="000000"/>
                  </a:solidFill>
                </a:endParaRPr>
              </a:p>
            </p:txBody>
          </p:sp>
          <p:cxnSp>
            <p:nvCxnSpPr>
              <p:cNvPr id="261" name="Straight Connector 260">
                <a:extLst>
                  <a:ext uri="{FF2B5EF4-FFF2-40B4-BE49-F238E27FC236}">
                    <a16:creationId xmlns:a16="http://schemas.microsoft.com/office/drawing/2014/main" id="{6547CFFA-71A5-462F-AAFE-42EB48D186EF}"/>
                  </a:ext>
                </a:extLst>
              </p:cNvPr>
              <p:cNvCxnSpPr/>
              <p:nvPr/>
            </p:nvCxnSpPr>
            <p:spPr bwMode="auto">
              <a:xfrm flipH="1">
                <a:off x="1064251" y="3629610"/>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78">
                <a:extLst>
                  <a:ext uri="{FF2B5EF4-FFF2-40B4-BE49-F238E27FC236}">
                    <a16:creationId xmlns:a16="http://schemas.microsoft.com/office/drawing/2014/main" id="{CB150802-8629-4C18-BC6F-57CC019B194F}"/>
                  </a:ext>
                </a:extLst>
              </p:cNvPr>
              <p:cNvSpPr txBox="1">
                <a:spLocks noChangeArrowheads="1"/>
              </p:cNvSpPr>
              <p:nvPr/>
            </p:nvSpPr>
            <p:spPr bwMode="auto">
              <a:xfrm>
                <a:off x="680321" y="3336891"/>
                <a:ext cx="330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40</a:t>
                </a:r>
              </a:p>
            </p:txBody>
          </p:sp>
          <p:cxnSp>
            <p:nvCxnSpPr>
              <p:cNvPr id="263" name="Straight Connector 262">
                <a:extLst>
                  <a:ext uri="{FF2B5EF4-FFF2-40B4-BE49-F238E27FC236}">
                    <a16:creationId xmlns:a16="http://schemas.microsoft.com/office/drawing/2014/main" id="{9145BCAD-DD3F-4620-8C15-986CE56F4A12}"/>
                  </a:ext>
                </a:extLst>
              </p:cNvPr>
              <p:cNvCxnSpPr/>
              <p:nvPr/>
            </p:nvCxnSpPr>
            <p:spPr bwMode="auto">
              <a:xfrm flipH="1">
                <a:off x="1064251" y="3429224"/>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AD27AA2-CA53-4FF0-B76F-2E2A172D1D6F}"/>
                  </a:ext>
                </a:extLst>
              </p:cNvPr>
              <p:cNvCxnSpPr/>
              <p:nvPr/>
            </p:nvCxnSpPr>
            <p:spPr bwMode="auto">
              <a:xfrm>
                <a:off x="1510432" y="3832005"/>
                <a:ext cx="0" cy="24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85">
                <a:extLst>
                  <a:ext uri="{FF2B5EF4-FFF2-40B4-BE49-F238E27FC236}">
                    <a16:creationId xmlns:a16="http://schemas.microsoft.com/office/drawing/2014/main" id="{C87A1961-D9E3-489E-A19F-533856EDAAC1}"/>
                  </a:ext>
                </a:extLst>
              </p:cNvPr>
              <p:cNvSpPr txBox="1">
                <a:spLocks noChangeArrowheads="1"/>
              </p:cNvSpPr>
              <p:nvPr/>
            </p:nvSpPr>
            <p:spPr bwMode="auto">
              <a:xfrm>
                <a:off x="673118" y="3791657"/>
                <a:ext cx="3378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266" name="Straight Connector 265">
                <a:extLst>
                  <a:ext uri="{FF2B5EF4-FFF2-40B4-BE49-F238E27FC236}">
                    <a16:creationId xmlns:a16="http://schemas.microsoft.com/office/drawing/2014/main" id="{222F3526-8E5E-45B1-ACDC-244646C11D8C}"/>
                  </a:ext>
                </a:extLst>
              </p:cNvPr>
              <p:cNvCxnSpPr/>
              <p:nvPr/>
            </p:nvCxnSpPr>
            <p:spPr bwMode="auto">
              <a:xfrm flipH="1">
                <a:off x="1064062" y="3831924"/>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6DAD1DB6-0EC5-4C3E-98EC-87FEACFFB109}"/>
                </a:ext>
              </a:extLst>
            </p:cNvPr>
            <p:cNvGrpSpPr/>
            <p:nvPr/>
          </p:nvGrpSpPr>
          <p:grpSpPr>
            <a:xfrm>
              <a:off x="1368042" y="3094434"/>
              <a:ext cx="257174" cy="652216"/>
              <a:chOff x="1368042" y="3094434"/>
              <a:chExt cx="257174" cy="652216"/>
            </a:xfrm>
          </p:grpSpPr>
          <p:grpSp>
            <p:nvGrpSpPr>
              <p:cNvPr id="247" name="Group 246">
                <a:extLst>
                  <a:ext uri="{FF2B5EF4-FFF2-40B4-BE49-F238E27FC236}">
                    <a16:creationId xmlns:a16="http://schemas.microsoft.com/office/drawing/2014/main" id="{EDBFA6FC-D8A1-4F67-A268-BDC07C03C9D9}"/>
                  </a:ext>
                </a:extLst>
              </p:cNvPr>
              <p:cNvGrpSpPr/>
              <p:nvPr/>
            </p:nvGrpSpPr>
            <p:grpSpPr>
              <a:xfrm>
                <a:off x="1448219" y="3094434"/>
                <a:ext cx="96821" cy="652216"/>
                <a:chOff x="4672637" y="1412776"/>
                <a:chExt cx="170657" cy="648072"/>
              </a:xfrm>
            </p:grpSpPr>
            <p:cxnSp>
              <p:nvCxnSpPr>
                <p:cNvPr id="251" name="Straight Connector 250">
                  <a:extLst>
                    <a:ext uri="{FF2B5EF4-FFF2-40B4-BE49-F238E27FC236}">
                      <a16:creationId xmlns:a16="http://schemas.microsoft.com/office/drawing/2014/main" id="{1A739CAB-C8AE-4603-A049-0915147FE4B2}"/>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EE1D47F-3A13-457D-9B6B-49CB935F9B0A}"/>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5A62654-5481-4605-B4C2-050EEF471DDB}"/>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6B26BC29-9CFA-4959-9536-98371113BE62}"/>
                  </a:ext>
                </a:extLst>
              </p:cNvPr>
              <p:cNvGrpSpPr/>
              <p:nvPr/>
            </p:nvGrpSpPr>
            <p:grpSpPr>
              <a:xfrm>
                <a:off x="1368042" y="3582242"/>
                <a:ext cx="257174" cy="84883"/>
                <a:chOff x="1693789" y="3504710"/>
                <a:chExt cx="257174" cy="96441"/>
              </a:xfrm>
            </p:grpSpPr>
            <p:sp>
              <p:nvSpPr>
                <p:cNvPr id="249" name="Rectangle 248">
                  <a:extLst>
                    <a:ext uri="{FF2B5EF4-FFF2-40B4-BE49-F238E27FC236}">
                      <a16:creationId xmlns:a16="http://schemas.microsoft.com/office/drawing/2014/main" id="{0F284F19-FD99-429B-BD82-24639489CCCD}"/>
                    </a:ext>
                  </a:extLst>
                </p:cNvPr>
                <p:cNvSpPr/>
                <p:nvPr/>
              </p:nvSpPr>
              <p:spPr>
                <a:xfrm>
                  <a:off x="1693789" y="3504710"/>
                  <a:ext cx="257174" cy="96441"/>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0" name="Straight Connector 249">
                  <a:extLst>
                    <a:ext uri="{FF2B5EF4-FFF2-40B4-BE49-F238E27FC236}">
                      <a16:creationId xmlns:a16="http://schemas.microsoft.com/office/drawing/2014/main" id="{DE16DEFE-FAF5-46D1-9DD6-E49D3C62848D}"/>
                    </a:ext>
                  </a:extLst>
                </p:cNvPr>
                <p:cNvCxnSpPr>
                  <a:cxnSpLocks/>
                  <a:stCxn id="249" idx="1"/>
                  <a:endCxn id="249" idx="3"/>
                </p:cNvCxnSpPr>
                <p:nvPr/>
              </p:nvCxnSpPr>
              <p:spPr>
                <a:xfrm>
                  <a:off x="1693789" y="3552931"/>
                  <a:ext cx="257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3" name="Group 192">
              <a:extLst>
                <a:ext uri="{FF2B5EF4-FFF2-40B4-BE49-F238E27FC236}">
                  <a16:creationId xmlns:a16="http://schemas.microsoft.com/office/drawing/2014/main" id="{6ADF55DE-0D85-4060-8FF7-B408DA718BE7}"/>
                </a:ext>
              </a:extLst>
            </p:cNvPr>
            <p:cNvGrpSpPr/>
            <p:nvPr/>
          </p:nvGrpSpPr>
          <p:grpSpPr>
            <a:xfrm>
              <a:off x="1691680" y="2939654"/>
              <a:ext cx="257174" cy="741022"/>
              <a:chOff x="1693789" y="2939654"/>
              <a:chExt cx="257174" cy="741022"/>
            </a:xfrm>
          </p:grpSpPr>
          <p:grpSp>
            <p:nvGrpSpPr>
              <p:cNvPr id="241" name="Group 240">
                <a:extLst>
                  <a:ext uri="{FF2B5EF4-FFF2-40B4-BE49-F238E27FC236}">
                    <a16:creationId xmlns:a16="http://schemas.microsoft.com/office/drawing/2014/main" id="{86B804AE-154D-49C0-A95C-50A7B145F064}"/>
                  </a:ext>
                </a:extLst>
              </p:cNvPr>
              <p:cNvGrpSpPr/>
              <p:nvPr/>
            </p:nvGrpSpPr>
            <p:grpSpPr>
              <a:xfrm>
                <a:off x="1773966" y="2939654"/>
                <a:ext cx="96821" cy="741022"/>
                <a:chOff x="4672637" y="1412776"/>
                <a:chExt cx="170657" cy="648072"/>
              </a:xfrm>
            </p:grpSpPr>
            <p:cxnSp>
              <p:nvCxnSpPr>
                <p:cNvPr id="245" name="Straight Connector 244">
                  <a:extLst>
                    <a:ext uri="{FF2B5EF4-FFF2-40B4-BE49-F238E27FC236}">
                      <a16:creationId xmlns:a16="http://schemas.microsoft.com/office/drawing/2014/main" id="{97A05E02-3AEA-4F6D-8580-75AE0B102962}"/>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E94209BB-86F5-4D28-BA09-F1DE834D8DFE}"/>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364B45C1-F069-4BEE-9B25-2C1C2E1EEDF3}"/>
                  </a:ext>
                </a:extLst>
              </p:cNvPr>
              <p:cNvGrpSpPr/>
              <p:nvPr/>
            </p:nvGrpSpPr>
            <p:grpSpPr>
              <a:xfrm>
                <a:off x="1693789" y="3341578"/>
                <a:ext cx="257174" cy="288032"/>
                <a:chOff x="1693789" y="3341578"/>
                <a:chExt cx="257174" cy="288032"/>
              </a:xfrm>
              <a:solidFill>
                <a:schemeClr val="accent2"/>
              </a:solidFill>
            </p:grpSpPr>
            <p:sp>
              <p:nvSpPr>
                <p:cNvPr id="243" name="Rectangle 242">
                  <a:extLst>
                    <a:ext uri="{FF2B5EF4-FFF2-40B4-BE49-F238E27FC236}">
                      <a16:creationId xmlns:a16="http://schemas.microsoft.com/office/drawing/2014/main" id="{86D01BAA-3DED-49F5-B91C-5CE8C5209421}"/>
                    </a:ext>
                  </a:extLst>
                </p:cNvPr>
                <p:cNvSpPr/>
                <p:nvPr/>
              </p:nvSpPr>
              <p:spPr>
                <a:xfrm>
                  <a:off x="1693789" y="3341578"/>
                  <a:ext cx="257174" cy="28803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4" name="Straight Connector 243">
                  <a:extLst>
                    <a:ext uri="{FF2B5EF4-FFF2-40B4-BE49-F238E27FC236}">
                      <a16:creationId xmlns:a16="http://schemas.microsoft.com/office/drawing/2014/main" id="{0745D1BF-7475-412C-B314-88CCA700281D}"/>
                    </a:ext>
                  </a:extLst>
                </p:cNvPr>
                <p:cNvCxnSpPr>
                  <a:stCxn id="243" idx="1"/>
                  <a:endCxn id="243" idx="3"/>
                </p:cNvCxnSpPr>
                <p:nvPr/>
              </p:nvCxnSpPr>
              <p:spPr>
                <a:xfrm>
                  <a:off x="1693789" y="3485594"/>
                  <a:ext cx="25717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4" name="Group 193">
              <a:extLst>
                <a:ext uri="{FF2B5EF4-FFF2-40B4-BE49-F238E27FC236}">
                  <a16:creationId xmlns:a16="http://schemas.microsoft.com/office/drawing/2014/main" id="{D8646A9D-AEFC-4930-AEE3-90325EDD919C}"/>
                </a:ext>
              </a:extLst>
            </p:cNvPr>
            <p:cNvGrpSpPr/>
            <p:nvPr/>
          </p:nvGrpSpPr>
          <p:grpSpPr>
            <a:xfrm>
              <a:off x="2095232" y="3089672"/>
              <a:ext cx="257174" cy="704849"/>
              <a:chOff x="2075434" y="3089672"/>
              <a:chExt cx="257174" cy="704849"/>
            </a:xfrm>
          </p:grpSpPr>
          <p:grpSp>
            <p:nvGrpSpPr>
              <p:cNvPr id="234" name="Group 233">
                <a:extLst>
                  <a:ext uri="{FF2B5EF4-FFF2-40B4-BE49-F238E27FC236}">
                    <a16:creationId xmlns:a16="http://schemas.microsoft.com/office/drawing/2014/main" id="{5ABE6160-027E-47B9-B35D-E1189792375A}"/>
                  </a:ext>
                </a:extLst>
              </p:cNvPr>
              <p:cNvGrpSpPr/>
              <p:nvPr/>
            </p:nvGrpSpPr>
            <p:grpSpPr>
              <a:xfrm>
                <a:off x="2160585" y="3089672"/>
                <a:ext cx="96821" cy="704849"/>
                <a:chOff x="4672637" y="1412776"/>
                <a:chExt cx="170657" cy="648072"/>
              </a:xfrm>
            </p:grpSpPr>
            <p:cxnSp>
              <p:nvCxnSpPr>
                <p:cNvPr id="238" name="Straight Connector 237">
                  <a:extLst>
                    <a:ext uri="{FF2B5EF4-FFF2-40B4-BE49-F238E27FC236}">
                      <a16:creationId xmlns:a16="http://schemas.microsoft.com/office/drawing/2014/main" id="{5543784E-BFB5-460A-9E14-E8C5D148DE47}"/>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5018912-2FB9-416C-9F68-F4766930EAC3}"/>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CAF6EDF-AC17-42FB-835B-C50AD76C30F8}"/>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 name="Group 234">
                <a:extLst>
                  <a:ext uri="{FF2B5EF4-FFF2-40B4-BE49-F238E27FC236}">
                    <a16:creationId xmlns:a16="http://schemas.microsoft.com/office/drawing/2014/main" id="{A5C2E58F-06CE-4BBD-88F0-F81ECB00E030}"/>
                  </a:ext>
                </a:extLst>
              </p:cNvPr>
              <p:cNvGrpSpPr/>
              <p:nvPr/>
            </p:nvGrpSpPr>
            <p:grpSpPr>
              <a:xfrm>
                <a:off x="2075434" y="3637359"/>
                <a:ext cx="257174" cy="86916"/>
                <a:chOff x="1693789" y="3341578"/>
                <a:chExt cx="257174" cy="288032"/>
              </a:xfrm>
            </p:grpSpPr>
            <p:sp>
              <p:nvSpPr>
                <p:cNvPr id="236" name="Rectangle 235">
                  <a:extLst>
                    <a:ext uri="{FF2B5EF4-FFF2-40B4-BE49-F238E27FC236}">
                      <a16:creationId xmlns:a16="http://schemas.microsoft.com/office/drawing/2014/main" id="{C82AC8E4-9F5E-466E-9F2E-617D7F28564B}"/>
                    </a:ext>
                  </a:extLst>
                </p:cNvPr>
                <p:cNvSpPr/>
                <p:nvPr/>
              </p:nvSpPr>
              <p:spPr>
                <a:xfrm>
                  <a:off x="1693789" y="3341578"/>
                  <a:ext cx="257174" cy="28803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7" name="Straight Connector 236">
                  <a:extLst>
                    <a:ext uri="{FF2B5EF4-FFF2-40B4-BE49-F238E27FC236}">
                      <a16:creationId xmlns:a16="http://schemas.microsoft.com/office/drawing/2014/main" id="{116168DF-6A8B-4108-AA1C-9EC4FD6947DF}"/>
                    </a:ext>
                  </a:extLst>
                </p:cNvPr>
                <p:cNvCxnSpPr>
                  <a:cxnSpLocks/>
                </p:cNvCxnSpPr>
                <p:nvPr/>
              </p:nvCxnSpPr>
              <p:spPr>
                <a:xfrm>
                  <a:off x="1693789" y="3544790"/>
                  <a:ext cx="257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5" name="Group 194">
              <a:extLst>
                <a:ext uri="{FF2B5EF4-FFF2-40B4-BE49-F238E27FC236}">
                  <a16:creationId xmlns:a16="http://schemas.microsoft.com/office/drawing/2014/main" id="{B5F5C159-17FA-4687-933E-0E5F02221034}"/>
                </a:ext>
              </a:extLst>
            </p:cNvPr>
            <p:cNvGrpSpPr/>
            <p:nvPr/>
          </p:nvGrpSpPr>
          <p:grpSpPr>
            <a:xfrm>
              <a:off x="2411760" y="3092052"/>
              <a:ext cx="257174" cy="679847"/>
              <a:chOff x="2442619" y="3092052"/>
              <a:chExt cx="257174" cy="679847"/>
            </a:xfrm>
          </p:grpSpPr>
          <p:grpSp>
            <p:nvGrpSpPr>
              <p:cNvPr id="227" name="Group 226">
                <a:extLst>
                  <a:ext uri="{FF2B5EF4-FFF2-40B4-BE49-F238E27FC236}">
                    <a16:creationId xmlns:a16="http://schemas.microsoft.com/office/drawing/2014/main" id="{22014609-C4EC-4BF3-A169-F34A278A85F7}"/>
                  </a:ext>
                </a:extLst>
              </p:cNvPr>
              <p:cNvGrpSpPr/>
              <p:nvPr/>
            </p:nvGrpSpPr>
            <p:grpSpPr>
              <a:xfrm>
                <a:off x="2524438" y="3092052"/>
                <a:ext cx="96821" cy="679847"/>
                <a:chOff x="4672637" y="1412776"/>
                <a:chExt cx="170657" cy="648072"/>
              </a:xfrm>
            </p:grpSpPr>
            <p:cxnSp>
              <p:nvCxnSpPr>
                <p:cNvPr id="231" name="Straight Connector 230">
                  <a:extLst>
                    <a:ext uri="{FF2B5EF4-FFF2-40B4-BE49-F238E27FC236}">
                      <a16:creationId xmlns:a16="http://schemas.microsoft.com/office/drawing/2014/main" id="{7BFF2F53-792F-44E1-8B28-E8B0011A7A6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8F2AEE1-5F64-4F58-BB8B-FCF8B82C20F2}"/>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60476BB-75C2-4B3E-B7B3-6435AC9B8D68}"/>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25694D94-80ED-42A9-8B1C-2765BADE8276}"/>
                  </a:ext>
                </a:extLst>
              </p:cNvPr>
              <p:cNvGrpSpPr/>
              <p:nvPr/>
            </p:nvGrpSpPr>
            <p:grpSpPr>
              <a:xfrm>
                <a:off x="2442619" y="3492103"/>
                <a:ext cx="257174" cy="158353"/>
                <a:chOff x="1693789" y="3341578"/>
                <a:chExt cx="257174" cy="288032"/>
              </a:xfrm>
              <a:solidFill>
                <a:schemeClr val="accent2"/>
              </a:solidFill>
            </p:grpSpPr>
            <p:sp>
              <p:nvSpPr>
                <p:cNvPr id="229" name="Rectangle 228">
                  <a:extLst>
                    <a:ext uri="{FF2B5EF4-FFF2-40B4-BE49-F238E27FC236}">
                      <a16:creationId xmlns:a16="http://schemas.microsoft.com/office/drawing/2014/main" id="{82B98C07-52EF-4874-8871-C65A9CE9A8E7}"/>
                    </a:ext>
                  </a:extLst>
                </p:cNvPr>
                <p:cNvSpPr/>
                <p:nvPr/>
              </p:nvSpPr>
              <p:spPr>
                <a:xfrm>
                  <a:off x="1693789" y="3341578"/>
                  <a:ext cx="257174" cy="28803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0" name="Straight Connector 229">
                  <a:extLst>
                    <a:ext uri="{FF2B5EF4-FFF2-40B4-BE49-F238E27FC236}">
                      <a16:creationId xmlns:a16="http://schemas.microsoft.com/office/drawing/2014/main" id="{5873EDEC-77AB-4C3E-B7AA-692508D83A19}"/>
                    </a:ext>
                  </a:extLst>
                </p:cNvPr>
                <p:cNvCxnSpPr>
                  <a:cxnSpLocks/>
                </p:cNvCxnSpPr>
                <p:nvPr/>
              </p:nvCxnSpPr>
              <p:spPr>
                <a:xfrm>
                  <a:off x="1693789" y="3520247"/>
                  <a:ext cx="25717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6" name="Group 195">
              <a:extLst>
                <a:ext uri="{FF2B5EF4-FFF2-40B4-BE49-F238E27FC236}">
                  <a16:creationId xmlns:a16="http://schemas.microsoft.com/office/drawing/2014/main" id="{7CA71DE6-00A9-4519-B60E-68DB7AAFFFA4}"/>
                </a:ext>
              </a:extLst>
            </p:cNvPr>
            <p:cNvGrpSpPr/>
            <p:nvPr/>
          </p:nvGrpSpPr>
          <p:grpSpPr>
            <a:xfrm>
              <a:off x="2874666" y="3094433"/>
              <a:ext cx="257174" cy="720187"/>
              <a:chOff x="2828227" y="3094433"/>
              <a:chExt cx="257174" cy="720187"/>
            </a:xfrm>
          </p:grpSpPr>
          <p:grpSp>
            <p:nvGrpSpPr>
              <p:cNvPr id="220" name="Group 219">
                <a:extLst>
                  <a:ext uri="{FF2B5EF4-FFF2-40B4-BE49-F238E27FC236}">
                    <a16:creationId xmlns:a16="http://schemas.microsoft.com/office/drawing/2014/main" id="{DE793E2F-7856-41EC-AB03-DB98294674BA}"/>
                  </a:ext>
                </a:extLst>
              </p:cNvPr>
              <p:cNvGrpSpPr/>
              <p:nvPr/>
            </p:nvGrpSpPr>
            <p:grpSpPr>
              <a:xfrm>
                <a:off x="2918960" y="3094433"/>
                <a:ext cx="96821" cy="720187"/>
                <a:chOff x="4672637" y="1412776"/>
                <a:chExt cx="170657" cy="648072"/>
              </a:xfrm>
            </p:grpSpPr>
            <p:cxnSp>
              <p:nvCxnSpPr>
                <p:cNvPr id="224" name="Straight Connector 223">
                  <a:extLst>
                    <a:ext uri="{FF2B5EF4-FFF2-40B4-BE49-F238E27FC236}">
                      <a16:creationId xmlns:a16="http://schemas.microsoft.com/office/drawing/2014/main" id="{360B7332-0F5B-4BF6-B828-AC62368C7857}"/>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53E1A9F-9625-4068-9423-B2F07A8AD78D}"/>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8457F05-C41E-42F5-B8C4-0019581D4FAC}"/>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6664CCF0-B049-4CD3-9215-AB82CAE95D10}"/>
                  </a:ext>
                </a:extLst>
              </p:cNvPr>
              <p:cNvGrpSpPr/>
              <p:nvPr/>
            </p:nvGrpSpPr>
            <p:grpSpPr>
              <a:xfrm>
                <a:off x="2828227" y="3675459"/>
                <a:ext cx="257174" cy="77391"/>
                <a:chOff x="1693789" y="3341578"/>
                <a:chExt cx="257174" cy="288032"/>
              </a:xfrm>
            </p:grpSpPr>
            <p:sp>
              <p:nvSpPr>
                <p:cNvPr id="222" name="Rectangle 221">
                  <a:extLst>
                    <a:ext uri="{FF2B5EF4-FFF2-40B4-BE49-F238E27FC236}">
                      <a16:creationId xmlns:a16="http://schemas.microsoft.com/office/drawing/2014/main" id="{3A957457-6FBF-4596-9352-056FAB7AF7A8}"/>
                    </a:ext>
                  </a:extLst>
                </p:cNvPr>
                <p:cNvSpPr/>
                <p:nvPr/>
              </p:nvSpPr>
              <p:spPr>
                <a:xfrm>
                  <a:off x="1693789" y="3341578"/>
                  <a:ext cx="257174" cy="28803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3" name="Straight Connector 222">
                  <a:extLst>
                    <a:ext uri="{FF2B5EF4-FFF2-40B4-BE49-F238E27FC236}">
                      <a16:creationId xmlns:a16="http://schemas.microsoft.com/office/drawing/2014/main" id="{F038E3B6-DE41-4931-AAC0-D6BEFB910457}"/>
                    </a:ext>
                  </a:extLst>
                </p:cNvPr>
                <p:cNvCxnSpPr>
                  <a:cxnSpLocks/>
                </p:cNvCxnSpPr>
                <p:nvPr/>
              </p:nvCxnSpPr>
              <p:spPr>
                <a:xfrm>
                  <a:off x="1693789" y="3498894"/>
                  <a:ext cx="257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7" name="Group 196">
              <a:extLst>
                <a:ext uri="{FF2B5EF4-FFF2-40B4-BE49-F238E27FC236}">
                  <a16:creationId xmlns:a16="http://schemas.microsoft.com/office/drawing/2014/main" id="{8E1C0CD2-8278-4C2C-A872-77C34A788332}"/>
                </a:ext>
              </a:extLst>
            </p:cNvPr>
            <p:cNvGrpSpPr/>
            <p:nvPr/>
          </p:nvGrpSpPr>
          <p:grpSpPr>
            <a:xfrm>
              <a:off x="3203848" y="3098005"/>
              <a:ext cx="257174" cy="696517"/>
              <a:chOff x="3203747" y="3098005"/>
              <a:chExt cx="257174" cy="696517"/>
            </a:xfrm>
          </p:grpSpPr>
          <p:grpSp>
            <p:nvGrpSpPr>
              <p:cNvPr id="213" name="Group 212">
                <a:extLst>
                  <a:ext uri="{FF2B5EF4-FFF2-40B4-BE49-F238E27FC236}">
                    <a16:creationId xmlns:a16="http://schemas.microsoft.com/office/drawing/2014/main" id="{B0BE51BD-5060-46B0-B3E5-55133A0532A8}"/>
                  </a:ext>
                </a:extLst>
              </p:cNvPr>
              <p:cNvGrpSpPr/>
              <p:nvPr/>
            </p:nvGrpSpPr>
            <p:grpSpPr>
              <a:xfrm>
                <a:off x="3285195" y="3098005"/>
                <a:ext cx="96821" cy="696517"/>
                <a:chOff x="4672637" y="1412776"/>
                <a:chExt cx="170657" cy="648072"/>
              </a:xfrm>
            </p:grpSpPr>
            <p:cxnSp>
              <p:nvCxnSpPr>
                <p:cNvPr id="217" name="Straight Connector 216">
                  <a:extLst>
                    <a:ext uri="{FF2B5EF4-FFF2-40B4-BE49-F238E27FC236}">
                      <a16:creationId xmlns:a16="http://schemas.microsoft.com/office/drawing/2014/main" id="{75628C74-F73B-4F64-ACD3-3EF9FB59D206}"/>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AA031E6-3A1E-43A4-8087-D1D17B3F064D}"/>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3DEAB26-C621-48DE-B8AF-42B5C3FDF70A}"/>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4" name="Group 213">
                <a:extLst>
                  <a:ext uri="{FF2B5EF4-FFF2-40B4-BE49-F238E27FC236}">
                    <a16:creationId xmlns:a16="http://schemas.microsoft.com/office/drawing/2014/main" id="{C9E671AB-6581-4B9B-A927-E5C6D6CE94DF}"/>
                  </a:ext>
                </a:extLst>
              </p:cNvPr>
              <p:cNvGrpSpPr/>
              <p:nvPr/>
            </p:nvGrpSpPr>
            <p:grpSpPr>
              <a:xfrm>
                <a:off x="3203747" y="3490913"/>
                <a:ext cx="257174" cy="165496"/>
                <a:chOff x="1693789" y="3341578"/>
                <a:chExt cx="257174" cy="288032"/>
              </a:xfrm>
              <a:solidFill>
                <a:schemeClr val="accent2"/>
              </a:solidFill>
            </p:grpSpPr>
            <p:sp>
              <p:nvSpPr>
                <p:cNvPr id="215" name="Rectangle 214">
                  <a:extLst>
                    <a:ext uri="{FF2B5EF4-FFF2-40B4-BE49-F238E27FC236}">
                      <a16:creationId xmlns:a16="http://schemas.microsoft.com/office/drawing/2014/main" id="{D188A49C-DD4B-428C-9D6F-41832F3A06BC}"/>
                    </a:ext>
                  </a:extLst>
                </p:cNvPr>
                <p:cNvSpPr/>
                <p:nvPr/>
              </p:nvSpPr>
              <p:spPr>
                <a:xfrm>
                  <a:off x="1693789" y="3341578"/>
                  <a:ext cx="257174" cy="28803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6" name="Straight Connector 215">
                  <a:extLst>
                    <a:ext uri="{FF2B5EF4-FFF2-40B4-BE49-F238E27FC236}">
                      <a16:creationId xmlns:a16="http://schemas.microsoft.com/office/drawing/2014/main" id="{A4EC745B-1763-4086-9D66-1784B8B22C71}"/>
                    </a:ext>
                  </a:extLst>
                </p:cNvPr>
                <p:cNvCxnSpPr>
                  <a:cxnSpLocks/>
                </p:cNvCxnSpPr>
                <p:nvPr/>
              </p:nvCxnSpPr>
              <p:spPr>
                <a:xfrm>
                  <a:off x="1693789" y="3545553"/>
                  <a:ext cx="25717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8" name="Group 197">
              <a:extLst>
                <a:ext uri="{FF2B5EF4-FFF2-40B4-BE49-F238E27FC236}">
                  <a16:creationId xmlns:a16="http://schemas.microsoft.com/office/drawing/2014/main" id="{401979B0-AEA5-4479-9473-AD3DECF7541C}"/>
                </a:ext>
              </a:extLst>
            </p:cNvPr>
            <p:cNvGrpSpPr/>
            <p:nvPr/>
          </p:nvGrpSpPr>
          <p:grpSpPr>
            <a:xfrm>
              <a:off x="3599510" y="2944417"/>
              <a:ext cx="257174" cy="875108"/>
              <a:chOff x="3636985" y="2944417"/>
              <a:chExt cx="257174" cy="875108"/>
            </a:xfrm>
          </p:grpSpPr>
          <p:grpSp>
            <p:nvGrpSpPr>
              <p:cNvPr id="207" name="Group 206">
                <a:extLst>
                  <a:ext uri="{FF2B5EF4-FFF2-40B4-BE49-F238E27FC236}">
                    <a16:creationId xmlns:a16="http://schemas.microsoft.com/office/drawing/2014/main" id="{9A26F09A-758B-4D34-9115-C276F98314F0}"/>
                  </a:ext>
                </a:extLst>
              </p:cNvPr>
              <p:cNvGrpSpPr/>
              <p:nvPr/>
            </p:nvGrpSpPr>
            <p:grpSpPr>
              <a:xfrm>
                <a:off x="3717162" y="2944417"/>
                <a:ext cx="96821" cy="875108"/>
                <a:chOff x="4672637" y="1412776"/>
                <a:chExt cx="170657" cy="648072"/>
              </a:xfrm>
            </p:grpSpPr>
            <p:cxnSp>
              <p:nvCxnSpPr>
                <p:cNvPr id="211" name="Straight Connector 210">
                  <a:extLst>
                    <a:ext uri="{FF2B5EF4-FFF2-40B4-BE49-F238E27FC236}">
                      <a16:creationId xmlns:a16="http://schemas.microsoft.com/office/drawing/2014/main" id="{19D4FC56-F8CB-4D63-8DFA-6165F7B03C4C}"/>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7152972-1E9A-46E5-B306-D6463C4DAB6B}"/>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F70BE851-2CE0-42B9-9478-D28E8677D392}"/>
                  </a:ext>
                </a:extLst>
              </p:cNvPr>
              <p:cNvGrpSpPr/>
              <p:nvPr/>
            </p:nvGrpSpPr>
            <p:grpSpPr>
              <a:xfrm>
                <a:off x="3636985" y="3673078"/>
                <a:ext cx="257174" cy="86916"/>
                <a:chOff x="1693789" y="3341578"/>
                <a:chExt cx="257174" cy="288032"/>
              </a:xfrm>
            </p:grpSpPr>
            <p:sp>
              <p:nvSpPr>
                <p:cNvPr id="209" name="Rectangle 208">
                  <a:extLst>
                    <a:ext uri="{FF2B5EF4-FFF2-40B4-BE49-F238E27FC236}">
                      <a16:creationId xmlns:a16="http://schemas.microsoft.com/office/drawing/2014/main" id="{16A9CE74-885A-442F-9783-9F533656F1C4}"/>
                    </a:ext>
                  </a:extLst>
                </p:cNvPr>
                <p:cNvSpPr/>
                <p:nvPr/>
              </p:nvSpPr>
              <p:spPr>
                <a:xfrm>
                  <a:off x="1693789" y="3341578"/>
                  <a:ext cx="257174" cy="28803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0" name="Straight Connector 209">
                  <a:extLst>
                    <a:ext uri="{FF2B5EF4-FFF2-40B4-BE49-F238E27FC236}">
                      <a16:creationId xmlns:a16="http://schemas.microsoft.com/office/drawing/2014/main" id="{8C5625A9-439B-4A86-977C-CF8AB331EDAC}"/>
                    </a:ext>
                  </a:extLst>
                </p:cNvPr>
                <p:cNvCxnSpPr>
                  <a:stCxn id="209" idx="1"/>
                  <a:endCxn id="209" idx="3"/>
                </p:cNvCxnSpPr>
                <p:nvPr/>
              </p:nvCxnSpPr>
              <p:spPr>
                <a:xfrm>
                  <a:off x="1693789" y="3485594"/>
                  <a:ext cx="2571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9" name="Group 198">
              <a:extLst>
                <a:ext uri="{FF2B5EF4-FFF2-40B4-BE49-F238E27FC236}">
                  <a16:creationId xmlns:a16="http://schemas.microsoft.com/office/drawing/2014/main" id="{4B5439ED-F572-49C0-81C6-3DB8FF04DF86}"/>
                </a:ext>
              </a:extLst>
            </p:cNvPr>
            <p:cNvGrpSpPr/>
            <p:nvPr/>
          </p:nvGrpSpPr>
          <p:grpSpPr>
            <a:xfrm>
              <a:off x="3923928" y="3095624"/>
              <a:ext cx="257174" cy="689373"/>
              <a:chOff x="3946553" y="3095624"/>
              <a:chExt cx="257174" cy="689373"/>
            </a:xfrm>
          </p:grpSpPr>
          <p:grpSp>
            <p:nvGrpSpPr>
              <p:cNvPr id="200" name="Group 199">
                <a:extLst>
                  <a:ext uri="{FF2B5EF4-FFF2-40B4-BE49-F238E27FC236}">
                    <a16:creationId xmlns:a16="http://schemas.microsoft.com/office/drawing/2014/main" id="{63715000-C71F-41D6-88A2-A984609E1FEA}"/>
                  </a:ext>
                </a:extLst>
              </p:cNvPr>
              <p:cNvGrpSpPr/>
              <p:nvPr/>
            </p:nvGrpSpPr>
            <p:grpSpPr>
              <a:xfrm>
                <a:off x="4026730" y="3095624"/>
                <a:ext cx="96821" cy="689373"/>
                <a:chOff x="4672637" y="1412776"/>
                <a:chExt cx="170657" cy="648072"/>
              </a:xfrm>
            </p:grpSpPr>
            <p:cxnSp>
              <p:nvCxnSpPr>
                <p:cNvPr id="204" name="Straight Connector 203">
                  <a:extLst>
                    <a:ext uri="{FF2B5EF4-FFF2-40B4-BE49-F238E27FC236}">
                      <a16:creationId xmlns:a16="http://schemas.microsoft.com/office/drawing/2014/main" id="{7868F68E-6D93-4912-971F-5FFB125D91C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97C24B6-D66F-4CB9-B35F-05C5085AA383}"/>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E1A7DC2-B84C-4FC4-87CF-84DF5940D654}"/>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A3C7D006-25DE-4F85-A5AF-DA336B50FC43}"/>
                  </a:ext>
                </a:extLst>
              </p:cNvPr>
              <p:cNvGrpSpPr/>
              <p:nvPr/>
            </p:nvGrpSpPr>
            <p:grpSpPr>
              <a:xfrm>
                <a:off x="3946553" y="3512344"/>
                <a:ext cx="257174" cy="183356"/>
                <a:chOff x="1693789" y="3341578"/>
                <a:chExt cx="257174" cy="288032"/>
              </a:xfrm>
              <a:solidFill>
                <a:schemeClr val="accent2"/>
              </a:solidFill>
            </p:grpSpPr>
            <p:sp>
              <p:nvSpPr>
                <p:cNvPr id="202" name="Rectangle 201">
                  <a:extLst>
                    <a:ext uri="{FF2B5EF4-FFF2-40B4-BE49-F238E27FC236}">
                      <a16:creationId xmlns:a16="http://schemas.microsoft.com/office/drawing/2014/main" id="{E1839A4D-77A8-48F5-9985-4BDA55F2BA79}"/>
                    </a:ext>
                  </a:extLst>
                </p:cNvPr>
                <p:cNvSpPr/>
                <p:nvPr/>
              </p:nvSpPr>
              <p:spPr>
                <a:xfrm>
                  <a:off x="1693789" y="3341578"/>
                  <a:ext cx="257174" cy="288032"/>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3" name="Straight Connector 202">
                  <a:extLst>
                    <a:ext uri="{FF2B5EF4-FFF2-40B4-BE49-F238E27FC236}">
                      <a16:creationId xmlns:a16="http://schemas.microsoft.com/office/drawing/2014/main" id="{B39D72D4-9C3F-434B-88C7-6ACD79118EE4}"/>
                    </a:ext>
                  </a:extLst>
                </p:cNvPr>
                <p:cNvCxnSpPr>
                  <a:cxnSpLocks/>
                </p:cNvCxnSpPr>
                <p:nvPr/>
              </p:nvCxnSpPr>
              <p:spPr>
                <a:xfrm>
                  <a:off x="1693789" y="3523815"/>
                  <a:ext cx="25717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03" name="Group 602">
            <a:extLst>
              <a:ext uri="{FF2B5EF4-FFF2-40B4-BE49-F238E27FC236}">
                <a16:creationId xmlns:a16="http://schemas.microsoft.com/office/drawing/2014/main" id="{DC93EBE7-C1D0-4881-A76A-FC685D24BB3F}"/>
              </a:ext>
            </a:extLst>
          </p:cNvPr>
          <p:cNvGrpSpPr/>
          <p:nvPr/>
        </p:nvGrpSpPr>
        <p:grpSpPr>
          <a:xfrm>
            <a:off x="4766725" y="3056463"/>
            <a:ext cx="4125755" cy="1748299"/>
            <a:chOff x="4595335" y="3056463"/>
            <a:chExt cx="4125755" cy="1921331"/>
          </a:xfrm>
        </p:grpSpPr>
        <p:grpSp>
          <p:nvGrpSpPr>
            <p:cNvPr id="341" name="Group 340">
              <a:extLst>
                <a:ext uri="{FF2B5EF4-FFF2-40B4-BE49-F238E27FC236}">
                  <a16:creationId xmlns:a16="http://schemas.microsoft.com/office/drawing/2014/main" id="{2A701C81-6E74-4C66-BF04-644BA7F57970}"/>
                </a:ext>
              </a:extLst>
            </p:cNvPr>
            <p:cNvGrpSpPr/>
            <p:nvPr/>
          </p:nvGrpSpPr>
          <p:grpSpPr>
            <a:xfrm>
              <a:off x="5900564" y="3174142"/>
              <a:ext cx="2665969" cy="198837"/>
              <a:chOff x="1934765" y="1439428"/>
              <a:chExt cx="6278167" cy="426727"/>
            </a:xfrm>
          </p:grpSpPr>
          <p:grpSp>
            <p:nvGrpSpPr>
              <p:cNvPr id="342" name="Group 341">
                <a:extLst>
                  <a:ext uri="{FF2B5EF4-FFF2-40B4-BE49-F238E27FC236}">
                    <a16:creationId xmlns:a16="http://schemas.microsoft.com/office/drawing/2014/main" id="{8B78657E-A61C-4C09-8EC3-9BB8461709FC}"/>
                  </a:ext>
                </a:extLst>
              </p:cNvPr>
              <p:cNvGrpSpPr/>
              <p:nvPr/>
            </p:nvGrpSpPr>
            <p:grpSpPr>
              <a:xfrm>
                <a:off x="1934765" y="1464469"/>
                <a:ext cx="6278167" cy="352424"/>
                <a:chOff x="1960315" y="1462088"/>
                <a:chExt cx="6252617" cy="342900"/>
              </a:xfrm>
            </p:grpSpPr>
            <p:sp>
              <p:nvSpPr>
                <p:cNvPr id="413" name="Freeform: Shape 412">
                  <a:extLst>
                    <a:ext uri="{FF2B5EF4-FFF2-40B4-BE49-F238E27FC236}">
                      <a16:creationId xmlns:a16="http://schemas.microsoft.com/office/drawing/2014/main" id="{546C8259-ED64-488B-8C71-F626A9EDE79B}"/>
                    </a:ext>
                  </a:extLst>
                </p:cNvPr>
                <p:cNvSpPr/>
                <p:nvPr/>
              </p:nvSpPr>
              <p:spPr>
                <a:xfrm>
                  <a:off x="3319036" y="1502569"/>
                  <a:ext cx="4893896" cy="302419"/>
                </a:xfrm>
                <a:custGeom>
                  <a:avLst/>
                  <a:gdLst>
                    <a:gd name="connsiteX0" fmla="*/ 4919663 w 4919663"/>
                    <a:gd name="connsiteY0" fmla="*/ 295275 h 302419"/>
                    <a:gd name="connsiteX1" fmla="*/ 4664869 w 4919663"/>
                    <a:gd name="connsiteY1" fmla="*/ 302419 h 302419"/>
                    <a:gd name="connsiteX2" fmla="*/ 4652963 w 4919663"/>
                    <a:gd name="connsiteY2" fmla="*/ 240506 h 302419"/>
                    <a:gd name="connsiteX3" fmla="*/ 4474369 w 4919663"/>
                    <a:gd name="connsiteY3" fmla="*/ 245269 h 302419"/>
                    <a:gd name="connsiteX4" fmla="*/ 4471988 w 4919663"/>
                    <a:gd name="connsiteY4" fmla="*/ 202406 h 302419"/>
                    <a:gd name="connsiteX5" fmla="*/ 4343400 w 4919663"/>
                    <a:gd name="connsiteY5" fmla="*/ 207169 h 302419"/>
                    <a:gd name="connsiteX6" fmla="*/ 4338638 w 4919663"/>
                    <a:gd name="connsiteY6" fmla="*/ 147637 h 302419"/>
                    <a:gd name="connsiteX7" fmla="*/ 3669507 w 4919663"/>
                    <a:gd name="connsiteY7" fmla="*/ 152400 h 302419"/>
                    <a:gd name="connsiteX8" fmla="*/ 3662363 w 4919663"/>
                    <a:gd name="connsiteY8" fmla="*/ 119062 h 302419"/>
                    <a:gd name="connsiteX9" fmla="*/ 2738438 w 4919663"/>
                    <a:gd name="connsiteY9" fmla="*/ 126206 h 302419"/>
                    <a:gd name="connsiteX10" fmla="*/ 2736057 w 4919663"/>
                    <a:gd name="connsiteY10" fmla="*/ 95250 h 302419"/>
                    <a:gd name="connsiteX11" fmla="*/ 554832 w 4919663"/>
                    <a:gd name="connsiteY11" fmla="*/ 88106 h 302419"/>
                    <a:gd name="connsiteX12" fmla="*/ 542925 w 4919663"/>
                    <a:gd name="connsiteY12" fmla="*/ 54769 h 302419"/>
                    <a:gd name="connsiteX13" fmla="*/ 245269 w 4919663"/>
                    <a:gd name="connsiteY13" fmla="*/ 64294 h 302419"/>
                    <a:gd name="connsiteX14" fmla="*/ 245269 w 4919663"/>
                    <a:gd name="connsiteY14" fmla="*/ 42862 h 302419"/>
                    <a:gd name="connsiteX15" fmla="*/ 0 w 4919663"/>
                    <a:gd name="connsiteY15" fmla="*/ 33337 h 302419"/>
                    <a:gd name="connsiteX16" fmla="*/ 4763 w 4919663"/>
                    <a:gd name="connsiteY16" fmla="*/ 0 h 302419"/>
                    <a:gd name="connsiteX0" fmla="*/ 4924425 w 4924425"/>
                    <a:gd name="connsiteY0" fmla="*/ 295275 h 302419"/>
                    <a:gd name="connsiteX1" fmla="*/ 4669631 w 4924425"/>
                    <a:gd name="connsiteY1" fmla="*/ 302419 h 302419"/>
                    <a:gd name="connsiteX2" fmla="*/ 4657725 w 4924425"/>
                    <a:gd name="connsiteY2" fmla="*/ 240506 h 302419"/>
                    <a:gd name="connsiteX3" fmla="*/ 4479131 w 4924425"/>
                    <a:gd name="connsiteY3" fmla="*/ 245269 h 302419"/>
                    <a:gd name="connsiteX4" fmla="*/ 4476750 w 4924425"/>
                    <a:gd name="connsiteY4" fmla="*/ 202406 h 302419"/>
                    <a:gd name="connsiteX5" fmla="*/ 4348162 w 4924425"/>
                    <a:gd name="connsiteY5" fmla="*/ 207169 h 302419"/>
                    <a:gd name="connsiteX6" fmla="*/ 4343400 w 4924425"/>
                    <a:gd name="connsiteY6" fmla="*/ 147637 h 302419"/>
                    <a:gd name="connsiteX7" fmla="*/ 3674269 w 4924425"/>
                    <a:gd name="connsiteY7" fmla="*/ 152400 h 302419"/>
                    <a:gd name="connsiteX8" fmla="*/ 3667125 w 4924425"/>
                    <a:gd name="connsiteY8" fmla="*/ 119062 h 302419"/>
                    <a:gd name="connsiteX9" fmla="*/ 2743200 w 4924425"/>
                    <a:gd name="connsiteY9" fmla="*/ 126206 h 302419"/>
                    <a:gd name="connsiteX10" fmla="*/ 2740819 w 4924425"/>
                    <a:gd name="connsiteY10" fmla="*/ 95250 h 302419"/>
                    <a:gd name="connsiteX11" fmla="*/ 559594 w 4924425"/>
                    <a:gd name="connsiteY11" fmla="*/ 88106 h 302419"/>
                    <a:gd name="connsiteX12" fmla="*/ 547687 w 4924425"/>
                    <a:gd name="connsiteY12" fmla="*/ 54769 h 302419"/>
                    <a:gd name="connsiteX13" fmla="*/ 250031 w 4924425"/>
                    <a:gd name="connsiteY13" fmla="*/ 64294 h 302419"/>
                    <a:gd name="connsiteX14" fmla="*/ 250031 w 4924425"/>
                    <a:gd name="connsiteY14" fmla="*/ 42862 h 302419"/>
                    <a:gd name="connsiteX15" fmla="*/ 4762 w 4924425"/>
                    <a:gd name="connsiteY15" fmla="*/ 33337 h 302419"/>
                    <a:gd name="connsiteX16" fmla="*/ 0 w 4924425"/>
                    <a:gd name="connsiteY16"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24425" h="302419">
                      <a:moveTo>
                        <a:pt x="4924425" y="295275"/>
                      </a:moveTo>
                      <a:lnTo>
                        <a:pt x="4669631" y="302419"/>
                      </a:lnTo>
                      <a:lnTo>
                        <a:pt x="4657725" y="240506"/>
                      </a:lnTo>
                      <a:lnTo>
                        <a:pt x="4479131" y="245269"/>
                      </a:lnTo>
                      <a:lnTo>
                        <a:pt x="4476750" y="202406"/>
                      </a:lnTo>
                      <a:lnTo>
                        <a:pt x="4348162" y="207169"/>
                      </a:lnTo>
                      <a:lnTo>
                        <a:pt x="4343400" y="147637"/>
                      </a:lnTo>
                      <a:lnTo>
                        <a:pt x="3674269" y="152400"/>
                      </a:lnTo>
                      <a:lnTo>
                        <a:pt x="3667125" y="119062"/>
                      </a:lnTo>
                      <a:lnTo>
                        <a:pt x="2743200" y="126206"/>
                      </a:lnTo>
                      <a:lnTo>
                        <a:pt x="2740819" y="95250"/>
                      </a:lnTo>
                      <a:lnTo>
                        <a:pt x="559594" y="88106"/>
                      </a:lnTo>
                      <a:lnTo>
                        <a:pt x="547687" y="54769"/>
                      </a:lnTo>
                      <a:lnTo>
                        <a:pt x="250031" y="64294"/>
                      </a:lnTo>
                      <a:lnTo>
                        <a:pt x="250031" y="42862"/>
                      </a:lnTo>
                      <a:lnTo>
                        <a:pt x="4762" y="33337"/>
                      </a:lnTo>
                      <a:lnTo>
                        <a:pt x="0"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reeform: Shape 413">
                  <a:extLst>
                    <a:ext uri="{FF2B5EF4-FFF2-40B4-BE49-F238E27FC236}">
                      <a16:creationId xmlns:a16="http://schemas.microsoft.com/office/drawing/2014/main" id="{5C2C0E52-01A9-4C22-BD56-6D3E9A75A384}"/>
                    </a:ext>
                  </a:extLst>
                </p:cNvPr>
                <p:cNvSpPr/>
                <p:nvPr/>
              </p:nvSpPr>
              <p:spPr>
                <a:xfrm>
                  <a:off x="1960315" y="1462088"/>
                  <a:ext cx="1355785" cy="57150"/>
                </a:xfrm>
                <a:custGeom>
                  <a:avLst/>
                  <a:gdLst>
                    <a:gd name="connsiteX0" fmla="*/ 1338263 w 1338263"/>
                    <a:gd name="connsiteY0" fmla="*/ 38100 h 57150"/>
                    <a:gd name="connsiteX1" fmla="*/ 659607 w 1338263"/>
                    <a:gd name="connsiteY1" fmla="*/ 57150 h 57150"/>
                    <a:gd name="connsiteX2" fmla="*/ 671513 w 1338263"/>
                    <a:gd name="connsiteY2" fmla="*/ 23812 h 57150"/>
                    <a:gd name="connsiteX3" fmla="*/ 631032 w 1338263"/>
                    <a:gd name="connsiteY3" fmla="*/ 23812 h 57150"/>
                    <a:gd name="connsiteX4" fmla="*/ 631032 w 1338263"/>
                    <a:gd name="connsiteY4" fmla="*/ 23812 h 57150"/>
                    <a:gd name="connsiteX5" fmla="*/ 280988 w 1338263"/>
                    <a:gd name="connsiteY5" fmla="*/ 23812 h 57150"/>
                    <a:gd name="connsiteX6" fmla="*/ 295275 w 1338263"/>
                    <a:gd name="connsiteY6" fmla="*/ 2381 h 57150"/>
                    <a:gd name="connsiteX7" fmla="*/ 0 w 1338263"/>
                    <a:gd name="connsiteY7" fmla="*/ 0 h 57150"/>
                    <a:gd name="connsiteX0" fmla="*/ 1319213 w 1319213"/>
                    <a:gd name="connsiteY0" fmla="*/ 45243 h 57150"/>
                    <a:gd name="connsiteX1" fmla="*/ 659607 w 1319213"/>
                    <a:gd name="connsiteY1" fmla="*/ 57150 h 57150"/>
                    <a:gd name="connsiteX2" fmla="*/ 671513 w 1319213"/>
                    <a:gd name="connsiteY2" fmla="*/ 23812 h 57150"/>
                    <a:gd name="connsiteX3" fmla="*/ 631032 w 1319213"/>
                    <a:gd name="connsiteY3" fmla="*/ 23812 h 57150"/>
                    <a:gd name="connsiteX4" fmla="*/ 631032 w 1319213"/>
                    <a:gd name="connsiteY4" fmla="*/ 23812 h 57150"/>
                    <a:gd name="connsiteX5" fmla="*/ 280988 w 1319213"/>
                    <a:gd name="connsiteY5" fmla="*/ 23812 h 57150"/>
                    <a:gd name="connsiteX6" fmla="*/ 295275 w 1319213"/>
                    <a:gd name="connsiteY6" fmla="*/ 2381 h 57150"/>
                    <a:gd name="connsiteX7" fmla="*/ 0 w 1319213"/>
                    <a:gd name="connsiteY7" fmla="*/ 0 h 57150"/>
                    <a:gd name="connsiteX0" fmla="*/ 1319213 w 1319213"/>
                    <a:gd name="connsiteY0" fmla="*/ 45243 h 57150"/>
                    <a:gd name="connsiteX1" fmla="*/ 659607 w 1319213"/>
                    <a:gd name="connsiteY1" fmla="*/ 57150 h 57150"/>
                    <a:gd name="connsiteX2" fmla="*/ 656188 w 1319213"/>
                    <a:gd name="connsiteY2" fmla="*/ 19049 h 57150"/>
                    <a:gd name="connsiteX3" fmla="*/ 631032 w 1319213"/>
                    <a:gd name="connsiteY3" fmla="*/ 23812 h 57150"/>
                    <a:gd name="connsiteX4" fmla="*/ 631032 w 1319213"/>
                    <a:gd name="connsiteY4" fmla="*/ 23812 h 57150"/>
                    <a:gd name="connsiteX5" fmla="*/ 280988 w 1319213"/>
                    <a:gd name="connsiteY5" fmla="*/ 23812 h 57150"/>
                    <a:gd name="connsiteX6" fmla="*/ 295275 w 1319213"/>
                    <a:gd name="connsiteY6" fmla="*/ 2381 h 57150"/>
                    <a:gd name="connsiteX7" fmla="*/ 0 w 1319213"/>
                    <a:gd name="connsiteY7" fmla="*/ 0 h 57150"/>
                    <a:gd name="connsiteX0" fmla="*/ 1319213 w 1319213"/>
                    <a:gd name="connsiteY0" fmla="*/ 53578 h 57150"/>
                    <a:gd name="connsiteX1" fmla="*/ 659607 w 1319213"/>
                    <a:gd name="connsiteY1" fmla="*/ 57150 h 57150"/>
                    <a:gd name="connsiteX2" fmla="*/ 656188 w 1319213"/>
                    <a:gd name="connsiteY2" fmla="*/ 19049 h 57150"/>
                    <a:gd name="connsiteX3" fmla="*/ 631032 w 1319213"/>
                    <a:gd name="connsiteY3" fmla="*/ 23812 h 57150"/>
                    <a:gd name="connsiteX4" fmla="*/ 631032 w 1319213"/>
                    <a:gd name="connsiteY4" fmla="*/ 23812 h 57150"/>
                    <a:gd name="connsiteX5" fmla="*/ 280988 w 1319213"/>
                    <a:gd name="connsiteY5" fmla="*/ 23812 h 57150"/>
                    <a:gd name="connsiteX6" fmla="*/ 295275 w 1319213"/>
                    <a:gd name="connsiteY6" fmla="*/ 2381 h 57150"/>
                    <a:gd name="connsiteX7" fmla="*/ 0 w 1319213"/>
                    <a:gd name="connsiteY7"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213" h="57150">
                      <a:moveTo>
                        <a:pt x="1319213" y="53578"/>
                      </a:moveTo>
                      <a:lnTo>
                        <a:pt x="659607" y="57150"/>
                      </a:lnTo>
                      <a:lnTo>
                        <a:pt x="656188" y="19049"/>
                      </a:lnTo>
                      <a:lnTo>
                        <a:pt x="631032" y="23812"/>
                      </a:lnTo>
                      <a:lnTo>
                        <a:pt x="631032" y="23812"/>
                      </a:lnTo>
                      <a:lnTo>
                        <a:pt x="280988" y="23812"/>
                      </a:lnTo>
                      <a:lnTo>
                        <a:pt x="295275" y="2381"/>
                      </a:lnTo>
                      <a:lnTo>
                        <a:pt x="0"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43" name="Straight Connector 342">
                <a:extLst>
                  <a:ext uri="{FF2B5EF4-FFF2-40B4-BE49-F238E27FC236}">
                    <a16:creationId xmlns:a16="http://schemas.microsoft.com/office/drawing/2014/main" id="{E85248FB-B47F-414B-84AA-60C19AB3A1E6}"/>
                  </a:ext>
                </a:extLst>
              </p:cNvPr>
              <p:cNvCxnSpPr/>
              <p:nvPr/>
            </p:nvCxnSpPr>
            <p:spPr>
              <a:xfrm>
                <a:off x="8210898" y="175319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F590081-FA7D-4BEE-84E0-139292E292CA}"/>
                  </a:ext>
                </a:extLst>
              </p:cNvPr>
              <p:cNvCxnSpPr/>
              <p:nvPr/>
            </p:nvCxnSpPr>
            <p:spPr>
              <a:xfrm>
                <a:off x="8100392" y="17555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A44C41B-AB42-427D-903C-094ABCECC2CD}"/>
                  </a:ext>
                </a:extLst>
              </p:cNvPr>
              <p:cNvCxnSpPr/>
              <p:nvPr/>
            </p:nvCxnSpPr>
            <p:spPr>
              <a:xfrm>
                <a:off x="8028384" y="175795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9A74D11-FB0D-497E-9A3F-C185632D92B5}"/>
                  </a:ext>
                </a:extLst>
              </p:cNvPr>
              <p:cNvCxnSpPr/>
              <p:nvPr/>
            </p:nvCxnSpPr>
            <p:spPr>
              <a:xfrm>
                <a:off x="7956376" y="1703891"/>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0DC64A0-17AC-427D-818F-39421B3EB90F}"/>
                  </a:ext>
                </a:extLst>
              </p:cNvPr>
              <p:cNvCxnSpPr/>
              <p:nvPr/>
            </p:nvCxnSpPr>
            <p:spPr>
              <a:xfrm>
                <a:off x="7884368" y="1703891"/>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9FB6E5F0-4E44-4C79-945A-4E7EC67625C7}"/>
                  </a:ext>
                </a:extLst>
              </p:cNvPr>
              <p:cNvCxnSpPr/>
              <p:nvPr/>
            </p:nvCxnSpPr>
            <p:spPr>
              <a:xfrm>
                <a:off x="7812360" y="1703891"/>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3FD36DA-AA00-4443-868A-8005C5D8E924}"/>
                  </a:ext>
                </a:extLst>
              </p:cNvPr>
              <p:cNvCxnSpPr/>
              <p:nvPr/>
            </p:nvCxnSpPr>
            <p:spPr>
              <a:xfrm>
                <a:off x="7812360" y="1703891"/>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4C62C3C6-0573-4FC4-9794-C27002B97009}"/>
                  </a:ext>
                </a:extLst>
              </p:cNvPr>
              <p:cNvCxnSpPr/>
              <p:nvPr/>
            </p:nvCxnSpPr>
            <p:spPr>
              <a:xfrm>
                <a:off x="7776071" y="1703891"/>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9D158948-E591-4A65-8FC3-6CC729562C70}"/>
                  </a:ext>
                </a:extLst>
              </p:cNvPr>
              <p:cNvCxnSpPr/>
              <p:nvPr/>
            </p:nvCxnSpPr>
            <p:spPr>
              <a:xfrm>
                <a:off x="7685011" y="166568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F2FAE58E-3163-4111-B2CB-4A98947E8DB8}"/>
                  </a:ext>
                </a:extLst>
              </p:cNvPr>
              <p:cNvCxnSpPr/>
              <p:nvPr/>
            </p:nvCxnSpPr>
            <p:spPr>
              <a:xfrm>
                <a:off x="7524328"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AA24A4E-7805-48B6-86F9-065B8AEB1E1B}"/>
                  </a:ext>
                </a:extLst>
              </p:cNvPr>
              <p:cNvCxnSpPr/>
              <p:nvPr/>
            </p:nvCxnSpPr>
            <p:spPr>
              <a:xfrm>
                <a:off x="7524328"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C4154F7-D26B-400E-902D-E66E4D3756C5}"/>
                  </a:ext>
                </a:extLst>
              </p:cNvPr>
              <p:cNvCxnSpPr/>
              <p:nvPr/>
            </p:nvCxnSpPr>
            <p:spPr>
              <a:xfrm>
                <a:off x="7572526"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8C973DB-2B47-49F6-ACBC-5DF344CD8202}"/>
                  </a:ext>
                </a:extLst>
              </p:cNvPr>
              <p:cNvCxnSpPr/>
              <p:nvPr/>
            </p:nvCxnSpPr>
            <p:spPr>
              <a:xfrm>
                <a:off x="7361264"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B604531-0152-4280-889A-FCD9967FABD7}"/>
                  </a:ext>
                </a:extLst>
              </p:cNvPr>
              <p:cNvCxnSpPr/>
              <p:nvPr/>
            </p:nvCxnSpPr>
            <p:spPr>
              <a:xfrm>
                <a:off x="7164288"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4A1BDC6-958E-4367-8697-BF2E88FAD212}"/>
                  </a:ext>
                </a:extLst>
              </p:cNvPr>
              <p:cNvCxnSpPr/>
              <p:nvPr/>
            </p:nvCxnSpPr>
            <p:spPr>
              <a:xfrm>
                <a:off x="7020272" y="1611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A7D96D0-48DC-4674-A904-CA7641869902}"/>
                  </a:ext>
                </a:extLst>
              </p:cNvPr>
              <p:cNvCxnSpPr/>
              <p:nvPr/>
            </p:nvCxnSpPr>
            <p:spPr>
              <a:xfrm>
                <a:off x="6804248"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D8159B5-DB0E-4DCE-8D97-785730ABECA9}"/>
                  </a:ext>
                </a:extLst>
              </p:cNvPr>
              <p:cNvCxnSpPr/>
              <p:nvPr/>
            </p:nvCxnSpPr>
            <p:spPr>
              <a:xfrm>
                <a:off x="6583462"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9E7FEE1-CAC6-4285-B160-0C4AD820E242}"/>
                  </a:ext>
                </a:extLst>
              </p:cNvPr>
              <p:cNvCxnSpPr/>
              <p:nvPr/>
            </p:nvCxnSpPr>
            <p:spPr>
              <a:xfrm>
                <a:off x="6551938"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F463956-69CE-4B03-B26B-E6C2492BABFF}"/>
                  </a:ext>
                </a:extLst>
              </p:cNvPr>
              <p:cNvCxnSpPr/>
              <p:nvPr/>
            </p:nvCxnSpPr>
            <p:spPr>
              <a:xfrm>
                <a:off x="6691756"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475780BA-A0BD-474C-9BE4-FD826F61A2DE}"/>
                  </a:ext>
                </a:extLst>
              </p:cNvPr>
              <p:cNvCxnSpPr/>
              <p:nvPr/>
            </p:nvCxnSpPr>
            <p:spPr>
              <a:xfrm>
                <a:off x="6660232"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285A71C5-EEE1-4071-90EA-B5C9710E2505}"/>
                  </a:ext>
                </a:extLst>
              </p:cNvPr>
              <p:cNvCxnSpPr/>
              <p:nvPr/>
            </p:nvCxnSpPr>
            <p:spPr>
              <a:xfrm>
                <a:off x="6630461"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6F7160CD-9489-4884-9BA3-E503817F58C0}"/>
                  </a:ext>
                </a:extLst>
              </p:cNvPr>
              <p:cNvCxnSpPr/>
              <p:nvPr/>
            </p:nvCxnSpPr>
            <p:spPr>
              <a:xfrm>
                <a:off x="6475732"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60F4A77C-AFEA-4383-A0AB-33DC98586EE4}"/>
                  </a:ext>
                </a:extLst>
              </p:cNvPr>
              <p:cNvCxnSpPr/>
              <p:nvPr/>
            </p:nvCxnSpPr>
            <p:spPr>
              <a:xfrm>
                <a:off x="6444208"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0E985866-8A17-4CBC-8F1B-4D3B2588B373}"/>
                  </a:ext>
                </a:extLst>
              </p:cNvPr>
              <p:cNvCxnSpPr/>
              <p:nvPr/>
            </p:nvCxnSpPr>
            <p:spPr>
              <a:xfrm>
                <a:off x="6414437"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68C03981-9BB1-42C8-8BFE-3ED6CD80DC9C}"/>
                  </a:ext>
                </a:extLst>
              </p:cNvPr>
              <p:cNvCxnSpPr/>
              <p:nvPr/>
            </p:nvCxnSpPr>
            <p:spPr>
              <a:xfrm>
                <a:off x="6369818"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FCEABD76-A13E-4239-A8CA-ED854A97E6B2}"/>
                  </a:ext>
                </a:extLst>
              </p:cNvPr>
              <p:cNvCxnSpPr/>
              <p:nvPr/>
            </p:nvCxnSpPr>
            <p:spPr>
              <a:xfrm>
                <a:off x="6338294"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2FCE3936-B792-4C5A-8A6E-8CB7BEFC68F1}"/>
                  </a:ext>
                </a:extLst>
              </p:cNvPr>
              <p:cNvCxnSpPr/>
              <p:nvPr/>
            </p:nvCxnSpPr>
            <p:spPr>
              <a:xfrm>
                <a:off x="6217469"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71869EA0-C387-4C24-944E-66968C55F871}"/>
                  </a:ext>
                </a:extLst>
              </p:cNvPr>
              <p:cNvCxnSpPr/>
              <p:nvPr/>
            </p:nvCxnSpPr>
            <p:spPr>
              <a:xfrm>
                <a:off x="6185945"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99BE0B1-EC6A-48EC-9233-D56C0E788159}"/>
                  </a:ext>
                </a:extLst>
              </p:cNvPr>
              <p:cNvCxnSpPr/>
              <p:nvPr/>
            </p:nvCxnSpPr>
            <p:spPr>
              <a:xfrm>
                <a:off x="6084168"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2A0DAB60-274F-4747-BE2A-85E5D0DD7176}"/>
                  </a:ext>
                </a:extLst>
              </p:cNvPr>
              <p:cNvCxnSpPr/>
              <p:nvPr/>
            </p:nvCxnSpPr>
            <p:spPr>
              <a:xfrm>
                <a:off x="6084168" y="1581962"/>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BF1DC8EC-F313-46E0-A4D9-BA8E7E69D589}"/>
                  </a:ext>
                </a:extLst>
              </p:cNvPr>
              <p:cNvCxnSpPr/>
              <p:nvPr/>
            </p:nvCxnSpPr>
            <p:spPr>
              <a:xfrm>
                <a:off x="6012160"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F0A5134E-2B04-43C1-A41D-00C8D34DE960}"/>
                  </a:ext>
                </a:extLst>
              </p:cNvPr>
              <p:cNvCxnSpPr/>
              <p:nvPr/>
            </p:nvCxnSpPr>
            <p:spPr>
              <a:xfrm>
                <a:off x="6144266" y="1585689"/>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4C5315F8-CE95-4536-9456-C3CE407E4263}"/>
                  </a:ext>
                </a:extLst>
              </p:cNvPr>
              <p:cNvCxnSpPr/>
              <p:nvPr/>
            </p:nvCxnSpPr>
            <p:spPr>
              <a:xfrm>
                <a:off x="5693796"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A3D6B832-3279-4325-8A5D-6D70E1165FF4}"/>
                  </a:ext>
                </a:extLst>
              </p:cNvPr>
              <p:cNvCxnSpPr/>
              <p:nvPr/>
            </p:nvCxnSpPr>
            <p:spPr>
              <a:xfrm>
                <a:off x="5551535"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D55034B6-E91D-4BE8-84D9-84AF5F9D6190}"/>
                  </a:ext>
                </a:extLst>
              </p:cNvPr>
              <p:cNvCxnSpPr/>
              <p:nvPr/>
            </p:nvCxnSpPr>
            <p:spPr>
              <a:xfrm>
                <a:off x="5220072"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D2C1FC00-34ED-4CBA-97B5-64FBA91C46EE}"/>
                  </a:ext>
                </a:extLst>
              </p:cNvPr>
              <p:cNvCxnSpPr/>
              <p:nvPr/>
            </p:nvCxnSpPr>
            <p:spPr>
              <a:xfrm>
                <a:off x="5102252"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BFF089B1-CAA0-4A41-9940-11A8E99CBEE9}"/>
                  </a:ext>
                </a:extLst>
              </p:cNvPr>
              <p:cNvCxnSpPr/>
              <p:nvPr/>
            </p:nvCxnSpPr>
            <p:spPr>
              <a:xfrm>
                <a:off x="4921321"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DC2C4F0-A0B3-497D-9EB1-534C3C01AF42}"/>
                  </a:ext>
                </a:extLst>
              </p:cNvPr>
              <p:cNvCxnSpPr/>
              <p:nvPr/>
            </p:nvCxnSpPr>
            <p:spPr>
              <a:xfrm>
                <a:off x="4665442"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19DD0723-4ED0-4E0B-B54A-941D99A81522}"/>
                  </a:ext>
                </a:extLst>
              </p:cNvPr>
              <p:cNvCxnSpPr/>
              <p:nvPr/>
            </p:nvCxnSpPr>
            <p:spPr>
              <a:xfrm>
                <a:off x="5004048"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22C046FE-D422-43C0-8085-C7B7597AB62E}"/>
                  </a:ext>
                </a:extLst>
              </p:cNvPr>
              <p:cNvCxnSpPr/>
              <p:nvPr/>
            </p:nvCxnSpPr>
            <p:spPr>
              <a:xfrm>
                <a:off x="4972524"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F786D192-4744-4A44-89A5-02042CA867D0}"/>
                  </a:ext>
                </a:extLst>
              </p:cNvPr>
              <p:cNvCxnSpPr/>
              <p:nvPr/>
            </p:nvCxnSpPr>
            <p:spPr>
              <a:xfrm>
                <a:off x="4531516"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FF5F3F04-FF60-48C4-A126-365D026EAB3B}"/>
                  </a:ext>
                </a:extLst>
              </p:cNvPr>
              <p:cNvCxnSpPr/>
              <p:nvPr/>
            </p:nvCxnSpPr>
            <p:spPr>
              <a:xfrm>
                <a:off x="4499992"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19FBDE47-1584-4590-922E-DDE4EF6E7419}"/>
                  </a:ext>
                </a:extLst>
              </p:cNvPr>
              <p:cNvCxnSpPr/>
              <p:nvPr/>
            </p:nvCxnSpPr>
            <p:spPr>
              <a:xfrm>
                <a:off x="4355976"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0D0F6F0E-E054-469E-A69F-542A0C356887}"/>
                  </a:ext>
                </a:extLst>
              </p:cNvPr>
              <p:cNvCxnSpPr/>
              <p:nvPr/>
            </p:nvCxnSpPr>
            <p:spPr>
              <a:xfrm>
                <a:off x="4416074"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03FFEB9-5363-4E7B-A180-0FA152B7C7B9}"/>
                  </a:ext>
                </a:extLst>
              </p:cNvPr>
              <p:cNvCxnSpPr/>
              <p:nvPr/>
            </p:nvCxnSpPr>
            <p:spPr>
              <a:xfrm>
                <a:off x="4457753"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247849A7-DFC4-4878-8510-8EFECE6FB7D0}"/>
                  </a:ext>
                </a:extLst>
              </p:cNvPr>
              <p:cNvCxnSpPr/>
              <p:nvPr/>
            </p:nvCxnSpPr>
            <p:spPr>
              <a:xfrm>
                <a:off x="4171476"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A5A8ABE1-5FD6-489D-91C0-7CA9347A3CCF}"/>
                  </a:ext>
                </a:extLst>
              </p:cNvPr>
              <p:cNvCxnSpPr/>
              <p:nvPr/>
            </p:nvCxnSpPr>
            <p:spPr>
              <a:xfrm>
                <a:off x="4139952"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E7247DAF-7A71-4EC6-B36F-7C2313585971}"/>
                  </a:ext>
                </a:extLst>
              </p:cNvPr>
              <p:cNvCxnSpPr/>
              <p:nvPr/>
            </p:nvCxnSpPr>
            <p:spPr>
              <a:xfrm>
                <a:off x="4236338"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143FE49D-4597-42BB-97F4-09A3A051757B}"/>
                  </a:ext>
                </a:extLst>
              </p:cNvPr>
              <p:cNvCxnSpPr/>
              <p:nvPr/>
            </p:nvCxnSpPr>
            <p:spPr>
              <a:xfrm>
                <a:off x="4204814"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34679A48-91C6-4CC1-886A-2FC13520F36F}"/>
                  </a:ext>
                </a:extLst>
              </p:cNvPr>
              <p:cNvCxnSpPr/>
              <p:nvPr/>
            </p:nvCxnSpPr>
            <p:spPr>
              <a:xfrm>
                <a:off x="3995936"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E840E49-5D1F-4DED-B11F-25B49C031328}"/>
                  </a:ext>
                </a:extLst>
              </p:cNvPr>
              <p:cNvCxnSpPr/>
              <p:nvPr/>
            </p:nvCxnSpPr>
            <p:spPr>
              <a:xfrm>
                <a:off x="3942979" y="1549846"/>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B1859A66-D075-4B6A-A2B6-69477DCC232A}"/>
                  </a:ext>
                </a:extLst>
              </p:cNvPr>
              <p:cNvCxnSpPr/>
              <p:nvPr/>
            </p:nvCxnSpPr>
            <p:spPr>
              <a:xfrm>
                <a:off x="3721002" y="1520914"/>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FA7848B2-D167-4729-BC87-8EB88CB03204}"/>
                  </a:ext>
                </a:extLst>
              </p:cNvPr>
              <p:cNvCxnSpPr/>
              <p:nvPr/>
            </p:nvCxnSpPr>
            <p:spPr>
              <a:xfrm>
                <a:off x="3668610" y="1514474"/>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721CF930-2272-4FAE-9F33-385A1B2337F5}"/>
                  </a:ext>
                </a:extLst>
              </p:cNvPr>
              <p:cNvCxnSpPr/>
              <p:nvPr/>
            </p:nvCxnSpPr>
            <p:spPr>
              <a:xfrm>
                <a:off x="3556742" y="1514474"/>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25092AB-703D-470F-AEA6-62D048621259}"/>
                  </a:ext>
                </a:extLst>
              </p:cNvPr>
              <p:cNvCxnSpPr/>
              <p:nvPr/>
            </p:nvCxnSpPr>
            <p:spPr>
              <a:xfrm>
                <a:off x="3380013" y="1494655"/>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ED86A346-5B09-40C0-B013-331C765A24E7}"/>
                  </a:ext>
                </a:extLst>
              </p:cNvPr>
              <p:cNvCxnSpPr/>
              <p:nvPr/>
            </p:nvCxnSpPr>
            <p:spPr>
              <a:xfrm>
                <a:off x="3438923" y="1494655"/>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04942736-A0AF-4654-BE96-7850EAEFF76A}"/>
                  </a:ext>
                </a:extLst>
              </p:cNvPr>
              <p:cNvCxnSpPr/>
              <p:nvPr/>
            </p:nvCxnSpPr>
            <p:spPr>
              <a:xfrm>
                <a:off x="3047922" y="1466465"/>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34F5684E-38CE-49F0-9A01-D5876A016CDE}"/>
                  </a:ext>
                </a:extLst>
              </p:cNvPr>
              <p:cNvCxnSpPr/>
              <p:nvPr/>
            </p:nvCxnSpPr>
            <p:spPr>
              <a:xfrm>
                <a:off x="3131840"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1E1F90D8-10AA-45CA-A867-16DB9DA13AE4}"/>
                  </a:ext>
                </a:extLst>
              </p:cNvPr>
              <p:cNvCxnSpPr/>
              <p:nvPr/>
            </p:nvCxnSpPr>
            <p:spPr>
              <a:xfrm>
                <a:off x="2915816"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C0BA3503-1F9B-4227-A7F7-AD51DD526302}"/>
                  </a:ext>
                </a:extLst>
              </p:cNvPr>
              <p:cNvCxnSpPr/>
              <p:nvPr/>
            </p:nvCxnSpPr>
            <p:spPr>
              <a:xfrm>
                <a:off x="2866431"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A4D3F5BA-5396-4D63-BC85-638531028B1B}"/>
                  </a:ext>
                </a:extLst>
              </p:cNvPr>
              <p:cNvCxnSpPr/>
              <p:nvPr/>
            </p:nvCxnSpPr>
            <p:spPr>
              <a:xfrm>
                <a:off x="2834280"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D78B9A51-C8BA-4346-BAB6-8766FF3F62A1}"/>
                  </a:ext>
                </a:extLst>
              </p:cNvPr>
              <p:cNvCxnSpPr/>
              <p:nvPr/>
            </p:nvCxnSpPr>
            <p:spPr>
              <a:xfrm>
                <a:off x="2677738"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63CC5C95-1E0A-438F-8D6F-E685859EAEE9}"/>
                  </a:ext>
                </a:extLst>
              </p:cNvPr>
              <p:cNvCxnSpPr/>
              <p:nvPr/>
            </p:nvCxnSpPr>
            <p:spPr>
              <a:xfrm>
                <a:off x="2723606"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6DC63CEC-C741-4F32-ADE8-BE3726666CDF}"/>
                  </a:ext>
                </a:extLst>
              </p:cNvPr>
              <p:cNvCxnSpPr/>
              <p:nvPr/>
            </p:nvCxnSpPr>
            <p:spPr>
              <a:xfrm>
                <a:off x="2568876" y="1442512"/>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5BA762AE-B1EB-4B41-A5CF-7E6421865215}"/>
                  </a:ext>
                </a:extLst>
              </p:cNvPr>
              <p:cNvCxnSpPr/>
              <p:nvPr/>
            </p:nvCxnSpPr>
            <p:spPr>
              <a:xfrm>
                <a:off x="2796806"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2B18CC83-1879-4E9D-B1FB-8ACCDEF0A4F8}"/>
                  </a:ext>
                </a:extLst>
              </p:cNvPr>
              <p:cNvCxnSpPr/>
              <p:nvPr/>
            </p:nvCxnSpPr>
            <p:spPr>
              <a:xfrm>
                <a:off x="2764655" y="1460373"/>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0C95FB36-6B4D-4726-8BB0-F89188C9D6FF}"/>
                  </a:ext>
                </a:extLst>
              </p:cNvPr>
              <p:cNvCxnSpPr/>
              <p:nvPr/>
            </p:nvCxnSpPr>
            <p:spPr>
              <a:xfrm>
                <a:off x="3469255" y="1494655"/>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9B273B1-4A1E-4814-AEFD-4D0FAB423CD4}"/>
                  </a:ext>
                </a:extLst>
              </p:cNvPr>
              <p:cNvCxnSpPr/>
              <p:nvPr/>
            </p:nvCxnSpPr>
            <p:spPr>
              <a:xfrm>
                <a:off x="3495453" y="1494655"/>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B632ACB-8FA8-4B6B-AED1-CDC3D9736DF4}"/>
                  </a:ext>
                </a:extLst>
              </p:cNvPr>
              <p:cNvCxnSpPr/>
              <p:nvPr/>
            </p:nvCxnSpPr>
            <p:spPr>
              <a:xfrm>
                <a:off x="2339752" y="1448467"/>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45F072FC-1F22-43A7-B1C9-F5E8C451B006}"/>
                  </a:ext>
                </a:extLst>
              </p:cNvPr>
              <p:cNvCxnSpPr/>
              <p:nvPr/>
            </p:nvCxnSpPr>
            <p:spPr>
              <a:xfrm>
                <a:off x="2267744" y="1439428"/>
                <a:ext cx="0" cy="10820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5" name="Group 414">
              <a:extLst>
                <a:ext uri="{FF2B5EF4-FFF2-40B4-BE49-F238E27FC236}">
                  <a16:creationId xmlns:a16="http://schemas.microsoft.com/office/drawing/2014/main" id="{7FB59AF7-6109-4B2C-A5C9-1012697B100C}"/>
                </a:ext>
              </a:extLst>
            </p:cNvPr>
            <p:cNvGrpSpPr/>
            <p:nvPr/>
          </p:nvGrpSpPr>
          <p:grpSpPr>
            <a:xfrm>
              <a:off x="5163056" y="3115082"/>
              <a:ext cx="3402613" cy="144445"/>
              <a:chOff x="168275" y="1376049"/>
              <a:chExt cx="8050213" cy="212032"/>
            </a:xfrm>
          </p:grpSpPr>
          <p:grpSp>
            <p:nvGrpSpPr>
              <p:cNvPr id="416" name="Group 415">
                <a:extLst>
                  <a:ext uri="{FF2B5EF4-FFF2-40B4-BE49-F238E27FC236}">
                    <a16:creationId xmlns:a16="http://schemas.microsoft.com/office/drawing/2014/main" id="{66809CD1-01C9-493B-B054-846D0E5B8BDA}"/>
                  </a:ext>
                </a:extLst>
              </p:cNvPr>
              <p:cNvGrpSpPr/>
              <p:nvPr/>
            </p:nvGrpSpPr>
            <p:grpSpPr>
              <a:xfrm>
                <a:off x="168275" y="1441450"/>
                <a:ext cx="8050213" cy="103188"/>
                <a:chOff x="168275" y="1441450"/>
                <a:chExt cx="8050213" cy="103188"/>
              </a:xfrm>
            </p:grpSpPr>
            <p:sp>
              <p:nvSpPr>
                <p:cNvPr id="600" name="Freeform: Shape 599">
                  <a:extLst>
                    <a:ext uri="{FF2B5EF4-FFF2-40B4-BE49-F238E27FC236}">
                      <a16:creationId xmlns:a16="http://schemas.microsoft.com/office/drawing/2014/main" id="{CB07DA8D-8856-492F-B949-70BEAE80E3C9}"/>
                    </a:ext>
                  </a:extLst>
                </p:cNvPr>
                <p:cNvSpPr/>
                <p:nvPr/>
              </p:nvSpPr>
              <p:spPr>
                <a:xfrm>
                  <a:off x="4805363" y="1490663"/>
                  <a:ext cx="3413125" cy="53975"/>
                </a:xfrm>
                <a:custGeom>
                  <a:avLst/>
                  <a:gdLst>
                    <a:gd name="connsiteX0" fmla="*/ 3413125 w 3413125"/>
                    <a:gd name="connsiteY0" fmla="*/ 50800 h 53975"/>
                    <a:gd name="connsiteX1" fmla="*/ 3217862 w 3413125"/>
                    <a:gd name="connsiteY1" fmla="*/ 53975 h 53975"/>
                    <a:gd name="connsiteX2" fmla="*/ 3217862 w 3413125"/>
                    <a:gd name="connsiteY2" fmla="*/ 42862 h 53975"/>
                    <a:gd name="connsiteX3" fmla="*/ 2774950 w 3413125"/>
                    <a:gd name="connsiteY3" fmla="*/ 52387 h 53975"/>
                    <a:gd name="connsiteX4" fmla="*/ 2778125 w 3413125"/>
                    <a:gd name="connsiteY4" fmla="*/ 20637 h 53975"/>
                    <a:gd name="connsiteX5" fmla="*/ 1730375 w 3413125"/>
                    <a:gd name="connsiteY5" fmla="*/ 44450 h 53975"/>
                    <a:gd name="connsiteX6" fmla="*/ 1733550 w 3413125"/>
                    <a:gd name="connsiteY6" fmla="*/ 28575 h 53975"/>
                    <a:gd name="connsiteX7" fmla="*/ 1335087 w 3413125"/>
                    <a:gd name="connsiteY7" fmla="*/ 28575 h 53975"/>
                    <a:gd name="connsiteX8" fmla="*/ 1336675 w 3413125"/>
                    <a:gd name="connsiteY8" fmla="*/ 14287 h 53975"/>
                    <a:gd name="connsiteX9" fmla="*/ 474662 w 3413125"/>
                    <a:gd name="connsiteY9" fmla="*/ 17462 h 53975"/>
                    <a:gd name="connsiteX10" fmla="*/ 477837 w 3413125"/>
                    <a:gd name="connsiteY10" fmla="*/ 0 h 53975"/>
                    <a:gd name="connsiteX11" fmla="*/ 0 w 3413125"/>
                    <a:gd name="connsiteY11" fmla="*/ 7937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3125" h="53975">
                      <a:moveTo>
                        <a:pt x="3413125" y="50800"/>
                      </a:moveTo>
                      <a:lnTo>
                        <a:pt x="3217862" y="53975"/>
                      </a:lnTo>
                      <a:lnTo>
                        <a:pt x="3217862" y="42862"/>
                      </a:lnTo>
                      <a:lnTo>
                        <a:pt x="2774950" y="52387"/>
                      </a:lnTo>
                      <a:lnTo>
                        <a:pt x="2778125" y="20637"/>
                      </a:lnTo>
                      <a:lnTo>
                        <a:pt x="1730375" y="44450"/>
                      </a:lnTo>
                      <a:lnTo>
                        <a:pt x="1733550" y="28575"/>
                      </a:lnTo>
                      <a:lnTo>
                        <a:pt x="1335087" y="28575"/>
                      </a:lnTo>
                      <a:lnTo>
                        <a:pt x="1336675" y="14287"/>
                      </a:lnTo>
                      <a:lnTo>
                        <a:pt x="474662" y="17462"/>
                      </a:lnTo>
                      <a:lnTo>
                        <a:pt x="477837" y="0"/>
                      </a:lnTo>
                      <a:lnTo>
                        <a:pt x="0" y="793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295806FE-9726-4944-AC66-E99758DD41C4}"/>
                    </a:ext>
                  </a:extLst>
                </p:cNvPr>
                <p:cNvSpPr/>
                <p:nvPr/>
              </p:nvSpPr>
              <p:spPr>
                <a:xfrm>
                  <a:off x="2614613" y="1441450"/>
                  <a:ext cx="2184400" cy="73025"/>
                </a:xfrm>
                <a:custGeom>
                  <a:avLst/>
                  <a:gdLst>
                    <a:gd name="connsiteX0" fmla="*/ 2184400 w 2184400"/>
                    <a:gd name="connsiteY0" fmla="*/ 73025 h 73025"/>
                    <a:gd name="connsiteX1" fmla="*/ 2184400 w 2184400"/>
                    <a:gd name="connsiteY1" fmla="*/ 46038 h 73025"/>
                    <a:gd name="connsiteX2" fmla="*/ 1709737 w 2184400"/>
                    <a:gd name="connsiteY2" fmla="*/ 46038 h 73025"/>
                    <a:gd name="connsiteX3" fmla="*/ 1712912 w 2184400"/>
                    <a:gd name="connsiteY3" fmla="*/ 20638 h 73025"/>
                    <a:gd name="connsiteX4" fmla="*/ 1311275 w 2184400"/>
                    <a:gd name="connsiteY4" fmla="*/ 28575 h 73025"/>
                    <a:gd name="connsiteX5" fmla="*/ 1311275 w 2184400"/>
                    <a:gd name="connsiteY5" fmla="*/ 7938 h 73025"/>
                    <a:gd name="connsiteX6" fmla="*/ 1260475 w 2184400"/>
                    <a:gd name="connsiteY6" fmla="*/ 7938 h 73025"/>
                    <a:gd name="connsiteX7" fmla="*/ 747712 w 2184400"/>
                    <a:gd name="connsiteY7" fmla="*/ 12700 h 73025"/>
                    <a:gd name="connsiteX8" fmla="*/ 744537 w 2184400"/>
                    <a:gd name="connsiteY8" fmla="*/ 0 h 73025"/>
                    <a:gd name="connsiteX9" fmla="*/ 695325 w 2184400"/>
                    <a:gd name="connsiteY9" fmla="*/ 0 h 73025"/>
                    <a:gd name="connsiteX10" fmla="*/ 0 w 2184400"/>
                    <a:gd name="connsiteY10" fmla="*/ 11113 h 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4400" h="73025">
                      <a:moveTo>
                        <a:pt x="2184400" y="73025"/>
                      </a:moveTo>
                      <a:lnTo>
                        <a:pt x="2184400" y="46038"/>
                      </a:lnTo>
                      <a:lnTo>
                        <a:pt x="1709737" y="46038"/>
                      </a:lnTo>
                      <a:lnTo>
                        <a:pt x="1712912" y="20638"/>
                      </a:lnTo>
                      <a:lnTo>
                        <a:pt x="1311275" y="28575"/>
                      </a:lnTo>
                      <a:lnTo>
                        <a:pt x="1311275" y="7938"/>
                      </a:lnTo>
                      <a:lnTo>
                        <a:pt x="1260475" y="7938"/>
                      </a:lnTo>
                      <a:lnTo>
                        <a:pt x="747712" y="12700"/>
                      </a:lnTo>
                      <a:lnTo>
                        <a:pt x="744537" y="0"/>
                      </a:lnTo>
                      <a:lnTo>
                        <a:pt x="695325" y="0"/>
                      </a:lnTo>
                      <a:lnTo>
                        <a:pt x="0" y="1111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2E1FF84A-9BFC-47FF-9C74-8D9D8A7AAFA7}"/>
                    </a:ext>
                  </a:extLst>
                </p:cNvPr>
                <p:cNvSpPr/>
                <p:nvPr/>
              </p:nvSpPr>
              <p:spPr>
                <a:xfrm>
                  <a:off x="168275" y="1443038"/>
                  <a:ext cx="2447925" cy="3175"/>
                </a:xfrm>
                <a:custGeom>
                  <a:avLst/>
                  <a:gdLst>
                    <a:gd name="connsiteX0" fmla="*/ 2447925 w 2447925"/>
                    <a:gd name="connsiteY0" fmla="*/ 3175 h 3175"/>
                    <a:gd name="connsiteX1" fmla="*/ 2447925 w 2447925"/>
                    <a:gd name="connsiteY1" fmla="*/ 3175 h 3175"/>
                    <a:gd name="connsiteX2" fmla="*/ 2397125 w 2447925"/>
                    <a:gd name="connsiteY2" fmla="*/ 3175 h 3175"/>
                    <a:gd name="connsiteX3" fmla="*/ 0 w 2447925"/>
                    <a:gd name="connsiteY3" fmla="*/ 0 h 3175"/>
                  </a:gdLst>
                  <a:ahLst/>
                  <a:cxnLst>
                    <a:cxn ang="0">
                      <a:pos x="connsiteX0" y="connsiteY0"/>
                    </a:cxn>
                    <a:cxn ang="0">
                      <a:pos x="connsiteX1" y="connsiteY1"/>
                    </a:cxn>
                    <a:cxn ang="0">
                      <a:pos x="connsiteX2" y="connsiteY2"/>
                    </a:cxn>
                    <a:cxn ang="0">
                      <a:pos x="connsiteX3" y="connsiteY3"/>
                    </a:cxn>
                  </a:cxnLst>
                  <a:rect l="l" t="t" r="r" b="b"/>
                  <a:pathLst>
                    <a:path w="2447925" h="3175">
                      <a:moveTo>
                        <a:pt x="2447925" y="3175"/>
                      </a:moveTo>
                      <a:lnTo>
                        <a:pt x="2447925" y="3175"/>
                      </a:lnTo>
                      <a:lnTo>
                        <a:pt x="2397125" y="3175"/>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7" name="Straight Connector 416">
                <a:extLst>
                  <a:ext uri="{FF2B5EF4-FFF2-40B4-BE49-F238E27FC236}">
                    <a16:creationId xmlns:a16="http://schemas.microsoft.com/office/drawing/2014/main" id="{36E88973-2319-4B50-B74B-CAD53B70ADCE}"/>
                  </a:ext>
                </a:extLst>
              </p:cNvPr>
              <p:cNvCxnSpPr/>
              <p:nvPr/>
            </p:nvCxnSpPr>
            <p:spPr>
              <a:xfrm>
                <a:off x="35528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5E7B374-CA8E-46AE-9D66-A55333C8CB92}"/>
                  </a:ext>
                </a:extLst>
              </p:cNvPr>
              <p:cNvCxnSpPr/>
              <p:nvPr/>
            </p:nvCxnSpPr>
            <p:spPr>
              <a:xfrm>
                <a:off x="488185"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96C6685F-A486-4228-A39B-DC910AFFC932}"/>
                  </a:ext>
                </a:extLst>
              </p:cNvPr>
              <p:cNvCxnSpPr/>
              <p:nvPr/>
            </p:nvCxnSpPr>
            <p:spPr>
              <a:xfrm>
                <a:off x="53955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AC4E6931-FCF4-49C4-A07E-423BEDD856AD}"/>
                  </a:ext>
                </a:extLst>
              </p:cNvPr>
              <p:cNvCxnSpPr/>
              <p:nvPr/>
            </p:nvCxnSpPr>
            <p:spPr>
              <a:xfrm>
                <a:off x="827584"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5D562623-54B5-4E59-886A-D5C50E372838}"/>
                  </a:ext>
                </a:extLst>
              </p:cNvPr>
              <p:cNvCxnSpPr/>
              <p:nvPr/>
            </p:nvCxnSpPr>
            <p:spPr>
              <a:xfrm>
                <a:off x="827584"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37691AAC-4B13-4825-A494-D4DE8D0E2C1F}"/>
                  </a:ext>
                </a:extLst>
              </p:cNvPr>
              <p:cNvCxnSpPr/>
              <p:nvPr/>
            </p:nvCxnSpPr>
            <p:spPr>
              <a:xfrm>
                <a:off x="111561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831956DC-DAB6-487F-BE93-88E2EDA7B26F}"/>
                  </a:ext>
                </a:extLst>
              </p:cNvPr>
              <p:cNvCxnSpPr/>
              <p:nvPr/>
            </p:nvCxnSpPr>
            <p:spPr>
              <a:xfrm>
                <a:off x="89959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737230AC-BF77-41B2-A5E6-6E3F438938AD}"/>
                  </a:ext>
                </a:extLst>
              </p:cNvPr>
              <p:cNvCxnSpPr/>
              <p:nvPr/>
            </p:nvCxnSpPr>
            <p:spPr>
              <a:xfrm>
                <a:off x="1032493"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6B6C1FD8-4500-4C6F-B5D7-B60F3440A0AF}"/>
                  </a:ext>
                </a:extLst>
              </p:cNvPr>
              <p:cNvCxnSpPr/>
              <p:nvPr/>
            </p:nvCxnSpPr>
            <p:spPr>
              <a:xfrm>
                <a:off x="96524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4E0A2A6E-45E7-4355-8D7C-66555284697D}"/>
                  </a:ext>
                </a:extLst>
              </p:cNvPr>
              <p:cNvCxnSpPr/>
              <p:nvPr/>
            </p:nvCxnSpPr>
            <p:spPr>
              <a:xfrm>
                <a:off x="1248517"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3382808-116C-4BE3-B347-5D3DBA7CE9AA}"/>
                  </a:ext>
                </a:extLst>
              </p:cNvPr>
              <p:cNvCxnSpPr/>
              <p:nvPr/>
            </p:nvCxnSpPr>
            <p:spPr>
              <a:xfrm>
                <a:off x="110450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9CD61AC-42DF-4648-8EA7-BC1E404391D5}"/>
                  </a:ext>
                </a:extLst>
              </p:cNvPr>
              <p:cNvCxnSpPr/>
              <p:nvPr/>
            </p:nvCxnSpPr>
            <p:spPr>
              <a:xfrm>
                <a:off x="130941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50BF3ADF-0032-423F-9604-0645E280AF46}"/>
                  </a:ext>
                </a:extLst>
              </p:cNvPr>
              <p:cNvCxnSpPr/>
              <p:nvPr/>
            </p:nvCxnSpPr>
            <p:spPr>
              <a:xfrm>
                <a:off x="136974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887D224D-2192-4871-8998-1FE3D9891AE2}"/>
                  </a:ext>
                </a:extLst>
              </p:cNvPr>
              <p:cNvCxnSpPr/>
              <p:nvPr/>
            </p:nvCxnSpPr>
            <p:spPr>
              <a:xfrm>
                <a:off x="141635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5AB9C7BC-E2B4-4944-8208-2592AE45AF8A}"/>
                  </a:ext>
                </a:extLst>
              </p:cNvPr>
              <p:cNvCxnSpPr/>
              <p:nvPr/>
            </p:nvCxnSpPr>
            <p:spPr>
              <a:xfrm>
                <a:off x="1530199"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76442F8E-CF16-4BE9-AEF8-F708644F4711}"/>
                  </a:ext>
                </a:extLst>
              </p:cNvPr>
              <p:cNvCxnSpPr/>
              <p:nvPr/>
            </p:nvCxnSpPr>
            <p:spPr>
              <a:xfrm>
                <a:off x="158315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E997FBCA-8E24-4BFC-ABB7-4A4D8AC9A8C2}"/>
                  </a:ext>
                </a:extLst>
              </p:cNvPr>
              <p:cNvCxnSpPr/>
              <p:nvPr/>
            </p:nvCxnSpPr>
            <p:spPr>
              <a:xfrm>
                <a:off x="197971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BA07393D-8E70-45FE-BA35-4F2E17D2553C}"/>
                  </a:ext>
                </a:extLst>
              </p:cNvPr>
              <p:cNvCxnSpPr/>
              <p:nvPr/>
            </p:nvCxnSpPr>
            <p:spPr>
              <a:xfrm>
                <a:off x="1671039"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36E0887D-F2F0-44B0-97F2-EC691BC04CBC}"/>
                  </a:ext>
                </a:extLst>
              </p:cNvPr>
              <p:cNvCxnSpPr/>
              <p:nvPr/>
            </p:nvCxnSpPr>
            <p:spPr>
              <a:xfrm>
                <a:off x="191246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857C3512-DF91-4F66-9E56-CDB482268B51}"/>
                  </a:ext>
                </a:extLst>
              </p:cNvPr>
              <p:cNvCxnSpPr/>
              <p:nvPr/>
            </p:nvCxnSpPr>
            <p:spPr>
              <a:xfrm>
                <a:off x="171128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77383689-5ED8-4593-BD42-399E4804E639}"/>
                  </a:ext>
                </a:extLst>
              </p:cNvPr>
              <p:cNvCxnSpPr/>
              <p:nvPr/>
            </p:nvCxnSpPr>
            <p:spPr>
              <a:xfrm>
                <a:off x="177956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929990F7-4D87-41BD-BAFF-EDE9579D9132}"/>
                  </a:ext>
                </a:extLst>
              </p:cNvPr>
              <p:cNvCxnSpPr/>
              <p:nvPr/>
            </p:nvCxnSpPr>
            <p:spPr>
              <a:xfrm>
                <a:off x="182616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A3CD3632-EA2E-4AFE-801F-DF4AC9F32ECF}"/>
                  </a:ext>
                </a:extLst>
              </p:cNvPr>
              <p:cNvCxnSpPr/>
              <p:nvPr/>
            </p:nvCxnSpPr>
            <p:spPr>
              <a:xfrm>
                <a:off x="179600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3A2740E2-2567-42CD-BE60-984F78CE0D37}"/>
                  </a:ext>
                </a:extLst>
              </p:cNvPr>
              <p:cNvCxnSpPr/>
              <p:nvPr/>
            </p:nvCxnSpPr>
            <p:spPr>
              <a:xfrm>
                <a:off x="1856340"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01E9E6D7-31FC-459B-9F08-FDCFC5ADCA8E}"/>
                  </a:ext>
                </a:extLst>
              </p:cNvPr>
              <p:cNvCxnSpPr/>
              <p:nvPr/>
            </p:nvCxnSpPr>
            <p:spPr>
              <a:xfrm>
                <a:off x="188230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4B11C876-9905-4292-91B6-BED28F29A7F7}"/>
                  </a:ext>
                </a:extLst>
              </p:cNvPr>
              <p:cNvCxnSpPr/>
              <p:nvPr/>
            </p:nvCxnSpPr>
            <p:spPr>
              <a:xfrm>
                <a:off x="174622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6CCDABAE-93C7-4757-8C1B-EA2C2C3F1158}"/>
                  </a:ext>
                </a:extLst>
              </p:cNvPr>
              <p:cNvCxnSpPr/>
              <p:nvPr/>
            </p:nvCxnSpPr>
            <p:spPr>
              <a:xfrm>
                <a:off x="216080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019FB67-A1C3-4B51-8AED-11AC488BFB9E}"/>
                  </a:ext>
                </a:extLst>
              </p:cNvPr>
              <p:cNvCxnSpPr/>
              <p:nvPr/>
            </p:nvCxnSpPr>
            <p:spPr>
              <a:xfrm>
                <a:off x="2194014"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676E7CC6-EBCA-445A-9661-411A4324D11D}"/>
                  </a:ext>
                </a:extLst>
              </p:cNvPr>
              <p:cNvCxnSpPr/>
              <p:nvPr/>
            </p:nvCxnSpPr>
            <p:spPr>
              <a:xfrm>
                <a:off x="2267747"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75477D23-7C6B-4ABD-9077-2E80BC02C408}"/>
                  </a:ext>
                </a:extLst>
              </p:cNvPr>
              <p:cNvCxnSpPr/>
              <p:nvPr/>
            </p:nvCxnSpPr>
            <p:spPr>
              <a:xfrm>
                <a:off x="2314353"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BFC1FD7A-B88B-4136-8BA3-D49F5B5B97B0}"/>
                  </a:ext>
                </a:extLst>
              </p:cNvPr>
              <p:cNvCxnSpPr/>
              <p:nvPr/>
            </p:nvCxnSpPr>
            <p:spPr>
              <a:xfrm>
                <a:off x="228419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9BB1080B-0136-4275-83A6-50C8C9EF6583}"/>
                  </a:ext>
                </a:extLst>
              </p:cNvPr>
              <p:cNvCxnSpPr/>
              <p:nvPr/>
            </p:nvCxnSpPr>
            <p:spPr>
              <a:xfrm>
                <a:off x="244137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BA8D51CB-31DF-4BF7-8C02-FA844C5EF746}"/>
                  </a:ext>
                </a:extLst>
              </p:cNvPr>
              <p:cNvCxnSpPr/>
              <p:nvPr/>
            </p:nvCxnSpPr>
            <p:spPr>
              <a:xfrm>
                <a:off x="247527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41EFFBB7-4F94-461C-B9C4-522012E322E3}"/>
                  </a:ext>
                </a:extLst>
              </p:cNvPr>
              <p:cNvCxnSpPr/>
              <p:nvPr/>
            </p:nvCxnSpPr>
            <p:spPr>
              <a:xfrm>
                <a:off x="223440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E035320A-9F2C-49B6-8241-322E4C8179E3}"/>
                  </a:ext>
                </a:extLst>
              </p:cNvPr>
              <p:cNvCxnSpPr/>
              <p:nvPr/>
            </p:nvCxnSpPr>
            <p:spPr>
              <a:xfrm>
                <a:off x="238953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0D24C843-EEC9-4A86-825B-AA84E125C2DB}"/>
                  </a:ext>
                </a:extLst>
              </p:cNvPr>
              <p:cNvCxnSpPr/>
              <p:nvPr/>
            </p:nvCxnSpPr>
            <p:spPr>
              <a:xfrm>
                <a:off x="2568003"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EDA99D4E-E582-4100-AE77-694E38C6349C}"/>
                  </a:ext>
                </a:extLst>
              </p:cNvPr>
              <p:cNvCxnSpPr/>
              <p:nvPr/>
            </p:nvCxnSpPr>
            <p:spPr>
              <a:xfrm>
                <a:off x="260508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4E33781B-4EC0-4039-BB92-9A56A87AAC33}"/>
                  </a:ext>
                </a:extLst>
              </p:cNvPr>
              <p:cNvCxnSpPr/>
              <p:nvPr/>
            </p:nvCxnSpPr>
            <p:spPr>
              <a:xfrm>
                <a:off x="2654295"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E2768152-E3D3-4616-A4CD-10E5A18BE2ED}"/>
                  </a:ext>
                </a:extLst>
              </p:cNvPr>
              <p:cNvCxnSpPr/>
              <p:nvPr/>
            </p:nvCxnSpPr>
            <p:spPr>
              <a:xfrm>
                <a:off x="2687649"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948A6026-B5C1-4648-B7AC-6549D5433095}"/>
                  </a:ext>
                </a:extLst>
              </p:cNvPr>
              <p:cNvCxnSpPr/>
              <p:nvPr/>
            </p:nvCxnSpPr>
            <p:spPr>
              <a:xfrm>
                <a:off x="272790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DE6A1B5C-0E02-4667-A7E8-0CE8C3E1BDF2}"/>
                  </a:ext>
                </a:extLst>
              </p:cNvPr>
              <p:cNvCxnSpPr/>
              <p:nvPr/>
            </p:nvCxnSpPr>
            <p:spPr>
              <a:xfrm>
                <a:off x="253466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E45E24BA-D805-46B5-A9B2-08FBDD55E05F}"/>
                  </a:ext>
                </a:extLst>
              </p:cNvPr>
              <p:cNvCxnSpPr/>
              <p:nvPr/>
            </p:nvCxnSpPr>
            <p:spPr>
              <a:xfrm>
                <a:off x="2878738"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D7E791B6-694D-4AF2-B819-491D4B8FA2EF}"/>
                  </a:ext>
                </a:extLst>
              </p:cNvPr>
              <p:cNvCxnSpPr/>
              <p:nvPr/>
            </p:nvCxnSpPr>
            <p:spPr>
              <a:xfrm>
                <a:off x="2915816"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4D82B34F-7BD9-4445-8B51-85E057FE7CA5}"/>
                  </a:ext>
                </a:extLst>
              </p:cNvPr>
              <p:cNvCxnSpPr/>
              <p:nvPr/>
            </p:nvCxnSpPr>
            <p:spPr>
              <a:xfrm>
                <a:off x="2845397"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C95CA3F2-EECF-4E73-BBA3-5F15FFB8207E}"/>
                  </a:ext>
                </a:extLst>
              </p:cNvPr>
              <p:cNvCxnSpPr/>
              <p:nvPr/>
            </p:nvCxnSpPr>
            <p:spPr>
              <a:xfrm>
                <a:off x="2778157"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A506E0F8-3464-4D4E-9F1D-FC1DE9FED7C6}"/>
                  </a:ext>
                </a:extLst>
              </p:cNvPr>
              <p:cNvCxnSpPr/>
              <p:nvPr/>
            </p:nvCxnSpPr>
            <p:spPr>
              <a:xfrm>
                <a:off x="2812053"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3003441E-D423-4FE8-9D52-61556C70CE1A}"/>
                  </a:ext>
                </a:extLst>
              </p:cNvPr>
              <p:cNvCxnSpPr/>
              <p:nvPr/>
            </p:nvCxnSpPr>
            <p:spPr>
              <a:xfrm>
                <a:off x="2985770"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06849FB7-A19F-41BA-AAC5-F12AE2C86633}"/>
                  </a:ext>
                </a:extLst>
              </p:cNvPr>
              <p:cNvCxnSpPr/>
              <p:nvPr/>
            </p:nvCxnSpPr>
            <p:spPr>
              <a:xfrm>
                <a:off x="3019124"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0EDB7CED-812A-4FAE-A4B4-5AB1E42253C5}"/>
                  </a:ext>
                </a:extLst>
              </p:cNvPr>
              <p:cNvCxnSpPr/>
              <p:nvPr/>
            </p:nvCxnSpPr>
            <p:spPr>
              <a:xfrm>
                <a:off x="3059376" y="13808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A7479A9E-F1E3-4B32-A42B-28DEF76D49C0}"/>
                  </a:ext>
                </a:extLst>
              </p:cNvPr>
              <p:cNvCxnSpPr/>
              <p:nvPr/>
            </p:nvCxnSpPr>
            <p:spPr>
              <a:xfrm>
                <a:off x="3210213"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FEFE1C65-4A23-49FA-A292-84E0DB5E7572}"/>
                  </a:ext>
                </a:extLst>
              </p:cNvPr>
              <p:cNvCxnSpPr/>
              <p:nvPr/>
            </p:nvCxnSpPr>
            <p:spPr>
              <a:xfrm>
                <a:off x="3247291"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E8C8B41F-9825-4A6A-A630-D38328275B26}"/>
                  </a:ext>
                </a:extLst>
              </p:cNvPr>
              <p:cNvCxnSpPr/>
              <p:nvPr/>
            </p:nvCxnSpPr>
            <p:spPr>
              <a:xfrm>
                <a:off x="3176872"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EE187F0C-F52A-4D12-BFCC-0470C8BB8A9D}"/>
                  </a:ext>
                </a:extLst>
              </p:cNvPr>
              <p:cNvCxnSpPr/>
              <p:nvPr/>
            </p:nvCxnSpPr>
            <p:spPr>
              <a:xfrm>
                <a:off x="3109632"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94BB8DFF-A586-420F-B153-514C399ED2F1}"/>
                  </a:ext>
                </a:extLst>
              </p:cNvPr>
              <p:cNvCxnSpPr/>
              <p:nvPr/>
            </p:nvCxnSpPr>
            <p:spPr>
              <a:xfrm>
                <a:off x="3143528"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F65E9E71-DB42-4336-9ED7-CB9C8F9165AC}"/>
                  </a:ext>
                </a:extLst>
              </p:cNvPr>
              <p:cNvCxnSpPr/>
              <p:nvPr/>
            </p:nvCxnSpPr>
            <p:spPr>
              <a:xfrm>
                <a:off x="3313976"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8A19C2F4-4ED3-4C79-AD14-83D9C004A0CC}"/>
                  </a:ext>
                </a:extLst>
              </p:cNvPr>
              <p:cNvCxnSpPr/>
              <p:nvPr/>
            </p:nvCxnSpPr>
            <p:spPr>
              <a:xfrm>
                <a:off x="3351054"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96CBA4D4-4D1E-4FC6-BCAA-1E6ECB32CFF4}"/>
                  </a:ext>
                </a:extLst>
              </p:cNvPr>
              <p:cNvCxnSpPr/>
              <p:nvPr/>
            </p:nvCxnSpPr>
            <p:spPr>
              <a:xfrm>
                <a:off x="3280635"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D1054ED-600B-4B31-A57C-34198CFA81EA}"/>
                  </a:ext>
                </a:extLst>
              </p:cNvPr>
              <p:cNvCxnSpPr/>
              <p:nvPr/>
            </p:nvCxnSpPr>
            <p:spPr>
              <a:xfrm>
                <a:off x="3213395"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7F96B135-6BF6-4AC7-B8C2-CDA9C53E17AF}"/>
                  </a:ext>
                </a:extLst>
              </p:cNvPr>
              <p:cNvCxnSpPr/>
              <p:nvPr/>
            </p:nvCxnSpPr>
            <p:spPr>
              <a:xfrm>
                <a:off x="3247291" y="137604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14E3C9B8-E89C-488C-8849-0E1ED990C350}"/>
                  </a:ext>
                </a:extLst>
              </p:cNvPr>
              <p:cNvCxnSpPr/>
              <p:nvPr/>
            </p:nvCxnSpPr>
            <p:spPr>
              <a:xfrm>
                <a:off x="339923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13B0E5B8-AE4D-4DE4-AB28-0E41AF8394DE}"/>
                  </a:ext>
                </a:extLst>
              </p:cNvPr>
              <p:cNvCxnSpPr/>
              <p:nvPr/>
            </p:nvCxnSpPr>
            <p:spPr>
              <a:xfrm>
                <a:off x="346591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3212E00D-D0FB-4A6E-8404-888B98358653}"/>
                  </a:ext>
                </a:extLst>
              </p:cNvPr>
              <p:cNvCxnSpPr/>
              <p:nvPr/>
            </p:nvCxnSpPr>
            <p:spPr>
              <a:xfrm>
                <a:off x="3502994"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BE854722-6BBA-4CAA-BDAE-D501DE8B38EC}"/>
                  </a:ext>
                </a:extLst>
              </p:cNvPr>
              <p:cNvCxnSpPr/>
              <p:nvPr/>
            </p:nvCxnSpPr>
            <p:spPr>
              <a:xfrm>
                <a:off x="3432575"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080B6BC0-C64B-4A1C-A4FC-5CC59E06B61E}"/>
                  </a:ext>
                </a:extLst>
              </p:cNvPr>
              <p:cNvCxnSpPr/>
              <p:nvPr/>
            </p:nvCxnSpPr>
            <p:spPr>
              <a:xfrm>
                <a:off x="339923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554D7690-709E-46BF-88C0-1DA378FD4BC6}"/>
                  </a:ext>
                </a:extLst>
              </p:cNvPr>
              <p:cNvCxnSpPr/>
              <p:nvPr/>
            </p:nvCxnSpPr>
            <p:spPr>
              <a:xfrm>
                <a:off x="372651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860BFF6-9031-47BA-8106-5470CB091ABE}"/>
                  </a:ext>
                </a:extLst>
              </p:cNvPr>
              <p:cNvCxnSpPr/>
              <p:nvPr/>
            </p:nvCxnSpPr>
            <p:spPr>
              <a:xfrm>
                <a:off x="3793203"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26AD4E2C-D8EC-479E-981B-9A473ABDA020}"/>
                  </a:ext>
                </a:extLst>
              </p:cNvPr>
              <p:cNvCxnSpPr/>
              <p:nvPr/>
            </p:nvCxnSpPr>
            <p:spPr>
              <a:xfrm>
                <a:off x="383028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0BB66C18-D796-4B98-B0F7-69C00FE430B8}"/>
                  </a:ext>
                </a:extLst>
              </p:cNvPr>
              <p:cNvCxnSpPr/>
              <p:nvPr/>
            </p:nvCxnSpPr>
            <p:spPr>
              <a:xfrm>
                <a:off x="375986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E640A679-7EDB-4C52-B2FF-1CE853BA4529}"/>
                  </a:ext>
                </a:extLst>
              </p:cNvPr>
              <p:cNvCxnSpPr/>
              <p:nvPr/>
            </p:nvCxnSpPr>
            <p:spPr>
              <a:xfrm>
                <a:off x="3726518"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3287994D-E5B5-4472-BEBD-28B9ACEDCE78}"/>
                  </a:ext>
                </a:extLst>
              </p:cNvPr>
              <p:cNvCxnSpPr/>
              <p:nvPr/>
            </p:nvCxnSpPr>
            <p:spPr>
              <a:xfrm>
                <a:off x="3896377" y="139687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263403E7-DFAF-456C-AACD-8BECF064A5F2}"/>
                  </a:ext>
                </a:extLst>
              </p:cNvPr>
              <p:cNvCxnSpPr/>
              <p:nvPr/>
            </p:nvCxnSpPr>
            <p:spPr>
              <a:xfrm>
                <a:off x="3933455" y="139687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4C7093E0-379A-4398-BC9D-7E1430311AAF}"/>
                  </a:ext>
                </a:extLst>
              </p:cNvPr>
              <p:cNvCxnSpPr/>
              <p:nvPr/>
            </p:nvCxnSpPr>
            <p:spPr>
              <a:xfrm>
                <a:off x="3863036" y="139687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48E23AF0-8AEF-4E6C-B1D1-3761831ED240}"/>
                  </a:ext>
                </a:extLst>
              </p:cNvPr>
              <p:cNvCxnSpPr/>
              <p:nvPr/>
            </p:nvCxnSpPr>
            <p:spPr>
              <a:xfrm>
                <a:off x="3576586"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EB791253-76B8-49CE-8040-C2997CDE26EF}"/>
                  </a:ext>
                </a:extLst>
              </p:cNvPr>
              <p:cNvCxnSpPr/>
              <p:nvPr/>
            </p:nvCxnSpPr>
            <p:spPr>
              <a:xfrm>
                <a:off x="3613664"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954B32D0-C2F6-4FFD-8363-3D23D64E1F2F}"/>
                  </a:ext>
                </a:extLst>
              </p:cNvPr>
              <p:cNvCxnSpPr/>
              <p:nvPr/>
            </p:nvCxnSpPr>
            <p:spPr>
              <a:xfrm>
                <a:off x="3543245"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147BE5AB-10F1-4EAB-B78A-D18F9704B0A2}"/>
                  </a:ext>
                </a:extLst>
              </p:cNvPr>
              <p:cNvCxnSpPr/>
              <p:nvPr/>
            </p:nvCxnSpPr>
            <p:spPr>
              <a:xfrm>
                <a:off x="3643833"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2DC49508-323E-4388-8C61-83AA037D4A22}"/>
                  </a:ext>
                </a:extLst>
              </p:cNvPr>
              <p:cNvCxnSpPr/>
              <p:nvPr/>
            </p:nvCxnSpPr>
            <p:spPr>
              <a:xfrm>
                <a:off x="3680911"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AF0E8673-A7AC-408B-A798-CF88BA3F9925}"/>
                  </a:ext>
                </a:extLst>
              </p:cNvPr>
              <p:cNvCxnSpPr/>
              <p:nvPr/>
            </p:nvCxnSpPr>
            <p:spPr>
              <a:xfrm>
                <a:off x="3610492" y="13856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3936BB10-97CE-4B59-90A1-DAC70CEA9A59}"/>
                  </a:ext>
                </a:extLst>
              </p:cNvPr>
              <p:cNvCxnSpPr/>
              <p:nvPr/>
            </p:nvCxnSpPr>
            <p:spPr>
              <a:xfrm>
                <a:off x="4094935"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124DA3C8-3685-4605-BA12-583DAB037499}"/>
                  </a:ext>
                </a:extLst>
              </p:cNvPr>
              <p:cNvCxnSpPr/>
              <p:nvPr/>
            </p:nvCxnSpPr>
            <p:spPr>
              <a:xfrm>
                <a:off x="4132013"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C0FCE89B-4623-4048-9457-E9CC07B70BCC}"/>
                  </a:ext>
                </a:extLst>
              </p:cNvPr>
              <p:cNvCxnSpPr/>
              <p:nvPr/>
            </p:nvCxnSpPr>
            <p:spPr>
              <a:xfrm>
                <a:off x="4061594"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91061F-4C2B-49B2-952B-6CFD4EF33BDB}"/>
                  </a:ext>
                </a:extLst>
              </p:cNvPr>
              <p:cNvCxnSpPr/>
              <p:nvPr/>
            </p:nvCxnSpPr>
            <p:spPr>
              <a:xfrm>
                <a:off x="3994354"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B6A602B4-9632-47E0-8C76-FA4F3172F1E7}"/>
                  </a:ext>
                </a:extLst>
              </p:cNvPr>
              <p:cNvCxnSpPr/>
              <p:nvPr/>
            </p:nvCxnSpPr>
            <p:spPr>
              <a:xfrm>
                <a:off x="4028250"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26A60430-7C39-4DDE-AB6A-3F6A5053B32E}"/>
                  </a:ext>
                </a:extLst>
              </p:cNvPr>
              <p:cNvCxnSpPr/>
              <p:nvPr/>
            </p:nvCxnSpPr>
            <p:spPr>
              <a:xfrm>
                <a:off x="4198698"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F41BC08F-FD5E-473E-B58B-9CB9485AFD84}"/>
                  </a:ext>
                </a:extLst>
              </p:cNvPr>
              <p:cNvCxnSpPr/>
              <p:nvPr/>
            </p:nvCxnSpPr>
            <p:spPr>
              <a:xfrm>
                <a:off x="4235776"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373CFB74-FA3F-4A8A-99F3-6E624F46A688}"/>
                  </a:ext>
                </a:extLst>
              </p:cNvPr>
              <p:cNvCxnSpPr/>
              <p:nvPr/>
            </p:nvCxnSpPr>
            <p:spPr>
              <a:xfrm>
                <a:off x="4165357"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1455DA68-C136-43AC-B6CA-4A2025A83E26}"/>
                  </a:ext>
                </a:extLst>
              </p:cNvPr>
              <p:cNvCxnSpPr/>
              <p:nvPr/>
            </p:nvCxnSpPr>
            <p:spPr>
              <a:xfrm>
                <a:off x="4098117"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5A39BF0C-70F5-49C7-9B27-0A82D44D6CA3}"/>
                  </a:ext>
                </a:extLst>
              </p:cNvPr>
              <p:cNvCxnSpPr/>
              <p:nvPr/>
            </p:nvCxnSpPr>
            <p:spPr>
              <a:xfrm>
                <a:off x="4132013"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F84A1FE2-F62B-4939-B7FA-03E30EACC0AE}"/>
                  </a:ext>
                </a:extLst>
              </p:cNvPr>
              <p:cNvCxnSpPr/>
              <p:nvPr/>
            </p:nvCxnSpPr>
            <p:spPr>
              <a:xfrm>
                <a:off x="4429570"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393A3A3E-2CC2-4473-AD36-4EC69EE5144B}"/>
                  </a:ext>
                </a:extLst>
              </p:cNvPr>
              <p:cNvCxnSpPr/>
              <p:nvPr/>
            </p:nvCxnSpPr>
            <p:spPr>
              <a:xfrm>
                <a:off x="4466648"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4F67B9A2-254A-453C-9F60-6D612DBDB05F}"/>
                  </a:ext>
                </a:extLst>
              </p:cNvPr>
              <p:cNvCxnSpPr/>
              <p:nvPr/>
            </p:nvCxnSpPr>
            <p:spPr>
              <a:xfrm>
                <a:off x="4396229"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1F43FD62-10C4-4951-9836-8D8654FAFCF1}"/>
                  </a:ext>
                </a:extLst>
              </p:cNvPr>
              <p:cNvCxnSpPr/>
              <p:nvPr/>
            </p:nvCxnSpPr>
            <p:spPr>
              <a:xfrm>
                <a:off x="4328989"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A22B1912-FEC9-4357-867C-25228B316FA5}"/>
                  </a:ext>
                </a:extLst>
              </p:cNvPr>
              <p:cNvCxnSpPr/>
              <p:nvPr/>
            </p:nvCxnSpPr>
            <p:spPr>
              <a:xfrm>
                <a:off x="4362885"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54C9941D-1048-4A4C-B538-5DF8600AB65D}"/>
                  </a:ext>
                </a:extLst>
              </p:cNvPr>
              <p:cNvCxnSpPr/>
              <p:nvPr/>
            </p:nvCxnSpPr>
            <p:spPr>
              <a:xfrm>
                <a:off x="4533333"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C0C54757-4239-4094-AA67-938B76E0542A}"/>
                  </a:ext>
                </a:extLst>
              </p:cNvPr>
              <p:cNvCxnSpPr/>
              <p:nvPr/>
            </p:nvCxnSpPr>
            <p:spPr>
              <a:xfrm>
                <a:off x="4451341"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384B1BC6-6A8F-45B0-9114-B003D379CC17}"/>
                  </a:ext>
                </a:extLst>
              </p:cNvPr>
              <p:cNvCxnSpPr/>
              <p:nvPr/>
            </p:nvCxnSpPr>
            <p:spPr>
              <a:xfrm>
                <a:off x="4499992"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11D0D02C-E7B7-4D74-B519-03D6B8A9B70E}"/>
                  </a:ext>
                </a:extLst>
              </p:cNvPr>
              <p:cNvCxnSpPr/>
              <p:nvPr/>
            </p:nvCxnSpPr>
            <p:spPr>
              <a:xfrm>
                <a:off x="4432752"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8ECDA612-4298-4548-B486-1D8BB2FE749C}"/>
                  </a:ext>
                </a:extLst>
              </p:cNvPr>
              <p:cNvCxnSpPr/>
              <p:nvPr/>
            </p:nvCxnSpPr>
            <p:spPr>
              <a:xfrm>
                <a:off x="4466648" y="141732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7DCE99D0-EBDE-4913-8F74-D48875D14F47}"/>
                  </a:ext>
                </a:extLst>
              </p:cNvPr>
              <p:cNvCxnSpPr/>
              <p:nvPr/>
            </p:nvCxnSpPr>
            <p:spPr>
              <a:xfrm>
                <a:off x="4606930"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239150F1-ECBB-453B-86CB-82332DE39B86}"/>
                  </a:ext>
                </a:extLst>
              </p:cNvPr>
              <p:cNvCxnSpPr/>
              <p:nvPr/>
            </p:nvCxnSpPr>
            <p:spPr>
              <a:xfrm>
                <a:off x="4644008"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2521B281-B49C-4468-8500-1A1C162B5AF3}"/>
                  </a:ext>
                </a:extLst>
              </p:cNvPr>
              <p:cNvCxnSpPr/>
              <p:nvPr/>
            </p:nvCxnSpPr>
            <p:spPr>
              <a:xfrm>
                <a:off x="4710693"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8935CBDA-68EA-4677-9429-612F70F4A410}"/>
                  </a:ext>
                </a:extLst>
              </p:cNvPr>
              <p:cNvCxnSpPr/>
              <p:nvPr/>
            </p:nvCxnSpPr>
            <p:spPr>
              <a:xfrm>
                <a:off x="4747771"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7D93BF6E-155B-4CB3-A041-D17D1B594472}"/>
                  </a:ext>
                </a:extLst>
              </p:cNvPr>
              <p:cNvCxnSpPr/>
              <p:nvPr/>
            </p:nvCxnSpPr>
            <p:spPr>
              <a:xfrm>
                <a:off x="4677352"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1CEB66C1-E10A-4EC1-ACE7-13290DB46397}"/>
                  </a:ext>
                </a:extLst>
              </p:cNvPr>
              <p:cNvCxnSpPr/>
              <p:nvPr/>
            </p:nvCxnSpPr>
            <p:spPr>
              <a:xfrm>
                <a:off x="4610112"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08CE07BE-34CA-4FD4-B1E5-826A21739821}"/>
                  </a:ext>
                </a:extLst>
              </p:cNvPr>
              <p:cNvCxnSpPr/>
              <p:nvPr/>
            </p:nvCxnSpPr>
            <p:spPr>
              <a:xfrm>
                <a:off x="4644008" y="1423861"/>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0D30D83D-BAF3-4F18-A7DA-307C08363ABE}"/>
                  </a:ext>
                </a:extLst>
              </p:cNvPr>
              <p:cNvCxnSpPr/>
              <p:nvPr/>
            </p:nvCxnSpPr>
            <p:spPr>
              <a:xfrm>
                <a:off x="4283967"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069AF4EF-646E-4DF0-951E-42BE9B990FA5}"/>
                  </a:ext>
                </a:extLst>
              </p:cNvPr>
              <p:cNvCxnSpPr/>
              <p:nvPr/>
            </p:nvCxnSpPr>
            <p:spPr>
              <a:xfrm>
                <a:off x="4250626" y="140798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01F1DC86-3EAF-41A8-99E4-3D4AF774829B}"/>
                  </a:ext>
                </a:extLst>
              </p:cNvPr>
              <p:cNvCxnSpPr/>
              <p:nvPr/>
            </p:nvCxnSpPr>
            <p:spPr>
              <a:xfrm>
                <a:off x="4781546" y="1427035"/>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E93E3604-C364-4191-97B2-39AD41BF2070}"/>
                  </a:ext>
                </a:extLst>
              </p:cNvPr>
              <p:cNvCxnSpPr/>
              <p:nvPr/>
            </p:nvCxnSpPr>
            <p:spPr>
              <a:xfrm>
                <a:off x="4837802"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CD9F3FB5-7185-4B63-888D-8E31E00076DD}"/>
                  </a:ext>
                </a:extLst>
              </p:cNvPr>
              <p:cNvCxnSpPr/>
              <p:nvPr/>
            </p:nvCxnSpPr>
            <p:spPr>
              <a:xfrm>
                <a:off x="4880672" y="1441450"/>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B337A467-C9C5-42EA-8A87-AB31A31F6178}"/>
                  </a:ext>
                </a:extLst>
              </p:cNvPr>
              <p:cNvCxnSpPr/>
              <p:nvPr/>
            </p:nvCxnSpPr>
            <p:spPr>
              <a:xfrm>
                <a:off x="4932040"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73834559-5275-4437-826B-427570DCA0E4}"/>
                  </a:ext>
                </a:extLst>
              </p:cNvPr>
              <p:cNvCxnSpPr/>
              <p:nvPr/>
            </p:nvCxnSpPr>
            <p:spPr>
              <a:xfrm>
                <a:off x="5004048"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F33D6B1F-E3E8-40B6-9492-9811F748B100}"/>
                  </a:ext>
                </a:extLst>
              </p:cNvPr>
              <p:cNvCxnSpPr/>
              <p:nvPr/>
            </p:nvCxnSpPr>
            <p:spPr>
              <a:xfrm>
                <a:off x="5076056" y="144779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6B641524-2977-4873-ADEE-4A3024659556}"/>
                  </a:ext>
                </a:extLst>
              </p:cNvPr>
              <p:cNvCxnSpPr/>
              <p:nvPr/>
            </p:nvCxnSpPr>
            <p:spPr>
              <a:xfrm>
                <a:off x="5381555"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DB598E87-7820-4315-A006-7E401E45B7F5}"/>
                  </a:ext>
                </a:extLst>
              </p:cNvPr>
              <p:cNvCxnSpPr/>
              <p:nvPr/>
            </p:nvCxnSpPr>
            <p:spPr>
              <a:xfrm>
                <a:off x="5268264" y="144443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797C46A8-8F72-4398-8C55-ADCBB2599B27}"/>
                  </a:ext>
                </a:extLst>
              </p:cNvPr>
              <p:cNvCxnSpPr/>
              <p:nvPr/>
            </p:nvCxnSpPr>
            <p:spPr>
              <a:xfrm>
                <a:off x="5335510"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1A197348-9D72-4DA9-9847-17CE52ECA9BB}"/>
                  </a:ext>
                </a:extLst>
              </p:cNvPr>
              <p:cNvCxnSpPr/>
              <p:nvPr/>
            </p:nvCxnSpPr>
            <p:spPr>
              <a:xfrm>
                <a:off x="5165525"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D30C7E93-5CD1-49C5-931A-3B2B74ACAE03}"/>
                  </a:ext>
                </a:extLst>
              </p:cNvPr>
              <p:cNvCxnSpPr/>
              <p:nvPr/>
            </p:nvCxnSpPr>
            <p:spPr>
              <a:xfrm>
                <a:off x="5202603"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62FE4494-C363-417E-AD51-95AC149B3448}"/>
                  </a:ext>
                </a:extLst>
              </p:cNvPr>
              <p:cNvCxnSpPr/>
              <p:nvPr/>
            </p:nvCxnSpPr>
            <p:spPr>
              <a:xfrm>
                <a:off x="5132184" y="1442912"/>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1CFBC418-E51E-4A72-8930-8FE4D8EC1771}"/>
                  </a:ext>
                </a:extLst>
              </p:cNvPr>
              <p:cNvCxnSpPr/>
              <p:nvPr/>
            </p:nvCxnSpPr>
            <p:spPr>
              <a:xfrm>
                <a:off x="5526015"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8A206282-67D5-4B13-98F2-5747950CC863}"/>
                  </a:ext>
                </a:extLst>
              </p:cNvPr>
              <p:cNvCxnSpPr/>
              <p:nvPr/>
            </p:nvCxnSpPr>
            <p:spPr>
              <a:xfrm>
                <a:off x="5479970"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33639063-F4AE-42A3-9CAA-37864992FC1F}"/>
                  </a:ext>
                </a:extLst>
              </p:cNvPr>
              <p:cNvCxnSpPr/>
              <p:nvPr/>
            </p:nvCxnSpPr>
            <p:spPr>
              <a:xfrm>
                <a:off x="6005808"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F97D96FF-32E3-4253-9357-DF0E598E2D17}"/>
                  </a:ext>
                </a:extLst>
              </p:cNvPr>
              <p:cNvCxnSpPr/>
              <p:nvPr/>
            </p:nvCxnSpPr>
            <p:spPr>
              <a:xfrm>
                <a:off x="5709277"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0E6B49B5-F018-469B-870B-7E16A4DA53A7}"/>
                  </a:ext>
                </a:extLst>
              </p:cNvPr>
              <p:cNvCxnSpPr/>
              <p:nvPr/>
            </p:nvCxnSpPr>
            <p:spPr>
              <a:xfrm>
                <a:off x="5675936"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C94544F5-E94C-4F44-900E-D3EE31EB8853}"/>
                  </a:ext>
                </a:extLst>
              </p:cNvPr>
              <p:cNvCxnSpPr/>
              <p:nvPr/>
            </p:nvCxnSpPr>
            <p:spPr>
              <a:xfrm>
                <a:off x="5914189"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9BA482B7-DEB2-4F03-A346-405E25F39C72}"/>
                  </a:ext>
                </a:extLst>
              </p:cNvPr>
              <p:cNvCxnSpPr/>
              <p:nvPr/>
            </p:nvCxnSpPr>
            <p:spPr>
              <a:xfrm>
                <a:off x="5880848"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92D6AD76-CED4-49F0-8601-3AB1567A4E9B}"/>
                  </a:ext>
                </a:extLst>
              </p:cNvPr>
              <p:cNvCxnSpPr/>
              <p:nvPr/>
            </p:nvCxnSpPr>
            <p:spPr>
              <a:xfrm>
                <a:off x="5816778"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36498CAB-9DEF-4C9C-B16C-41F4B3178ADD}"/>
                  </a:ext>
                </a:extLst>
              </p:cNvPr>
              <p:cNvCxnSpPr/>
              <p:nvPr/>
            </p:nvCxnSpPr>
            <p:spPr>
              <a:xfrm>
                <a:off x="5783437"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DF550BFE-530B-4D8B-92B1-E7CA0BDD9DBB}"/>
                  </a:ext>
                </a:extLst>
              </p:cNvPr>
              <p:cNvCxnSpPr/>
              <p:nvPr/>
            </p:nvCxnSpPr>
            <p:spPr>
              <a:xfrm>
                <a:off x="5748504" y="145310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BA3B9F65-9D40-4447-89E5-8A5EFD417B13}"/>
                  </a:ext>
                </a:extLst>
              </p:cNvPr>
              <p:cNvCxnSpPr/>
              <p:nvPr/>
            </p:nvCxnSpPr>
            <p:spPr>
              <a:xfrm>
                <a:off x="6653883"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D05E5672-5FF4-446E-9D4C-49318DC50386}"/>
                  </a:ext>
                </a:extLst>
              </p:cNvPr>
              <p:cNvCxnSpPr/>
              <p:nvPr/>
            </p:nvCxnSpPr>
            <p:spPr>
              <a:xfrm>
                <a:off x="6607838"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62C8CF45-C390-45E1-B698-E7D6904F5280}"/>
                  </a:ext>
                </a:extLst>
              </p:cNvPr>
              <p:cNvCxnSpPr/>
              <p:nvPr/>
            </p:nvCxnSpPr>
            <p:spPr>
              <a:xfrm>
                <a:off x="6798343"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5FACF894-8180-4500-8388-2A9097AB67BC}"/>
                  </a:ext>
                </a:extLst>
              </p:cNvPr>
              <p:cNvCxnSpPr/>
              <p:nvPr/>
            </p:nvCxnSpPr>
            <p:spPr>
              <a:xfrm>
                <a:off x="6752298"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C4AC1B54-6F8D-470B-A3B3-300E8D2CB4E3}"/>
                  </a:ext>
                </a:extLst>
              </p:cNvPr>
              <p:cNvCxnSpPr/>
              <p:nvPr/>
            </p:nvCxnSpPr>
            <p:spPr>
              <a:xfrm>
                <a:off x="7278136"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DA5FCD65-B7CC-4A06-B5E3-9A2344F8C880}"/>
                  </a:ext>
                </a:extLst>
              </p:cNvPr>
              <p:cNvCxnSpPr/>
              <p:nvPr/>
            </p:nvCxnSpPr>
            <p:spPr>
              <a:xfrm>
                <a:off x="6981605"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4D000409-5A44-4C31-A1FB-AC8848AD5F67}"/>
                  </a:ext>
                </a:extLst>
              </p:cNvPr>
              <p:cNvCxnSpPr/>
              <p:nvPr/>
            </p:nvCxnSpPr>
            <p:spPr>
              <a:xfrm>
                <a:off x="6948264"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037DA0CC-6EE2-4B81-AEF7-519C4B21F369}"/>
                  </a:ext>
                </a:extLst>
              </p:cNvPr>
              <p:cNvCxnSpPr/>
              <p:nvPr/>
            </p:nvCxnSpPr>
            <p:spPr>
              <a:xfrm>
                <a:off x="7186517"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91222B09-E53C-4079-8F57-FB1873C6EC35}"/>
                  </a:ext>
                </a:extLst>
              </p:cNvPr>
              <p:cNvCxnSpPr>
                <a:cxnSpLocks/>
              </p:cNvCxnSpPr>
              <p:nvPr/>
            </p:nvCxnSpPr>
            <p:spPr>
              <a:xfrm>
                <a:off x="7153176"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32390096-B771-4020-9A3E-578B78610551}"/>
                  </a:ext>
                </a:extLst>
              </p:cNvPr>
              <p:cNvCxnSpPr/>
              <p:nvPr/>
            </p:nvCxnSpPr>
            <p:spPr>
              <a:xfrm>
                <a:off x="7089106"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D9FE73E6-474B-43CD-86F1-1A33BFEE1369}"/>
                  </a:ext>
                </a:extLst>
              </p:cNvPr>
              <p:cNvCxnSpPr/>
              <p:nvPr/>
            </p:nvCxnSpPr>
            <p:spPr>
              <a:xfrm>
                <a:off x="7055765"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56029D57-3124-470F-8BA6-5B45F6D25322}"/>
                  </a:ext>
                </a:extLst>
              </p:cNvPr>
              <p:cNvCxnSpPr/>
              <p:nvPr/>
            </p:nvCxnSpPr>
            <p:spPr>
              <a:xfrm>
                <a:off x="7020832"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61B54872-9DD9-495E-A53C-75F26EF1A3C7}"/>
                  </a:ext>
                </a:extLst>
              </p:cNvPr>
              <p:cNvCxnSpPr>
                <a:cxnSpLocks/>
              </p:cNvCxnSpPr>
              <p:nvPr/>
            </p:nvCxnSpPr>
            <p:spPr>
              <a:xfrm>
                <a:off x="6168772"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CAB02075-F474-483A-BBF8-0E8EABB8C605}"/>
                  </a:ext>
                </a:extLst>
              </p:cNvPr>
              <p:cNvCxnSpPr>
                <a:cxnSpLocks/>
              </p:cNvCxnSpPr>
              <p:nvPr/>
            </p:nvCxnSpPr>
            <p:spPr>
              <a:xfrm>
                <a:off x="6137015"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CFE51847-C43C-49F4-B4D6-AABB35132DF6}"/>
                  </a:ext>
                </a:extLst>
              </p:cNvPr>
              <p:cNvCxnSpPr>
                <a:cxnSpLocks/>
              </p:cNvCxnSpPr>
              <p:nvPr/>
            </p:nvCxnSpPr>
            <p:spPr>
              <a:xfrm>
                <a:off x="6224334"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266D5AB6-10AA-44A2-9B36-2DD2FC5FA1A2}"/>
                  </a:ext>
                </a:extLst>
              </p:cNvPr>
              <p:cNvCxnSpPr>
                <a:cxnSpLocks/>
              </p:cNvCxnSpPr>
              <p:nvPr/>
            </p:nvCxnSpPr>
            <p:spPr>
              <a:xfrm>
                <a:off x="6079855"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10AC7E91-2388-4BCD-B4BC-9C9338B17836}"/>
                  </a:ext>
                </a:extLst>
              </p:cNvPr>
              <p:cNvCxnSpPr>
                <a:cxnSpLocks/>
              </p:cNvCxnSpPr>
              <p:nvPr/>
            </p:nvCxnSpPr>
            <p:spPr>
              <a:xfrm>
                <a:off x="6605693"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6D225A26-B0D7-4BD9-96D7-70FC5690CD8E}"/>
                  </a:ext>
                </a:extLst>
              </p:cNvPr>
              <p:cNvCxnSpPr>
                <a:cxnSpLocks/>
              </p:cNvCxnSpPr>
              <p:nvPr/>
            </p:nvCxnSpPr>
            <p:spPr>
              <a:xfrm>
                <a:off x="6309162"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5DF9284E-BEDA-4C8C-94C2-313A118396EF}"/>
                  </a:ext>
                </a:extLst>
              </p:cNvPr>
              <p:cNvCxnSpPr>
                <a:cxnSpLocks/>
              </p:cNvCxnSpPr>
              <p:nvPr/>
            </p:nvCxnSpPr>
            <p:spPr>
              <a:xfrm>
                <a:off x="6275821"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26D2CE64-D1F9-45C8-95AF-D8251AFB46C6}"/>
                  </a:ext>
                </a:extLst>
              </p:cNvPr>
              <p:cNvCxnSpPr>
                <a:cxnSpLocks/>
              </p:cNvCxnSpPr>
              <p:nvPr/>
            </p:nvCxnSpPr>
            <p:spPr>
              <a:xfrm>
                <a:off x="6514074"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8C2ECDF1-61AB-4032-9BE4-84844C0F06C2}"/>
                  </a:ext>
                </a:extLst>
              </p:cNvPr>
              <p:cNvCxnSpPr>
                <a:cxnSpLocks/>
              </p:cNvCxnSpPr>
              <p:nvPr/>
            </p:nvCxnSpPr>
            <p:spPr>
              <a:xfrm>
                <a:off x="6480733"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070D770C-A212-4ECD-BFD0-1315136B99BC}"/>
                  </a:ext>
                </a:extLst>
              </p:cNvPr>
              <p:cNvCxnSpPr>
                <a:cxnSpLocks/>
              </p:cNvCxnSpPr>
              <p:nvPr/>
            </p:nvCxnSpPr>
            <p:spPr>
              <a:xfrm>
                <a:off x="6416663"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07CAEE3C-33A6-405B-B98C-31DDBD4FA81B}"/>
                  </a:ext>
                </a:extLst>
              </p:cNvPr>
              <p:cNvCxnSpPr>
                <a:cxnSpLocks/>
              </p:cNvCxnSpPr>
              <p:nvPr/>
            </p:nvCxnSpPr>
            <p:spPr>
              <a:xfrm>
                <a:off x="6383322"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1070B682-C8C2-4457-8E80-3434A51FC828}"/>
                  </a:ext>
                </a:extLst>
              </p:cNvPr>
              <p:cNvCxnSpPr>
                <a:cxnSpLocks/>
              </p:cNvCxnSpPr>
              <p:nvPr/>
            </p:nvCxnSpPr>
            <p:spPr>
              <a:xfrm>
                <a:off x="6348389" y="1460374"/>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9F49B60D-4B2C-48B1-A4E8-6C431CF5AD96}"/>
                  </a:ext>
                </a:extLst>
              </p:cNvPr>
              <p:cNvCxnSpPr>
                <a:cxnSpLocks/>
              </p:cNvCxnSpPr>
              <p:nvPr/>
            </p:nvCxnSpPr>
            <p:spPr>
              <a:xfrm>
                <a:off x="6725216"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27146ECE-00A5-4168-98D4-173A174AF300}"/>
                  </a:ext>
                </a:extLst>
              </p:cNvPr>
              <p:cNvCxnSpPr>
                <a:cxnSpLocks/>
              </p:cNvCxnSpPr>
              <p:nvPr/>
            </p:nvCxnSpPr>
            <p:spPr>
              <a:xfrm>
                <a:off x="6691875"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45EB5FAC-ECFA-45D8-B30F-18C69006550F}"/>
                  </a:ext>
                </a:extLst>
              </p:cNvPr>
              <p:cNvCxnSpPr>
                <a:cxnSpLocks/>
              </p:cNvCxnSpPr>
              <p:nvPr/>
            </p:nvCxnSpPr>
            <p:spPr>
              <a:xfrm>
                <a:off x="6832828"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9555D4D9-55A8-4738-86FD-AB6BE070EB05}"/>
                  </a:ext>
                </a:extLst>
              </p:cNvPr>
              <p:cNvCxnSpPr>
                <a:cxnSpLocks/>
              </p:cNvCxnSpPr>
              <p:nvPr/>
            </p:nvCxnSpPr>
            <p:spPr>
              <a:xfrm>
                <a:off x="6876256" y="1477536"/>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6E58EEA1-6B76-4424-86D8-DE1D5B177F03}"/>
                  </a:ext>
                </a:extLst>
              </p:cNvPr>
              <p:cNvCxnSpPr/>
              <p:nvPr/>
            </p:nvCxnSpPr>
            <p:spPr>
              <a:xfrm>
                <a:off x="7606868"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65E3FC62-6F2E-47D1-81CD-7CDD44810751}"/>
                  </a:ext>
                </a:extLst>
              </p:cNvPr>
              <p:cNvCxnSpPr/>
              <p:nvPr/>
            </p:nvCxnSpPr>
            <p:spPr>
              <a:xfrm>
                <a:off x="7740912"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71A52A82-627B-4F4A-9BC4-9563C4945618}"/>
                  </a:ext>
                </a:extLst>
              </p:cNvPr>
              <p:cNvCxnSpPr/>
              <p:nvPr/>
            </p:nvCxnSpPr>
            <p:spPr>
              <a:xfrm>
                <a:off x="7707571"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68FDE93B-F1B9-48B6-B5A9-86449434253F}"/>
                  </a:ext>
                </a:extLst>
              </p:cNvPr>
              <p:cNvCxnSpPr/>
              <p:nvPr/>
            </p:nvCxnSpPr>
            <p:spPr>
              <a:xfrm>
                <a:off x="7848413"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D8D477A3-211B-451F-B3FA-82C8A8511240}"/>
                  </a:ext>
                </a:extLst>
              </p:cNvPr>
              <p:cNvCxnSpPr/>
              <p:nvPr/>
            </p:nvCxnSpPr>
            <p:spPr>
              <a:xfrm>
                <a:off x="7815072"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C4DB7DB6-4D61-4140-9F82-0CB1FDCF96AD}"/>
                  </a:ext>
                </a:extLst>
              </p:cNvPr>
              <p:cNvCxnSpPr/>
              <p:nvPr/>
            </p:nvCxnSpPr>
            <p:spPr>
              <a:xfrm>
                <a:off x="7780139"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B795BDD6-AC37-4B0C-8043-63BCA30EBB5B}"/>
                  </a:ext>
                </a:extLst>
              </p:cNvPr>
              <p:cNvCxnSpPr>
                <a:cxnSpLocks/>
              </p:cNvCxnSpPr>
              <p:nvPr/>
            </p:nvCxnSpPr>
            <p:spPr>
              <a:xfrm>
                <a:off x="7641353"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66303A0D-B4BD-49A2-9C69-093F27F890DE}"/>
                  </a:ext>
                </a:extLst>
              </p:cNvPr>
              <p:cNvCxnSpPr>
                <a:cxnSpLocks/>
              </p:cNvCxnSpPr>
              <p:nvPr/>
            </p:nvCxnSpPr>
            <p:spPr>
              <a:xfrm>
                <a:off x="7659376"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146A277B-9147-4E6E-95E6-ED8B4F7A9FB9}"/>
                  </a:ext>
                </a:extLst>
              </p:cNvPr>
              <p:cNvCxnSpPr/>
              <p:nvPr/>
            </p:nvCxnSpPr>
            <p:spPr>
              <a:xfrm>
                <a:off x="7308304"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F782D115-F49A-42F4-A0A7-0A539DEEC2A2}"/>
                  </a:ext>
                </a:extLst>
              </p:cNvPr>
              <p:cNvCxnSpPr/>
              <p:nvPr/>
            </p:nvCxnSpPr>
            <p:spPr>
              <a:xfrm>
                <a:off x="7437042"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5B7D7E2B-6B19-4924-A409-8A2AF33F8798}"/>
                  </a:ext>
                </a:extLst>
              </p:cNvPr>
              <p:cNvCxnSpPr/>
              <p:nvPr/>
            </p:nvCxnSpPr>
            <p:spPr>
              <a:xfrm>
                <a:off x="7403701"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6B732202-9603-4AF2-BA0B-7C481262CF33}"/>
                  </a:ext>
                </a:extLst>
              </p:cNvPr>
              <p:cNvCxnSpPr/>
              <p:nvPr/>
            </p:nvCxnSpPr>
            <p:spPr>
              <a:xfrm>
                <a:off x="7544543"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AC8387C6-3E09-4E5A-A526-1A2320F94CC5}"/>
                  </a:ext>
                </a:extLst>
              </p:cNvPr>
              <p:cNvCxnSpPr/>
              <p:nvPr/>
            </p:nvCxnSpPr>
            <p:spPr>
              <a:xfrm>
                <a:off x="7511202"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A7F28734-AA00-441E-9864-514E496E210D}"/>
                  </a:ext>
                </a:extLst>
              </p:cNvPr>
              <p:cNvCxnSpPr/>
              <p:nvPr/>
            </p:nvCxnSpPr>
            <p:spPr>
              <a:xfrm>
                <a:off x="7476269"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A0776225-004E-4765-A715-010319A7C5EB}"/>
                  </a:ext>
                </a:extLst>
              </p:cNvPr>
              <p:cNvCxnSpPr>
                <a:cxnSpLocks/>
              </p:cNvCxnSpPr>
              <p:nvPr/>
            </p:nvCxnSpPr>
            <p:spPr>
              <a:xfrm>
                <a:off x="7358084"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1A8B4402-8E41-41CB-8204-1727A9CE937F}"/>
                  </a:ext>
                </a:extLst>
              </p:cNvPr>
              <p:cNvCxnSpPr>
                <a:cxnSpLocks/>
              </p:cNvCxnSpPr>
              <p:nvPr/>
            </p:nvCxnSpPr>
            <p:spPr>
              <a:xfrm>
                <a:off x="7884368"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3A407F60-B1BD-4707-8D08-CAA53E4E3549}"/>
                  </a:ext>
                </a:extLst>
              </p:cNvPr>
              <p:cNvCxnSpPr/>
              <p:nvPr/>
            </p:nvCxnSpPr>
            <p:spPr>
              <a:xfrm>
                <a:off x="8070109"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CFF89952-33DC-4310-9792-9B66693EBCF7}"/>
                  </a:ext>
                </a:extLst>
              </p:cNvPr>
              <p:cNvCxnSpPr/>
              <p:nvPr/>
            </p:nvCxnSpPr>
            <p:spPr>
              <a:xfrm>
                <a:off x="8036768"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EB9E76FB-D91F-41F2-ADAC-DE6FBF069A59}"/>
                  </a:ext>
                </a:extLst>
              </p:cNvPr>
              <p:cNvCxnSpPr/>
              <p:nvPr/>
            </p:nvCxnSpPr>
            <p:spPr>
              <a:xfrm>
                <a:off x="8177610"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87BAE92E-2792-4FF2-BFE2-8EF47F32EBFE}"/>
                  </a:ext>
                </a:extLst>
              </p:cNvPr>
              <p:cNvCxnSpPr/>
              <p:nvPr/>
            </p:nvCxnSpPr>
            <p:spPr>
              <a:xfrm>
                <a:off x="8144269"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1E70D05D-0EB0-46AC-946E-B0AE6AD39F18}"/>
                  </a:ext>
                </a:extLst>
              </p:cNvPr>
              <p:cNvCxnSpPr/>
              <p:nvPr/>
            </p:nvCxnSpPr>
            <p:spPr>
              <a:xfrm>
                <a:off x="8109336"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24A9B162-3E5B-4134-852B-B3952C335A3C}"/>
                  </a:ext>
                </a:extLst>
              </p:cNvPr>
              <p:cNvCxnSpPr>
                <a:cxnSpLocks/>
              </p:cNvCxnSpPr>
              <p:nvPr/>
            </p:nvCxnSpPr>
            <p:spPr>
              <a:xfrm>
                <a:off x="7921889"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3CD8A731-2C68-4B40-A7DF-FF18B5186575}"/>
                  </a:ext>
                </a:extLst>
              </p:cNvPr>
              <p:cNvCxnSpPr>
                <a:cxnSpLocks/>
              </p:cNvCxnSpPr>
              <p:nvPr/>
            </p:nvCxnSpPr>
            <p:spPr>
              <a:xfrm>
                <a:off x="8213565" y="1479879"/>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DE6C29A7-20AD-49C0-A4E4-B45BBADF33CB}"/>
                  </a:ext>
                </a:extLst>
              </p:cNvPr>
              <p:cNvCxnSpPr/>
              <p:nvPr/>
            </p:nvCxnSpPr>
            <p:spPr>
              <a:xfrm>
                <a:off x="7955230" y="147841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C32AA6AB-94C5-4EE7-AE5E-8100C24714E0}"/>
                  </a:ext>
                </a:extLst>
              </p:cNvPr>
              <p:cNvCxnSpPr/>
              <p:nvPr/>
            </p:nvCxnSpPr>
            <p:spPr>
              <a:xfrm>
                <a:off x="7921889" y="147841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5E2C1F0A-AB73-4FA7-AFD8-6B26272099F9}"/>
                  </a:ext>
                </a:extLst>
              </p:cNvPr>
              <p:cNvCxnSpPr>
                <a:cxnSpLocks/>
              </p:cNvCxnSpPr>
              <p:nvPr/>
            </p:nvCxnSpPr>
            <p:spPr>
              <a:xfrm>
                <a:off x="7991185" y="1478418"/>
                <a:ext cx="0" cy="1082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E5826B19-1E93-4C00-804D-D87593F845F0}"/>
                </a:ext>
              </a:extLst>
            </p:cNvPr>
            <p:cNvGrpSpPr/>
            <p:nvPr/>
          </p:nvGrpSpPr>
          <p:grpSpPr>
            <a:xfrm>
              <a:off x="4595335" y="3056463"/>
              <a:ext cx="4125755" cy="1921331"/>
              <a:chOff x="561887" y="2005040"/>
              <a:chExt cx="3594212" cy="3238170"/>
            </a:xfrm>
          </p:grpSpPr>
          <p:cxnSp>
            <p:nvCxnSpPr>
              <p:cNvPr id="307" name="Straight Connector 306">
                <a:extLst>
                  <a:ext uri="{FF2B5EF4-FFF2-40B4-BE49-F238E27FC236}">
                    <a16:creationId xmlns:a16="http://schemas.microsoft.com/office/drawing/2014/main" id="{23EDB2D6-C94E-4E2B-AF5D-BB9C0CCCCBB7}"/>
                  </a:ext>
                </a:extLst>
              </p:cNvPr>
              <p:cNvCxnSpPr>
                <a:cxnSpLocks/>
              </p:cNvCxnSpPr>
              <p:nvPr/>
            </p:nvCxnSpPr>
            <p:spPr bwMode="auto">
              <a:xfrm>
                <a:off x="1058818" y="2165913"/>
                <a:ext cx="0" cy="23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4CBA548B-37F1-4815-A1CA-5E7666B66D15}"/>
                  </a:ext>
                </a:extLst>
              </p:cNvPr>
              <p:cNvCxnSpPr/>
              <p:nvPr/>
            </p:nvCxnSpPr>
            <p:spPr bwMode="auto">
              <a:xfrm>
                <a:off x="1058818" y="4492352"/>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17">
                <a:extLst>
                  <a:ext uri="{FF2B5EF4-FFF2-40B4-BE49-F238E27FC236}">
                    <a16:creationId xmlns:a16="http://schemas.microsoft.com/office/drawing/2014/main" id="{C9E4C6F3-D294-40BC-BB96-7D6846852C1F}"/>
                  </a:ext>
                </a:extLst>
              </p:cNvPr>
              <p:cNvSpPr txBox="1">
                <a:spLocks noChangeArrowheads="1"/>
              </p:cNvSpPr>
              <p:nvPr/>
            </p:nvSpPr>
            <p:spPr bwMode="auto">
              <a:xfrm rot="16200000">
                <a:off x="-542135" y="3243271"/>
                <a:ext cx="23938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HCC event (%)</a:t>
                </a:r>
              </a:p>
            </p:txBody>
          </p:sp>
          <p:grpSp>
            <p:nvGrpSpPr>
              <p:cNvPr id="310" name="Group 309">
                <a:extLst>
                  <a:ext uri="{FF2B5EF4-FFF2-40B4-BE49-F238E27FC236}">
                    <a16:creationId xmlns:a16="http://schemas.microsoft.com/office/drawing/2014/main" id="{B90058A8-32D3-49FA-96FF-7E51ACC2CC43}"/>
                  </a:ext>
                </a:extLst>
              </p:cNvPr>
              <p:cNvGrpSpPr/>
              <p:nvPr/>
            </p:nvGrpSpPr>
            <p:grpSpPr>
              <a:xfrm>
                <a:off x="2157609" y="4492352"/>
                <a:ext cx="169918" cy="328516"/>
                <a:chOff x="6487218" y="4276328"/>
                <a:chExt cx="169918" cy="328516"/>
              </a:xfrm>
            </p:grpSpPr>
            <p:sp>
              <p:nvSpPr>
                <p:cNvPr id="339" name="TextBox 22">
                  <a:extLst>
                    <a:ext uri="{FF2B5EF4-FFF2-40B4-BE49-F238E27FC236}">
                      <a16:creationId xmlns:a16="http://schemas.microsoft.com/office/drawing/2014/main" id="{F04385A9-281C-46CB-9931-8D856D411E03}"/>
                    </a:ext>
                  </a:extLst>
                </p:cNvPr>
                <p:cNvSpPr txBox="1">
                  <a:spLocks noChangeArrowheads="1"/>
                </p:cNvSpPr>
                <p:nvPr/>
              </p:nvSpPr>
              <p:spPr bwMode="auto">
                <a:xfrm>
                  <a:off x="6487218" y="4420179"/>
                  <a:ext cx="1699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48</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40" name="Straight Connector 339">
                  <a:extLst>
                    <a:ext uri="{FF2B5EF4-FFF2-40B4-BE49-F238E27FC236}">
                      <a16:creationId xmlns:a16="http://schemas.microsoft.com/office/drawing/2014/main" id="{CCC37EC3-62DB-4E2D-9E93-67E43DD6840C}"/>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4E0D14E4-7D57-4013-8898-A7D23F1C7904}"/>
                  </a:ext>
                </a:extLst>
              </p:cNvPr>
              <p:cNvGrpSpPr/>
              <p:nvPr/>
            </p:nvGrpSpPr>
            <p:grpSpPr>
              <a:xfrm>
                <a:off x="3341840" y="4492352"/>
                <a:ext cx="169918" cy="328516"/>
                <a:chOff x="8220898" y="4276328"/>
                <a:chExt cx="169918" cy="328516"/>
              </a:xfrm>
            </p:grpSpPr>
            <p:sp>
              <p:nvSpPr>
                <p:cNvPr id="337" name="TextBox 24">
                  <a:extLst>
                    <a:ext uri="{FF2B5EF4-FFF2-40B4-BE49-F238E27FC236}">
                      <a16:creationId xmlns:a16="http://schemas.microsoft.com/office/drawing/2014/main" id="{BDC7D366-77FC-4F55-AED7-635D03D90DE7}"/>
                    </a:ext>
                  </a:extLst>
                </p:cNvPr>
                <p:cNvSpPr txBox="1">
                  <a:spLocks noChangeArrowheads="1"/>
                </p:cNvSpPr>
                <p:nvPr/>
              </p:nvSpPr>
              <p:spPr bwMode="auto">
                <a:xfrm>
                  <a:off x="8220898" y="4420179"/>
                  <a:ext cx="1699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a:t>
                  </a:r>
                </a:p>
              </p:txBody>
            </p:sp>
            <p:cxnSp>
              <p:nvCxnSpPr>
                <p:cNvPr id="338" name="Straight Connector 337">
                  <a:extLst>
                    <a:ext uri="{FF2B5EF4-FFF2-40B4-BE49-F238E27FC236}">
                      <a16:creationId xmlns:a16="http://schemas.microsoft.com/office/drawing/2014/main" id="{7F3C3413-F03E-419C-8C00-26DA0691E147}"/>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2" name="Group 311">
                <a:extLst>
                  <a:ext uri="{FF2B5EF4-FFF2-40B4-BE49-F238E27FC236}">
                    <a16:creationId xmlns:a16="http://schemas.microsoft.com/office/drawing/2014/main" id="{944FAE29-FF05-4CF8-A1F0-B29BCFCD16AC}"/>
                  </a:ext>
                </a:extLst>
              </p:cNvPr>
              <p:cNvGrpSpPr/>
              <p:nvPr/>
            </p:nvGrpSpPr>
            <p:grpSpPr>
              <a:xfrm>
                <a:off x="2745061" y="4492352"/>
                <a:ext cx="169918" cy="328516"/>
                <a:chOff x="7058861" y="4276328"/>
                <a:chExt cx="169918" cy="328516"/>
              </a:xfrm>
            </p:grpSpPr>
            <p:sp>
              <p:nvSpPr>
                <p:cNvPr id="335" name="TextBox 33">
                  <a:extLst>
                    <a:ext uri="{FF2B5EF4-FFF2-40B4-BE49-F238E27FC236}">
                      <a16:creationId xmlns:a16="http://schemas.microsoft.com/office/drawing/2014/main" id="{2A3ED800-25DA-46A5-82E9-4752E26B04FD}"/>
                    </a:ext>
                  </a:extLst>
                </p:cNvPr>
                <p:cNvSpPr txBox="1">
                  <a:spLocks noChangeArrowheads="1"/>
                </p:cNvSpPr>
                <p:nvPr/>
              </p:nvSpPr>
              <p:spPr bwMode="auto">
                <a:xfrm>
                  <a:off x="7058861" y="4420179"/>
                  <a:ext cx="1699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cxnSp>
              <p:nvCxnSpPr>
                <p:cNvPr id="336" name="Straight Connector 335">
                  <a:extLst>
                    <a:ext uri="{FF2B5EF4-FFF2-40B4-BE49-F238E27FC236}">
                      <a16:creationId xmlns:a16="http://schemas.microsoft.com/office/drawing/2014/main" id="{2900DD33-0EEA-4BC9-AC90-18170732416B}"/>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69DDA034-24FA-41A9-970B-553C72ED62DC}"/>
                  </a:ext>
                </a:extLst>
              </p:cNvPr>
              <p:cNvGrpSpPr/>
              <p:nvPr/>
            </p:nvGrpSpPr>
            <p:grpSpPr>
              <a:xfrm>
                <a:off x="1561878" y="4492352"/>
                <a:ext cx="169918" cy="328516"/>
                <a:chOff x="5901990" y="4276328"/>
                <a:chExt cx="169918" cy="328516"/>
              </a:xfrm>
            </p:grpSpPr>
            <p:sp>
              <p:nvSpPr>
                <p:cNvPr id="333" name="TextBox 92">
                  <a:extLst>
                    <a:ext uri="{FF2B5EF4-FFF2-40B4-BE49-F238E27FC236}">
                      <a16:creationId xmlns:a16="http://schemas.microsoft.com/office/drawing/2014/main" id="{DD261FCB-2931-4724-9A32-A460BC0A8DFA}"/>
                    </a:ext>
                  </a:extLst>
                </p:cNvPr>
                <p:cNvSpPr txBox="1">
                  <a:spLocks noChangeArrowheads="1"/>
                </p:cNvSpPr>
                <p:nvPr/>
              </p:nvSpPr>
              <p:spPr bwMode="auto">
                <a:xfrm>
                  <a:off x="5901990" y="4420179"/>
                  <a:ext cx="16991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cxnSp>
              <p:nvCxnSpPr>
                <p:cNvPr id="334" name="Straight Connector 333">
                  <a:extLst>
                    <a:ext uri="{FF2B5EF4-FFF2-40B4-BE49-F238E27FC236}">
                      <a16:creationId xmlns:a16="http://schemas.microsoft.com/office/drawing/2014/main" id="{6402DD10-07E8-4A72-BD6E-C99853B69F59}"/>
                    </a:ext>
                  </a:extLst>
                </p:cNvPr>
                <p:cNvCxnSpPr/>
                <p:nvPr/>
              </p:nvCxnSpPr>
              <p:spPr bwMode="auto">
                <a:xfrm>
                  <a:off x="598660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4" name="TextBox 17">
                <a:extLst>
                  <a:ext uri="{FF2B5EF4-FFF2-40B4-BE49-F238E27FC236}">
                    <a16:creationId xmlns:a16="http://schemas.microsoft.com/office/drawing/2014/main" id="{CA4C8D23-9650-4368-9D88-595234682107}"/>
                  </a:ext>
                </a:extLst>
              </p:cNvPr>
              <p:cNvSpPr txBox="1">
                <a:spLocks noChangeArrowheads="1"/>
              </p:cNvSpPr>
              <p:nvPr/>
            </p:nvSpPr>
            <p:spPr bwMode="auto">
              <a:xfrm>
                <a:off x="1528924" y="4901175"/>
                <a:ext cx="2096122" cy="3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Time (weeks)</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15" name="Group 314">
                <a:extLst>
                  <a:ext uri="{FF2B5EF4-FFF2-40B4-BE49-F238E27FC236}">
                    <a16:creationId xmlns:a16="http://schemas.microsoft.com/office/drawing/2014/main" id="{63A4AE29-9CB9-4B49-884F-25877892C1A0}"/>
                  </a:ext>
                </a:extLst>
              </p:cNvPr>
              <p:cNvGrpSpPr/>
              <p:nvPr/>
            </p:nvGrpSpPr>
            <p:grpSpPr>
              <a:xfrm>
                <a:off x="561887" y="2005040"/>
                <a:ext cx="497785" cy="297409"/>
                <a:chOff x="4860033" y="1860460"/>
                <a:chExt cx="497785" cy="297409"/>
              </a:xfrm>
            </p:grpSpPr>
            <p:sp>
              <p:nvSpPr>
                <p:cNvPr id="331" name="TextBox 29">
                  <a:extLst>
                    <a:ext uri="{FF2B5EF4-FFF2-40B4-BE49-F238E27FC236}">
                      <a16:creationId xmlns:a16="http://schemas.microsoft.com/office/drawing/2014/main" id="{066329BE-1B9B-45E7-BC67-351B14C1F234}"/>
                    </a:ext>
                  </a:extLst>
                </p:cNvPr>
                <p:cNvSpPr txBox="1">
                  <a:spLocks noChangeArrowheads="1"/>
                </p:cNvSpPr>
                <p:nvPr/>
              </p:nvSpPr>
              <p:spPr bwMode="auto">
                <a:xfrm>
                  <a:off x="4860033" y="1860460"/>
                  <a:ext cx="381564" cy="29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endParaRPr lang="en-GB" altLang="en-US" sz="1200" baseline="30000" dirty="0">
                    <a:solidFill>
                      <a:srgbClr val="000000"/>
                    </a:solidFill>
                  </a:endParaRPr>
                </a:p>
              </p:txBody>
            </p:sp>
            <p:cxnSp>
              <p:nvCxnSpPr>
                <p:cNvPr id="332" name="Straight Connector 331">
                  <a:extLst>
                    <a:ext uri="{FF2B5EF4-FFF2-40B4-BE49-F238E27FC236}">
                      <a16:creationId xmlns:a16="http://schemas.microsoft.com/office/drawing/2014/main" id="{D2B209DC-5610-4CE1-BFBD-4EB86F71DE56}"/>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 name="Group 315">
                <a:extLst>
                  <a:ext uri="{FF2B5EF4-FFF2-40B4-BE49-F238E27FC236}">
                    <a16:creationId xmlns:a16="http://schemas.microsoft.com/office/drawing/2014/main" id="{95DB33D6-1B4D-49BF-B194-8E30ED93783F}"/>
                  </a:ext>
                </a:extLst>
              </p:cNvPr>
              <p:cNvGrpSpPr/>
              <p:nvPr/>
            </p:nvGrpSpPr>
            <p:grpSpPr>
              <a:xfrm>
                <a:off x="674888" y="3434822"/>
                <a:ext cx="384784" cy="297409"/>
                <a:chOff x="4973034" y="3565941"/>
                <a:chExt cx="384784" cy="297409"/>
              </a:xfrm>
            </p:grpSpPr>
            <p:sp>
              <p:nvSpPr>
                <p:cNvPr id="329" name="TextBox 83">
                  <a:extLst>
                    <a:ext uri="{FF2B5EF4-FFF2-40B4-BE49-F238E27FC236}">
                      <a16:creationId xmlns:a16="http://schemas.microsoft.com/office/drawing/2014/main" id="{C6FCF0F3-AC72-4E21-9A1A-65790A07D18A}"/>
                    </a:ext>
                  </a:extLst>
                </p:cNvPr>
                <p:cNvSpPr txBox="1">
                  <a:spLocks noChangeArrowheads="1"/>
                </p:cNvSpPr>
                <p:nvPr/>
              </p:nvSpPr>
              <p:spPr bwMode="auto">
                <a:xfrm>
                  <a:off x="4973034" y="3565941"/>
                  <a:ext cx="268563" cy="29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60</a:t>
                  </a:r>
                  <a:endParaRPr lang="en-GB" altLang="en-US" sz="1200" baseline="30000" dirty="0">
                    <a:solidFill>
                      <a:srgbClr val="000000"/>
                    </a:solidFill>
                  </a:endParaRPr>
                </a:p>
              </p:txBody>
            </p:sp>
            <p:cxnSp>
              <p:nvCxnSpPr>
                <p:cNvPr id="330" name="Straight Connector 329">
                  <a:extLst>
                    <a:ext uri="{FF2B5EF4-FFF2-40B4-BE49-F238E27FC236}">
                      <a16:creationId xmlns:a16="http://schemas.microsoft.com/office/drawing/2014/main" id="{7D1B4FFF-E1E8-43D0-BD51-05EE5A8926A0}"/>
                    </a:ext>
                  </a:extLst>
                </p:cNvPr>
                <p:cNvCxnSpPr/>
                <p:nvPr/>
              </p:nvCxnSpPr>
              <p:spPr bwMode="auto">
                <a:xfrm flipH="1">
                  <a:off x="5294714" y="372773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7BFA19FA-4A44-4B06-AD68-42365C95E0C0}"/>
                  </a:ext>
                </a:extLst>
              </p:cNvPr>
              <p:cNvGrpSpPr/>
              <p:nvPr/>
            </p:nvGrpSpPr>
            <p:grpSpPr>
              <a:xfrm>
                <a:off x="612638" y="2737988"/>
                <a:ext cx="447034" cy="297409"/>
                <a:chOff x="4910784" y="3195001"/>
                <a:chExt cx="447034" cy="297409"/>
              </a:xfrm>
            </p:grpSpPr>
            <p:sp>
              <p:nvSpPr>
                <p:cNvPr id="327" name="TextBox 78">
                  <a:extLst>
                    <a:ext uri="{FF2B5EF4-FFF2-40B4-BE49-F238E27FC236}">
                      <a16:creationId xmlns:a16="http://schemas.microsoft.com/office/drawing/2014/main" id="{78C2DB1A-BA12-4D0C-9A6C-51E01042DDFB}"/>
                    </a:ext>
                  </a:extLst>
                </p:cNvPr>
                <p:cNvSpPr txBox="1">
                  <a:spLocks noChangeArrowheads="1"/>
                </p:cNvSpPr>
                <p:nvPr/>
              </p:nvSpPr>
              <p:spPr bwMode="auto">
                <a:xfrm>
                  <a:off x="4910784" y="3195001"/>
                  <a:ext cx="330812" cy="29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80</a:t>
                  </a:r>
                  <a:endParaRPr lang="en-GB" altLang="en-US" sz="1200" baseline="30000" dirty="0">
                    <a:solidFill>
                      <a:srgbClr val="000000"/>
                    </a:solidFill>
                  </a:endParaRPr>
                </a:p>
              </p:txBody>
            </p:sp>
            <p:cxnSp>
              <p:nvCxnSpPr>
                <p:cNvPr id="328" name="Straight Connector 327">
                  <a:extLst>
                    <a:ext uri="{FF2B5EF4-FFF2-40B4-BE49-F238E27FC236}">
                      <a16:creationId xmlns:a16="http://schemas.microsoft.com/office/drawing/2014/main" id="{EFF3E850-9952-478D-A275-E04AAA2C14D5}"/>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8F581D91-23F8-4F6C-9642-4BD0244DFA23}"/>
                  </a:ext>
                </a:extLst>
              </p:cNvPr>
              <p:cNvGrpSpPr/>
              <p:nvPr/>
            </p:nvGrpSpPr>
            <p:grpSpPr>
              <a:xfrm>
                <a:off x="1013701" y="4492325"/>
                <a:ext cx="84960" cy="328516"/>
                <a:chOff x="5312726" y="4276328"/>
                <a:chExt cx="84960" cy="328516"/>
              </a:xfrm>
            </p:grpSpPr>
            <p:sp>
              <p:nvSpPr>
                <p:cNvPr id="325" name="TextBox 97">
                  <a:extLst>
                    <a:ext uri="{FF2B5EF4-FFF2-40B4-BE49-F238E27FC236}">
                      <a16:creationId xmlns:a16="http://schemas.microsoft.com/office/drawing/2014/main" id="{5B9576DE-9030-4CE4-BE5C-2F963DD26958}"/>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326" name="Straight Connector 325">
                  <a:extLst>
                    <a:ext uri="{FF2B5EF4-FFF2-40B4-BE49-F238E27FC236}">
                      <a16:creationId xmlns:a16="http://schemas.microsoft.com/office/drawing/2014/main" id="{18D7B767-7E9D-4602-B0B1-6C105716755B}"/>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9" name="Group 318">
                <a:extLst>
                  <a:ext uri="{FF2B5EF4-FFF2-40B4-BE49-F238E27FC236}">
                    <a16:creationId xmlns:a16="http://schemas.microsoft.com/office/drawing/2014/main" id="{92EDACA7-DCDD-42C2-BE3A-408E36D424A5}"/>
                  </a:ext>
                </a:extLst>
              </p:cNvPr>
              <p:cNvGrpSpPr/>
              <p:nvPr/>
            </p:nvGrpSpPr>
            <p:grpSpPr>
              <a:xfrm>
                <a:off x="605435" y="4141686"/>
                <a:ext cx="454048" cy="297409"/>
                <a:chOff x="4903770" y="3722311"/>
                <a:chExt cx="454048" cy="297409"/>
              </a:xfrm>
            </p:grpSpPr>
            <p:sp>
              <p:nvSpPr>
                <p:cNvPr id="323" name="TextBox 85">
                  <a:extLst>
                    <a:ext uri="{FF2B5EF4-FFF2-40B4-BE49-F238E27FC236}">
                      <a16:creationId xmlns:a16="http://schemas.microsoft.com/office/drawing/2014/main" id="{E91088C3-A32F-46E4-A733-7B7E089F9D17}"/>
                    </a:ext>
                  </a:extLst>
                </p:cNvPr>
                <p:cNvSpPr txBox="1">
                  <a:spLocks noChangeArrowheads="1"/>
                </p:cNvSpPr>
                <p:nvPr/>
              </p:nvSpPr>
              <p:spPr bwMode="auto">
                <a:xfrm>
                  <a:off x="4903770" y="3722311"/>
                  <a:ext cx="337827" cy="29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4</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324" name="Straight Connector 323">
                  <a:extLst>
                    <a:ext uri="{FF2B5EF4-FFF2-40B4-BE49-F238E27FC236}">
                      <a16:creationId xmlns:a16="http://schemas.microsoft.com/office/drawing/2014/main" id="{95B653C0-E913-43E2-8E66-93D82553726A}"/>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2027C3C3-A8E7-4CDA-85C8-D536B2F5398E}"/>
                  </a:ext>
                </a:extLst>
              </p:cNvPr>
              <p:cNvGrpSpPr/>
              <p:nvPr/>
            </p:nvGrpSpPr>
            <p:grpSpPr>
              <a:xfrm>
                <a:off x="3901221" y="4492352"/>
                <a:ext cx="254878" cy="328516"/>
                <a:chOff x="8135884" y="4276328"/>
                <a:chExt cx="254878" cy="328516"/>
              </a:xfrm>
            </p:grpSpPr>
            <p:sp>
              <p:nvSpPr>
                <p:cNvPr id="321" name="TextBox 24">
                  <a:extLst>
                    <a:ext uri="{FF2B5EF4-FFF2-40B4-BE49-F238E27FC236}">
                      <a16:creationId xmlns:a16="http://schemas.microsoft.com/office/drawing/2014/main" id="{58629122-F980-4DCF-BAA8-DA39D3E11F2B}"/>
                    </a:ext>
                  </a:extLst>
                </p:cNvPr>
                <p:cNvSpPr txBox="1">
                  <a:spLocks noChangeArrowheads="1"/>
                </p:cNvSpPr>
                <p:nvPr/>
              </p:nvSpPr>
              <p:spPr bwMode="auto">
                <a:xfrm>
                  <a:off x="8135884" y="442017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cxnSp>
              <p:nvCxnSpPr>
                <p:cNvPr id="322" name="Straight Connector 321">
                  <a:extLst>
                    <a:ext uri="{FF2B5EF4-FFF2-40B4-BE49-F238E27FC236}">
                      <a16:creationId xmlns:a16="http://schemas.microsoft.com/office/drawing/2014/main" id="{F9705D8E-728D-40F1-B2B3-80D1AA3DA3CC}"/>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87381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GB" dirty="0"/>
              <a:t>8-week SOF/VEL in GT 3 patients with significant fibrosis: highly effective amongst an OST cohort</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7519403" cy="376990"/>
          </a:xfrm>
        </p:spPr>
        <p:txBody>
          <a:bodyPr/>
          <a:lstStyle/>
          <a:p>
            <a:r>
              <a:rPr lang="en-GB" dirty="0"/>
              <a:t>*With subsequent spontaneous clearance; </a:t>
            </a:r>
            <a:r>
              <a:rPr lang="en-GB" baseline="30000" dirty="0"/>
              <a:t>†</a:t>
            </a:r>
            <a:r>
              <a:rPr lang="en-GB" dirty="0"/>
              <a:t>excluding LTFU, early D/C, death, reinfection</a:t>
            </a:r>
          </a:p>
          <a:p>
            <a:r>
              <a:rPr lang="en-GB" dirty="0"/>
              <a:t>Boyle A, et al. ILC 2018, #PS-034				</a:t>
            </a:r>
          </a:p>
        </p:txBody>
      </p:sp>
      <p:sp>
        <p:nvSpPr>
          <p:cNvPr id="2" name="Content Placeholder 1">
            <a:extLst>
              <a:ext uri="{FF2B5EF4-FFF2-40B4-BE49-F238E27FC236}">
                <a16:creationId xmlns:a16="http://schemas.microsoft.com/office/drawing/2014/main" id="{7A1D09B4-3FEC-4272-9F0F-6C6DF0423DAD}"/>
              </a:ext>
            </a:extLst>
          </p:cNvPr>
          <p:cNvSpPr>
            <a:spLocks noGrp="1"/>
          </p:cNvSpPr>
          <p:nvPr>
            <p:ph sz="half" idx="1"/>
          </p:nvPr>
        </p:nvSpPr>
        <p:spPr>
          <a:xfrm>
            <a:off x="319314" y="1340768"/>
            <a:ext cx="8357142" cy="4875181"/>
          </a:xfrm>
        </p:spPr>
        <p:txBody>
          <a:bodyPr wrap="square">
            <a:spAutoFit/>
          </a:bodyPr>
          <a:lstStyle/>
          <a:p>
            <a:r>
              <a:rPr lang="en-GB" sz="1800" b="1" dirty="0"/>
              <a:t>Aim: </a:t>
            </a:r>
            <a:r>
              <a:rPr lang="en-CA" sz="1800" dirty="0"/>
              <a:t>to evaluate real-world effectiveness of 8 weeks of SOF/VEL in treatment-naïve non-cirrhotic patients</a:t>
            </a:r>
          </a:p>
          <a:p>
            <a:r>
              <a:rPr lang="en-CA" sz="1800" b="1" dirty="0"/>
              <a:t>Methods: </a:t>
            </a:r>
            <a:r>
              <a:rPr lang="en-CA" sz="1800" dirty="0"/>
              <a:t>data from the Scottish HCV database, pharmacy records and community addictions records review</a:t>
            </a:r>
          </a:p>
          <a:p>
            <a:r>
              <a:rPr lang="en-GB" sz="1800" b="1" dirty="0"/>
              <a:t>Results:</a:t>
            </a:r>
          </a:p>
          <a:p>
            <a:pPr lvl="1"/>
            <a:r>
              <a:rPr lang="en-GB" sz="1600" dirty="0"/>
              <a:t>98% advanced fibrosis </a:t>
            </a:r>
            <a:br>
              <a:rPr lang="en-GB" sz="1600" dirty="0"/>
            </a:br>
            <a:r>
              <a:rPr lang="en-GB" sz="1600" dirty="0"/>
              <a:t>(F2 67%, F3 31%) </a:t>
            </a:r>
          </a:p>
          <a:p>
            <a:pPr lvl="1"/>
            <a:r>
              <a:rPr lang="en-GB" sz="1600" dirty="0"/>
              <a:t>&gt;90% of patients on OST</a:t>
            </a:r>
          </a:p>
          <a:p>
            <a:pPr lvl="1"/>
            <a:r>
              <a:rPr lang="en-GB" sz="1600" dirty="0"/>
              <a:t>&gt;50% of patients with drug use </a:t>
            </a:r>
            <a:br>
              <a:rPr lang="en-GB" sz="1600" dirty="0"/>
            </a:br>
            <a:r>
              <a:rPr lang="en-GB" sz="1600" dirty="0"/>
              <a:t>within 3/12 months of treatment</a:t>
            </a:r>
          </a:p>
          <a:p>
            <a:r>
              <a:rPr lang="en-GB" sz="1800" b="1" dirty="0"/>
              <a:t>Conclusions: </a:t>
            </a:r>
          </a:p>
          <a:p>
            <a:pPr lvl="1"/>
            <a:r>
              <a:rPr lang="en-GB" sz="1600" dirty="0"/>
              <a:t>High efficacy of 8-week SOF/VEL </a:t>
            </a:r>
            <a:br>
              <a:rPr lang="en-GB" sz="1600" dirty="0"/>
            </a:br>
            <a:r>
              <a:rPr lang="en-GB" sz="1600" dirty="0"/>
              <a:t>for treatment-naïve, non-cirrhotic </a:t>
            </a:r>
            <a:br>
              <a:rPr lang="en-GB" sz="1600" dirty="0"/>
            </a:br>
            <a:r>
              <a:rPr lang="en-GB" sz="1600" dirty="0"/>
              <a:t>GT 3 HCV infection</a:t>
            </a:r>
          </a:p>
          <a:p>
            <a:pPr lvl="1"/>
            <a:r>
              <a:rPr lang="en-GB" sz="1600" dirty="0"/>
              <a:t>Per protocol SVR 100% </a:t>
            </a:r>
            <a:br>
              <a:rPr lang="en-GB" sz="1600" dirty="0"/>
            </a:br>
            <a:r>
              <a:rPr lang="en-GB" sz="1600" dirty="0"/>
              <a:t>(no </a:t>
            </a:r>
            <a:r>
              <a:rPr lang="en-GB" sz="1600" dirty="0" err="1"/>
              <a:t>virological</a:t>
            </a:r>
            <a:r>
              <a:rPr lang="en-GB" sz="1600" dirty="0"/>
              <a:t> failure in those who </a:t>
            </a:r>
            <a:br>
              <a:rPr lang="en-GB" sz="1600" dirty="0"/>
            </a:br>
            <a:r>
              <a:rPr lang="en-GB" sz="1600" dirty="0"/>
              <a:t>completed treatment)</a:t>
            </a:r>
            <a:endParaRPr lang="en-GB" dirty="0"/>
          </a:p>
        </p:txBody>
      </p:sp>
      <p:grpSp>
        <p:nvGrpSpPr>
          <p:cNvPr id="5" name="Group 4">
            <a:extLst>
              <a:ext uri="{FF2B5EF4-FFF2-40B4-BE49-F238E27FC236}">
                <a16:creationId xmlns:a16="http://schemas.microsoft.com/office/drawing/2014/main" id="{E0FBC3B6-C31E-4E42-B089-924D6396E4CF}"/>
              </a:ext>
            </a:extLst>
          </p:cNvPr>
          <p:cNvGrpSpPr/>
          <p:nvPr/>
        </p:nvGrpSpPr>
        <p:grpSpPr>
          <a:xfrm>
            <a:off x="4427984" y="2465556"/>
            <a:ext cx="4396702" cy="3627740"/>
            <a:chOff x="4427984" y="2335644"/>
            <a:chExt cx="4396702" cy="3627740"/>
          </a:xfrm>
        </p:grpSpPr>
        <p:graphicFrame>
          <p:nvGraphicFramePr>
            <p:cNvPr id="23" name="Content Placeholder 16">
              <a:extLst>
                <a:ext uri="{FF2B5EF4-FFF2-40B4-BE49-F238E27FC236}">
                  <a16:creationId xmlns:a16="http://schemas.microsoft.com/office/drawing/2014/main" id="{FBD8F8F4-02AE-4795-891D-0FD34DAA69DD}"/>
                </a:ext>
              </a:extLst>
            </p:cNvPr>
            <p:cNvGraphicFramePr>
              <a:graphicFrameLocks/>
            </p:cNvGraphicFramePr>
            <p:nvPr>
              <p:extLst/>
            </p:nvPr>
          </p:nvGraphicFramePr>
          <p:xfrm>
            <a:off x="4427984" y="2636912"/>
            <a:ext cx="4179888" cy="3182456"/>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785A7BC5-DF9D-4841-A960-E2C9F6228296}"/>
                </a:ext>
              </a:extLst>
            </p:cNvPr>
            <p:cNvGrpSpPr/>
            <p:nvPr/>
          </p:nvGrpSpPr>
          <p:grpSpPr>
            <a:xfrm>
              <a:off x="5939135" y="4809486"/>
              <a:ext cx="354584" cy="512154"/>
              <a:chOff x="3478779" y="908720"/>
              <a:chExt cx="354584" cy="512154"/>
            </a:xfrm>
          </p:grpSpPr>
          <p:sp>
            <p:nvSpPr>
              <p:cNvPr id="25" name="TextBox 24">
                <a:extLst>
                  <a:ext uri="{FF2B5EF4-FFF2-40B4-BE49-F238E27FC236}">
                    <a16:creationId xmlns:a16="http://schemas.microsoft.com/office/drawing/2014/main" id="{08B1771D-5321-430B-84B6-1BC025C36CD4}"/>
                  </a:ext>
                </a:extLst>
              </p:cNvPr>
              <p:cNvSpPr txBox="1"/>
              <p:nvPr/>
            </p:nvSpPr>
            <p:spPr>
              <a:xfrm>
                <a:off x="3478779" y="908720"/>
                <a:ext cx="354584" cy="276999"/>
              </a:xfrm>
              <a:prstGeom prst="rect">
                <a:avLst/>
              </a:prstGeom>
              <a:noFill/>
            </p:spPr>
            <p:txBody>
              <a:bodyPr wrap="none" rtlCol="0">
                <a:spAutoFit/>
              </a:bodyPr>
              <a:lstStyle/>
              <a:p>
                <a:pPr algn="ctr"/>
                <a:r>
                  <a:rPr lang="en-GB" sz="1200" dirty="0"/>
                  <a:t>84</a:t>
                </a:r>
              </a:p>
            </p:txBody>
          </p:sp>
          <p:sp>
            <p:nvSpPr>
              <p:cNvPr id="26" name="TextBox 25">
                <a:extLst>
                  <a:ext uri="{FF2B5EF4-FFF2-40B4-BE49-F238E27FC236}">
                    <a16:creationId xmlns:a16="http://schemas.microsoft.com/office/drawing/2014/main" id="{932974CB-075F-441C-9849-70458343F5D5}"/>
                  </a:ext>
                </a:extLst>
              </p:cNvPr>
              <p:cNvSpPr txBox="1"/>
              <p:nvPr/>
            </p:nvSpPr>
            <p:spPr>
              <a:xfrm>
                <a:off x="3478779" y="1143875"/>
                <a:ext cx="354584" cy="276999"/>
              </a:xfrm>
              <a:prstGeom prst="rect">
                <a:avLst/>
              </a:prstGeom>
              <a:noFill/>
            </p:spPr>
            <p:txBody>
              <a:bodyPr wrap="none" rtlCol="0">
                <a:spAutoFit/>
              </a:bodyPr>
              <a:lstStyle/>
              <a:p>
                <a:pPr algn="ctr"/>
                <a:r>
                  <a:rPr lang="en-GB" sz="1200" dirty="0"/>
                  <a:t>90</a:t>
                </a:r>
              </a:p>
            </p:txBody>
          </p:sp>
          <p:cxnSp>
            <p:nvCxnSpPr>
              <p:cNvPr id="27" name="Straight Connector 26">
                <a:extLst>
                  <a:ext uri="{FF2B5EF4-FFF2-40B4-BE49-F238E27FC236}">
                    <a16:creationId xmlns:a16="http://schemas.microsoft.com/office/drawing/2014/main" id="{BF8AB8F7-4E1F-4F77-B390-AB389F6D65A1}"/>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CB72FA33-73F7-4F29-A168-679002277AAF}"/>
                </a:ext>
              </a:extLst>
            </p:cNvPr>
            <p:cNvGrpSpPr/>
            <p:nvPr/>
          </p:nvGrpSpPr>
          <p:grpSpPr>
            <a:xfrm>
              <a:off x="7502872" y="4809486"/>
              <a:ext cx="354584" cy="512154"/>
              <a:chOff x="3478779" y="908720"/>
              <a:chExt cx="354584" cy="512154"/>
            </a:xfrm>
          </p:grpSpPr>
          <p:sp>
            <p:nvSpPr>
              <p:cNvPr id="29" name="TextBox 28">
                <a:extLst>
                  <a:ext uri="{FF2B5EF4-FFF2-40B4-BE49-F238E27FC236}">
                    <a16:creationId xmlns:a16="http://schemas.microsoft.com/office/drawing/2014/main" id="{AF72DC9C-F9FC-4A92-8164-A958400BE6E2}"/>
                  </a:ext>
                </a:extLst>
              </p:cNvPr>
              <p:cNvSpPr txBox="1"/>
              <p:nvPr/>
            </p:nvSpPr>
            <p:spPr>
              <a:xfrm>
                <a:off x="3478779" y="908720"/>
                <a:ext cx="354584" cy="276999"/>
              </a:xfrm>
              <a:prstGeom prst="rect">
                <a:avLst/>
              </a:prstGeom>
              <a:noFill/>
            </p:spPr>
            <p:txBody>
              <a:bodyPr wrap="none" rtlCol="0">
                <a:spAutoFit/>
              </a:bodyPr>
              <a:lstStyle/>
              <a:p>
                <a:pPr algn="ctr"/>
                <a:r>
                  <a:rPr lang="en-GB" sz="1200" dirty="0"/>
                  <a:t>84</a:t>
                </a:r>
              </a:p>
            </p:txBody>
          </p:sp>
          <p:sp>
            <p:nvSpPr>
              <p:cNvPr id="30" name="TextBox 29">
                <a:extLst>
                  <a:ext uri="{FF2B5EF4-FFF2-40B4-BE49-F238E27FC236}">
                    <a16:creationId xmlns:a16="http://schemas.microsoft.com/office/drawing/2014/main" id="{387409BF-7047-4CB1-B33A-A5F2489B7CDE}"/>
                  </a:ext>
                </a:extLst>
              </p:cNvPr>
              <p:cNvSpPr txBox="1"/>
              <p:nvPr/>
            </p:nvSpPr>
            <p:spPr>
              <a:xfrm>
                <a:off x="3478779" y="1143875"/>
                <a:ext cx="354584" cy="276999"/>
              </a:xfrm>
              <a:prstGeom prst="rect">
                <a:avLst/>
              </a:prstGeom>
              <a:noFill/>
            </p:spPr>
            <p:txBody>
              <a:bodyPr wrap="none" rtlCol="0">
                <a:spAutoFit/>
              </a:bodyPr>
              <a:lstStyle/>
              <a:p>
                <a:pPr algn="ctr"/>
                <a:r>
                  <a:rPr lang="en-GB" sz="1200" dirty="0"/>
                  <a:t>84</a:t>
                </a:r>
              </a:p>
            </p:txBody>
          </p:sp>
          <p:cxnSp>
            <p:nvCxnSpPr>
              <p:cNvPr id="31" name="Straight Connector 30">
                <a:extLst>
                  <a:ext uri="{FF2B5EF4-FFF2-40B4-BE49-F238E27FC236}">
                    <a16:creationId xmlns:a16="http://schemas.microsoft.com/office/drawing/2014/main" id="{9A0E3952-BECD-4C3C-91F3-43830881FADD}"/>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2E1CC3E0-513F-4877-A8CA-40850E34E496}"/>
                </a:ext>
              </a:extLst>
            </p:cNvPr>
            <p:cNvSpPr/>
            <p:nvPr/>
          </p:nvSpPr>
          <p:spPr>
            <a:xfrm>
              <a:off x="5572304" y="3510302"/>
              <a:ext cx="1050342" cy="121709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2 LTFU</a:t>
              </a:r>
            </a:p>
            <a:p>
              <a:pPr algn="ctr"/>
              <a:r>
                <a:rPr lang="en-GB" sz="1200" dirty="0">
                  <a:solidFill>
                    <a:schemeClr val="tx2"/>
                  </a:solidFill>
                </a:rPr>
                <a:t>2 early D/C</a:t>
              </a:r>
            </a:p>
            <a:p>
              <a:pPr algn="ctr"/>
              <a:r>
                <a:rPr lang="en-GB" sz="1200" dirty="0">
                  <a:solidFill>
                    <a:schemeClr val="tx2"/>
                  </a:solidFill>
                </a:rPr>
                <a:t>1 died </a:t>
              </a:r>
            </a:p>
            <a:p>
              <a:pPr algn="ctr"/>
              <a:r>
                <a:rPr lang="en-GB" sz="1200" dirty="0">
                  <a:solidFill>
                    <a:schemeClr val="tx2"/>
                  </a:solidFill>
                </a:rPr>
                <a:t>1 re-infection*</a:t>
              </a:r>
            </a:p>
          </p:txBody>
        </p:sp>
        <p:sp>
          <p:nvSpPr>
            <p:cNvPr id="33" name="Rectangle 32">
              <a:extLst>
                <a:ext uri="{FF2B5EF4-FFF2-40B4-BE49-F238E27FC236}">
                  <a16:creationId xmlns:a16="http://schemas.microsoft.com/office/drawing/2014/main" id="{DE323BA9-A199-43B8-B1D3-4190EE2E27BC}"/>
                </a:ext>
              </a:extLst>
            </p:cNvPr>
            <p:cNvSpPr/>
            <p:nvPr/>
          </p:nvSpPr>
          <p:spPr>
            <a:xfrm>
              <a:off x="4864246" y="5701774"/>
              <a:ext cx="3960440" cy="261610"/>
            </a:xfrm>
            <a:prstGeom prst="rect">
              <a:avLst/>
            </a:prstGeom>
          </p:spPr>
          <p:txBody>
            <a:bodyPr wrap="square">
              <a:spAutoFit/>
            </a:bodyPr>
            <a:lstStyle/>
            <a:p>
              <a:endParaRPr lang="en-GB" sz="1100" dirty="0"/>
            </a:p>
          </p:txBody>
        </p:sp>
        <p:sp>
          <p:nvSpPr>
            <p:cNvPr id="34" name="Rectangle 33">
              <a:extLst>
                <a:ext uri="{FF2B5EF4-FFF2-40B4-BE49-F238E27FC236}">
                  <a16:creationId xmlns:a16="http://schemas.microsoft.com/office/drawing/2014/main" id="{6C08D1F6-FFEA-4FAB-80D2-196BE15EF8AB}"/>
                </a:ext>
              </a:extLst>
            </p:cNvPr>
            <p:cNvSpPr/>
            <p:nvPr/>
          </p:nvSpPr>
          <p:spPr>
            <a:xfrm>
              <a:off x="7828225" y="5500262"/>
              <a:ext cx="269626" cy="369332"/>
            </a:xfrm>
            <a:prstGeom prst="rect">
              <a:avLst/>
            </a:prstGeom>
          </p:spPr>
          <p:txBody>
            <a:bodyPr wrap="none">
              <a:spAutoFit/>
            </a:bodyPr>
            <a:lstStyle/>
            <a:p>
              <a:r>
                <a:rPr lang="en-GB" baseline="30000" dirty="0"/>
                <a:t>†</a:t>
              </a:r>
              <a:endParaRPr lang="en-GB" dirty="0"/>
            </a:p>
          </p:txBody>
        </p:sp>
        <p:sp>
          <p:nvSpPr>
            <p:cNvPr id="4" name="TextBox 3">
              <a:extLst>
                <a:ext uri="{FF2B5EF4-FFF2-40B4-BE49-F238E27FC236}">
                  <a16:creationId xmlns:a16="http://schemas.microsoft.com/office/drawing/2014/main" id="{6297A87A-4BA1-4E58-9020-507F736045B2}"/>
                </a:ext>
              </a:extLst>
            </p:cNvPr>
            <p:cNvSpPr txBox="1"/>
            <p:nvPr/>
          </p:nvSpPr>
          <p:spPr>
            <a:xfrm>
              <a:off x="6372200" y="2335644"/>
              <a:ext cx="832279" cy="338554"/>
            </a:xfrm>
            <a:prstGeom prst="rect">
              <a:avLst/>
            </a:prstGeom>
            <a:noFill/>
          </p:spPr>
          <p:txBody>
            <a:bodyPr wrap="none" rtlCol="0">
              <a:spAutoFit/>
            </a:bodyPr>
            <a:lstStyle/>
            <a:p>
              <a:pPr algn="ctr"/>
              <a:r>
                <a:rPr lang="en-GB" sz="1600" b="1" dirty="0"/>
                <a:t>SVR12</a:t>
              </a:r>
            </a:p>
          </p:txBody>
        </p:sp>
      </p:grpSp>
    </p:spTree>
    <p:extLst>
      <p:ext uri="{BB962C8B-B14F-4D97-AF65-F5344CB8AC3E}">
        <p14:creationId xmlns:p14="http://schemas.microsoft.com/office/powerpoint/2010/main" val="280343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500" dirty="0"/>
              <a:t>Prospective trial of LDV/SOF for chronic HCV infection in Rwanda: the SHARED study</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a:t>Gupta N</a:t>
            </a:r>
            <a:r>
              <a:rPr lang="en-GB" dirty="0"/>
              <a:t>, et al. ILC 2018, #PS-090</a:t>
            </a:r>
            <a:endParaRPr lang="en-US" dirty="0"/>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4622400"/>
          </a:xfrm>
        </p:spPr>
        <p:txBody>
          <a:bodyPr>
            <a:normAutofit/>
          </a:bodyPr>
          <a:lstStyle/>
          <a:p>
            <a:r>
              <a:rPr lang="en-GB" sz="1400" b="1" dirty="0"/>
              <a:t>Aim: </a:t>
            </a:r>
            <a:r>
              <a:rPr lang="en-GB" sz="1400" dirty="0"/>
              <a:t>prospective study to evaluate safety and efficacy of LDV/SOF for 12 weeks (n=300) in adults with chronic HCV in Rwanda</a:t>
            </a:r>
          </a:p>
          <a:p>
            <a:r>
              <a:rPr lang="en-GB" sz="1400" b="1" dirty="0"/>
              <a:t>Results:</a:t>
            </a:r>
          </a:p>
          <a:p>
            <a:pPr lvl="1"/>
            <a:r>
              <a:rPr lang="en-GB" sz="1300" dirty="0"/>
              <a:t>Median age 64 years; 62% female; median HCV VL 6.0 log</a:t>
            </a:r>
          </a:p>
          <a:p>
            <a:pPr lvl="1"/>
            <a:r>
              <a:rPr lang="en-GB" sz="1300" dirty="0"/>
              <a:t>83% GT 4, 1% GT 1, 16% “mixed GT 1 + 4” (Abbott GT assay) </a:t>
            </a:r>
          </a:p>
          <a:p>
            <a:pPr lvl="1"/>
            <a:r>
              <a:rPr lang="en-GB" sz="1300" dirty="0"/>
              <a:t>259/298 (87%) achieved SVR12 (ITT analysis; 2 VLs pending)</a:t>
            </a:r>
          </a:p>
          <a:p>
            <a:pPr lvl="2"/>
            <a:r>
              <a:rPr lang="en-GB" sz="1100" dirty="0"/>
              <a:t>32 (11%) relapse, 5 (2%) on-treatment </a:t>
            </a:r>
            <a:r>
              <a:rPr lang="en-GB" sz="1100" dirty="0" err="1"/>
              <a:t>virological</a:t>
            </a:r>
            <a:r>
              <a:rPr lang="en-GB" sz="1100" dirty="0"/>
              <a:t> failure, </a:t>
            </a:r>
            <a:br>
              <a:rPr lang="en-GB" sz="1100" dirty="0"/>
            </a:br>
            <a:r>
              <a:rPr lang="en-GB" sz="1100" dirty="0"/>
              <a:t>1 (0.3%) death, 1 (0.3%) protocol violation</a:t>
            </a:r>
          </a:p>
          <a:p>
            <a:pPr lvl="1"/>
            <a:r>
              <a:rPr lang="en-GB" sz="1300" dirty="0"/>
              <a:t>Based on pill counts, 1 participant &lt;90% adherence </a:t>
            </a:r>
            <a:br>
              <a:rPr lang="en-GB" sz="1300" dirty="0"/>
            </a:br>
            <a:r>
              <a:rPr lang="en-GB" sz="1300" dirty="0"/>
              <a:t>(majority 100%)</a:t>
            </a:r>
          </a:p>
          <a:p>
            <a:pPr lvl="1"/>
            <a:r>
              <a:rPr lang="en-GB" sz="1300" dirty="0"/>
              <a:t>“Mixed GT 1 + 4” predictive of VL failure (HR = 4.6; p&lt;0.001)  </a:t>
            </a:r>
          </a:p>
          <a:p>
            <a:pPr lvl="1"/>
            <a:r>
              <a:rPr lang="en-GB" sz="1300" dirty="0"/>
              <a:t>GT subtyping and deep sequencing for resistance </a:t>
            </a:r>
            <a:br>
              <a:rPr lang="en-GB" sz="1300" dirty="0"/>
            </a:br>
            <a:r>
              <a:rPr lang="en-GB" sz="1300" dirty="0"/>
              <a:t>mutations ongoing</a:t>
            </a:r>
          </a:p>
          <a:p>
            <a:pPr lvl="1"/>
            <a:r>
              <a:rPr lang="en-GB" sz="1300" dirty="0"/>
              <a:t>No drug-related AEs or laboratory abnormalities </a:t>
            </a:r>
            <a:br>
              <a:rPr lang="en-GB" sz="1300" dirty="0"/>
            </a:br>
            <a:r>
              <a:rPr lang="en-GB" sz="1300" dirty="0"/>
              <a:t>resulting in treatment discontinuation or study termination</a:t>
            </a:r>
          </a:p>
        </p:txBody>
      </p:sp>
      <p:sp>
        <p:nvSpPr>
          <p:cNvPr id="10" name="Content Placeholder 4">
            <a:extLst>
              <a:ext uri="{FF2B5EF4-FFF2-40B4-BE49-F238E27FC236}">
                <a16:creationId xmlns:a16="http://schemas.microsoft.com/office/drawing/2014/main" id="{36DF1A43-9E3A-43BF-86AB-78D1C9543D77}"/>
              </a:ext>
            </a:extLst>
          </p:cNvPr>
          <p:cNvSpPr txBox="1">
            <a:spLocks/>
          </p:cNvSpPr>
          <p:nvPr/>
        </p:nvSpPr>
        <p:spPr>
          <a:xfrm>
            <a:off x="319314" y="4725144"/>
            <a:ext cx="8506800" cy="162813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Conclusions:</a:t>
            </a:r>
          </a:p>
          <a:p>
            <a:pPr lvl="1"/>
            <a:r>
              <a:rPr lang="en-GB" sz="1300" dirty="0"/>
              <a:t>LDV/SOF is well-tolerated and effective in predominant </a:t>
            </a:r>
            <a:br>
              <a:rPr lang="en-GB" sz="1300" dirty="0"/>
            </a:br>
            <a:r>
              <a:rPr lang="en-GB" sz="1300" dirty="0"/>
              <a:t>GT 4 population in Rwanda</a:t>
            </a:r>
          </a:p>
          <a:p>
            <a:pPr lvl="1"/>
            <a:r>
              <a:rPr lang="en-GB" sz="1300" dirty="0"/>
              <a:t>Deeper understanding of GT 4 heterogeneity and resistance in this region </a:t>
            </a:r>
            <a:br>
              <a:rPr lang="en-GB" sz="1300" dirty="0"/>
            </a:br>
            <a:r>
              <a:rPr lang="en-GB" sz="1300" dirty="0"/>
              <a:t>is needed and could impact guidelines for DAA selection</a:t>
            </a:r>
          </a:p>
          <a:p>
            <a:pPr lvl="1"/>
            <a:r>
              <a:rPr lang="en-GB" sz="1300" dirty="0"/>
              <a:t>Study results are encouraging for DAA introduction and scale-up in Rwanda </a:t>
            </a:r>
            <a:br>
              <a:rPr lang="en-GB" sz="1300" dirty="0"/>
            </a:br>
            <a:r>
              <a:rPr lang="en-GB" sz="1300" dirty="0"/>
              <a:t>and other limited resource settings</a:t>
            </a:r>
          </a:p>
        </p:txBody>
      </p:sp>
      <p:sp>
        <p:nvSpPr>
          <p:cNvPr id="12" name="Rectangle 11">
            <a:extLst>
              <a:ext uri="{FF2B5EF4-FFF2-40B4-BE49-F238E27FC236}">
                <a16:creationId xmlns:a16="http://schemas.microsoft.com/office/drawing/2014/main" id="{D1D2208F-E6F1-4C30-BD22-575C2083EF66}"/>
              </a:ext>
            </a:extLst>
          </p:cNvPr>
          <p:cNvSpPr/>
          <p:nvPr/>
        </p:nvSpPr>
        <p:spPr>
          <a:xfrm>
            <a:off x="6804248" y="1723866"/>
            <a:ext cx="1854995" cy="307777"/>
          </a:xfrm>
          <a:prstGeom prst="rect">
            <a:avLst/>
          </a:prstGeom>
        </p:spPr>
        <p:txBody>
          <a:bodyPr wrap="none">
            <a:spAutoFit/>
          </a:bodyPr>
          <a:lstStyle/>
          <a:p>
            <a:pPr algn="ctr">
              <a:defRPr sz="1400" b="0" i="0" u="none" strike="noStrike" kern="1200" spc="0" baseline="0">
                <a:solidFill>
                  <a:prstClr val="black"/>
                </a:solidFill>
                <a:latin typeface="+mn-lt"/>
                <a:ea typeface="+mn-ea"/>
                <a:cs typeface="+mn-cs"/>
              </a:defRPr>
            </a:pPr>
            <a:r>
              <a:rPr lang="en-US" b="1" dirty="0"/>
              <a:t>SVR12 by genotype</a:t>
            </a:r>
          </a:p>
        </p:txBody>
      </p:sp>
      <p:graphicFrame>
        <p:nvGraphicFramePr>
          <p:cNvPr id="8" name="Chart 7">
            <a:extLst>
              <a:ext uri="{FF2B5EF4-FFF2-40B4-BE49-F238E27FC236}">
                <a16:creationId xmlns:a16="http://schemas.microsoft.com/office/drawing/2014/main" id="{4F04C062-2671-43AD-874A-0A8F60D63578}"/>
              </a:ext>
            </a:extLst>
          </p:cNvPr>
          <p:cNvGraphicFramePr/>
          <p:nvPr>
            <p:extLst>
              <p:ext uri="{D42A27DB-BD31-4B8C-83A1-F6EECF244321}">
                <p14:modId xmlns:p14="http://schemas.microsoft.com/office/powerpoint/2010/main" val="1759531881"/>
              </p:ext>
            </p:extLst>
          </p:nvPr>
        </p:nvGraphicFramePr>
        <p:xfrm>
          <a:off x="5724128" y="2057487"/>
          <a:ext cx="3240360" cy="3027697"/>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D83AFDE7-C356-4235-9C1F-8D135ABCDB67}"/>
              </a:ext>
            </a:extLst>
          </p:cNvPr>
          <p:cNvGrpSpPr/>
          <p:nvPr/>
        </p:nvGrpSpPr>
        <p:grpSpPr>
          <a:xfrm>
            <a:off x="6848294" y="4247511"/>
            <a:ext cx="420307" cy="466765"/>
            <a:chOff x="3445917" y="972913"/>
            <a:chExt cx="420307" cy="388970"/>
          </a:xfrm>
        </p:grpSpPr>
        <p:sp>
          <p:nvSpPr>
            <p:cNvPr id="16" name="TextBox 15">
              <a:extLst>
                <a:ext uri="{FF2B5EF4-FFF2-40B4-BE49-F238E27FC236}">
                  <a16:creationId xmlns:a16="http://schemas.microsoft.com/office/drawing/2014/main" id="{6983F0EF-E599-4892-9B91-DA51E5C23FCA}"/>
                </a:ext>
              </a:extLst>
            </p:cNvPr>
            <p:cNvSpPr txBox="1"/>
            <p:nvPr/>
          </p:nvSpPr>
          <p:spPr>
            <a:xfrm>
              <a:off x="3445917" y="972913"/>
              <a:ext cx="420307" cy="218008"/>
            </a:xfrm>
            <a:prstGeom prst="rect">
              <a:avLst/>
            </a:prstGeom>
            <a:noFill/>
          </p:spPr>
          <p:txBody>
            <a:bodyPr wrap="none" rtlCol="0">
              <a:spAutoFit/>
            </a:bodyPr>
            <a:lstStyle/>
            <a:p>
              <a:pPr algn="ctr"/>
              <a:r>
                <a:rPr lang="en-GB" sz="1100" dirty="0"/>
                <a:t>230</a:t>
              </a:r>
            </a:p>
          </p:txBody>
        </p:sp>
        <p:sp>
          <p:nvSpPr>
            <p:cNvPr id="17" name="TextBox 16">
              <a:extLst>
                <a:ext uri="{FF2B5EF4-FFF2-40B4-BE49-F238E27FC236}">
                  <a16:creationId xmlns:a16="http://schemas.microsoft.com/office/drawing/2014/main" id="{F36E6656-C2DA-4C23-AB6D-19E8427159B8}"/>
                </a:ext>
              </a:extLst>
            </p:cNvPr>
            <p:cNvSpPr txBox="1"/>
            <p:nvPr/>
          </p:nvSpPr>
          <p:spPr>
            <a:xfrm>
              <a:off x="3445917" y="1143875"/>
              <a:ext cx="420307" cy="218008"/>
            </a:xfrm>
            <a:prstGeom prst="rect">
              <a:avLst/>
            </a:prstGeom>
            <a:noFill/>
          </p:spPr>
          <p:txBody>
            <a:bodyPr wrap="none" rtlCol="0">
              <a:spAutoFit/>
            </a:bodyPr>
            <a:lstStyle/>
            <a:p>
              <a:pPr algn="ctr"/>
              <a:r>
                <a:rPr lang="en-GB" sz="1100" dirty="0"/>
                <a:t>248</a:t>
              </a:r>
            </a:p>
          </p:txBody>
        </p:sp>
        <p:cxnSp>
          <p:nvCxnSpPr>
            <p:cNvPr id="18" name="Straight Connector 17">
              <a:extLst>
                <a:ext uri="{FF2B5EF4-FFF2-40B4-BE49-F238E27FC236}">
                  <a16:creationId xmlns:a16="http://schemas.microsoft.com/office/drawing/2014/main" id="{4F41B66C-31CB-409E-8A2E-496E7280E02D}"/>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197493A-5B12-4FD3-A26B-C7254B9DD36B}"/>
              </a:ext>
            </a:extLst>
          </p:cNvPr>
          <p:cNvGrpSpPr/>
          <p:nvPr/>
        </p:nvGrpSpPr>
        <p:grpSpPr>
          <a:xfrm>
            <a:off x="8062217" y="4247511"/>
            <a:ext cx="341760" cy="445843"/>
            <a:chOff x="3485191" y="990348"/>
            <a:chExt cx="341760" cy="371535"/>
          </a:xfrm>
        </p:grpSpPr>
        <p:sp>
          <p:nvSpPr>
            <p:cNvPr id="20" name="TextBox 19">
              <a:extLst>
                <a:ext uri="{FF2B5EF4-FFF2-40B4-BE49-F238E27FC236}">
                  <a16:creationId xmlns:a16="http://schemas.microsoft.com/office/drawing/2014/main" id="{E01ED53F-D032-459E-969F-B787906E5A90}"/>
                </a:ext>
              </a:extLst>
            </p:cNvPr>
            <p:cNvSpPr txBox="1"/>
            <p:nvPr/>
          </p:nvSpPr>
          <p:spPr>
            <a:xfrm>
              <a:off x="3485191" y="990348"/>
              <a:ext cx="341760" cy="218008"/>
            </a:xfrm>
            <a:prstGeom prst="rect">
              <a:avLst/>
            </a:prstGeom>
            <a:noFill/>
          </p:spPr>
          <p:txBody>
            <a:bodyPr wrap="none" rtlCol="0">
              <a:spAutoFit/>
            </a:bodyPr>
            <a:lstStyle/>
            <a:p>
              <a:pPr algn="ctr"/>
              <a:r>
                <a:rPr lang="en-GB" sz="1100" dirty="0"/>
                <a:t>29</a:t>
              </a:r>
            </a:p>
          </p:txBody>
        </p:sp>
        <p:sp>
          <p:nvSpPr>
            <p:cNvPr id="21" name="TextBox 20">
              <a:extLst>
                <a:ext uri="{FF2B5EF4-FFF2-40B4-BE49-F238E27FC236}">
                  <a16:creationId xmlns:a16="http://schemas.microsoft.com/office/drawing/2014/main" id="{9C5B5F11-F171-46EC-B0B3-E64E66EDE4EF}"/>
                </a:ext>
              </a:extLst>
            </p:cNvPr>
            <p:cNvSpPr txBox="1"/>
            <p:nvPr/>
          </p:nvSpPr>
          <p:spPr>
            <a:xfrm>
              <a:off x="3485191" y="1143875"/>
              <a:ext cx="341760" cy="218008"/>
            </a:xfrm>
            <a:prstGeom prst="rect">
              <a:avLst/>
            </a:prstGeom>
            <a:noFill/>
          </p:spPr>
          <p:txBody>
            <a:bodyPr wrap="none" rtlCol="0">
              <a:spAutoFit/>
            </a:bodyPr>
            <a:lstStyle/>
            <a:p>
              <a:pPr algn="ctr"/>
              <a:r>
                <a:rPr lang="en-GB" sz="1100" dirty="0"/>
                <a:t>48</a:t>
              </a:r>
            </a:p>
          </p:txBody>
        </p:sp>
        <p:cxnSp>
          <p:nvCxnSpPr>
            <p:cNvPr id="22" name="Straight Connector 21">
              <a:extLst>
                <a:ext uri="{FF2B5EF4-FFF2-40B4-BE49-F238E27FC236}">
                  <a16:creationId xmlns:a16="http://schemas.microsoft.com/office/drawing/2014/main" id="{861E7017-3B5B-4410-A039-062C6988F44A}"/>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05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40970"/>
            <a:ext cx="7848872" cy="753862"/>
          </a:xfrm>
        </p:spPr>
        <p:txBody>
          <a:bodyPr>
            <a:noAutofit/>
          </a:bodyPr>
          <a:lstStyle/>
          <a:p>
            <a:r>
              <a:rPr lang="en-GB" sz="2200" dirty="0"/>
              <a:t>Efficacy and safety of 8 weeks of elbasvir/grazoprevir (EBR/GZR) in HCV GT 4-infected treatment-naïve patients</a:t>
            </a:r>
            <a:endParaRPr lang="ca-ES" sz="2200" dirty="0"/>
          </a:p>
        </p:txBody>
      </p:sp>
      <p:sp>
        <p:nvSpPr>
          <p:cNvPr id="6" name="Text Placeholder 5">
            <a:extLst>
              <a:ext uri="{FF2B5EF4-FFF2-40B4-BE49-F238E27FC236}">
                <a16:creationId xmlns:a16="http://schemas.microsoft.com/office/drawing/2014/main" id="{B5D03844-5F3D-42D1-83E8-099325AA1A18}"/>
              </a:ext>
            </a:extLst>
          </p:cNvPr>
          <p:cNvSpPr>
            <a:spLocks noGrp="1"/>
          </p:cNvSpPr>
          <p:nvPr>
            <p:ph type="body" sz="quarter" idx="10"/>
          </p:nvPr>
        </p:nvSpPr>
        <p:spPr/>
        <p:txBody>
          <a:bodyPr/>
          <a:lstStyle/>
          <a:p>
            <a:endParaRPr lang="en-GB" dirty="0"/>
          </a:p>
          <a:p>
            <a:r>
              <a:rPr lang="en-GB" dirty="0" err="1"/>
              <a:t>Asselah</a:t>
            </a:r>
            <a:r>
              <a:rPr lang="en-GB" dirty="0"/>
              <a:t> T, et al. ILC 2018, #GS-006</a:t>
            </a:r>
          </a:p>
        </p:txBody>
      </p:sp>
      <p:sp>
        <p:nvSpPr>
          <p:cNvPr id="3" name="Marcador de contenido 2"/>
          <p:cNvSpPr>
            <a:spLocks noGrp="1"/>
          </p:cNvSpPr>
          <p:nvPr>
            <p:ph sz="half" idx="1"/>
          </p:nvPr>
        </p:nvSpPr>
        <p:spPr>
          <a:xfrm>
            <a:off x="319314" y="1340768"/>
            <a:ext cx="8506800" cy="4622400"/>
          </a:xfrm>
        </p:spPr>
        <p:txBody>
          <a:bodyPr>
            <a:normAutofit/>
          </a:bodyPr>
          <a:lstStyle/>
          <a:p>
            <a:r>
              <a:rPr lang="en-US" sz="1800" b="1" dirty="0"/>
              <a:t>Methods: </a:t>
            </a:r>
            <a:r>
              <a:rPr lang="en-US" sz="1800" dirty="0"/>
              <a:t>treatment-naïve GT 4 patients with mild to moderate fibrosis (F0</a:t>
            </a:r>
            <a:r>
              <a:rPr lang="en-US" sz="1800" dirty="0">
                <a:latin typeface="Arial" panose="020B0604020202020204" pitchFamily="34" charset="0"/>
                <a:cs typeface="Arial" panose="020B0604020202020204" pitchFamily="34" charset="0"/>
              </a:rPr>
              <a:t>–</a:t>
            </a:r>
            <a:r>
              <a:rPr lang="en-US" sz="1800" dirty="0"/>
              <a:t>2) were randomized (2:1) to EBR/GZR for 8 or 12 weeks</a:t>
            </a:r>
          </a:p>
          <a:p>
            <a:endParaRPr lang="en-US" sz="1800" b="1" dirty="0"/>
          </a:p>
          <a:p>
            <a:r>
              <a:rPr lang="en-US" sz="1800" b="1" dirty="0"/>
              <a:t>Results: </a:t>
            </a:r>
          </a:p>
          <a:p>
            <a:pPr lvl="1"/>
            <a:r>
              <a:rPr lang="en-US" sz="1600" dirty="0"/>
              <a:t>53 participants</a:t>
            </a:r>
          </a:p>
          <a:p>
            <a:pPr lvl="1"/>
            <a:r>
              <a:rPr lang="en-US" sz="1600" dirty="0"/>
              <a:t>28 with data evaluable for SVR12</a:t>
            </a:r>
          </a:p>
          <a:p>
            <a:pPr lvl="1"/>
            <a:r>
              <a:rPr lang="en-US" sz="1600" dirty="0"/>
              <a:t>25 have not reached follow-up Week 12</a:t>
            </a:r>
          </a:p>
          <a:p>
            <a:pPr lvl="2"/>
            <a:r>
              <a:rPr lang="en-US" sz="1400" dirty="0"/>
              <a:t>6 currently on treatment</a:t>
            </a:r>
          </a:p>
          <a:p>
            <a:pPr lvl="2"/>
            <a:r>
              <a:rPr lang="en-US" sz="1400" dirty="0"/>
              <a:t>7 have reached EOT with </a:t>
            </a:r>
            <a:br>
              <a:rPr lang="en-US" sz="1400" dirty="0"/>
            </a:br>
            <a:r>
              <a:rPr lang="en-US" sz="1400" dirty="0"/>
              <a:t>undetectable HCV RNA</a:t>
            </a:r>
          </a:p>
          <a:p>
            <a:pPr lvl="2"/>
            <a:r>
              <a:rPr lang="en-US" sz="1400" dirty="0"/>
              <a:t>12 have reached follow-up Week 4 </a:t>
            </a:r>
            <a:br>
              <a:rPr lang="en-US" sz="1400" dirty="0"/>
            </a:br>
            <a:r>
              <a:rPr lang="en-US" sz="1400" dirty="0"/>
              <a:t>with undetectable HCV RNA</a:t>
            </a:r>
          </a:p>
          <a:p>
            <a:pPr lvl="2"/>
            <a:endParaRPr lang="en-US" sz="1400" dirty="0"/>
          </a:p>
        </p:txBody>
      </p:sp>
      <p:grpSp>
        <p:nvGrpSpPr>
          <p:cNvPr id="4" name="Group 3">
            <a:extLst>
              <a:ext uri="{FF2B5EF4-FFF2-40B4-BE49-F238E27FC236}">
                <a16:creationId xmlns:a16="http://schemas.microsoft.com/office/drawing/2014/main" id="{23B3988B-A974-4AB4-98B2-8AF0702E8C4E}"/>
              </a:ext>
            </a:extLst>
          </p:cNvPr>
          <p:cNvGrpSpPr/>
          <p:nvPr/>
        </p:nvGrpSpPr>
        <p:grpSpPr>
          <a:xfrm>
            <a:off x="5364088" y="2023734"/>
            <a:ext cx="3534689" cy="3302915"/>
            <a:chOff x="5364088" y="2023734"/>
            <a:chExt cx="3534689" cy="3302915"/>
          </a:xfrm>
        </p:grpSpPr>
        <p:graphicFrame>
          <p:nvGraphicFramePr>
            <p:cNvPr id="9" name="Content Placeholder 16">
              <a:extLst>
                <a:ext uri="{FF2B5EF4-FFF2-40B4-BE49-F238E27FC236}">
                  <a16:creationId xmlns:a16="http://schemas.microsoft.com/office/drawing/2014/main" id="{B6360E3A-D150-4A6B-AEF8-CE304E99E51E}"/>
                </a:ext>
              </a:extLst>
            </p:cNvPr>
            <p:cNvGraphicFramePr>
              <a:graphicFrameLocks/>
            </p:cNvGraphicFramePr>
            <p:nvPr>
              <p:extLst>
                <p:ext uri="{D42A27DB-BD31-4B8C-83A1-F6EECF244321}">
                  <p14:modId xmlns:p14="http://schemas.microsoft.com/office/powerpoint/2010/main" val="744542250"/>
                </p:ext>
              </p:extLst>
            </p:nvPr>
          </p:nvGraphicFramePr>
          <p:xfrm>
            <a:off x="5364088" y="2359790"/>
            <a:ext cx="3243784" cy="296685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49A8E615-0A01-4473-ADC8-E28AD22363F1}"/>
                </a:ext>
              </a:extLst>
            </p:cNvPr>
            <p:cNvGrpSpPr/>
            <p:nvPr/>
          </p:nvGrpSpPr>
          <p:grpSpPr>
            <a:xfrm>
              <a:off x="7086732" y="4448022"/>
              <a:ext cx="354584" cy="512154"/>
              <a:chOff x="3478779" y="908720"/>
              <a:chExt cx="354584" cy="512154"/>
            </a:xfrm>
          </p:grpSpPr>
          <p:sp>
            <p:nvSpPr>
              <p:cNvPr id="16" name="TextBox 15">
                <a:extLst>
                  <a:ext uri="{FF2B5EF4-FFF2-40B4-BE49-F238E27FC236}">
                    <a16:creationId xmlns:a16="http://schemas.microsoft.com/office/drawing/2014/main" id="{59CE9507-5FD9-45BC-A9C7-637C1136BE3A}"/>
                  </a:ext>
                </a:extLst>
              </p:cNvPr>
              <p:cNvSpPr txBox="1"/>
              <p:nvPr/>
            </p:nvSpPr>
            <p:spPr>
              <a:xfrm>
                <a:off x="3478779" y="908720"/>
                <a:ext cx="354584" cy="276999"/>
              </a:xfrm>
              <a:prstGeom prst="rect">
                <a:avLst/>
              </a:prstGeom>
              <a:noFill/>
            </p:spPr>
            <p:txBody>
              <a:bodyPr wrap="none" rtlCol="0">
                <a:spAutoFit/>
              </a:bodyPr>
              <a:lstStyle/>
              <a:p>
                <a:pPr algn="ctr"/>
                <a:r>
                  <a:rPr lang="en-GB" sz="1200" dirty="0"/>
                  <a:t>26</a:t>
                </a:r>
              </a:p>
            </p:txBody>
          </p:sp>
          <p:sp>
            <p:nvSpPr>
              <p:cNvPr id="17" name="TextBox 16">
                <a:extLst>
                  <a:ext uri="{FF2B5EF4-FFF2-40B4-BE49-F238E27FC236}">
                    <a16:creationId xmlns:a16="http://schemas.microsoft.com/office/drawing/2014/main" id="{0FB0BA64-7BE3-4D86-A90F-D1872CB4D045}"/>
                  </a:ext>
                </a:extLst>
              </p:cNvPr>
              <p:cNvSpPr txBox="1"/>
              <p:nvPr/>
            </p:nvSpPr>
            <p:spPr>
              <a:xfrm>
                <a:off x="3478779" y="1143875"/>
                <a:ext cx="354584" cy="276999"/>
              </a:xfrm>
              <a:prstGeom prst="rect">
                <a:avLst/>
              </a:prstGeom>
              <a:noFill/>
            </p:spPr>
            <p:txBody>
              <a:bodyPr wrap="none" rtlCol="0">
                <a:spAutoFit/>
              </a:bodyPr>
              <a:lstStyle/>
              <a:p>
                <a:pPr algn="ctr"/>
                <a:r>
                  <a:rPr lang="en-GB" sz="1200" dirty="0"/>
                  <a:t>28</a:t>
                </a:r>
              </a:p>
            </p:txBody>
          </p:sp>
          <p:cxnSp>
            <p:nvCxnSpPr>
              <p:cNvPr id="18" name="Straight Connector 17">
                <a:extLst>
                  <a:ext uri="{FF2B5EF4-FFF2-40B4-BE49-F238E27FC236}">
                    <a16:creationId xmlns:a16="http://schemas.microsoft.com/office/drawing/2014/main" id="{F9A56120-F9B5-44F2-9B87-36E163288D1B}"/>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Rounded Corners 11">
              <a:extLst>
                <a:ext uri="{FF2B5EF4-FFF2-40B4-BE49-F238E27FC236}">
                  <a16:creationId xmlns:a16="http://schemas.microsoft.com/office/drawing/2014/main" id="{D8FBB66B-47D8-4803-B982-5D54B8438A21}"/>
                </a:ext>
              </a:extLst>
            </p:cNvPr>
            <p:cNvSpPr/>
            <p:nvPr/>
          </p:nvSpPr>
          <p:spPr>
            <a:xfrm>
              <a:off x="6847885" y="3457191"/>
              <a:ext cx="832279" cy="35074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2 relapse</a:t>
              </a:r>
            </a:p>
          </p:txBody>
        </p:sp>
        <p:sp>
          <p:nvSpPr>
            <p:cNvPr id="15" name="TextBox 14">
              <a:extLst>
                <a:ext uri="{FF2B5EF4-FFF2-40B4-BE49-F238E27FC236}">
                  <a16:creationId xmlns:a16="http://schemas.microsoft.com/office/drawing/2014/main" id="{B021D71A-CD0D-4C11-981D-4CDD29C1E214}"/>
                </a:ext>
              </a:extLst>
            </p:cNvPr>
            <p:cNvSpPr txBox="1"/>
            <p:nvPr/>
          </p:nvSpPr>
          <p:spPr>
            <a:xfrm>
              <a:off x="5508104" y="2023734"/>
              <a:ext cx="3390673" cy="338554"/>
            </a:xfrm>
            <a:prstGeom prst="rect">
              <a:avLst/>
            </a:prstGeom>
            <a:noFill/>
          </p:spPr>
          <p:txBody>
            <a:bodyPr wrap="none" rtlCol="0">
              <a:spAutoFit/>
            </a:bodyPr>
            <a:lstStyle/>
            <a:p>
              <a:pPr algn="ctr"/>
              <a:r>
                <a:rPr lang="en-GB" sz="1600" b="1" dirty="0"/>
                <a:t>SVR data from the 8-week group</a:t>
              </a:r>
            </a:p>
          </p:txBody>
        </p:sp>
      </p:grpSp>
      <p:sp>
        <p:nvSpPr>
          <p:cNvPr id="13" name="Content Placeholder 3">
            <a:extLst>
              <a:ext uri="{FF2B5EF4-FFF2-40B4-BE49-F238E27FC236}">
                <a16:creationId xmlns:a16="http://schemas.microsoft.com/office/drawing/2014/main" id="{FD4B88F0-25A4-49E8-BB1A-143D5E52211F}"/>
              </a:ext>
            </a:extLst>
          </p:cNvPr>
          <p:cNvSpPr txBox="1">
            <a:spLocks/>
          </p:cNvSpPr>
          <p:nvPr/>
        </p:nvSpPr>
        <p:spPr>
          <a:xfrm>
            <a:off x="319314" y="5241394"/>
            <a:ext cx="8506800" cy="64633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Conclusions</a:t>
            </a:r>
            <a:r>
              <a:rPr lang="en-US" sz="1800" dirty="0"/>
              <a:t>: </a:t>
            </a:r>
            <a:r>
              <a:rPr lang="en-US" sz="1800" dirty="0">
                <a:solidFill>
                  <a:srgbClr val="000000"/>
                </a:solidFill>
              </a:rPr>
              <a:t>high rates of SVR among treatment-naïve participants with mild to moderate (F0–2) fibrosis who have completed </a:t>
            </a:r>
            <a:r>
              <a:rPr lang="en-US" sz="1800" dirty="0"/>
              <a:t>follow-up Week </a:t>
            </a:r>
            <a:r>
              <a:rPr lang="en-US" sz="1800" dirty="0">
                <a:solidFill>
                  <a:srgbClr val="000000"/>
                </a:solidFill>
              </a:rPr>
              <a:t>12</a:t>
            </a:r>
          </a:p>
        </p:txBody>
      </p:sp>
    </p:spTree>
    <p:extLst>
      <p:ext uri="{BB962C8B-B14F-4D97-AF65-F5344CB8AC3E}">
        <p14:creationId xmlns:p14="http://schemas.microsoft.com/office/powerpoint/2010/main" val="395455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Phase 3b study of GLE/PIB ± RBV in GT 1 HCV subjects previously treated with an NS5A inhibitor + SOF therapy</a:t>
            </a:r>
            <a:endParaRPr lang="en-GB" sz="2200" dirty="0"/>
          </a:p>
        </p:txBody>
      </p:sp>
      <p:sp>
        <p:nvSpPr>
          <p:cNvPr id="8" name="Text Placeholder 7">
            <a:extLst>
              <a:ext uri="{FF2B5EF4-FFF2-40B4-BE49-F238E27FC236}">
                <a16:creationId xmlns:a16="http://schemas.microsoft.com/office/drawing/2014/main" id="{638EE809-2D34-43EC-9C28-00CB6CBB11EF}"/>
              </a:ext>
            </a:extLst>
          </p:cNvPr>
          <p:cNvSpPr>
            <a:spLocks noGrp="1"/>
          </p:cNvSpPr>
          <p:nvPr>
            <p:ph type="body" sz="quarter" idx="10"/>
          </p:nvPr>
        </p:nvSpPr>
        <p:spPr/>
        <p:txBody>
          <a:bodyPr/>
          <a:lstStyle/>
          <a:p>
            <a:r>
              <a:rPr lang="en-US" dirty="0"/>
              <a:t>GLE, </a:t>
            </a:r>
            <a:r>
              <a:rPr lang="en-US" dirty="0" err="1"/>
              <a:t>glecaprevir</a:t>
            </a:r>
            <a:r>
              <a:rPr lang="en-US" dirty="0"/>
              <a:t>; PIB, </a:t>
            </a:r>
            <a:r>
              <a:rPr lang="en-US" dirty="0" err="1"/>
              <a:t>pibrentasvir</a:t>
            </a:r>
            <a:r>
              <a:rPr lang="en-US" dirty="0"/>
              <a:t>; </a:t>
            </a:r>
            <a:r>
              <a:rPr lang="en-GB" dirty="0"/>
              <a:t>RBV, </a:t>
            </a:r>
            <a:r>
              <a:rPr lang="en-US" dirty="0"/>
              <a:t>ribavirin; SOF, </a:t>
            </a:r>
            <a:r>
              <a:rPr lang="en-US" dirty="0" err="1"/>
              <a:t>sofosbuvir</a:t>
            </a:r>
            <a:r>
              <a:rPr lang="en-US" dirty="0"/>
              <a:t>; BT, breakthrough  </a:t>
            </a:r>
          </a:p>
          <a:p>
            <a:r>
              <a:rPr lang="en-GB" dirty="0"/>
              <a:t>Lok A, et al. ILC 2018, #LBO-008</a:t>
            </a:r>
          </a:p>
        </p:txBody>
      </p:sp>
      <p:sp>
        <p:nvSpPr>
          <p:cNvPr id="65" name="Content Placeholder 64">
            <a:extLst>
              <a:ext uri="{FF2B5EF4-FFF2-40B4-BE49-F238E27FC236}">
                <a16:creationId xmlns:a16="http://schemas.microsoft.com/office/drawing/2014/main" id="{22009A2B-6864-4D6B-81AE-A384FE2393C7}"/>
              </a:ext>
            </a:extLst>
          </p:cNvPr>
          <p:cNvSpPr>
            <a:spLocks noGrp="1"/>
          </p:cNvSpPr>
          <p:nvPr>
            <p:ph sz="half" idx="1"/>
          </p:nvPr>
        </p:nvSpPr>
        <p:spPr>
          <a:xfrm>
            <a:off x="221148" y="1177482"/>
            <a:ext cx="8506800" cy="400110"/>
          </a:xfrm>
        </p:spPr>
        <p:txBody>
          <a:bodyPr>
            <a:spAutoFit/>
          </a:bodyPr>
          <a:lstStyle/>
          <a:p>
            <a:r>
              <a:rPr lang="en-US" dirty="0"/>
              <a:t>Phase 3b, multi-center, randomized, open-label, pragmatic study</a:t>
            </a:r>
            <a:endParaRPr lang="en-GB" dirty="0"/>
          </a:p>
        </p:txBody>
      </p:sp>
      <p:sp>
        <p:nvSpPr>
          <p:cNvPr id="21" name="TextBox 20"/>
          <p:cNvSpPr txBox="1"/>
          <p:nvPr/>
        </p:nvSpPr>
        <p:spPr>
          <a:xfrm>
            <a:off x="581171" y="1796438"/>
            <a:ext cx="1438215" cy="523220"/>
          </a:xfrm>
          <a:prstGeom prst="rect">
            <a:avLst/>
          </a:prstGeom>
          <a:noFill/>
        </p:spPr>
        <p:txBody>
          <a:bodyPr wrap="none" rtlCol="0">
            <a:spAutoFit/>
          </a:bodyPr>
          <a:lstStyle/>
          <a:p>
            <a:pPr algn="ctr"/>
            <a:r>
              <a:rPr lang="en-US" sz="1400" b="1" dirty="0"/>
              <a:t>Non-</a:t>
            </a:r>
            <a:r>
              <a:rPr lang="en-US" sz="1400" b="1" dirty="0" err="1"/>
              <a:t>cirrhotics</a:t>
            </a:r>
            <a:endParaRPr lang="en-US" sz="1400" b="1" dirty="0"/>
          </a:p>
          <a:p>
            <a:pPr algn="ctr"/>
            <a:r>
              <a:rPr lang="en-US" sz="1400" b="1" dirty="0"/>
              <a:t>(2:1 arm A:B)</a:t>
            </a:r>
          </a:p>
        </p:txBody>
      </p:sp>
      <p:sp>
        <p:nvSpPr>
          <p:cNvPr id="37" name="TextBox 36"/>
          <p:cNvSpPr txBox="1"/>
          <p:nvPr/>
        </p:nvSpPr>
        <p:spPr>
          <a:xfrm>
            <a:off x="645291" y="2581863"/>
            <a:ext cx="1309974" cy="523220"/>
          </a:xfrm>
          <a:prstGeom prst="rect">
            <a:avLst/>
          </a:prstGeom>
          <a:noFill/>
        </p:spPr>
        <p:txBody>
          <a:bodyPr wrap="none" rtlCol="0">
            <a:spAutoFit/>
          </a:bodyPr>
          <a:lstStyle/>
          <a:p>
            <a:pPr algn="ctr"/>
            <a:r>
              <a:rPr lang="en-US" sz="1400" b="1" dirty="0" err="1"/>
              <a:t>Cirrhotics</a:t>
            </a:r>
            <a:endParaRPr lang="en-US" sz="1400" b="1" dirty="0"/>
          </a:p>
          <a:p>
            <a:pPr algn="ctr"/>
            <a:r>
              <a:rPr lang="en-US" sz="1400" b="1" dirty="0"/>
              <a:t>(1:1 arm C:D)</a:t>
            </a:r>
          </a:p>
        </p:txBody>
      </p:sp>
      <p:grpSp>
        <p:nvGrpSpPr>
          <p:cNvPr id="5" name="Group 4">
            <a:extLst>
              <a:ext uri="{FF2B5EF4-FFF2-40B4-BE49-F238E27FC236}">
                <a16:creationId xmlns:a16="http://schemas.microsoft.com/office/drawing/2014/main" id="{EACEA331-E289-A041-95D1-999333E66653}"/>
              </a:ext>
            </a:extLst>
          </p:cNvPr>
          <p:cNvGrpSpPr/>
          <p:nvPr/>
        </p:nvGrpSpPr>
        <p:grpSpPr>
          <a:xfrm>
            <a:off x="6519320" y="6322485"/>
            <a:ext cx="1069440" cy="329427"/>
            <a:chOff x="39510" y="6541723"/>
            <a:chExt cx="1069440" cy="329427"/>
          </a:xfrm>
        </p:grpSpPr>
        <p:pic>
          <p:nvPicPr>
            <p:cNvPr id="100" name="Picture 99">
              <a:extLst>
                <a:ext uri="{FF2B5EF4-FFF2-40B4-BE49-F238E27FC236}">
                  <a16:creationId xmlns:a16="http://schemas.microsoft.com/office/drawing/2014/main" id="{31FA638E-FC99-4549-8565-F18895591FB8}"/>
                </a:ext>
              </a:extLst>
            </p:cNvPr>
            <p:cNvPicPr>
              <a:picLocks noChangeAspect="1"/>
            </p:cNvPicPr>
            <p:nvPr/>
          </p:nvPicPr>
          <p:blipFill>
            <a:blip r:embed="rId2"/>
            <a:stretch>
              <a:fillRect/>
            </a:stretch>
          </p:blipFill>
          <p:spPr>
            <a:xfrm>
              <a:off x="39510" y="6541723"/>
              <a:ext cx="921873" cy="294464"/>
            </a:xfrm>
            <a:prstGeom prst="rect">
              <a:avLst/>
            </a:prstGeom>
          </p:spPr>
        </p:pic>
        <p:sp>
          <p:nvSpPr>
            <p:cNvPr id="2" name="TextBox 1">
              <a:extLst>
                <a:ext uri="{FF2B5EF4-FFF2-40B4-BE49-F238E27FC236}">
                  <a16:creationId xmlns:a16="http://schemas.microsoft.com/office/drawing/2014/main" id="{2CAAACFE-0A18-5F4D-A81B-F38A00FA06E2}"/>
                </a:ext>
              </a:extLst>
            </p:cNvPr>
            <p:cNvSpPr txBox="1"/>
            <p:nvPr/>
          </p:nvSpPr>
          <p:spPr>
            <a:xfrm>
              <a:off x="254229" y="6655706"/>
              <a:ext cx="854721" cy="215444"/>
            </a:xfrm>
            <a:prstGeom prst="rect">
              <a:avLst/>
            </a:prstGeom>
            <a:noFill/>
          </p:spPr>
          <p:txBody>
            <a:bodyPr wrap="none" rtlCol="0">
              <a:spAutoFit/>
            </a:bodyPr>
            <a:lstStyle/>
            <a:p>
              <a:r>
                <a:rPr lang="en-US" sz="800" dirty="0"/>
                <a:t>Network Study</a:t>
              </a:r>
            </a:p>
          </p:txBody>
        </p:sp>
      </p:grpSp>
      <p:graphicFrame>
        <p:nvGraphicFramePr>
          <p:cNvPr id="105" name="Content Placeholder 51">
            <a:extLst>
              <a:ext uri="{FF2B5EF4-FFF2-40B4-BE49-F238E27FC236}">
                <a16:creationId xmlns:a16="http://schemas.microsoft.com/office/drawing/2014/main" id="{C82E28AB-320B-4460-A04C-28CBFC126D69}"/>
              </a:ext>
            </a:extLst>
          </p:cNvPr>
          <p:cNvGraphicFramePr>
            <a:graphicFrameLocks/>
          </p:cNvGraphicFramePr>
          <p:nvPr>
            <p:extLst>
              <p:ext uri="{D42A27DB-BD31-4B8C-83A1-F6EECF244321}">
                <p14:modId xmlns:p14="http://schemas.microsoft.com/office/powerpoint/2010/main" val="1460088097"/>
              </p:ext>
            </p:extLst>
          </p:nvPr>
        </p:nvGraphicFramePr>
        <p:xfrm>
          <a:off x="0" y="3724432"/>
          <a:ext cx="8496944" cy="2216949"/>
        </p:xfrm>
        <a:graphic>
          <a:graphicData uri="http://schemas.openxmlformats.org/drawingml/2006/chart">
            <c:chart xmlns:c="http://schemas.openxmlformats.org/drawingml/2006/chart" xmlns:r="http://schemas.openxmlformats.org/officeDocument/2006/relationships" r:id="rId3"/>
          </a:graphicData>
        </a:graphic>
      </p:graphicFrame>
      <p:grpSp>
        <p:nvGrpSpPr>
          <p:cNvPr id="106" name="Group 105">
            <a:extLst>
              <a:ext uri="{FF2B5EF4-FFF2-40B4-BE49-F238E27FC236}">
                <a16:creationId xmlns:a16="http://schemas.microsoft.com/office/drawing/2014/main" id="{E05153ED-B292-4AC2-A85D-9AD56D7BA104}"/>
              </a:ext>
            </a:extLst>
          </p:cNvPr>
          <p:cNvGrpSpPr/>
          <p:nvPr/>
        </p:nvGrpSpPr>
        <p:grpSpPr>
          <a:xfrm>
            <a:off x="1732058" y="4903892"/>
            <a:ext cx="354584" cy="512154"/>
            <a:chOff x="3478779" y="908720"/>
            <a:chExt cx="354584" cy="512154"/>
          </a:xfrm>
        </p:grpSpPr>
        <p:sp>
          <p:nvSpPr>
            <p:cNvPr id="107" name="TextBox 106">
              <a:extLst>
                <a:ext uri="{FF2B5EF4-FFF2-40B4-BE49-F238E27FC236}">
                  <a16:creationId xmlns:a16="http://schemas.microsoft.com/office/drawing/2014/main" id="{E3430B92-7CFA-43C6-A9F0-49AB680CABE5}"/>
                </a:ext>
              </a:extLst>
            </p:cNvPr>
            <p:cNvSpPr txBox="1"/>
            <p:nvPr/>
          </p:nvSpPr>
          <p:spPr>
            <a:xfrm>
              <a:off x="3478779" y="908720"/>
              <a:ext cx="354584" cy="276999"/>
            </a:xfrm>
            <a:prstGeom prst="rect">
              <a:avLst/>
            </a:prstGeom>
            <a:noFill/>
          </p:spPr>
          <p:txBody>
            <a:bodyPr wrap="none" rtlCol="0">
              <a:spAutoFit/>
            </a:bodyPr>
            <a:lstStyle/>
            <a:p>
              <a:pPr algn="ctr"/>
              <a:r>
                <a:rPr lang="en-GB" sz="1200" dirty="0"/>
                <a:t>65</a:t>
              </a:r>
            </a:p>
          </p:txBody>
        </p:sp>
        <p:sp>
          <p:nvSpPr>
            <p:cNvPr id="150" name="TextBox 149">
              <a:extLst>
                <a:ext uri="{FF2B5EF4-FFF2-40B4-BE49-F238E27FC236}">
                  <a16:creationId xmlns:a16="http://schemas.microsoft.com/office/drawing/2014/main" id="{6D004416-5C6D-4626-9EDA-C89C85CFFF4E}"/>
                </a:ext>
              </a:extLst>
            </p:cNvPr>
            <p:cNvSpPr txBox="1"/>
            <p:nvPr/>
          </p:nvSpPr>
          <p:spPr>
            <a:xfrm>
              <a:off x="3478779" y="1143875"/>
              <a:ext cx="354584" cy="276999"/>
            </a:xfrm>
            <a:prstGeom prst="rect">
              <a:avLst/>
            </a:prstGeom>
            <a:noFill/>
          </p:spPr>
          <p:txBody>
            <a:bodyPr wrap="none" rtlCol="0">
              <a:spAutoFit/>
            </a:bodyPr>
            <a:lstStyle/>
            <a:p>
              <a:pPr algn="ctr"/>
              <a:r>
                <a:rPr lang="en-GB" sz="1200" dirty="0"/>
                <a:t>68</a:t>
              </a:r>
            </a:p>
          </p:txBody>
        </p:sp>
        <p:cxnSp>
          <p:nvCxnSpPr>
            <p:cNvPr id="151" name="Straight Connector 150">
              <a:extLst>
                <a:ext uri="{FF2B5EF4-FFF2-40B4-BE49-F238E27FC236}">
                  <a16:creationId xmlns:a16="http://schemas.microsoft.com/office/drawing/2014/main" id="{E7B46BC4-5F5B-40E8-8900-3AF999BDD6D0}"/>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A240E90F-D546-4F55-9D5A-D76BB28F9398}"/>
              </a:ext>
            </a:extLst>
          </p:cNvPr>
          <p:cNvGrpSpPr/>
          <p:nvPr/>
        </p:nvGrpSpPr>
        <p:grpSpPr>
          <a:xfrm>
            <a:off x="3530579" y="4903892"/>
            <a:ext cx="354584" cy="512154"/>
            <a:chOff x="3478779" y="908720"/>
            <a:chExt cx="354584" cy="512154"/>
          </a:xfrm>
        </p:grpSpPr>
        <p:sp>
          <p:nvSpPr>
            <p:cNvPr id="153" name="TextBox 152">
              <a:extLst>
                <a:ext uri="{FF2B5EF4-FFF2-40B4-BE49-F238E27FC236}">
                  <a16:creationId xmlns:a16="http://schemas.microsoft.com/office/drawing/2014/main" id="{F4D31004-447E-4C21-9591-241D7956B32F}"/>
                </a:ext>
              </a:extLst>
            </p:cNvPr>
            <p:cNvSpPr txBox="1"/>
            <p:nvPr/>
          </p:nvSpPr>
          <p:spPr>
            <a:xfrm>
              <a:off x="3478779" y="908720"/>
              <a:ext cx="354584" cy="276999"/>
            </a:xfrm>
            <a:prstGeom prst="rect">
              <a:avLst/>
            </a:prstGeom>
            <a:noFill/>
          </p:spPr>
          <p:txBody>
            <a:bodyPr wrap="none" rtlCol="0">
              <a:spAutoFit/>
            </a:bodyPr>
            <a:lstStyle/>
            <a:p>
              <a:pPr algn="ctr"/>
              <a:r>
                <a:rPr lang="en-GB" sz="1200" dirty="0"/>
                <a:t>28</a:t>
              </a:r>
            </a:p>
          </p:txBody>
        </p:sp>
        <p:sp>
          <p:nvSpPr>
            <p:cNvPr id="154" name="TextBox 153">
              <a:extLst>
                <a:ext uri="{FF2B5EF4-FFF2-40B4-BE49-F238E27FC236}">
                  <a16:creationId xmlns:a16="http://schemas.microsoft.com/office/drawing/2014/main" id="{A9E121D6-0F91-4122-B8A1-FE2155D378DA}"/>
                </a:ext>
              </a:extLst>
            </p:cNvPr>
            <p:cNvSpPr txBox="1"/>
            <p:nvPr/>
          </p:nvSpPr>
          <p:spPr>
            <a:xfrm>
              <a:off x="3478779" y="1143875"/>
              <a:ext cx="354584" cy="276999"/>
            </a:xfrm>
            <a:prstGeom prst="rect">
              <a:avLst/>
            </a:prstGeom>
            <a:noFill/>
          </p:spPr>
          <p:txBody>
            <a:bodyPr wrap="none" rtlCol="0">
              <a:spAutoFit/>
            </a:bodyPr>
            <a:lstStyle/>
            <a:p>
              <a:pPr algn="ctr"/>
              <a:r>
                <a:rPr lang="en-GB" sz="1200" dirty="0"/>
                <a:t>29</a:t>
              </a:r>
            </a:p>
          </p:txBody>
        </p:sp>
        <p:cxnSp>
          <p:nvCxnSpPr>
            <p:cNvPr id="155" name="Straight Connector 154">
              <a:extLst>
                <a:ext uri="{FF2B5EF4-FFF2-40B4-BE49-F238E27FC236}">
                  <a16:creationId xmlns:a16="http://schemas.microsoft.com/office/drawing/2014/main" id="{DB3EADDD-4655-4AC4-A288-7692FE9EB5B8}"/>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422D2E0A-ECCA-4209-AD95-444C18EE45CF}"/>
              </a:ext>
            </a:extLst>
          </p:cNvPr>
          <p:cNvGrpSpPr/>
          <p:nvPr/>
        </p:nvGrpSpPr>
        <p:grpSpPr>
          <a:xfrm>
            <a:off x="5384138" y="4903892"/>
            <a:ext cx="354585" cy="512154"/>
            <a:chOff x="3478778" y="908720"/>
            <a:chExt cx="354585" cy="512154"/>
          </a:xfrm>
        </p:grpSpPr>
        <p:sp>
          <p:nvSpPr>
            <p:cNvPr id="157" name="TextBox 156">
              <a:extLst>
                <a:ext uri="{FF2B5EF4-FFF2-40B4-BE49-F238E27FC236}">
                  <a16:creationId xmlns:a16="http://schemas.microsoft.com/office/drawing/2014/main" id="{B488D2A2-2512-400D-B09C-16320CC117FE}"/>
                </a:ext>
              </a:extLst>
            </p:cNvPr>
            <p:cNvSpPr txBox="1"/>
            <p:nvPr/>
          </p:nvSpPr>
          <p:spPr>
            <a:xfrm>
              <a:off x="3478778" y="908720"/>
              <a:ext cx="354584" cy="276999"/>
            </a:xfrm>
            <a:prstGeom prst="rect">
              <a:avLst/>
            </a:prstGeom>
            <a:noFill/>
          </p:spPr>
          <p:txBody>
            <a:bodyPr wrap="none" rtlCol="0">
              <a:spAutoFit/>
            </a:bodyPr>
            <a:lstStyle/>
            <a:p>
              <a:pPr algn="ctr"/>
              <a:r>
                <a:rPr lang="en-GB" sz="1200" dirty="0">
                  <a:solidFill>
                    <a:schemeClr val="bg2"/>
                  </a:solidFill>
                </a:rPr>
                <a:t>18</a:t>
              </a:r>
            </a:p>
          </p:txBody>
        </p:sp>
        <p:sp>
          <p:nvSpPr>
            <p:cNvPr id="158" name="TextBox 157">
              <a:extLst>
                <a:ext uri="{FF2B5EF4-FFF2-40B4-BE49-F238E27FC236}">
                  <a16:creationId xmlns:a16="http://schemas.microsoft.com/office/drawing/2014/main" id="{4871599A-2FDD-47D7-9A77-F3A88997289E}"/>
                </a:ext>
              </a:extLst>
            </p:cNvPr>
            <p:cNvSpPr txBox="1"/>
            <p:nvPr/>
          </p:nvSpPr>
          <p:spPr>
            <a:xfrm>
              <a:off x="3478779" y="1143875"/>
              <a:ext cx="354584" cy="276999"/>
            </a:xfrm>
            <a:prstGeom prst="rect">
              <a:avLst/>
            </a:prstGeom>
            <a:noFill/>
          </p:spPr>
          <p:txBody>
            <a:bodyPr wrap="none" rtlCol="0">
              <a:spAutoFit/>
            </a:bodyPr>
            <a:lstStyle/>
            <a:p>
              <a:pPr algn="ctr"/>
              <a:r>
                <a:rPr lang="en-GB" sz="1200" dirty="0">
                  <a:solidFill>
                    <a:schemeClr val="bg2"/>
                  </a:solidFill>
                </a:rPr>
                <a:t>21</a:t>
              </a:r>
            </a:p>
          </p:txBody>
        </p:sp>
        <p:cxnSp>
          <p:nvCxnSpPr>
            <p:cNvPr id="159" name="Straight Connector 158">
              <a:extLst>
                <a:ext uri="{FF2B5EF4-FFF2-40B4-BE49-F238E27FC236}">
                  <a16:creationId xmlns:a16="http://schemas.microsoft.com/office/drawing/2014/main" id="{AFA6E195-52C6-4E4F-8D5A-0D922B938669}"/>
                </a:ext>
              </a:extLst>
            </p:cNvPr>
            <p:cNvCxnSpPr/>
            <p:nvPr/>
          </p:nvCxnSpPr>
          <p:spPr>
            <a:xfrm>
              <a:off x="3557071" y="1164797"/>
              <a:ext cx="19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70FCFE2B-57C6-45C9-BD1D-4D4B0C09C444}"/>
              </a:ext>
            </a:extLst>
          </p:cNvPr>
          <p:cNvGrpSpPr/>
          <p:nvPr/>
        </p:nvGrpSpPr>
        <p:grpSpPr>
          <a:xfrm>
            <a:off x="7198091" y="4903892"/>
            <a:ext cx="354584" cy="512154"/>
            <a:chOff x="3478779" y="908720"/>
            <a:chExt cx="354584" cy="512154"/>
          </a:xfrm>
        </p:grpSpPr>
        <p:sp>
          <p:nvSpPr>
            <p:cNvPr id="161" name="TextBox 160">
              <a:extLst>
                <a:ext uri="{FF2B5EF4-FFF2-40B4-BE49-F238E27FC236}">
                  <a16:creationId xmlns:a16="http://schemas.microsoft.com/office/drawing/2014/main" id="{C720317A-A754-4AC5-A50C-FE5D70904704}"/>
                </a:ext>
              </a:extLst>
            </p:cNvPr>
            <p:cNvSpPr txBox="1"/>
            <p:nvPr/>
          </p:nvSpPr>
          <p:spPr>
            <a:xfrm>
              <a:off x="3478779" y="908720"/>
              <a:ext cx="354584" cy="276999"/>
            </a:xfrm>
            <a:prstGeom prst="rect">
              <a:avLst/>
            </a:prstGeom>
            <a:noFill/>
          </p:spPr>
          <p:txBody>
            <a:bodyPr wrap="none" rtlCol="0">
              <a:spAutoFit/>
            </a:bodyPr>
            <a:lstStyle/>
            <a:p>
              <a:pPr algn="ctr"/>
              <a:r>
                <a:rPr lang="en-GB" sz="1200" dirty="0"/>
                <a:t>21</a:t>
              </a:r>
            </a:p>
          </p:txBody>
        </p:sp>
        <p:sp>
          <p:nvSpPr>
            <p:cNvPr id="162" name="TextBox 161">
              <a:extLst>
                <a:ext uri="{FF2B5EF4-FFF2-40B4-BE49-F238E27FC236}">
                  <a16:creationId xmlns:a16="http://schemas.microsoft.com/office/drawing/2014/main" id="{00DAE14F-60E5-4847-994C-BF1D96A7F4C8}"/>
                </a:ext>
              </a:extLst>
            </p:cNvPr>
            <p:cNvSpPr txBox="1"/>
            <p:nvPr/>
          </p:nvSpPr>
          <p:spPr>
            <a:xfrm>
              <a:off x="3478779" y="1143875"/>
              <a:ext cx="354584" cy="276999"/>
            </a:xfrm>
            <a:prstGeom prst="rect">
              <a:avLst/>
            </a:prstGeom>
            <a:noFill/>
          </p:spPr>
          <p:txBody>
            <a:bodyPr wrap="none" rtlCol="0">
              <a:spAutoFit/>
            </a:bodyPr>
            <a:lstStyle/>
            <a:p>
              <a:pPr algn="ctr"/>
              <a:r>
                <a:rPr lang="en-GB" sz="1200" dirty="0"/>
                <a:t>21</a:t>
              </a:r>
            </a:p>
          </p:txBody>
        </p:sp>
        <p:cxnSp>
          <p:nvCxnSpPr>
            <p:cNvPr id="163" name="Straight Connector 162">
              <a:extLst>
                <a:ext uri="{FF2B5EF4-FFF2-40B4-BE49-F238E27FC236}">
                  <a16:creationId xmlns:a16="http://schemas.microsoft.com/office/drawing/2014/main" id="{43CE936C-2C43-4CAE-865A-1D39F521C1EB}"/>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D0A7B1F8-1CFD-4CAB-BBDC-E3FB52F650D9}"/>
              </a:ext>
            </a:extLst>
          </p:cNvPr>
          <p:cNvGrpSpPr/>
          <p:nvPr/>
        </p:nvGrpSpPr>
        <p:grpSpPr>
          <a:xfrm>
            <a:off x="2059817" y="1636254"/>
            <a:ext cx="4926965" cy="459766"/>
            <a:chOff x="2059817" y="1636254"/>
            <a:chExt cx="4926965" cy="459766"/>
          </a:xfrm>
        </p:grpSpPr>
        <p:sp>
          <p:nvSpPr>
            <p:cNvPr id="16" name="TextBox 5"/>
            <p:cNvSpPr txBox="1"/>
            <p:nvPr/>
          </p:nvSpPr>
          <p:spPr>
            <a:xfrm>
              <a:off x="2059817" y="1669152"/>
              <a:ext cx="604204" cy="224357"/>
            </a:xfrm>
            <a:prstGeom prst="rect">
              <a:avLst/>
            </a:prstGeom>
            <a:noFill/>
          </p:spPr>
          <p:txBody>
            <a:bodyPr wrap="none" rtlCol="0">
              <a:spAutoFit/>
            </a:bodyPr>
            <a:lstStyle/>
            <a:p>
              <a:pPr algn="r">
                <a:lnSpc>
                  <a:spcPct val="70000"/>
                </a:lnSpc>
              </a:pPr>
              <a:r>
                <a:rPr lang="en-US" sz="1200" dirty="0">
                  <a:solidFill>
                    <a:srgbClr val="000000"/>
                  </a:solidFill>
                  <a:ea typeface="Times New Roman"/>
                  <a:cs typeface="Times New Roman"/>
                </a:rPr>
                <a:t>Arm A</a:t>
              </a:r>
              <a:endParaRPr lang="en-US" sz="1200" dirty="0">
                <a:ea typeface="Times New Roman"/>
              </a:endParaRPr>
            </a:p>
          </p:txBody>
        </p:sp>
        <p:sp>
          <p:nvSpPr>
            <p:cNvPr id="17" name="TextBox 39"/>
            <p:cNvSpPr txBox="1"/>
            <p:nvPr/>
          </p:nvSpPr>
          <p:spPr>
            <a:xfrm>
              <a:off x="6252817" y="1874421"/>
              <a:ext cx="733965"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grpSp>
          <p:nvGrpSpPr>
            <p:cNvPr id="68" name="Group 67">
              <a:extLst>
                <a:ext uri="{FF2B5EF4-FFF2-40B4-BE49-F238E27FC236}">
                  <a16:creationId xmlns:a16="http://schemas.microsoft.com/office/drawing/2014/main" id="{89E92EB6-27CA-44A1-94C0-58E7352EC742}"/>
                </a:ext>
              </a:extLst>
            </p:cNvPr>
            <p:cNvGrpSpPr/>
            <p:nvPr/>
          </p:nvGrpSpPr>
          <p:grpSpPr>
            <a:xfrm>
              <a:off x="4633781" y="1714086"/>
              <a:ext cx="2239032" cy="134489"/>
              <a:chOff x="4633781" y="1715382"/>
              <a:chExt cx="2239032" cy="134489"/>
            </a:xfrm>
          </p:grpSpPr>
          <p:cxnSp>
            <p:nvCxnSpPr>
              <p:cNvPr id="9" name="Straight Connector 8"/>
              <p:cNvCxnSpPr/>
              <p:nvPr/>
            </p:nvCxnSpPr>
            <p:spPr>
              <a:xfrm>
                <a:off x="6626050" y="1715382"/>
                <a:ext cx="0" cy="1344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33781" y="1782185"/>
                <a:ext cx="2239032" cy="882"/>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7" name="Rectangle: Rounded Corners 6">
              <a:extLst>
                <a:ext uri="{FF2B5EF4-FFF2-40B4-BE49-F238E27FC236}">
                  <a16:creationId xmlns:a16="http://schemas.microsoft.com/office/drawing/2014/main" id="{52FC14B9-87DB-4541-A85B-B8CE6836B08D}"/>
                </a:ext>
              </a:extLst>
            </p:cNvPr>
            <p:cNvSpPr/>
            <p:nvPr/>
          </p:nvSpPr>
          <p:spPr>
            <a:xfrm>
              <a:off x="2648242" y="1636254"/>
              <a:ext cx="1994970" cy="2901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GLE/PIB</a:t>
              </a:r>
            </a:p>
          </p:txBody>
        </p:sp>
      </p:grpSp>
      <p:grpSp>
        <p:nvGrpSpPr>
          <p:cNvPr id="72" name="Group 71">
            <a:extLst>
              <a:ext uri="{FF2B5EF4-FFF2-40B4-BE49-F238E27FC236}">
                <a16:creationId xmlns:a16="http://schemas.microsoft.com/office/drawing/2014/main" id="{A8CC9017-0553-4861-9A11-1419921AA164}"/>
              </a:ext>
            </a:extLst>
          </p:cNvPr>
          <p:cNvGrpSpPr/>
          <p:nvPr/>
        </p:nvGrpSpPr>
        <p:grpSpPr>
          <a:xfrm>
            <a:off x="2051353" y="2054254"/>
            <a:ext cx="5453826" cy="428036"/>
            <a:chOff x="2051353" y="2049770"/>
            <a:chExt cx="5453826" cy="428036"/>
          </a:xfrm>
        </p:grpSpPr>
        <p:sp>
          <p:nvSpPr>
            <p:cNvPr id="28" name="TextBox 27"/>
            <p:cNvSpPr txBox="1"/>
            <p:nvPr/>
          </p:nvSpPr>
          <p:spPr>
            <a:xfrm>
              <a:off x="6837938" y="2256207"/>
              <a:ext cx="667241"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sp>
          <p:nvSpPr>
            <p:cNvPr id="29" name="TextBox 31"/>
            <p:cNvSpPr txBox="1"/>
            <p:nvPr/>
          </p:nvSpPr>
          <p:spPr>
            <a:xfrm>
              <a:off x="2655133" y="2074813"/>
              <a:ext cx="1382742" cy="240066"/>
            </a:xfrm>
            <a:prstGeom prst="rect">
              <a:avLst/>
            </a:prstGeom>
            <a:noFill/>
          </p:spPr>
          <p:txBody>
            <a:bodyPr wrap="none" rtlCol="0">
              <a:spAutoFit/>
            </a:bodyPr>
            <a:lstStyle/>
            <a:p>
              <a:pPr>
                <a:lnSpc>
                  <a:spcPct val="80000"/>
                </a:lnSpc>
              </a:pPr>
              <a:r>
                <a:rPr lang="en-US" sz="1200" dirty="0">
                  <a:solidFill>
                    <a:srgbClr val="FFFFFF"/>
                  </a:solidFill>
                  <a:effectLst>
                    <a:outerShdw blurRad="38100" dist="38100" dir="2700000" algn="tl">
                      <a:srgbClr val="000000">
                        <a:alpha val="43000"/>
                      </a:srgbClr>
                    </a:outerShdw>
                  </a:effectLst>
                  <a:ea typeface="Times New Roman"/>
                  <a:cs typeface="Times New Roman"/>
                </a:rPr>
                <a:t>GLE/PIB</a:t>
              </a:r>
              <a:endParaRPr lang="en-US" sz="1200" dirty="0">
                <a:ea typeface="Times New Roman"/>
              </a:endParaRPr>
            </a:p>
          </p:txBody>
        </p:sp>
        <p:grpSp>
          <p:nvGrpSpPr>
            <p:cNvPr id="69" name="Group 68">
              <a:extLst>
                <a:ext uri="{FF2B5EF4-FFF2-40B4-BE49-F238E27FC236}">
                  <a16:creationId xmlns:a16="http://schemas.microsoft.com/office/drawing/2014/main" id="{832B4AB8-4238-4C4A-8760-DB62B71BB9BA}"/>
                </a:ext>
              </a:extLst>
            </p:cNvPr>
            <p:cNvGrpSpPr/>
            <p:nvPr/>
          </p:nvGrpSpPr>
          <p:grpSpPr>
            <a:xfrm>
              <a:off x="5236659" y="2137258"/>
              <a:ext cx="2181601" cy="115176"/>
              <a:chOff x="5236659" y="2140277"/>
              <a:chExt cx="2181601" cy="115176"/>
            </a:xfrm>
          </p:grpSpPr>
          <p:cxnSp>
            <p:nvCxnSpPr>
              <p:cNvPr id="24" name="Straight Connector 23"/>
              <p:cNvCxnSpPr/>
              <p:nvPr/>
            </p:nvCxnSpPr>
            <p:spPr>
              <a:xfrm>
                <a:off x="7174630" y="2140277"/>
                <a:ext cx="0" cy="115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36659" y="2196680"/>
                <a:ext cx="2181601" cy="2371"/>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78" name="Rectangle: Rounded Corners 177">
              <a:extLst>
                <a:ext uri="{FF2B5EF4-FFF2-40B4-BE49-F238E27FC236}">
                  <a16:creationId xmlns:a16="http://schemas.microsoft.com/office/drawing/2014/main" id="{14E8861C-0451-4F2C-8284-81EFEED642F7}"/>
                </a:ext>
              </a:extLst>
            </p:cNvPr>
            <p:cNvSpPr/>
            <p:nvPr/>
          </p:nvSpPr>
          <p:spPr>
            <a:xfrm>
              <a:off x="2658496" y="2049770"/>
              <a:ext cx="2594274" cy="2901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GLE/PIB</a:t>
              </a:r>
            </a:p>
          </p:txBody>
        </p:sp>
        <p:sp>
          <p:nvSpPr>
            <p:cNvPr id="179" name="TextBox 5">
              <a:extLst>
                <a:ext uri="{FF2B5EF4-FFF2-40B4-BE49-F238E27FC236}">
                  <a16:creationId xmlns:a16="http://schemas.microsoft.com/office/drawing/2014/main" id="{7531D18C-AED8-4D5D-A868-0A3F346A7713}"/>
                </a:ext>
              </a:extLst>
            </p:cNvPr>
            <p:cNvSpPr txBox="1"/>
            <p:nvPr/>
          </p:nvSpPr>
          <p:spPr>
            <a:xfrm>
              <a:off x="2051353" y="2082668"/>
              <a:ext cx="612668" cy="224357"/>
            </a:xfrm>
            <a:prstGeom prst="rect">
              <a:avLst/>
            </a:prstGeom>
            <a:noFill/>
          </p:spPr>
          <p:txBody>
            <a:bodyPr wrap="none" rtlCol="0">
              <a:spAutoFit/>
            </a:bodyPr>
            <a:lstStyle/>
            <a:p>
              <a:pPr algn="r">
                <a:lnSpc>
                  <a:spcPct val="70000"/>
                </a:lnSpc>
              </a:pPr>
              <a:r>
                <a:rPr lang="en-US" sz="1200" dirty="0">
                  <a:solidFill>
                    <a:srgbClr val="000000"/>
                  </a:solidFill>
                  <a:ea typeface="Times New Roman"/>
                  <a:cs typeface="Times New Roman"/>
                </a:rPr>
                <a:t>Arm B</a:t>
              </a:r>
              <a:endParaRPr lang="en-US" sz="1200" dirty="0">
                <a:ea typeface="Times New Roman"/>
              </a:endParaRPr>
            </a:p>
          </p:txBody>
        </p:sp>
      </p:grpSp>
      <p:grpSp>
        <p:nvGrpSpPr>
          <p:cNvPr id="31" name="Group 30">
            <a:extLst>
              <a:ext uri="{FF2B5EF4-FFF2-40B4-BE49-F238E27FC236}">
                <a16:creationId xmlns:a16="http://schemas.microsoft.com/office/drawing/2014/main" id="{CABD9560-15BD-42C6-9E25-527D66CDF6C8}"/>
              </a:ext>
            </a:extLst>
          </p:cNvPr>
          <p:cNvGrpSpPr/>
          <p:nvPr/>
        </p:nvGrpSpPr>
        <p:grpSpPr>
          <a:xfrm>
            <a:off x="2123728" y="3233770"/>
            <a:ext cx="5437090" cy="547443"/>
            <a:chOff x="2123728" y="3233770"/>
            <a:chExt cx="5437090" cy="547443"/>
          </a:xfrm>
        </p:grpSpPr>
        <p:cxnSp>
          <p:nvCxnSpPr>
            <p:cNvPr id="165" name="Straight Connector 164">
              <a:extLst>
                <a:ext uri="{FF2B5EF4-FFF2-40B4-BE49-F238E27FC236}">
                  <a16:creationId xmlns:a16="http://schemas.microsoft.com/office/drawing/2014/main" id="{17434344-16A6-4463-83E8-E6007284AF63}"/>
                </a:ext>
              </a:extLst>
            </p:cNvPr>
            <p:cNvCxnSpPr/>
            <p:nvPr/>
          </p:nvCxnSpPr>
          <p:spPr>
            <a:xfrm>
              <a:off x="2648242" y="3233770"/>
              <a:ext cx="4912576" cy="10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8FCA2F3-7226-4948-AD95-72DE0AE8A70A}"/>
                </a:ext>
              </a:extLst>
            </p:cNvPr>
            <p:cNvCxnSpPr/>
            <p:nvPr/>
          </p:nvCxnSpPr>
          <p:spPr>
            <a:xfrm flipH="1">
              <a:off x="2658800" y="3234216"/>
              <a:ext cx="848"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0">
              <a:extLst>
                <a:ext uri="{FF2B5EF4-FFF2-40B4-BE49-F238E27FC236}">
                  <a16:creationId xmlns:a16="http://schemas.microsoft.com/office/drawing/2014/main" id="{E49B7074-FE13-48EE-8B5F-DF13C1920468}"/>
                </a:ext>
              </a:extLst>
            </p:cNvPr>
            <p:cNvSpPr txBox="1"/>
            <p:nvPr/>
          </p:nvSpPr>
          <p:spPr>
            <a:xfrm>
              <a:off x="2123728" y="3337872"/>
              <a:ext cx="702886"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Week 0</a:t>
              </a:r>
              <a:endParaRPr lang="en-US" sz="1200" dirty="0">
                <a:ea typeface="Times New Roman"/>
              </a:endParaRPr>
            </a:p>
          </p:txBody>
        </p:sp>
        <p:sp>
          <p:nvSpPr>
            <p:cNvPr id="168" name="TextBox 12">
              <a:extLst>
                <a:ext uri="{FF2B5EF4-FFF2-40B4-BE49-F238E27FC236}">
                  <a16:creationId xmlns:a16="http://schemas.microsoft.com/office/drawing/2014/main" id="{785C6B9A-F819-40A3-8547-5474713F74B9}"/>
                </a:ext>
              </a:extLst>
            </p:cNvPr>
            <p:cNvSpPr txBox="1"/>
            <p:nvPr/>
          </p:nvSpPr>
          <p:spPr>
            <a:xfrm>
              <a:off x="6307185" y="3337872"/>
              <a:ext cx="625229" cy="240066"/>
            </a:xfrm>
            <a:prstGeom prst="rect">
              <a:avLst/>
            </a:prstGeom>
            <a:noFill/>
          </p:spPr>
          <p:txBody>
            <a:bodyPr wrap="none" rtlCol="0">
              <a:spAutoFit/>
            </a:bodyPr>
            <a:lstStyle/>
            <a:p>
              <a:pPr algn="ctr">
                <a:lnSpc>
                  <a:spcPct val="80000"/>
                </a:lnSpc>
              </a:pPr>
              <a:r>
                <a:rPr lang="en-US" sz="1200">
                  <a:solidFill>
                    <a:srgbClr val="000000"/>
                  </a:solidFill>
                  <a:ea typeface="Times New Roman"/>
                  <a:cs typeface="Times New Roman"/>
                </a:rPr>
                <a:t>24</a:t>
              </a:r>
              <a:endParaRPr lang="en-US" sz="1200">
                <a:ea typeface="Times New Roman"/>
              </a:endParaRPr>
            </a:p>
          </p:txBody>
        </p:sp>
        <p:sp>
          <p:nvSpPr>
            <p:cNvPr id="170" name="TextBox 11">
              <a:extLst>
                <a:ext uri="{FF2B5EF4-FFF2-40B4-BE49-F238E27FC236}">
                  <a16:creationId xmlns:a16="http://schemas.microsoft.com/office/drawing/2014/main" id="{E2447142-731E-4F2B-843E-4E2D6069CDDE}"/>
                </a:ext>
              </a:extLst>
            </p:cNvPr>
            <p:cNvSpPr txBox="1"/>
            <p:nvPr/>
          </p:nvSpPr>
          <p:spPr>
            <a:xfrm>
              <a:off x="4330597" y="3337872"/>
              <a:ext cx="625229"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12</a:t>
              </a:r>
              <a:endParaRPr lang="en-US" sz="1200" dirty="0">
                <a:ea typeface="Times New Roman"/>
              </a:endParaRPr>
            </a:p>
          </p:txBody>
        </p:sp>
        <p:sp>
          <p:nvSpPr>
            <p:cNvPr id="171" name="TextBox 11">
              <a:extLst>
                <a:ext uri="{FF2B5EF4-FFF2-40B4-BE49-F238E27FC236}">
                  <a16:creationId xmlns:a16="http://schemas.microsoft.com/office/drawing/2014/main" id="{57CA7E1E-BD4B-4E18-BDB6-BD331F7BB455}"/>
                </a:ext>
              </a:extLst>
            </p:cNvPr>
            <p:cNvSpPr txBox="1"/>
            <p:nvPr/>
          </p:nvSpPr>
          <p:spPr>
            <a:xfrm>
              <a:off x="4908196" y="3337872"/>
              <a:ext cx="625229"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16</a:t>
              </a:r>
              <a:endParaRPr lang="en-US" sz="1200" dirty="0">
                <a:ea typeface="Times New Roman"/>
              </a:endParaRPr>
            </a:p>
          </p:txBody>
        </p:sp>
        <p:sp>
          <p:nvSpPr>
            <p:cNvPr id="172" name="TextBox 12">
              <a:extLst>
                <a:ext uri="{FF2B5EF4-FFF2-40B4-BE49-F238E27FC236}">
                  <a16:creationId xmlns:a16="http://schemas.microsoft.com/office/drawing/2014/main" id="{E1696CCE-852D-412A-87CA-B0F58F075203}"/>
                </a:ext>
              </a:extLst>
            </p:cNvPr>
            <p:cNvSpPr txBox="1"/>
            <p:nvPr/>
          </p:nvSpPr>
          <p:spPr>
            <a:xfrm>
              <a:off x="6840166" y="3337872"/>
              <a:ext cx="625229"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28</a:t>
              </a:r>
              <a:endParaRPr lang="en-US" sz="1200" dirty="0">
                <a:ea typeface="Times New Roman"/>
              </a:endParaRPr>
            </a:p>
          </p:txBody>
        </p:sp>
        <p:sp>
          <p:nvSpPr>
            <p:cNvPr id="176" name="TextBox 39">
              <a:extLst>
                <a:ext uri="{FF2B5EF4-FFF2-40B4-BE49-F238E27FC236}">
                  <a16:creationId xmlns:a16="http://schemas.microsoft.com/office/drawing/2014/main" id="{2BD711FF-F74A-4CB9-AF11-9E51FD8B16B4}"/>
                </a:ext>
              </a:extLst>
            </p:cNvPr>
            <p:cNvSpPr txBox="1"/>
            <p:nvPr/>
          </p:nvSpPr>
          <p:spPr>
            <a:xfrm>
              <a:off x="2541964" y="3556856"/>
              <a:ext cx="2526697" cy="224357"/>
            </a:xfrm>
            <a:prstGeom prst="rect">
              <a:avLst/>
            </a:prstGeom>
            <a:noFill/>
          </p:spPr>
          <p:txBody>
            <a:bodyPr wrap="none" rtlCol="0">
              <a:spAutoFit/>
            </a:bodyPr>
            <a:lstStyle/>
            <a:p>
              <a:pPr algn="ctr">
                <a:lnSpc>
                  <a:spcPct val="70000"/>
                </a:lnSpc>
              </a:pPr>
              <a:r>
                <a:rPr lang="en-US" sz="1200" b="1" dirty="0">
                  <a:solidFill>
                    <a:srgbClr val="000000"/>
                  </a:solidFill>
                  <a:ea typeface="Times New Roman"/>
                  <a:cs typeface="Times New Roman"/>
                </a:rPr>
                <a:t>Treatment period</a:t>
              </a:r>
              <a:endParaRPr lang="en-US" sz="1200" b="1" dirty="0">
                <a:ea typeface="Times New Roman"/>
              </a:endParaRPr>
            </a:p>
          </p:txBody>
        </p:sp>
        <p:sp>
          <p:nvSpPr>
            <p:cNvPr id="177" name="TextBox 39">
              <a:extLst>
                <a:ext uri="{FF2B5EF4-FFF2-40B4-BE49-F238E27FC236}">
                  <a16:creationId xmlns:a16="http://schemas.microsoft.com/office/drawing/2014/main" id="{6B9EC0FB-85FB-4D90-A368-3DBE2B84B109}"/>
                </a:ext>
              </a:extLst>
            </p:cNvPr>
            <p:cNvSpPr txBox="1"/>
            <p:nvPr/>
          </p:nvSpPr>
          <p:spPr>
            <a:xfrm>
              <a:off x="5298858" y="3556856"/>
              <a:ext cx="2147171" cy="224357"/>
            </a:xfrm>
            <a:prstGeom prst="rect">
              <a:avLst/>
            </a:prstGeom>
            <a:noFill/>
          </p:spPr>
          <p:txBody>
            <a:bodyPr wrap="none" rtlCol="0">
              <a:spAutoFit/>
            </a:bodyPr>
            <a:lstStyle/>
            <a:p>
              <a:pPr algn="ctr">
                <a:lnSpc>
                  <a:spcPct val="70000"/>
                </a:lnSpc>
              </a:pPr>
              <a:r>
                <a:rPr lang="en-US" sz="1200" b="1" dirty="0">
                  <a:solidFill>
                    <a:srgbClr val="000000"/>
                  </a:solidFill>
                  <a:ea typeface="Times New Roman"/>
                  <a:cs typeface="Times New Roman"/>
                </a:rPr>
                <a:t>Post-treatment period</a:t>
              </a:r>
              <a:endParaRPr lang="en-US" sz="1200" b="1" dirty="0">
                <a:ea typeface="Times New Roman"/>
              </a:endParaRPr>
            </a:p>
          </p:txBody>
        </p:sp>
        <p:cxnSp>
          <p:nvCxnSpPr>
            <p:cNvPr id="184" name="Straight Connector 183">
              <a:extLst>
                <a:ext uri="{FF2B5EF4-FFF2-40B4-BE49-F238E27FC236}">
                  <a16:creationId xmlns:a16="http://schemas.microsoft.com/office/drawing/2014/main" id="{D66A0045-C796-4850-8FA9-A40E53E36E76}"/>
                </a:ext>
              </a:extLst>
            </p:cNvPr>
            <p:cNvCxnSpPr/>
            <p:nvPr/>
          </p:nvCxnSpPr>
          <p:spPr>
            <a:xfrm flipH="1">
              <a:off x="4642787" y="3234216"/>
              <a:ext cx="848"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E67A9DA-1DC2-402D-B888-3D818D2CF648}"/>
                </a:ext>
              </a:extLst>
            </p:cNvPr>
            <p:cNvCxnSpPr/>
            <p:nvPr/>
          </p:nvCxnSpPr>
          <p:spPr>
            <a:xfrm flipH="1">
              <a:off x="5220386" y="3234216"/>
              <a:ext cx="848"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4E2BFC5-1587-4935-AD3E-FFFD6C5BF817}"/>
                </a:ext>
              </a:extLst>
            </p:cNvPr>
            <p:cNvCxnSpPr/>
            <p:nvPr/>
          </p:nvCxnSpPr>
          <p:spPr>
            <a:xfrm flipH="1">
              <a:off x="6619375" y="3234216"/>
              <a:ext cx="848"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F0E97CC-56EE-4E52-A5DC-7299DC72597B}"/>
                </a:ext>
              </a:extLst>
            </p:cNvPr>
            <p:cNvCxnSpPr/>
            <p:nvPr/>
          </p:nvCxnSpPr>
          <p:spPr>
            <a:xfrm flipH="1">
              <a:off x="7152356" y="3234216"/>
              <a:ext cx="848"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6EAC763-0C0B-4403-A8C9-6CB9F75A57CF}"/>
              </a:ext>
            </a:extLst>
          </p:cNvPr>
          <p:cNvGrpSpPr/>
          <p:nvPr/>
        </p:nvGrpSpPr>
        <p:grpSpPr>
          <a:xfrm>
            <a:off x="2043338" y="2850711"/>
            <a:ext cx="5461841" cy="427752"/>
            <a:chOff x="2043338" y="2850711"/>
            <a:chExt cx="5461841" cy="427752"/>
          </a:xfrm>
        </p:grpSpPr>
        <p:sp>
          <p:nvSpPr>
            <p:cNvPr id="181" name="TextBox 5">
              <a:extLst>
                <a:ext uri="{FF2B5EF4-FFF2-40B4-BE49-F238E27FC236}">
                  <a16:creationId xmlns:a16="http://schemas.microsoft.com/office/drawing/2014/main" id="{10ABE479-FF09-4FCE-A7E5-7BCC0B273B7F}"/>
                </a:ext>
              </a:extLst>
            </p:cNvPr>
            <p:cNvSpPr txBox="1"/>
            <p:nvPr/>
          </p:nvSpPr>
          <p:spPr>
            <a:xfrm>
              <a:off x="2043338" y="2883609"/>
              <a:ext cx="620683" cy="224357"/>
            </a:xfrm>
            <a:prstGeom prst="rect">
              <a:avLst/>
            </a:prstGeom>
            <a:noFill/>
          </p:spPr>
          <p:txBody>
            <a:bodyPr wrap="none" rtlCol="0">
              <a:spAutoFit/>
            </a:bodyPr>
            <a:lstStyle/>
            <a:p>
              <a:pPr algn="r">
                <a:lnSpc>
                  <a:spcPct val="70000"/>
                </a:lnSpc>
              </a:pPr>
              <a:r>
                <a:rPr lang="en-US" sz="1200" dirty="0">
                  <a:solidFill>
                    <a:srgbClr val="000000"/>
                  </a:solidFill>
                  <a:ea typeface="Times New Roman"/>
                  <a:cs typeface="Times New Roman"/>
                </a:rPr>
                <a:t>Arm D</a:t>
              </a:r>
              <a:endParaRPr lang="en-US" sz="1200" dirty="0">
                <a:ea typeface="Times New Roman"/>
              </a:endParaRPr>
            </a:p>
          </p:txBody>
        </p:sp>
        <p:sp>
          <p:nvSpPr>
            <p:cNvPr id="192" name="TextBox 191">
              <a:extLst>
                <a:ext uri="{FF2B5EF4-FFF2-40B4-BE49-F238E27FC236}">
                  <a16:creationId xmlns:a16="http://schemas.microsoft.com/office/drawing/2014/main" id="{2F695F1F-4208-47CF-8F4D-DE5A80FC82CA}"/>
                </a:ext>
              </a:extLst>
            </p:cNvPr>
            <p:cNvSpPr txBox="1"/>
            <p:nvPr/>
          </p:nvSpPr>
          <p:spPr>
            <a:xfrm>
              <a:off x="6837938" y="3056864"/>
              <a:ext cx="667241"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grpSp>
          <p:nvGrpSpPr>
            <p:cNvPr id="66" name="Group 65">
              <a:extLst>
                <a:ext uri="{FF2B5EF4-FFF2-40B4-BE49-F238E27FC236}">
                  <a16:creationId xmlns:a16="http://schemas.microsoft.com/office/drawing/2014/main" id="{45F4A1B0-3EA7-4592-AB40-EBF1182DF091}"/>
                </a:ext>
              </a:extLst>
            </p:cNvPr>
            <p:cNvGrpSpPr/>
            <p:nvPr/>
          </p:nvGrpSpPr>
          <p:grpSpPr>
            <a:xfrm>
              <a:off x="5236659" y="2938199"/>
              <a:ext cx="2181601" cy="115176"/>
              <a:chOff x="5236659" y="2940934"/>
              <a:chExt cx="2181601" cy="115176"/>
            </a:xfrm>
          </p:grpSpPr>
          <p:cxnSp>
            <p:nvCxnSpPr>
              <p:cNvPr id="191" name="Straight Connector 190">
                <a:extLst>
                  <a:ext uri="{FF2B5EF4-FFF2-40B4-BE49-F238E27FC236}">
                    <a16:creationId xmlns:a16="http://schemas.microsoft.com/office/drawing/2014/main" id="{7CB89188-FF1A-494D-B0B3-584210B2EDEB}"/>
                  </a:ext>
                </a:extLst>
              </p:cNvPr>
              <p:cNvCxnSpPr/>
              <p:nvPr/>
            </p:nvCxnSpPr>
            <p:spPr>
              <a:xfrm>
                <a:off x="7174630" y="2940934"/>
                <a:ext cx="0" cy="115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C4A9107-2D77-447A-93DD-302B24B377DF}"/>
                  </a:ext>
                </a:extLst>
              </p:cNvPr>
              <p:cNvCxnSpPr/>
              <p:nvPr/>
            </p:nvCxnSpPr>
            <p:spPr>
              <a:xfrm>
                <a:off x="5236659" y="2997337"/>
                <a:ext cx="2181601" cy="2371"/>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83" name="Rectangle: Rounded Corners 182">
              <a:extLst>
                <a:ext uri="{FF2B5EF4-FFF2-40B4-BE49-F238E27FC236}">
                  <a16:creationId xmlns:a16="http://schemas.microsoft.com/office/drawing/2014/main" id="{BF44BA14-C524-4503-9899-737C381B9D90}"/>
                </a:ext>
              </a:extLst>
            </p:cNvPr>
            <p:cNvSpPr/>
            <p:nvPr/>
          </p:nvSpPr>
          <p:spPr>
            <a:xfrm>
              <a:off x="2664021" y="2850711"/>
              <a:ext cx="2594274" cy="29015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GLE/PIB</a:t>
              </a:r>
            </a:p>
          </p:txBody>
        </p:sp>
      </p:grpSp>
      <p:grpSp>
        <p:nvGrpSpPr>
          <p:cNvPr id="71" name="Group 70">
            <a:extLst>
              <a:ext uri="{FF2B5EF4-FFF2-40B4-BE49-F238E27FC236}">
                <a16:creationId xmlns:a16="http://schemas.microsoft.com/office/drawing/2014/main" id="{94BAA313-4A2C-4D0D-B790-D9609D6F1E02}"/>
              </a:ext>
            </a:extLst>
          </p:cNvPr>
          <p:cNvGrpSpPr/>
          <p:nvPr/>
        </p:nvGrpSpPr>
        <p:grpSpPr>
          <a:xfrm>
            <a:off x="2043337" y="2440524"/>
            <a:ext cx="4943445" cy="451954"/>
            <a:chOff x="2043337" y="2444723"/>
            <a:chExt cx="4943445" cy="451954"/>
          </a:xfrm>
        </p:grpSpPr>
        <p:sp>
          <p:nvSpPr>
            <p:cNvPr id="180" name="TextBox 5">
              <a:extLst>
                <a:ext uri="{FF2B5EF4-FFF2-40B4-BE49-F238E27FC236}">
                  <a16:creationId xmlns:a16="http://schemas.microsoft.com/office/drawing/2014/main" id="{A260D07C-59DC-4B20-9CD9-ADF1FBD1C528}"/>
                </a:ext>
              </a:extLst>
            </p:cNvPr>
            <p:cNvSpPr txBox="1"/>
            <p:nvPr/>
          </p:nvSpPr>
          <p:spPr>
            <a:xfrm>
              <a:off x="2043337" y="2477621"/>
              <a:ext cx="620684" cy="224357"/>
            </a:xfrm>
            <a:prstGeom prst="rect">
              <a:avLst/>
            </a:prstGeom>
            <a:noFill/>
          </p:spPr>
          <p:txBody>
            <a:bodyPr wrap="none" rtlCol="0">
              <a:spAutoFit/>
            </a:bodyPr>
            <a:lstStyle/>
            <a:p>
              <a:pPr algn="r">
                <a:lnSpc>
                  <a:spcPct val="70000"/>
                </a:lnSpc>
              </a:pPr>
              <a:r>
                <a:rPr lang="en-US" sz="1200" dirty="0">
                  <a:solidFill>
                    <a:srgbClr val="000000"/>
                  </a:solidFill>
                  <a:ea typeface="Times New Roman"/>
                  <a:cs typeface="Times New Roman"/>
                </a:rPr>
                <a:t>Arm C</a:t>
              </a:r>
              <a:endParaRPr lang="en-US" sz="1200" dirty="0">
                <a:ea typeface="Times New Roman"/>
              </a:endParaRPr>
            </a:p>
          </p:txBody>
        </p:sp>
        <p:sp>
          <p:nvSpPr>
            <p:cNvPr id="189" name="TextBox 39">
              <a:extLst>
                <a:ext uri="{FF2B5EF4-FFF2-40B4-BE49-F238E27FC236}">
                  <a16:creationId xmlns:a16="http://schemas.microsoft.com/office/drawing/2014/main" id="{AC0A0556-7737-43A7-BCE1-25C44C375DC3}"/>
                </a:ext>
              </a:extLst>
            </p:cNvPr>
            <p:cNvSpPr txBox="1"/>
            <p:nvPr/>
          </p:nvSpPr>
          <p:spPr>
            <a:xfrm>
              <a:off x="6252817" y="2675078"/>
              <a:ext cx="733965"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grpSp>
          <p:nvGrpSpPr>
            <p:cNvPr id="67" name="Group 66">
              <a:extLst>
                <a:ext uri="{FF2B5EF4-FFF2-40B4-BE49-F238E27FC236}">
                  <a16:creationId xmlns:a16="http://schemas.microsoft.com/office/drawing/2014/main" id="{768D68FB-E37E-4AF2-9C33-6668A4807DBB}"/>
                </a:ext>
              </a:extLst>
            </p:cNvPr>
            <p:cNvGrpSpPr/>
            <p:nvPr/>
          </p:nvGrpSpPr>
          <p:grpSpPr>
            <a:xfrm>
              <a:off x="4633781" y="2522555"/>
              <a:ext cx="2239032" cy="134489"/>
              <a:chOff x="4633781" y="2516039"/>
              <a:chExt cx="2239032" cy="134489"/>
            </a:xfrm>
          </p:grpSpPr>
          <p:cxnSp>
            <p:nvCxnSpPr>
              <p:cNvPr id="188" name="Straight Connector 187">
                <a:extLst>
                  <a:ext uri="{FF2B5EF4-FFF2-40B4-BE49-F238E27FC236}">
                    <a16:creationId xmlns:a16="http://schemas.microsoft.com/office/drawing/2014/main" id="{74EDF896-4277-4CA6-A570-E219A3EB3A3E}"/>
                  </a:ext>
                </a:extLst>
              </p:cNvPr>
              <p:cNvCxnSpPr/>
              <p:nvPr/>
            </p:nvCxnSpPr>
            <p:spPr>
              <a:xfrm>
                <a:off x="6626050" y="2516039"/>
                <a:ext cx="0" cy="1344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8518D35-EA6B-4720-964C-A44983D36EDD}"/>
                  </a:ext>
                </a:extLst>
              </p:cNvPr>
              <p:cNvCxnSpPr/>
              <p:nvPr/>
            </p:nvCxnSpPr>
            <p:spPr>
              <a:xfrm>
                <a:off x="4633781" y="2582842"/>
                <a:ext cx="2239032" cy="882"/>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82" name="Rectangle: Rounded Corners 181">
              <a:extLst>
                <a:ext uri="{FF2B5EF4-FFF2-40B4-BE49-F238E27FC236}">
                  <a16:creationId xmlns:a16="http://schemas.microsoft.com/office/drawing/2014/main" id="{69192088-08C2-4DD3-8376-5C589DE2DA2A}"/>
                </a:ext>
              </a:extLst>
            </p:cNvPr>
            <p:cNvSpPr/>
            <p:nvPr/>
          </p:nvSpPr>
          <p:spPr>
            <a:xfrm>
              <a:off x="2653767" y="2444723"/>
              <a:ext cx="1994970" cy="29015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2"/>
                  </a:solidFill>
                </a:rPr>
                <a:t>GLE/PIB + RBV</a:t>
              </a:r>
            </a:p>
          </p:txBody>
        </p:sp>
      </p:grpSp>
      <p:sp>
        <p:nvSpPr>
          <p:cNvPr id="194" name="Rectangle: Rounded Corners 193">
            <a:extLst>
              <a:ext uri="{FF2B5EF4-FFF2-40B4-BE49-F238E27FC236}">
                <a16:creationId xmlns:a16="http://schemas.microsoft.com/office/drawing/2014/main" id="{E359072E-AA71-4E43-9A91-8E7CC7D8CBC3}"/>
              </a:ext>
            </a:extLst>
          </p:cNvPr>
          <p:cNvSpPr/>
          <p:nvPr/>
        </p:nvSpPr>
        <p:spPr>
          <a:xfrm>
            <a:off x="1550652" y="4442505"/>
            <a:ext cx="717397" cy="44117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2 relapse</a:t>
            </a:r>
            <a:br>
              <a:rPr lang="en-GB" sz="1200" dirty="0">
                <a:solidFill>
                  <a:schemeClr val="tx2"/>
                </a:solidFill>
              </a:rPr>
            </a:br>
            <a:r>
              <a:rPr lang="en-GB" sz="1200" dirty="0">
                <a:solidFill>
                  <a:schemeClr val="tx2"/>
                </a:solidFill>
              </a:rPr>
              <a:t>1 BT</a:t>
            </a:r>
          </a:p>
        </p:txBody>
      </p:sp>
      <p:sp>
        <p:nvSpPr>
          <p:cNvPr id="195" name="Rectangle: Rounded Corners 194">
            <a:extLst>
              <a:ext uri="{FF2B5EF4-FFF2-40B4-BE49-F238E27FC236}">
                <a16:creationId xmlns:a16="http://schemas.microsoft.com/office/drawing/2014/main" id="{D4711DEE-B311-4AB2-B76F-FA22A7B6510C}"/>
              </a:ext>
            </a:extLst>
          </p:cNvPr>
          <p:cNvSpPr/>
          <p:nvPr/>
        </p:nvSpPr>
        <p:spPr>
          <a:xfrm>
            <a:off x="5291935" y="4584059"/>
            <a:ext cx="538991" cy="331458"/>
          </a:xfrm>
          <a:prstGeom prst="roundRect">
            <a:avLst/>
          </a:prstGeom>
          <a:gradFill>
            <a:gsLst>
              <a:gs pos="0">
                <a:schemeClr val="accent1">
                  <a:lumMod val="5000"/>
                  <a:lumOff val="95000"/>
                </a:schemeClr>
              </a:gs>
              <a:gs pos="74000">
                <a:schemeClr val="tx2">
                  <a:lumMod val="20000"/>
                  <a:lumOff val="80000"/>
                </a:schemeClr>
              </a:gs>
              <a:gs pos="83000">
                <a:schemeClr val="tx2">
                  <a:lumMod val="20000"/>
                  <a:lumOff val="80000"/>
                </a:schemeClr>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3 BT</a:t>
            </a:r>
          </a:p>
        </p:txBody>
      </p:sp>
      <p:sp>
        <p:nvSpPr>
          <p:cNvPr id="10" name="TextBox 9">
            <a:extLst>
              <a:ext uri="{FF2B5EF4-FFF2-40B4-BE49-F238E27FC236}">
                <a16:creationId xmlns:a16="http://schemas.microsoft.com/office/drawing/2014/main" id="{43156F08-2A6B-E94C-A96B-D88821FE314D}"/>
              </a:ext>
            </a:extLst>
          </p:cNvPr>
          <p:cNvSpPr txBox="1"/>
          <p:nvPr/>
        </p:nvSpPr>
        <p:spPr>
          <a:xfrm>
            <a:off x="107504" y="5722321"/>
            <a:ext cx="1152128" cy="600164"/>
          </a:xfrm>
          <a:prstGeom prst="rect">
            <a:avLst/>
          </a:prstGeom>
          <a:noFill/>
        </p:spPr>
        <p:txBody>
          <a:bodyPr wrap="square" rtlCol="0">
            <a:spAutoFit/>
          </a:bodyPr>
          <a:lstStyle/>
          <a:p>
            <a:r>
              <a:rPr lang="en-US" sz="1100" dirty="0"/>
              <a:t>SVR12 Concordance</a:t>
            </a:r>
          </a:p>
          <a:p>
            <a:r>
              <a:rPr lang="en-US" sz="1100" dirty="0"/>
              <a:t>N, %</a:t>
            </a:r>
          </a:p>
        </p:txBody>
      </p:sp>
      <p:sp>
        <p:nvSpPr>
          <p:cNvPr id="11" name="Rectangle 10">
            <a:extLst>
              <a:ext uri="{FF2B5EF4-FFF2-40B4-BE49-F238E27FC236}">
                <a16:creationId xmlns:a16="http://schemas.microsoft.com/office/drawing/2014/main" id="{D7DD6678-B016-2441-AC28-8B394424891A}"/>
              </a:ext>
            </a:extLst>
          </p:cNvPr>
          <p:cNvSpPr/>
          <p:nvPr/>
        </p:nvSpPr>
        <p:spPr>
          <a:xfrm>
            <a:off x="1472373" y="5845831"/>
            <a:ext cx="873954" cy="2563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55, 98%</a:t>
            </a:r>
          </a:p>
        </p:txBody>
      </p:sp>
      <p:sp>
        <p:nvSpPr>
          <p:cNvPr id="80" name="Rectangle 79">
            <a:extLst>
              <a:ext uri="{FF2B5EF4-FFF2-40B4-BE49-F238E27FC236}">
                <a16:creationId xmlns:a16="http://schemas.microsoft.com/office/drawing/2014/main" id="{5ADF3919-293D-324D-98AB-4DF8CA0A6A79}"/>
              </a:ext>
            </a:extLst>
          </p:cNvPr>
          <p:cNvSpPr/>
          <p:nvPr/>
        </p:nvSpPr>
        <p:spPr>
          <a:xfrm>
            <a:off x="3271423" y="5853809"/>
            <a:ext cx="873954" cy="27326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18, 100%</a:t>
            </a:r>
          </a:p>
        </p:txBody>
      </p:sp>
      <p:sp>
        <p:nvSpPr>
          <p:cNvPr id="81" name="Rectangle 80">
            <a:extLst>
              <a:ext uri="{FF2B5EF4-FFF2-40B4-BE49-F238E27FC236}">
                <a16:creationId xmlns:a16="http://schemas.microsoft.com/office/drawing/2014/main" id="{7F2658D9-6035-DC4C-AA87-C89971149892}"/>
              </a:ext>
            </a:extLst>
          </p:cNvPr>
          <p:cNvSpPr/>
          <p:nvPr/>
        </p:nvSpPr>
        <p:spPr>
          <a:xfrm>
            <a:off x="5124453" y="5886654"/>
            <a:ext cx="873954" cy="278650"/>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16, 100%</a:t>
            </a:r>
          </a:p>
        </p:txBody>
      </p:sp>
      <p:sp>
        <p:nvSpPr>
          <p:cNvPr id="82" name="Rectangle 81">
            <a:extLst>
              <a:ext uri="{FF2B5EF4-FFF2-40B4-BE49-F238E27FC236}">
                <a16:creationId xmlns:a16="http://schemas.microsoft.com/office/drawing/2014/main" id="{035B6DB6-3E0E-5D43-8C3C-6602CA4CA5E5}"/>
              </a:ext>
            </a:extLst>
          </p:cNvPr>
          <p:cNvSpPr/>
          <p:nvPr/>
        </p:nvSpPr>
        <p:spPr>
          <a:xfrm>
            <a:off x="6938406" y="5861403"/>
            <a:ext cx="873954" cy="278650"/>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12, 100%</a:t>
            </a:r>
          </a:p>
        </p:txBody>
      </p:sp>
      <p:sp>
        <p:nvSpPr>
          <p:cNvPr id="78" name="Rectangle: Rounded Corners 193">
            <a:extLst>
              <a:ext uri="{FF2B5EF4-FFF2-40B4-BE49-F238E27FC236}">
                <a16:creationId xmlns:a16="http://schemas.microsoft.com/office/drawing/2014/main" id="{DE537AE9-56AE-6F49-8E9B-346EC46B6662}"/>
              </a:ext>
            </a:extLst>
          </p:cNvPr>
          <p:cNvSpPr/>
          <p:nvPr/>
        </p:nvSpPr>
        <p:spPr>
          <a:xfrm>
            <a:off x="3358859" y="4477391"/>
            <a:ext cx="698025" cy="42258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1 relapse</a:t>
            </a:r>
          </a:p>
        </p:txBody>
      </p:sp>
      <p:pic>
        <p:nvPicPr>
          <p:cNvPr id="79" name="Picture 78">
            <a:extLst>
              <a:ext uri="{FF2B5EF4-FFF2-40B4-BE49-F238E27FC236}">
                <a16:creationId xmlns:a16="http://schemas.microsoft.com/office/drawing/2014/main" id="{B016485C-44A4-A945-ADE7-2FE820D4B7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084" y="4153164"/>
            <a:ext cx="396000" cy="373925"/>
          </a:xfrm>
          <a:prstGeom prst="rect">
            <a:avLst/>
          </a:prstGeom>
        </p:spPr>
      </p:pic>
      <p:sp>
        <p:nvSpPr>
          <p:cNvPr id="83" name="TextBox 82">
            <a:extLst>
              <a:ext uri="{FF2B5EF4-FFF2-40B4-BE49-F238E27FC236}">
                <a16:creationId xmlns:a16="http://schemas.microsoft.com/office/drawing/2014/main" id="{ADC421C4-EA52-B140-A248-53F45BD81F97}"/>
              </a:ext>
            </a:extLst>
          </p:cNvPr>
          <p:cNvSpPr txBox="1"/>
          <p:nvPr/>
        </p:nvSpPr>
        <p:spPr>
          <a:xfrm>
            <a:off x="4946301" y="4144691"/>
            <a:ext cx="1230258" cy="374571"/>
          </a:xfrm>
          <a:prstGeom prst="flowChartAlternateProcess">
            <a:avLst/>
          </a:prstGeom>
          <a:solidFill>
            <a:schemeClr val="tx2">
              <a:lumMod val="20000"/>
              <a:lumOff val="80000"/>
              <a:alpha val="63000"/>
            </a:schemeClr>
          </a:solidFill>
          <a:ln w="9525">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36000" tIns="0" rIns="36000" bIns="0" rtlCol="0">
            <a:spAutoFit/>
          </a:bodyPr>
          <a:lstStyle/>
          <a:p>
            <a:pPr algn="ctr"/>
            <a:r>
              <a:rPr lang="en-US" sz="1100" dirty="0">
                <a:latin typeface="Arial" panose="020B0604020202020204" pitchFamily="34" charset="0"/>
                <a:cs typeface="Arial" panose="020B0604020202020204" pitchFamily="34" charset="0"/>
              </a:rPr>
              <a:t>Arm C enrollment stopped 2/19/18</a:t>
            </a:r>
          </a:p>
        </p:txBody>
      </p:sp>
    </p:spTree>
    <p:extLst>
      <p:ext uri="{BB962C8B-B14F-4D97-AF65-F5344CB8AC3E}">
        <p14:creationId xmlns:p14="http://schemas.microsoft.com/office/powerpoint/2010/main" val="242787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p:cNvSpPr>
          <p:nvPr>
            <p:ph sz="half" idx="1"/>
          </p:nvPr>
        </p:nvSpPr>
        <p:spPr>
          <a:xfrm>
            <a:off x="319885" y="1350919"/>
            <a:ext cx="8506800" cy="1255728"/>
          </a:xfrm>
        </p:spPr>
        <p:txBody>
          <a:bodyPr>
            <a:spAutoFit/>
          </a:bodyPr>
          <a:lstStyle/>
          <a:p>
            <a:r>
              <a:rPr lang="en-US" sz="1400" b="1" dirty="0"/>
              <a:t>Objective</a:t>
            </a:r>
            <a:r>
              <a:rPr lang="en-US" sz="1400" dirty="0"/>
              <a:t>: to characterize the efficacy and safety of GLE/PIB in HCV GT 5/6-infected patients (historically under-represented in clinical trials) including patients infected with diverse GT 6 subtypes</a:t>
            </a:r>
          </a:p>
          <a:p>
            <a:r>
              <a:rPr lang="en-US" sz="1400" b="1" dirty="0"/>
              <a:t>Methods: </a:t>
            </a:r>
            <a:r>
              <a:rPr lang="en-US" sz="1400" dirty="0"/>
              <a:t>adult patients with chronic HCV GT 5/6 infection, treated with GLE/PIB according to label for 8 weeks (without cirrhosis) or 12 weeks (with compensated cirrhosis)</a:t>
            </a:r>
          </a:p>
          <a:p>
            <a:r>
              <a:rPr lang="en-US" sz="1400" b="1" dirty="0"/>
              <a:t>Results:</a:t>
            </a:r>
          </a:p>
        </p:txBody>
      </p:sp>
      <p:graphicFrame>
        <p:nvGraphicFramePr>
          <p:cNvPr id="18" name="Chart 17">
            <a:extLst>
              <a:ext uri="{FF2B5EF4-FFF2-40B4-BE49-F238E27FC236}">
                <a16:creationId xmlns:a16="http://schemas.microsoft.com/office/drawing/2014/main" id="{C357C7B2-710B-42E5-886A-D578E10D8EBD}"/>
              </a:ext>
            </a:extLst>
          </p:cNvPr>
          <p:cNvGraphicFramePr/>
          <p:nvPr>
            <p:extLst/>
          </p:nvPr>
        </p:nvGraphicFramePr>
        <p:xfrm>
          <a:off x="4990408" y="2316956"/>
          <a:ext cx="3744416" cy="24183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Efficacy and safety of GLE/PIB in patients with HCV GT 5 or 6 infection: ENDURANCE-5, 6 study</a:t>
            </a:r>
            <a:endParaRPr lang="en-GB" dirty="0"/>
          </a:p>
        </p:txBody>
      </p:sp>
      <p:sp>
        <p:nvSpPr>
          <p:cNvPr id="6" name="Text Placeholder 5">
            <a:extLst>
              <a:ext uri="{FF2B5EF4-FFF2-40B4-BE49-F238E27FC236}">
                <a16:creationId xmlns:a16="http://schemas.microsoft.com/office/drawing/2014/main" id="{C8335191-0BB3-4F9F-91CC-5EAC9A3593E7}"/>
              </a:ext>
            </a:extLst>
          </p:cNvPr>
          <p:cNvSpPr>
            <a:spLocks noGrp="1"/>
          </p:cNvSpPr>
          <p:nvPr>
            <p:ph type="body" sz="quarter" idx="10"/>
          </p:nvPr>
        </p:nvSpPr>
        <p:spPr>
          <a:xfrm>
            <a:off x="4925" y="6479931"/>
            <a:ext cx="7519403" cy="376990"/>
          </a:xfrm>
        </p:spPr>
        <p:txBody>
          <a:bodyPr/>
          <a:lstStyle/>
          <a:p>
            <a:r>
              <a:rPr lang="en-US" dirty="0"/>
              <a:t>*14 patients have yet to reach post-treatment Week 12</a:t>
            </a:r>
          </a:p>
          <a:p>
            <a:r>
              <a:rPr lang="en-GB" dirty="0" err="1"/>
              <a:t>Asselah</a:t>
            </a:r>
            <a:r>
              <a:rPr lang="en-GB" dirty="0"/>
              <a:t> T, et al. ILC 2018, #GS-012</a:t>
            </a:r>
          </a:p>
        </p:txBody>
      </p:sp>
      <p:sp>
        <p:nvSpPr>
          <p:cNvPr id="14" name="Content Placeholder 3">
            <a:extLst>
              <a:ext uri="{FF2B5EF4-FFF2-40B4-BE49-F238E27FC236}">
                <a16:creationId xmlns:a16="http://schemas.microsoft.com/office/drawing/2014/main" id="{FBA92EBD-72D2-471F-AFB4-00CF2347D021}"/>
              </a:ext>
            </a:extLst>
          </p:cNvPr>
          <p:cNvSpPr txBox="1">
            <a:spLocks/>
          </p:cNvSpPr>
          <p:nvPr/>
        </p:nvSpPr>
        <p:spPr>
          <a:xfrm>
            <a:off x="319314" y="5592628"/>
            <a:ext cx="8506800" cy="78175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Conclusions: </a:t>
            </a:r>
            <a:r>
              <a:rPr lang="en-US" sz="1400" dirty="0"/>
              <a:t>GLE/PIB achieves high SVR12 rates in patients infected with these rare genotypes, consistent with SVR12 rates for GT 5/6 seen in registration studies</a:t>
            </a:r>
          </a:p>
          <a:p>
            <a:r>
              <a:rPr lang="en-US" sz="1400" dirty="0"/>
              <a:t>No SAEs attributed to GLE/PIB, no grade 3 or higher ALT elevations</a:t>
            </a:r>
          </a:p>
        </p:txBody>
      </p:sp>
      <p:graphicFrame>
        <p:nvGraphicFramePr>
          <p:cNvPr id="3" name="Table 2">
            <a:extLst>
              <a:ext uri="{FF2B5EF4-FFF2-40B4-BE49-F238E27FC236}">
                <a16:creationId xmlns:a16="http://schemas.microsoft.com/office/drawing/2014/main" id="{B6619FA8-4374-484A-B2C3-26106B880664}"/>
              </a:ext>
            </a:extLst>
          </p:cNvPr>
          <p:cNvGraphicFramePr>
            <a:graphicFrameLocks noGrp="1"/>
          </p:cNvGraphicFramePr>
          <p:nvPr>
            <p:extLst>
              <p:ext uri="{D42A27DB-BD31-4B8C-83A1-F6EECF244321}">
                <p14:modId xmlns:p14="http://schemas.microsoft.com/office/powerpoint/2010/main" val="1090652315"/>
              </p:ext>
            </p:extLst>
          </p:nvPr>
        </p:nvGraphicFramePr>
        <p:xfrm>
          <a:off x="763345" y="2610077"/>
          <a:ext cx="4099705" cy="1405215"/>
        </p:xfrm>
        <a:graphic>
          <a:graphicData uri="http://schemas.openxmlformats.org/drawingml/2006/table">
            <a:tbl>
              <a:tblPr firstRow="1" bandRow="1">
                <a:tableStyleId>{69012ECD-51FC-41F1-AA8D-1B2483CD663E}</a:tableStyleId>
              </a:tblPr>
              <a:tblGrid>
                <a:gridCol w="1077854">
                  <a:extLst>
                    <a:ext uri="{9D8B030D-6E8A-4147-A177-3AD203B41FA5}">
                      <a16:colId xmlns:a16="http://schemas.microsoft.com/office/drawing/2014/main" val="3143165029"/>
                    </a:ext>
                  </a:extLst>
                </a:gridCol>
                <a:gridCol w="1116771">
                  <a:extLst>
                    <a:ext uri="{9D8B030D-6E8A-4147-A177-3AD203B41FA5}">
                      <a16:colId xmlns:a16="http://schemas.microsoft.com/office/drawing/2014/main" val="2305171273"/>
                    </a:ext>
                  </a:extLst>
                </a:gridCol>
                <a:gridCol w="1051079">
                  <a:extLst>
                    <a:ext uri="{9D8B030D-6E8A-4147-A177-3AD203B41FA5}">
                      <a16:colId xmlns:a16="http://schemas.microsoft.com/office/drawing/2014/main" val="2867775605"/>
                    </a:ext>
                  </a:extLst>
                </a:gridCol>
                <a:gridCol w="854001">
                  <a:extLst>
                    <a:ext uri="{9D8B030D-6E8A-4147-A177-3AD203B41FA5}">
                      <a16:colId xmlns:a16="http://schemas.microsoft.com/office/drawing/2014/main" val="2929892394"/>
                    </a:ext>
                  </a:extLst>
                </a:gridCol>
              </a:tblGrid>
              <a:tr h="525610">
                <a:tc>
                  <a:txBody>
                    <a:bodyPr/>
                    <a:lstStyle/>
                    <a:p>
                      <a:pPr marL="36000" algn="l" fontAlgn="b">
                        <a:lnSpc>
                          <a:spcPct val="100000"/>
                        </a:lnSpc>
                      </a:pPr>
                      <a:r>
                        <a:rPr lang="en-US" sz="1100" u="none" strike="noStrike">
                          <a:effectLst/>
                        </a:rPr>
                        <a:t>Characteristic</a:t>
                      </a:r>
                      <a:br>
                        <a:rPr lang="en-US" sz="1100" u="none" strike="noStrike">
                          <a:effectLst/>
                        </a:rPr>
                      </a:br>
                      <a:r>
                        <a:rPr lang="en-US" sz="1100" u="none" strike="noStrike">
                          <a:effectLst/>
                        </a:rPr>
                        <a:t>n </a:t>
                      </a:r>
                      <a:r>
                        <a:rPr lang="en-US" sz="1100" kern="1200" baseline="0">
                          <a:effectLst/>
                        </a:rPr>
                        <a:t>(%)</a:t>
                      </a:r>
                      <a:endParaRPr lang="en-US" sz="1100" b="1" i="0" u="none" strike="noStrike" dirty="0">
                        <a:solidFill>
                          <a:schemeClr val="tx1"/>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de-DE" sz="1100" u="none" strike="noStrike" dirty="0">
                          <a:effectLst/>
                        </a:rPr>
                        <a:t>8-week</a:t>
                      </a:r>
                      <a:r>
                        <a:rPr lang="de-DE" sz="1100" u="none" strike="noStrike" baseline="0" dirty="0">
                          <a:effectLst/>
                        </a:rPr>
                        <a:t> </a:t>
                      </a:r>
                      <a:br>
                        <a:rPr lang="de-DE" sz="1100" u="none" strike="noStrike" baseline="0" dirty="0">
                          <a:effectLst/>
                        </a:rPr>
                      </a:br>
                      <a:r>
                        <a:rPr lang="en-US" sz="1100" dirty="0"/>
                        <a:t>GLE/PIB (n</a:t>
                      </a:r>
                      <a:r>
                        <a:rPr lang="de-DE" sz="1100" u="none" strike="noStrike" dirty="0">
                          <a:effectLst/>
                        </a:rPr>
                        <a:t>=75)</a:t>
                      </a:r>
                      <a:endParaRPr lang="de-DE" sz="1100" b="1" i="0" u="none" strike="noStrike" dirty="0">
                        <a:solidFill>
                          <a:srgbClr val="FFFFFF"/>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de-DE" sz="1100" u="none" strike="noStrike" dirty="0">
                          <a:effectLst/>
                        </a:rPr>
                        <a:t>12-week </a:t>
                      </a:r>
                      <a:r>
                        <a:rPr lang="en-US" sz="1100" dirty="0"/>
                        <a:t>GLE/PIB (</a:t>
                      </a:r>
                      <a:r>
                        <a:rPr lang="de-DE" sz="1100" u="none" strike="noStrike" dirty="0">
                          <a:effectLst/>
                        </a:rPr>
                        <a:t>n</a:t>
                      </a:r>
                      <a:r>
                        <a:rPr lang="de-DE" sz="1100" u="none" strike="noStrike" baseline="0" dirty="0">
                          <a:effectLst/>
                        </a:rPr>
                        <a:t>=9)</a:t>
                      </a:r>
                      <a:endParaRPr lang="de-DE" sz="1100" b="1" i="0" u="none" strike="noStrike" dirty="0">
                        <a:solidFill>
                          <a:srgbClr val="FFFFFF"/>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lnSpc>
                          <a:spcPct val="100000"/>
                        </a:lnSpc>
                      </a:pPr>
                      <a:r>
                        <a:rPr lang="de-DE" sz="1100" u="none" strike="noStrike" dirty="0">
                          <a:effectLst/>
                        </a:rPr>
                        <a:t>Total</a:t>
                      </a:r>
                    </a:p>
                    <a:p>
                      <a:pPr algn="ctr" fontAlgn="b">
                        <a:lnSpc>
                          <a:spcPct val="100000"/>
                        </a:lnSpc>
                      </a:pPr>
                      <a:r>
                        <a:rPr lang="de-DE" sz="1100" u="none" strike="noStrike" dirty="0">
                          <a:effectLst/>
                        </a:rPr>
                        <a:t>N=84*</a:t>
                      </a:r>
                      <a:endParaRPr lang="de-DE" sz="1100" b="1" i="0" u="none" strike="noStrike" dirty="0">
                        <a:solidFill>
                          <a:srgbClr val="FFFFFF"/>
                        </a:solidFill>
                        <a:effectLst/>
                        <a:latin typeface="+mn-lt"/>
                      </a:endParaRPr>
                    </a:p>
                  </a:txBody>
                  <a:tcPr marL="18000" marR="18000"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346898722"/>
                  </a:ext>
                </a:extLst>
              </a:tr>
              <a:tr h="175921">
                <a:tc>
                  <a:txBody>
                    <a:bodyPr/>
                    <a:lstStyle/>
                    <a:p>
                      <a:pPr marL="36000" marR="0">
                        <a:lnSpc>
                          <a:spcPct val="100000"/>
                        </a:lnSpc>
                        <a:spcBef>
                          <a:spcPts val="0"/>
                        </a:spcBef>
                        <a:spcAft>
                          <a:spcPts val="0"/>
                        </a:spcAft>
                      </a:pPr>
                      <a:r>
                        <a:rPr lang="en-US" sz="1100" kern="1200">
                          <a:effectLst/>
                        </a:rPr>
                        <a:t>Male</a:t>
                      </a:r>
                      <a:endParaRPr lang="en-US" sz="11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34 (45)</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5 (56)</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39 (46)</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43375211"/>
                  </a:ext>
                </a:extLst>
              </a:tr>
              <a:tr h="175921">
                <a:tc>
                  <a:txBody>
                    <a:bodyPr/>
                    <a:lstStyle/>
                    <a:p>
                      <a:pPr marL="36000" marR="0">
                        <a:lnSpc>
                          <a:spcPct val="100000"/>
                        </a:lnSpc>
                        <a:spcBef>
                          <a:spcPts val="0"/>
                        </a:spcBef>
                        <a:spcAft>
                          <a:spcPts val="0"/>
                        </a:spcAft>
                      </a:pPr>
                      <a:r>
                        <a:rPr lang="en-US" sz="1100" kern="1200">
                          <a:effectLst/>
                        </a:rPr>
                        <a:t>White race</a:t>
                      </a:r>
                      <a:endParaRPr lang="en-US" sz="11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22 (29)</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3 (33)</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25 (30)</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09466912"/>
                  </a:ext>
                </a:extLst>
              </a:tr>
              <a:tr h="175921">
                <a:tc>
                  <a:txBody>
                    <a:bodyPr/>
                    <a:lstStyle/>
                    <a:p>
                      <a:pPr marL="36000" marR="0">
                        <a:lnSpc>
                          <a:spcPct val="100000"/>
                        </a:lnSpc>
                        <a:spcBef>
                          <a:spcPts val="0"/>
                        </a:spcBef>
                        <a:spcAft>
                          <a:spcPts val="0"/>
                        </a:spcAft>
                      </a:pPr>
                      <a:r>
                        <a:rPr lang="en-US" sz="1100">
                          <a:effectLst/>
                        </a:rPr>
                        <a:t>Asian race</a:t>
                      </a:r>
                      <a:endParaRPr lang="en-US" sz="11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52 (69)</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5 (56)</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rPr>
                        <a:t>57 (68)</a:t>
                      </a:r>
                      <a:endParaRPr lang="en-US" sz="1100" dirty="0">
                        <a:effectLst/>
                        <a:latin typeface="+mn-lt"/>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857238"/>
                  </a:ext>
                </a:extLst>
              </a:tr>
              <a:tr h="175921">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100">
                          <a:effectLst/>
                        </a:rPr>
                        <a:t>GT 5a</a:t>
                      </a:r>
                      <a:endParaRPr lang="en-US" sz="11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20 (27)</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3 (33)</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23 (27)</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73518992"/>
                  </a:ext>
                </a:extLst>
              </a:tr>
              <a:tr h="175921">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100">
                          <a:effectLst/>
                        </a:rPr>
                        <a:t>GT 6</a:t>
                      </a:r>
                      <a:endParaRPr lang="en-US" sz="1100" dirty="0">
                        <a:effectLst/>
                        <a:latin typeface="+mn-lt"/>
                        <a:ea typeface="Times New Roman"/>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55 (73)</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6 (67)</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rPr>
                        <a:t>61 (73)</a:t>
                      </a:r>
                      <a:endParaRPr lang="en-US" sz="1100" dirty="0">
                        <a:effectLst/>
                        <a:latin typeface="+mn-lt"/>
                        <a:ea typeface="Calibri"/>
                        <a:cs typeface="Times New Roman"/>
                      </a:endParaRPr>
                    </a:p>
                  </a:txBody>
                  <a:tcPr marL="18000" marR="18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72338670"/>
                  </a:ext>
                </a:extLst>
              </a:tr>
            </a:tbl>
          </a:graphicData>
        </a:graphic>
      </p:graphicFrame>
      <p:graphicFrame>
        <p:nvGraphicFramePr>
          <p:cNvPr id="5" name="Table 4">
            <a:extLst>
              <a:ext uri="{FF2B5EF4-FFF2-40B4-BE49-F238E27FC236}">
                <a16:creationId xmlns:a16="http://schemas.microsoft.com/office/drawing/2014/main" id="{89D64939-3255-4D37-BF80-A8059312F7F9}"/>
              </a:ext>
            </a:extLst>
          </p:cNvPr>
          <p:cNvGraphicFramePr>
            <a:graphicFrameLocks noGrp="1"/>
          </p:cNvGraphicFramePr>
          <p:nvPr>
            <p:extLst/>
          </p:nvPr>
        </p:nvGraphicFramePr>
        <p:xfrm>
          <a:off x="763345" y="4238647"/>
          <a:ext cx="4099702" cy="1221840"/>
        </p:xfrm>
        <a:graphic>
          <a:graphicData uri="http://schemas.openxmlformats.org/drawingml/2006/table">
            <a:tbl>
              <a:tblPr firstRow="1" bandRow="1">
                <a:tableStyleId>{69012ECD-51FC-41F1-AA8D-1B2483CD663E}</a:tableStyleId>
              </a:tblPr>
              <a:tblGrid>
                <a:gridCol w="723477">
                  <a:extLst>
                    <a:ext uri="{9D8B030D-6E8A-4147-A177-3AD203B41FA5}">
                      <a16:colId xmlns:a16="http://schemas.microsoft.com/office/drawing/2014/main" val="2558855082"/>
                    </a:ext>
                  </a:extLst>
                </a:gridCol>
                <a:gridCol w="281352">
                  <a:extLst>
                    <a:ext uri="{9D8B030D-6E8A-4147-A177-3AD203B41FA5}">
                      <a16:colId xmlns:a16="http://schemas.microsoft.com/office/drawing/2014/main" val="649680004"/>
                    </a:ext>
                  </a:extLst>
                </a:gridCol>
                <a:gridCol w="723477">
                  <a:extLst>
                    <a:ext uri="{9D8B030D-6E8A-4147-A177-3AD203B41FA5}">
                      <a16:colId xmlns:a16="http://schemas.microsoft.com/office/drawing/2014/main" val="3647517401"/>
                    </a:ext>
                  </a:extLst>
                </a:gridCol>
                <a:gridCol w="281352">
                  <a:extLst>
                    <a:ext uri="{9D8B030D-6E8A-4147-A177-3AD203B41FA5}">
                      <a16:colId xmlns:a16="http://schemas.microsoft.com/office/drawing/2014/main" val="1691928457"/>
                    </a:ext>
                  </a:extLst>
                </a:gridCol>
                <a:gridCol w="723477">
                  <a:extLst>
                    <a:ext uri="{9D8B030D-6E8A-4147-A177-3AD203B41FA5}">
                      <a16:colId xmlns:a16="http://schemas.microsoft.com/office/drawing/2014/main" val="1103813018"/>
                    </a:ext>
                  </a:extLst>
                </a:gridCol>
                <a:gridCol w="321545">
                  <a:extLst>
                    <a:ext uri="{9D8B030D-6E8A-4147-A177-3AD203B41FA5}">
                      <a16:colId xmlns:a16="http://schemas.microsoft.com/office/drawing/2014/main" val="3443320553"/>
                    </a:ext>
                  </a:extLst>
                </a:gridCol>
                <a:gridCol w="723477">
                  <a:extLst>
                    <a:ext uri="{9D8B030D-6E8A-4147-A177-3AD203B41FA5}">
                      <a16:colId xmlns:a16="http://schemas.microsoft.com/office/drawing/2014/main" val="542096929"/>
                    </a:ext>
                  </a:extLst>
                </a:gridCol>
                <a:gridCol w="321545">
                  <a:extLst>
                    <a:ext uri="{9D8B030D-6E8A-4147-A177-3AD203B41FA5}">
                      <a16:colId xmlns:a16="http://schemas.microsoft.com/office/drawing/2014/main" val="3810566442"/>
                    </a:ext>
                  </a:extLst>
                </a:gridCol>
              </a:tblGrid>
              <a:tr h="17488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a:cs typeface="Times New Roman"/>
                        </a:rPr>
                        <a:t>GT 6 subtype diversity; N=61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fontAlgn="b">
                        <a:lnSpc>
                          <a:spcPct val="100000"/>
                        </a:lnSpc>
                      </a:pPr>
                      <a:endParaRPr lang="de-DE" sz="1300" b="1" i="0" u="none" strike="noStrike" dirty="0">
                        <a:solidFill>
                          <a:srgbClr val="FFFFFF"/>
                        </a:solidFill>
                        <a:effectLst>
                          <a:outerShdw blurRad="38100" dist="38100" dir="2700000" algn="tl">
                            <a:srgbClr val="000000">
                              <a:alpha val="43137"/>
                            </a:srgbClr>
                          </a:outerShdw>
                        </a:effectLst>
                        <a:latin typeface="+mn-lt"/>
                      </a:endParaRPr>
                    </a:p>
                  </a:txBody>
                  <a:tcPr marL="3455" marR="3455"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fontAlgn="b">
                        <a:lnSpc>
                          <a:spcPct val="100000"/>
                        </a:lnSpc>
                      </a:pPr>
                      <a:endParaRPr lang="de-DE" sz="1300" b="1" i="0" u="none" strike="noStrike" dirty="0">
                        <a:solidFill>
                          <a:srgbClr val="FFFFFF"/>
                        </a:solidFill>
                        <a:effectLst>
                          <a:outerShdw blurRad="38100" dist="38100" dir="2700000" algn="tl">
                            <a:srgbClr val="000000">
                              <a:alpha val="43137"/>
                            </a:srgbClr>
                          </a:outerShdw>
                        </a:effectLst>
                        <a:latin typeface="+mn-lt"/>
                      </a:endParaRPr>
                    </a:p>
                  </a:txBody>
                  <a:tcPr marL="3455" marR="3455"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fontAlgn="b">
                        <a:lnSpc>
                          <a:spcPct val="100000"/>
                        </a:lnSpc>
                      </a:pPr>
                      <a:endParaRPr lang="de-DE" sz="1300" b="1" i="0" u="none" strike="noStrike" dirty="0">
                        <a:solidFill>
                          <a:srgbClr val="FFFFFF"/>
                        </a:solidFill>
                        <a:effectLst>
                          <a:outerShdw blurRad="38100" dist="38100" dir="2700000" algn="tl">
                            <a:srgbClr val="000000">
                              <a:alpha val="43137"/>
                            </a:srgbClr>
                          </a:outerShdw>
                        </a:effectLst>
                        <a:latin typeface="+mn-lt"/>
                      </a:endParaRPr>
                    </a:p>
                  </a:txBody>
                  <a:tcPr marL="3455" marR="3455" marT="2591"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879089339"/>
                  </a:ext>
                </a:extLst>
              </a:tr>
              <a:tr h="174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Times New Roman"/>
                          <a:cs typeface="Times New Roman"/>
                        </a:rPr>
                        <a:t>Subtype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lnSpc>
                          <a:spcPct val="100000"/>
                        </a:lnSpc>
                      </a:pPr>
                      <a:r>
                        <a:rPr lang="de-DE" sz="1100" b="1" i="0" u="none" strike="noStrike" dirty="0">
                          <a:solidFill>
                            <a:schemeClr val="tx1"/>
                          </a:solidFill>
                          <a:effectLst/>
                          <a:latin typeface="+mn-lt"/>
                        </a:rPr>
                        <a:t>%</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Times New Roman"/>
                          <a:cs typeface="Times New Roman"/>
                        </a:rPr>
                        <a:t>Subtype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lnSpc>
                          <a:spcPct val="100000"/>
                        </a:lnSpc>
                      </a:pPr>
                      <a:r>
                        <a:rPr lang="de-DE" sz="1100" b="1" i="0" u="none" strike="noStrike" dirty="0">
                          <a:solidFill>
                            <a:schemeClr val="tx1"/>
                          </a:solidFill>
                          <a:effectLst/>
                          <a:latin typeface="+mn-lt"/>
                        </a:rPr>
                        <a:t>%</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Times New Roman"/>
                          <a:cs typeface="Times New Roman"/>
                        </a:rPr>
                        <a:t>Subtype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lnSpc>
                          <a:spcPct val="100000"/>
                        </a:lnSpc>
                      </a:pPr>
                      <a:r>
                        <a:rPr lang="de-DE" sz="1100" b="1" i="0" u="none" strike="noStrike" dirty="0">
                          <a:solidFill>
                            <a:schemeClr val="tx1"/>
                          </a:solidFill>
                          <a:effectLst/>
                          <a:latin typeface="+mn-lt"/>
                        </a:rPr>
                        <a:t>%</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Times New Roman"/>
                          <a:cs typeface="Times New Roman"/>
                        </a:rPr>
                        <a:t>Subtype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lnSpc>
                          <a:spcPct val="100000"/>
                        </a:lnSpc>
                      </a:pPr>
                      <a:r>
                        <a:rPr lang="de-DE" sz="1100" b="1" i="0" u="none" strike="noStrike" dirty="0">
                          <a:solidFill>
                            <a:schemeClr val="tx1"/>
                          </a:solidFill>
                          <a:effectLst/>
                          <a:latin typeface="+mn-lt"/>
                        </a:rPr>
                        <a:t>%</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9646366"/>
                  </a:ext>
                </a:extLst>
              </a:tr>
              <a:tr h="174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a:cs typeface="Times New Roman"/>
                        </a:rPr>
                        <a:t>6</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2</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effectLst/>
                          <a:latin typeface="+mn-lt"/>
                          <a:ea typeface="Times New Roman"/>
                          <a:cs typeface="Times New Roman"/>
                        </a:rPr>
                        <a:t>6e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baseline="0" dirty="0">
                          <a:latin typeface="+mn-lt"/>
                        </a:rPr>
                        <a:t>18</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6k</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3</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6o</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6994122"/>
                  </a:ext>
                </a:extLst>
              </a:tr>
              <a:tr h="174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mn-lt"/>
                          <a:ea typeface="Times New Roman"/>
                          <a:cs typeface="Times New Roman"/>
                        </a:rPr>
                        <a:t>6a</a:t>
                      </a:r>
                      <a:endParaRPr lang="en-US" sz="1100" dirty="0">
                        <a:effectLst/>
                        <a:latin typeface="+mn-lt"/>
                        <a:ea typeface="Times New Roman"/>
                        <a:cs typeface="Times New Roman"/>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latin typeface="+mn-lt"/>
                        </a:rPr>
                        <a:t>39</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6f</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6l</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7</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6p</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3</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0348148"/>
                  </a:ext>
                </a:extLst>
              </a:tr>
              <a:tr h="174886">
                <a:tc>
                  <a:txBody>
                    <a:bodyPr/>
                    <a:lstStyle/>
                    <a:p>
                      <a:pPr marL="0" marR="0" indent="0" algn="ctr">
                        <a:lnSpc>
                          <a:spcPct val="100000"/>
                        </a:lnSpc>
                        <a:spcBef>
                          <a:spcPts val="0"/>
                        </a:spcBef>
                        <a:spcAft>
                          <a:spcPts val="0"/>
                        </a:spcAft>
                      </a:pPr>
                      <a:r>
                        <a:rPr lang="en-US" sz="1100" kern="1200" dirty="0">
                          <a:effectLst/>
                          <a:latin typeface="+mn-lt"/>
                          <a:ea typeface="Times New Roman"/>
                          <a:cs typeface="Times New Roman"/>
                        </a:rPr>
                        <a:t>6b/6xd</a:t>
                      </a:r>
                      <a:endParaRPr lang="en-US" sz="1100" dirty="0">
                        <a:effectLst/>
                        <a:latin typeface="+mn-lt"/>
                        <a:ea typeface="Times New Roman"/>
                        <a:cs typeface="Times New Roman"/>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6h</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effectLst/>
                          <a:latin typeface="+mn-lt"/>
                          <a:ea typeface="Calibri"/>
                          <a:cs typeface="Times New Roman"/>
                        </a:rPr>
                        <a:t>6m</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6q</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89613239"/>
                  </a:ext>
                </a:extLst>
              </a:tr>
              <a:tr h="174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a:cs typeface="Times New Roman"/>
                        </a:rPr>
                        <a:t>6d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6j</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6n</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mn-lt"/>
                          <a:ea typeface="Calibri"/>
                          <a:cs typeface="Times New Roman"/>
                        </a:rPr>
                        <a:t>5</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100" dirty="0">
                          <a:effectLst/>
                          <a:latin typeface="+mn-lt"/>
                          <a:ea typeface="Calibri"/>
                          <a:cs typeface="Times New Roman"/>
                        </a:rPr>
                        <a:t>6r</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a:cs typeface="Times New Roman"/>
                        </a:rPr>
                        <a:t>2</a:t>
                      </a:r>
                      <a:endParaRPr lang="en-US"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97277833"/>
                  </a:ext>
                </a:extLst>
              </a:tr>
            </a:tbl>
          </a:graphicData>
        </a:graphic>
      </p:graphicFrame>
      <p:graphicFrame>
        <p:nvGraphicFramePr>
          <p:cNvPr id="16" name="Table 15">
            <a:extLst>
              <a:ext uri="{FF2B5EF4-FFF2-40B4-BE49-F238E27FC236}">
                <a16:creationId xmlns:a16="http://schemas.microsoft.com/office/drawing/2014/main" id="{435F7A81-44F6-4B78-A409-E703A9F0B4FB}"/>
              </a:ext>
            </a:extLst>
          </p:cNvPr>
          <p:cNvGraphicFramePr>
            <a:graphicFrameLocks noGrp="1"/>
          </p:cNvGraphicFramePr>
          <p:nvPr>
            <p:extLst>
              <p:ext uri="{D42A27DB-BD31-4B8C-83A1-F6EECF244321}">
                <p14:modId xmlns:p14="http://schemas.microsoft.com/office/powerpoint/2010/main" val="2627624586"/>
              </p:ext>
            </p:extLst>
          </p:nvPr>
        </p:nvGraphicFramePr>
        <p:xfrm>
          <a:off x="6070528" y="4645927"/>
          <a:ext cx="2009658" cy="814560"/>
        </p:xfrm>
        <a:graphic>
          <a:graphicData uri="http://schemas.openxmlformats.org/drawingml/2006/table">
            <a:tbl>
              <a:tblPr firstRow="1" bandRow="1">
                <a:tableStyleId>{69012ECD-51FC-41F1-AA8D-1B2483CD663E}</a:tableStyleId>
              </a:tblPr>
              <a:tblGrid>
                <a:gridCol w="1660773">
                  <a:extLst>
                    <a:ext uri="{9D8B030D-6E8A-4147-A177-3AD203B41FA5}">
                      <a16:colId xmlns:a16="http://schemas.microsoft.com/office/drawing/2014/main" val="2558855082"/>
                    </a:ext>
                  </a:extLst>
                </a:gridCol>
                <a:gridCol w="348885">
                  <a:extLst>
                    <a:ext uri="{9D8B030D-6E8A-4147-A177-3AD203B41FA5}">
                      <a16:colId xmlns:a16="http://schemas.microsoft.com/office/drawing/2014/main" val="3647517401"/>
                    </a:ext>
                  </a:extLst>
                </a:gridCol>
              </a:tblGrid>
              <a:tr h="1748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a:cs typeface="Times New Roman"/>
                        </a:rPr>
                        <a:t>Reason for non-response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879089339"/>
                  </a:ext>
                </a:extLst>
              </a:tr>
              <a:tr h="174315">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effectLst/>
                          <a:latin typeface="+mn-lt"/>
                          <a:ea typeface="Times New Roman"/>
                          <a:cs typeface="Times New Roman"/>
                        </a:rPr>
                        <a:t>Breakthrough</a:t>
                      </a:r>
                      <a:endParaRPr lang="en-US" sz="1100" b="0" dirty="0">
                        <a:solidFill>
                          <a:schemeClr val="tx1"/>
                        </a:solidFill>
                        <a:effectLst/>
                        <a:latin typeface="+mn-lt"/>
                        <a:ea typeface="Times New Roman"/>
                        <a:cs typeface="Times New Roman"/>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b="0" i="0" u="none" strike="noStrike" dirty="0">
                          <a:solidFill>
                            <a:schemeClr val="tx1"/>
                          </a:solidFill>
                          <a:effectLst/>
                          <a:latin typeface="+mn-lt"/>
                        </a:rPr>
                        <a:t>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9646366"/>
                  </a:ext>
                </a:extLst>
              </a:tr>
              <a:tr h="174886">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effectLst/>
                          <a:latin typeface="+mn-lt"/>
                          <a:ea typeface="Times New Roman"/>
                          <a:cs typeface="Times New Roman"/>
                        </a:rPr>
                        <a:t>Relapse</a:t>
                      </a:r>
                      <a:endParaRPr lang="en-US" sz="1100" b="0" dirty="0">
                        <a:solidFill>
                          <a:schemeClr val="tx1"/>
                        </a:solidFill>
                        <a:effectLst/>
                        <a:latin typeface="+mn-lt"/>
                        <a:ea typeface="Times New Roman"/>
                        <a:cs typeface="Times New Roman"/>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b="0" i="0" u="none" strike="noStrike" dirty="0">
                          <a:solidFill>
                            <a:schemeClr val="tx1"/>
                          </a:solidFill>
                          <a:effectLst/>
                          <a:latin typeface="+mn-lt"/>
                        </a:rPr>
                        <a:t>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6994122"/>
                  </a:ext>
                </a:extLst>
              </a:tr>
              <a:tr h="174886">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effectLst/>
                          <a:latin typeface="+mn-lt"/>
                          <a:ea typeface="Times New Roman"/>
                          <a:cs typeface="Times New Roman"/>
                        </a:rPr>
                        <a:t>Discontinuation</a:t>
                      </a:r>
                      <a:endParaRPr lang="en-US" sz="1100" b="0" dirty="0">
                        <a:solidFill>
                          <a:schemeClr val="tx1"/>
                        </a:solidFill>
                        <a:effectLst/>
                        <a:latin typeface="+mn-lt"/>
                        <a:ea typeface="Times New Roman"/>
                        <a:cs typeface="Times New Roman"/>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100" b="0" i="0" u="none" strike="noStrike" dirty="0">
                          <a:solidFill>
                            <a:schemeClr val="tx1"/>
                          </a:solidFill>
                          <a:effectLst/>
                          <a:latin typeface="+mn-lt"/>
                        </a:rPr>
                        <a:t>0</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0348148"/>
                  </a:ext>
                </a:extLst>
              </a:tr>
            </a:tbl>
          </a:graphicData>
        </a:graphic>
      </p:graphicFrame>
      <p:grpSp>
        <p:nvGrpSpPr>
          <p:cNvPr id="21" name="Group 20">
            <a:extLst>
              <a:ext uri="{FF2B5EF4-FFF2-40B4-BE49-F238E27FC236}">
                <a16:creationId xmlns:a16="http://schemas.microsoft.com/office/drawing/2014/main" id="{2811D5DF-F124-42E0-83A9-F5B23CEBB8E9}"/>
              </a:ext>
            </a:extLst>
          </p:cNvPr>
          <p:cNvGrpSpPr/>
          <p:nvPr/>
        </p:nvGrpSpPr>
        <p:grpSpPr>
          <a:xfrm>
            <a:off x="6125254" y="2689337"/>
            <a:ext cx="171524" cy="344375"/>
            <a:chOff x="4672637" y="1412776"/>
            <a:chExt cx="170657" cy="648072"/>
          </a:xfrm>
        </p:grpSpPr>
        <p:cxnSp>
          <p:nvCxnSpPr>
            <p:cNvPr id="22" name="Straight Connector 21">
              <a:extLst>
                <a:ext uri="{FF2B5EF4-FFF2-40B4-BE49-F238E27FC236}">
                  <a16:creationId xmlns:a16="http://schemas.microsoft.com/office/drawing/2014/main" id="{3822537F-4734-4702-8E94-562F58D93DD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88C470-6BB3-4258-8822-6D58B0914ED3}"/>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D92E46-793F-47BF-A67E-9DC0D428B6AF}"/>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28483D06-0A37-42C2-853A-BB665E573CF6}"/>
              </a:ext>
            </a:extLst>
          </p:cNvPr>
          <p:cNvGrpSpPr/>
          <p:nvPr/>
        </p:nvGrpSpPr>
        <p:grpSpPr>
          <a:xfrm>
            <a:off x="7084316" y="2682985"/>
            <a:ext cx="171524" cy="176103"/>
            <a:chOff x="4672637" y="1412776"/>
            <a:chExt cx="170657" cy="648072"/>
          </a:xfrm>
        </p:grpSpPr>
        <p:cxnSp>
          <p:nvCxnSpPr>
            <p:cNvPr id="26" name="Straight Connector 25">
              <a:extLst>
                <a:ext uri="{FF2B5EF4-FFF2-40B4-BE49-F238E27FC236}">
                  <a16:creationId xmlns:a16="http://schemas.microsoft.com/office/drawing/2014/main" id="{F957664C-FA73-4E98-8AC2-B6C828C2EC9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3CBC9A-EA10-4225-A14E-81AFEA07C457}"/>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C8F89A-96B1-4BC0-943E-D4B5B60F2CDA}"/>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AA57F15-B253-48A1-8200-544CF2E5229A}"/>
              </a:ext>
            </a:extLst>
          </p:cNvPr>
          <p:cNvGrpSpPr/>
          <p:nvPr/>
        </p:nvGrpSpPr>
        <p:grpSpPr>
          <a:xfrm>
            <a:off x="8039476" y="2690925"/>
            <a:ext cx="171524" cy="155463"/>
            <a:chOff x="4672637" y="1412776"/>
            <a:chExt cx="170657" cy="648072"/>
          </a:xfrm>
        </p:grpSpPr>
        <p:cxnSp>
          <p:nvCxnSpPr>
            <p:cNvPr id="30" name="Straight Connector 29">
              <a:extLst>
                <a:ext uri="{FF2B5EF4-FFF2-40B4-BE49-F238E27FC236}">
                  <a16:creationId xmlns:a16="http://schemas.microsoft.com/office/drawing/2014/main" id="{FA0998FC-E1F3-4C66-AC1E-7C82606A0596}"/>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4F36E0-780C-423D-A791-2F52F4AE7824}"/>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269A08-1E22-454F-AAB5-28C698F486F4}"/>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C6EEA24-5B8D-40AF-B017-AA109584F856}"/>
              </a:ext>
            </a:extLst>
          </p:cNvPr>
          <p:cNvGrpSpPr/>
          <p:nvPr/>
        </p:nvGrpSpPr>
        <p:grpSpPr>
          <a:xfrm>
            <a:off x="6044548" y="3811626"/>
            <a:ext cx="354584" cy="512154"/>
            <a:chOff x="3478779" y="908720"/>
            <a:chExt cx="354584" cy="512154"/>
          </a:xfrm>
        </p:grpSpPr>
        <p:sp>
          <p:nvSpPr>
            <p:cNvPr id="43" name="TextBox 42">
              <a:extLst>
                <a:ext uri="{FF2B5EF4-FFF2-40B4-BE49-F238E27FC236}">
                  <a16:creationId xmlns:a16="http://schemas.microsoft.com/office/drawing/2014/main" id="{C6CFE3A8-23E0-4A6C-9905-B4827828E8FC}"/>
                </a:ext>
              </a:extLst>
            </p:cNvPr>
            <p:cNvSpPr txBox="1"/>
            <p:nvPr/>
          </p:nvSpPr>
          <p:spPr>
            <a:xfrm>
              <a:off x="3478779" y="908720"/>
              <a:ext cx="354584" cy="276999"/>
            </a:xfrm>
            <a:prstGeom prst="rect">
              <a:avLst/>
            </a:prstGeom>
            <a:noFill/>
          </p:spPr>
          <p:txBody>
            <a:bodyPr wrap="none" rtlCol="0">
              <a:spAutoFit/>
            </a:bodyPr>
            <a:lstStyle/>
            <a:p>
              <a:pPr algn="ctr"/>
              <a:r>
                <a:rPr lang="en-GB" sz="1200" dirty="0"/>
                <a:t>22</a:t>
              </a:r>
            </a:p>
          </p:txBody>
        </p:sp>
        <p:sp>
          <p:nvSpPr>
            <p:cNvPr id="44" name="TextBox 43">
              <a:extLst>
                <a:ext uri="{FF2B5EF4-FFF2-40B4-BE49-F238E27FC236}">
                  <a16:creationId xmlns:a16="http://schemas.microsoft.com/office/drawing/2014/main" id="{2BE62B36-4176-47AD-9182-CC157BF2C7D1}"/>
                </a:ext>
              </a:extLst>
            </p:cNvPr>
            <p:cNvSpPr txBox="1"/>
            <p:nvPr/>
          </p:nvSpPr>
          <p:spPr>
            <a:xfrm>
              <a:off x="3478779" y="1143875"/>
              <a:ext cx="354584" cy="276999"/>
            </a:xfrm>
            <a:prstGeom prst="rect">
              <a:avLst/>
            </a:prstGeom>
            <a:noFill/>
          </p:spPr>
          <p:txBody>
            <a:bodyPr wrap="none" rtlCol="0">
              <a:spAutoFit/>
            </a:bodyPr>
            <a:lstStyle/>
            <a:p>
              <a:pPr algn="ctr"/>
              <a:r>
                <a:rPr lang="en-GB" sz="1200" dirty="0"/>
                <a:t>23</a:t>
              </a:r>
            </a:p>
          </p:txBody>
        </p:sp>
        <p:cxnSp>
          <p:nvCxnSpPr>
            <p:cNvPr id="45" name="Straight Connector 44">
              <a:extLst>
                <a:ext uri="{FF2B5EF4-FFF2-40B4-BE49-F238E27FC236}">
                  <a16:creationId xmlns:a16="http://schemas.microsoft.com/office/drawing/2014/main" id="{EAC4D929-C8BD-4B8C-99E5-1FBD8F727335}"/>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E8C63B8-9A5E-442A-935B-12132F015A70}"/>
              </a:ext>
            </a:extLst>
          </p:cNvPr>
          <p:cNvGrpSpPr/>
          <p:nvPr/>
        </p:nvGrpSpPr>
        <p:grpSpPr>
          <a:xfrm>
            <a:off x="7944280" y="3811626"/>
            <a:ext cx="354584" cy="512154"/>
            <a:chOff x="3478779" y="908720"/>
            <a:chExt cx="354584" cy="512154"/>
          </a:xfrm>
        </p:grpSpPr>
        <p:sp>
          <p:nvSpPr>
            <p:cNvPr id="47" name="TextBox 46">
              <a:extLst>
                <a:ext uri="{FF2B5EF4-FFF2-40B4-BE49-F238E27FC236}">
                  <a16:creationId xmlns:a16="http://schemas.microsoft.com/office/drawing/2014/main" id="{61B28188-AFA9-4BCC-AA10-92A1FD6A7E6C}"/>
                </a:ext>
              </a:extLst>
            </p:cNvPr>
            <p:cNvSpPr txBox="1"/>
            <p:nvPr/>
          </p:nvSpPr>
          <p:spPr>
            <a:xfrm>
              <a:off x="3478779" y="908720"/>
              <a:ext cx="354584" cy="276999"/>
            </a:xfrm>
            <a:prstGeom prst="rect">
              <a:avLst/>
            </a:prstGeom>
            <a:noFill/>
          </p:spPr>
          <p:txBody>
            <a:bodyPr wrap="none" rtlCol="0">
              <a:spAutoFit/>
            </a:bodyPr>
            <a:lstStyle/>
            <a:p>
              <a:pPr algn="ctr"/>
              <a:r>
                <a:rPr lang="en-GB" sz="1200" dirty="0">
                  <a:solidFill>
                    <a:schemeClr val="bg2"/>
                  </a:solidFill>
                </a:rPr>
                <a:t>68</a:t>
              </a:r>
            </a:p>
          </p:txBody>
        </p:sp>
        <p:sp>
          <p:nvSpPr>
            <p:cNvPr id="48" name="TextBox 47">
              <a:extLst>
                <a:ext uri="{FF2B5EF4-FFF2-40B4-BE49-F238E27FC236}">
                  <a16:creationId xmlns:a16="http://schemas.microsoft.com/office/drawing/2014/main" id="{D8381486-D76C-4B5A-A235-829B322A1A52}"/>
                </a:ext>
              </a:extLst>
            </p:cNvPr>
            <p:cNvSpPr txBox="1"/>
            <p:nvPr/>
          </p:nvSpPr>
          <p:spPr>
            <a:xfrm>
              <a:off x="3478779" y="1143875"/>
              <a:ext cx="354584" cy="276999"/>
            </a:xfrm>
            <a:prstGeom prst="rect">
              <a:avLst/>
            </a:prstGeom>
            <a:noFill/>
          </p:spPr>
          <p:txBody>
            <a:bodyPr wrap="none" rtlCol="0">
              <a:spAutoFit/>
            </a:bodyPr>
            <a:lstStyle/>
            <a:p>
              <a:pPr algn="ctr"/>
              <a:r>
                <a:rPr lang="en-GB" sz="1200" dirty="0">
                  <a:solidFill>
                    <a:schemeClr val="bg2"/>
                  </a:solidFill>
                </a:rPr>
                <a:t>70</a:t>
              </a:r>
            </a:p>
          </p:txBody>
        </p:sp>
        <p:cxnSp>
          <p:nvCxnSpPr>
            <p:cNvPr id="49" name="Straight Connector 48">
              <a:extLst>
                <a:ext uri="{FF2B5EF4-FFF2-40B4-BE49-F238E27FC236}">
                  <a16:creationId xmlns:a16="http://schemas.microsoft.com/office/drawing/2014/main" id="{310B04A3-1CCB-4E05-959F-B1BDA96F2248}"/>
                </a:ext>
              </a:extLst>
            </p:cNvPr>
            <p:cNvCxnSpPr/>
            <p:nvPr/>
          </p:nvCxnSpPr>
          <p:spPr>
            <a:xfrm>
              <a:off x="3557071" y="1164797"/>
              <a:ext cx="19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E7ADE3F-999B-4CE9-9EDD-FF4A0A379085}"/>
              </a:ext>
            </a:extLst>
          </p:cNvPr>
          <p:cNvGrpSpPr/>
          <p:nvPr/>
        </p:nvGrpSpPr>
        <p:grpSpPr>
          <a:xfrm>
            <a:off x="7004008" y="3811626"/>
            <a:ext cx="354584" cy="512154"/>
            <a:chOff x="3478779" y="908720"/>
            <a:chExt cx="354584" cy="512154"/>
          </a:xfrm>
        </p:grpSpPr>
        <p:sp>
          <p:nvSpPr>
            <p:cNvPr id="51" name="TextBox 50">
              <a:extLst>
                <a:ext uri="{FF2B5EF4-FFF2-40B4-BE49-F238E27FC236}">
                  <a16:creationId xmlns:a16="http://schemas.microsoft.com/office/drawing/2014/main" id="{5C2F032D-72E7-4033-AD63-932F85C67CC0}"/>
                </a:ext>
              </a:extLst>
            </p:cNvPr>
            <p:cNvSpPr txBox="1"/>
            <p:nvPr/>
          </p:nvSpPr>
          <p:spPr>
            <a:xfrm>
              <a:off x="3478779" y="908720"/>
              <a:ext cx="354584" cy="276999"/>
            </a:xfrm>
            <a:prstGeom prst="rect">
              <a:avLst/>
            </a:prstGeom>
            <a:noFill/>
          </p:spPr>
          <p:txBody>
            <a:bodyPr wrap="none" rtlCol="0">
              <a:spAutoFit/>
            </a:bodyPr>
            <a:lstStyle/>
            <a:p>
              <a:pPr algn="ctr"/>
              <a:r>
                <a:rPr lang="en-GB" sz="1200" dirty="0"/>
                <a:t>46</a:t>
              </a:r>
            </a:p>
          </p:txBody>
        </p:sp>
        <p:sp>
          <p:nvSpPr>
            <p:cNvPr id="52" name="TextBox 51">
              <a:extLst>
                <a:ext uri="{FF2B5EF4-FFF2-40B4-BE49-F238E27FC236}">
                  <a16:creationId xmlns:a16="http://schemas.microsoft.com/office/drawing/2014/main" id="{8E890799-19C7-4333-AEA5-1580DE3B288C}"/>
                </a:ext>
              </a:extLst>
            </p:cNvPr>
            <p:cNvSpPr txBox="1"/>
            <p:nvPr/>
          </p:nvSpPr>
          <p:spPr>
            <a:xfrm>
              <a:off x="3478779" y="1143875"/>
              <a:ext cx="354584" cy="276999"/>
            </a:xfrm>
            <a:prstGeom prst="rect">
              <a:avLst/>
            </a:prstGeom>
            <a:noFill/>
          </p:spPr>
          <p:txBody>
            <a:bodyPr wrap="none" rtlCol="0">
              <a:spAutoFit/>
            </a:bodyPr>
            <a:lstStyle/>
            <a:p>
              <a:pPr algn="ctr"/>
              <a:r>
                <a:rPr lang="en-GB" sz="1200" dirty="0"/>
                <a:t>47</a:t>
              </a:r>
            </a:p>
          </p:txBody>
        </p:sp>
        <p:cxnSp>
          <p:nvCxnSpPr>
            <p:cNvPr id="53" name="Straight Connector 52">
              <a:extLst>
                <a:ext uri="{FF2B5EF4-FFF2-40B4-BE49-F238E27FC236}">
                  <a16:creationId xmlns:a16="http://schemas.microsoft.com/office/drawing/2014/main" id="{7D25E08D-BF28-4217-B3C8-AFB074A44C13}"/>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657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Retreatment of HCV infection in patients who failed GLE/PIB: MAGELLAN-3 study</a:t>
            </a:r>
            <a:endParaRPr lang="en-GB" dirty="0"/>
          </a:p>
        </p:txBody>
      </p:sp>
      <p:sp>
        <p:nvSpPr>
          <p:cNvPr id="9" name="Text Placeholder 8">
            <a:extLst>
              <a:ext uri="{FF2B5EF4-FFF2-40B4-BE49-F238E27FC236}">
                <a16:creationId xmlns:a16="http://schemas.microsoft.com/office/drawing/2014/main" id="{830A91B6-AC99-40E1-AB24-884ECADD6CEF}"/>
              </a:ext>
            </a:extLst>
          </p:cNvPr>
          <p:cNvSpPr>
            <a:spLocks noGrp="1"/>
          </p:cNvSpPr>
          <p:nvPr>
            <p:ph type="body" sz="quarter" idx="10"/>
          </p:nvPr>
        </p:nvSpPr>
        <p:spPr/>
        <p:txBody>
          <a:bodyPr/>
          <a:lstStyle/>
          <a:p>
            <a:r>
              <a:rPr lang="en-US" dirty="0"/>
              <a:t>*Either treatment or combination received before treatment with GLE/PIB</a:t>
            </a:r>
            <a:endParaRPr lang="en-US" sz="1050" dirty="0"/>
          </a:p>
          <a:p>
            <a:r>
              <a:rPr lang="en-US" dirty="0" err="1"/>
              <a:t>Wyles</a:t>
            </a:r>
            <a:r>
              <a:rPr lang="en-US" dirty="0"/>
              <a:t> D, et al</a:t>
            </a:r>
            <a:r>
              <a:rPr lang="en-GB" dirty="0"/>
              <a:t>, et al. ILC 2018, #PS-040</a:t>
            </a:r>
          </a:p>
        </p:txBody>
      </p:sp>
      <p:sp>
        <p:nvSpPr>
          <p:cNvPr id="18" name="Content Placeholder 17">
            <a:extLst>
              <a:ext uri="{FF2B5EF4-FFF2-40B4-BE49-F238E27FC236}">
                <a16:creationId xmlns:a16="http://schemas.microsoft.com/office/drawing/2014/main" id="{49C1217B-C85D-40D0-A52D-C0ED9AF8595C}"/>
              </a:ext>
            </a:extLst>
          </p:cNvPr>
          <p:cNvSpPr>
            <a:spLocks noGrp="1"/>
          </p:cNvSpPr>
          <p:nvPr>
            <p:ph sz="half" idx="1"/>
          </p:nvPr>
        </p:nvSpPr>
        <p:spPr>
          <a:xfrm>
            <a:off x="319314" y="1340768"/>
            <a:ext cx="8506800" cy="523220"/>
          </a:xfrm>
        </p:spPr>
        <p:txBody>
          <a:bodyPr>
            <a:spAutoFit/>
          </a:bodyPr>
          <a:lstStyle/>
          <a:p>
            <a:r>
              <a:rPr lang="en-US" sz="1400" b="1" dirty="0"/>
              <a:t>Objective: </a:t>
            </a:r>
            <a:r>
              <a:rPr lang="en-US" sz="1400" dirty="0"/>
              <a:t>ongoing study to evaluate efficacy and safety of 12 or 16 weeks of GLE/PIB + SOF + RBV in patients who previously failed GLE/PIB treatment </a:t>
            </a:r>
          </a:p>
        </p:txBody>
      </p:sp>
      <p:sp>
        <p:nvSpPr>
          <p:cNvPr id="8" name="TextBox 39"/>
          <p:cNvSpPr txBox="1"/>
          <p:nvPr/>
        </p:nvSpPr>
        <p:spPr>
          <a:xfrm>
            <a:off x="676988" y="1897087"/>
            <a:ext cx="1622322" cy="30777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Study design:</a:t>
            </a:r>
          </a:p>
        </p:txBody>
      </p:sp>
      <p:sp>
        <p:nvSpPr>
          <p:cNvPr id="12" name="TextBox 39"/>
          <p:cNvSpPr txBox="1"/>
          <p:nvPr/>
        </p:nvSpPr>
        <p:spPr>
          <a:xfrm>
            <a:off x="5148064" y="3501008"/>
            <a:ext cx="3168352"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Efficacy of GLE/PIB + SOF + RBV</a:t>
            </a:r>
          </a:p>
        </p:txBody>
      </p:sp>
      <p:sp>
        <p:nvSpPr>
          <p:cNvPr id="23" name="Content Placeholder 3">
            <a:extLst>
              <a:ext uri="{FF2B5EF4-FFF2-40B4-BE49-F238E27FC236}">
                <a16:creationId xmlns:a16="http://schemas.microsoft.com/office/drawing/2014/main" id="{EFF43C30-F295-4D94-831D-9C6886FBAAA0}"/>
              </a:ext>
            </a:extLst>
          </p:cNvPr>
          <p:cNvSpPr txBox="1">
            <a:spLocks/>
          </p:cNvSpPr>
          <p:nvPr/>
        </p:nvSpPr>
        <p:spPr>
          <a:xfrm>
            <a:off x="319314" y="3484413"/>
            <a:ext cx="4252686" cy="287463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Results:</a:t>
            </a:r>
          </a:p>
          <a:p>
            <a:pPr lvl="1"/>
            <a:r>
              <a:rPr lang="en-US" sz="1200" dirty="0"/>
              <a:t>30% with cirrhosis, 26% failed PI and/or NS5Ai before GLE/PIB treatment failure, and 65% had </a:t>
            </a:r>
            <a:br>
              <a:rPr lang="en-US" sz="1200" dirty="0"/>
            </a:br>
            <a:r>
              <a:rPr lang="en-US" sz="1200" dirty="0"/>
              <a:t>≥2 NS5A RASs at baseline</a:t>
            </a:r>
          </a:p>
          <a:p>
            <a:pPr lvl="1"/>
            <a:r>
              <a:rPr lang="en-US" sz="1200" dirty="0"/>
              <a:t>One GT 1a cirrhotic patient with prior experience with SOF/LDV relapsed</a:t>
            </a:r>
          </a:p>
          <a:p>
            <a:pPr lvl="1"/>
            <a:r>
              <a:rPr lang="en-US" sz="1200" dirty="0"/>
              <a:t>100% (14/14) SVR12 in GT 3 patients</a:t>
            </a:r>
          </a:p>
          <a:p>
            <a:pPr lvl="1"/>
            <a:r>
              <a:rPr lang="en-US" sz="1200" dirty="0"/>
              <a:t>No D/Cs and no DAA-related SAEs</a:t>
            </a:r>
          </a:p>
          <a:p>
            <a:r>
              <a:rPr lang="en-US" sz="1400" b="1" dirty="0"/>
              <a:t>Conclusion:</a:t>
            </a:r>
          </a:p>
          <a:p>
            <a:pPr lvl="1"/>
            <a:r>
              <a:rPr lang="en-US" sz="1200" dirty="0"/>
              <a:t>Preliminary analysis shows retreatment with GLE/PIB + SOF + RBV yields a high SVR12 rate in HCV-infected patients who have experienced </a:t>
            </a:r>
            <a:r>
              <a:rPr lang="en-US" sz="1200" dirty="0" err="1"/>
              <a:t>virological</a:t>
            </a:r>
            <a:r>
              <a:rPr lang="en-US" sz="1200" dirty="0"/>
              <a:t> failure following GLE/PIB treatment</a:t>
            </a:r>
          </a:p>
        </p:txBody>
      </p:sp>
      <p:cxnSp>
        <p:nvCxnSpPr>
          <p:cNvPr id="35" name="Straight Connector 34">
            <a:extLst>
              <a:ext uri="{FF2B5EF4-FFF2-40B4-BE49-F238E27FC236}">
                <a16:creationId xmlns:a16="http://schemas.microsoft.com/office/drawing/2014/main" id="{158F2CC5-0613-401D-9FA0-AF465DC5C9FF}"/>
              </a:ext>
            </a:extLst>
          </p:cNvPr>
          <p:cNvCxnSpPr/>
          <p:nvPr/>
        </p:nvCxnSpPr>
        <p:spPr>
          <a:xfrm>
            <a:off x="809099" y="3062602"/>
            <a:ext cx="3690893" cy="10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0CAAA3-9B73-4A7E-8BB9-96C36205DA4E}"/>
              </a:ext>
            </a:extLst>
          </p:cNvPr>
          <p:cNvCxnSpPr/>
          <p:nvPr/>
        </p:nvCxnSpPr>
        <p:spPr>
          <a:xfrm flipH="1">
            <a:off x="817031"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10">
            <a:extLst>
              <a:ext uri="{FF2B5EF4-FFF2-40B4-BE49-F238E27FC236}">
                <a16:creationId xmlns:a16="http://schemas.microsoft.com/office/drawing/2014/main" id="{B20C0774-0638-4741-B82A-E9156FD6244A}"/>
              </a:ext>
            </a:extLst>
          </p:cNvPr>
          <p:cNvSpPr txBox="1"/>
          <p:nvPr/>
        </p:nvSpPr>
        <p:spPr>
          <a:xfrm>
            <a:off x="242471" y="3166704"/>
            <a:ext cx="702885"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Week 1</a:t>
            </a:r>
            <a:endParaRPr lang="en-US" sz="1200" dirty="0">
              <a:ea typeface="Times New Roman"/>
            </a:endParaRPr>
          </a:p>
        </p:txBody>
      </p:sp>
      <p:grpSp>
        <p:nvGrpSpPr>
          <p:cNvPr id="5" name="Group 4">
            <a:extLst>
              <a:ext uri="{FF2B5EF4-FFF2-40B4-BE49-F238E27FC236}">
                <a16:creationId xmlns:a16="http://schemas.microsoft.com/office/drawing/2014/main" id="{93149DA8-F1B9-4500-AE5A-56377D6C8322}"/>
              </a:ext>
            </a:extLst>
          </p:cNvPr>
          <p:cNvGrpSpPr/>
          <p:nvPr/>
        </p:nvGrpSpPr>
        <p:grpSpPr>
          <a:xfrm>
            <a:off x="2073078" y="3063048"/>
            <a:ext cx="469744" cy="343722"/>
            <a:chOff x="2073078" y="3063048"/>
            <a:chExt cx="469744" cy="343722"/>
          </a:xfrm>
        </p:grpSpPr>
        <p:sp>
          <p:nvSpPr>
            <p:cNvPr id="39" name="TextBox 11">
              <a:extLst>
                <a:ext uri="{FF2B5EF4-FFF2-40B4-BE49-F238E27FC236}">
                  <a16:creationId xmlns:a16="http://schemas.microsoft.com/office/drawing/2014/main" id="{32667B57-207B-4E60-BD06-461832AB916D}"/>
                </a:ext>
              </a:extLst>
            </p:cNvPr>
            <p:cNvSpPr txBox="1"/>
            <p:nvPr/>
          </p:nvSpPr>
          <p:spPr>
            <a:xfrm>
              <a:off x="2073078" y="3166704"/>
              <a:ext cx="46974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12</a:t>
              </a:r>
              <a:endParaRPr lang="en-US" sz="1200" dirty="0">
                <a:ea typeface="Times New Roman"/>
              </a:endParaRPr>
            </a:p>
          </p:txBody>
        </p:sp>
        <p:cxnSp>
          <p:nvCxnSpPr>
            <p:cNvPr id="44" name="Straight Connector 43">
              <a:extLst>
                <a:ext uri="{FF2B5EF4-FFF2-40B4-BE49-F238E27FC236}">
                  <a16:creationId xmlns:a16="http://schemas.microsoft.com/office/drawing/2014/main" id="{A71F751C-4AEC-4F7B-A356-5B965C9DDB40}"/>
                </a:ext>
              </a:extLst>
            </p:cNvPr>
            <p:cNvCxnSpPr/>
            <p:nvPr/>
          </p:nvCxnSpPr>
          <p:spPr>
            <a:xfrm flipH="1">
              <a:off x="2307631"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473514E-923E-4471-B30F-5E6CE71EEFA7}"/>
              </a:ext>
            </a:extLst>
          </p:cNvPr>
          <p:cNvGrpSpPr/>
          <p:nvPr/>
        </p:nvGrpSpPr>
        <p:grpSpPr>
          <a:xfrm>
            <a:off x="2507037" y="3063048"/>
            <a:ext cx="469744" cy="343722"/>
            <a:chOff x="2507037" y="3063048"/>
            <a:chExt cx="469744" cy="343722"/>
          </a:xfrm>
        </p:grpSpPr>
        <p:sp>
          <p:nvSpPr>
            <p:cNvPr id="40" name="TextBox 11">
              <a:extLst>
                <a:ext uri="{FF2B5EF4-FFF2-40B4-BE49-F238E27FC236}">
                  <a16:creationId xmlns:a16="http://schemas.microsoft.com/office/drawing/2014/main" id="{B49C3068-B8E0-4E7B-9ADB-BF534A3A0339}"/>
                </a:ext>
              </a:extLst>
            </p:cNvPr>
            <p:cNvSpPr txBox="1"/>
            <p:nvPr/>
          </p:nvSpPr>
          <p:spPr>
            <a:xfrm>
              <a:off x="2507037" y="3166704"/>
              <a:ext cx="46974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16</a:t>
              </a:r>
              <a:endParaRPr lang="en-US" sz="1200" dirty="0">
                <a:ea typeface="Times New Roman"/>
              </a:endParaRPr>
            </a:p>
          </p:txBody>
        </p:sp>
        <p:cxnSp>
          <p:nvCxnSpPr>
            <p:cNvPr id="45" name="Straight Connector 44">
              <a:extLst>
                <a:ext uri="{FF2B5EF4-FFF2-40B4-BE49-F238E27FC236}">
                  <a16:creationId xmlns:a16="http://schemas.microsoft.com/office/drawing/2014/main" id="{F8C9DA4B-9991-40B2-8D16-0732959EB4B0}"/>
                </a:ext>
              </a:extLst>
            </p:cNvPr>
            <p:cNvCxnSpPr/>
            <p:nvPr/>
          </p:nvCxnSpPr>
          <p:spPr>
            <a:xfrm flipH="1">
              <a:off x="2741590"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907C243-C5F0-46E4-968A-FD2CDE792E08}"/>
              </a:ext>
            </a:extLst>
          </p:cNvPr>
          <p:cNvGrpSpPr/>
          <p:nvPr/>
        </p:nvGrpSpPr>
        <p:grpSpPr>
          <a:xfrm>
            <a:off x="3558118" y="3063048"/>
            <a:ext cx="469744" cy="343722"/>
            <a:chOff x="3558118" y="3063048"/>
            <a:chExt cx="469744" cy="343722"/>
          </a:xfrm>
        </p:grpSpPr>
        <p:sp>
          <p:nvSpPr>
            <p:cNvPr id="38" name="TextBox 12">
              <a:extLst>
                <a:ext uri="{FF2B5EF4-FFF2-40B4-BE49-F238E27FC236}">
                  <a16:creationId xmlns:a16="http://schemas.microsoft.com/office/drawing/2014/main" id="{2AA7567B-903B-48C5-8B29-01244AE12B45}"/>
                </a:ext>
              </a:extLst>
            </p:cNvPr>
            <p:cNvSpPr txBox="1"/>
            <p:nvPr/>
          </p:nvSpPr>
          <p:spPr>
            <a:xfrm>
              <a:off x="3558118" y="3166704"/>
              <a:ext cx="469744" cy="240066"/>
            </a:xfrm>
            <a:prstGeom prst="rect">
              <a:avLst/>
            </a:prstGeom>
            <a:noFill/>
          </p:spPr>
          <p:txBody>
            <a:bodyPr wrap="none" rtlCol="0">
              <a:spAutoFit/>
            </a:bodyPr>
            <a:lstStyle/>
            <a:p>
              <a:pPr algn="ctr">
                <a:lnSpc>
                  <a:spcPct val="80000"/>
                </a:lnSpc>
              </a:pPr>
              <a:r>
                <a:rPr lang="en-US" sz="1200">
                  <a:solidFill>
                    <a:srgbClr val="000000"/>
                  </a:solidFill>
                  <a:ea typeface="Times New Roman"/>
                  <a:cs typeface="Times New Roman"/>
                </a:rPr>
                <a:t>24</a:t>
              </a:r>
              <a:endParaRPr lang="en-US" sz="1200">
                <a:ea typeface="Times New Roman"/>
              </a:endParaRPr>
            </a:p>
          </p:txBody>
        </p:sp>
        <p:cxnSp>
          <p:nvCxnSpPr>
            <p:cNvPr id="46" name="Straight Connector 45">
              <a:extLst>
                <a:ext uri="{FF2B5EF4-FFF2-40B4-BE49-F238E27FC236}">
                  <a16:creationId xmlns:a16="http://schemas.microsoft.com/office/drawing/2014/main" id="{B08AFCAD-F425-4C97-8538-7C844CAE4AE1}"/>
                </a:ext>
              </a:extLst>
            </p:cNvPr>
            <p:cNvCxnSpPr/>
            <p:nvPr/>
          </p:nvCxnSpPr>
          <p:spPr>
            <a:xfrm flipH="1">
              <a:off x="3792672"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0DB360C-BCC5-4918-84CD-CA6CB9BD0665}"/>
              </a:ext>
            </a:extLst>
          </p:cNvPr>
          <p:cNvGrpSpPr/>
          <p:nvPr/>
        </p:nvGrpSpPr>
        <p:grpSpPr>
          <a:xfrm>
            <a:off x="3958555" y="3063048"/>
            <a:ext cx="469744" cy="343722"/>
            <a:chOff x="3958555" y="3063048"/>
            <a:chExt cx="469744" cy="343722"/>
          </a:xfrm>
        </p:grpSpPr>
        <p:sp>
          <p:nvSpPr>
            <p:cNvPr id="41" name="TextBox 12">
              <a:extLst>
                <a:ext uri="{FF2B5EF4-FFF2-40B4-BE49-F238E27FC236}">
                  <a16:creationId xmlns:a16="http://schemas.microsoft.com/office/drawing/2014/main" id="{4920BBCE-0429-4C6D-A2C0-3E6A3D33DB52}"/>
                </a:ext>
              </a:extLst>
            </p:cNvPr>
            <p:cNvSpPr txBox="1"/>
            <p:nvPr/>
          </p:nvSpPr>
          <p:spPr>
            <a:xfrm>
              <a:off x="3958555" y="3166704"/>
              <a:ext cx="46974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28</a:t>
              </a:r>
              <a:endParaRPr lang="en-US" sz="1200" dirty="0">
                <a:ea typeface="Times New Roman"/>
              </a:endParaRPr>
            </a:p>
          </p:txBody>
        </p:sp>
        <p:cxnSp>
          <p:nvCxnSpPr>
            <p:cNvPr id="47" name="Straight Connector 46">
              <a:extLst>
                <a:ext uri="{FF2B5EF4-FFF2-40B4-BE49-F238E27FC236}">
                  <a16:creationId xmlns:a16="http://schemas.microsoft.com/office/drawing/2014/main" id="{D763509E-8495-4054-A3DD-C60AB7845FDB}"/>
                </a:ext>
              </a:extLst>
            </p:cNvPr>
            <p:cNvCxnSpPr/>
            <p:nvPr/>
          </p:nvCxnSpPr>
          <p:spPr>
            <a:xfrm flipH="1">
              <a:off x="4193108"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B076772C-A3DE-4A87-A3C2-4899A8BCAD08}"/>
              </a:ext>
            </a:extLst>
          </p:cNvPr>
          <p:cNvGrpSpPr/>
          <p:nvPr/>
        </p:nvGrpSpPr>
        <p:grpSpPr>
          <a:xfrm>
            <a:off x="788222" y="2679543"/>
            <a:ext cx="3637234" cy="427752"/>
            <a:chOff x="2664021" y="2850711"/>
            <a:chExt cx="4841158" cy="427752"/>
          </a:xfrm>
        </p:grpSpPr>
        <p:sp>
          <p:nvSpPr>
            <p:cNvPr id="50" name="TextBox 49">
              <a:extLst>
                <a:ext uri="{FF2B5EF4-FFF2-40B4-BE49-F238E27FC236}">
                  <a16:creationId xmlns:a16="http://schemas.microsoft.com/office/drawing/2014/main" id="{E7253330-C0A4-4055-81A0-37FD2029D99C}"/>
                </a:ext>
              </a:extLst>
            </p:cNvPr>
            <p:cNvSpPr txBox="1"/>
            <p:nvPr/>
          </p:nvSpPr>
          <p:spPr>
            <a:xfrm>
              <a:off x="6837938" y="3056864"/>
              <a:ext cx="667241"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grpSp>
          <p:nvGrpSpPr>
            <p:cNvPr id="51" name="Group 50">
              <a:extLst>
                <a:ext uri="{FF2B5EF4-FFF2-40B4-BE49-F238E27FC236}">
                  <a16:creationId xmlns:a16="http://schemas.microsoft.com/office/drawing/2014/main" id="{F77259A7-73A6-4294-A612-810215E9D685}"/>
                </a:ext>
              </a:extLst>
            </p:cNvPr>
            <p:cNvGrpSpPr/>
            <p:nvPr/>
          </p:nvGrpSpPr>
          <p:grpSpPr>
            <a:xfrm>
              <a:off x="5236659" y="2938199"/>
              <a:ext cx="2181601" cy="115176"/>
              <a:chOff x="5236659" y="2940934"/>
              <a:chExt cx="2181601" cy="115176"/>
            </a:xfrm>
          </p:grpSpPr>
          <p:cxnSp>
            <p:nvCxnSpPr>
              <p:cNvPr id="53" name="Straight Connector 52">
                <a:extLst>
                  <a:ext uri="{FF2B5EF4-FFF2-40B4-BE49-F238E27FC236}">
                    <a16:creationId xmlns:a16="http://schemas.microsoft.com/office/drawing/2014/main" id="{BFE1EFCB-4028-4A9C-8C4B-3608DC5750E7}"/>
                  </a:ext>
                </a:extLst>
              </p:cNvPr>
              <p:cNvCxnSpPr/>
              <p:nvPr/>
            </p:nvCxnSpPr>
            <p:spPr>
              <a:xfrm>
                <a:off x="7174630" y="2940934"/>
                <a:ext cx="0" cy="115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9B11FB4-D7E0-48F5-9588-C448E6B3B484}"/>
                  </a:ext>
                </a:extLst>
              </p:cNvPr>
              <p:cNvCxnSpPr/>
              <p:nvPr/>
            </p:nvCxnSpPr>
            <p:spPr>
              <a:xfrm>
                <a:off x="5236659" y="2997337"/>
                <a:ext cx="2181601" cy="2371"/>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52" name="Rectangle: Rounded Corners 51">
              <a:extLst>
                <a:ext uri="{FF2B5EF4-FFF2-40B4-BE49-F238E27FC236}">
                  <a16:creationId xmlns:a16="http://schemas.microsoft.com/office/drawing/2014/main" id="{9A0428DE-19AE-4F24-8EED-D95A541E2691}"/>
                </a:ext>
              </a:extLst>
            </p:cNvPr>
            <p:cNvSpPr/>
            <p:nvPr/>
          </p:nvSpPr>
          <p:spPr>
            <a:xfrm>
              <a:off x="2664021" y="2850711"/>
              <a:ext cx="2606843" cy="2901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Arm B, n=21</a:t>
              </a:r>
            </a:p>
          </p:txBody>
        </p:sp>
      </p:grpSp>
      <p:grpSp>
        <p:nvGrpSpPr>
          <p:cNvPr id="55" name="Group 54">
            <a:extLst>
              <a:ext uri="{FF2B5EF4-FFF2-40B4-BE49-F238E27FC236}">
                <a16:creationId xmlns:a16="http://schemas.microsoft.com/office/drawing/2014/main" id="{B98FBE37-87BD-4B4F-971C-666F3601BC16}"/>
              </a:ext>
            </a:extLst>
          </p:cNvPr>
          <p:cNvGrpSpPr/>
          <p:nvPr/>
        </p:nvGrpSpPr>
        <p:grpSpPr>
          <a:xfrm>
            <a:off x="780518" y="2269356"/>
            <a:ext cx="3255459" cy="451954"/>
            <a:chOff x="2653767" y="2444723"/>
            <a:chExt cx="4333015" cy="451954"/>
          </a:xfrm>
        </p:grpSpPr>
        <p:sp>
          <p:nvSpPr>
            <p:cNvPr id="57" name="TextBox 39">
              <a:extLst>
                <a:ext uri="{FF2B5EF4-FFF2-40B4-BE49-F238E27FC236}">
                  <a16:creationId xmlns:a16="http://schemas.microsoft.com/office/drawing/2014/main" id="{EF89D7F9-2963-431C-85EB-8DE04AD15870}"/>
                </a:ext>
              </a:extLst>
            </p:cNvPr>
            <p:cNvSpPr txBox="1"/>
            <p:nvPr/>
          </p:nvSpPr>
          <p:spPr>
            <a:xfrm>
              <a:off x="6252817" y="2675078"/>
              <a:ext cx="733965" cy="221599"/>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SVR12</a:t>
              </a:r>
              <a:endParaRPr lang="en-US" sz="1200" dirty="0">
                <a:ea typeface="Times New Roman"/>
              </a:endParaRPr>
            </a:p>
          </p:txBody>
        </p:sp>
        <p:grpSp>
          <p:nvGrpSpPr>
            <p:cNvPr id="58" name="Group 57">
              <a:extLst>
                <a:ext uri="{FF2B5EF4-FFF2-40B4-BE49-F238E27FC236}">
                  <a16:creationId xmlns:a16="http://schemas.microsoft.com/office/drawing/2014/main" id="{A1DEA2E3-479C-45B4-8A4D-D477D4CBD07B}"/>
                </a:ext>
              </a:extLst>
            </p:cNvPr>
            <p:cNvGrpSpPr/>
            <p:nvPr/>
          </p:nvGrpSpPr>
          <p:grpSpPr>
            <a:xfrm>
              <a:off x="4633781" y="2522555"/>
              <a:ext cx="2239032" cy="134489"/>
              <a:chOff x="4633781" y="2516039"/>
              <a:chExt cx="2239032" cy="134489"/>
            </a:xfrm>
          </p:grpSpPr>
          <p:cxnSp>
            <p:nvCxnSpPr>
              <p:cNvPr id="60" name="Straight Connector 59">
                <a:extLst>
                  <a:ext uri="{FF2B5EF4-FFF2-40B4-BE49-F238E27FC236}">
                    <a16:creationId xmlns:a16="http://schemas.microsoft.com/office/drawing/2014/main" id="{7877F6E9-D0F6-4C8B-B90A-AE17993A2145}"/>
                  </a:ext>
                </a:extLst>
              </p:cNvPr>
              <p:cNvCxnSpPr/>
              <p:nvPr/>
            </p:nvCxnSpPr>
            <p:spPr>
              <a:xfrm>
                <a:off x="6626050" y="2516039"/>
                <a:ext cx="0" cy="1344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CD6B98D-BD29-41FE-A8FC-7D6ADE6109A2}"/>
                  </a:ext>
                </a:extLst>
              </p:cNvPr>
              <p:cNvCxnSpPr/>
              <p:nvPr/>
            </p:nvCxnSpPr>
            <p:spPr>
              <a:xfrm>
                <a:off x="4633781" y="2582842"/>
                <a:ext cx="2239032" cy="882"/>
              </a:xfrm>
              <a:prstGeom prst="line">
                <a:avLst/>
              </a:prstGeom>
              <a:ln w="25400">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59" name="Rectangle: Rounded Corners 58">
              <a:extLst>
                <a:ext uri="{FF2B5EF4-FFF2-40B4-BE49-F238E27FC236}">
                  <a16:creationId xmlns:a16="http://schemas.microsoft.com/office/drawing/2014/main" id="{FA82ABC3-CEF2-439B-8637-3ABABA788497}"/>
                </a:ext>
              </a:extLst>
            </p:cNvPr>
            <p:cNvSpPr/>
            <p:nvPr/>
          </p:nvSpPr>
          <p:spPr>
            <a:xfrm>
              <a:off x="2653767" y="2444723"/>
              <a:ext cx="2021512" cy="290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Arm A, n=2</a:t>
              </a:r>
            </a:p>
          </p:txBody>
        </p:sp>
      </p:grpSp>
      <p:graphicFrame>
        <p:nvGraphicFramePr>
          <p:cNvPr id="2" name="Table 1">
            <a:extLst>
              <a:ext uri="{FF2B5EF4-FFF2-40B4-BE49-F238E27FC236}">
                <a16:creationId xmlns:a16="http://schemas.microsoft.com/office/drawing/2014/main" id="{A7D4CAC0-FA5F-4FB8-B8B4-30F68EFD68B2}"/>
              </a:ext>
            </a:extLst>
          </p:cNvPr>
          <p:cNvGraphicFramePr>
            <a:graphicFrameLocks noGrp="1"/>
          </p:cNvGraphicFramePr>
          <p:nvPr>
            <p:extLst>
              <p:ext uri="{D42A27DB-BD31-4B8C-83A1-F6EECF244321}">
                <p14:modId xmlns:p14="http://schemas.microsoft.com/office/powerpoint/2010/main" val="3688589835"/>
              </p:ext>
            </p:extLst>
          </p:nvPr>
        </p:nvGraphicFramePr>
        <p:xfrm>
          <a:off x="4698114" y="2023165"/>
          <a:ext cx="3888000" cy="1193864"/>
        </p:xfrm>
        <a:graphic>
          <a:graphicData uri="http://schemas.openxmlformats.org/drawingml/2006/table">
            <a:tbl>
              <a:tblPr firstRow="1" bandRow="1">
                <a:tableStyleId>{69012ECD-51FC-41F1-AA8D-1B2483CD663E}</a:tableStyleId>
              </a:tblPr>
              <a:tblGrid>
                <a:gridCol w="972000">
                  <a:extLst>
                    <a:ext uri="{9D8B030D-6E8A-4147-A177-3AD203B41FA5}">
                      <a16:colId xmlns:a16="http://schemas.microsoft.com/office/drawing/2014/main" val="1611895357"/>
                    </a:ext>
                  </a:extLst>
                </a:gridCol>
                <a:gridCol w="972000">
                  <a:extLst>
                    <a:ext uri="{9D8B030D-6E8A-4147-A177-3AD203B41FA5}">
                      <a16:colId xmlns:a16="http://schemas.microsoft.com/office/drawing/2014/main" val="995334973"/>
                    </a:ext>
                  </a:extLst>
                </a:gridCol>
                <a:gridCol w="972000">
                  <a:extLst>
                    <a:ext uri="{9D8B030D-6E8A-4147-A177-3AD203B41FA5}">
                      <a16:colId xmlns:a16="http://schemas.microsoft.com/office/drawing/2014/main" val="783886306"/>
                    </a:ext>
                  </a:extLst>
                </a:gridCol>
                <a:gridCol w="972000">
                  <a:extLst>
                    <a:ext uri="{9D8B030D-6E8A-4147-A177-3AD203B41FA5}">
                      <a16:colId xmlns:a16="http://schemas.microsoft.com/office/drawing/2014/main" val="3950321699"/>
                    </a:ext>
                  </a:extLst>
                </a:gridCol>
              </a:tblGrid>
              <a:tr h="307466">
                <a:tc>
                  <a:txBody>
                    <a:bodyPr/>
                    <a:lstStyle/>
                    <a:p>
                      <a:pPr algn="ctr" fontAlgn="ctr"/>
                      <a:r>
                        <a:rPr lang="en-US" sz="1200" b="1" i="0" u="none" strike="noStrike" dirty="0">
                          <a:solidFill>
                            <a:schemeClr val="bg2"/>
                          </a:solidFill>
                          <a:effectLst/>
                          <a:latin typeface="+mn-lt"/>
                        </a:rPr>
                        <a:t>Treatment </a:t>
                      </a:r>
                    </a:p>
                    <a:p>
                      <a:pPr algn="ctr" fontAlgn="ctr"/>
                      <a:r>
                        <a:rPr lang="en-US" sz="1200" b="1" i="0" u="none" strike="noStrike" dirty="0">
                          <a:solidFill>
                            <a:schemeClr val="bg2"/>
                          </a:solidFill>
                          <a:effectLst/>
                          <a:latin typeface="+mn-lt"/>
                        </a:rPr>
                        <a:t>arm</a:t>
                      </a:r>
                    </a:p>
                  </a:txBody>
                  <a:tcPr marL="9525" marR="9525" marT="7144"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r>
                        <a:rPr lang="en-US" sz="1200" b="1" i="0" u="none" strike="noStrike" dirty="0">
                          <a:solidFill>
                            <a:schemeClr val="bg2"/>
                          </a:solidFill>
                          <a:effectLst/>
                          <a:latin typeface="+mn-lt"/>
                        </a:rPr>
                        <a:t>Genotype</a:t>
                      </a:r>
                    </a:p>
                  </a:txBody>
                  <a:tcPr marL="9525" marR="9525" marT="7144"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ctr"/>
                      <a:r>
                        <a:rPr lang="en-US" sz="1200" b="1" i="0" u="none" strike="noStrike" dirty="0">
                          <a:solidFill>
                            <a:schemeClr val="bg2"/>
                          </a:solidFill>
                          <a:effectLst/>
                          <a:latin typeface="+mn-lt"/>
                        </a:rPr>
                        <a:t>Cirrhosis status</a:t>
                      </a:r>
                    </a:p>
                  </a:txBody>
                  <a:tcPr marL="9525" marR="9525" marT="7144"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ctr"/>
                      <a:r>
                        <a:rPr lang="en-US" sz="1200" b="1" i="0" u="none" strike="noStrike" kern="1200" dirty="0">
                          <a:solidFill>
                            <a:schemeClr val="bg2"/>
                          </a:solidFill>
                          <a:effectLst/>
                          <a:latin typeface="+mn-lt"/>
                          <a:ea typeface="+mn-ea"/>
                          <a:cs typeface="+mn-cs"/>
                        </a:rPr>
                        <a:t>Prior </a:t>
                      </a:r>
                      <a:r>
                        <a:rPr lang="en-US" sz="1200" b="1" i="0" u="none" strike="noStrike" dirty="0">
                          <a:solidFill>
                            <a:schemeClr val="bg2"/>
                          </a:solidFill>
                          <a:effectLst/>
                          <a:latin typeface="+mn-lt"/>
                        </a:rPr>
                        <a:t>NS5Ai</a:t>
                      </a:r>
                      <a:r>
                        <a:rPr lang="en-US" sz="1200" b="1" i="0" u="none" strike="noStrike" dirty="0">
                          <a:solidFill>
                            <a:schemeClr val="bg2"/>
                          </a:solidFill>
                          <a:effectLst/>
                          <a:latin typeface="+mn-lt"/>
                          <a:cs typeface="Arial" panose="020B0604020202020204" pitchFamily="34" charset="0"/>
                        </a:rPr>
                        <a:t> and/or PI</a:t>
                      </a:r>
                      <a:r>
                        <a:rPr lang="en-US" sz="1200" b="1" i="0" u="none" strike="noStrike" kern="1200" dirty="0">
                          <a:solidFill>
                            <a:schemeClr val="bg2"/>
                          </a:solidFill>
                          <a:effectLst/>
                          <a:latin typeface="+mn-lt"/>
                          <a:ea typeface="+mn-ea"/>
                          <a:cs typeface="+mn-cs"/>
                        </a:rPr>
                        <a:t>*</a:t>
                      </a:r>
                      <a:r>
                        <a:rPr lang="en-US" sz="1200" b="1" i="0" u="none" strike="noStrike" dirty="0">
                          <a:solidFill>
                            <a:schemeClr val="bg2"/>
                          </a:solidFill>
                          <a:effectLst/>
                          <a:latin typeface="+mn-lt"/>
                        </a:rPr>
                        <a:t> </a:t>
                      </a:r>
                    </a:p>
                  </a:txBody>
                  <a:tcPr marL="9525" marR="9525" marT="7144"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21674065"/>
                  </a:ext>
                </a:extLst>
              </a:tr>
              <a:tr h="173406">
                <a:tc>
                  <a:txBody>
                    <a:bodyPr/>
                    <a:lstStyle/>
                    <a:p>
                      <a:pPr marL="0" marR="0" algn="ctr">
                        <a:lnSpc>
                          <a:spcPct val="115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A</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n-lt"/>
                        </a:rPr>
                        <a:t>1, 2, 4, 5, 6</a:t>
                      </a:r>
                    </a:p>
                  </a:txBody>
                  <a:tcPr marL="9525" marR="9525" marT="7144"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NC</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chemeClr val="tx1"/>
                          </a:solidFill>
                          <a:effectLst/>
                          <a:latin typeface="+mn-lt"/>
                          <a:ea typeface="Calibri" panose="020F0502020204030204" pitchFamily="34" charset="0"/>
                          <a:cs typeface="Times New Roman" panose="02020603050405020304" pitchFamily="18" charset="0"/>
                        </a:rPr>
                        <a:t>No</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22420489"/>
                  </a:ext>
                </a:extLst>
              </a:tr>
              <a:tr h="173406">
                <a:tc>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B</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ctr"/>
                      <a:r>
                        <a:rPr lang="en-US" sz="1200" b="0" i="0" u="none" strike="noStrike" dirty="0">
                          <a:solidFill>
                            <a:srgbClr val="070605"/>
                          </a:solidFill>
                          <a:effectLst/>
                          <a:latin typeface="+mn-lt"/>
                        </a:rPr>
                        <a:t>3</a:t>
                      </a:r>
                    </a:p>
                  </a:txBody>
                  <a:tcPr marL="9525" marR="9525" marT="7144"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Any</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Any</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268134"/>
                  </a:ext>
                </a:extLst>
              </a:tr>
              <a:tr h="173406">
                <a:tc>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B</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ctr"/>
                      <a:r>
                        <a:rPr lang="en-US" sz="1200" b="0" i="0" u="none" strike="noStrike" dirty="0">
                          <a:solidFill>
                            <a:srgbClr val="070605"/>
                          </a:solidFill>
                          <a:effectLst/>
                          <a:latin typeface="+mn-lt"/>
                        </a:rPr>
                        <a:t>Any</a:t>
                      </a:r>
                    </a:p>
                  </a:txBody>
                  <a:tcPr marL="9525" marR="9525" marT="7144"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Any</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00768884"/>
                  </a:ext>
                </a:extLst>
              </a:tr>
              <a:tr h="1731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B</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ctr"/>
                      <a:r>
                        <a:rPr lang="en-US" sz="1200" b="0" i="0" u="none" strike="noStrike" dirty="0">
                          <a:solidFill>
                            <a:srgbClr val="070605"/>
                          </a:solidFill>
                          <a:effectLst/>
                          <a:latin typeface="+mn-lt"/>
                        </a:rPr>
                        <a:t>Any</a:t>
                      </a:r>
                    </a:p>
                  </a:txBody>
                  <a:tcPr marL="9525" marR="9525" marT="7144"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1200" dirty="0">
                          <a:latin typeface="+mn-lt"/>
                        </a:rPr>
                        <a:t>Any</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Yes</a:t>
                      </a: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77911992"/>
                  </a:ext>
                </a:extLst>
              </a:tr>
            </a:tbl>
          </a:graphicData>
        </a:graphic>
      </p:graphicFrame>
      <p:graphicFrame>
        <p:nvGraphicFramePr>
          <p:cNvPr id="62" name="Chart 61">
            <a:extLst>
              <a:ext uri="{FF2B5EF4-FFF2-40B4-BE49-F238E27FC236}">
                <a16:creationId xmlns:a16="http://schemas.microsoft.com/office/drawing/2014/main" id="{96ACE062-F6C8-4208-9B36-544D67644FF6}"/>
              </a:ext>
            </a:extLst>
          </p:cNvPr>
          <p:cNvGraphicFramePr/>
          <p:nvPr>
            <p:extLst/>
          </p:nvPr>
        </p:nvGraphicFramePr>
        <p:xfrm>
          <a:off x="4660629" y="3673956"/>
          <a:ext cx="3744416" cy="2418339"/>
        </p:xfrm>
        <a:graphic>
          <a:graphicData uri="http://schemas.openxmlformats.org/drawingml/2006/chart">
            <c:chart xmlns:c="http://schemas.openxmlformats.org/drawingml/2006/chart" xmlns:r="http://schemas.openxmlformats.org/officeDocument/2006/relationships" r:id="rId3"/>
          </a:graphicData>
        </a:graphic>
      </p:graphicFrame>
      <p:grpSp>
        <p:nvGrpSpPr>
          <p:cNvPr id="67" name="Group 66">
            <a:extLst>
              <a:ext uri="{FF2B5EF4-FFF2-40B4-BE49-F238E27FC236}">
                <a16:creationId xmlns:a16="http://schemas.microsoft.com/office/drawing/2014/main" id="{8E0820B3-8E3D-4FB3-8035-A4719EB2525D}"/>
              </a:ext>
            </a:extLst>
          </p:cNvPr>
          <p:cNvGrpSpPr/>
          <p:nvPr/>
        </p:nvGrpSpPr>
        <p:grpSpPr>
          <a:xfrm>
            <a:off x="6747283" y="4049508"/>
            <a:ext cx="194915" cy="368393"/>
            <a:chOff x="4672637" y="1412776"/>
            <a:chExt cx="170657" cy="648072"/>
          </a:xfrm>
        </p:grpSpPr>
        <p:cxnSp>
          <p:nvCxnSpPr>
            <p:cNvPr id="68" name="Straight Connector 67">
              <a:extLst>
                <a:ext uri="{FF2B5EF4-FFF2-40B4-BE49-F238E27FC236}">
                  <a16:creationId xmlns:a16="http://schemas.microsoft.com/office/drawing/2014/main" id="{3F51E057-75FA-41B4-A30E-976DCE2070E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30FA0B-B568-4602-9726-D2356B994C14}"/>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A715377-5260-4B49-941F-AA6FB4B4DEFE}"/>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E0AF6CB-FAEC-441A-8C62-EEF7FFC1C5E4}"/>
              </a:ext>
            </a:extLst>
          </p:cNvPr>
          <p:cNvGrpSpPr/>
          <p:nvPr/>
        </p:nvGrpSpPr>
        <p:grpSpPr>
          <a:xfrm>
            <a:off x="7704016" y="4047925"/>
            <a:ext cx="171524" cy="341402"/>
            <a:chOff x="4672637" y="1412776"/>
            <a:chExt cx="170657" cy="648072"/>
          </a:xfrm>
        </p:grpSpPr>
        <p:cxnSp>
          <p:nvCxnSpPr>
            <p:cNvPr id="72" name="Straight Connector 71">
              <a:extLst>
                <a:ext uri="{FF2B5EF4-FFF2-40B4-BE49-F238E27FC236}">
                  <a16:creationId xmlns:a16="http://schemas.microsoft.com/office/drawing/2014/main" id="{4768822B-8E4E-4F17-9593-DA4272427A7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E64CDF7-E2FE-4C48-B1C4-B37932952257}"/>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17050F-26EF-4320-BC64-82D00B9BB7C2}"/>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B0E7B877-368E-4C5B-9F84-4BD382D9C407}"/>
              </a:ext>
            </a:extLst>
          </p:cNvPr>
          <p:cNvGrpSpPr/>
          <p:nvPr/>
        </p:nvGrpSpPr>
        <p:grpSpPr>
          <a:xfrm>
            <a:off x="5747308" y="5168625"/>
            <a:ext cx="306394" cy="581997"/>
            <a:chOff x="3521258" y="908720"/>
            <a:chExt cx="269625" cy="512154"/>
          </a:xfrm>
        </p:grpSpPr>
        <p:sp>
          <p:nvSpPr>
            <p:cNvPr id="76" name="TextBox 75">
              <a:extLst>
                <a:ext uri="{FF2B5EF4-FFF2-40B4-BE49-F238E27FC236}">
                  <a16:creationId xmlns:a16="http://schemas.microsoft.com/office/drawing/2014/main" id="{BB14AD5D-9A3D-488C-A6A6-40C2C4FCE885}"/>
                </a:ext>
              </a:extLst>
            </p:cNvPr>
            <p:cNvSpPr txBox="1"/>
            <p:nvPr/>
          </p:nvSpPr>
          <p:spPr>
            <a:xfrm>
              <a:off x="3521258" y="908720"/>
              <a:ext cx="269625" cy="276999"/>
            </a:xfrm>
            <a:prstGeom prst="rect">
              <a:avLst/>
            </a:prstGeom>
            <a:noFill/>
          </p:spPr>
          <p:txBody>
            <a:bodyPr wrap="none" rtlCol="0">
              <a:spAutoFit/>
            </a:bodyPr>
            <a:lstStyle/>
            <a:p>
              <a:pPr algn="ctr"/>
              <a:r>
                <a:rPr lang="en-GB" sz="1200" dirty="0"/>
                <a:t>2</a:t>
              </a:r>
            </a:p>
          </p:txBody>
        </p:sp>
        <p:sp>
          <p:nvSpPr>
            <p:cNvPr id="77" name="TextBox 76">
              <a:extLst>
                <a:ext uri="{FF2B5EF4-FFF2-40B4-BE49-F238E27FC236}">
                  <a16:creationId xmlns:a16="http://schemas.microsoft.com/office/drawing/2014/main" id="{2DC46F75-CD74-4D55-A7B7-EE8248F0986F}"/>
                </a:ext>
              </a:extLst>
            </p:cNvPr>
            <p:cNvSpPr txBox="1"/>
            <p:nvPr/>
          </p:nvSpPr>
          <p:spPr>
            <a:xfrm>
              <a:off x="3521258" y="1143875"/>
              <a:ext cx="269625" cy="276999"/>
            </a:xfrm>
            <a:prstGeom prst="rect">
              <a:avLst/>
            </a:prstGeom>
            <a:noFill/>
          </p:spPr>
          <p:txBody>
            <a:bodyPr wrap="none" rtlCol="0">
              <a:spAutoFit/>
            </a:bodyPr>
            <a:lstStyle/>
            <a:p>
              <a:pPr algn="ctr"/>
              <a:r>
                <a:rPr lang="en-GB" sz="1200" dirty="0"/>
                <a:t>2</a:t>
              </a:r>
            </a:p>
          </p:txBody>
        </p:sp>
        <p:cxnSp>
          <p:nvCxnSpPr>
            <p:cNvPr id="78" name="Straight Connector 77">
              <a:extLst>
                <a:ext uri="{FF2B5EF4-FFF2-40B4-BE49-F238E27FC236}">
                  <a16:creationId xmlns:a16="http://schemas.microsoft.com/office/drawing/2014/main" id="{51441287-EA5F-4DB6-9882-6DC08EC28B62}"/>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FE4F6894-2D55-4798-BB70-1AA2F90E5950}"/>
              </a:ext>
            </a:extLst>
          </p:cNvPr>
          <p:cNvGrpSpPr/>
          <p:nvPr/>
        </p:nvGrpSpPr>
        <p:grpSpPr>
          <a:xfrm>
            <a:off x="7588309" y="5168625"/>
            <a:ext cx="402939" cy="581997"/>
            <a:chOff x="3478779" y="908720"/>
            <a:chExt cx="354584" cy="512154"/>
          </a:xfrm>
        </p:grpSpPr>
        <p:sp>
          <p:nvSpPr>
            <p:cNvPr id="80" name="TextBox 79">
              <a:extLst>
                <a:ext uri="{FF2B5EF4-FFF2-40B4-BE49-F238E27FC236}">
                  <a16:creationId xmlns:a16="http://schemas.microsoft.com/office/drawing/2014/main" id="{727838A3-DEFB-4F01-84A0-139706AC5FB1}"/>
                </a:ext>
              </a:extLst>
            </p:cNvPr>
            <p:cNvSpPr txBox="1"/>
            <p:nvPr/>
          </p:nvSpPr>
          <p:spPr>
            <a:xfrm>
              <a:off x="3478779" y="908720"/>
              <a:ext cx="354584" cy="276999"/>
            </a:xfrm>
            <a:prstGeom prst="rect">
              <a:avLst/>
            </a:prstGeom>
            <a:noFill/>
          </p:spPr>
          <p:txBody>
            <a:bodyPr wrap="none" rtlCol="0">
              <a:spAutoFit/>
            </a:bodyPr>
            <a:lstStyle/>
            <a:p>
              <a:pPr algn="ctr"/>
              <a:r>
                <a:rPr lang="en-GB" sz="1200" dirty="0">
                  <a:solidFill>
                    <a:schemeClr val="bg2"/>
                  </a:solidFill>
                </a:rPr>
                <a:t>22</a:t>
              </a:r>
            </a:p>
          </p:txBody>
        </p:sp>
        <p:sp>
          <p:nvSpPr>
            <p:cNvPr id="81" name="TextBox 80">
              <a:extLst>
                <a:ext uri="{FF2B5EF4-FFF2-40B4-BE49-F238E27FC236}">
                  <a16:creationId xmlns:a16="http://schemas.microsoft.com/office/drawing/2014/main" id="{2343DAF2-082C-4C41-AB0A-17866E543056}"/>
                </a:ext>
              </a:extLst>
            </p:cNvPr>
            <p:cNvSpPr txBox="1"/>
            <p:nvPr/>
          </p:nvSpPr>
          <p:spPr>
            <a:xfrm>
              <a:off x="3478779" y="1143875"/>
              <a:ext cx="354584" cy="276999"/>
            </a:xfrm>
            <a:prstGeom prst="rect">
              <a:avLst/>
            </a:prstGeom>
            <a:noFill/>
          </p:spPr>
          <p:txBody>
            <a:bodyPr wrap="none" rtlCol="0">
              <a:spAutoFit/>
            </a:bodyPr>
            <a:lstStyle/>
            <a:p>
              <a:pPr algn="ctr"/>
              <a:r>
                <a:rPr lang="en-GB" sz="1200" dirty="0">
                  <a:solidFill>
                    <a:schemeClr val="bg2"/>
                  </a:solidFill>
                </a:rPr>
                <a:t>23</a:t>
              </a:r>
            </a:p>
          </p:txBody>
        </p:sp>
        <p:cxnSp>
          <p:nvCxnSpPr>
            <p:cNvPr id="82" name="Straight Connector 81">
              <a:extLst>
                <a:ext uri="{FF2B5EF4-FFF2-40B4-BE49-F238E27FC236}">
                  <a16:creationId xmlns:a16="http://schemas.microsoft.com/office/drawing/2014/main" id="{7122FBF8-B7B5-4456-8856-34A140E610EB}"/>
                </a:ext>
              </a:extLst>
            </p:cNvPr>
            <p:cNvCxnSpPr/>
            <p:nvPr/>
          </p:nvCxnSpPr>
          <p:spPr>
            <a:xfrm>
              <a:off x="3557071" y="1164797"/>
              <a:ext cx="198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E097FA6B-27C7-4EB5-BBF1-07D857018E31}"/>
              </a:ext>
            </a:extLst>
          </p:cNvPr>
          <p:cNvGrpSpPr/>
          <p:nvPr/>
        </p:nvGrpSpPr>
        <p:grpSpPr>
          <a:xfrm>
            <a:off x="6643270" y="5168625"/>
            <a:ext cx="402940" cy="581997"/>
            <a:chOff x="3478778" y="908720"/>
            <a:chExt cx="354585" cy="512154"/>
          </a:xfrm>
        </p:grpSpPr>
        <p:sp>
          <p:nvSpPr>
            <p:cNvPr id="84" name="TextBox 83">
              <a:extLst>
                <a:ext uri="{FF2B5EF4-FFF2-40B4-BE49-F238E27FC236}">
                  <a16:creationId xmlns:a16="http://schemas.microsoft.com/office/drawing/2014/main" id="{E681DD7E-DF22-4BE6-8094-A62463EA8145}"/>
                </a:ext>
              </a:extLst>
            </p:cNvPr>
            <p:cNvSpPr txBox="1"/>
            <p:nvPr/>
          </p:nvSpPr>
          <p:spPr>
            <a:xfrm>
              <a:off x="3478778" y="908720"/>
              <a:ext cx="354584" cy="276999"/>
            </a:xfrm>
            <a:prstGeom prst="rect">
              <a:avLst/>
            </a:prstGeom>
            <a:noFill/>
          </p:spPr>
          <p:txBody>
            <a:bodyPr wrap="none" rtlCol="0">
              <a:spAutoFit/>
            </a:bodyPr>
            <a:lstStyle/>
            <a:p>
              <a:pPr algn="ctr"/>
              <a:r>
                <a:rPr lang="en-GB" sz="1200" dirty="0"/>
                <a:t>20</a:t>
              </a:r>
            </a:p>
          </p:txBody>
        </p:sp>
        <p:sp>
          <p:nvSpPr>
            <p:cNvPr id="85" name="TextBox 84">
              <a:extLst>
                <a:ext uri="{FF2B5EF4-FFF2-40B4-BE49-F238E27FC236}">
                  <a16:creationId xmlns:a16="http://schemas.microsoft.com/office/drawing/2014/main" id="{F034038B-426E-4DB4-9DC7-8D139191ABD1}"/>
                </a:ext>
              </a:extLst>
            </p:cNvPr>
            <p:cNvSpPr txBox="1"/>
            <p:nvPr/>
          </p:nvSpPr>
          <p:spPr>
            <a:xfrm>
              <a:off x="3478779" y="1143875"/>
              <a:ext cx="354584" cy="276999"/>
            </a:xfrm>
            <a:prstGeom prst="rect">
              <a:avLst/>
            </a:prstGeom>
            <a:noFill/>
          </p:spPr>
          <p:txBody>
            <a:bodyPr wrap="none" rtlCol="0">
              <a:spAutoFit/>
            </a:bodyPr>
            <a:lstStyle/>
            <a:p>
              <a:pPr algn="ctr"/>
              <a:r>
                <a:rPr lang="en-GB" sz="1200" dirty="0"/>
                <a:t>21</a:t>
              </a:r>
            </a:p>
          </p:txBody>
        </p:sp>
        <p:cxnSp>
          <p:nvCxnSpPr>
            <p:cNvPr id="86" name="Straight Connector 85">
              <a:extLst>
                <a:ext uri="{FF2B5EF4-FFF2-40B4-BE49-F238E27FC236}">
                  <a16:creationId xmlns:a16="http://schemas.microsoft.com/office/drawing/2014/main" id="{5F258076-20DB-438C-A88B-CFCA433637D9}"/>
                </a:ext>
              </a:extLst>
            </p:cNvPr>
            <p:cNvCxnSpPr/>
            <p:nvPr/>
          </p:nvCxnSpPr>
          <p:spPr>
            <a:xfrm>
              <a:off x="3557071" y="1164797"/>
              <a:ext cx="19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8A62E0A-B65F-4516-BCA3-3548BACF8C0B}"/>
              </a:ext>
            </a:extLst>
          </p:cNvPr>
          <p:cNvGrpSpPr/>
          <p:nvPr/>
        </p:nvGrpSpPr>
        <p:grpSpPr>
          <a:xfrm>
            <a:off x="3120006" y="3062208"/>
            <a:ext cx="354584" cy="343722"/>
            <a:chOff x="2130658" y="3063048"/>
            <a:chExt cx="354584" cy="343722"/>
          </a:xfrm>
        </p:grpSpPr>
        <p:sp>
          <p:nvSpPr>
            <p:cNvPr id="64" name="TextBox 11">
              <a:extLst>
                <a:ext uri="{FF2B5EF4-FFF2-40B4-BE49-F238E27FC236}">
                  <a16:creationId xmlns:a16="http://schemas.microsoft.com/office/drawing/2014/main" id="{E0E30EF8-7E05-4BC1-AB2F-BB446D44861D}"/>
                </a:ext>
              </a:extLst>
            </p:cNvPr>
            <p:cNvSpPr txBox="1"/>
            <p:nvPr/>
          </p:nvSpPr>
          <p:spPr>
            <a:xfrm>
              <a:off x="2130658" y="3166704"/>
              <a:ext cx="35458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20</a:t>
              </a:r>
              <a:endParaRPr lang="en-US" sz="1200" dirty="0">
                <a:ea typeface="Times New Roman"/>
              </a:endParaRPr>
            </a:p>
          </p:txBody>
        </p:sp>
        <p:cxnSp>
          <p:nvCxnSpPr>
            <p:cNvPr id="65" name="Straight Connector 64">
              <a:extLst>
                <a:ext uri="{FF2B5EF4-FFF2-40B4-BE49-F238E27FC236}">
                  <a16:creationId xmlns:a16="http://schemas.microsoft.com/office/drawing/2014/main" id="{FAEA0D67-B9C6-4461-A629-B40B9C75691A}"/>
                </a:ext>
              </a:extLst>
            </p:cNvPr>
            <p:cNvCxnSpPr/>
            <p:nvPr/>
          </p:nvCxnSpPr>
          <p:spPr>
            <a:xfrm flipH="1">
              <a:off x="2307631"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012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p:nvPr>
        </p:nvSpPr>
        <p:spPr/>
        <p:txBody>
          <a:bodyPr>
            <a:normAutofit fontScale="90000"/>
          </a:bodyPr>
          <a:lstStyle/>
          <a:p>
            <a:r>
              <a:rPr lang="it-IT"/>
              <a:t>Real-life effectiveness and safety of </a:t>
            </a:r>
            <a:r>
              <a:rPr lang="en-US"/>
              <a:t>GLE/PIB</a:t>
            </a:r>
            <a:r>
              <a:rPr lang="it-IT"/>
              <a:t> in patients with CHC: NAVIGATOR-II study</a:t>
            </a:r>
            <a:endParaRPr lang="en-GB" dirty="0"/>
          </a:p>
        </p:txBody>
      </p:sp>
      <p:sp>
        <p:nvSpPr>
          <p:cNvPr id="7170" name="Text Placeholder 5"/>
          <p:cNvSpPr>
            <a:spLocks noGrp="1"/>
          </p:cNvSpPr>
          <p:nvPr>
            <p:ph type="body" sz="quarter" idx="10"/>
          </p:nvPr>
        </p:nvSpPr>
        <p:spPr/>
        <p:txBody>
          <a:bodyPr/>
          <a:lstStyle/>
          <a:p>
            <a:r>
              <a:rPr lang="it-IT" altLang="en-US" dirty="0"/>
              <a:t>16-week: Week 4 6/6 (100%), EOT 3/3 (100%)</a:t>
            </a:r>
          </a:p>
          <a:p>
            <a:r>
              <a:rPr lang="en-GB" dirty="0" err="1"/>
              <a:t>D’Ambrosio</a:t>
            </a:r>
            <a:r>
              <a:rPr lang="en-GB" dirty="0"/>
              <a:t> R, et al. ILC 2018, #GS-013</a:t>
            </a:r>
          </a:p>
        </p:txBody>
      </p:sp>
      <p:sp>
        <p:nvSpPr>
          <p:cNvPr id="5" name="Content Placeholder 4">
            <a:extLst>
              <a:ext uri="{FF2B5EF4-FFF2-40B4-BE49-F238E27FC236}">
                <a16:creationId xmlns:a16="http://schemas.microsoft.com/office/drawing/2014/main" id="{AEDD77A8-FBE6-4E50-B3A8-4E11BE28A7B4}"/>
              </a:ext>
            </a:extLst>
          </p:cNvPr>
          <p:cNvSpPr>
            <a:spLocks noGrp="1"/>
          </p:cNvSpPr>
          <p:nvPr>
            <p:ph sz="half" idx="1"/>
          </p:nvPr>
        </p:nvSpPr>
        <p:spPr/>
        <p:txBody>
          <a:bodyPr/>
          <a:lstStyle/>
          <a:p>
            <a:r>
              <a:rPr lang="it-IT" dirty="0"/>
              <a:t>723 Italian patients, 58 (21–89) years, 49% males</a:t>
            </a:r>
          </a:p>
          <a:p>
            <a:r>
              <a:rPr lang="it-IT" dirty="0"/>
              <a:t>LSM 6.1 (2.5–43) kPa, 7% cirrhotics, 50% HCV GT 1, 6% HCV/HIV+</a:t>
            </a:r>
            <a:endParaRPr lang="en-GB" dirty="0"/>
          </a:p>
        </p:txBody>
      </p:sp>
      <p:graphicFrame>
        <p:nvGraphicFramePr>
          <p:cNvPr id="12" name="Content Placeholder 6">
            <a:extLst>
              <a:ext uri="{FF2B5EF4-FFF2-40B4-BE49-F238E27FC236}">
                <a16:creationId xmlns:a16="http://schemas.microsoft.com/office/drawing/2014/main" id="{4C1A7A76-0861-4A86-815F-1F5B0EC97966}"/>
              </a:ext>
            </a:extLst>
          </p:cNvPr>
          <p:cNvGraphicFramePr>
            <a:graphicFrameLocks/>
          </p:cNvGraphicFramePr>
          <p:nvPr>
            <p:extLst>
              <p:ext uri="{D42A27DB-BD31-4B8C-83A1-F6EECF244321}">
                <p14:modId xmlns:p14="http://schemas.microsoft.com/office/powerpoint/2010/main" val="2806393501"/>
              </p:ext>
            </p:extLst>
          </p:nvPr>
        </p:nvGraphicFramePr>
        <p:xfrm>
          <a:off x="683568" y="2291535"/>
          <a:ext cx="7526365" cy="35857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92052B5-5A51-41DE-9DB8-0023EBA4B389}"/>
              </a:ext>
            </a:extLst>
          </p:cNvPr>
          <p:cNvSpPr/>
          <p:nvPr/>
        </p:nvSpPr>
        <p:spPr>
          <a:xfrm rot="16200000">
            <a:off x="-1129588" y="3910226"/>
            <a:ext cx="3626314" cy="307777"/>
          </a:xfrm>
          <a:prstGeom prst="rect">
            <a:avLst/>
          </a:prstGeom>
        </p:spPr>
        <p:txBody>
          <a:bodyPr wrap="none">
            <a:spAutoFit/>
          </a:bodyPr>
          <a:lstStyle/>
          <a:p>
            <a:pPr algn="ctr">
              <a:defRPr sz="1400" b="0" i="0" u="none" strike="noStrike" kern="1200" baseline="0">
                <a:solidFill>
                  <a:prstClr val="black"/>
                </a:solidFill>
                <a:latin typeface="+mn-lt"/>
                <a:ea typeface="+mn-ea"/>
                <a:cs typeface="+mn-cs"/>
              </a:defRPr>
            </a:pPr>
            <a:r>
              <a:rPr lang="en-GB" dirty="0"/>
              <a:t>Patients with an on-treatment response (%)</a:t>
            </a:r>
          </a:p>
        </p:txBody>
      </p:sp>
      <p:sp>
        <p:nvSpPr>
          <p:cNvPr id="7" name="Rectangle: Rounded Corners 6">
            <a:extLst>
              <a:ext uri="{FF2B5EF4-FFF2-40B4-BE49-F238E27FC236}">
                <a16:creationId xmlns:a16="http://schemas.microsoft.com/office/drawing/2014/main" id="{DAD5304B-0E4D-40F6-B0D8-0ECB10853C81}"/>
              </a:ext>
            </a:extLst>
          </p:cNvPr>
          <p:cNvSpPr/>
          <p:nvPr/>
        </p:nvSpPr>
        <p:spPr>
          <a:xfrm>
            <a:off x="1866176" y="2291534"/>
            <a:ext cx="720080" cy="329645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Rounded Corners 126">
            <a:extLst>
              <a:ext uri="{FF2B5EF4-FFF2-40B4-BE49-F238E27FC236}">
                <a16:creationId xmlns:a16="http://schemas.microsoft.com/office/drawing/2014/main" id="{D4265897-8FEF-4270-8000-079D4CE05E53}"/>
              </a:ext>
            </a:extLst>
          </p:cNvPr>
          <p:cNvSpPr/>
          <p:nvPr/>
        </p:nvSpPr>
        <p:spPr>
          <a:xfrm>
            <a:off x="2051720" y="4532942"/>
            <a:ext cx="936104" cy="35074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1 relapse</a:t>
            </a:r>
          </a:p>
        </p:txBody>
      </p:sp>
      <p:sp>
        <p:nvSpPr>
          <p:cNvPr id="128" name="Rectangle: Rounded Corners 127">
            <a:extLst>
              <a:ext uri="{FF2B5EF4-FFF2-40B4-BE49-F238E27FC236}">
                <a16:creationId xmlns:a16="http://schemas.microsoft.com/office/drawing/2014/main" id="{086764EE-49F3-4403-B7C5-AC42413CBD44}"/>
              </a:ext>
            </a:extLst>
          </p:cNvPr>
          <p:cNvSpPr/>
          <p:nvPr/>
        </p:nvSpPr>
        <p:spPr>
          <a:xfrm>
            <a:off x="4283968" y="4532942"/>
            <a:ext cx="936104" cy="35074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2"/>
                </a:solidFill>
              </a:rPr>
              <a:t>1 relapse</a:t>
            </a:r>
          </a:p>
        </p:txBody>
      </p:sp>
      <p:grpSp>
        <p:nvGrpSpPr>
          <p:cNvPr id="8" name="Group 7">
            <a:extLst>
              <a:ext uri="{FF2B5EF4-FFF2-40B4-BE49-F238E27FC236}">
                <a16:creationId xmlns:a16="http://schemas.microsoft.com/office/drawing/2014/main" id="{F9B717F3-7727-4A29-8716-BFDDD3077747}"/>
              </a:ext>
            </a:extLst>
          </p:cNvPr>
          <p:cNvGrpSpPr/>
          <p:nvPr/>
        </p:nvGrpSpPr>
        <p:grpSpPr>
          <a:xfrm>
            <a:off x="3829305" y="6032595"/>
            <a:ext cx="1912841" cy="276999"/>
            <a:chOff x="3419872" y="6059891"/>
            <a:chExt cx="1912841" cy="276999"/>
          </a:xfrm>
        </p:grpSpPr>
        <p:sp>
          <p:nvSpPr>
            <p:cNvPr id="2" name="Rectangle 1">
              <a:extLst>
                <a:ext uri="{FF2B5EF4-FFF2-40B4-BE49-F238E27FC236}">
                  <a16:creationId xmlns:a16="http://schemas.microsoft.com/office/drawing/2014/main" id="{3F91E584-6134-4851-B0D4-524892057A3A}"/>
                </a:ext>
              </a:extLst>
            </p:cNvPr>
            <p:cNvSpPr/>
            <p:nvPr/>
          </p:nvSpPr>
          <p:spPr>
            <a:xfrm>
              <a:off x="3419872" y="6093296"/>
              <a:ext cx="21602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BEFF799-0E56-4DC5-94D8-3F0666ED31AF}"/>
                </a:ext>
              </a:extLst>
            </p:cNvPr>
            <p:cNvSpPr/>
            <p:nvPr/>
          </p:nvSpPr>
          <p:spPr>
            <a:xfrm>
              <a:off x="4371313" y="6093296"/>
              <a:ext cx="216024" cy="21602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3CB94CD-0363-4203-95DE-F7BA9584B5AF}"/>
                </a:ext>
              </a:extLst>
            </p:cNvPr>
            <p:cNvSpPr txBox="1"/>
            <p:nvPr/>
          </p:nvSpPr>
          <p:spPr>
            <a:xfrm>
              <a:off x="3710896" y="6059891"/>
              <a:ext cx="585417" cy="276999"/>
            </a:xfrm>
            <a:prstGeom prst="rect">
              <a:avLst/>
            </a:prstGeom>
            <a:noFill/>
          </p:spPr>
          <p:txBody>
            <a:bodyPr wrap="none" rtlCol="0">
              <a:spAutoFit/>
            </a:bodyPr>
            <a:lstStyle/>
            <a:p>
              <a:r>
                <a:rPr lang="en-GB" sz="1200" dirty="0"/>
                <a:t>SVR4</a:t>
              </a:r>
            </a:p>
          </p:txBody>
        </p:sp>
        <p:sp>
          <p:nvSpPr>
            <p:cNvPr id="13" name="TextBox 12">
              <a:extLst>
                <a:ext uri="{FF2B5EF4-FFF2-40B4-BE49-F238E27FC236}">
                  <a16:creationId xmlns:a16="http://schemas.microsoft.com/office/drawing/2014/main" id="{AA34CBBB-93F4-443E-A750-472A026F7B94}"/>
                </a:ext>
              </a:extLst>
            </p:cNvPr>
            <p:cNvSpPr txBox="1"/>
            <p:nvPr/>
          </p:nvSpPr>
          <p:spPr>
            <a:xfrm>
              <a:off x="4662337" y="6059891"/>
              <a:ext cx="670376" cy="276999"/>
            </a:xfrm>
            <a:prstGeom prst="rect">
              <a:avLst/>
            </a:prstGeom>
            <a:noFill/>
          </p:spPr>
          <p:txBody>
            <a:bodyPr wrap="none" rtlCol="0">
              <a:spAutoFit/>
            </a:bodyPr>
            <a:lstStyle/>
            <a:p>
              <a:r>
                <a:rPr lang="en-GB" sz="1200" dirty="0"/>
                <a:t>SVR12</a:t>
              </a:r>
            </a:p>
          </p:txBody>
        </p:sp>
      </p:grpSp>
      <p:sp>
        <p:nvSpPr>
          <p:cNvPr id="9" name="TextBox 8">
            <a:extLst>
              <a:ext uri="{FF2B5EF4-FFF2-40B4-BE49-F238E27FC236}">
                <a16:creationId xmlns:a16="http://schemas.microsoft.com/office/drawing/2014/main" id="{26C7941B-B67A-4CDA-8B2D-BD27C0BDF6AE}"/>
              </a:ext>
            </a:extLst>
          </p:cNvPr>
          <p:cNvSpPr txBox="1"/>
          <p:nvPr/>
        </p:nvSpPr>
        <p:spPr>
          <a:xfrm>
            <a:off x="2071550" y="5070856"/>
            <a:ext cx="298159" cy="430887"/>
          </a:xfrm>
          <a:prstGeom prst="rect">
            <a:avLst/>
          </a:prstGeom>
          <a:noFill/>
        </p:spPr>
        <p:txBody>
          <a:bodyPr wrap="none" lIns="0" tIns="0" rIns="0" bIns="0" rtlCol="0">
            <a:spAutoFit/>
          </a:bodyPr>
          <a:lstStyle/>
          <a:p>
            <a:pPr algn="ctr"/>
            <a:r>
              <a:rPr lang="en-GB" sz="1400" dirty="0"/>
              <a:t>346</a:t>
            </a:r>
          </a:p>
          <a:p>
            <a:pPr algn="ctr"/>
            <a:r>
              <a:rPr lang="en-GB" sz="1400" dirty="0"/>
              <a:t>347</a:t>
            </a:r>
          </a:p>
        </p:txBody>
      </p:sp>
      <p:cxnSp>
        <p:nvCxnSpPr>
          <p:cNvPr id="14" name="Straight Connector 13">
            <a:extLst>
              <a:ext uri="{FF2B5EF4-FFF2-40B4-BE49-F238E27FC236}">
                <a16:creationId xmlns:a16="http://schemas.microsoft.com/office/drawing/2014/main" id="{848B5DDF-82F8-4B09-B779-98BC4E09945E}"/>
              </a:ext>
            </a:extLst>
          </p:cNvPr>
          <p:cNvCxnSpPr>
            <a:stCxn id="9" idx="1"/>
            <a:endCxn id="9" idx="3"/>
          </p:cNvCxnSpPr>
          <p:nvPr/>
        </p:nvCxnSpPr>
        <p:spPr>
          <a:xfrm>
            <a:off x="2071550" y="5286300"/>
            <a:ext cx="2981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0C25D5-0DF9-4F9B-8A8A-F8674B6D6343}"/>
              </a:ext>
            </a:extLst>
          </p:cNvPr>
          <p:cNvSpPr txBox="1"/>
          <p:nvPr/>
        </p:nvSpPr>
        <p:spPr>
          <a:xfrm>
            <a:off x="2746083" y="5070856"/>
            <a:ext cx="198772" cy="430887"/>
          </a:xfrm>
          <a:prstGeom prst="rect">
            <a:avLst/>
          </a:prstGeom>
          <a:noFill/>
        </p:spPr>
        <p:txBody>
          <a:bodyPr wrap="none" lIns="0" tIns="0" rIns="0" bIns="0" rtlCol="0">
            <a:spAutoFit/>
          </a:bodyPr>
          <a:lstStyle/>
          <a:p>
            <a:pPr algn="ctr"/>
            <a:r>
              <a:rPr lang="en-GB" sz="1400" dirty="0"/>
              <a:t>48</a:t>
            </a:r>
          </a:p>
          <a:p>
            <a:pPr algn="ctr"/>
            <a:r>
              <a:rPr lang="en-GB" sz="1400" dirty="0"/>
              <a:t>49</a:t>
            </a:r>
          </a:p>
        </p:txBody>
      </p:sp>
      <p:sp>
        <p:nvSpPr>
          <p:cNvPr id="22" name="TextBox 21">
            <a:extLst>
              <a:ext uri="{FF2B5EF4-FFF2-40B4-BE49-F238E27FC236}">
                <a16:creationId xmlns:a16="http://schemas.microsoft.com/office/drawing/2014/main" id="{7C7352C6-19ED-4369-9E1B-21285C238E12}"/>
              </a:ext>
            </a:extLst>
          </p:cNvPr>
          <p:cNvSpPr txBox="1"/>
          <p:nvPr/>
        </p:nvSpPr>
        <p:spPr>
          <a:xfrm>
            <a:off x="4291510" y="5070856"/>
            <a:ext cx="298159" cy="430887"/>
          </a:xfrm>
          <a:prstGeom prst="rect">
            <a:avLst/>
          </a:prstGeom>
          <a:noFill/>
        </p:spPr>
        <p:txBody>
          <a:bodyPr wrap="none" lIns="0" tIns="0" rIns="0" bIns="0" rtlCol="0">
            <a:spAutoFit/>
          </a:bodyPr>
          <a:lstStyle/>
          <a:p>
            <a:pPr algn="ctr"/>
            <a:r>
              <a:rPr lang="en-GB" sz="1400" dirty="0"/>
              <a:t>313</a:t>
            </a:r>
          </a:p>
          <a:p>
            <a:pPr algn="ctr"/>
            <a:r>
              <a:rPr lang="en-GB" sz="1400" dirty="0"/>
              <a:t>314</a:t>
            </a:r>
          </a:p>
        </p:txBody>
      </p:sp>
      <p:sp>
        <p:nvSpPr>
          <p:cNvPr id="23" name="TextBox 22">
            <a:extLst>
              <a:ext uri="{FF2B5EF4-FFF2-40B4-BE49-F238E27FC236}">
                <a16:creationId xmlns:a16="http://schemas.microsoft.com/office/drawing/2014/main" id="{FED9707C-7F67-4941-B159-D5363C189FF9}"/>
              </a:ext>
            </a:extLst>
          </p:cNvPr>
          <p:cNvSpPr txBox="1"/>
          <p:nvPr/>
        </p:nvSpPr>
        <p:spPr>
          <a:xfrm>
            <a:off x="4966043" y="5070856"/>
            <a:ext cx="198772" cy="430887"/>
          </a:xfrm>
          <a:prstGeom prst="rect">
            <a:avLst/>
          </a:prstGeom>
          <a:noFill/>
        </p:spPr>
        <p:txBody>
          <a:bodyPr wrap="none" lIns="0" tIns="0" rIns="0" bIns="0" rtlCol="0">
            <a:spAutoFit/>
          </a:bodyPr>
          <a:lstStyle/>
          <a:p>
            <a:pPr algn="ctr"/>
            <a:r>
              <a:rPr lang="en-GB" sz="1400" dirty="0"/>
              <a:t>43</a:t>
            </a:r>
          </a:p>
          <a:p>
            <a:pPr algn="ctr"/>
            <a:r>
              <a:rPr lang="en-GB" sz="1400" dirty="0"/>
              <a:t>44</a:t>
            </a:r>
          </a:p>
        </p:txBody>
      </p:sp>
      <p:sp>
        <p:nvSpPr>
          <p:cNvPr id="24" name="TextBox 23">
            <a:extLst>
              <a:ext uri="{FF2B5EF4-FFF2-40B4-BE49-F238E27FC236}">
                <a16:creationId xmlns:a16="http://schemas.microsoft.com/office/drawing/2014/main" id="{94B10095-0933-4E02-A202-8BB02EBACC3B}"/>
              </a:ext>
            </a:extLst>
          </p:cNvPr>
          <p:cNvSpPr txBox="1"/>
          <p:nvPr/>
        </p:nvSpPr>
        <p:spPr>
          <a:xfrm>
            <a:off x="6566243" y="5070856"/>
            <a:ext cx="198772" cy="430887"/>
          </a:xfrm>
          <a:prstGeom prst="rect">
            <a:avLst/>
          </a:prstGeom>
          <a:noFill/>
        </p:spPr>
        <p:txBody>
          <a:bodyPr wrap="none" lIns="0" tIns="0" rIns="0" bIns="0" rtlCol="0">
            <a:spAutoFit/>
          </a:bodyPr>
          <a:lstStyle/>
          <a:p>
            <a:pPr algn="ctr"/>
            <a:r>
              <a:rPr lang="en-GB" sz="1400" dirty="0"/>
              <a:t>33</a:t>
            </a:r>
          </a:p>
          <a:p>
            <a:pPr algn="ctr"/>
            <a:r>
              <a:rPr lang="en-GB" sz="1400" dirty="0"/>
              <a:t>33</a:t>
            </a:r>
          </a:p>
        </p:txBody>
      </p:sp>
      <p:sp>
        <p:nvSpPr>
          <p:cNvPr id="25" name="TextBox 24">
            <a:extLst>
              <a:ext uri="{FF2B5EF4-FFF2-40B4-BE49-F238E27FC236}">
                <a16:creationId xmlns:a16="http://schemas.microsoft.com/office/drawing/2014/main" id="{0B556AC6-A685-4FC4-82D4-F5A9C7646947}"/>
              </a:ext>
            </a:extLst>
          </p:cNvPr>
          <p:cNvSpPr txBox="1"/>
          <p:nvPr/>
        </p:nvSpPr>
        <p:spPr>
          <a:xfrm>
            <a:off x="7240776" y="5070856"/>
            <a:ext cx="99386" cy="430887"/>
          </a:xfrm>
          <a:prstGeom prst="rect">
            <a:avLst/>
          </a:prstGeom>
          <a:noFill/>
        </p:spPr>
        <p:txBody>
          <a:bodyPr wrap="none" lIns="0" tIns="0" rIns="0" bIns="0" rtlCol="0">
            <a:spAutoFit/>
          </a:bodyPr>
          <a:lstStyle/>
          <a:p>
            <a:pPr algn="ctr"/>
            <a:r>
              <a:rPr lang="en-GB" sz="1400" dirty="0"/>
              <a:t>5</a:t>
            </a:r>
          </a:p>
          <a:p>
            <a:pPr algn="ctr"/>
            <a:r>
              <a:rPr lang="en-GB" sz="1400" dirty="0"/>
              <a:t>5</a:t>
            </a:r>
          </a:p>
        </p:txBody>
      </p:sp>
      <p:cxnSp>
        <p:nvCxnSpPr>
          <p:cNvPr id="26" name="Straight Connector 25">
            <a:extLst>
              <a:ext uri="{FF2B5EF4-FFF2-40B4-BE49-F238E27FC236}">
                <a16:creationId xmlns:a16="http://schemas.microsoft.com/office/drawing/2014/main" id="{4756A2AE-754E-4534-93A3-28B2C8CE463F}"/>
              </a:ext>
            </a:extLst>
          </p:cNvPr>
          <p:cNvCxnSpPr>
            <a:cxnSpLocks/>
            <a:stCxn id="20" idx="1"/>
            <a:endCxn id="20" idx="3"/>
          </p:cNvCxnSpPr>
          <p:nvPr/>
        </p:nvCxnSpPr>
        <p:spPr>
          <a:xfrm>
            <a:off x="2746083" y="5286300"/>
            <a:ext cx="1987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C4C091-055C-40F0-AB2B-35EBE8F6BD7F}"/>
              </a:ext>
            </a:extLst>
          </p:cNvPr>
          <p:cNvCxnSpPr>
            <a:cxnSpLocks/>
            <a:stCxn id="22" idx="1"/>
            <a:endCxn id="22" idx="3"/>
          </p:cNvCxnSpPr>
          <p:nvPr/>
        </p:nvCxnSpPr>
        <p:spPr>
          <a:xfrm>
            <a:off x="4291510" y="5286300"/>
            <a:ext cx="2981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716A0D-3883-4FD2-B3F0-AC9149C56D48}"/>
              </a:ext>
            </a:extLst>
          </p:cNvPr>
          <p:cNvCxnSpPr>
            <a:cxnSpLocks/>
            <a:stCxn id="23" idx="1"/>
            <a:endCxn id="23" idx="3"/>
          </p:cNvCxnSpPr>
          <p:nvPr/>
        </p:nvCxnSpPr>
        <p:spPr>
          <a:xfrm>
            <a:off x="4966043" y="5286300"/>
            <a:ext cx="1987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C4185D-1F83-4421-B778-F984C5FB64CD}"/>
              </a:ext>
            </a:extLst>
          </p:cNvPr>
          <p:cNvCxnSpPr>
            <a:cxnSpLocks/>
            <a:stCxn id="24" idx="1"/>
            <a:endCxn id="24" idx="3"/>
          </p:cNvCxnSpPr>
          <p:nvPr/>
        </p:nvCxnSpPr>
        <p:spPr>
          <a:xfrm>
            <a:off x="6566243" y="5286300"/>
            <a:ext cx="1987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779F2-8134-40C7-A783-ABF12D3B99DA}"/>
              </a:ext>
            </a:extLst>
          </p:cNvPr>
          <p:cNvCxnSpPr>
            <a:cxnSpLocks/>
            <a:stCxn id="25" idx="1"/>
            <a:endCxn id="25" idx="3"/>
          </p:cNvCxnSpPr>
          <p:nvPr/>
        </p:nvCxnSpPr>
        <p:spPr>
          <a:xfrm>
            <a:off x="7240776" y="5286300"/>
            <a:ext cx="99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0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First real-world data on safety and effectiveness of GLE/PIB for CHC infection: </a:t>
            </a:r>
            <a:r>
              <a:rPr lang="en-US" sz="2400" dirty="0"/>
              <a:t>German Hepatitis C Registry (DHC-R)</a:t>
            </a:r>
            <a:endParaRPr lang="en-GB" sz="2200" dirty="0"/>
          </a:p>
        </p:txBody>
      </p:sp>
      <p:sp>
        <p:nvSpPr>
          <p:cNvPr id="11" name="Text Placeholder 10">
            <a:extLst>
              <a:ext uri="{FF2B5EF4-FFF2-40B4-BE49-F238E27FC236}">
                <a16:creationId xmlns:a16="http://schemas.microsoft.com/office/drawing/2014/main" id="{4D885726-B0E9-46C4-88BF-EB9F226C108F}"/>
              </a:ext>
            </a:extLst>
          </p:cNvPr>
          <p:cNvSpPr>
            <a:spLocks noGrp="1"/>
          </p:cNvSpPr>
          <p:nvPr>
            <p:ph type="body" sz="quarter" idx="10"/>
          </p:nvPr>
        </p:nvSpPr>
        <p:spPr/>
        <p:txBody>
          <a:bodyPr/>
          <a:lstStyle/>
          <a:p>
            <a:r>
              <a:rPr lang="en-US" dirty="0">
                <a:cs typeface="Calibri" panose="020F0502020204030204" pitchFamily="34" charset="0"/>
              </a:rPr>
              <a:t>*66 patients excluded from the analysis (e.g. for off-label treatment). 162 enrolled patients have yet to begin treatment</a:t>
            </a:r>
          </a:p>
          <a:p>
            <a:r>
              <a:rPr lang="en-GB" dirty="0"/>
              <a:t>Berg T, et al. ILC 2018, #GS-007</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1649682"/>
          </a:xfrm>
        </p:spPr>
        <p:txBody>
          <a:bodyPr>
            <a:spAutoFit/>
          </a:bodyPr>
          <a:lstStyle/>
          <a:p>
            <a:r>
              <a:rPr lang="en-GB" sz="1600" b="1" dirty="0"/>
              <a:t>Objective: </a:t>
            </a:r>
            <a:r>
              <a:rPr lang="en-GB" sz="1600" dirty="0"/>
              <a:t>to c</a:t>
            </a:r>
            <a:r>
              <a:rPr lang="en-US" sz="1600" dirty="0" err="1"/>
              <a:t>onfirm</a:t>
            </a:r>
            <a:r>
              <a:rPr lang="en-US" sz="1600" dirty="0"/>
              <a:t> whether the high SVR12 rates seen in GLE/PIB clinical trials are consistent with real-world effectiveness and safety of GLE/PIB</a:t>
            </a:r>
          </a:p>
          <a:p>
            <a:r>
              <a:rPr lang="en-US" sz="1600" b="1" dirty="0"/>
              <a:t>Methods:</a:t>
            </a:r>
          </a:p>
          <a:p>
            <a:pPr lvl="1"/>
            <a:r>
              <a:rPr lang="en-US" sz="1400" dirty="0"/>
              <a:t>Patients treated within the DHC-R: ongoing, non-interventional, </a:t>
            </a:r>
            <a:r>
              <a:rPr lang="en-US" sz="1400" dirty="0" err="1"/>
              <a:t>multicentre</a:t>
            </a:r>
            <a:r>
              <a:rPr lang="en-US" sz="1400" dirty="0"/>
              <a:t>, prospective registry </a:t>
            </a:r>
          </a:p>
          <a:p>
            <a:pPr lvl="1"/>
            <a:r>
              <a:rPr lang="en-US" sz="1400" dirty="0"/>
              <a:t>Adult patients with chronic HCV genotype 1</a:t>
            </a:r>
            <a:r>
              <a:rPr lang="en-US" sz="1400" dirty="0">
                <a:latin typeface="Arial" panose="020B0604020202020204" pitchFamily="34" charset="0"/>
                <a:cs typeface="Arial" panose="020B0604020202020204" pitchFamily="34" charset="0"/>
              </a:rPr>
              <a:t>–</a:t>
            </a:r>
            <a:r>
              <a:rPr lang="en-US" sz="1400" dirty="0"/>
              <a:t>6 infection were treated with GLE/PIB for 8, 12, or 16 weeks according to the local label</a:t>
            </a:r>
            <a:endParaRPr lang="en-US" sz="1600" dirty="0"/>
          </a:p>
        </p:txBody>
      </p:sp>
      <p:sp>
        <p:nvSpPr>
          <p:cNvPr id="6" name="Rechteck 5"/>
          <p:cNvSpPr/>
          <p:nvPr/>
        </p:nvSpPr>
        <p:spPr>
          <a:xfrm>
            <a:off x="3485814" y="4282884"/>
            <a:ext cx="5400600" cy="824841"/>
          </a:xfrm>
          <a:prstGeom prst="rect">
            <a:avLst/>
          </a:prstGeom>
        </p:spPr>
        <p:txBody>
          <a:bodyPr wrap="square">
            <a:spAutoFit/>
          </a:bodyPr>
          <a:lstStyle/>
          <a:p>
            <a:pPr marL="234950" lvl="0" indent="-234950">
              <a:spcBef>
                <a:spcPct val="20000"/>
              </a:spcBef>
              <a:buClr>
                <a:srgbClr val="004B87"/>
              </a:buClr>
              <a:buFont typeface="Arial" panose="020B0604020202020204" pitchFamily="34" charset="0"/>
              <a:buChar char="•"/>
            </a:pPr>
            <a:r>
              <a:rPr lang="en-US" sz="1400" dirty="0">
                <a:solidFill>
                  <a:prstClr val="black"/>
                </a:solidFill>
              </a:rPr>
              <a:t>100</a:t>
            </a:r>
            <a:r>
              <a:rPr lang="en-US" sz="1400" dirty="0"/>
              <a:t>% (93/93) SVR12 (per protocol)</a:t>
            </a:r>
          </a:p>
          <a:p>
            <a:pPr marL="234950" lvl="0" indent="-234950">
              <a:spcBef>
                <a:spcPct val="20000"/>
              </a:spcBef>
              <a:buClr>
                <a:srgbClr val="004B87"/>
              </a:buClr>
              <a:buFont typeface="Arial" panose="020B0604020202020204" pitchFamily="34" charset="0"/>
              <a:buChar char="•"/>
            </a:pPr>
            <a:r>
              <a:rPr lang="en-US" sz="1400" dirty="0"/>
              <a:t>97% (93/96) SVR12 (total effectiveness population)</a:t>
            </a:r>
          </a:p>
          <a:p>
            <a:pPr marL="234950" lvl="0" indent="-234950">
              <a:spcBef>
                <a:spcPct val="20000"/>
              </a:spcBef>
              <a:buClr>
                <a:srgbClr val="004B87"/>
              </a:buClr>
              <a:buFont typeface="Arial" panose="020B0604020202020204" pitchFamily="34" charset="0"/>
              <a:buChar char="•"/>
            </a:pPr>
            <a:r>
              <a:rPr lang="en-US" sz="1400" dirty="0"/>
              <a:t>GLE/PIB was safe; discontinuations </a:t>
            </a:r>
            <a:r>
              <a:rPr lang="en-US" sz="1400" dirty="0">
                <a:solidFill>
                  <a:prstClr val="black"/>
                </a:solidFill>
              </a:rPr>
              <a:t>due to AEs were rare (1%)</a:t>
            </a:r>
          </a:p>
        </p:txBody>
      </p:sp>
      <p:sp>
        <p:nvSpPr>
          <p:cNvPr id="16" name="Content Placeholder 3">
            <a:extLst>
              <a:ext uri="{FF2B5EF4-FFF2-40B4-BE49-F238E27FC236}">
                <a16:creationId xmlns:a16="http://schemas.microsoft.com/office/drawing/2014/main" id="{55F1B782-DE5E-477D-BEF3-5294B36C2700}"/>
              </a:ext>
            </a:extLst>
          </p:cNvPr>
          <p:cNvSpPr txBox="1">
            <a:spLocks/>
          </p:cNvSpPr>
          <p:nvPr/>
        </p:nvSpPr>
        <p:spPr>
          <a:xfrm>
            <a:off x="319314" y="5466438"/>
            <a:ext cx="7421038" cy="81253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Conclusions:</a:t>
            </a:r>
          </a:p>
          <a:p>
            <a:pPr lvl="1"/>
            <a:r>
              <a:rPr lang="en-US" sz="1400" dirty="0"/>
              <a:t>First real-world results of GLE/PIB confirm the high SVR12 rates and </a:t>
            </a:r>
            <a:r>
              <a:rPr lang="en-US" sz="1400" dirty="0" err="1"/>
              <a:t>favourable</a:t>
            </a:r>
            <a:r>
              <a:rPr lang="en-US" sz="1400" dirty="0"/>
              <a:t> safety profile observed in clinical trials</a:t>
            </a:r>
          </a:p>
        </p:txBody>
      </p:sp>
      <p:graphicFrame>
        <p:nvGraphicFramePr>
          <p:cNvPr id="12" name="Table 11">
            <a:extLst>
              <a:ext uri="{FF2B5EF4-FFF2-40B4-BE49-F238E27FC236}">
                <a16:creationId xmlns:a16="http://schemas.microsoft.com/office/drawing/2014/main" id="{D4146717-5806-4647-A4F9-22F096C3C15D}"/>
              </a:ext>
            </a:extLst>
          </p:cNvPr>
          <p:cNvGraphicFramePr>
            <a:graphicFrameLocks noGrp="1"/>
          </p:cNvGraphicFramePr>
          <p:nvPr>
            <p:extLst/>
          </p:nvPr>
        </p:nvGraphicFramePr>
        <p:xfrm>
          <a:off x="588867" y="3862184"/>
          <a:ext cx="2821952" cy="1519944"/>
        </p:xfrm>
        <a:graphic>
          <a:graphicData uri="http://schemas.openxmlformats.org/drawingml/2006/table">
            <a:tbl>
              <a:tblPr firstRow="1" bandRow="1">
                <a:tableStyleId>{69012ECD-51FC-41F1-AA8D-1B2483CD663E}</a:tableStyleId>
              </a:tblPr>
              <a:tblGrid>
                <a:gridCol w="2332049">
                  <a:extLst>
                    <a:ext uri="{9D8B030D-6E8A-4147-A177-3AD203B41FA5}">
                      <a16:colId xmlns:a16="http://schemas.microsoft.com/office/drawing/2014/main" val="2558855082"/>
                    </a:ext>
                  </a:extLst>
                </a:gridCol>
                <a:gridCol w="489903">
                  <a:extLst>
                    <a:ext uri="{9D8B030D-6E8A-4147-A177-3AD203B41FA5}">
                      <a16:colId xmlns:a16="http://schemas.microsoft.com/office/drawing/2014/main" val="3647517401"/>
                    </a:ext>
                  </a:extLst>
                </a:gridCol>
              </a:tblGrid>
              <a:tr h="267569">
                <a:tc gridSpan="2">
                  <a:txBody>
                    <a:bodyPr/>
                    <a:lstStyle/>
                    <a:p>
                      <a:pPr algn="ctr" fontAlgn="b"/>
                      <a:r>
                        <a:rPr lang="de-DE" sz="1400" b="1" i="0" u="none" strike="noStrike" kern="1200" dirty="0">
                          <a:solidFill>
                            <a:schemeClr val="bg1"/>
                          </a:solidFill>
                          <a:effectLst>
                            <a:outerShdw blurRad="38100" dist="38100" dir="2700000" algn="tl">
                              <a:srgbClr val="000000">
                                <a:alpha val="43137"/>
                              </a:srgbClr>
                            </a:outerShdw>
                          </a:effectLst>
                          <a:latin typeface="+mn-lt"/>
                          <a:ea typeface="+mn-ea"/>
                          <a:cs typeface="+mn-cs"/>
                        </a:rPr>
                        <a:t>Baseline</a:t>
                      </a:r>
                      <a:r>
                        <a:rPr lang="de-DE" sz="14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Population (N=638)</a:t>
                      </a:r>
                      <a:endParaRPr lang="de-DE" sz="1400" b="1" i="0" u="none" strike="noStrike" kern="1200" dirty="0">
                        <a:solidFill>
                          <a:schemeClr val="bg1"/>
                        </a:solidFill>
                        <a:effectLst>
                          <a:outerShdw blurRad="38100" dist="38100" dir="2700000" algn="tl">
                            <a:srgbClr val="000000">
                              <a:alpha val="43137"/>
                            </a:srgbClr>
                          </a:outerShdw>
                        </a:effectLst>
                        <a:latin typeface="+mn-lt"/>
                        <a:ea typeface="+mn-ea"/>
                        <a:cs typeface="+mn-cs"/>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effectLst/>
                        <a:latin typeface="+mn-lt"/>
                        <a:ea typeface="Times New Roman"/>
                        <a:cs typeface="Times New Roman"/>
                      </a:endParaRPr>
                    </a:p>
                  </a:txBody>
                  <a:tcPr marL="3455" marR="3455" marT="2591"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879089339"/>
                  </a:ext>
                </a:extLst>
              </a:tr>
              <a:tr h="250475">
                <a:tc>
                  <a:txBody>
                    <a:bodyPr/>
                    <a:lstStyle/>
                    <a:p>
                      <a:pPr algn="l" fontAlgn="b"/>
                      <a:r>
                        <a:rPr lang="de-DE" sz="1400" b="0" i="0" u="none" strike="noStrike" dirty="0">
                          <a:solidFill>
                            <a:srgbClr val="2D2926"/>
                          </a:solidFill>
                          <a:effectLst/>
                          <a:latin typeface="+mn-lt"/>
                        </a:rPr>
                        <a:t>HCV GT 1</a:t>
                      </a:r>
                    </a:p>
                  </a:txBody>
                  <a:tcPr marL="72000" marR="72000"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de-DE" sz="1400" b="0" i="0" u="none" strike="noStrike" dirty="0">
                          <a:solidFill>
                            <a:srgbClr val="2D2926"/>
                          </a:solidFill>
                          <a:effectLst/>
                          <a:latin typeface="+mn-lt"/>
                        </a:rPr>
                        <a:t>34%</a:t>
                      </a: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89646366"/>
                  </a:ext>
                </a:extLst>
              </a:tr>
              <a:tr h="250475">
                <a:tc>
                  <a:txBody>
                    <a:bodyPr/>
                    <a:lstStyle/>
                    <a:p>
                      <a:pPr algn="l" fontAlgn="b"/>
                      <a:r>
                        <a:rPr lang="de-DE" sz="1400" b="0" i="0" u="none" strike="noStrike" dirty="0">
                          <a:solidFill>
                            <a:srgbClr val="2D2926"/>
                          </a:solidFill>
                          <a:effectLst/>
                          <a:latin typeface="+mn-lt"/>
                        </a:rPr>
                        <a:t>HCV GT 3</a:t>
                      </a:r>
                    </a:p>
                  </a:txBody>
                  <a:tcPr marL="72000" marR="72000"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de-DE" sz="1400" b="0" i="0" u="none" strike="noStrike" dirty="0">
                          <a:solidFill>
                            <a:srgbClr val="2D2926"/>
                          </a:solidFill>
                          <a:effectLst/>
                          <a:latin typeface="+mn-lt"/>
                        </a:rPr>
                        <a:t>35%</a:t>
                      </a: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86994122"/>
                  </a:ext>
                </a:extLst>
              </a:tr>
              <a:tr h="250475">
                <a:tc>
                  <a:txBody>
                    <a:bodyPr/>
                    <a:lstStyle/>
                    <a:p>
                      <a:pPr algn="l" fontAlgn="b"/>
                      <a:r>
                        <a:rPr lang="de-DE" sz="1400" b="0" i="0" u="none" strike="noStrike" dirty="0">
                          <a:solidFill>
                            <a:srgbClr val="2D2926"/>
                          </a:solidFill>
                          <a:effectLst/>
                          <a:latin typeface="+mn-lt"/>
                        </a:rPr>
                        <a:t>History of drug abuse</a:t>
                      </a:r>
                    </a:p>
                  </a:txBody>
                  <a:tcPr marL="72000" marR="72000"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de-DE" sz="1400" b="0" i="0" u="none" strike="noStrike" dirty="0">
                          <a:solidFill>
                            <a:srgbClr val="2D2926"/>
                          </a:solidFill>
                          <a:effectLst/>
                          <a:latin typeface="+mn-lt"/>
                        </a:rPr>
                        <a:t>37%</a:t>
                      </a: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0348148"/>
                  </a:ext>
                </a:extLst>
              </a:tr>
              <a:tr h="250475">
                <a:tc>
                  <a:txBody>
                    <a:bodyPr/>
                    <a:lstStyle/>
                    <a:p>
                      <a:pPr algn="l" fontAlgn="b"/>
                      <a:r>
                        <a:rPr lang="de-DE" sz="1400" b="0" i="0" u="none" strike="noStrike" dirty="0">
                          <a:solidFill>
                            <a:srgbClr val="2D2926"/>
                          </a:solidFill>
                          <a:effectLst/>
                          <a:latin typeface="+mn-lt"/>
                        </a:rPr>
                        <a:t>Treatment-naïve </a:t>
                      </a:r>
                    </a:p>
                  </a:txBody>
                  <a:tcPr marL="72000" marR="72000"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de-DE" sz="1400" b="0" i="0" u="none" strike="noStrike" dirty="0">
                          <a:solidFill>
                            <a:srgbClr val="2D2926"/>
                          </a:solidFill>
                          <a:effectLst/>
                          <a:latin typeface="+mn-lt"/>
                        </a:rPr>
                        <a:t>90%</a:t>
                      </a: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48014471"/>
                  </a:ext>
                </a:extLst>
              </a:tr>
              <a:tr h="250475">
                <a:tc>
                  <a:txBody>
                    <a:bodyPr/>
                    <a:lstStyle/>
                    <a:p>
                      <a:pPr algn="l" fontAlgn="b"/>
                      <a:r>
                        <a:rPr lang="de-DE" sz="1400" b="0" i="0" u="none" strike="noStrike" dirty="0">
                          <a:solidFill>
                            <a:srgbClr val="2D2926"/>
                          </a:solidFill>
                          <a:effectLst/>
                          <a:latin typeface="+mn-lt"/>
                        </a:rPr>
                        <a:t>Without cirrhosis</a:t>
                      </a:r>
                    </a:p>
                  </a:txBody>
                  <a:tcPr marL="72000" marR="72000"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de-DE" sz="1400" b="0" i="0" u="none" strike="noStrike" dirty="0">
                          <a:solidFill>
                            <a:srgbClr val="2D2926"/>
                          </a:solidFill>
                          <a:effectLst/>
                          <a:latin typeface="+mn-lt"/>
                        </a:rPr>
                        <a:t>93%</a:t>
                      </a: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39836053"/>
                  </a:ext>
                </a:extLst>
              </a:tr>
            </a:tbl>
          </a:graphicData>
        </a:graphic>
      </p:graphicFrame>
      <p:grpSp>
        <p:nvGrpSpPr>
          <p:cNvPr id="24" name="Group 23">
            <a:extLst>
              <a:ext uri="{FF2B5EF4-FFF2-40B4-BE49-F238E27FC236}">
                <a16:creationId xmlns:a16="http://schemas.microsoft.com/office/drawing/2014/main" id="{72B4B53E-97F4-4E17-8B9C-4FACCA2B8322}"/>
              </a:ext>
            </a:extLst>
          </p:cNvPr>
          <p:cNvGrpSpPr/>
          <p:nvPr/>
        </p:nvGrpSpPr>
        <p:grpSpPr>
          <a:xfrm>
            <a:off x="315842" y="3123650"/>
            <a:ext cx="8512315" cy="812972"/>
            <a:chOff x="467544" y="3124312"/>
            <a:chExt cx="8512315" cy="812972"/>
          </a:xfrm>
        </p:grpSpPr>
        <p:sp>
          <p:nvSpPr>
            <p:cNvPr id="8" name="TextBox 7"/>
            <p:cNvSpPr txBox="1"/>
            <p:nvPr/>
          </p:nvSpPr>
          <p:spPr>
            <a:xfrm>
              <a:off x="467544" y="3691063"/>
              <a:ext cx="184731" cy="246221"/>
            </a:xfrm>
            <a:prstGeom prst="rect">
              <a:avLst/>
            </a:prstGeom>
            <a:noFill/>
          </p:spPr>
          <p:txBody>
            <a:bodyPr wrap="none" rtlCol="0">
              <a:spAutoFit/>
            </a:bodyPr>
            <a:lstStyle/>
            <a:p>
              <a:endParaRPr lang="en-US" sz="1000" dirty="0">
                <a:cs typeface="Calibri" panose="020F0502020204030204" pitchFamily="34" charset="0"/>
              </a:endParaRPr>
            </a:p>
          </p:txBody>
        </p:sp>
        <p:sp>
          <p:nvSpPr>
            <p:cNvPr id="2" name="Rectangle: Rounded Corners 1">
              <a:extLst>
                <a:ext uri="{FF2B5EF4-FFF2-40B4-BE49-F238E27FC236}">
                  <a16:creationId xmlns:a16="http://schemas.microsoft.com/office/drawing/2014/main" id="{89370F35-AF05-4471-B3F2-41CE962FFDED}"/>
                </a:ext>
              </a:extLst>
            </p:cNvPr>
            <p:cNvSpPr/>
            <p:nvPr/>
          </p:nvSpPr>
          <p:spPr>
            <a:xfrm>
              <a:off x="539552" y="3124312"/>
              <a:ext cx="1116432" cy="495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Enrolled</a:t>
              </a:r>
              <a:br>
                <a:rPr lang="en-GB" sz="1400" dirty="0">
                  <a:solidFill>
                    <a:schemeClr val="tx1"/>
                  </a:solidFill>
                </a:rPr>
              </a:br>
              <a:r>
                <a:rPr lang="en-GB" sz="1200" dirty="0">
                  <a:solidFill>
                    <a:schemeClr val="tx1"/>
                  </a:solidFill>
                </a:rPr>
                <a:t>N=866*</a:t>
              </a:r>
              <a:endParaRPr lang="en-GB" sz="1400" dirty="0">
                <a:solidFill>
                  <a:schemeClr val="tx1"/>
                </a:solidFill>
              </a:endParaRPr>
            </a:p>
          </p:txBody>
        </p:sp>
        <p:sp>
          <p:nvSpPr>
            <p:cNvPr id="14" name="Rectangle: Rounded Corners 13">
              <a:extLst>
                <a:ext uri="{FF2B5EF4-FFF2-40B4-BE49-F238E27FC236}">
                  <a16:creationId xmlns:a16="http://schemas.microsoft.com/office/drawing/2014/main" id="{87C93570-809E-4153-B520-D2CC5E3B3054}"/>
                </a:ext>
              </a:extLst>
            </p:cNvPr>
            <p:cNvSpPr/>
            <p:nvPr/>
          </p:nvSpPr>
          <p:spPr>
            <a:xfrm>
              <a:off x="2151545" y="3124312"/>
              <a:ext cx="1485971" cy="495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Total population</a:t>
              </a:r>
              <a:br>
                <a:rPr lang="en-GB" sz="1400" dirty="0">
                  <a:solidFill>
                    <a:schemeClr val="tx1"/>
                  </a:solidFill>
                </a:rPr>
              </a:br>
              <a:r>
                <a:rPr lang="en-GB" sz="1200" dirty="0">
                  <a:solidFill>
                    <a:schemeClr val="tx1"/>
                  </a:solidFill>
                </a:rPr>
                <a:t>N=638</a:t>
              </a:r>
              <a:endParaRPr lang="en-GB" sz="1400" dirty="0">
                <a:solidFill>
                  <a:schemeClr val="tx1"/>
                </a:solidFill>
              </a:endParaRPr>
            </a:p>
          </p:txBody>
        </p:sp>
        <p:sp>
          <p:nvSpPr>
            <p:cNvPr id="15" name="Rectangle: Rounded Corners 14">
              <a:extLst>
                <a:ext uri="{FF2B5EF4-FFF2-40B4-BE49-F238E27FC236}">
                  <a16:creationId xmlns:a16="http://schemas.microsoft.com/office/drawing/2014/main" id="{373067E1-65A8-4EEE-ABEA-35E05755E0B7}"/>
                </a:ext>
              </a:extLst>
            </p:cNvPr>
            <p:cNvSpPr/>
            <p:nvPr/>
          </p:nvSpPr>
          <p:spPr>
            <a:xfrm>
              <a:off x="4133077" y="3124312"/>
              <a:ext cx="2175611" cy="495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Safety population </a:t>
              </a:r>
              <a:r>
                <a:rPr lang="en-GB" sz="1200" dirty="0">
                  <a:solidFill>
                    <a:schemeClr val="tx1"/>
                  </a:solidFill>
                </a:rPr>
                <a:t>(reached EOT), n=321</a:t>
              </a:r>
              <a:endParaRPr lang="en-GB" sz="1400" dirty="0">
                <a:solidFill>
                  <a:schemeClr val="tx1"/>
                </a:solidFill>
              </a:endParaRPr>
            </a:p>
          </p:txBody>
        </p:sp>
        <p:sp>
          <p:nvSpPr>
            <p:cNvPr id="19" name="Rectangle: Rounded Corners 18">
              <a:extLst>
                <a:ext uri="{FF2B5EF4-FFF2-40B4-BE49-F238E27FC236}">
                  <a16:creationId xmlns:a16="http://schemas.microsoft.com/office/drawing/2014/main" id="{1D06EE02-E549-479B-B83D-DCEB5CA4074C}"/>
                </a:ext>
              </a:extLst>
            </p:cNvPr>
            <p:cNvSpPr/>
            <p:nvPr/>
          </p:nvSpPr>
          <p:spPr>
            <a:xfrm>
              <a:off x="6804248" y="3124312"/>
              <a:ext cx="2175611" cy="4959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Effectiveness population </a:t>
              </a:r>
              <a:r>
                <a:rPr lang="en-GB" sz="1200" dirty="0">
                  <a:solidFill>
                    <a:schemeClr val="tx1"/>
                  </a:solidFill>
                </a:rPr>
                <a:t>(reached SVR12 visit), n=96</a:t>
              </a:r>
              <a:endParaRPr lang="en-GB" sz="1400" dirty="0">
                <a:solidFill>
                  <a:schemeClr val="tx1"/>
                </a:solidFill>
              </a:endParaRPr>
            </a:p>
          </p:txBody>
        </p:sp>
        <p:cxnSp>
          <p:nvCxnSpPr>
            <p:cNvPr id="13" name="Straight Arrow Connector 12">
              <a:extLst>
                <a:ext uri="{FF2B5EF4-FFF2-40B4-BE49-F238E27FC236}">
                  <a16:creationId xmlns:a16="http://schemas.microsoft.com/office/drawing/2014/main" id="{0320B97B-3330-44C6-89C7-3AEC79409E20}"/>
                </a:ext>
              </a:extLst>
            </p:cNvPr>
            <p:cNvCxnSpPr>
              <a:stCxn id="2" idx="3"/>
              <a:endCxn id="14" idx="1"/>
            </p:cNvCxnSpPr>
            <p:nvPr/>
          </p:nvCxnSpPr>
          <p:spPr>
            <a:xfrm>
              <a:off x="1655984" y="3372270"/>
              <a:ext cx="49556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686C340-CFE5-4859-900A-D0A430C3B968}"/>
                </a:ext>
              </a:extLst>
            </p:cNvPr>
            <p:cNvCxnSpPr>
              <a:stCxn id="14" idx="3"/>
              <a:endCxn id="15" idx="1"/>
            </p:cNvCxnSpPr>
            <p:nvPr/>
          </p:nvCxnSpPr>
          <p:spPr>
            <a:xfrm>
              <a:off x="3637516" y="3372270"/>
              <a:ext cx="49556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DC93611-09A5-4353-927D-15063121CFC0}"/>
                </a:ext>
              </a:extLst>
            </p:cNvPr>
            <p:cNvCxnSpPr>
              <a:stCxn id="15" idx="3"/>
              <a:endCxn id="19" idx="1"/>
            </p:cNvCxnSpPr>
            <p:nvPr/>
          </p:nvCxnSpPr>
          <p:spPr>
            <a:xfrm>
              <a:off x="6308688" y="3372270"/>
              <a:ext cx="49556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75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8C8C-993C-4EE2-ADA1-2E8C11A06F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2. HCV – DAAs: other outcomes</a:t>
            </a:r>
            <a:endParaRPr lang="en-GB" dirty="0"/>
          </a:p>
        </p:txBody>
      </p:sp>
      <p:sp>
        <p:nvSpPr>
          <p:cNvPr id="3" name="Text Placeholder 2">
            <a:extLst>
              <a:ext uri="{FF2B5EF4-FFF2-40B4-BE49-F238E27FC236}">
                <a16:creationId xmlns:a16="http://schemas.microsoft.com/office/drawing/2014/main" id="{A6010166-84DF-4899-AE23-686DD3340A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3328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a:p>
        </p:txBody>
      </p:sp>
      <p:sp>
        <p:nvSpPr>
          <p:cNvPr id="3" name="Content Placeholder 2"/>
          <p:cNvSpPr>
            <a:spLocks noGrp="1"/>
          </p:cNvSpPr>
          <p:nvPr>
            <p:ph idx="1"/>
          </p:nvPr>
        </p:nvSpPr>
        <p:spPr>
          <a:xfrm>
            <a:off x="319314" y="1340768"/>
            <a:ext cx="7997102" cy="4622400"/>
          </a:xfrm>
        </p:spPr>
        <p:txBody>
          <a:bodyPr/>
          <a:lstStyle/>
          <a:p>
            <a:pPr lvl="0"/>
            <a:r>
              <a:rPr lang="it-IT" dirty="0"/>
              <a:t>These slides provide highlights of new data presented at the International Liver Congress 2018</a:t>
            </a:r>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are provided within the slide notes</a:t>
            </a: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755576" y="4365104"/>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CEBAC-5869-46B8-A6B7-9E85917A72DA}"/>
              </a:ext>
            </a:extLst>
          </p:cNvPr>
          <p:cNvSpPr>
            <a:spLocks noGrp="1"/>
          </p:cNvSpPr>
          <p:nvPr>
            <p:ph type="title"/>
          </p:nvPr>
        </p:nvSpPr>
        <p:spPr/>
        <p:txBody>
          <a:bodyPr>
            <a:normAutofit fontScale="90000"/>
          </a:bodyPr>
          <a:lstStyle/>
          <a:p>
            <a:r>
              <a:rPr lang="it-IT" dirty="0"/>
              <a:t>Disease outcomes after DAA-induced SVR: </a:t>
            </a:r>
            <a:br>
              <a:rPr lang="it-IT" dirty="0"/>
            </a:br>
            <a:r>
              <a:rPr lang="it-IT" dirty="0"/>
              <a:t>Data from the RESIST-HCV Cohort</a:t>
            </a:r>
            <a:endParaRPr lang="en-GB" dirty="0"/>
          </a:p>
        </p:txBody>
      </p:sp>
      <p:sp>
        <p:nvSpPr>
          <p:cNvPr id="6" name="Text Placeholder 5">
            <a:extLst>
              <a:ext uri="{FF2B5EF4-FFF2-40B4-BE49-F238E27FC236}">
                <a16:creationId xmlns:a16="http://schemas.microsoft.com/office/drawing/2014/main" id="{BE69FDA0-6E33-422A-826D-CDC4602B5F2A}"/>
              </a:ext>
            </a:extLst>
          </p:cNvPr>
          <p:cNvSpPr>
            <a:spLocks noGrp="1"/>
          </p:cNvSpPr>
          <p:nvPr>
            <p:ph type="body" sz="quarter" idx="10"/>
          </p:nvPr>
        </p:nvSpPr>
        <p:spPr/>
        <p:txBody>
          <a:bodyPr/>
          <a:lstStyle/>
          <a:p>
            <a:r>
              <a:rPr lang="it-IT" dirty="0"/>
              <a:t>*</a:t>
            </a:r>
            <a:r>
              <a:rPr lang="en-GB" dirty="0"/>
              <a:t>Multivariate Cox regression</a:t>
            </a:r>
          </a:p>
          <a:p>
            <a:r>
              <a:rPr lang="it-IT" dirty="0"/>
              <a:t>Calvaruso V</a:t>
            </a:r>
            <a:r>
              <a:rPr lang="en-GB" dirty="0"/>
              <a:t>, et al. ILC 2018, #PS-149</a:t>
            </a:r>
          </a:p>
        </p:txBody>
      </p:sp>
      <p:sp>
        <p:nvSpPr>
          <p:cNvPr id="5" name="Content Placeholder 4">
            <a:extLst>
              <a:ext uri="{FF2B5EF4-FFF2-40B4-BE49-F238E27FC236}">
                <a16:creationId xmlns:a16="http://schemas.microsoft.com/office/drawing/2014/main" id="{34A75FAB-C1F4-49B0-B02E-07E909970DD0}"/>
              </a:ext>
            </a:extLst>
          </p:cNvPr>
          <p:cNvSpPr>
            <a:spLocks noGrp="1"/>
          </p:cNvSpPr>
          <p:nvPr>
            <p:ph sz="half" idx="1"/>
          </p:nvPr>
        </p:nvSpPr>
        <p:spPr>
          <a:xfrm>
            <a:off x="200370" y="1230086"/>
            <a:ext cx="8506800" cy="307777"/>
          </a:xfrm>
        </p:spPr>
        <p:txBody>
          <a:bodyPr>
            <a:spAutoFit/>
          </a:bodyPr>
          <a:lstStyle/>
          <a:p>
            <a:r>
              <a:rPr lang="it-IT" sz="1400" dirty="0"/>
              <a:t>Cohort: 4468 patients treated with DAAs (March 2015</a:t>
            </a:r>
            <a:r>
              <a:rPr lang="it-IT" sz="1400" dirty="0">
                <a:cs typeface="Arial" panose="020B0604020202020204" pitchFamily="34" charset="0"/>
              </a:rPr>
              <a:t>–</a:t>
            </a:r>
            <a:r>
              <a:rPr lang="it-IT" sz="1400" dirty="0"/>
              <a:t>Dec 2016), followed for a median of 73 weeks</a:t>
            </a:r>
            <a:endParaRPr lang="en-GB" sz="1400" dirty="0"/>
          </a:p>
        </p:txBody>
      </p:sp>
      <p:graphicFrame>
        <p:nvGraphicFramePr>
          <p:cNvPr id="12" name="Segnaposto contenuto 3">
            <a:extLst>
              <a:ext uri="{FF2B5EF4-FFF2-40B4-BE49-F238E27FC236}">
                <a16:creationId xmlns:a16="http://schemas.microsoft.com/office/drawing/2014/main" id="{2505E10B-965E-4580-BE40-AC169B7F54CA}"/>
              </a:ext>
            </a:extLst>
          </p:cNvPr>
          <p:cNvGraphicFramePr>
            <a:graphicFrameLocks/>
          </p:cNvGraphicFramePr>
          <p:nvPr>
            <p:extLst>
              <p:ext uri="{D42A27DB-BD31-4B8C-83A1-F6EECF244321}">
                <p14:modId xmlns:p14="http://schemas.microsoft.com/office/powerpoint/2010/main" val="3811181142"/>
              </p:ext>
            </p:extLst>
          </p:nvPr>
        </p:nvGraphicFramePr>
        <p:xfrm>
          <a:off x="539552" y="1599064"/>
          <a:ext cx="7992887" cy="1120140"/>
        </p:xfrm>
        <a:graphic>
          <a:graphicData uri="http://schemas.openxmlformats.org/drawingml/2006/table">
            <a:tbl>
              <a:tblPr firstRow="1" bandRow="1">
                <a:tableStyleId>{69012ECD-51FC-41F1-AA8D-1B2483CD663E}</a:tableStyleId>
              </a:tblPr>
              <a:tblGrid>
                <a:gridCol w="2592288">
                  <a:extLst>
                    <a:ext uri="{9D8B030D-6E8A-4147-A177-3AD203B41FA5}">
                      <a16:colId xmlns:a16="http://schemas.microsoft.com/office/drawing/2014/main" val="20000"/>
                    </a:ext>
                  </a:extLst>
                </a:gridCol>
                <a:gridCol w="1891525">
                  <a:extLst>
                    <a:ext uri="{9D8B030D-6E8A-4147-A177-3AD203B41FA5}">
                      <a16:colId xmlns:a16="http://schemas.microsoft.com/office/drawing/2014/main" val="20001"/>
                    </a:ext>
                  </a:extLst>
                </a:gridCol>
                <a:gridCol w="1743069">
                  <a:extLst>
                    <a:ext uri="{9D8B030D-6E8A-4147-A177-3AD203B41FA5}">
                      <a16:colId xmlns:a16="http://schemas.microsoft.com/office/drawing/2014/main" val="20002"/>
                    </a:ext>
                  </a:extLst>
                </a:gridCol>
                <a:gridCol w="1766005">
                  <a:extLst>
                    <a:ext uri="{9D8B030D-6E8A-4147-A177-3AD203B41FA5}">
                      <a16:colId xmlns:a16="http://schemas.microsoft.com/office/drawing/2014/main" val="20003"/>
                    </a:ext>
                  </a:extLst>
                </a:gridCol>
              </a:tblGrid>
              <a:tr h="108949">
                <a:tc>
                  <a:txBody>
                    <a:bodyPr/>
                    <a:lstStyle/>
                    <a:p>
                      <a:pPr>
                        <a:lnSpc>
                          <a:spcPct val="120000"/>
                        </a:lnSpc>
                        <a:spcAft>
                          <a:spcPts val="0"/>
                        </a:spcAft>
                      </a:pPr>
                      <a:r>
                        <a:rPr lang="it-IT" sz="1050" dirty="0">
                          <a:effectLst/>
                        </a:rPr>
                        <a:t>63</a:t>
                      </a:r>
                      <a:r>
                        <a:rPr lang="it-IT" sz="1050" baseline="0" dirty="0">
                          <a:effectLst/>
                        </a:rPr>
                        <a:t> </a:t>
                      </a:r>
                      <a:r>
                        <a:rPr lang="it-IT" sz="1050" baseline="0" dirty="0" err="1">
                          <a:effectLst/>
                        </a:rPr>
                        <a:t>patients</a:t>
                      </a:r>
                      <a:r>
                        <a:rPr lang="it-IT" sz="1050" baseline="0" dirty="0">
                          <a:effectLst/>
                        </a:rPr>
                        <a:t> </a:t>
                      </a:r>
                      <a:r>
                        <a:rPr lang="it-IT" sz="1050" baseline="0" dirty="0" err="1">
                          <a:effectLst/>
                        </a:rPr>
                        <a:t>died</a:t>
                      </a:r>
                      <a:r>
                        <a:rPr lang="it-IT" sz="1050" baseline="0" dirty="0">
                          <a:effectLst/>
                        </a:rPr>
                        <a:t> </a:t>
                      </a:r>
                      <a:r>
                        <a:rPr lang="it-IT" sz="1050" baseline="0" dirty="0" err="1">
                          <a:effectLst/>
                        </a:rPr>
                        <a:t>during</a:t>
                      </a:r>
                      <a:r>
                        <a:rPr lang="it-IT" sz="1050" baseline="0" dirty="0">
                          <a:effectLst/>
                        </a:rPr>
                        <a:t> the follow-up </a:t>
                      </a:r>
                      <a:endParaRPr lang="it-IT" sz="1050" b="1" dirty="0">
                        <a:solidFill>
                          <a:schemeClr val="tx1"/>
                        </a:solidFill>
                        <a:effectLst/>
                        <a:latin typeface="+mj-lt"/>
                        <a:ea typeface="Calibri"/>
                        <a:cs typeface="Times New Roman"/>
                      </a:endParaRPr>
                    </a:p>
                  </a:txBody>
                  <a:tcPr marL="70447" marR="70447"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20000"/>
                        </a:lnSpc>
                        <a:spcAft>
                          <a:spcPts val="0"/>
                        </a:spcAft>
                      </a:pPr>
                      <a:r>
                        <a:rPr lang="it-IT" sz="1050" dirty="0">
                          <a:effectLst/>
                        </a:rPr>
                        <a:t>Chronic hepatitis</a:t>
                      </a:r>
                    </a:p>
                    <a:p>
                      <a:pPr algn="ctr">
                        <a:lnSpc>
                          <a:spcPct val="120000"/>
                        </a:lnSpc>
                        <a:spcAft>
                          <a:spcPts val="0"/>
                        </a:spcAft>
                      </a:pPr>
                      <a:r>
                        <a:rPr lang="it-IT" sz="1050" dirty="0">
                          <a:effectLst/>
                        </a:rPr>
                        <a:t> 991 (22.2%) </a:t>
                      </a:r>
                      <a:endParaRPr lang="it-IT" sz="1050" b="1" dirty="0">
                        <a:solidFill>
                          <a:schemeClr val="bg1"/>
                        </a:solidFill>
                        <a:effectLst/>
                        <a:latin typeface="+mj-lt"/>
                        <a:ea typeface="Calibri"/>
                        <a:cs typeface="Times New Roman"/>
                      </a:endParaRPr>
                    </a:p>
                  </a:txBody>
                  <a:tcPr marL="70447" marR="70447"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20000"/>
                        </a:lnSpc>
                        <a:spcAft>
                          <a:spcPts val="0"/>
                        </a:spcAft>
                      </a:pPr>
                      <a:r>
                        <a:rPr lang="en-GB" sz="1050" dirty="0">
                          <a:effectLst/>
                        </a:rPr>
                        <a:t>Child–Pugh A cirrhosis </a:t>
                      </a:r>
                    </a:p>
                    <a:p>
                      <a:pPr marL="0" marR="0" indent="0" algn="ctr" defTabSz="457200" rtl="0" eaLnBrk="1" fontAlgn="auto" latinLnBrk="0" hangingPunct="1">
                        <a:lnSpc>
                          <a:spcPct val="120000"/>
                        </a:lnSpc>
                        <a:spcBef>
                          <a:spcPts val="0"/>
                        </a:spcBef>
                        <a:spcAft>
                          <a:spcPts val="0"/>
                        </a:spcAft>
                        <a:buClrTx/>
                        <a:buSzTx/>
                        <a:buFontTx/>
                        <a:buNone/>
                        <a:tabLst/>
                        <a:defRPr/>
                      </a:pPr>
                      <a:r>
                        <a:rPr lang="it-IT" sz="1050" dirty="0">
                          <a:effectLst/>
                        </a:rPr>
                        <a:t>3095 (69.2%)</a:t>
                      </a:r>
                      <a:endParaRPr lang="it-IT" sz="1050" b="1" dirty="0">
                        <a:effectLst/>
                        <a:latin typeface="+mj-lt"/>
                      </a:endParaRPr>
                    </a:p>
                  </a:txBody>
                  <a:tcPr marL="70447" marR="70447"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20000"/>
                        </a:lnSpc>
                        <a:spcAft>
                          <a:spcPts val="0"/>
                        </a:spcAft>
                      </a:pPr>
                      <a:r>
                        <a:rPr lang="en-GB" sz="1050" dirty="0">
                          <a:effectLst/>
                        </a:rPr>
                        <a:t>Child–Pugh B cirrhosis </a:t>
                      </a:r>
                    </a:p>
                    <a:p>
                      <a:pPr marL="0" marR="0" indent="0" algn="ctr" defTabSz="457200" rtl="0" eaLnBrk="1" fontAlgn="auto" latinLnBrk="0" hangingPunct="1">
                        <a:lnSpc>
                          <a:spcPct val="120000"/>
                        </a:lnSpc>
                        <a:spcBef>
                          <a:spcPts val="0"/>
                        </a:spcBef>
                        <a:spcAft>
                          <a:spcPts val="0"/>
                        </a:spcAft>
                        <a:buClrTx/>
                        <a:buSzTx/>
                        <a:buFontTx/>
                        <a:buNone/>
                        <a:tabLst/>
                        <a:defRPr/>
                      </a:pPr>
                      <a:r>
                        <a:rPr lang="it-IT" sz="1050" dirty="0">
                          <a:effectLst/>
                        </a:rPr>
                        <a:t>383 (8.8%)</a:t>
                      </a:r>
                      <a:endParaRPr lang="it-IT" sz="1050" b="1" dirty="0">
                        <a:effectLst/>
                        <a:latin typeface="+mj-lt"/>
                      </a:endParaRPr>
                    </a:p>
                  </a:txBody>
                  <a:tcPr marL="70447" marR="70447"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475">
                <a:tc>
                  <a:txBody>
                    <a:bodyPr/>
                    <a:lstStyle/>
                    <a:p>
                      <a:pPr>
                        <a:lnSpc>
                          <a:spcPct val="120000"/>
                        </a:lnSpc>
                        <a:spcAft>
                          <a:spcPts val="0"/>
                        </a:spcAft>
                      </a:pPr>
                      <a:r>
                        <a:rPr lang="it-IT" sz="1050" dirty="0">
                          <a:effectLst/>
                        </a:rPr>
                        <a:t>Overall</a:t>
                      </a:r>
                      <a:r>
                        <a:rPr lang="it-IT" sz="1050" baseline="0" dirty="0">
                          <a:effectLst/>
                        </a:rPr>
                        <a:t> death, n </a:t>
                      </a:r>
                      <a:r>
                        <a:rPr lang="it-IT" sz="1050" dirty="0">
                          <a:effectLst/>
                        </a:rPr>
                        <a:t>(%) </a:t>
                      </a:r>
                      <a:endParaRPr lang="it-IT" sz="1050" b="1"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Aft>
                          <a:spcPts val="0"/>
                        </a:spcAft>
                      </a:pPr>
                      <a:r>
                        <a:rPr lang="it-IT" sz="1050" dirty="0">
                          <a:effectLst/>
                        </a:rPr>
                        <a:t>7 (0.7)</a:t>
                      </a:r>
                      <a:endParaRPr lang="it-IT" sz="1050"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Aft>
                          <a:spcPts val="0"/>
                        </a:spcAft>
                      </a:pPr>
                      <a:r>
                        <a:rPr lang="it-IT" sz="1050" dirty="0">
                          <a:effectLst/>
                        </a:rPr>
                        <a:t>32 (1.0)</a:t>
                      </a:r>
                      <a:endParaRPr lang="it-IT" sz="1050"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spcAft>
                          <a:spcPts val="0"/>
                        </a:spcAft>
                      </a:pPr>
                      <a:r>
                        <a:rPr lang="it-IT" sz="1050" dirty="0">
                          <a:effectLst/>
                        </a:rPr>
                        <a:t>24  (6.3)</a:t>
                      </a:r>
                      <a:endParaRPr lang="it-IT" sz="1050"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395">
                <a:tc>
                  <a:txBody>
                    <a:bodyPr/>
                    <a:lstStyle/>
                    <a:p>
                      <a:r>
                        <a:rPr lang="it-IT" sz="1050" dirty="0"/>
                        <a:t>Liver</a:t>
                      </a:r>
                      <a:r>
                        <a:rPr lang="it-IT" sz="1050" baseline="0" dirty="0"/>
                        <a:t>-related death</a:t>
                      </a:r>
                      <a:r>
                        <a:rPr lang="it-IT" sz="1050" baseline="0" dirty="0">
                          <a:effectLst/>
                        </a:rPr>
                        <a:t>, n </a:t>
                      </a:r>
                      <a:r>
                        <a:rPr lang="it-IT" sz="1050" dirty="0">
                          <a:effectLst/>
                        </a:rPr>
                        <a:t>(%)</a:t>
                      </a:r>
                      <a:endParaRPr lang="it-IT" sz="1050" b="1"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0</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17 (0.5)</a:t>
                      </a:r>
                      <a:endParaRPr lang="it-IT" sz="1050" dirty="0">
                        <a:solidFill>
                          <a:schemeClr val="tx1"/>
                        </a:solidFill>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14 (3.7)</a:t>
                      </a:r>
                      <a:endParaRPr lang="it-IT" sz="1050" dirty="0">
                        <a:solidFill>
                          <a:schemeClr val="tx1"/>
                        </a:solidFill>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475">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it-IT" sz="1050" dirty="0">
                          <a:effectLst/>
                        </a:rPr>
                        <a:t>Cardiovascular</a:t>
                      </a:r>
                      <a:r>
                        <a:rPr lang="it-IT" sz="1050" baseline="0" dirty="0">
                          <a:effectLst/>
                        </a:rPr>
                        <a:t> death, n </a:t>
                      </a:r>
                      <a:r>
                        <a:rPr lang="it-IT" sz="1050" dirty="0">
                          <a:effectLst/>
                        </a:rPr>
                        <a:t>(%)</a:t>
                      </a:r>
                      <a:endParaRPr lang="it-IT" sz="1050" b="1"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5 (0.5)</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6 (0.2)</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8 (2.1)</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475">
                <a:tc>
                  <a:txBody>
                    <a:bodyPr/>
                    <a:lstStyle/>
                    <a:p>
                      <a:pPr>
                        <a:lnSpc>
                          <a:spcPct val="120000"/>
                        </a:lnSpc>
                        <a:spcAft>
                          <a:spcPts val="0"/>
                        </a:spcAft>
                      </a:pPr>
                      <a:r>
                        <a:rPr lang="en-GB" sz="1050" dirty="0">
                          <a:effectLst/>
                        </a:rPr>
                        <a:t>Other causes</a:t>
                      </a:r>
                      <a:r>
                        <a:rPr lang="it-IT" sz="1050" baseline="0" dirty="0">
                          <a:effectLst/>
                        </a:rPr>
                        <a:t>, n </a:t>
                      </a:r>
                      <a:r>
                        <a:rPr lang="it-IT" sz="1050" dirty="0">
                          <a:effectLst/>
                        </a:rPr>
                        <a:t>(%)</a:t>
                      </a:r>
                      <a:endParaRPr lang="it-IT" sz="1050" b="1" dirty="0">
                        <a:effectLst/>
                        <a:latin typeface="+mj-lt"/>
                        <a:ea typeface="Calibri"/>
                        <a:cs typeface="Times New Roman"/>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 (0.2)</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 (0.3)</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 (0.5)</a:t>
                      </a:r>
                      <a:endParaRPr lang="it-IT" sz="1050" dirty="0">
                        <a:latin typeface="+mj-lt"/>
                      </a:endParaRPr>
                    </a:p>
                  </a:txBody>
                  <a:tcPr marL="70447" marR="70447"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3" name="Content Placeholder 3">
            <a:extLst>
              <a:ext uri="{FF2B5EF4-FFF2-40B4-BE49-F238E27FC236}">
                <a16:creationId xmlns:a16="http://schemas.microsoft.com/office/drawing/2014/main" id="{1F5952F0-9311-46B6-9FDF-0DCF0AF7A74C}"/>
              </a:ext>
            </a:extLst>
          </p:cNvPr>
          <p:cNvSpPr txBox="1">
            <a:spLocks/>
          </p:cNvSpPr>
          <p:nvPr/>
        </p:nvSpPr>
        <p:spPr>
          <a:xfrm>
            <a:off x="319101" y="5409986"/>
            <a:ext cx="7781078" cy="88639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200" b="1" dirty="0"/>
              <a:t>Conclusions:</a:t>
            </a:r>
          </a:p>
          <a:p>
            <a:pPr lvl="1"/>
            <a:r>
              <a:rPr lang="en-GB" sz="1100" dirty="0"/>
              <a:t>Patients with Child–Pugh A cirrhosis and SVR to DAAs have a better outcome than non-SVR patients </a:t>
            </a:r>
          </a:p>
          <a:p>
            <a:pPr lvl="1"/>
            <a:r>
              <a:rPr lang="en-GB" sz="1100" dirty="0"/>
              <a:t>Patients with Child–Pugh B cirrhosis retain significant risk of liver events and death even after HCV eradication</a:t>
            </a:r>
          </a:p>
          <a:p>
            <a:pPr lvl="1"/>
            <a:r>
              <a:rPr lang="en-GB" sz="1100" dirty="0"/>
              <a:t>Deaths linked to CV diseases seem to be reduced after viral eradication regardless of fibrosis stage</a:t>
            </a:r>
          </a:p>
        </p:txBody>
      </p:sp>
      <p:graphicFrame>
        <p:nvGraphicFramePr>
          <p:cNvPr id="16" name="Table 15">
            <a:extLst>
              <a:ext uri="{FF2B5EF4-FFF2-40B4-BE49-F238E27FC236}">
                <a16:creationId xmlns:a16="http://schemas.microsoft.com/office/drawing/2014/main" id="{F47F66EE-A2BA-4B86-983E-AFDF4C7B60BC}"/>
              </a:ext>
            </a:extLst>
          </p:cNvPr>
          <p:cNvGraphicFramePr>
            <a:graphicFrameLocks noGrp="1"/>
          </p:cNvGraphicFramePr>
          <p:nvPr>
            <p:extLst>
              <p:ext uri="{D42A27DB-BD31-4B8C-83A1-F6EECF244321}">
                <p14:modId xmlns:p14="http://schemas.microsoft.com/office/powerpoint/2010/main" val="889167721"/>
              </p:ext>
            </p:extLst>
          </p:nvPr>
        </p:nvGraphicFramePr>
        <p:xfrm>
          <a:off x="688231" y="4813975"/>
          <a:ext cx="3240361" cy="627480"/>
        </p:xfrm>
        <a:graphic>
          <a:graphicData uri="http://schemas.openxmlformats.org/drawingml/2006/table">
            <a:tbl>
              <a:tblPr firstRow="1" bandRow="1">
                <a:tableStyleId>{69012ECD-51FC-41F1-AA8D-1B2483CD663E}</a:tableStyleId>
              </a:tblPr>
              <a:tblGrid>
                <a:gridCol w="1291481">
                  <a:extLst>
                    <a:ext uri="{9D8B030D-6E8A-4147-A177-3AD203B41FA5}">
                      <a16:colId xmlns:a16="http://schemas.microsoft.com/office/drawing/2014/main" val="2231071259"/>
                    </a:ext>
                  </a:extLst>
                </a:gridCol>
                <a:gridCol w="1193434">
                  <a:extLst>
                    <a:ext uri="{9D8B030D-6E8A-4147-A177-3AD203B41FA5}">
                      <a16:colId xmlns:a16="http://schemas.microsoft.com/office/drawing/2014/main" val="1682975293"/>
                    </a:ext>
                  </a:extLst>
                </a:gridCol>
                <a:gridCol w="755446">
                  <a:extLst>
                    <a:ext uri="{9D8B030D-6E8A-4147-A177-3AD203B41FA5}">
                      <a16:colId xmlns:a16="http://schemas.microsoft.com/office/drawing/2014/main" val="2410603330"/>
                    </a:ext>
                  </a:extLst>
                </a:gridCol>
              </a:tblGrid>
              <a:tr h="183653">
                <a:tc>
                  <a:txBody>
                    <a:bodyPr/>
                    <a:lstStyle/>
                    <a:p>
                      <a:endParaRPr lang="en-GB" sz="900" dirty="0"/>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900" dirty="0"/>
                        <a:t>HR (95% CI)*</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900" dirty="0"/>
                        <a:t>p-value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34813587"/>
                  </a:ext>
                </a:extLst>
              </a:tr>
              <a:tr h="178009">
                <a:tc>
                  <a:txBody>
                    <a:bodyPr/>
                    <a:lstStyle/>
                    <a:p>
                      <a:r>
                        <a:rPr lang="en-GB" sz="900" dirty="0"/>
                        <a:t>Albumin &lt;3.5 g/dl</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6.01 (2.30, 15.73)</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&lt;0.001</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1438742"/>
                  </a:ext>
                </a:extLst>
              </a:tr>
              <a:tr h="178009">
                <a:tc>
                  <a:txBody>
                    <a:bodyPr/>
                    <a:lstStyle/>
                    <a:p>
                      <a:r>
                        <a:rPr lang="en-GB" sz="900" dirty="0"/>
                        <a:t>No SVR</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18.50 (6.75, 50.70)</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&lt;0.001</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54082056"/>
                  </a:ext>
                </a:extLst>
              </a:tr>
            </a:tbl>
          </a:graphicData>
        </a:graphic>
      </p:graphicFrame>
      <p:graphicFrame>
        <p:nvGraphicFramePr>
          <p:cNvPr id="17" name="Table 16">
            <a:extLst>
              <a:ext uri="{FF2B5EF4-FFF2-40B4-BE49-F238E27FC236}">
                <a16:creationId xmlns:a16="http://schemas.microsoft.com/office/drawing/2014/main" id="{412348BF-45D3-4FD8-BD6B-12F578ED231A}"/>
              </a:ext>
            </a:extLst>
          </p:cNvPr>
          <p:cNvGraphicFramePr>
            <a:graphicFrameLocks noGrp="1"/>
          </p:cNvGraphicFramePr>
          <p:nvPr>
            <p:extLst>
              <p:ext uri="{D42A27DB-BD31-4B8C-83A1-F6EECF244321}">
                <p14:modId xmlns:p14="http://schemas.microsoft.com/office/powerpoint/2010/main" val="1043529355"/>
              </p:ext>
            </p:extLst>
          </p:nvPr>
        </p:nvGraphicFramePr>
        <p:xfrm>
          <a:off x="5060075" y="4813975"/>
          <a:ext cx="3240361" cy="627480"/>
        </p:xfrm>
        <a:graphic>
          <a:graphicData uri="http://schemas.openxmlformats.org/drawingml/2006/table">
            <a:tbl>
              <a:tblPr firstRow="1" bandRow="1">
                <a:tableStyleId>{69012ECD-51FC-41F1-AA8D-1B2483CD663E}</a:tableStyleId>
              </a:tblPr>
              <a:tblGrid>
                <a:gridCol w="1240117">
                  <a:extLst>
                    <a:ext uri="{9D8B030D-6E8A-4147-A177-3AD203B41FA5}">
                      <a16:colId xmlns:a16="http://schemas.microsoft.com/office/drawing/2014/main" val="2231071259"/>
                    </a:ext>
                  </a:extLst>
                </a:gridCol>
                <a:gridCol w="1244798">
                  <a:extLst>
                    <a:ext uri="{9D8B030D-6E8A-4147-A177-3AD203B41FA5}">
                      <a16:colId xmlns:a16="http://schemas.microsoft.com/office/drawing/2014/main" val="1682975293"/>
                    </a:ext>
                  </a:extLst>
                </a:gridCol>
                <a:gridCol w="755446">
                  <a:extLst>
                    <a:ext uri="{9D8B030D-6E8A-4147-A177-3AD203B41FA5}">
                      <a16:colId xmlns:a16="http://schemas.microsoft.com/office/drawing/2014/main" val="2410603330"/>
                    </a:ext>
                  </a:extLst>
                </a:gridCol>
              </a:tblGrid>
              <a:tr h="183653">
                <a:tc>
                  <a:txBody>
                    <a:bodyPr/>
                    <a:lstStyle/>
                    <a:p>
                      <a:endParaRPr lang="en-GB" sz="900" dirty="0"/>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900" dirty="0"/>
                        <a:t>HR (95% CI)*</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900" dirty="0"/>
                        <a:t>p-value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34813587"/>
                  </a:ext>
                </a:extLst>
              </a:tr>
              <a:tr h="178009">
                <a:tc>
                  <a:txBody>
                    <a:bodyPr/>
                    <a:lstStyle/>
                    <a:p>
                      <a:r>
                        <a:rPr lang="en-GB" sz="900" dirty="0"/>
                        <a:t>Diabetes</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4.38 (1.42, 13.36)</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0.01</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1438742"/>
                  </a:ext>
                </a:extLst>
              </a:tr>
              <a:tr h="178009">
                <a:tc>
                  <a:txBody>
                    <a:bodyPr/>
                    <a:lstStyle/>
                    <a:p>
                      <a:r>
                        <a:rPr lang="en-GB" sz="900" dirty="0"/>
                        <a:t>No SVR</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900" dirty="0"/>
                        <a:t>10.56 (3.43, 32.46)</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&lt;0.001</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54082056"/>
                  </a:ext>
                </a:extLst>
              </a:tr>
            </a:tbl>
          </a:graphicData>
        </a:graphic>
      </p:graphicFrame>
      <p:sp>
        <p:nvSpPr>
          <p:cNvPr id="18" name="CasellaDiTesto 13">
            <a:extLst>
              <a:ext uri="{FF2B5EF4-FFF2-40B4-BE49-F238E27FC236}">
                <a16:creationId xmlns:a16="http://schemas.microsoft.com/office/drawing/2014/main" id="{D07FEC7C-5CE6-4C88-8B4C-3A1A38579366}"/>
              </a:ext>
            </a:extLst>
          </p:cNvPr>
          <p:cNvSpPr txBox="1"/>
          <p:nvPr/>
        </p:nvSpPr>
        <p:spPr>
          <a:xfrm>
            <a:off x="267664" y="2695322"/>
            <a:ext cx="4104456" cy="261610"/>
          </a:xfrm>
          <a:prstGeom prst="rect">
            <a:avLst/>
          </a:prstGeom>
          <a:noFill/>
        </p:spPr>
        <p:txBody>
          <a:bodyPr wrap="square" rtlCol="0">
            <a:spAutoFit/>
          </a:bodyPr>
          <a:lstStyle/>
          <a:p>
            <a:pPr algn="ctr"/>
            <a:r>
              <a:rPr lang="it-IT" sz="1100" b="1" dirty="0"/>
              <a:t>Liver mortality in 3095 patients with Child–Pugh A (mITT)</a:t>
            </a:r>
          </a:p>
        </p:txBody>
      </p:sp>
      <p:sp>
        <p:nvSpPr>
          <p:cNvPr id="19" name="CasellaDiTesto 20">
            <a:extLst>
              <a:ext uri="{FF2B5EF4-FFF2-40B4-BE49-F238E27FC236}">
                <a16:creationId xmlns:a16="http://schemas.microsoft.com/office/drawing/2014/main" id="{07545698-46A9-400E-9379-448C54C2B450}"/>
              </a:ext>
            </a:extLst>
          </p:cNvPr>
          <p:cNvSpPr txBox="1"/>
          <p:nvPr/>
        </p:nvSpPr>
        <p:spPr>
          <a:xfrm>
            <a:off x="4613776" y="2705908"/>
            <a:ext cx="4176464" cy="261610"/>
          </a:xfrm>
          <a:prstGeom prst="rect">
            <a:avLst/>
          </a:prstGeom>
          <a:noFill/>
        </p:spPr>
        <p:txBody>
          <a:bodyPr wrap="square" rtlCol="0">
            <a:spAutoFit/>
          </a:bodyPr>
          <a:lstStyle/>
          <a:p>
            <a:pPr algn="ctr"/>
            <a:r>
              <a:rPr lang="it-IT" sz="1100" b="1" dirty="0"/>
              <a:t>CV mortality in 4468 patients (mITT)</a:t>
            </a:r>
          </a:p>
        </p:txBody>
      </p:sp>
      <p:grpSp>
        <p:nvGrpSpPr>
          <p:cNvPr id="37" name="Group 36">
            <a:extLst>
              <a:ext uri="{FF2B5EF4-FFF2-40B4-BE49-F238E27FC236}">
                <a16:creationId xmlns:a16="http://schemas.microsoft.com/office/drawing/2014/main" id="{91A8B810-3160-4B4B-B4E8-4AC1D05105DA}"/>
              </a:ext>
            </a:extLst>
          </p:cNvPr>
          <p:cNvGrpSpPr/>
          <p:nvPr/>
        </p:nvGrpSpPr>
        <p:grpSpPr>
          <a:xfrm>
            <a:off x="4613776" y="2884145"/>
            <a:ext cx="3927711" cy="1596569"/>
            <a:chOff x="4613776" y="2539986"/>
            <a:chExt cx="3927711" cy="1956609"/>
          </a:xfrm>
        </p:grpSpPr>
        <p:grpSp>
          <p:nvGrpSpPr>
            <p:cNvPr id="38" name="Group 37">
              <a:extLst>
                <a:ext uri="{FF2B5EF4-FFF2-40B4-BE49-F238E27FC236}">
                  <a16:creationId xmlns:a16="http://schemas.microsoft.com/office/drawing/2014/main" id="{453C334D-A6B2-4A4D-8FFE-EA605AF44C1B}"/>
                </a:ext>
              </a:extLst>
            </p:cNvPr>
            <p:cNvGrpSpPr/>
            <p:nvPr/>
          </p:nvGrpSpPr>
          <p:grpSpPr>
            <a:xfrm>
              <a:off x="4613776" y="2539986"/>
              <a:ext cx="3927711" cy="1956609"/>
              <a:chOff x="251520" y="2580466"/>
              <a:chExt cx="3927711" cy="1956609"/>
            </a:xfrm>
          </p:grpSpPr>
          <p:graphicFrame>
            <p:nvGraphicFramePr>
              <p:cNvPr id="41" name="Chart 40">
                <a:extLst>
                  <a:ext uri="{FF2B5EF4-FFF2-40B4-BE49-F238E27FC236}">
                    <a16:creationId xmlns:a16="http://schemas.microsoft.com/office/drawing/2014/main" id="{59AC91A8-2D3A-4B81-AAF4-41D0FC57F56E}"/>
                  </a:ext>
                </a:extLst>
              </p:cNvPr>
              <p:cNvGraphicFramePr/>
              <p:nvPr>
                <p:extLst>
                  <p:ext uri="{D42A27DB-BD31-4B8C-83A1-F6EECF244321}">
                    <p14:modId xmlns:p14="http://schemas.microsoft.com/office/powerpoint/2010/main" val="1928606019"/>
                  </p:ext>
                </p:extLst>
              </p:nvPr>
            </p:nvGraphicFramePr>
            <p:xfrm>
              <a:off x="251520" y="2580466"/>
              <a:ext cx="3644205" cy="195660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5514249A-D86B-4C18-9FE1-A3424D6764CD}"/>
                  </a:ext>
                </a:extLst>
              </p:cNvPr>
              <p:cNvSpPr txBox="1"/>
              <p:nvPr/>
            </p:nvSpPr>
            <p:spPr>
              <a:xfrm>
                <a:off x="3483207" y="2787918"/>
                <a:ext cx="696024" cy="261611"/>
              </a:xfrm>
              <a:prstGeom prst="rect">
                <a:avLst/>
              </a:prstGeom>
              <a:noFill/>
            </p:spPr>
            <p:txBody>
              <a:bodyPr wrap="none" rtlCol="0">
                <a:spAutoFit/>
              </a:bodyPr>
              <a:lstStyle/>
              <a:p>
                <a:r>
                  <a:rPr lang="en-GB" sz="1050"/>
                  <a:t>No SVR</a:t>
                </a:r>
                <a:endParaRPr lang="en-GB" sz="1050" dirty="0"/>
              </a:p>
            </p:txBody>
          </p:sp>
          <p:sp>
            <p:nvSpPr>
              <p:cNvPr id="43" name="TextBox 42">
                <a:extLst>
                  <a:ext uri="{FF2B5EF4-FFF2-40B4-BE49-F238E27FC236}">
                    <a16:creationId xmlns:a16="http://schemas.microsoft.com/office/drawing/2014/main" id="{DF8701F1-FB29-484C-9884-169C264016BA}"/>
                  </a:ext>
                </a:extLst>
              </p:cNvPr>
              <p:cNvSpPr txBox="1"/>
              <p:nvPr/>
            </p:nvSpPr>
            <p:spPr>
              <a:xfrm>
                <a:off x="3533069" y="2642069"/>
                <a:ext cx="461986" cy="253916"/>
              </a:xfrm>
              <a:prstGeom prst="rect">
                <a:avLst/>
              </a:prstGeom>
              <a:noFill/>
            </p:spPr>
            <p:txBody>
              <a:bodyPr wrap="none" rtlCol="0">
                <a:spAutoFit/>
              </a:bodyPr>
              <a:lstStyle/>
              <a:p>
                <a:r>
                  <a:rPr lang="en-GB" sz="1050"/>
                  <a:t>SVR</a:t>
                </a:r>
                <a:endParaRPr lang="en-GB" sz="1050" dirty="0"/>
              </a:p>
            </p:txBody>
          </p:sp>
          <p:sp>
            <p:nvSpPr>
              <p:cNvPr id="44" name="TextBox 43">
                <a:extLst>
                  <a:ext uri="{FF2B5EF4-FFF2-40B4-BE49-F238E27FC236}">
                    <a16:creationId xmlns:a16="http://schemas.microsoft.com/office/drawing/2014/main" id="{DEE1072D-4B78-4126-B34A-125DDC425842}"/>
                  </a:ext>
                </a:extLst>
              </p:cNvPr>
              <p:cNvSpPr txBox="1"/>
              <p:nvPr/>
            </p:nvSpPr>
            <p:spPr>
              <a:xfrm>
                <a:off x="1668236" y="3488328"/>
                <a:ext cx="1276311" cy="253916"/>
              </a:xfrm>
              <a:prstGeom prst="rect">
                <a:avLst/>
              </a:prstGeom>
              <a:noFill/>
            </p:spPr>
            <p:txBody>
              <a:bodyPr wrap="none" rtlCol="0">
                <a:spAutoFit/>
              </a:bodyPr>
              <a:lstStyle/>
              <a:p>
                <a:r>
                  <a:rPr lang="en-GB" sz="1050"/>
                  <a:t>Log rank: p&lt;0.001</a:t>
                </a:r>
                <a:endParaRPr lang="en-GB" sz="1050" dirty="0"/>
              </a:p>
            </p:txBody>
          </p:sp>
        </p:grpSp>
        <p:sp>
          <p:nvSpPr>
            <p:cNvPr id="39" name="Freeform: Shape 38">
              <a:extLst>
                <a:ext uri="{FF2B5EF4-FFF2-40B4-BE49-F238E27FC236}">
                  <a16:creationId xmlns:a16="http://schemas.microsoft.com/office/drawing/2014/main" id="{23BAB7BF-22C4-494A-8649-C9797DC9A610}"/>
                </a:ext>
              </a:extLst>
            </p:cNvPr>
            <p:cNvSpPr/>
            <p:nvPr/>
          </p:nvSpPr>
          <p:spPr>
            <a:xfrm>
              <a:off x="5343525" y="2696253"/>
              <a:ext cx="2543175" cy="81711"/>
            </a:xfrm>
            <a:custGeom>
              <a:avLst/>
              <a:gdLst>
                <a:gd name="connsiteX0" fmla="*/ 0 w 2476500"/>
                <a:gd name="connsiteY0" fmla="*/ 0 h 68262"/>
                <a:gd name="connsiteX1" fmla="*/ 0 w 2476500"/>
                <a:gd name="connsiteY1" fmla="*/ 0 h 68262"/>
                <a:gd name="connsiteX2" fmla="*/ 601662 w 2476500"/>
                <a:gd name="connsiteY2" fmla="*/ 7937 h 68262"/>
                <a:gd name="connsiteX3" fmla="*/ 601662 w 2476500"/>
                <a:gd name="connsiteY3" fmla="*/ 9525 h 68262"/>
                <a:gd name="connsiteX4" fmla="*/ 1065212 w 2476500"/>
                <a:gd name="connsiteY4" fmla="*/ 11112 h 68262"/>
                <a:gd name="connsiteX5" fmla="*/ 1065212 w 2476500"/>
                <a:gd name="connsiteY5" fmla="*/ 17462 h 68262"/>
                <a:gd name="connsiteX6" fmla="*/ 1247775 w 2476500"/>
                <a:gd name="connsiteY6" fmla="*/ 14287 h 68262"/>
                <a:gd name="connsiteX7" fmla="*/ 1247775 w 2476500"/>
                <a:gd name="connsiteY7" fmla="*/ 20637 h 68262"/>
                <a:gd name="connsiteX8" fmla="*/ 2219325 w 2476500"/>
                <a:gd name="connsiteY8" fmla="*/ 17462 h 68262"/>
                <a:gd name="connsiteX9" fmla="*/ 2219325 w 2476500"/>
                <a:gd name="connsiteY9" fmla="*/ 36512 h 68262"/>
                <a:gd name="connsiteX10" fmla="*/ 2255837 w 2476500"/>
                <a:gd name="connsiteY10" fmla="*/ 36512 h 68262"/>
                <a:gd name="connsiteX11" fmla="*/ 2255837 w 2476500"/>
                <a:gd name="connsiteY11" fmla="*/ 66675 h 68262"/>
                <a:gd name="connsiteX12" fmla="*/ 2476500 w 2476500"/>
                <a:gd name="connsiteY12" fmla="*/ 68262 h 6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0" h="68262">
                  <a:moveTo>
                    <a:pt x="0" y="0"/>
                  </a:moveTo>
                  <a:lnTo>
                    <a:pt x="0" y="0"/>
                  </a:lnTo>
                  <a:lnTo>
                    <a:pt x="601662" y="7937"/>
                  </a:lnTo>
                  <a:lnTo>
                    <a:pt x="601662" y="9525"/>
                  </a:lnTo>
                  <a:lnTo>
                    <a:pt x="1065212" y="11112"/>
                  </a:lnTo>
                  <a:lnTo>
                    <a:pt x="1065212" y="17462"/>
                  </a:lnTo>
                  <a:lnTo>
                    <a:pt x="1247775" y="14287"/>
                  </a:lnTo>
                  <a:lnTo>
                    <a:pt x="1247775" y="20637"/>
                  </a:lnTo>
                  <a:lnTo>
                    <a:pt x="2219325" y="17462"/>
                  </a:lnTo>
                  <a:lnTo>
                    <a:pt x="2219325" y="36512"/>
                  </a:lnTo>
                  <a:lnTo>
                    <a:pt x="2255837" y="36512"/>
                  </a:lnTo>
                  <a:lnTo>
                    <a:pt x="2255837" y="66675"/>
                  </a:lnTo>
                  <a:lnTo>
                    <a:pt x="2476500" y="6826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8D74D65-0A3F-49BB-A4C5-1F347026FC8E}"/>
                </a:ext>
              </a:extLst>
            </p:cNvPr>
            <p:cNvSpPr/>
            <p:nvPr/>
          </p:nvSpPr>
          <p:spPr>
            <a:xfrm>
              <a:off x="5767389" y="2705100"/>
              <a:ext cx="2089150" cy="122238"/>
            </a:xfrm>
            <a:custGeom>
              <a:avLst/>
              <a:gdLst>
                <a:gd name="connsiteX0" fmla="*/ 2022475 w 2022475"/>
                <a:gd name="connsiteY0" fmla="*/ 122238 h 122238"/>
                <a:gd name="connsiteX1" fmla="*/ 392112 w 2022475"/>
                <a:gd name="connsiteY1" fmla="*/ 120650 h 122238"/>
                <a:gd name="connsiteX2" fmla="*/ 395287 w 2022475"/>
                <a:gd name="connsiteY2" fmla="*/ 88900 h 122238"/>
                <a:gd name="connsiteX3" fmla="*/ 187325 w 2022475"/>
                <a:gd name="connsiteY3" fmla="*/ 90488 h 122238"/>
                <a:gd name="connsiteX4" fmla="*/ 188912 w 2022475"/>
                <a:gd name="connsiteY4" fmla="*/ 38100 h 122238"/>
                <a:gd name="connsiteX5" fmla="*/ 0 w 2022475"/>
                <a:gd name="connsiteY5" fmla="*/ 36513 h 122238"/>
                <a:gd name="connsiteX6" fmla="*/ 3175 w 2022475"/>
                <a:gd name="connsiteY6" fmla="*/ 0 h 1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2475" h="122238">
                  <a:moveTo>
                    <a:pt x="2022475" y="122238"/>
                  </a:moveTo>
                  <a:lnTo>
                    <a:pt x="392112" y="120650"/>
                  </a:lnTo>
                  <a:lnTo>
                    <a:pt x="395287" y="88900"/>
                  </a:lnTo>
                  <a:lnTo>
                    <a:pt x="187325" y="90488"/>
                  </a:lnTo>
                  <a:lnTo>
                    <a:pt x="188912" y="38100"/>
                  </a:lnTo>
                  <a:lnTo>
                    <a:pt x="0" y="36513"/>
                  </a:lnTo>
                  <a:lnTo>
                    <a:pt x="3175"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FC36FCF-D4E8-41B0-A3AC-E652255600B9}"/>
              </a:ext>
            </a:extLst>
          </p:cNvPr>
          <p:cNvGrpSpPr/>
          <p:nvPr/>
        </p:nvGrpSpPr>
        <p:grpSpPr>
          <a:xfrm>
            <a:off x="251520" y="2884145"/>
            <a:ext cx="3805128" cy="1596569"/>
            <a:chOff x="251520" y="2912551"/>
            <a:chExt cx="3805128" cy="1596569"/>
          </a:xfrm>
        </p:grpSpPr>
        <p:grpSp>
          <p:nvGrpSpPr>
            <p:cNvPr id="31" name="Group 30">
              <a:extLst>
                <a:ext uri="{FF2B5EF4-FFF2-40B4-BE49-F238E27FC236}">
                  <a16:creationId xmlns:a16="http://schemas.microsoft.com/office/drawing/2014/main" id="{B0715EBC-BD7E-4B3D-96DC-1EBD60D8DA9C}"/>
                </a:ext>
              </a:extLst>
            </p:cNvPr>
            <p:cNvGrpSpPr/>
            <p:nvPr/>
          </p:nvGrpSpPr>
          <p:grpSpPr>
            <a:xfrm>
              <a:off x="251520" y="2912551"/>
              <a:ext cx="3805128" cy="1596569"/>
              <a:chOff x="251520" y="2580466"/>
              <a:chExt cx="3805128" cy="1956609"/>
            </a:xfrm>
          </p:grpSpPr>
          <p:graphicFrame>
            <p:nvGraphicFramePr>
              <p:cNvPr id="32" name="Chart 31">
                <a:extLst>
                  <a:ext uri="{FF2B5EF4-FFF2-40B4-BE49-F238E27FC236}">
                    <a16:creationId xmlns:a16="http://schemas.microsoft.com/office/drawing/2014/main" id="{134B84A8-3978-4B96-AFE1-889C94E7B858}"/>
                  </a:ext>
                </a:extLst>
              </p:cNvPr>
              <p:cNvGraphicFramePr/>
              <p:nvPr>
                <p:extLst>
                  <p:ext uri="{D42A27DB-BD31-4B8C-83A1-F6EECF244321}">
                    <p14:modId xmlns:p14="http://schemas.microsoft.com/office/powerpoint/2010/main" val="1636890513"/>
                  </p:ext>
                </p:extLst>
              </p:nvPr>
            </p:nvGraphicFramePr>
            <p:xfrm>
              <a:off x="251520" y="2580466"/>
              <a:ext cx="3644205" cy="1956609"/>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DF5F993F-8C84-4655-8FA4-035F6D5BEDD9}"/>
                  </a:ext>
                </a:extLst>
              </p:cNvPr>
              <p:cNvSpPr txBox="1"/>
              <p:nvPr/>
            </p:nvSpPr>
            <p:spPr>
              <a:xfrm>
                <a:off x="3339290" y="3007301"/>
                <a:ext cx="696024" cy="261610"/>
              </a:xfrm>
              <a:prstGeom prst="rect">
                <a:avLst/>
              </a:prstGeom>
              <a:noFill/>
            </p:spPr>
            <p:txBody>
              <a:bodyPr wrap="none" rtlCol="0">
                <a:spAutoFit/>
              </a:bodyPr>
              <a:lstStyle/>
              <a:p>
                <a:r>
                  <a:rPr lang="en-GB" sz="1050"/>
                  <a:t>No SVR</a:t>
                </a:r>
                <a:endParaRPr lang="en-GB" sz="1050" dirty="0"/>
              </a:p>
            </p:txBody>
          </p:sp>
          <p:sp>
            <p:nvSpPr>
              <p:cNvPr id="35" name="TextBox 34">
                <a:extLst>
                  <a:ext uri="{FF2B5EF4-FFF2-40B4-BE49-F238E27FC236}">
                    <a16:creationId xmlns:a16="http://schemas.microsoft.com/office/drawing/2014/main" id="{FB7AAE26-0C71-4858-8D8C-B46C25F34B67}"/>
                  </a:ext>
                </a:extLst>
              </p:cNvPr>
              <p:cNvSpPr txBox="1"/>
              <p:nvPr/>
            </p:nvSpPr>
            <p:spPr>
              <a:xfrm>
                <a:off x="3594662" y="2688389"/>
                <a:ext cx="461986" cy="253916"/>
              </a:xfrm>
              <a:prstGeom prst="rect">
                <a:avLst/>
              </a:prstGeom>
              <a:noFill/>
            </p:spPr>
            <p:txBody>
              <a:bodyPr wrap="none" rtlCol="0">
                <a:spAutoFit/>
              </a:bodyPr>
              <a:lstStyle/>
              <a:p>
                <a:r>
                  <a:rPr lang="en-GB" sz="1050"/>
                  <a:t>SVR</a:t>
                </a:r>
                <a:endParaRPr lang="en-GB" sz="1050" dirty="0"/>
              </a:p>
            </p:txBody>
          </p:sp>
          <p:sp>
            <p:nvSpPr>
              <p:cNvPr id="36" name="TextBox 35">
                <a:extLst>
                  <a:ext uri="{FF2B5EF4-FFF2-40B4-BE49-F238E27FC236}">
                    <a16:creationId xmlns:a16="http://schemas.microsoft.com/office/drawing/2014/main" id="{09E42175-7ED0-40F5-92DF-2BCF77F7E5D3}"/>
                  </a:ext>
                </a:extLst>
              </p:cNvPr>
              <p:cNvSpPr txBox="1"/>
              <p:nvPr/>
            </p:nvSpPr>
            <p:spPr>
              <a:xfrm>
                <a:off x="1668236" y="3488328"/>
                <a:ext cx="1276311" cy="253916"/>
              </a:xfrm>
              <a:prstGeom prst="rect">
                <a:avLst/>
              </a:prstGeom>
              <a:noFill/>
            </p:spPr>
            <p:txBody>
              <a:bodyPr wrap="none" rtlCol="0">
                <a:spAutoFit/>
              </a:bodyPr>
              <a:lstStyle/>
              <a:p>
                <a:r>
                  <a:rPr lang="en-GB" sz="1050"/>
                  <a:t>Log rank: p&lt;0.001</a:t>
                </a:r>
                <a:endParaRPr lang="en-GB" sz="1050" dirty="0"/>
              </a:p>
            </p:txBody>
          </p:sp>
        </p:grpSp>
        <p:sp>
          <p:nvSpPr>
            <p:cNvPr id="56" name="Freeform: Shape 55">
              <a:extLst>
                <a:ext uri="{FF2B5EF4-FFF2-40B4-BE49-F238E27FC236}">
                  <a16:creationId xmlns:a16="http://schemas.microsoft.com/office/drawing/2014/main" id="{578A514E-5457-456C-9FF2-A0D3F03B6A30}"/>
                </a:ext>
              </a:extLst>
            </p:cNvPr>
            <p:cNvSpPr/>
            <p:nvPr/>
          </p:nvSpPr>
          <p:spPr>
            <a:xfrm>
              <a:off x="977900" y="3062288"/>
              <a:ext cx="2546350" cy="55562"/>
            </a:xfrm>
            <a:custGeom>
              <a:avLst/>
              <a:gdLst>
                <a:gd name="connsiteX0" fmla="*/ 0 w 2546350"/>
                <a:gd name="connsiteY0" fmla="*/ 3175 h 55562"/>
                <a:gd name="connsiteX1" fmla="*/ 1141413 w 2546350"/>
                <a:gd name="connsiteY1" fmla="*/ 0 h 55562"/>
                <a:gd name="connsiteX2" fmla="*/ 1141413 w 2546350"/>
                <a:gd name="connsiteY2" fmla="*/ 3175 h 55562"/>
                <a:gd name="connsiteX3" fmla="*/ 1249363 w 2546350"/>
                <a:gd name="connsiteY3" fmla="*/ 0 h 55562"/>
                <a:gd name="connsiteX4" fmla="*/ 1254125 w 2546350"/>
                <a:gd name="connsiteY4" fmla="*/ 11112 h 55562"/>
                <a:gd name="connsiteX5" fmla="*/ 1449388 w 2546350"/>
                <a:gd name="connsiteY5" fmla="*/ 6350 h 55562"/>
                <a:gd name="connsiteX6" fmla="*/ 1452563 w 2546350"/>
                <a:gd name="connsiteY6" fmla="*/ 12700 h 55562"/>
                <a:gd name="connsiteX7" fmla="*/ 1609725 w 2546350"/>
                <a:gd name="connsiteY7" fmla="*/ 7937 h 55562"/>
                <a:gd name="connsiteX8" fmla="*/ 1608138 w 2546350"/>
                <a:gd name="connsiteY8" fmla="*/ 14287 h 55562"/>
                <a:gd name="connsiteX9" fmla="*/ 1797050 w 2546350"/>
                <a:gd name="connsiteY9" fmla="*/ 14287 h 55562"/>
                <a:gd name="connsiteX10" fmla="*/ 1797050 w 2546350"/>
                <a:gd name="connsiteY10" fmla="*/ 20637 h 55562"/>
                <a:gd name="connsiteX11" fmla="*/ 1838325 w 2546350"/>
                <a:gd name="connsiteY11" fmla="*/ 15875 h 55562"/>
                <a:gd name="connsiteX12" fmla="*/ 1838325 w 2546350"/>
                <a:gd name="connsiteY12" fmla="*/ 22225 h 55562"/>
                <a:gd name="connsiteX13" fmla="*/ 1930400 w 2546350"/>
                <a:gd name="connsiteY13" fmla="*/ 19050 h 55562"/>
                <a:gd name="connsiteX14" fmla="*/ 1930400 w 2546350"/>
                <a:gd name="connsiteY14" fmla="*/ 25400 h 55562"/>
                <a:gd name="connsiteX15" fmla="*/ 2314575 w 2546350"/>
                <a:gd name="connsiteY15" fmla="*/ 23812 h 55562"/>
                <a:gd name="connsiteX16" fmla="*/ 2314575 w 2546350"/>
                <a:gd name="connsiteY16" fmla="*/ 50800 h 55562"/>
                <a:gd name="connsiteX17" fmla="*/ 2546350 w 2546350"/>
                <a:gd name="connsiteY17" fmla="*/ 55562 h 5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6350" h="55562">
                  <a:moveTo>
                    <a:pt x="0" y="3175"/>
                  </a:moveTo>
                  <a:lnTo>
                    <a:pt x="1141413" y="0"/>
                  </a:lnTo>
                  <a:lnTo>
                    <a:pt x="1141413" y="3175"/>
                  </a:lnTo>
                  <a:lnTo>
                    <a:pt x="1249363" y="0"/>
                  </a:lnTo>
                  <a:lnTo>
                    <a:pt x="1254125" y="11112"/>
                  </a:lnTo>
                  <a:lnTo>
                    <a:pt x="1449388" y="6350"/>
                  </a:lnTo>
                  <a:lnTo>
                    <a:pt x="1452563" y="12700"/>
                  </a:lnTo>
                  <a:lnTo>
                    <a:pt x="1609725" y="7937"/>
                  </a:lnTo>
                  <a:lnTo>
                    <a:pt x="1608138" y="14287"/>
                  </a:lnTo>
                  <a:lnTo>
                    <a:pt x="1797050" y="14287"/>
                  </a:lnTo>
                  <a:lnTo>
                    <a:pt x="1797050" y="20637"/>
                  </a:lnTo>
                  <a:lnTo>
                    <a:pt x="1838325" y="15875"/>
                  </a:lnTo>
                  <a:lnTo>
                    <a:pt x="1838325" y="22225"/>
                  </a:lnTo>
                  <a:lnTo>
                    <a:pt x="1930400" y="19050"/>
                  </a:lnTo>
                  <a:lnTo>
                    <a:pt x="1930400" y="25400"/>
                  </a:lnTo>
                  <a:lnTo>
                    <a:pt x="2314575" y="23812"/>
                  </a:lnTo>
                  <a:lnTo>
                    <a:pt x="2314575" y="50800"/>
                  </a:lnTo>
                  <a:lnTo>
                    <a:pt x="2546350" y="5556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70" name="Table 69">
            <a:extLst>
              <a:ext uri="{FF2B5EF4-FFF2-40B4-BE49-F238E27FC236}">
                <a16:creationId xmlns:a16="http://schemas.microsoft.com/office/drawing/2014/main" id="{EA744EFC-08B8-4808-9830-D6BFD1E8D3BE}"/>
              </a:ext>
            </a:extLst>
          </p:cNvPr>
          <p:cNvGraphicFramePr>
            <a:graphicFrameLocks noGrp="1"/>
          </p:cNvGraphicFramePr>
          <p:nvPr>
            <p:extLst>
              <p:ext uri="{D42A27DB-BD31-4B8C-83A1-F6EECF244321}">
                <p14:modId xmlns:p14="http://schemas.microsoft.com/office/powerpoint/2010/main" val="2501512208"/>
              </p:ext>
            </p:extLst>
          </p:nvPr>
        </p:nvGraphicFramePr>
        <p:xfrm>
          <a:off x="472966" y="4410199"/>
          <a:ext cx="3352689" cy="320040"/>
        </p:xfrm>
        <a:graphic>
          <a:graphicData uri="http://schemas.openxmlformats.org/drawingml/2006/table">
            <a:tbl>
              <a:tblPr firstRow="1" bandRow="1">
                <a:tableStyleId>{5940675A-B579-460E-94D1-54222C63F5DA}</a:tableStyleId>
              </a:tblPr>
              <a:tblGrid>
                <a:gridCol w="346553">
                  <a:extLst>
                    <a:ext uri="{9D8B030D-6E8A-4147-A177-3AD203B41FA5}">
                      <a16:colId xmlns:a16="http://schemas.microsoft.com/office/drawing/2014/main" val="2765287085"/>
                    </a:ext>
                  </a:extLst>
                </a:gridCol>
                <a:gridCol w="214724">
                  <a:extLst>
                    <a:ext uri="{9D8B030D-6E8A-4147-A177-3AD203B41FA5}">
                      <a16:colId xmlns:a16="http://schemas.microsoft.com/office/drawing/2014/main" val="1940920153"/>
                    </a:ext>
                  </a:extLst>
                </a:gridCol>
                <a:gridCol w="214724">
                  <a:extLst>
                    <a:ext uri="{9D8B030D-6E8A-4147-A177-3AD203B41FA5}">
                      <a16:colId xmlns:a16="http://schemas.microsoft.com/office/drawing/2014/main" val="313221004"/>
                    </a:ext>
                  </a:extLst>
                </a:gridCol>
                <a:gridCol w="214724">
                  <a:extLst>
                    <a:ext uri="{9D8B030D-6E8A-4147-A177-3AD203B41FA5}">
                      <a16:colId xmlns:a16="http://schemas.microsoft.com/office/drawing/2014/main" val="3292255311"/>
                    </a:ext>
                  </a:extLst>
                </a:gridCol>
                <a:gridCol w="214724">
                  <a:extLst>
                    <a:ext uri="{9D8B030D-6E8A-4147-A177-3AD203B41FA5}">
                      <a16:colId xmlns:a16="http://schemas.microsoft.com/office/drawing/2014/main" val="1041237456"/>
                    </a:ext>
                  </a:extLst>
                </a:gridCol>
                <a:gridCol w="214724">
                  <a:extLst>
                    <a:ext uri="{9D8B030D-6E8A-4147-A177-3AD203B41FA5}">
                      <a16:colId xmlns:a16="http://schemas.microsoft.com/office/drawing/2014/main" val="2889738701"/>
                    </a:ext>
                  </a:extLst>
                </a:gridCol>
                <a:gridCol w="214724">
                  <a:extLst>
                    <a:ext uri="{9D8B030D-6E8A-4147-A177-3AD203B41FA5}">
                      <a16:colId xmlns:a16="http://schemas.microsoft.com/office/drawing/2014/main" val="3547735147"/>
                    </a:ext>
                  </a:extLst>
                </a:gridCol>
                <a:gridCol w="214724">
                  <a:extLst>
                    <a:ext uri="{9D8B030D-6E8A-4147-A177-3AD203B41FA5}">
                      <a16:colId xmlns:a16="http://schemas.microsoft.com/office/drawing/2014/main" val="1556636799"/>
                    </a:ext>
                  </a:extLst>
                </a:gridCol>
                <a:gridCol w="214724">
                  <a:extLst>
                    <a:ext uri="{9D8B030D-6E8A-4147-A177-3AD203B41FA5}">
                      <a16:colId xmlns:a16="http://schemas.microsoft.com/office/drawing/2014/main" val="3174277006"/>
                    </a:ext>
                  </a:extLst>
                </a:gridCol>
                <a:gridCol w="214724">
                  <a:extLst>
                    <a:ext uri="{9D8B030D-6E8A-4147-A177-3AD203B41FA5}">
                      <a16:colId xmlns:a16="http://schemas.microsoft.com/office/drawing/2014/main" val="2420381209"/>
                    </a:ext>
                  </a:extLst>
                </a:gridCol>
                <a:gridCol w="214724">
                  <a:extLst>
                    <a:ext uri="{9D8B030D-6E8A-4147-A177-3AD203B41FA5}">
                      <a16:colId xmlns:a16="http://schemas.microsoft.com/office/drawing/2014/main" val="1376535989"/>
                    </a:ext>
                  </a:extLst>
                </a:gridCol>
                <a:gridCol w="214724">
                  <a:extLst>
                    <a:ext uri="{9D8B030D-6E8A-4147-A177-3AD203B41FA5}">
                      <a16:colId xmlns:a16="http://schemas.microsoft.com/office/drawing/2014/main" val="4262209003"/>
                    </a:ext>
                  </a:extLst>
                </a:gridCol>
                <a:gridCol w="214724">
                  <a:extLst>
                    <a:ext uri="{9D8B030D-6E8A-4147-A177-3AD203B41FA5}">
                      <a16:colId xmlns:a16="http://schemas.microsoft.com/office/drawing/2014/main" val="3758752690"/>
                    </a:ext>
                  </a:extLst>
                </a:gridCol>
                <a:gridCol w="214724">
                  <a:extLst>
                    <a:ext uri="{9D8B030D-6E8A-4147-A177-3AD203B41FA5}">
                      <a16:colId xmlns:a16="http://schemas.microsoft.com/office/drawing/2014/main" val="289764401"/>
                    </a:ext>
                  </a:extLst>
                </a:gridCol>
                <a:gridCol w="214724">
                  <a:extLst>
                    <a:ext uri="{9D8B030D-6E8A-4147-A177-3AD203B41FA5}">
                      <a16:colId xmlns:a16="http://schemas.microsoft.com/office/drawing/2014/main" val="4145086901"/>
                    </a:ext>
                  </a:extLst>
                </a:gridCol>
              </a:tblGrid>
              <a:tr h="68483">
                <a:tc gridSpan="15">
                  <a:txBody>
                    <a:bodyPr/>
                    <a:lstStyle/>
                    <a:p>
                      <a:r>
                        <a:rPr lang="en-GB" sz="700" dirty="0"/>
                        <a:t>No. at risk</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700" dirty="0"/>
                    </a:p>
                  </a:txBody>
                  <a:tcPr marL="0" marR="0" marT="0" marB="0">
                    <a:solidFill>
                      <a:schemeClr val="bg1"/>
                    </a:solidFill>
                  </a:tcPr>
                </a:tc>
                <a:tc hMerge="1">
                  <a:txBody>
                    <a:bodyPr/>
                    <a:lstStyle/>
                    <a:p>
                      <a:endParaRPr lang="en-GB"/>
                    </a:p>
                  </a:txBody>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extLst>
                  <a:ext uri="{0D108BD9-81ED-4DB2-BD59-A6C34878D82A}">
                    <a16:rowId xmlns:a16="http://schemas.microsoft.com/office/drawing/2014/main" val="315057669"/>
                  </a:ext>
                </a:extLst>
              </a:tr>
              <a:tr h="68483">
                <a:tc>
                  <a:txBody>
                    <a:bodyPr/>
                    <a:lstStyle/>
                    <a:p>
                      <a:r>
                        <a:rPr lang="en-GB" sz="700" dirty="0"/>
                        <a:t>No SVR</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156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156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156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96</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73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61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33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4306"/>
                  </a:ext>
                </a:extLst>
              </a:tr>
              <a:tr h="89139">
                <a:tc>
                  <a:txBody>
                    <a:bodyPr/>
                    <a:lstStyle/>
                    <a:p>
                      <a:r>
                        <a:rPr lang="en-GB" sz="700" dirty="0"/>
                        <a:t>SVR</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2939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2939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2939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2587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2324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2039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1623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1147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849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538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308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104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5640"/>
                  </a:ext>
                </a:extLst>
              </a:tr>
            </a:tbl>
          </a:graphicData>
        </a:graphic>
      </p:graphicFrame>
      <p:graphicFrame>
        <p:nvGraphicFramePr>
          <p:cNvPr id="71" name="Table 70">
            <a:extLst>
              <a:ext uri="{FF2B5EF4-FFF2-40B4-BE49-F238E27FC236}">
                <a16:creationId xmlns:a16="http://schemas.microsoft.com/office/drawing/2014/main" id="{57FF8808-9A45-4907-A97C-A1FE820BB4D4}"/>
              </a:ext>
            </a:extLst>
          </p:cNvPr>
          <p:cNvGraphicFramePr>
            <a:graphicFrameLocks noGrp="1"/>
          </p:cNvGraphicFramePr>
          <p:nvPr>
            <p:extLst>
              <p:ext uri="{D42A27DB-BD31-4B8C-83A1-F6EECF244321}">
                <p14:modId xmlns:p14="http://schemas.microsoft.com/office/powerpoint/2010/main" val="878700289"/>
              </p:ext>
            </p:extLst>
          </p:nvPr>
        </p:nvGraphicFramePr>
        <p:xfrm>
          <a:off x="4878106" y="4410199"/>
          <a:ext cx="3352689" cy="320040"/>
        </p:xfrm>
        <a:graphic>
          <a:graphicData uri="http://schemas.openxmlformats.org/drawingml/2006/table">
            <a:tbl>
              <a:tblPr firstRow="1" bandRow="1">
                <a:tableStyleId>{5940675A-B579-460E-94D1-54222C63F5DA}</a:tableStyleId>
              </a:tblPr>
              <a:tblGrid>
                <a:gridCol w="346553">
                  <a:extLst>
                    <a:ext uri="{9D8B030D-6E8A-4147-A177-3AD203B41FA5}">
                      <a16:colId xmlns:a16="http://schemas.microsoft.com/office/drawing/2014/main" val="2765287085"/>
                    </a:ext>
                  </a:extLst>
                </a:gridCol>
                <a:gridCol w="214724">
                  <a:extLst>
                    <a:ext uri="{9D8B030D-6E8A-4147-A177-3AD203B41FA5}">
                      <a16:colId xmlns:a16="http://schemas.microsoft.com/office/drawing/2014/main" val="1940920153"/>
                    </a:ext>
                  </a:extLst>
                </a:gridCol>
                <a:gridCol w="214724">
                  <a:extLst>
                    <a:ext uri="{9D8B030D-6E8A-4147-A177-3AD203B41FA5}">
                      <a16:colId xmlns:a16="http://schemas.microsoft.com/office/drawing/2014/main" val="313221004"/>
                    </a:ext>
                  </a:extLst>
                </a:gridCol>
                <a:gridCol w="214724">
                  <a:extLst>
                    <a:ext uri="{9D8B030D-6E8A-4147-A177-3AD203B41FA5}">
                      <a16:colId xmlns:a16="http://schemas.microsoft.com/office/drawing/2014/main" val="3292255311"/>
                    </a:ext>
                  </a:extLst>
                </a:gridCol>
                <a:gridCol w="214724">
                  <a:extLst>
                    <a:ext uri="{9D8B030D-6E8A-4147-A177-3AD203B41FA5}">
                      <a16:colId xmlns:a16="http://schemas.microsoft.com/office/drawing/2014/main" val="1041237456"/>
                    </a:ext>
                  </a:extLst>
                </a:gridCol>
                <a:gridCol w="214724">
                  <a:extLst>
                    <a:ext uri="{9D8B030D-6E8A-4147-A177-3AD203B41FA5}">
                      <a16:colId xmlns:a16="http://schemas.microsoft.com/office/drawing/2014/main" val="2889738701"/>
                    </a:ext>
                  </a:extLst>
                </a:gridCol>
                <a:gridCol w="214724">
                  <a:extLst>
                    <a:ext uri="{9D8B030D-6E8A-4147-A177-3AD203B41FA5}">
                      <a16:colId xmlns:a16="http://schemas.microsoft.com/office/drawing/2014/main" val="3547735147"/>
                    </a:ext>
                  </a:extLst>
                </a:gridCol>
                <a:gridCol w="214724">
                  <a:extLst>
                    <a:ext uri="{9D8B030D-6E8A-4147-A177-3AD203B41FA5}">
                      <a16:colId xmlns:a16="http://schemas.microsoft.com/office/drawing/2014/main" val="1556636799"/>
                    </a:ext>
                  </a:extLst>
                </a:gridCol>
                <a:gridCol w="214724">
                  <a:extLst>
                    <a:ext uri="{9D8B030D-6E8A-4147-A177-3AD203B41FA5}">
                      <a16:colId xmlns:a16="http://schemas.microsoft.com/office/drawing/2014/main" val="3174277006"/>
                    </a:ext>
                  </a:extLst>
                </a:gridCol>
                <a:gridCol w="214724">
                  <a:extLst>
                    <a:ext uri="{9D8B030D-6E8A-4147-A177-3AD203B41FA5}">
                      <a16:colId xmlns:a16="http://schemas.microsoft.com/office/drawing/2014/main" val="2420381209"/>
                    </a:ext>
                  </a:extLst>
                </a:gridCol>
                <a:gridCol w="214724">
                  <a:extLst>
                    <a:ext uri="{9D8B030D-6E8A-4147-A177-3AD203B41FA5}">
                      <a16:colId xmlns:a16="http://schemas.microsoft.com/office/drawing/2014/main" val="1376535989"/>
                    </a:ext>
                  </a:extLst>
                </a:gridCol>
                <a:gridCol w="214724">
                  <a:extLst>
                    <a:ext uri="{9D8B030D-6E8A-4147-A177-3AD203B41FA5}">
                      <a16:colId xmlns:a16="http://schemas.microsoft.com/office/drawing/2014/main" val="4262209003"/>
                    </a:ext>
                  </a:extLst>
                </a:gridCol>
                <a:gridCol w="214724">
                  <a:extLst>
                    <a:ext uri="{9D8B030D-6E8A-4147-A177-3AD203B41FA5}">
                      <a16:colId xmlns:a16="http://schemas.microsoft.com/office/drawing/2014/main" val="3758752690"/>
                    </a:ext>
                  </a:extLst>
                </a:gridCol>
                <a:gridCol w="214724">
                  <a:extLst>
                    <a:ext uri="{9D8B030D-6E8A-4147-A177-3AD203B41FA5}">
                      <a16:colId xmlns:a16="http://schemas.microsoft.com/office/drawing/2014/main" val="289764401"/>
                    </a:ext>
                  </a:extLst>
                </a:gridCol>
                <a:gridCol w="214724">
                  <a:extLst>
                    <a:ext uri="{9D8B030D-6E8A-4147-A177-3AD203B41FA5}">
                      <a16:colId xmlns:a16="http://schemas.microsoft.com/office/drawing/2014/main" val="4145086901"/>
                    </a:ext>
                  </a:extLst>
                </a:gridCol>
              </a:tblGrid>
              <a:tr h="68483">
                <a:tc gridSpan="15">
                  <a:txBody>
                    <a:bodyPr/>
                    <a:lstStyle/>
                    <a:p>
                      <a:r>
                        <a:rPr lang="en-GB" sz="700" dirty="0"/>
                        <a:t>No. at risk</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700" dirty="0"/>
                    </a:p>
                  </a:txBody>
                  <a:tcPr marL="0" marR="0" marT="0" marB="0">
                    <a:solidFill>
                      <a:schemeClr val="bg1"/>
                    </a:solidFill>
                  </a:tcPr>
                </a:tc>
                <a:tc hMerge="1">
                  <a:txBody>
                    <a:bodyPr/>
                    <a:lstStyle/>
                    <a:p>
                      <a:endParaRPr lang="en-GB"/>
                    </a:p>
                  </a:txBody>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tc hMerge="1">
                  <a:txBody>
                    <a:bodyPr/>
                    <a:lstStyle/>
                    <a:p>
                      <a:pPr algn="ctr"/>
                      <a:endParaRPr lang="en-GB" sz="700" dirty="0"/>
                    </a:p>
                  </a:txBody>
                  <a:tcPr marL="0" marR="0" marT="0" marB="0">
                    <a:solidFill>
                      <a:schemeClr val="bg1"/>
                    </a:solidFill>
                  </a:tcPr>
                </a:tc>
                <a:extLst>
                  <a:ext uri="{0D108BD9-81ED-4DB2-BD59-A6C34878D82A}">
                    <a16:rowId xmlns:a16="http://schemas.microsoft.com/office/drawing/2014/main" val="315057669"/>
                  </a:ext>
                </a:extLst>
              </a:tr>
              <a:tr h="68483">
                <a:tc>
                  <a:txBody>
                    <a:bodyPr/>
                    <a:lstStyle/>
                    <a:p>
                      <a:r>
                        <a:rPr lang="en-GB" sz="700" dirty="0"/>
                        <a:t>No SVR</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143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109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92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68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55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4306"/>
                  </a:ext>
                </a:extLst>
              </a:tr>
              <a:tr h="62817">
                <a:tc>
                  <a:txBody>
                    <a:bodyPr/>
                    <a:lstStyle/>
                    <a:p>
                      <a:r>
                        <a:rPr lang="en-GB" sz="700" dirty="0"/>
                        <a:t>SVR</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4234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3659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3282</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2860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2179</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1524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1113</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698</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385</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137</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24</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GB" sz="700" dirty="0"/>
                        <a:t>0</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5640"/>
                  </a:ext>
                </a:extLst>
              </a:tr>
            </a:tbl>
          </a:graphicData>
        </a:graphic>
      </p:graphicFrame>
      <p:sp>
        <p:nvSpPr>
          <p:cNvPr id="72" name="TextBox 71">
            <a:extLst>
              <a:ext uri="{FF2B5EF4-FFF2-40B4-BE49-F238E27FC236}">
                <a16:creationId xmlns:a16="http://schemas.microsoft.com/office/drawing/2014/main" id="{A71DBC35-B030-4DF7-B2AD-E9D1A712905C}"/>
              </a:ext>
            </a:extLst>
          </p:cNvPr>
          <p:cNvSpPr txBox="1"/>
          <p:nvPr/>
        </p:nvSpPr>
        <p:spPr>
          <a:xfrm>
            <a:off x="3672313" y="4211008"/>
            <a:ext cx="537327" cy="230832"/>
          </a:xfrm>
          <a:prstGeom prst="rect">
            <a:avLst/>
          </a:prstGeom>
          <a:noFill/>
        </p:spPr>
        <p:txBody>
          <a:bodyPr wrap="none" rtlCol="0">
            <a:spAutoFit/>
          </a:bodyPr>
          <a:lstStyle/>
          <a:p>
            <a:r>
              <a:rPr lang="en-GB" sz="900" dirty="0"/>
              <a:t>Weeks</a:t>
            </a:r>
          </a:p>
        </p:txBody>
      </p:sp>
      <p:sp>
        <p:nvSpPr>
          <p:cNvPr id="73" name="TextBox 72">
            <a:extLst>
              <a:ext uri="{FF2B5EF4-FFF2-40B4-BE49-F238E27FC236}">
                <a16:creationId xmlns:a16="http://schemas.microsoft.com/office/drawing/2014/main" id="{7F62C80B-45C6-46BA-97E1-F509B1F04B57}"/>
              </a:ext>
            </a:extLst>
          </p:cNvPr>
          <p:cNvSpPr txBox="1"/>
          <p:nvPr/>
        </p:nvSpPr>
        <p:spPr>
          <a:xfrm>
            <a:off x="8059932" y="4210387"/>
            <a:ext cx="537327" cy="230832"/>
          </a:xfrm>
          <a:prstGeom prst="rect">
            <a:avLst/>
          </a:prstGeom>
          <a:noFill/>
        </p:spPr>
        <p:txBody>
          <a:bodyPr wrap="none" rtlCol="0">
            <a:spAutoFit/>
          </a:bodyPr>
          <a:lstStyle/>
          <a:p>
            <a:r>
              <a:rPr lang="en-GB" sz="900" dirty="0"/>
              <a:t>Weeks</a:t>
            </a:r>
          </a:p>
        </p:txBody>
      </p:sp>
    </p:spTree>
    <p:extLst>
      <p:ext uri="{BB962C8B-B14F-4D97-AF65-F5344CB8AC3E}">
        <p14:creationId xmlns:p14="http://schemas.microsoft.com/office/powerpoint/2010/main" val="186174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400" dirty="0"/>
              <a:t>Spontaneous clearance of HCV RNA after documented relapse following DAA therapy: A case-control study</a:t>
            </a:r>
          </a:p>
        </p:txBody>
      </p:sp>
      <p:sp>
        <p:nvSpPr>
          <p:cNvPr id="7" name="Text Placeholder 6">
            <a:extLst>
              <a:ext uri="{FF2B5EF4-FFF2-40B4-BE49-F238E27FC236}">
                <a16:creationId xmlns:a16="http://schemas.microsoft.com/office/drawing/2014/main" id="{4C244301-077A-4F86-B6CC-2868F6AD5EBD}"/>
              </a:ext>
            </a:extLst>
          </p:cNvPr>
          <p:cNvSpPr>
            <a:spLocks noGrp="1"/>
          </p:cNvSpPr>
          <p:nvPr>
            <p:ph type="body" sz="quarter" idx="10"/>
          </p:nvPr>
        </p:nvSpPr>
        <p:spPr/>
        <p:txBody>
          <a:bodyPr/>
          <a:lstStyle/>
          <a:p>
            <a:r>
              <a:rPr lang="en-GB" dirty="0"/>
              <a:t>GT, genotype; SVR, sustained virologic response</a:t>
            </a:r>
          </a:p>
          <a:p>
            <a:r>
              <a:rPr lang="en-GB" dirty="0" err="1"/>
              <a:t>Kuriry</a:t>
            </a:r>
            <a:r>
              <a:rPr lang="en-GB" dirty="0"/>
              <a:t> H, et al. ILC 2018, #PS-038</a:t>
            </a:r>
          </a:p>
        </p:txBody>
      </p:sp>
      <p:sp>
        <p:nvSpPr>
          <p:cNvPr id="14" name="Content Placeholder 13">
            <a:extLst>
              <a:ext uri="{FF2B5EF4-FFF2-40B4-BE49-F238E27FC236}">
                <a16:creationId xmlns:a16="http://schemas.microsoft.com/office/drawing/2014/main" id="{36ED6FC9-7425-42EE-A639-CE0EAC7D4466}"/>
              </a:ext>
            </a:extLst>
          </p:cNvPr>
          <p:cNvSpPr>
            <a:spLocks noGrp="1"/>
          </p:cNvSpPr>
          <p:nvPr>
            <p:ph sz="half" idx="1"/>
          </p:nvPr>
        </p:nvSpPr>
        <p:spPr>
          <a:xfrm>
            <a:off x="319314" y="1340768"/>
            <a:ext cx="8506800" cy="781752"/>
          </a:xfrm>
        </p:spPr>
        <p:txBody>
          <a:bodyPr>
            <a:spAutoFit/>
          </a:bodyPr>
          <a:lstStyle/>
          <a:p>
            <a:r>
              <a:rPr lang="en-GB" sz="1400" dirty="0"/>
              <a:t>Case control study to compare clinical and virologic characteristics of patients with spontaneous clearance after relapse (n=12) with those with SVR (n=24) or relapse without clearance (n=24)</a:t>
            </a:r>
          </a:p>
          <a:p>
            <a:r>
              <a:rPr lang="en-GB" sz="1400" dirty="0"/>
              <a:t>93 cases of documented relapse after DAA; 12 (13%) spontaneously cleared HCV within 6 months</a:t>
            </a:r>
          </a:p>
        </p:txBody>
      </p:sp>
      <p:sp>
        <p:nvSpPr>
          <p:cNvPr id="15" name="Content Placeholder 3">
            <a:extLst>
              <a:ext uri="{FF2B5EF4-FFF2-40B4-BE49-F238E27FC236}">
                <a16:creationId xmlns:a16="http://schemas.microsoft.com/office/drawing/2014/main" id="{F959AE01-8E95-4631-8F93-B51E5C80C108}"/>
              </a:ext>
            </a:extLst>
          </p:cNvPr>
          <p:cNvSpPr txBox="1">
            <a:spLocks/>
          </p:cNvSpPr>
          <p:nvPr/>
        </p:nvSpPr>
        <p:spPr>
          <a:xfrm>
            <a:off x="319314" y="5556487"/>
            <a:ext cx="8506800" cy="82484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a:t>Spontaneous clearance may occur after documented relapse after DAA therapy</a:t>
            </a:r>
          </a:p>
          <a:p>
            <a:r>
              <a:rPr lang="en-US" sz="1400"/>
              <a:t>Low HCV RNA levels and normal or near-normal ALT may be predictors of spontaneous clearance</a:t>
            </a:r>
          </a:p>
          <a:p>
            <a:r>
              <a:rPr lang="en-US" sz="1400"/>
              <a:t>HCV RNA must be rechecked prior to retreatment after a documented relapse</a:t>
            </a:r>
            <a:endParaRPr lang="en-US" sz="1400" dirty="0"/>
          </a:p>
        </p:txBody>
      </p:sp>
      <p:graphicFrame>
        <p:nvGraphicFramePr>
          <p:cNvPr id="11" name="Content Placeholder 8">
            <a:extLst>
              <a:ext uri="{FF2B5EF4-FFF2-40B4-BE49-F238E27FC236}">
                <a16:creationId xmlns:a16="http://schemas.microsoft.com/office/drawing/2014/main" id="{FE4C5901-4A5B-4218-B8C7-AD568A49AE8D}"/>
              </a:ext>
            </a:extLst>
          </p:cNvPr>
          <p:cNvGraphicFramePr>
            <a:graphicFrameLocks/>
          </p:cNvGraphicFramePr>
          <p:nvPr>
            <p:extLst>
              <p:ext uri="{D42A27DB-BD31-4B8C-83A1-F6EECF244321}">
                <p14:modId xmlns:p14="http://schemas.microsoft.com/office/powerpoint/2010/main" val="2580858155"/>
              </p:ext>
            </p:extLst>
          </p:nvPr>
        </p:nvGraphicFramePr>
        <p:xfrm>
          <a:off x="467544" y="2178153"/>
          <a:ext cx="4406309" cy="3256490"/>
        </p:xfrm>
        <a:graphic>
          <a:graphicData uri="http://schemas.openxmlformats.org/drawingml/2006/table">
            <a:tbl>
              <a:tblPr firstRow="1" bandRow="1">
                <a:tableStyleId>{69012ECD-51FC-41F1-AA8D-1B2483CD663E}</a:tableStyleId>
              </a:tblPr>
              <a:tblGrid>
                <a:gridCol w="878247">
                  <a:extLst>
                    <a:ext uri="{9D8B030D-6E8A-4147-A177-3AD203B41FA5}">
                      <a16:colId xmlns:a16="http://schemas.microsoft.com/office/drawing/2014/main" val="3063696698"/>
                    </a:ext>
                  </a:extLst>
                </a:gridCol>
                <a:gridCol w="506681">
                  <a:extLst>
                    <a:ext uri="{9D8B030D-6E8A-4147-A177-3AD203B41FA5}">
                      <a16:colId xmlns:a16="http://schemas.microsoft.com/office/drawing/2014/main" val="3698768861"/>
                    </a:ext>
                  </a:extLst>
                </a:gridCol>
                <a:gridCol w="826271">
                  <a:extLst>
                    <a:ext uri="{9D8B030D-6E8A-4147-A177-3AD203B41FA5}">
                      <a16:colId xmlns:a16="http://schemas.microsoft.com/office/drawing/2014/main" val="2873521258"/>
                    </a:ext>
                  </a:extLst>
                </a:gridCol>
                <a:gridCol w="810690">
                  <a:extLst>
                    <a:ext uri="{9D8B030D-6E8A-4147-A177-3AD203B41FA5}">
                      <a16:colId xmlns:a16="http://schemas.microsoft.com/office/drawing/2014/main" val="864203770"/>
                    </a:ext>
                  </a:extLst>
                </a:gridCol>
                <a:gridCol w="972000">
                  <a:extLst>
                    <a:ext uri="{9D8B030D-6E8A-4147-A177-3AD203B41FA5}">
                      <a16:colId xmlns:a16="http://schemas.microsoft.com/office/drawing/2014/main" val="1106652365"/>
                    </a:ext>
                  </a:extLst>
                </a:gridCol>
                <a:gridCol w="412420">
                  <a:extLst>
                    <a:ext uri="{9D8B030D-6E8A-4147-A177-3AD203B41FA5}">
                      <a16:colId xmlns:a16="http://schemas.microsoft.com/office/drawing/2014/main" val="2778840655"/>
                    </a:ext>
                  </a:extLst>
                </a:gridCol>
              </a:tblGrid>
              <a:tr h="468781">
                <a:tc gridSpan="2">
                  <a:txBody>
                    <a:bodyPr/>
                    <a:lstStyle/>
                    <a:p>
                      <a:pPr algn="ctr">
                        <a:lnSpc>
                          <a:spcPct val="100000"/>
                        </a:lnSpc>
                        <a:spcAft>
                          <a:spcPts val="0"/>
                        </a:spcAft>
                      </a:pPr>
                      <a:endParaRPr lang="en-US" sz="1050" dirty="0">
                        <a:solidFill>
                          <a:schemeClr val="bg2"/>
                        </a:solidFill>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8100" marR="38100" algn="ctr">
                        <a:lnSpc>
                          <a:spcPct val="100000"/>
                        </a:lnSpc>
                        <a:spcAft>
                          <a:spcPts val="0"/>
                        </a:spcAft>
                      </a:pPr>
                      <a:r>
                        <a:rPr lang="en-US" sz="1050" b="1" dirty="0">
                          <a:solidFill>
                            <a:schemeClr val="bg2"/>
                          </a:solidFill>
                          <a:effectLst/>
                          <a:latin typeface="+mn-lt"/>
                        </a:rPr>
                        <a:t>Relapse </a:t>
                      </a:r>
                    </a:p>
                    <a:p>
                      <a:pPr marL="38100" marR="38100" algn="ctr">
                        <a:lnSpc>
                          <a:spcPct val="100000"/>
                        </a:lnSpc>
                        <a:spcAft>
                          <a:spcPts val="0"/>
                        </a:spcAft>
                      </a:pPr>
                      <a:r>
                        <a:rPr lang="en-US" sz="1050" b="1" dirty="0">
                          <a:solidFill>
                            <a:schemeClr val="bg2"/>
                          </a:solidFill>
                          <a:effectLst/>
                          <a:latin typeface="+mn-lt"/>
                        </a:rPr>
                        <a:t>(n=24)</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8100" marR="38100" algn="ctr">
                        <a:lnSpc>
                          <a:spcPct val="100000"/>
                        </a:lnSpc>
                        <a:spcAft>
                          <a:spcPts val="0"/>
                        </a:spcAft>
                      </a:pPr>
                      <a:r>
                        <a:rPr lang="en-US" sz="1050" b="1" dirty="0">
                          <a:solidFill>
                            <a:schemeClr val="bg2"/>
                          </a:solidFill>
                          <a:effectLst/>
                          <a:latin typeface="+mn-lt"/>
                        </a:rPr>
                        <a:t>SVR</a:t>
                      </a:r>
                    </a:p>
                    <a:p>
                      <a:pPr marL="38100" marR="38100" algn="ctr">
                        <a:lnSpc>
                          <a:spcPct val="100000"/>
                        </a:lnSpc>
                        <a:spcAft>
                          <a:spcPts val="0"/>
                        </a:spcAft>
                      </a:pPr>
                      <a:r>
                        <a:rPr lang="en-US" sz="1050" b="1" dirty="0">
                          <a:solidFill>
                            <a:schemeClr val="bg2"/>
                          </a:solidFill>
                          <a:effectLst/>
                          <a:latin typeface="+mn-lt"/>
                        </a:rPr>
                        <a:t>(n=24)</a:t>
                      </a:r>
                      <a:endParaRPr lang="en-US" sz="1050" b="1" dirty="0">
                        <a:solidFill>
                          <a:schemeClr val="bg2"/>
                        </a:solidFill>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8100" marR="38100" algn="ctr">
                        <a:lnSpc>
                          <a:spcPct val="100000"/>
                        </a:lnSpc>
                        <a:spcAft>
                          <a:spcPts val="0"/>
                        </a:spcAft>
                      </a:pPr>
                      <a:r>
                        <a:rPr lang="en-US" sz="1050" b="1" dirty="0">
                          <a:solidFill>
                            <a:schemeClr val="bg2"/>
                          </a:solidFill>
                          <a:latin typeface="+mn-lt"/>
                        </a:rPr>
                        <a:t>Spontaneous clearance </a:t>
                      </a:r>
                      <a:r>
                        <a:rPr lang="en-US" sz="1050" b="1" dirty="0">
                          <a:solidFill>
                            <a:schemeClr val="bg2"/>
                          </a:solidFill>
                          <a:effectLst/>
                          <a:latin typeface="+mn-lt"/>
                        </a:rPr>
                        <a:t>(n=12)</a:t>
                      </a:r>
                      <a:endParaRPr lang="en-US" sz="1050" b="1" dirty="0">
                        <a:solidFill>
                          <a:schemeClr val="bg2"/>
                        </a:solidFill>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38100" marR="3810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bg2"/>
                          </a:solidFill>
                          <a:effectLst/>
                          <a:latin typeface="+mn-lt"/>
                          <a:ea typeface="Calibri"/>
                          <a:cs typeface="Arial"/>
                        </a:rPr>
                        <a:t>p</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492605380"/>
                  </a:ext>
                </a:extLst>
              </a:tr>
              <a:tr h="182776">
                <a:tc gridSpan="2">
                  <a:txBody>
                    <a:bodyPr/>
                    <a:lstStyle/>
                    <a:p>
                      <a:pPr marL="38100" marR="38100">
                        <a:lnSpc>
                          <a:spcPct val="100000"/>
                        </a:lnSpc>
                        <a:spcAft>
                          <a:spcPts val="0"/>
                        </a:spcAft>
                      </a:pPr>
                      <a:r>
                        <a:rPr lang="en-US" sz="1050" dirty="0">
                          <a:effectLst/>
                          <a:latin typeface="+mn-lt"/>
                        </a:rPr>
                        <a:t>Male, n (%)</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38100" marR="38100">
                        <a:lnSpc>
                          <a:spcPts val="1600"/>
                        </a:lnSpc>
                        <a:spcAft>
                          <a:spcPts val="0"/>
                        </a:spcAft>
                      </a:pPr>
                      <a:endParaRPr lang="en-US" sz="1000" dirty="0">
                        <a:effectLst/>
                        <a:latin typeface="+mn-lt"/>
                        <a:ea typeface="Calibri"/>
                        <a:cs typeface="Aria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17 </a:t>
                      </a:r>
                      <a:r>
                        <a:rPr lang="en-US" sz="1050" dirty="0">
                          <a:solidFill>
                            <a:schemeClr val="tx1"/>
                          </a:solidFill>
                          <a:effectLst/>
                          <a:latin typeface="+mn-lt"/>
                          <a:cs typeface="Arial"/>
                        </a:rPr>
                        <a:t>(</a:t>
                      </a:r>
                      <a:r>
                        <a:rPr lang="en-US" sz="1050" dirty="0">
                          <a:solidFill>
                            <a:schemeClr val="tx1"/>
                          </a:solidFill>
                          <a:effectLst/>
                          <a:latin typeface="+mn-lt"/>
                        </a:rPr>
                        <a:t>70.8%)</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17 </a:t>
                      </a:r>
                      <a:r>
                        <a:rPr lang="en-US" sz="1050" dirty="0">
                          <a:solidFill>
                            <a:schemeClr val="tx1"/>
                          </a:solidFill>
                          <a:effectLst/>
                          <a:latin typeface="+mn-lt"/>
                          <a:cs typeface="Arial"/>
                        </a:rPr>
                        <a:t>(</a:t>
                      </a:r>
                      <a:r>
                        <a:rPr lang="en-US" sz="1050" dirty="0">
                          <a:solidFill>
                            <a:schemeClr val="tx1"/>
                          </a:solidFill>
                          <a:effectLst/>
                          <a:latin typeface="+mn-lt"/>
                        </a:rPr>
                        <a:t>70.8%)</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6 </a:t>
                      </a:r>
                      <a:r>
                        <a:rPr lang="en-US" sz="1050" dirty="0">
                          <a:solidFill>
                            <a:schemeClr val="tx1"/>
                          </a:solidFill>
                          <a:effectLst/>
                          <a:latin typeface="+mn-lt"/>
                          <a:cs typeface="Arial"/>
                        </a:rPr>
                        <a:t>(</a:t>
                      </a:r>
                      <a:r>
                        <a:rPr lang="en-US" sz="1050" dirty="0">
                          <a:solidFill>
                            <a:schemeClr val="tx1"/>
                          </a:solidFill>
                          <a:effectLst/>
                          <a:latin typeface="+mn-lt"/>
                        </a:rPr>
                        <a:t>50.0%)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0.39</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684437"/>
                  </a:ext>
                </a:extLst>
              </a:tr>
              <a:tr h="323421">
                <a:tc gridSpan="2">
                  <a:txBody>
                    <a:bodyPr/>
                    <a:lstStyle/>
                    <a:p>
                      <a:pPr marL="38100" marR="38100">
                        <a:lnSpc>
                          <a:spcPct val="100000"/>
                        </a:lnSpc>
                        <a:spcAft>
                          <a:spcPts val="0"/>
                        </a:spcAft>
                      </a:pPr>
                      <a:r>
                        <a:rPr lang="en-GB" sz="1050" dirty="0">
                          <a:effectLst/>
                          <a:latin typeface="+mn-lt"/>
                        </a:rPr>
                        <a:t>Treatment experienced</a:t>
                      </a:r>
                      <a:r>
                        <a:rPr lang="en-US" sz="1050" dirty="0">
                          <a:effectLst/>
                          <a:latin typeface="+mn-lt"/>
                        </a:rPr>
                        <a:t>, n (%)</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38100" marR="38100">
                        <a:lnSpc>
                          <a:spcPts val="1600"/>
                        </a:lnSpc>
                        <a:spcAft>
                          <a:spcPts val="0"/>
                        </a:spcAft>
                      </a:pPr>
                      <a:endParaRPr lang="en-US" sz="1000" dirty="0">
                        <a:effectLst/>
                        <a:latin typeface="Calibri"/>
                        <a:ea typeface="Calibri"/>
                        <a:cs typeface="Aria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12 </a:t>
                      </a:r>
                      <a:r>
                        <a:rPr lang="en-US" sz="1050" dirty="0">
                          <a:solidFill>
                            <a:schemeClr val="tx1"/>
                          </a:solidFill>
                          <a:effectLst/>
                          <a:latin typeface="+mn-lt"/>
                          <a:cs typeface="Arial"/>
                        </a:rPr>
                        <a:t>(</a:t>
                      </a:r>
                      <a:r>
                        <a:rPr lang="en-US" sz="1050" dirty="0">
                          <a:solidFill>
                            <a:schemeClr val="tx1"/>
                          </a:solidFill>
                          <a:effectLst/>
                          <a:latin typeface="+mn-lt"/>
                        </a:rPr>
                        <a:t>50.0%)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7 </a:t>
                      </a:r>
                      <a:r>
                        <a:rPr lang="en-US" sz="1050" dirty="0">
                          <a:solidFill>
                            <a:schemeClr val="tx1"/>
                          </a:solidFill>
                          <a:effectLst/>
                          <a:latin typeface="+mn-lt"/>
                          <a:cs typeface="Arial"/>
                        </a:rPr>
                        <a:t>(</a:t>
                      </a:r>
                      <a:r>
                        <a:rPr lang="en-US" sz="1050" dirty="0">
                          <a:solidFill>
                            <a:schemeClr val="tx1"/>
                          </a:solidFill>
                          <a:effectLst/>
                          <a:latin typeface="+mn-lt"/>
                        </a:rPr>
                        <a:t>30%)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5 </a:t>
                      </a:r>
                      <a:r>
                        <a:rPr lang="en-US" sz="1050" dirty="0">
                          <a:solidFill>
                            <a:schemeClr val="tx1"/>
                          </a:solidFill>
                          <a:effectLst/>
                          <a:latin typeface="+mn-lt"/>
                          <a:cs typeface="Arial"/>
                        </a:rPr>
                        <a:t>(</a:t>
                      </a:r>
                      <a:r>
                        <a:rPr lang="en-US" sz="1050" dirty="0">
                          <a:solidFill>
                            <a:schemeClr val="tx1"/>
                          </a:solidFill>
                          <a:effectLst/>
                          <a:latin typeface="+mn-lt"/>
                        </a:rPr>
                        <a:t>41.7%)</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0.34</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10575146"/>
                  </a:ext>
                </a:extLst>
              </a:tr>
              <a:tr h="182776">
                <a:tc gridSpan="2">
                  <a:txBody>
                    <a:bodyPr/>
                    <a:lstStyle/>
                    <a:p>
                      <a:pPr marL="38100" marR="38100">
                        <a:lnSpc>
                          <a:spcPct val="100000"/>
                        </a:lnSpc>
                        <a:spcAft>
                          <a:spcPts val="0"/>
                        </a:spcAft>
                      </a:pPr>
                      <a:r>
                        <a:rPr lang="en-US" sz="1050" dirty="0">
                          <a:effectLst/>
                          <a:latin typeface="+mn-lt"/>
                        </a:rPr>
                        <a:t>Cirrhosis, n (%)</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38100" marR="38100">
                        <a:lnSpc>
                          <a:spcPts val="1600"/>
                        </a:lnSpc>
                        <a:spcAft>
                          <a:spcPts val="0"/>
                        </a:spcAft>
                      </a:pPr>
                      <a:endParaRPr lang="en-US" sz="1000" dirty="0">
                        <a:effectLst/>
                        <a:latin typeface="Calibri"/>
                        <a:ea typeface="Calibri"/>
                        <a:cs typeface="Aria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17 </a:t>
                      </a:r>
                      <a:r>
                        <a:rPr lang="en-US" sz="1050" dirty="0">
                          <a:solidFill>
                            <a:schemeClr val="tx1"/>
                          </a:solidFill>
                          <a:effectLst/>
                          <a:latin typeface="+mn-lt"/>
                          <a:cs typeface="Arial"/>
                        </a:rPr>
                        <a:t>(</a:t>
                      </a:r>
                      <a:r>
                        <a:rPr lang="en-US" sz="1050" dirty="0">
                          <a:solidFill>
                            <a:schemeClr val="tx1"/>
                          </a:solidFill>
                          <a:effectLst/>
                          <a:latin typeface="+mn-lt"/>
                        </a:rPr>
                        <a:t>70.8%)</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15 (62.5%)</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6 </a:t>
                      </a:r>
                      <a:r>
                        <a:rPr lang="en-US" sz="1050" dirty="0">
                          <a:solidFill>
                            <a:schemeClr val="tx1"/>
                          </a:solidFill>
                          <a:effectLst/>
                          <a:latin typeface="+mn-lt"/>
                          <a:cs typeface="Arial"/>
                        </a:rPr>
                        <a:t>(</a:t>
                      </a:r>
                      <a:r>
                        <a:rPr lang="en-US" sz="1050" dirty="0">
                          <a:solidFill>
                            <a:schemeClr val="tx1"/>
                          </a:solidFill>
                          <a:effectLst/>
                          <a:latin typeface="+mn-lt"/>
                        </a:rPr>
                        <a:t>50.0%)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0.47</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4996313"/>
                  </a:ext>
                </a:extLst>
              </a:tr>
              <a:tr h="182776">
                <a:tc rowSpan="2">
                  <a:txBody>
                    <a:bodyPr/>
                    <a:lstStyle/>
                    <a:p>
                      <a:pPr marL="38100" marR="38100">
                        <a:lnSpc>
                          <a:spcPct val="100000"/>
                        </a:lnSpc>
                        <a:spcAft>
                          <a:spcPts val="0"/>
                        </a:spcAft>
                      </a:pPr>
                      <a:r>
                        <a:rPr lang="en-US" sz="1050" dirty="0">
                          <a:effectLst/>
                          <a:latin typeface="+mn-lt"/>
                        </a:rPr>
                        <a:t>GT, n (%)</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effectLst/>
                          <a:latin typeface="+mn-lt"/>
                        </a:rPr>
                        <a:t>1</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13 </a:t>
                      </a:r>
                      <a:r>
                        <a:rPr lang="en-US" sz="1050" dirty="0">
                          <a:solidFill>
                            <a:schemeClr val="tx1"/>
                          </a:solidFill>
                          <a:effectLst/>
                          <a:latin typeface="+mn-lt"/>
                          <a:cs typeface="Arial"/>
                        </a:rPr>
                        <a:t>(</a:t>
                      </a:r>
                      <a:r>
                        <a:rPr lang="en-US" sz="1050" dirty="0">
                          <a:solidFill>
                            <a:schemeClr val="tx1"/>
                          </a:solidFill>
                          <a:effectLst/>
                          <a:latin typeface="+mn-lt"/>
                        </a:rPr>
                        <a:t>54.2%)</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18 </a:t>
                      </a:r>
                      <a:r>
                        <a:rPr lang="en-US" sz="1050" dirty="0">
                          <a:solidFill>
                            <a:schemeClr val="tx1"/>
                          </a:solidFill>
                          <a:effectLst/>
                          <a:latin typeface="+mn-lt"/>
                          <a:cs typeface="Arial"/>
                        </a:rPr>
                        <a:t>(</a:t>
                      </a:r>
                      <a:r>
                        <a:rPr lang="en-US" sz="1050" dirty="0">
                          <a:solidFill>
                            <a:schemeClr val="tx1"/>
                          </a:solidFill>
                          <a:effectLst/>
                          <a:latin typeface="+mn-lt"/>
                        </a:rPr>
                        <a:t>75.0%)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10 </a:t>
                      </a:r>
                      <a:r>
                        <a:rPr lang="en-US" sz="1050" dirty="0">
                          <a:solidFill>
                            <a:schemeClr val="tx1"/>
                          </a:solidFill>
                          <a:effectLst/>
                          <a:latin typeface="+mn-lt"/>
                          <a:cs typeface="Arial"/>
                        </a:rPr>
                        <a:t>(</a:t>
                      </a:r>
                      <a:r>
                        <a:rPr lang="en-US" sz="1050" dirty="0">
                          <a:solidFill>
                            <a:schemeClr val="tx1"/>
                          </a:solidFill>
                          <a:effectLst/>
                          <a:latin typeface="+mn-lt"/>
                        </a:rPr>
                        <a:t>83.3%)</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rowSpan="2">
                  <a:txBody>
                    <a:bodyPr/>
                    <a:lstStyle/>
                    <a:p>
                      <a:pPr marL="38100" marR="38100" algn="ctr">
                        <a:lnSpc>
                          <a:spcPct val="100000"/>
                        </a:lnSpc>
                        <a:spcAft>
                          <a:spcPts val="0"/>
                        </a:spcAft>
                      </a:pPr>
                      <a:r>
                        <a:rPr lang="en-US" sz="1050" dirty="0">
                          <a:effectLst/>
                          <a:latin typeface="+mn-lt"/>
                        </a:rPr>
                        <a:t>0.20</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9845994"/>
                  </a:ext>
                </a:extLst>
              </a:tr>
              <a:tr h="323421">
                <a:tc vMerge="1">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effectLst/>
                          <a:latin typeface="+mn-lt"/>
                          <a:ea typeface="+mn-ea"/>
                          <a:cs typeface="+mn-cs"/>
                        </a:rPr>
                        <a:t>Non-1</a:t>
                      </a:r>
                      <a:endParaRPr lang="en-US" sz="1050" dirty="0">
                        <a:effectLst/>
                        <a:latin typeface="+mn-lt"/>
                        <a:ea typeface="Calibri"/>
                        <a:cs typeface="Arial"/>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11 </a:t>
                      </a:r>
                      <a:r>
                        <a:rPr lang="en-US" sz="1050" dirty="0">
                          <a:solidFill>
                            <a:schemeClr val="tx1"/>
                          </a:solidFill>
                          <a:effectLst/>
                          <a:latin typeface="+mn-lt"/>
                          <a:cs typeface="Arial"/>
                        </a:rPr>
                        <a:t>(</a:t>
                      </a:r>
                      <a:r>
                        <a:rPr lang="en-US" sz="1050" dirty="0">
                          <a:solidFill>
                            <a:schemeClr val="tx1"/>
                          </a:solidFill>
                          <a:effectLst/>
                          <a:latin typeface="+mn-lt"/>
                        </a:rPr>
                        <a:t>45.8%)</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6</a:t>
                      </a:r>
                      <a:r>
                        <a:rPr lang="en-US" sz="1050" baseline="0" dirty="0">
                          <a:solidFill>
                            <a:schemeClr val="tx1"/>
                          </a:solidFill>
                          <a:effectLst/>
                          <a:latin typeface="+mn-lt"/>
                          <a:cs typeface="Arial"/>
                        </a:rPr>
                        <a:t> </a:t>
                      </a:r>
                      <a:r>
                        <a:rPr lang="en-US" sz="1050" dirty="0">
                          <a:solidFill>
                            <a:schemeClr val="tx1"/>
                          </a:solidFill>
                          <a:effectLst/>
                          <a:latin typeface="+mn-lt"/>
                        </a:rPr>
                        <a:t>(25%)</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38100" marR="38100" algn="ctr">
                        <a:lnSpc>
                          <a:spcPct val="100000"/>
                        </a:lnSpc>
                        <a:spcAft>
                          <a:spcPts val="0"/>
                        </a:spcAft>
                      </a:pPr>
                      <a:r>
                        <a:rPr lang="en-US" sz="1050" dirty="0">
                          <a:solidFill>
                            <a:schemeClr val="tx1"/>
                          </a:solidFill>
                          <a:effectLst/>
                          <a:latin typeface="+mn-lt"/>
                        </a:rPr>
                        <a:t>2</a:t>
                      </a:r>
                      <a:r>
                        <a:rPr lang="en-US" sz="1050" baseline="0" dirty="0">
                          <a:solidFill>
                            <a:schemeClr val="tx1"/>
                          </a:solidFill>
                          <a:effectLst/>
                          <a:latin typeface="+mn-lt"/>
                          <a:cs typeface="Arial"/>
                        </a:rPr>
                        <a:t> </a:t>
                      </a:r>
                      <a:r>
                        <a:rPr lang="en-US" sz="1050" dirty="0">
                          <a:solidFill>
                            <a:schemeClr val="tx1"/>
                          </a:solidFill>
                          <a:effectLst/>
                          <a:latin typeface="+mn-lt"/>
                        </a:rPr>
                        <a:t>(16.7%)</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41767577"/>
                  </a:ext>
                </a:extLst>
              </a:tr>
              <a:tr h="178062">
                <a:tc gridSpan="2">
                  <a:txBody>
                    <a:bodyPr/>
                    <a:lstStyle/>
                    <a:p>
                      <a:pPr marL="38100" marR="3810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mn-lt"/>
                        </a:rPr>
                        <a:t>Age, </a:t>
                      </a:r>
                      <a:r>
                        <a:rPr lang="en-US" sz="1050" dirty="0">
                          <a:effectLst/>
                          <a:latin typeface="+mn-lt"/>
                          <a:ea typeface="Calibri"/>
                          <a:cs typeface="Arial"/>
                        </a:rPr>
                        <a:t>median </a:t>
                      </a:r>
                      <a:r>
                        <a:rPr lang="en-US" sz="1050" baseline="0" dirty="0">
                          <a:effectLst/>
                          <a:latin typeface="+mn-lt"/>
                          <a:ea typeface="Calibri"/>
                          <a:cs typeface="Arial"/>
                        </a:rPr>
                        <a:t>(</a:t>
                      </a:r>
                      <a:r>
                        <a:rPr lang="en-US" sz="1050" dirty="0">
                          <a:effectLst/>
                          <a:latin typeface="+mn-lt"/>
                          <a:ea typeface="Calibri"/>
                          <a:cs typeface="Arial"/>
                        </a:rPr>
                        <a:t>range)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US" dirty="0"/>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59 (</a:t>
                      </a:r>
                      <a:r>
                        <a:rPr lang="en-US" sz="1050" u="none" dirty="0">
                          <a:solidFill>
                            <a:schemeClr val="tx1"/>
                          </a:solidFill>
                          <a:effectLst/>
                          <a:latin typeface="+mn-lt"/>
                          <a:cs typeface="Arial"/>
                        </a:rPr>
                        <a:t>3</a:t>
                      </a:r>
                      <a:r>
                        <a:rPr lang="en-US" sz="1050" u="none" dirty="0">
                          <a:solidFill>
                            <a:schemeClr val="tx1"/>
                          </a:solidFill>
                          <a:effectLst/>
                          <a:latin typeface="+mn-lt"/>
                          <a:cs typeface="+mn-cs"/>
                        </a:rPr>
                        <a:t>8-77)</a:t>
                      </a:r>
                      <a:endParaRPr lang="en-US" sz="1050" u="none"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59 (</a:t>
                      </a:r>
                      <a:r>
                        <a:rPr lang="en-US" sz="1050" u="none" dirty="0">
                          <a:solidFill>
                            <a:schemeClr val="tx1"/>
                          </a:solidFill>
                          <a:effectLst/>
                          <a:latin typeface="+mn-lt"/>
                          <a:cs typeface="+mn-cs"/>
                        </a:rPr>
                        <a:t>27-90)</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59 (</a:t>
                      </a:r>
                      <a:r>
                        <a:rPr lang="en-US" sz="1050" u="none" dirty="0">
                          <a:solidFill>
                            <a:schemeClr val="tx1"/>
                          </a:solidFill>
                          <a:effectLst/>
                          <a:latin typeface="+mn-lt"/>
                          <a:cs typeface="+mn-cs"/>
                        </a:rPr>
                        <a:t>53-65)</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0.97</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152240"/>
                  </a:ext>
                </a:extLst>
              </a:tr>
              <a:tr h="323421">
                <a:tc gridSpan="2">
                  <a:txBody>
                    <a:bodyPr/>
                    <a:lstStyle/>
                    <a:p>
                      <a:pPr marL="38100" marR="38100" indent="0" algn="l"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effectLst/>
                          <a:latin typeface="+mn-lt"/>
                        </a:rPr>
                        <a:t>FibroScan</a:t>
                      </a:r>
                      <a:r>
                        <a:rPr lang="en-US" sz="1050" dirty="0">
                          <a:solidFill>
                            <a:schemeClr val="tx1"/>
                          </a:solidFill>
                          <a:effectLst/>
                          <a:latin typeface="+mn-lt"/>
                        </a:rPr>
                        <a:t> </a:t>
                      </a:r>
                      <a:br>
                        <a:rPr lang="en-US" sz="1050" dirty="0">
                          <a:solidFill>
                            <a:schemeClr val="tx1"/>
                          </a:solidFill>
                          <a:effectLst/>
                          <a:latin typeface="+mn-lt"/>
                        </a:rPr>
                      </a:br>
                      <a:r>
                        <a:rPr lang="en-US" sz="1050" dirty="0">
                          <a:solidFill>
                            <a:schemeClr val="tx1"/>
                          </a:solidFill>
                          <a:effectLst/>
                          <a:latin typeface="+mn-lt"/>
                        </a:rPr>
                        <a:t>(</a:t>
                      </a:r>
                      <a:r>
                        <a:rPr lang="en-US" sz="1050" dirty="0">
                          <a:solidFill>
                            <a:schemeClr val="tx1"/>
                          </a:solidFill>
                          <a:effectLst/>
                          <a:latin typeface="+mn-lt"/>
                          <a:ea typeface="Calibri"/>
                          <a:cs typeface="Arial"/>
                        </a:rPr>
                        <a:t>mean ± SD)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US"/>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15</a:t>
                      </a:r>
                      <a:r>
                        <a:rPr lang="en-US" sz="1050" dirty="0">
                          <a:solidFill>
                            <a:schemeClr val="tx1"/>
                          </a:solidFill>
                          <a:effectLst/>
                          <a:latin typeface="+mn-lt"/>
                          <a:ea typeface="Calibri"/>
                          <a:cs typeface="Arial"/>
                        </a:rPr>
                        <a:t>±</a:t>
                      </a:r>
                      <a:r>
                        <a:rPr lang="en-US" sz="1050" dirty="0">
                          <a:solidFill>
                            <a:schemeClr val="tx1"/>
                          </a:solidFill>
                          <a:effectLst/>
                          <a:latin typeface="+mn-lt"/>
                        </a:rPr>
                        <a:t>4.5</a:t>
                      </a:r>
                      <a:endParaRPr lang="en-US" sz="1600" dirty="0"/>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14.1</a:t>
                      </a:r>
                      <a:r>
                        <a:rPr lang="en-US" sz="1050" dirty="0">
                          <a:solidFill>
                            <a:schemeClr val="tx1"/>
                          </a:solidFill>
                          <a:effectLst/>
                          <a:latin typeface="+mn-lt"/>
                          <a:ea typeface="Calibri"/>
                          <a:cs typeface="Arial"/>
                        </a:rPr>
                        <a:t>±</a:t>
                      </a:r>
                      <a:r>
                        <a:rPr lang="en-US" sz="1050" dirty="0">
                          <a:solidFill>
                            <a:schemeClr val="tx1"/>
                          </a:solidFill>
                          <a:effectLst/>
                          <a:latin typeface="+mn-lt"/>
                        </a:rPr>
                        <a:t>2.5</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13.3</a:t>
                      </a:r>
                      <a:r>
                        <a:rPr lang="en-US" sz="1050" u="sng" dirty="0">
                          <a:solidFill>
                            <a:schemeClr val="tx1"/>
                          </a:solidFill>
                          <a:effectLst/>
                          <a:latin typeface="+mn-lt"/>
                          <a:cs typeface="Arial"/>
                        </a:rPr>
                        <a:t>+</a:t>
                      </a:r>
                      <a:r>
                        <a:rPr lang="en-US" sz="1050" dirty="0">
                          <a:solidFill>
                            <a:schemeClr val="tx1"/>
                          </a:solidFill>
                          <a:effectLst/>
                          <a:latin typeface="+mn-lt"/>
                        </a:rPr>
                        <a:t>3.5</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0.96</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86103024"/>
                  </a:ext>
                </a:extLst>
              </a:tr>
              <a:tr h="178062">
                <a:tc rowSpan="2">
                  <a:txBody>
                    <a:bodyPr/>
                    <a:lstStyle/>
                    <a:p>
                      <a:pPr marL="38100" marR="3810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mn-lt"/>
                          <a:ea typeface="Calibri"/>
                          <a:cs typeface="Arial"/>
                        </a:rPr>
                        <a:t>ALT </a:t>
                      </a:r>
                      <a:br>
                        <a:rPr lang="en-US" sz="1050" dirty="0">
                          <a:effectLst/>
                          <a:latin typeface="+mn-lt"/>
                          <a:ea typeface="Calibri"/>
                          <a:cs typeface="Arial"/>
                        </a:rPr>
                      </a:br>
                      <a:r>
                        <a:rPr lang="en-US" sz="1050" dirty="0">
                          <a:effectLst/>
                          <a:latin typeface="+mn-lt"/>
                          <a:ea typeface="Calibri"/>
                          <a:cs typeface="Arial"/>
                        </a:rPr>
                        <a:t>(mean</a:t>
                      </a:r>
                      <a:r>
                        <a:rPr lang="en-US" sz="1050" dirty="0">
                          <a:solidFill>
                            <a:schemeClr val="tx1"/>
                          </a:solidFill>
                          <a:effectLst/>
                          <a:latin typeface="+mn-lt"/>
                          <a:ea typeface="Calibri"/>
                          <a:cs typeface="Arial"/>
                        </a:rPr>
                        <a:t> ± </a:t>
                      </a:r>
                      <a:r>
                        <a:rPr lang="en-US" sz="1050" dirty="0">
                          <a:effectLst/>
                          <a:latin typeface="+mn-lt"/>
                          <a:ea typeface="Calibri"/>
                          <a:cs typeface="Arial"/>
                        </a:rPr>
                        <a:t>SD)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mn-lt"/>
                        </a:rPr>
                        <a:t>Week</a:t>
                      </a:r>
                      <a:r>
                        <a:rPr lang="en-US" sz="1050" baseline="0" dirty="0">
                          <a:latin typeface="+mn-lt"/>
                        </a:rPr>
                        <a:t> 0</a:t>
                      </a:r>
                      <a:endParaRPr lang="en-US" sz="105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98</a:t>
                      </a:r>
                      <a:r>
                        <a:rPr lang="en-US" sz="1050" dirty="0">
                          <a:solidFill>
                            <a:schemeClr val="tx1"/>
                          </a:solidFill>
                          <a:effectLst/>
                          <a:latin typeface="+mn-lt"/>
                          <a:ea typeface="Calibri"/>
                          <a:cs typeface="Arial"/>
                        </a:rPr>
                        <a:t>±</a:t>
                      </a:r>
                      <a:r>
                        <a:rPr lang="en-US" sz="1050" u="none" dirty="0">
                          <a:solidFill>
                            <a:schemeClr val="tx1"/>
                          </a:solidFill>
                          <a:effectLst/>
                          <a:latin typeface="+mn-lt"/>
                        </a:rPr>
                        <a:t>61</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85</a:t>
                      </a:r>
                      <a:r>
                        <a:rPr lang="en-US" sz="1050" dirty="0">
                          <a:solidFill>
                            <a:schemeClr val="tx1"/>
                          </a:solidFill>
                          <a:effectLst/>
                          <a:latin typeface="+mn-lt"/>
                          <a:ea typeface="Calibri"/>
                          <a:cs typeface="Arial"/>
                        </a:rPr>
                        <a:t>±</a:t>
                      </a:r>
                      <a:r>
                        <a:rPr lang="en-US" sz="1050" u="none" dirty="0">
                          <a:solidFill>
                            <a:schemeClr val="tx1"/>
                          </a:solidFill>
                          <a:effectLst/>
                          <a:latin typeface="+mn-lt"/>
                        </a:rPr>
                        <a:t>108</a:t>
                      </a:r>
                      <a:endParaRPr lang="en-US" sz="1050" u="none"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91</a:t>
                      </a:r>
                      <a:r>
                        <a:rPr lang="en-US" sz="1050" u="sng" dirty="0">
                          <a:solidFill>
                            <a:schemeClr val="tx1"/>
                          </a:solidFill>
                          <a:effectLst/>
                          <a:latin typeface="+mn-lt"/>
                        </a:rPr>
                        <a:t>+</a:t>
                      </a:r>
                      <a:r>
                        <a:rPr lang="en-US" sz="1050" u="none" dirty="0">
                          <a:solidFill>
                            <a:schemeClr val="tx1"/>
                          </a:solidFill>
                          <a:effectLst/>
                          <a:latin typeface="+mn-lt"/>
                        </a:rPr>
                        <a:t>62</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0.85</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70526401"/>
                  </a:ext>
                </a:extLst>
              </a:tr>
              <a:tr h="208769">
                <a:tc vMerge="1">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endParaRPr lang="en-US" sz="1000" dirty="0">
                        <a:effectLst/>
                        <a:latin typeface="+mn-lt"/>
                        <a:ea typeface="Calibri"/>
                        <a:cs typeface="Aria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latin typeface="+mn-lt"/>
                        </a:rPr>
                        <a:t>SVR12</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93</a:t>
                      </a:r>
                      <a:r>
                        <a:rPr lang="en-US" sz="1050" dirty="0">
                          <a:solidFill>
                            <a:schemeClr val="tx1"/>
                          </a:solidFill>
                          <a:effectLst/>
                          <a:latin typeface="+mn-lt"/>
                          <a:ea typeface="Calibri"/>
                          <a:cs typeface="Arial"/>
                        </a:rPr>
                        <a:t>±</a:t>
                      </a:r>
                      <a:r>
                        <a:rPr lang="en-US" sz="1050" u="none" dirty="0">
                          <a:solidFill>
                            <a:schemeClr val="tx1"/>
                          </a:solidFill>
                          <a:effectLst/>
                          <a:latin typeface="+mn-lt"/>
                        </a:rPr>
                        <a:t>64</a:t>
                      </a:r>
                      <a:r>
                        <a:rPr lang="en-US" sz="1050" dirty="0">
                          <a:solidFill>
                            <a:schemeClr val="tx1"/>
                          </a:solidFill>
                          <a:effectLst/>
                          <a:latin typeface="+mn-lt"/>
                        </a:rPr>
                        <a:t>*</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17</a:t>
                      </a:r>
                      <a:r>
                        <a:rPr lang="en-US" sz="1050" dirty="0">
                          <a:solidFill>
                            <a:schemeClr val="tx1"/>
                          </a:solidFill>
                          <a:effectLst/>
                          <a:latin typeface="+mn-lt"/>
                          <a:ea typeface="Calibri"/>
                          <a:cs typeface="Arial"/>
                        </a:rPr>
                        <a:t>±</a:t>
                      </a:r>
                      <a:r>
                        <a:rPr lang="en-US" sz="1050" u="none" dirty="0">
                          <a:solidFill>
                            <a:schemeClr val="tx1"/>
                          </a:solidFill>
                          <a:effectLst/>
                          <a:latin typeface="+mn-lt"/>
                        </a:rPr>
                        <a:t>8</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rPr>
                        <a:t>28</a:t>
                      </a:r>
                      <a:r>
                        <a:rPr lang="en-US" sz="1050" u="sng" dirty="0">
                          <a:solidFill>
                            <a:schemeClr val="tx1"/>
                          </a:solidFill>
                          <a:effectLst/>
                          <a:latin typeface="+mn-lt"/>
                        </a:rPr>
                        <a:t>+</a:t>
                      </a:r>
                      <a:r>
                        <a:rPr lang="en-US" sz="1050" u="none" dirty="0">
                          <a:solidFill>
                            <a:schemeClr val="tx1"/>
                          </a:solidFill>
                          <a:effectLst/>
                          <a:latin typeface="+mn-lt"/>
                        </a:rPr>
                        <a:t>28</a:t>
                      </a:r>
                      <a:r>
                        <a:rPr lang="en-US" sz="1050" dirty="0">
                          <a:solidFill>
                            <a:schemeClr val="tx1"/>
                          </a:solidFill>
                          <a:effectLst/>
                          <a:latin typeface="+mn-lt"/>
                        </a:rPr>
                        <a:t>*</a:t>
                      </a:r>
                      <a:endParaRPr lang="en-US" sz="1050" dirty="0">
                        <a:solidFill>
                          <a:schemeClr val="tx1"/>
                        </a:solidFill>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38100" marR="38100" algn="ctr">
                        <a:lnSpc>
                          <a:spcPct val="100000"/>
                        </a:lnSpc>
                        <a:spcAft>
                          <a:spcPts val="0"/>
                        </a:spcAft>
                      </a:pPr>
                      <a:r>
                        <a:rPr lang="en-US" sz="1050" dirty="0">
                          <a:effectLst/>
                          <a:latin typeface="+mn-lt"/>
                        </a:rPr>
                        <a:t>0.00</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4923443"/>
                  </a:ext>
                </a:extLst>
              </a:tr>
              <a:tr h="178062">
                <a:tc rowSpan="2">
                  <a:txBody>
                    <a:bodyPr/>
                    <a:lstStyle/>
                    <a:p>
                      <a:pPr marL="38100" marR="3810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mn-lt"/>
                        </a:rPr>
                        <a:t>HCV</a:t>
                      </a:r>
                      <a:r>
                        <a:rPr lang="en-US" sz="1050" baseline="0" dirty="0">
                          <a:effectLst/>
                          <a:latin typeface="+mn-lt"/>
                        </a:rPr>
                        <a:t> </a:t>
                      </a:r>
                      <a:r>
                        <a:rPr lang="en-US" sz="1050" b="0" dirty="0">
                          <a:effectLst/>
                          <a:latin typeface="+mn-lt"/>
                        </a:rPr>
                        <a:t>RNA </a:t>
                      </a:r>
                    </a:p>
                    <a:p>
                      <a:pPr marL="38100" marR="38100" indent="0" algn="l" defTabSz="914400" rtl="0" eaLnBrk="1" fontAlgn="auto" latinLnBrk="0" hangingPunct="1">
                        <a:lnSpc>
                          <a:spcPct val="100000"/>
                        </a:lnSpc>
                        <a:spcBef>
                          <a:spcPts val="0"/>
                        </a:spcBef>
                        <a:spcAft>
                          <a:spcPts val="0"/>
                        </a:spcAft>
                        <a:buClrTx/>
                        <a:buSzTx/>
                        <a:buFontTx/>
                        <a:buNone/>
                        <a:tabLst/>
                        <a:defRPr/>
                      </a:pPr>
                      <a:r>
                        <a:rPr lang="en-US" sz="1050" b="0" dirty="0">
                          <a:effectLst/>
                          <a:latin typeface="+mn-lt"/>
                        </a:rPr>
                        <a:t>log IU/ml </a:t>
                      </a:r>
                      <a:r>
                        <a:rPr lang="en-US" sz="1050" dirty="0">
                          <a:effectLst/>
                          <a:latin typeface="+mn-lt"/>
                          <a:ea typeface="Calibri"/>
                          <a:cs typeface="Arial"/>
                        </a:rPr>
                        <a:t>(mean</a:t>
                      </a:r>
                      <a:r>
                        <a:rPr lang="en-US" sz="1050" dirty="0">
                          <a:solidFill>
                            <a:schemeClr val="tx1"/>
                          </a:solidFill>
                          <a:effectLst/>
                          <a:latin typeface="+mn-lt"/>
                          <a:ea typeface="Calibri"/>
                          <a:cs typeface="Arial"/>
                        </a:rPr>
                        <a:t> ± </a:t>
                      </a:r>
                      <a:r>
                        <a:rPr lang="en-US" sz="1050" dirty="0">
                          <a:effectLst/>
                          <a:latin typeface="+mn-lt"/>
                          <a:ea typeface="Calibri"/>
                          <a:cs typeface="Arial"/>
                        </a:rPr>
                        <a:t>SD)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latin typeface="+mn-lt"/>
                        </a:rPr>
                        <a:t>Week</a:t>
                      </a:r>
                      <a:r>
                        <a:rPr lang="en-US" sz="1050" baseline="0" dirty="0">
                          <a:latin typeface="+mn-lt"/>
                        </a:rPr>
                        <a:t> 0</a:t>
                      </a:r>
                      <a:endParaRPr lang="en-US" sz="105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ea typeface="+mn-ea"/>
                          <a:cs typeface="Arial" panose="020B0604020202020204" pitchFamily="34" charset="0"/>
                        </a:rPr>
                        <a:t>6.7+6.9</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cs typeface="Arial" panose="020B0604020202020204" pitchFamily="34" charset="0"/>
                        </a:rPr>
                        <a:t>6.5+6.4</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ea typeface="+mn-ea"/>
                          <a:cs typeface="Arial" panose="020B0604020202020204" pitchFamily="34" charset="0"/>
                        </a:rPr>
                        <a:t>6.4+6.5</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effectLst/>
                          <a:latin typeface="+mn-lt"/>
                        </a:rPr>
                        <a:t>0.26</a:t>
                      </a:r>
                      <a:endParaRPr lang="en-US" sz="1050" dirty="0">
                        <a:effectLst/>
                        <a:latin typeface="+mn-lt"/>
                        <a:ea typeface="Calibri"/>
                        <a:cs typeface="Arial"/>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37669546"/>
                  </a:ext>
                </a:extLst>
              </a:tr>
              <a:tr h="290719">
                <a:tc vMerge="1">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endParaRPr lang="en-US" sz="1000" dirty="0">
                        <a:effectLst/>
                        <a:latin typeface="+mn-lt"/>
                        <a:ea typeface="Calibri"/>
                        <a:cs typeface="Arial"/>
                      </a:endParaRPr>
                    </a:p>
                  </a:txBody>
                  <a:tcPr marL="0" marR="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latin typeface="+mn-lt"/>
                        </a:rPr>
                        <a:t>SVR12</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cs typeface="Arial" panose="020B0604020202020204" pitchFamily="34" charset="0"/>
                        </a:rPr>
                        <a:t> 6.5+6.8**</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cs typeface="Arial" panose="020B0604020202020204" pitchFamily="34" charset="0"/>
                        </a:rPr>
                        <a:t>Undetected*</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lnSpc>
                          <a:spcPct val="100000"/>
                        </a:lnSpc>
                        <a:spcAft>
                          <a:spcPts val="0"/>
                        </a:spcAft>
                      </a:pPr>
                      <a:r>
                        <a:rPr lang="en-US" sz="1050" dirty="0">
                          <a:solidFill>
                            <a:schemeClr val="tx1"/>
                          </a:solidFill>
                          <a:effectLst/>
                          <a:latin typeface="+mn-lt"/>
                          <a:cs typeface="Arial" panose="020B0604020202020204" pitchFamily="34" charset="0"/>
                        </a:rPr>
                        <a:t>4.1+4.6*</a:t>
                      </a:r>
                      <a:r>
                        <a:rPr lang="en-US" sz="1050" baseline="0" dirty="0">
                          <a:solidFill>
                            <a:schemeClr val="tx1"/>
                          </a:solidFill>
                          <a:effectLst/>
                          <a:latin typeface="+mn-lt"/>
                          <a:cs typeface="Arial" panose="020B0604020202020204" pitchFamily="34" charset="0"/>
                        </a:rPr>
                        <a:t>**</a:t>
                      </a:r>
                      <a:endParaRPr lang="en-US" sz="1050" dirty="0">
                        <a:solidFill>
                          <a:schemeClr val="tx1"/>
                        </a:solidFill>
                        <a:effectLst/>
                        <a:latin typeface="+mn-lt"/>
                        <a:ea typeface="Calibri"/>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1050" dirty="0">
                          <a:latin typeface="+mn-lt"/>
                        </a:rPr>
                        <a:t>0.03</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2894888"/>
                  </a:ext>
                </a:extLst>
              </a:tr>
            </a:tbl>
          </a:graphicData>
        </a:graphic>
      </p:graphicFrame>
      <p:grpSp>
        <p:nvGrpSpPr>
          <p:cNvPr id="13" name="Group 12">
            <a:extLst>
              <a:ext uri="{FF2B5EF4-FFF2-40B4-BE49-F238E27FC236}">
                <a16:creationId xmlns:a16="http://schemas.microsoft.com/office/drawing/2014/main" id="{CB9B9F46-2716-4DF8-A3BD-3E61088C16B7}"/>
              </a:ext>
            </a:extLst>
          </p:cNvPr>
          <p:cNvGrpSpPr/>
          <p:nvPr/>
        </p:nvGrpSpPr>
        <p:grpSpPr>
          <a:xfrm>
            <a:off x="4967713" y="2113478"/>
            <a:ext cx="4058042" cy="3403754"/>
            <a:chOff x="4967713" y="2113478"/>
            <a:chExt cx="4058042" cy="3450068"/>
          </a:xfrm>
        </p:grpSpPr>
        <p:grpSp>
          <p:nvGrpSpPr>
            <p:cNvPr id="16" name="relapse RNA">
              <a:extLst>
                <a:ext uri="{FF2B5EF4-FFF2-40B4-BE49-F238E27FC236}">
                  <a16:creationId xmlns:a16="http://schemas.microsoft.com/office/drawing/2014/main" id="{F56FC492-7033-4682-92FC-7F33F7567407}"/>
                </a:ext>
              </a:extLst>
            </p:cNvPr>
            <p:cNvGrpSpPr/>
            <p:nvPr/>
          </p:nvGrpSpPr>
          <p:grpSpPr>
            <a:xfrm>
              <a:off x="6163796" y="2294960"/>
              <a:ext cx="1822921" cy="213245"/>
              <a:chOff x="6163796" y="2427116"/>
              <a:chExt cx="1822921" cy="213245"/>
            </a:xfrm>
          </p:grpSpPr>
          <p:sp>
            <p:nvSpPr>
              <p:cNvPr id="155" name="Freeform: Shape 154">
                <a:extLst>
                  <a:ext uri="{FF2B5EF4-FFF2-40B4-BE49-F238E27FC236}">
                    <a16:creationId xmlns:a16="http://schemas.microsoft.com/office/drawing/2014/main" id="{9D720E36-E03E-4260-978B-DFEE3277880D}"/>
                  </a:ext>
                </a:extLst>
              </p:cNvPr>
              <p:cNvSpPr/>
              <p:nvPr/>
            </p:nvSpPr>
            <p:spPr>
              <a:xfrm>
                <a:off x="6240780" y="2453640"/>
                <a:ext cx="1672590" cy="76200"/>
              </a:xfrm>
              <a:custGeom>
                <a:avLst/>
                <a:gdLst>
                  <a:gd name="connsiteX0" fmla="*/ 0 w 1672590"/>
                  <a:gd name="connsiteY0" fmla="*/ 0 h 76200"/>
                  <a:gd name="connsiteX1" fmla="*/ 845820 w 1672590"/>
                  <a:gd name="connsiteY1" fmla="*/ 22860 h 76200"/>
                  <a:gd name="connsiteX2" fmla="*/ 1672590 w 1672590"/>
                  <a:gd name="connsiteY2" fmla="*/ 76200 h 76200"/>
                </a:gdLst>
                <a:ahLst/>
                <a:cxnLst>
                  <a:cxn ang="0">
                    <a:pos x="connsiteX0" y="connsiteY0"/>
                  </a:cxn>
                  <a:cxn ang="0">
                    <a:pos x="connsiteX1" y="connsiteY1"/>
                  </a:cxn>
                  <a:cxn ang="0">
                    <a:pos x="connsiteX2" y="connsiteY2"/>
                  </a:cxn>
                </a:cxnLst>
                <a:rect l="l" t="t" r="r" b="b"/>
                <a:pathLst>
                  <a:path w="1672590" h="76200">
                    <a:moveTo>
                      <a:pt x="0" y="0"/>
                    </a:moveTo>
                    <a:lnTo>
                      <a:pt x="845820" y="22860"/>
                    </a:lnTo>
                    <a:lnTo>
                      <a:pt x="1672590" y="7620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a:extLst>
                  <a:ext uri="{FF2B5EF4-FFF2-40B4-BE49-F238E27FC236}">
                    <a16:creationId xmlns:a16="http://schemas.microsoft.com/office/drawing/2014/main" id="{F8E9D25B-3724-477B-B9DA-102A3B8778DE}"/>
                  </a:ext>
                </a:extLst>
              </p:cNvPr>
              <p:cNvCxnSpPr/>
              <p:nvPr/>
            </p:nvCxnSpPr>
            <p:spPr>
              <a:xfrm>
                <a:off x="6163796" y="2432735"/>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28FF8FB-A566-402C-B4C0-0D3510DC2B5A}"/>
                  </a:ext>
                </a:extLst>
              </p:cNvPr>
              <p:cNvCxnSpPr/>
              <p:nvPr/>
            </p:nvCxnSpPr>
            <p:spPr>
              <a:xfrm>
                <a:off x="7000648" y="2442310"/>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1EC41E5-759F-4F0F-ADCF-D8ED639B517B}"/>
                  </a:ext>
                </a:extLst>
              </p:cNvPr>
              <p:cNvCxnSpPr/>
              <p:nvPr/>
            </p:nvCxnSpPr>
            <p:spPr>
              <a:xfrm>
                <a:off x="7000648" y="2640361"/>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45412910-3C11-4141-BD86-CF823DABEE30}"/>
                  </a:ext>
                </a:extLst>
              </p:cNvPr>
              <p:cNvCxnSpPr/>
              <p:nvPr/>
            </p:nvCxnSpPr>
            <p:spPr>
              <a:xfrm>
                <a:off x="7829536" y="2508022"/>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A8AAA6A8-531F-4FD7-ACE6-8322BD70E7E3}"/>
                  </a:ext>
                </a:extLst>
              </p:cNvPr>
              <p:cNvCxnSpPr/>
              <p:nvPr/>
            </p:nvCxnSpPr>
            <p:spPr>
              <a:xfrm>
                <a:off x="7831917" y="2584024"/>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331A0B67-63F4-4881-BCD7-6602DC20B069}"/>
                  </a:ext>
                </a:extLst>
              </p:cNvPr>
              <p:cNvCxnSpPr>
                <a:cxnSpLocks/>
              </p:cNvCxnSpPr>
              <p:nvPr/>
            </p:nvCxnSpPr>
            <p:spPr>
              <a:xfrm flipV="1">
                <a:off x="7080134" y="2442310"/>
                <a:ext cx="0" cy="8753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E263C6FC-F331-48D3-9C90-9601AAA1DC6C}"/>
                  </a:ext>
                </a:extLst>
              </p:cNvPr>
              <p:cNvCxnSpPr>
                <a:cxnSpLocks/>
              </p:cNvCxnSpPr>
              <p:nvPr/>
            </p:nvCxnSpPr>
            <p:spPr>
              <a:xfrm flipV="1">
                <a:off x="7909243" y="2499829"/>
                <a:ext cx="0" cy="8753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D37BF67D-ED5C-46DC-AFC6-94862ABAAD69}"/>
                  </a:ext>
                </a:extLst>
              </p:cNvPr>
              <p:cNvCxnSpPr>
                <a:cxnSpLocks/>
              </p:cNvCxnSpPr>
              <p:nvPr/>
            </p:nvCxnSpPr>
            <p:spPr>
              <a:xfrm flipV="1">
                <a:off x="6246058" y="2427116"/>
                <a:ext cx="0" cy="8753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8" name="svr RNA">
              <a:extLst>
                <a:ext uri="{FF2B5EF4-FFF2-40B4-BE49-F238E27FC236}">
                  <a16:creationId xmlns:a16="http://schemas.microsoft.com/office/drawing/2014/main" id="{507406FA-F211-457C-8F48-B383948E8E06}"/>
                </a:ext>
              </a:extLst>
            </p:cNvPr>
            <p:cNvGrpSpPr/>
            <p:nvPr/>
          </p:nvGrpSpPr>
          <p:grpSpPr>
            <a:xfrm>
              <a:off x="6163796" y="3305149"/>
              <a:ext cx="907564" cy="799415"/>
              <a:chOff x="6163796" y="3437305"/>
              <a:chExt cx="907564" cy="799415"/>
            </a:xfrm>
          </p:grpSpPr>
          <p:cxnSp>
            <p:nvCxnSpPr>
              <p:cNvPr id="152" name="Straight Connector 151">
                <a:extLst>
                  <a:ext uri="{FF2B5EF4-FFF2-40B4-BE49-F238E27FC236}">
                    <a16:creationId xmlns:a16="http://schemas.microsoft.com/office/drawing/2014/main" id="{844D9B49-963A-494F-B790-79574721A541}"/>
                  </a:ext>
                </a:extLst>
              </p:cNvPr>
              <p:cNvCxnSpPr/>
              <p:nvPr/>
            </p:nvCxnSpPr>
            <p:spPr>
              <a:xfrm>
                <a:off x="6163796" y="3437305"/>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D824CCD6-C741-41F9-9F4F-15D7629140FC}"/>
                  </a:ext>
                </a:extLst>
              </p:cNvPr>
              <p:cNvCxnSpPr/>
              <p:nvPr/>
            </p:nvCxnSpPr>
            <p:spPr>
              <a:xfrm>
                <a:off x="6163796" y="3473496"/>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E3205726-9330-489D-9D50-26D9CB01F0A7}"/>
                  </a:ext>
                </a:extLst>
              </p:cNvPr>
              <p:cNvCxnSpPr>
                <a:cxnSpLocks/>
              </p:cNvCxnSpPr>
              <p:nvPr/>
            </p:nvCxnSpPr>
            <p:spPr>
              <a:xfrm>
                <a:off x="6240780" y="3451860"/>
                <a:ext cx="830580" cy="78486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9" name="spon RNA">
              <a:extLst>
                <a:ext uri="{FF2B5EF4-FFF2-40B4-BE49-F238E27FC236}">
                  <a16:creationId xmlns:a16="http://schemas.microsoft.com/office/drawing/2014/main" id="{EDC51163-ED0C-429E-B1BE-70182A05919B}"/>
                </a:ext>
              </a:extLst>
            </p:cNvPr>
            <p:cNvGrpSpPr/>
            <p:nvPr/>
          </p:nvGrpSpPr>
          <p:grpSpPr>
            <a:xfrm>
              <a:off x="6163796" y="4275429"/>
              <a:ext cx="1761004" cy="827355"/>
              <a:chOff x="6163796" y="4407585"/>
              <a:chExt cx="1761004" cy="827355"/>
            </a:xfrm>
          </p:grpSpPr>
          <p:cxnSp>
            <p:nvCxnSpPr>
              <p:cNvPr id="147" name="Straight Connector 146">
                <a:extLst>
                  <a:ext uri="{FF2B5EF4-FFF2-40B4-BE49-F238E27FC236}">
                    <a16:creationId xmlns:a16="http://schemas.microsoft.com/office/drawing/2014/main" id="{D50D293A-1F7D-4265-90A6-BAB7A171686A}"/>
                  </a:ext>
                </a:extLst>
              </p:cNvPr>
              <p:cNvCxnSpPr/>
              <p:nvPr/>
            </p:nvCxnSpPr>
            <p:spPr>
              <a:xfrm>
                <a:off x="6163796" y="4407585"/>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BFCB43F0-E98E-4AEE-B0BD-800B0EC07390}"/>
                  </a:ext>
                </a:extLst>
              </p:cNvPr>
              <p:cNvCxnSpPr/>
              <p:nvPr/>
            </p:nvCxnSpPr>
            <p:spPr>
              <a:xfrm>
                <a:off x="6163796" y="4565997"/>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2F57A747-87B8-4BB3-9AA6-D3985B7C7B8F}"/>
                  </a:ext>
                </a:extLst>
              </p:cNvPr>
              <p:cNvCxnSpPr/>
              <p:nvPr/>
            </p:nvCxnSpPr>
            <p:spPr>
              <a:xfrm>
                <a:off x="7000385" y="4671150"/>
                <a:ext cx="1548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BAB172A7-617A-4966-B13C-F7D02D26BA24}"/>
                  </a:ext>
                </a:extLst>
              </p:cNvPr>
              <p:cNvCxnSpPr>
                <a:cxnSpLocks/>
              </p:cNvCxnSpPr>
              <p:nvPr/>
            </p:nvCxnSpPr>
            <p:spPr>
              <a:xfrm flipV="1">
                <a:off x="7077155" y="4671150"/>
                <a:ext cx="0" cy="54855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1" name="Freeform: Shape 150">
                <a:extLst>
                  <a:ext uri="{FF2B5EF4-FFF2-40B4-BE49-F238E27FC236}">
                    <a16:creationId xmlns:a16="http://schemas.microsoft.com/office/drawing/2014/main" id="{CE3C6822-C9D3-44F1-937D-7A1BE0382417}"/>
                  </a:ext>
                </a:extLst>
              </p:cNvPr>
              <p:cNvSpPr/>
              <p:nvPr/>
            </p:nvSpPr>
            <p:spPr>
              <a:xfrm>
                <a:off x="6244590" y="4446270"/>
                <a:ext cx="1680210" cy="788670"/>
              </a:xfrm>
              <a:custGeom>
                <a:avLst/>
                <a:gdLst>
                  <a:gd name="connsiteX0" fmla="*/ 0 w 1680210"/>
                  <a:gd name="connsiteY0" fmla="*/ 0 h 788670"/>
                  <a:gd name="connsiteX1" fmla="*/ 842010 w 1680210"/>
                  <a:gd name="connsiteY1" fmla="*/ 285750 h 788670"/>
                  <a:gd name="connsiteX2" fmla="*/ 1680210 w 1680210"/>
                  <a:gd name="connsiteY2" fmla="*/ 788670 h 788670"/>
                </a:gdLst>
                <a:ahLst/>
                <a:cxnLst>
                  <a:cxn ang="0">
                    <a:pos x="connsiteX0" y="connsiteY0"/>
                  </a:cxn>
                  <a:cxn ang="0">
                    <a:pos x="connsiteX1" y="connsiteY1"/>
                  </a:cxn>
                  <a:cxn ang="0">
                    <a:pos x="connsiteX2" y="connsiteY2"/>
                  </a:cxn>
                </a:cxnLst>
                <a:rect l="l" t="t" r="r" b="b"/>
                <a:pathLst>
                  <a:path w="1680210" h="788670">
                    <a:moveTo>
                      <a:pt x="0" y="0"/>
                    </a:moveTo>
                    <a:lnTo>
                      <a:pt x="842010" y="285750"/>
                    </a:lnTo>
                    <a:lnTo>
                      <a:pt x="1680210" y="78867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relapse ALT">
              <a:extLst>
                <a:ext uri="{FF2B5EF4-FFF2-40B4-BE49-F238E27FC236}">
                  <a16:creationId xmlns:a16="http://schemas.microsoft.com/office/drawing/2014/main" id="{EB125ED0-F833-4E85-848E-85901EC74862}"/>
                </a:ext>
              </a:extLst>
            </p:cNvPr>
            <p:cNvGrpSpPr/>
            <p:nvPr/>
          </p:nvGrpSpPr>
          <p:grpSpPr>
            <a:xfrm>
              <a:off x="6091812" y="2375866"/>
              <a:ext cx="1970020" cy="517412"/>
              <a:chOff x="6091812" y="2508022"/>
              <a:chExt cx="1970020" cy="517412"/>
            </a:xfrm>
          </p:grpSpPr>
          <p:cxnSp>
            <p:nvCxnSpPr>
              <p:cNvPr id="134" name="Straight Connector 133">
                <a:extLst>
                  <a:ext uri="{FF2B5EF4-FFF2-40B4-BE49-F238E27FC236}">
                    <a16:creationId xmlns:a16="http://schemas.microsoft.com/office/drawing/2014/main" id="{3F7FEAC2-C299-45F7-960C-AC3C51BD2596}"/>
                  </a:ext>
                </a:extLst>
              </p:cNvPr>
              <p:cNvCxnSpPr>
                <a:cxnSpLocks/>
              </p:cNvCxnSpPr>
              <p:nvPr/>
            </p:nvCxnSpPr>
            <p:spPr>
              <a:xfrm>
                <a:off x="6091812" y="2509977"/>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A3948E98-5B3A-49A3-B5DE-F896B011C674}"/>
                  </a:ext>
                </a:extLst>
              </p:cNvPr>
              <p:cNvCxnSpPr>
                <a:cxnSpLocks/>
              </p:cNvCxnSpPr>
              <p:nvPr/>
            </p:nvCxnSpPr>
            <p:spPr>
              <a:xfrm>
                <a:off x="6091812" y="2822456"/>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4E2C1AF6-71FE-4B13-97C6-46D464DB85E4}"/>
                  </a:ext>
                </a:extLst>
              </p:cNvPr>
              <p:cNvCxnSpPr>
                <a:cxnSpLocks/>
              </p:cNvCxnSpPr>
              <p:nvPr/>
            </p:nvCxnSpPr>
            <p:spPr>
              <a:xfrm>
                <a:off x="6922581" y="2525217"/>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36806337-F13D-4166-85BD-1EFB40ABAED0}"/>
                  </a:ext>
                </a:extLst>
              </p:cNvPr>
              <p:cNvCxnSpPr>
                <a:cxnSpLocks/>
              </p:cNvCxnSpPr>
              <p:nvPr/>
            </p:nvCxnSpPr>
            <p:spPr>
              <a:xfrm>
                <a:off x="6922581" y="2864366"/>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BC0CA25-04CD-4216-A236-32D899EA727D}"/>
                  </a:ext>
                </a:extLst>
              </p:cNvPr>
              <p:cNvCxnSpPr>
                <a:cxnSpLocks/>
              </p:cNvCxnSpPr>
              <p:nvPr/>
            </p:nvCxnSpPr>
            <p:spPr>
              <a:xfrm>
                <a:off x="7756654" y="2673540"/>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38AA1C4-E7B0-4F2D-B4FA-85BC0066BCAC}"/>
                  </a:ext>
                </a:extLst>
              </p:cNvPr>
              <p:cNvCxnSpPr>
                <a:cxnSpLocks/>
              </p:cNvCxnSpPr>
              <p:nvPr/>
            </p:nvCxnSpPr>
            <p:spPr>
              <a:xfrm>
                <a:off x="7756654" y="3016499"/>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4270FAA-36D0-431B-A823-30C702181A2F}"/>
                  </a:ext>
                </a:extLst>
              </p:cNvPr>
              <p:cNvCxnSpPr/>
              <p:nvPr/>
            </p:nvCxnSpPr>
            <p:spPr>
              <a:xfrm>
                <a:off x="6246099" y="2508022"/>
                <a:ext cx="0" cy="314434"/>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B54F1AD5-E324-493B-9084-A0BFBC7CE02C}"/>
                  </a:ext>
                </a:extLst>
              </p:cNvPr>
              <p:cNvCxnSpPr>
                <a:cxnSpLocks/>
              </p:cNvCxnSpPr>
              <p:nvPr/>
            </p:nvCxnSpPr>
            <p:spPr>
              <a:xfrm>
                <a:off x="7078980" y="2525217"/>
                <a:ext cx="0" cy="347523"/>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985AD3C4-3EFE-408D-BF02-F189D95562FA}"/>
                  </a:ext>
                </a:extLst>
              </p:cNvPr>
              <p:cNvCxnSpPr>
                <a:cxnSpLocks/>
              </p:cNvCxnSpPr>
              <p:nvPr/>
            </p:nvCxnSpPr>
            <p:spPr>
              <a:xfrm>
                <a:off x="7905433" y="2677911"/>
                <a:ext cx="0" cy="347523"/>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43" name="Freeform: Shape 142">
                <a:extLst>
                  <a:ext uri="{FF2B5EF4-FFF2-40B4-BE49-F238E27FC236}">
                    <a16:creationId xmlns:a16="http://schemas.microsoft.com/office/drawing/2014/main" id="{C2189064-F05B-48AC-9841-D189AC548783}"/>
                  </a:ext>
                </a:extLst>
              </p:cNvPr>
              <p:cNvSpPr/>
              <p:nvPr/>
            </p:nvSpPr>
            <p:spPr>
              <a:xfrm>
                <a:off x="6244590" y="2670810"/>
                <a:ext cx="1676400" cy="179070"/>
              </a:xfrm>
              <a:custGeom>
                <a:avLst/>
                <a:gdLst>
                  <a:gd name="connsiteX0" fmla="*/ 0 w 1676400"/>
                  <a:gd name="connsiteY0" fmla="*/ 0 h 179070"/>
                  <a:gd name="connsiteX1" fmla="*/ 838200 w 1676400"/>
                  <a:gd name="connsiteY1" fmla="*/ 26670 h 179070"/>
                  <a:gd name="connsiteX2" fmla="*/ 1676400 w 1676400"/>
                  <a:gd name="connsiteY2" fmla="*/ 179070 h 179070"/>
                </a:gdLst>
                <a:ahLst/>
                <a:cxnLst>
                  <a:cxn ang="0">
                    <a:pos x="connsiteX0" y="connsiteY0"/>
                  </a:cxn>
                  <a:cxn ang="0">
                    <a:pos x="connsiteX1" y="connsiteY1"/>
                  </a:cxn>
                  <a:cxn ang="0">
                    <a:pos x="connsiteX2" y="connsiteY2"/>
                  </a:cxn>
                </a:cxnLst>
                <a:rect l="l" t="t" r="r" b="b"/>
                <a:pathLst>
                  <a:path w="1676400" h="179070">
                    <a:moveTo>
                      <a:pt x="0" y="0"/>
                    </a:moveTo>
                    <a:lnTo>
                      <a:pt x="838200" y="26670"/>
                    </a:lnTo>
                    <a:lnTo>
                      <a:pt x="1676400" y="179070"/>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253498B9-A781-45C5-85C3-5017E2B93A6D}"/>
                  </a:ext>
                </a:extLst>
              </p:cNvPr>
              <p:cNvSpPr/>
              <p:nvPr/>
            </p:nvSpPr>
            <p:spPr>
              <a:xfrm>
                <a:off x="6211761" y="2630473"/>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Oval 144">
                <a:extLst>
                  <a:ext uri="{FF2B5EF4-FFF2-40B4-BE49-F238E27FC236}">
                    <a16:creationId xmlns:a16="http://schemas.microsoft.com/office/drawing/2014/main" id="{3C56420C-4F59-4BE9-A17A-FEEBE551310B}"/>
                  </a:ext>
                </a:extLst>
              </p:cNvPr>
              <p:cNvSpPr/>
              <p:nvPr/>
            </p:nvSpPr>
            <p:spPr>
              <a:xfrm>
                <a:off x="7044084" y="2658575"/>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Oval 145">
                <a:extLst>
                  <a:ext uri="{FF2B5EF4-FFF2-40B4-BE49-F238E27FC236}">
                    <a16:creationId xmlns:a16="http://schemas.microsoft.com/office/drawing/2014/main" id="{973F99D7-25E8-41CB-B617-3F852F6F5F37}"/>
                  </a:ext>
                </a:extLst>
              </p:cNvPr>
              <p:cNvSpPr/>
              <p:nvPr/>
            </p:nvSpPr>
            <p:spPr>
              <a:xfrm>
                <a:off x="7870573" y="2802551"/>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1" name="Group 20">
              <a:extLst>
                <a:ext uri="{FF2B5EF4-FFF2-40B4-BE49-F238E27FC236}">
                  <a16:creationId xmlns:a16="http://schemas.microsoft.com/office/drawing/2014/main" id="{23873C92-EE98-4845-875C-844640A033A2}"/>
                </a:ext>
              </a:extLst>
            </p:cNvPr>
            <p:cNvGrpSpPr/>
            <p:nvPr/>
          </p:nvGrpSpPr>
          <p:grpSpPr>
            <a:xfrm>
              <a:off x="6091812" y="3318891"/>
              <a:ext cx="1973190" cy="733917"/>
              <a:chOff x="6091812" y="3318891"/>
              <a:chExt cx="1973190" cy="733917"/>
            </a:xfrm>
          </p:grpSpPr>
          <p:cxnSp>
            <p:nvCxnSpPr>
              <p:cNvPr id="123" name="Straight Connector 122">
                <a:extLst>
                  <a:ext uri="{FF2B5EF4-FFF2-40B4-BE49-F238E27FC236}">
                    <a16:creationId xmlns:a16="http://schemas.microsoft.com/office/drawing/2014/main" id="{F6636784-A4AD-4C21-BCE7-1AC454DF5A7C}"/>
                  </a:ext>
                </a:extLst>
              </p:cNvPr>
              <p:cNvCxnSpPr>
                <a:cxnSpLocks/>
              </p:cNvCxnSpPr>
              <p:nvPr/>
            </p:nvCxnSpPr>
            <p:spPr>
              <a:xfrm>
                <a:off x="6091812" y="3318891"/>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3DC6072-A6F8-4D48-8CDE-ABC5E53757B3}"/>
                  </a:ext>
                </a:extLst>
              </p:cNvPr>
              <p:cNvCxnSpPr>
                <a:cxnSpLocks/>
              </p:cNvCxnSpPr>
              <p:nvPr/>
            </p:nvCxnSpPr>
            <p:spPr>
              <a:xfrm>
                <a:off x="6091812" y="3871400"/>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5B8025F9-B11A-4085-A493-13F302E6DCEA}"/>
                  </a:ext>
                </a:extLst>
              </p:cNvPr>
              <p:cNvCxnSpPr>
                <a:cxnSpLocks/>
              </p:cNvCxnSpPr>
              <p:nvPr/>
            </p:nvCxnSpPr>
            <p:spPr>
              <a:xfrm>
                <a:off x="6246099" y="3319704"/>
                <a:ext cx="0" cy="551696"/>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559D00B-AB93-4480-A796-DCE7C6B8158C}"/>
                  </a:ext>
                </a:extLst>
              </p:cNvPr>
              <p:cNvCxnSpPr>
                <a:cxnSpLocks/>
              </p:cNvCxnSpPr>
              <p:nvPr/>
            </p:nvCxnSpPr>
            <p:spPr>
              <a:xfrm>
                <a:off x="6922581" y="3986287"/>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653FDC6A-9042-4C70-81C5-31588F62D4A3}"/>
                  </a:ext>
                </a:extLst>
              </p:cNvPr>
              <p:cNvCxnSpPr>
                <a:cxnSpLocks/>
              </p:cNvCxnSpPr>
              <p:nvPr/>
            </p:nvCxnSpPr>
            <p:spPr>
              <a:xfrm>
                <a:off x="6922581" y="4032900"/>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B41D9BBA-7A97-4597-9D15-E78A946F2F47}"/>
                  </a:ext>
                </a:extLst>
              </p:cNvPr>
              <p:cNvCxnSpPr>
                <a:cxnSpLocks/>
              </p:cNvCxnSpPr>
              <p:nvPr/>
            </p:nvCxnSpPr>
            <p:spPr>
              <a:xfrm>
                <a:off x="7759824" y="3983906"/>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93EDC016-F57A-4163-B8AE-D6449A5A56D0}"/>
                  </a:ext>
                </a:extLst>
              </p:cNvPr>
              <p:cNvCxnSpPr>
                <a:cxnSpLocks/>
              </p:cNvCxnSpPr>
              <p:nvPr/>
            </p:nvCxnSpPr>
            <p:spPr>
              <a:xfrm>
                <a:off x="7759824" y="4030519"/>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0" name="Freeform: Shape 129">
                <a:extLst>
                  <a:ext uri="{FF2B5EF4-FFF2-40B4-BE49-F238E27FC236}">
                    <a16:creationId xmlns:a16="http://schemas.microsoft.com/office/drawing/2014/main" id="{DA4C90DA-A344-4FCA-806A-848FD75CF7BE}"/>
                  </a:ext>
                </a:extLst>
              </p:cNvPr>
              <p:cNvSpPr/>
              <p:nvPr/>
            </p:nvSpPr>
            <p:spPr>
              <a:xfrm>
                <a:off x="6244590" y="3597834"/>
                <a:ext cx="1680210" cy="415290"/>
              </a:xfrm>
              <a:custGeom>
                <a:avLst/>
                <a:gdLst>
                  <a:gd name="connsiteX0" fmla="*/ 0 w 1680210"/>
                  <a:gd name="connsiteY0" fmla="*/ 0 h 415290"/>
                  <a:gd name="connsiteX1" fmla="*/ 845820 w 1680210"/>
                  <a:gd name="connsiteY1" fmla="*/ 415290 h 415290"/>
                  <a:gd name="connsiteX2" fmla="*/ 1680210 w 1680210"/>
                  <a:gd name="connsiteY2" fmla="*/ 411480 h 415290"/>
                </a:gdLst>
                <a:ahLst/>
                <a:cxnLst>
                  <a:cxn ang="0">
                    <a:pos x="connsiteX0" y="connsiteY0"/>
                  </a:cxn>
                  <a:cxn ang="0">
                    <a:pos x="connsiteX1" y="connsiteY1"/>
                  </a:cxn>
                  <a:cxn ang="0">
                    <a:pos x="connsiteX2" y="connsiteY2"/>
                  </a:cxn>
                </a:cxnLst>
                <a:rect l="l" t="t" r="r" b="b"/>
                <a:pathLst>
                  <a:path w="1680210" h="415290">
                    <a:moveTo>
                      <a:pt x="0" y="0"/>
                    </a:moveTo>
                    <a:lnTo>
                      <a:pt x="845820" y="415290"/>
                    </a:lnTo>
                    <a:lnTo>
                      <a:pt x="1680210" y="411480"/>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D7734D47-B646-412F-AC8B-90F36C4B07BA}"/>
                  </a:ext>
                </a:extLst>
              </p:cNvPr>
              <p:cNvSpPr/>
              <p:nvPr/>
            </p:nvSpPr>
            <p:spPr>
              <a:xfrm>
                <a:off x="6215094" y="3569231"/>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2" name="Oval 131">
                <a:extLst>
                  <a:ext uri="{FF2B5EF4-FFF2-40B4-BE49-F238E27FC236}">
                    <a16:creationId xmlns:a16="http://schemas.microsoft.com/office/drawing/2014/main" id="{C9DF51F6-07F7-4EAF-BE20-BC03DCFE8F5B}"/>
                  </a:ext>
                </a:extLst>
              </p:cNvPr>
              <p:cNvSpPr/>
              <p:nvPr/>
            </p:nvSpPr>
            <p:spPr>
              <a:xfrm>
                <a:off x="7040528" y="3978698"/>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Oval 132">
                <a:extLst>
                  <a:ext uri="{FF2B5EF4-FFF2-40B4-BE49-F238E27FC236}">
                    <a16:creationId xmlns:a16="http://schemas.microsoft.com/office/drawing/2014/main" id="{D8E546C8-0576-41BC-8441-9354E673A177}"/>
                  </a:ext>
                </a:extLst>
              </p:cNvPr>
              <p:cNvSpPr/>
              <p:nvPr/>
            </p:nvSpPr>
            <p:spPr>
              <a:xfrm>
                <a:off x="7873517" y="3980808"/>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2" name="Group 21">
              <a:extLst>
                <a:ext uri="{FF2B5EF4-FFF2-40B4-BE49-F238E27FC236}">
                  <a16:creationId xmlns:a16="http://schemas.microsoft.com/office/drawing/2014/main" id="{073270E9-B6BB-4DC7-9B6A-D4C9FEDC477A}"/>
                </a:ext>
              </a:extLst>
            </p:cNvPr>
            <p:cNvGrpSpPr/>
            <p:nvPr/>
          </p:nvGrpSpPr>
          <p:grpSpPr>
            <a:xfrm>
              <a:off x="6091812" y="4292866"/>
              <a:ext cx="1973190" cy="741228"/>
              <a:chOff x="6091812" y="4292866"/>
              <a:chExt cx="1973190" cy="741228"/>
            </a:xfrm>
          </p:grpSpPr>
          <p:cxnSp>
            <p:nvCxnSpPr>
              <p:cNvPr id="109" name="Straight Connector 108">
                <a:extLst>
                  <a:ext uri="{FF2B5EF4-FFF2-40B4-BE49-F238E27FC236}">
                    <a16:creationId xmlns:a16="http://schemas.microsoft.com/office/drawing/2014/main" id="{00FC21D6-ABC9-43BE-8917-94E8A22BC33E}"/>
                  </a:ext>
                </a:extLst>
              </p:cNvPr>
              <p:cNvCxnSpPr>
                <a:cxnSpLocks/>
              </p:cNvCxnSpPr>
              <p:nvPr/>
            </p:nvCxnSpPr>
            <p:spPr>
              <a:xfrm>
                <a:off x="7078980" y="4817034"/>
                <a:ext cx="0" cy="21706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44C8E1C9-9371-4FBA-8D76-AF84120A10A3}"/>
                  </a:ext>
                </a:extLst>
              </p:cNvPr>
              <p:cNvGrpSpPr/>
              <p:nvPr/>
            </p:nvGrpSpPr>
            <p:grpSpPr>
              <a:xfrm>
                <a:off x="6091812" y="4292866"/>
                <a:ext cx="1973190" cy="732170"/>
                <a:chOff x="6091812" y="4292866"/>
                <a:chExt cx="1973190" cy="732170"/>
              </a:xfrm>
            </p:grpSpPr>
            <p:cxnSp>
              <p:nvCxnSpPr>
                <p:cNvPr id="111" name="Straight Connector 110">
                  <a:extLst>
                    <a:ext uri="{FF2B5EF4-FFF2-40B4-BE49-F238E27FC236}">
                      <a16:creationId xmlns:a16="http://schemas.microsoft.com/office/drawing/2014/main" id="{13D3FCDE-8DAD-4DB2-BD6E-52BEEC0F52DB}"/>
                    </a:ext>
                  </a:extLst>
                </p:cNvPr>
                <p:cNvCxnSpPr>
                  <a:cxnSpLocks/>
                </p:cNvCxnSpPr>
                <p:nvPr/>
              </p:nvCxnSpPr>
              <p:spPr>
                <a:xfrm>
                  <a:off x="7759824" y="4940463"/>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3E4697D2-D3BC-418A-8CD8-5FAFEC6131B4}"/>
                    </a:ext>
                  </a:extLst>
                </p:cNvPr>
                <p:cNvCxnSpPr>
                  <a:cxnSpLocks/>
                </p:cNvCxnSpPr>
                <p:nvPr/>
              </p:nvCxnSpPr>
              <p:spPr>
                <a:xfrm>
                  <a:off x="7759824" y="4987076"/>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83238C5D-285D-405E-885B-F44C1AAC79FA}"/>
                    </a:ext>
                  </a:extLst>
                </p:cNvPr>
                <p:cNvCxnSpPr>
                  <a:cxnSpLocks/>
                </p:cNvCxnSpPr>
                <p:nvPr/>
              </p:nvCxnSpPr>
              <p:spPr>
                <a:xfrm>
                  <a:off x="6925911" y="4813224"/>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EA00DBF0-7B82-4D2F-809B-7D48615CB07E}"/>
                    </a:ext>
                  </a:extLst>
                </p:cNvPr>
                <p:cNvCxnSpPr>
                  <a:cxnSpLocks/>
                </p:cNvCxnSpPr>
                <p:nvPr/>
              </p:nvCxnSpPr>
              <p:spPr>
                <a:xfrm>
                  <a:off x="6925911" y="5025036"/>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D3AC8A86-9ABA-4109-A017-D27AEB17FB01}"/>
                    </a:ext>
                  </a:extLst>
                </p:cNvPr>
                <p:cNvCxnSpPr>
                  <a:cxnSpLocks/>
                </p:cNvCxnSpPr>
                <p:nvPr/>
              </p:nvCxnSpPr>
              <p:spPr>
                <a:xfrm>
                  <a:off x="6091812" y="4295863"/>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AC6577D0-38B2-4C4E-912E-48B66591E4D3}"/>
                    </a:ext>
                  </a:extLst>
                </p:cNvPr>
                <p:cNvCxnSpPr>
                  <a:cxnSpLocks/>
                </p:cNvCxnSpPr>
                <p:nvPr/>
              </p:nvCxnSpPr>
              <p:spPr>
                <a:xfrm>
                  <a:off x="6091812" y="4775982"/>
                  <a:ext cx="305178"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25EF33F-E960-4C25-B71D-4856E4E8FF59}"/>
                    </a:ext>
                  </a:extLst>
                </p:cNvPr>
                <p:cNvCxnSpPr>
                  <a:cxnSpLocks/>
                </p:cNvCxnSpPr>
                <p:nvPr/>
              </p:nvCxnSpPr>
              <p:spPr>
                <a:xfrm>
                  <a:off x="6246099" y="4292866"/>
                  <a:ext cx="0" cy="478448"/>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18" name="Freeform: Shape 117">
                  <a:extLst>
                    <a:ext uri="{FF2B5EF4-FFF2-40B4-BE49-F238E27FC236}">
                      <a16:creationId xmlns:a16="http://schemas.microsoft.com/office/drawing/2014/main" id="{1CD6ED37-E0FA-4869-8879-0028DD550F2D}"/>
                    </a:ext>
                  </a:extLst>
                </p:cNvPr>
                <p:cNvSpPr/>
                <p:nvPr/>
              </p:nvSpPr>
              <p:spPr>
                <a:xfrm>
                  <a:off x="6244590" y="4535094"/>
                  <a:ext cx="1672590" cy="426720"/>
                </a:xfrm>
                <a:custGeom>
                  <a:avLst/>
                  <a:gdLst>
                    <a:gd name="connsiteX0" fmla="*/ 0 w 1672590"/>
                    <a:gd name="connsiteY0" fmla="*/ 0 h 426720"/>
                    <a:gd name="connsiteX1" fmla="*/ 838200 w 1672590"/>
                    <a:gd name="connsiteY1" fmla="*/ 384810 h 426720"/>
                    <a:gd name="connsiteX2" fmla="*/ 1672590 w 1672590"/>
                    <a:gd name="connsiteY2" fmla="*/ 426720 h 426720"/>
                  </a:gdLst>
                  <a:ahLst/>
                  <a:cxnLst>
                    <a:cxn ang="0">
                      <a:pos x="connsiteX0" y="connsiteY0"/>
                    </a:cxn>
                    <a:cxn ang="0">
                      <a:pos x="connsiteX1" y="connsiteY1"/>
                    </a:cxn>
                    <a:cxn ang="0">
                      <a:pos x="connsiteX2" y="connsiteY2"/>
                    </a:cxn>
                  </a:cxnLst>
                  <a:rect l="l" t="t" r="r" b="b"/>
                  <a:pathLst>
                    <a:path w="1672590" h="426720">
                      <a:moveTo>
                        <a:pt x="0" y="0"/>
                      </a:moveTo>
                      <a:lnTo>
                        <a:pt x="838200" y="384810"/>
                      </a:lnTo>
                      <a:lnTo>
                        <a:pt x="1672590" y="426720"/>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9" name="Group 118">
                  <a:extLst>
                    <a:ext uri="{FF2B5EF4-FFF2-40B4-BE49-F238E27FC236}">
                      <a16:creationId xmlns:a16="http://schemas.microsoft.com/office/drawing/2014/main" id="{75A6C466-74CC-4EA2-831C-E6D605954483}"/>
                    </a:ext>
                  </a:extLst>
                </p:cNvPr>
                <p:cNvGrpSpPr/>
                <p:nvPr/>
              </p:nvGrpSpPr>
              <p:grpSpPr>
                <a:xfrm>
                  <a:off x="6207488" y="4502872"/>
                  <a:ext cx="1731683" cy="499502"/>
                  <a:chOff x="6207488" y="4502872"/>
                  <a:chExt cx="1731683" cy="499502"/>
                </a:xfrm>
              </p:grpSpPr>
              <p:sp>
                <p:nvSpPr>
                  <p:cNvPr id="120" name="Oval 119">
                    <a:extLst>
                      <a:ext uri="{FF2B5EF4-FFF2-40B4-BE49-F238E27FC236}">
                        <a16:creationId xmlns:a16="http://schemas.microsoft.com/office/drawing/2014/main" id="{207F4430-BC11-4611-BBEF-E933A8A3B2F0}"/>
                      </a:ext>
                    </a:extLst>
                  </p:cNvPr>
                  <p:cNvSpPr/>
                  <p:nvPr/>
                </p:nvSpPr>
                <p:spPr>
                  <a:xfrm>
                    <a:off x="7867171" y="4930374"/>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 name="Oval 120">
                    <a:extLst>
                      <a:ext uri="{FF2B5EF4-FFF2-40B4-BE49-F238E27FC236}">
                        <a16:creationId xmlns:a16="http://schemas.microsoft.com/office/drawing/2014/main" id="{06BE4622-44A6-40C8-AFAE-1455B58F96E2}"/>
                      </a:ext>
                    </a:extLst>
                  </p:cNvPr>
                  <p:cNvSpPr/>
                  <p:nvPr/>
                </p:nvSpPr>
                <p:spPr>
                  <a:xfrm>
                    <a:off x="7040073" y="4885376"/>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 name="Oval 121">
                    <a:extLst>
                      <a:ext uri="{FF2B5EF4-FFF2-40B4-BE49-F238E27FC236}">
                        <a16:creationId xmlns:a16="http://schemas.microsoft.com/office/drawing/2014/main" id="{EA6C060A-4CBB-4690-B9AE-73EC91C1E8CC}"/>
                      </a:ext>
                    </a:extLst>
                  </p:cNvPr>
                  <p:cNvSpPr/>
                  <p:nvPr/>
                </p:nvSpPr>
                <p:spPr>
                  <a:xfrm>
                    <a:off x="6207488" y="4502872"/>
                    <a:ext cx="72000" cy="72000"/>
                  </a:xfrm>
                  <a:prstGeom prst="ellipse">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grpSp>
        <p:cxnSp>
          <p:nvCxnSpPr>
            <p:cNvPr id="23" name="Straight Connector 22">
              <a:extLst>
                <a:ext uri="{FF2B5EF4-FFF2-40B4-BE49-F238E27FC236}">
                  <a16:creationId xmlns:a16="http://schemas.microsoft.com/office/drawing/2014/main" id="{09E986C5-FDD4-4FB1-83AD-58CB6AD800CF}"/>
                </a:ext>
              </a:extLst>
            </p:cNvPr>
            <p:cNvCxnSpPr>
              <a:cxnSpLocks/>
            </p:cNvCxnSpPr>
            <p:nvPr/>
          </p:nvCxnSpPr>
          <p:spPr>
            <a:xfrm>
              <a:off x="5646426" y="5093911"/>
              <a:ext cx="287883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D8BED18-D655-476D-9B0A-50C5B19AF820}"/>
                </a:ext>
              </a:extLst>
            </p:cNvPr>
            <p:cNvCxnSpPr>
              <a:cxnSpLocks/>
            </p:cNvCxnSpPr>
            <p:nvPr/>
          </p:nvCxnSpPr>
          <p:spPr>
            <a:xfrm>
              <a:off x="5702222" y="2275764"/>
              <a:ext cx="0" cy="281585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38A3F0C-56A3-4B00-92E0-5B46DC4E07EA}"/>
                </a:ext>
              </a:extLst>
            </p:cNvPr>
            <p:cNvSpPr txBox="1"/>
            <p:nvPr/>
          </p:nvSpPr>
          <p:spPr>
            <a:xfrm>
              <a:off x="5206306" y="5023362"/>
              <a:ext cx="438188" cy="138499"/>
            </a:xfrm>
            <a:prstGeom prst="rect">
              <a:avLst/>
            </a:prstGeom>
            <a:noFill/>
          </p:spPr>
          <p:txBody>
            <a:bodyPr wrap="none" lIns="36000" tIns="0" rIns="36000" bIns="0" rtlCol="0" anchor="ctr">
              <a:spAutoFit/>
            </a:bodyPr>
            <a:lstStyle/>
            <a:p>
              <a:pPr algn="r"/>
              <a:r>
                <a:rPr lang="en-GB" sz="900" dirty="0"/>
                <a:t>0.00E0</a:t>
              </a:r>
              <a:endParaRPr lang="en-US" sz="900" dirty="0"/>
            </a:p>
          </p:txBody>
        </p:sp>
        <p:cxnSp>
          <p:nvCxnSpPr>
            <p:cNvPr id="26" name="Straight Connector 25">
              <a:extLst>
                <a:ext uri="{FF2B5EF4-FFF2-40B4-BE49-F238E27FC236}">
                  <a16:creationId xmlns:a16="http://schemas.microsoft.com/office/drawing/2014/main" id="{4B265DF4-03E3-491E-8C2B-1DA966AE4B42}"/>
                </a:ext>
              </a:extLst>
            </p:cNvPr>
            <p:cNvCxnSpPr/>
            <p:nvPr/>
          </p:nvCxnSpPr>
          <p:spPr>
            <a:xfrm>
              <a:off x="5647358" y="4972763"/>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BD1976B-21AA-4F73-A751-0195D9F04629}"/>
                </a:ext>
              </a:extLst>
            </p:cNvPr>
            <p:cNvSpPr txBox="1"/>
            <p:nvPr/>
          </p:nvSpPr>
          <p:spPr>
            <a:xfrm>
              <a:off x="5206306" y="4902556"/>
              <a:ext cx="438188" cy="138499"/>
            </a:xfrm>
            <a:prstGeom prst="rect">
              <a:avLst/>
            </a:prstGeom>
            <a:noFill/>
          </p:spPr>
          <p:txBody>
            <a:bodyPr wrap="none" lIns="36000" tIns="0" rIns="36000" bIns="0" rtlCol="0" anchor="ctr">
              <a:spAutoFit/>
            </a:bodyPr>
            <a:lstStyle/>
            <a:p>
              <a:pPr algn="r"/>
              <a:r>
                <a:rPr lang="en-GB" sz="900" dirty="0"/>
                <a:t>1.00E1</a:t>
              </a:r>
              <a:endParaRPr lang="en-US" sz="900" dirty="0"/>
            </a:p>
          </p:txBody>
        </p:sp>
        <p:cxnSp>
          <p:nvCxnSpPr>
            <p:cNvPr id="28" name="Straight Connector 27">
              <a:extLst>
                <a:ext uri="{FF2B5EF4-FFF2-40B4-BE49-F238E27FC236}">
                  <a16:creationId xmlns:a16="http://schemas.microsoft.com/office/drawing/2014/main" id="{5C67E510-532B-4403-9258-A25F6D909B0D}"/>
                </a:ext>
              </a:extLst>
            </p:cNvPr>
            <p:cNvCxnSpPr/>
            <p:nvPr/>
          </p:nvCxnSpPr>
          <p:spPr>
            <a:xfrm>
              <a:off x="6246099" y="5093911"/>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90F519-F848-42C6-9183-13F86AC31110}"/>
                </a:ext>
              </a:extLst>
            </p:cNvPr>
            <p:cNvSpPr txBox="1"/>
            <p:nvPr/>
          </p:nvSpPr>
          <p:spPr>
            <a:xfrm>
              <a:off x="5799125" y="5148428"/>
              <a:ext cx="896647" cy="161583"/>
            </a:xfrm>
            <a:prstGeom prst="rect">
              <a:avLst/>
            </a:prstGeom>
            <a:noFill/>
          </p:spPr>
          <p:txBody>
            <a:bodyPr wrap="none" lIns="36000" tIns="0" rIns="36000" bIns="0" rtlCol="0">
              <a:spAutoFit/>
            </a:bodyPr>
            <a:lstStyle/>
            <a:p>
              <a:pPr algn="ctr"/>
              <a:r>
                <a:rPr lang="en-GB" sz="1050" dirty="0"/>
                <a:t>Pre-treatment</a:t>
              </a:r>
              <a:endParaRPr lang="en-US" sz="1050" dirty="0"/>
            </a:p>
          </p:txBody>
        </p:sp>
        <p:cxnSp>
          <p:nvCxnSpPr>
            <p:cNvPr id="30" name="Straight Connector 29">
              <a:extLst>
                <a:ext uri="{FF2B5EF4-FFF2-40B4-BE49-F238E27FC236}">
                  <a16:creationId xmlns:a16="http://schemas.microsoft.com/office/drawing/2014/main" id="{D96BA00C-D655-48B1-B88E-CA278423CAD9}"/>
                </a:ext>
              </a:extLst>
            </p:cNvPr>
            <p:cNvCxnSpPr/>
            <p:nvPr/>
          </p:nvCxnSpPr>
          <p:spPr>
            <a:xfrm>
              <a:off x="5647358" y="485161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F04D2B2-2389-484A-A70D-0F47F4038BFA}"/>
                </a:ext>
              </a:extLst>
            </p:cNvPr>
            <p:cNvSpPr txBox="1"/>
            <p:nvPr/>
          </p:nvSpPr>
          <p:spPr>
            <a:xfrm>
              <a:off x="5206306" y="4781747"/>
              <a:ext cx="438188" cy="138499"/>
            </a:xfrm>
            <a:prstGeom prst="rect">
              <a:avLst/>
            </a:prstGeom>
            <a:noFill/>
          </p:spPr>
          <p:txBody>
            <a:bodyPr wrap="none" lIns="36000" tIns="0" rIns="36000" bIns="0" rtlCol="0" anchor="ctr">
              <a:spAutoFit/>
            </a:bodyPr>
            <a:lstStyle/>
            <a:p>
              <a:pPr algn="r"/>
              <a:r>
                <a:rPr lang="en-GB" sz="900" dirty="0"/>
                <a:t>1.00E2</a:t>
              </a:r>
              <a:endParaRPr lang="en-US" sz="900" dirty="0"/>
            </a:p>
          </p:txBody>
        </p:sp>
        <p:cxnSp>
          <p:nvCxnSpPr>
            <p:cNvPr id="32" name="Straight Connector 31">
              <a:extLst>
                <a:ext uri="{FF2B5EF4-FFF2-40B4-BE49-F238E27FC236}">
                  <a16:creationId xmlns:a16="http://schemas.microsoft.com/office/drawing/2014/main" id="{60A147DE-4D9B-4741-A367-20725F0C1CE4}"/>
                </a:ext>
              </a:extLst>
            </p:cNvPr>
            <p:cNvCxnSpPr/>
            <p:nvPr/>
          </p:nvCxnSpPr>
          <p:spPr>
            <a:xfrm>
              <a:off x="5647358" y="473046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68E409F7-D035-453A-941F-2750BFCA28FE}"/>
                </a:ext>
              </a:extLst>
            </p:cNvPr>
            <p:cNvSpPr txBox="1"/>
            <p:nvPr/>
          </p:nvSpPr>
          <p:spPr>
            <a:xfrm>
              <a:off x="5206306" y="4660938"/>
              <a:ext cx="438188" cy="138499"/>
            </a:xfrm>
            <a:prstGeom prst="rect">
              <a:avLst/>
            </a:prstGeom>
            <a:noFill/>
          </p:spPr>
          <p:txBody>
            <a:bodyPr wrap="none" lIns="36000" tIns="0" rIns="36000" bIns="0" rtlCol="0" anchor="ctr">
              <a:spAutoFit/>
            </a:bodyPr>
            <a:lstStyle/>
            <a:p>
              <a:pPr algn="r"/>
              <a:r>
                <a:rPr lang="en-GB" sz="900" dirty="0"/>
                <a:t>1.00E3</a:t>
              </a:r>
              <a:endParaRPr lang="en-US" sz="900" dirty="0"/>
            </a:p>
          </p:txBody>
        </p:sp>
        <p:cxnSp>
          <p:nvCxnSpPr>
            <p:cNvPr id="34" name="Straight Connector 33">
              <a:extLst>
                <a:ext uri="{FF2B5EF4-FFF2-40B4-BE49-F238E27FC236}">
                  <a16:creationId xmlns:a16="http://schemas.microsoft.com/office/drawing/2014/main" id="{DEDBA2F8-43E4-42E6-9E08-10B706189CAE}"/>
                </a:ext>
              </a:extLst>
            </p:cNvPr>
            <p:cNvCxnSpPr/>
            <p:nvPr/>
          </p:nvCxnSpPr>
          <p:spPr>
            <a:xfrm>
              <a:off x="5647358" y="4609316"/>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8B9FDFE-DDEB-4BCE-86A6-A7038F8BD227}"/>
                </a:ext>
              </a:extLst>
            </p:cNvPr>
            <p:cNvSpPr txBox="1"/>
            <p:nvPr/>
          </p:nvSpPr>
          <p:spPr>
            <a:xfrm>
              <a:off x="5206306" y="4540129"/>
              <a:ext cx="438188" cy="138499"/>
            </a:xfrm>
            <a:prstGeom prst="rect">
              <a:avLst/>
            </a:prstGeom>
            <a:noFill/>
          </p:spPr>
          <p:txBody>
            <a:bodyPr wrap="none" lIns="36000" tIns="0" rIns="36000" bIns="0" rtlCol="0" anchor="ctr">
              <a:spAutoFit/>
            </a:bodyPr>
            <a:lstStyle/>
            <a:p>
              <a:pPr algn="r"/>
              <a:r>
                <a:rPr lang="en-GB" sz="900" dirty="0"/>
                <a:t>1.00E4</a:t>
              </a:r>
              <a:endParaRPr lang="en-US" sz="900" dirty="0"/>
            </a:p>
          </p:txBody>
        </p:sp>
        <p:cxnSp>
          <p:nvCxnSpPr>
            <p:cNvPr id="36" name="Straight Connector 35">
              <a:extLst>
                <a:ext uri="{FF2B5EF4-FFF2-40B4-BE49-F238E27FC236}">
                  <a16:creationId xmlns:a16="http://schemas.microsoft.com/office/drawing/2014/main" id="{3A34DA2E-6586-4622-8B94-A5CE3DD1564C}"/>
                </a:ext>
              </a:extLst>
            </p:cNvPr>
            <p:cNvCxnSpPr/>
            <p:nvPr/>
          </p:nvCxnSpPr>
          <p:spPr>
            <a:xfrm>
              <a:off x="5647358" y="4488167"/>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1D9EFE4-9141-48E7-A7DB-9DD0E9B31E3A}"/>
                </a:ext>
              </a:extLst>
            </p:cNvPr>
            <p:cNvSpPr txBox="1"/>
            <p:nvPr/>
          </p:nvSpPr>
          <p:spPr>
            <a:xfrm>
              <a:off x="5206306" y="4419320"/>
              <a:ext cx="438188" cy="138499"/>
            </a:xfrm>
            <a:prstGeom prst="rect">
              <a:avLst/>
            </a:prstGeom>
            <a:noFill/>
          </p:spPr>
          <p:txBody>
            <a:bodyPr wrap="none" lIns="36000" tIns="0" rIns="36000" bIns="0" rtlCol="0" anchor="ctr">
              <a:spAutoFit/>
            </a:bodyPr>
            <a:lstStyle/>
            <a:p>
              <a:pPr algn="r"/>
              <a:r>
                <a:rPr lang="en-GB" sz="900" dirty="0"/>
                <a:t>1.00E5</a:t>
              </a:r>
              <a:endParaRPr lang="en-US" sz="900" dirty="0"/>
            </a:p>
          </p:txBody>
        </p:sp>
        <p:cxnSp>
          <p:nvCxnSpPr>
            <p:cNvPr id="38" name="Straight Connector 37">
              <a:extLst>
                <a:ext uri="{FF2B5EF4-FFF2-40B4-BE49-F238E27FC236}">
                  <a16:creationId xmlns:a16="http://schemas.microsoft.com/office/drawing/2014/main" id="{BD07190C-61B8-48EF-A7B1-AEB680D767BB}"/>
                </a:ext>
              </a:extLst>
            </p:cNvPr>
            <p:cNvCxnSpPr/>
            <p:nvPr/>
          </p:nvCxnSpPr>
          <p:spPr>
            <a:xfrm>
              <a:off x="7077155" y="5093911"/>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C2855C4B-0464-4D50-BA0E-08EBE17B5EE1}"/>
                </a:ext>
              </a:extLst>
            </p:cNvPr>
            <p:cNvSpPr txBox="1"/>
            <p:nvPr/>
          </p:nvSpPr>
          <p:spPr>
            <a:xfrm>
              <a:off x="6828147" y="5148428"/>
              <a:ext cx="500705" cy="161583"/>
            </a:xfrm>
            <a:prstGeom prst="rect">
              <a:avLst/>
            </a:prstGeom>
            <a:noFill/>
          </p:spPr>
          <p:txBody>
            <a:bodyPr wrap="none" lIns="36000" tIns="0" rIns="36000" bIns="0" rtlCol="0">
              <a:spAutoFit/>
            </a:bodyPr>
            <a:lstStyle/>
            <a:p>
              <a:pPr algn="ctr"/>
              <a:r>
                <a:rPr lang="en-GB" sz="1050" dirty="0"/>
                <a:t>SVR12</a:t>
              </a:r>
              <a:endParaRPr lang="en-US" sz="1050" dirty="0"/>
            </a:p>
          </p:txBody>
        </p:sp>
        <p:cxnSp>
          <p:nvCxnSpPr>
            <p:cNvPr id="40" name="Straight Connector 39">
              <a:extLst>
                <a:ext uri="{FF2B5EF4-FFF2-40B4-BE49-F238E27FC236}">
                  <a16:creationId xmlns:a16="http://schemas.microsoft.com/office/drawing/2014/main" id="{82C16D78-7BBF-4CCB-85E5-EB256CF71C38}"/>
                </a:ext>
              </a:extLst>
            </p:cNvPr>
            <p:cNvCxnSpPr/>
            <p:nvPr/>
          </p:nvCxnSpPr>
          <p:spPr>
            <a:xfrm>
              <a:off x="7911068" y="5093911"/>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FFD91C8-AC69-4524-8177-E087AB8E942F}"/>
                </a:ext>
              </a:extLst>
            </p:cNvPr>
            <p:cNvSpPr txBox="1"/>
            <p:nvPr/>
          </p:nvSpPr>
          <p:spPr>
            <a:xfrm>
              <a:off x="7598742" y="5148428"/>
              <a:ext cx="627342" cy="161583"/>
            </a:xfrm>
            <a:prstGeom prst="rect">
              <a:avLst/>
            </a:prstGeom>
            <a:noFill/>
          </p:spPr>
          <p:txBody>
            <a:bodyPr wrap="none" lIns="36000" tIns="0" rIns="36000" bIns="0" rtlCol="0">
              <a:spAutoFit/>
            </a:bodyPr>
            <a:lstStyle/>
            <a:p>
              <a:pPr algn="ctr"/>
              <a:r>
                <a:rPr lang="en-GB" sz="1050" dirty="0"/>
                <a:t>6 months</a:t>
              </a:r>
              <a:endParaRPr lang="en-US" sz="1050" dirty="0"/>
            </a:p>
          </p:txBody>
        </p:sp>
        <p:sp>
          <p:nvSpPr>
            <p:cNvPr id="42" name="TextBox 41">
              <a:extLst>
                <a:ext uri="{FF2B5EF4-FFF2-40B4-BE49-F238E27FC236}">
                  <a16:creationId xmlns:a16="http://schemas.microsoft.com/office/drawing/2014/main" id="{10D754EF-1A84-472A-BDEA-4E9D4FA9DB17}"/>
                </a:ext>
              </a:extLst>
            </p:cNvPr>
            <p:cNvSpPr txBox="1"/>
            <p:nvPr/>
          </p:nvSpPr>
          <p:spPr>
            <a:xfrm rot="16200000">
              <a:off x="4336771" y="3604535"/>
              <a:ext cx="1423467" cy="161583"/>
            </a:xfrm>
            <a:prstGeom prst="rect">
              <a:avLst/>
            </a:prstGeom>
            <a:noFill/>
          </p:spPr>
          <p:txBody>
            <a:bodyPr wrap="none" lIns="0" tIns="0" rIns="0" bIns="0" rtlCol="0">
              <a:spAutoFit/>
            </a:bodyPr>
            <a:lstStyle/>
            <a:p>
              <a:pPr algn="ctr"/>
              <a:r>
                <a:rPr lang="en-GB" sz="1050" dirty="0"/>
                <a:t>Mean HCV RNA (IU/ml)</a:t>
              </a:r>
              <a:endParaRPr lang="en-US" sz="1050" dirty="0"/>
            </a:p>
          </p:txBody>
        </p:sp>
        <p:sp>
          <p:nvSpPr>
            <p:cNvPr id="43" name="TextBox 42">
              <a:extLst>
                <a:ext uri="{FF2B5EF4-FFF2-40B4-BE49-F238E27FC236}">
                  <a16:creationId xmlns:a16="http://schemas.microsoft.com/office/drawing/2014/main" id="{618C1EAC-CB01-4F32-8D70-EF0CF3ECBC4F}"/>
                </a:ext>
              </a:extLst>
            </p:cNvPr>
            <p:cNvSpPr txBox="1"/>
            <p:nvPr/>
          </p:nvSpPr>
          <p:spPr>
            <a:xfrm>
              <a:off x="7844844" y="2155914"/>
              <a:ext cx="570670" cy="161583"/>
            </a:xfrm>
            <a:prstGeom prst="rect">
              <a:avLst/>
            </a:prstGeom>
            <a:noFill/>
          </p:spPr>
          <p:txBody>
            <a:bodyPr wrap="none" lIns="0" tIns="0" rIns="0" bIns="0" rtlCol="0">
              <a:spAutoFit/>
            </a:bodyPr>
            <a:lstStyle/>
            <a:p>
              <a:pPr algn="r"/>
              <a:r>
                <a:rPr lang="en-US" sz="1050" b="1" dirty="0" err="1"/>
                <a:t>Relapser</a:t>
              </a:r>
              <a:endParaRPr lang="en-US" sz="1050" b="1" dirty="0"/>
            </a:p>
          </p:txBody>
        </p:sp>
        <p:cxnSp>
          <p:nvCxnSpPr>
            <p:cNvPr id="44" name="Straight Connector 43">
              <a:extLst>
                <a:ext uri="{FF2B5EF4-FFF2-40B4-BE49-F238E27FC236}">
                  <a16:creationId xmlns:a16="http://schemas.microsoft.com/office/drawing/2014/main" id="{6D78D065-E9DB-4977-BE8A-20FD8424A987}"/>
                </a:ext>
              </a:extLst>
            </p:cNvPr>
            <p:cNvCxnSpPr>
              <a:cxnSpLocks/>
            </p:cNvCxnSpPr>
            <p:nvPr/>
          </p:nvCxnSpPr>
          <p:spPr>
            <a:xfrm>
              <a:off x="8458376" y="2176704"/>
              <a:ext cx="0" cy="291491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538F5A26-F0A2-4C7B-81D1-5303BA2D3B7A}"/>
                </a:ext>
              </a:extLst>
            </p:cNvPr>
            <p:cNvSpPr txBox="1"/>
            <p:nvPr/>
          </p:nvSpPr>
          <p:spPr>
            <a:xfrm>
              <a:off x="8521439" y="5023363"/>
              <a:ext cx="136823" cy="138499"/>
            </a:xfrm>
            <a:prstGeom prst="rect">
              <a:avLst/>
            </a:prstGeom>
            <a:noFill/>
          </p:spPr>
          <p:txBody>
            <a:bodyPr wrap="none" lIns="36000" tIns="0" rIns="36000" bIns="0" rtlCol="0" anchor="ctr">
              <a:spAutoFit/>
            </a:bodyPr>
            <a:lstStyle/>
            <a:p>
              <a:r>
                <a:rPr lang="en-GB" sz="900" dirty="0"/>
                <a:t>0</a:t>
              </a:r>
              <a:endParaRPr lang="en-US" sz="900" dirty="0"/>
            </a:p>
          </p:txBody>
        </p:sp>
        <p:cxnSp>
          <p:nvCxnSpPr>
            <p:cNvPr id="46" name="Straight Connector 45">
              <a:extLst>
                <a:ext uri="{FF2B5EF4-FFF2-40B4-BE49-F238E27FC236}">
                  <a16:creationId xmlns:a16="http://schemas.microsoft.com/office/drawing/2014/main" id="{61762447-F538-4B05-8F8A-0B2A3EDB9FCA}"/>
                </a:ext>
              </a:extLst>
            </p:cNvPr>
            <p:cNvCxnSpPr/>
            <p:nvPr/>
          </p:nvCxnSpPr>
          <p:spPr>
            <a:xfrm>
              <a:off x="8464472" y="484721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05927A16-68AC-4329-9CA1-F82C9C7F7D19}"/>
                </a:ext>
              </a:extLst>
            </p:cNvPr>
            <p:cNvSpPr txBox="1"/>
            <p:nvPr/>
          </p:nvSpPr>
          <p:spPr>
            <a:xfrm>
              <a:off x="8521439" y="4779046"/>
              <a:ext cx="200943" cy="138499"/>
            </a:xfrm>
            <a:prstGeom prst="rect">
              <a:avLst/>
            </a:prstGeom>
            <a:noFill/>
          </p:spPr>
          <p:txBody>
            <a:bodyPr wrap="none" lIns="36000" tIns="0" rIns="36000" bIns="0" rtlCol="0" anchor="ctr">
              <a:spAutoFit/>
            </a:bodyPr>
            <a:lstStyle/>
            <a:p>
              <a:r>
                <a:rPr lang="en-GB" sz="900" dirty="0"/>
                <a:t>50</a:t>
              </a:r>
              <a:endParaRPr lang="en-US" sz="900" dirty="0"/>
            </a:p>
          </p:txBody>
        </p:sp>
        <p:cxnSp>
          <p:nvCxnSpPr>
            <p:cNvPr id="48" name="Straight Connector 47">
              <a:extLst>
                <a:ext uri="{FF2B5EF4-FFF2-40B4-BE49-F238E27FC236}">
                  <a16:creationId xmlns:a16="http://schemas.microsoft.com/office/drawing/2014/main" id="{1A2CD432-4032-41DD-BCC0-2A4AF322155E}"/>
                </a:ext>
              </a:extLst>
            </p:cNvPr>
            <p:cNvCxnSpPr/>
            <p:nvPr/>
          </p:nvCxnSpPr>
          <p:spPr>
            <a:xfrm>
              <a:off x="8464472" y="4516221"/>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7D30058-FAD2-4CBE-83D1-E7642A68F19E}"/>
                </a:ext>
              </a:extLst>
            </p:cNvPr>
            <p:cNvSpPr txBox="1"/>
            <p:nvPr/>
          </p:nvSpPr>
          <p:spPr>
            <a:xfrm>
              <a:off x="8521439" y="4448055"/>
              <a:ext cx="265063" cy="138499"/>
            </a:xfrm>
            <a:prstGeom prst="rect">
              <a:avLst/>
            </a:prstGeom>
            <a:noFill/>
          </p:spPr>
          <p:txBody>
            <a:bodyPr wrap="none" lIns="36000" tIns="0" rIns="36000" bIns="0" rtlCol="0" anchor="ctr">
              <a:spAutoFit/>
            </a:bodyPr>
            <a:lstStyle/>
            <a:p>
              <a:r>
                <a:rPr lang="en-GB" sz="900" dirty="0"/>
                <a:t>100</a:t>
              </a:r>
              <a:endParaRPr lang="en-US" sz="900" dirty="0"/>
            </a:p>
          </p:txBody>
        </p:sp>
        <p:cxnSp>
          <p:nvCxnSpPr>
            <p:cNvPr id="50" name="Straight Connector 49">
              <a:extLst>
                <a:ext uri="{FF2B5EF4-FFF2-40B4-BE49-F238E27FC236}">
                  <a16:creationId xmlns:a16="http://schemas.microsoft.com/office/drawing/2014/main" id="{85DE4072-98B9-4394-90E1-DCA1052B0E5E}"/>
                </a:ext>
              </a:extLst>
            </p:cNvPr>
            <p:cNvCxnSpPr/>
            <p:nvPr/>
          </p:nvCxnSpPr>
          <p:spPr>
            <a:xfrm>
              <a:off x="8464472" y="418427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94F6F7F-6596-4896-9D58-51CD9E1E7715}"/>
                </a:ext>
              </a:extLst>
            </p:cNvPr>
            <p:cNvSpPr txBox="1"/>
            <p:nvPr/>
          </p:nvSpPr>
          <p:spPr>
            <a:xfrm>
              <a:off x="8521439" y="4134048"/>
              <a:ext cx="265063" cy="138499"/>
            </a:xfrm>
            <a:prstGeom prst="rect">
              <a:avLst/>
            </a:prstGeom>
            <a:noFill/>
          </p:spPr>
          <p:txBody>
            <a:bodyPr wrap="none" lIns="36000" tIns="0" rIns="36000" bIns="0" rtlCol="0" anchor="ctr">
              <a:spAutoFit/>
            </a:bodyPr>
            <a:lstStyle/>
            <a:p>
              <a:r>
                <a:rPr lang="en-GB" sz="900" dirty="0"/>
                <a:t>150</a:t>
              </a:r>
              <a:endParaRPr lang="en-US" sz="900" dirty="0"/>
            </a:p>
          </p:txBody>
        </p:sp>
        <p:sp>
          <p:nvSpPr>
            <p:cNvPr id="52" name="TextBox 51">
              <a:extLst>
                <a:ext uri="{FF2B5EF4-FFF2-40B4-BE49-F238E27FC236}">
                  <a16:creationId xmlns:a16="http://schemas.microsoft.com/office/drawing/2014/main" id="{504FA6B1-2F46-402D-91C6-4917E92208DA}"/>
                </a:ext>
              </a:extLst>
            </p:cNvPr>
            <p:cNvSpPr txBox="1"/>
            <p:nvPr/>
          </p:nvSpPr>
          <p:spPr>
            <a:xfrm rot="5400000">
              <a:off x="8307770" y="3558176"/>
              <a:ext cx="1274388" cy="161583"/>
            </a:xfrm>
            <a:prstGeom prst="rect">
              <a:avLst/>
            </a:prstGeom>
            <a:noFill/>
          </p:spPr>
          <p:txBody>
            <a:bodyPr wrap="none" lIns="0" tIns="0" rIns="0" bIns="0" rtlCol="0">
              <a:spAutoFit/>
            </a:bodyPr>
            <a:lstStyle/>
            <a:p>
              <a:pPr algn="ctr"/>
              <a:r>
                <a:rPr lang="en-GB" sz="1050" dirty="0"/>
                <a:t>Mean ALT level (U/L)</a:t>
              </a:r>
              <a:endParaRPr lang="en-US" sz="1050" dirty="0"/>
            </a:p>
          </p:txBody>
        </p:sp>
        <p:cxnSp>
          <p:nvCxnSpPr>
            <p:cNvPr id="53" name="Straight Connector 52">
              <a:extLst>
                <a:ext uri="{FF2B5EF4-FFF2-40B4-BE49-F238E27FC236}">
                  <a16:creationId xmlns:a16="http://schemas.microsoft.com/office/drawing/2014/main" id="{8F9B59BB-963A-455B-8616-2E0A06C26455}"/>
                </a:ext>
              </a:extLst>
            </p:cNvPr>
            <p:cNvCxnSpPr/>
            <p:nvPr/>
          </p:nvCxnSpPr>
          <p:spPr>
            <a:xfrm>
              <a:off x="5647358" y="4367018"/>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B0182FE-AB0B-4A08-ABC0-773416C9AA3D}"/>
                </a:ext>
              </a:extLst>
            </p:cNvPr>
            <p:cNvSpPr txBox="1"/>
            <p:nvPr/>
          </p:nvSpPr>
          <p:spPr>
            <a:xfrm>
              <a:off x="5206306" y="4298511"/>
              <a:ext cx="438188" cy="138499"/>
            </a:xfrm>
            <a:prstGeom prst="rect">
              <a:avLst/>
            </a:prstGeom>
            <a:noFill/>
          </p:spPr>
          <p:txBody>
            <a:bodyPr wrap="none" lIns="36000" tIns="0" rIns="36000" bIns="0" rtlCol="0" anchor="ctr">
              <a:spAutoFit/>
            </a:bodyPr>
            <a:lstStyle/>
            <a:p>
              <a:pPr algn="r"/>
              <a:r>
                <a:rPr lang="en-GB" sz="900" dirty="0"/>
                <a:t>1.00E6</a:t>
              </a:r>
              <a:endParaRPr lang="en-US" sz="900" dirty="0"/>
            </a:p>
          </p:txBody>
        </p:sp>
        <p:cxnSp>
          <p:nvCxnSpPr>
            <p:cNvPr id="55" name="Straight Connector 54">
              <a:extLst>
                <a:ext uri="{FF2B5EF4-FFF2-40B4-BE49-F238E27FC236}">
                  <a16:creationId xmlns:a16="http://schemas.microsoft.com/office/drawing/2014/main" id="{D9D1799F-F364-4B42-A169-63EAD5643EF6}"/>
                </a:ext>
              </a:extLst>
            </p:cNvPr>
            <p:cNvCxnSpPr/>
            <p:nvPr/>
          </p:nvCxnSpPr>
          <p:spPr>
            <a:xfrm>
              <a:off x="5647358" y="4245869"/>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05562D15-E4FE-49E3-BBDA-AEC7449C9FF5}"/>
                </a:ext>
              </a:extLst>
            </p:cNvPr>
            <p:cNvSpPr txBox="1"/>
            <p:nvPr/>
          </p:nvSpPr>
          <p:spPr>
            <a:xfrm>
              <a:off x="5206306" y="4177702"/>
              <a:ext cx="438188" cy="138499"/>
            </a:xfrm>
            <a:prstGeom prst="rect">
              <a:avLst/>
            </a:prstGeom>
            <a:noFill/>
          </p:spPr>
          <p:txBody>
            <a:bodyPr wrap="none" lIns="36000" tIns="0" rIns="36000" bIns="0" rtlCol="0" anchor="ctr">
              <a:spAutoFit/>
            </a:bodyPr>
            <a:lstStyle/>
            <a:p>
              <a:pPr algn="r"/>
              <a:r>
                <a:rPr lang="en-GB" sz="900" dirty="0"/>
                <a:t>1.00E7</a:t>
              </a:r>
              <a:endParaRPr lang="en-US" sz="900" dirty="0"/>
            </a:p>
          </p:txBody>
        </p:sp>
        <p:cxnSp>
          <p:nvCxnSpPr>
            <p:cNvPr id="57" name="Straight Connector 56">
              <a:extLst>
                <a:ext uri="{FF2B5EF4-FFF2-40B4-BE49-F238E27FC236}">
                  <a16:creationId xmlns:a16="http://schemas.microsoft.com/office/drawing/2014/main" id="{90B8A00D-E109-4453-9AEE-09841A74517E}"/>
                </a:ext>
              </a:extLst>
            </p:cNvPr>
            <p:cNvCxnSpPr>
              <a:cxnSpLocks/>
            </p:cNvCxnSpPr>
            <p:nvPr/>
          </p:nvCxnSpPr>
          <p:spPr>
            <a:xfrm>
              <a:off x="5646426" y="4108391"/>
              <a:ext cx="287273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9C6A7AE-2310-4A5F-8766-660D88102CAB}"/>
                </a:ext>
              </a:extLst>
            </p:cNvPr>
            <p:cNvSpPr txBox="1"/>
            <p:nvPr/>
          </p:nvSpPr>
          <p:spPr>
            <a:xfrm>
              <a:off x="5206306" y="4037842"/>
              <a:ext cx="438188" cy="138499"/>
            </a:xfrm>
            <a:prstGeom prst="rect">
              <a:avLst/>
            </a:prstGeom>
            <a:noFill/>
          </p:spPr>
          <p:txBody>
            <a:bodyPr wrap="none" lIns="36000" tIns="0" rIns="36000" bIns="0" rtlCol="0" anchor="ctr">
              <a:spAutoFit/>
            </a:bodyPr>
            <a:lstStyle/>
            <a:p>
              <a:pPr algn="r"/>
              <a:r>
                <a:rPr lang="en-GB" sz="900" dirty="0"/>
                <a:t>0.00E0</a:t>
              </a:r>
              <a:endParaRPr lang="en-US" sz="900" dirty="0"/>
            </a:p>
          </p:txBody>
        </p:sp>
        <p:cxnSp>
          <p:nvCxnSpPr>
            <p:cNvPr id="59" name="Straight Connector 58">
              <a:extLst>
                <a:ext uri="{FF2B5EF4-FFF2-40B4-BE49-F238E27FC236}">
                  <a16:creationId xmlns:a16="http://schemas.microsoft.com/office/drawing/2014/main" id="{7D81CAD7-80BE-4261-8A8A-8780050F6A96}"/>
                </a:ext>
              </a:extLst>
            </p:cNvPr>
            <p:cNvCxnSpPr/>
            <p:nvPr/>
          </p:nvCxnSpPr>
          <p:spPr>
            <a:xfrm>
              <a:off x="5647358" y="3987243"/>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199587CD-A702-4ED8-8E67-1DAB9808F239}"/>
                </a:ext>
              </a:extLst>
            </p:cNvPr>
            <p:cNvSpPr txBox="1"/>
            <p:nvPr/>
          </p:nvSpPr>
          <p:spPr>
            <a:xfrm>
              <a:off x="5206306" y="3917036"/>
              <a:ext cx="438188" cy="138499"/>
            </a:xfrm>
            <a:prstGeom prst="rect">
              <a:avLst/>
            </a:prstGeom>
            <a:noFill/>
          </p:spPr>
          <p:txBody>
            <a:bodyPr wrap="none" lIns="36000" tIns="0" rIns="36000" bIns="0" rtlCol="0" anchor="ctr">
              <a:spAutoFit/>
            </a:bodyPr>
            <a:lstStyle/>
            <a:p>
              <a:pPr algn="r"/>
              <a:r>
                <a:rPr lang="en-GB" sz="900" dirty="0"/>
                <a:t>1.00E1</a:t>
              </a:r>
              <a:endParaRPr lang="en-US" sz="900" dirty="0"/>
            </a:p>
          </p:txBody>
        </p:sp>
        <p:cxnSp>
          <p:nvCxnSpPr>
            <p:cNvPr id="61" name="Straight Connector 60">
              <a:extLst>
                <a:ext uri="{FF2B5EF4-FFF2-40B4-BE49-F238E27FC236}">
                  <a16:creationId xmlns:a16="http://schemas.microsoft.com/office/drawing/2014/main" id="{37EEC484-3F41-42CB-A364-2F4B6082F5C5}"/>
                </a:ext>
              </a:extLst>
            </p:cNvPr>
            <p:cNvCxnSpPr/>
            <p:nvPr/>
          </p:nvCxnSpPr>
          <p:spPr>
            <a:xfrm>
              <a:off x="5647358" y="386609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BE401335-3184-4531-AC43-09FC76A675BA}"/>
                </a:ext>
              </a:extLst>
            </p:cNvPr>
            <p:cNvSpPr txBox="1"/>
            <p:nvPr/>
          </p:nvSpPr>
          <p:spPr>
            <a:xfrm>
              <a:off x="5206306" y="3796227"/>
              <a:ext cx="438188" cy="138499"/>
            </a:xfrm>
            <a:prstGeom prst="rect">
              <a:avLst/>
            </a:prstGeom>
            <a:noFill/>
          </p:spPr>
          <p:txBody>
            <a:bodyPr wrap="none" lIns="36000" tIns="0" rIns="36000" bIns="0" rtlCol="0" anchor="ctr">
              <a:spAutoFit/>
            </a:bodyPr>
            <a:lstStyle/>
            <a:p>
              <a:pPr algn="r"/>
              <a:r>
                <a:rPr lang="en-GB" sz="900" dirty="0"/>
                <a:t>1.00E2</a:t>
              </a:r>
              <a:endParaRPr lang="en-US" sz="900" dirty="0"/>
            </a:p>
          </p:txBody>
        </p:sp>
        <p:cxnSp>
          <p:nvCxnSpPr>
            <p:cNvPr id="63" name="Straight Connector 62">
              <a:extLst>
                <a:ext uri="{FF2B5EF4-FFF2-40B4-BE49-F238E27FC236}">
                  <a16:creationId xmlns:a16="http://schemas.microsoft.com/office/drawing/2014/main" id="{84745CF5-C46C-496A-970C-CE852EAB6CFB}"/>
                </a:ext>
              </a:extLst>
            </p:cNvPr>
            <p:cNvCxnSpPr/>
            <p:nvPr/>
          </p:nvCxnSpPr>
          <p:spPr>
            <a:xfrm>
              <a:off x="5647358" y="374494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7F0E2750-A9B6-4222-929A-A7AF6B09C951}"/>
                </a:ext>
              </a:extLst>
            </p:cNvPr>
            <p:cNvSpPr txBox="1"/>
            <p:nvPr/>
          </p:nvSpPr>
          <p:spPr>
            <a:xfrm>
              <a:off x="5206306" y="3675418"/>
              <a:ext cx="438188" cy="138499"/>
            </a:xfrm>
            <a:prstGeom prst="rect">
              <a:avLst/>
            </a:prstGeom>
            <a:noFill/>
          </p:spPr>
          <p:txBody>
            <a:bodyPr wrap="none" lIns="36000" tIns="0" rIns="36000" bIns="0" rtlCol="0" anchor="ctr">
              <a:spAutoFit/>
            </a:bodyPr>
            <a:lstStyle/>
            <a:p>
              <a:pPr algn="r"/>
              <a:r>
                <a:rPr lang="en-GB" sz="900" dirty="0"/>
                <a:t>1.00E3</a:t>
              </a:r>
              <a:endParaRPr lang="en-US" sz="900" dirty="0"/>
            </a:p>
          </p:txBody>
        </p:sp>
        <p:cxnSp>
          <p:nvCxnSpPr>
            <p:cNvPr id="65" name="Straight Connector 64">
              <a:extLst>
                <a:ext uri="{FF2B5EF4-FFF2-40B4-BE49-F238E27FC236}">
                  <a16:creationId xmlns:a16="http://schemas.microsoft.com/office/drawing/2014/main" id="{8116787A-54FF-4486-B564-95BC35019DD0}"/>
                </a:ext>
              </a:extLst>
            </p:cNvPr>
            <p:cNvCxnSpPr/>
            <p:nvPr/>
          </p:nvCxnSpPr>
          <p:spPr>
            <a:xfrm>
              <a:off x="5647358" y="3623796"/>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0DE1915A-D1CE-4131-9A23-3B4E9DDB2631}"/>
                </a:ext>
              </a:extLst>
            </p:cNvPr>
            <p:cNvSpPr txBox="1"/>
            <p:nvPr/>
          </p:nvSpPr>
          <p:spPr>
            <a:xfrm>
              <a:off x="5206306" y="3554609"/>
              <a:ext cx="438188" cy="138499"/>
            </a:xfrm>
            <a:prstGeom prst="rect">
              <a:avLst/>
            </a:prstGeom>
            <a:noFill/>
          </p:spPr>
          <p:txBody>
            <a:bodyPr wrap="none" lIns="36000" tIns="0" rIns="36000" bIns="0" rtlCol="0" anchor="ctr">
              <a:spAutoFit/>
            </a:bodyPr>
            <a:lstStyle/>
            <a:p>
              <a:pPr algn="r"/>
              <a:r>
                <a:rPr lang="en-GB" sz="900" dirty="0"/>
                <a:t>1.00E4</a:t>
              </a:r>
              <a:endParaRPr lang="en-US" sz="900" dirty="0"/>
            </a:p>
          </p:txBody>
        </p:sp>
        <p:cxnSp>
          <p:nvCxnSpPr>
            <p:cNvPr id="67" name="Straight Connector 66">
              <a:extLst>
                <a:ext uri="{FF2B5EF4-FFF2-40B4-BE49-F238E27FC236}">
                  <a16:creationId xmlns:a16="http://schemas.microsoft.com/office/drawing/2014/main" id="{ABAC9F20-F09B-4307-86E4-7166BBB5A3BD}"/>
                </a:ext>
              </a:extLst>
            </p:cNvPr>
            <p:cNvCxnSpPr/>
            <p:nvPr/>
          </p:nvCxnSpPr>
          <p:spPr>
            <a:xfrm>
              <a:off x="5647358" y="3502647"/>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F881BC04-43EE-4786-9D29-3A79F5FEEADD}"/>
                </a:ext>
              </a:extLst>
            </p:cNvPr>
            <p:cNvSpPr txBox="1"/>
            <p:nvPr/>
          </p:nvSpPr>
          <p:spPr>
            <a:xfrm>
              <a:off x="5206306" y="3433800"/>
              <a:ext cx="438188" cy="138499"/>
            </a:xfrm>
            <a:prstGeom prst="rect">
              <a:avLst/>
            </a:prstGeom>
            <a:noFill/>
          </p:spPr>
          <p:txBody>
            <a:bodyPr wrap="none" lIns="36000" tIns="0" rIns="36000" bIns="0" rtlCol="0" anchor="ctr">
              <a:spAutoFit/>
            </a:bodyPr>
            <a:lstStyle/>
            <a:p>
              <a:pPr algn="r"/>
              <a:r>
                <a:rPr lang="en-GB" sz="900" dirty="0"/>
                <a:t>1.00E5</a:t>
              </a:r>
              <a:endParaRPr lang="en-US" sz="900" dirty="0"/>
            </a:p>
          </p:txBody>
        </p:sp>
        <p:cxnSp>
          <p:nvCxnSpPr>
            <p:cNvPr id="69" name="Straight Connector 68">
              <a:extLst>
                <a:ext uri="{FF2B5EF4-FFF2-40B4-BE49-F238E27FC236}">
                  <a16:creationId xmlns:a16="http://schemas.microsoft.com/office/drawing/2014/main" id="{17978A29-0842-4CA9-B9CC-B78AEBFE0FB5}"/>
                </a:ext>
              </a:extLst>
            </p:cNvPr>
            <p:cNvCxnSpPr/>
            <p:nvPr/>
          </p:nvCxnSpPr>
          <p:spPr>
            <a:xfrm>
              <a:off x="5647358" y="3381498"/>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51B8B7B8-D214-485B-89FC-55E9D91380A8}"/>
                </a:ext>
              </a:extLst>
            </p:cNvPr>
            <p:cNvSpPr txBox="1"/>
            <p:nvPr/>
          </p:nvSpPr>
          <p:spPr>
            <a:xfrm>
              <a:off x="5206306" y="3312991"/>
              <a:ext cx="438188" cy="138499"/>
            </a:xfrm>
            <a:prstGeom prst="rect">
              <a:avLst/>
            </a:prstGeom>
            <a:noFill/>
          </p:spPr>
          <p:txBody>
            <a:bodyPr wrap="none" lIns="36000" tIns="0" rIns="36000" bIns="0" rtlCol="0" anchor="ctr">
              <a:spAutoFit/>
            </a:bodyPr>
            <a:lstStyle/>
            <a:p>
              <a:pPr algn="r"/>
              <a:r>
                <a:rPr lang="en-GB" sz="900" dirty="0"/>
                <a:t>1.00E6</a:t>
              </a:r>
              <a:endParaRPr lang="en-US" sz="900" dirty="0"/>
            </a:p>
          </p:txBody>
        </p:sp>
        <p:cxnSp>
          <p:nvCxnSpPr>
            <p:cNvPr id="71" name="Straight Connector 70">
              <a:extLst>
                <a:ext uri="{FF2B5EF4-FFF2-40B4-BE49-F238E27FC236}">
                  <a16:creationId xmlns:a16="http://schemas.microsoft.com/office/drawing/2014/main" id="{A59D5FE4-D897-489E-A41E-A5A852C32530}"/>
                </a:ext>
              </a:extLst>
            </p:cNvPr>
            <p:cNvCxnSpPr/>
            <p:nvPr/>
          </p:nvCxnSpPr>
          <p:spPr>
            <a:xfrm>
              <a:off x="5647358" y="3260349"/>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488B9679-583B-42E2-AAA5-0DF9703D5C01}"/>
                </a:ext>
              </a:extLst>
            </p:cNvPr>
            <p:cNvSpPr txBox="1"/>
            <p:nvPr/>
          </p:nvSpPr>
          <p:spPr>
            <a:xfrm>
              <a:off x="5206306" y="3192182"/>
              <a:ext cx="438188" cy="138499"/>
            </a:xfrm>
            <a:prstGeom prst="rect">
              <a:avLst/>
            </a:prstGeom>
            <a:noFill/>
          </p:spPr>
          <p:txBody>
            <a:bodyPr wrap="none" lIns="36000" tIns="0" rIns="36000" bIns="0" rtlCol="0" anchor="ctr">
              <a:spAutoFit/>
            </a:bodyPr>
            <a:lstStyle/>
            <a:p>
              <a:pPr algn="r"/>
              <a:r>
                <a:rPr lang="en-GB" sz="900" dirty="0"/>
                <a:t>1.00E7</a:t>
              </a:r>
              <a:endParaRPr lang="en-US" sz="900" dirty="0"/>
            </a:p>
          </p:txBody>
        </p:sp>
        <p:cxnSp>
          <p:nvCxnSpPr>
            <p:cNvPr id="73" name="Straight Connector 72">
              <a:extLst>
                <a:ext uri="{FF2B5EF4-FFF2-40B4-BE49-F238E27FC236}">
                  <a16:creationId xmlns:a16="http://schemas.microsoft.com/office/drawing/2014/main" id="{616C32B7-E7BB-481B-B4FC-0CE41EB323A9}"/>
                </a:ext>
              </a:extLst>
            </p:cNvPr>
            <p:cNvCxnSpPr>
              <a:cxnSpLocks/>
            </p:cNvCxnSpPr>
            <p:nvPr/>
          </p:nvCxnSpPr>
          <p:spPr>
            <a:xfrm>
              <a:off x="5646426" y="3130491"/>
              <a:ext cx="287273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273BA7A4-68E4-47F6-AC6A-F378477831DE}"/>
                </a:ext>
              </a:extLst>
            </p:cNvPr>
            <p:cNvSpPr txBox="1"/>
            <p:nvPr/>
          </p:nvSpPr>
          <p:spPr>
            <a:xfrm>
              <a:off x="5206306" y="3059942"/>
              <a:ext cx="438188" cy="138499"/>
            </a:xfrm>
            <a:prstGeom prst="rect">
              <a:avLst/>
            </a:prstGeom>
            <a:noFill/>
          </p:spPr>
          <p:txBody>
            <a:bodyPr wrap="none" lIns="36000" tIns="0" rIns="36000" bIns="0" rtlCol="0" anchor="ctr">
              <a:spAutoFit/>
            </a:bodyPr>
            <a:lstStyle/>
            <a:p>
              <a:pPr algn="r"/>
              <a:r>
                <a:rPr lang="en-GB" sz="900" dirty="0"/>
                <a:t>0.00E0</a:t>
              </a:r>
              <a:endParaRPr lang="en-US" sz="900" dirty="0"/>
            </a:p>
          </p:txBody>
        </p:sp>
        <p:cxnSp>
          <p:nvCxnSpPr>
            <p:cNvPr id="75" name="Straight Connector 74">
              <a:extLst>
                <a:ext uri="{FF2B5EF4-FFF2-40B4-BE49-F238E27FC236}">
                  <a16:creationId xmlns:a16="http://schemas.microsoft.com/office/drawing/2014/main" id="{97E8C4B7-E2A2-4A05-9E7F-16DDE2022556}"/>
                </a:ext>
              </a:extLst>
            </p:cNvPr>
            <p:cNvCxnSpPr/>
            <p:nvPr/>
          </p:nvCxnSpPr>
          <p:spPr>
            <a:xfrm>
              <a:off x="5647358" y="3009343"/>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4A43F6D0-2FA6-4F9C-AFA6-12E666B02D07}"/>
                </a:ext>
              </a:extLst>
            </p:cNvPr>
            <p:cNvSpPr txBox="1"/>
            <p:nvPr/>
          </p:nvSpPr>
          <p:spPr>
            <a:xfrm>
              <a:off x="5206306" y="2939136"/>
              <a:ext cx="438188" cy="138499"/>
            </a:xfrm>
            <a:prstGeom prst="rect">
              <a:avLst/>
            </a:prstGeom>
            <a:noFill/>
          </p:spPr>
          <p:txBody>
            <a:bodyPr wrap="none" lIns="36000" tIns="0" rIns="36000" bIns="0" rtlCol="0" anchor="ctr">
              <a:spAutoFit/>
            </a:bodyPr>
            <a:lstStyle/>
            <a:p>
              <a:pPr algn="r"/>
              <a:r>
                <a:rPr lang="en-GB" sz="900" dirty="0"/>
                <a:t>1.00E1</a:t>
              </a:r>
              <a:endParaRPr lang="en-US" sz="900" dirty="0"/>
            </a:p>
          </p:txBody>
        </p:sp>
        <p:cxnSp>
          <p:nvCxnSpPr>
            <p:cNvPr id="77" name="Straight Connector 76">
              <a:extLst>
                <a:ext uri="{FF2B5EF4-FFF2-40B4-BE49-F238E27FC236}">
                  <a16:creationId xmlns:a16="http://schemas.microsoft.com/office/drawing/2014/main" id="{C62B82B3-830E-4177-B80F-DE46CB0FFD88}"/>
                </a:ext>
              </a:extLst>
            </p:cNvPr>
            <p:cNvCxnSpPr/>
            <p:nvPr/>
          </p:nvCxnSpPr>
          <p:spPr>
            <a:xfrm>
              <a:off x="5647358" y="288819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A0295D15-999C-4271-AC5E-FC26CBCD4A48}"/>
                </a:ext>
              </a:extLst>
            </p:cNvPr>
            <p:cNvSpPr txBox="1"/>
            <p:nvPr/>
          </p:nvSpPr>
          <p:spPr>
            <a:xfrm>
              <a:off x="5206306" y="2818327"/>
              <a:ext cx="438188" cy="138499"/>
            </a:xfrm>
            <a:prstGeom prst="rect">
              <a:avLst/>
            </a:prstGeom>
            <a:noFill/>
          </p:spPr>
          <p:txBody>
            <a:bodyPr wrap="none" lIns="36000" tIns="0" rIns="36000" bIns="0" rtlCol="0" anchor="ctr">
              <a:spAutoFit/>
            </a:bodyPr>
            <a:lstStyle/>
            <a:p>
              <a:pPr algn="r"/>
              <a:r>
                <a:rPr lang="en-GB" sz="900" dirty="0"/>
                <a:t>1.00E2</a:t>
              </a:r>
              <a:endParaRPr lang="en-US" sz="900" dirty="0"/>
            </a:p>
          </p:txBody>
        </p:sp>
        <p:cxnSp>
          <p:nvCxnSpPr>
            <p:cNvPr id="79" name="Straight Connector 78">
              <a:extLst>
                <a:ext uri="{FF2B5EF4-FFF2-40B4-BE49-F238E27FC236}">
                  <a16:creationId xmlns:a16="http://schemas.microsoft.com/office/drawing/2014/main" id="{BD95304E-C427-45DA-8AA1-7D4A389726A2}"/>
                </a:ext>
              </a:extLst>
            </p:cNvPr>
            <p:cNvCxnSpPr/>
            <p:nvPr/>
          </p:nvCxnSpPr>
          <p:spPr>
            <a:xfrm>
              <a:off x="5647358" y="276704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90AF7015-A93B-4554-A91F-BC2EC0202F26}"/>
                </a:ext>
              </a:extLst>
            </p:cNvPr>
            <p:cNvSpPr txBox="1"/>
            <p:nvPr/>
          </p:nvSpPr>
          <p:spPr>
            <a:xfrm>
              <a:off x="5206306" y="2697518"/>
              <a:ext cx="438188" cy="138499"/>
            </a:xfrm>
            <a:prstGeom prst="rect">
              <a:avLst/>
            </a:prstGeom>
            <a:noFill/>
          </p:spPr>
          <p:txBody>
            <a:bodyPr wrap="none" lIns="36000" tIns="0" rIns="36000" bIns="0" rtlCol="0" anchor="ctr">
              <a:spAutoFit/>
            </a:bodyPr>
            <a:lstStyle/>
            <a:p>
              <a:pPr algn="r"/>
              <a:r>
                <a:rPr lang="en-GB" sz="900" dirty="0"/>
                <a:t>1.00E3</a:t>
              </a:r>
              <a:endParaRPr lang="en-US" sz="900" dirty="0"/>
            </a:p>
          </p:txBody>
        </p:sp>
        <p:cxnSp>
          <p:nvCxnSpPr>
            <p:cNvPr id="81" name="Straight Connector 80">
              <a:extLst>
                <a:ext uri="{FF2B5EF4-FFF2-40B4-BE49-F238E27FC236}">
                  <a16:creationId xmlns:a16="http://schemas.microsoft.com/office/drawing/2014/main" id="{C2B3E789-317F-4593-82E0-8C25617486B5}"/>
                </a:ext>
              </a:extLst>
            </p:cNvPr>
            <p:cNvCxnSpPr/>
            <p:nvPr/>
          </p:nvCxnSpPr>
          <p:spPr>
            <a:xfrm>
              <a:off x="5647358" y="2645896"/>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2DA5DE9-DEE6-4170-ACB5-95736F7185BC}"/>
                </a:ext>
              </a:extLst>
            </p:cNvPr>
            <p:cNvSpPr txBox="1"/>
            <p:nvPr/>
          </p:nvSpPr>
          <p:spPr>
            <a:xfrm>
              <a:off x="5206306" y="2576709"/>
              <a:ext cx="438188" cy="138499"/>
            </a:xfrm>
            <a:prstGeom prst="rect">
              <a:avLst/>
            </a:prstGeom>
            <a:noFill/>
          </p:spPr>
          <p:txBody>
            <a:bodyPr wrap="none" lIns="36000" tIns="0" rIns="36000" bIns="0" rtlCol="0" anchor="ctr">
              <a:spAutoFit/>
            </a:bodyPr>
            <a:lstStyle/>
            <a:p>
              <a:pPr algn="r"/>
              <a:r>
                <a:rPr lang="en-GB" sz="900" dirty="0"/>
                <a:t>1.00E4</a:t>
              </a:r>
              <a:endParaRPr lang="en-US" sz="900" dirty="0"/>
            </a:p>
          </p:txBody>
        </p:sp>
        <p:cxnSp>
          <p:nvCxnSpPr>
            <p:cNvPr id="83" name="Straight Connector 82">
              <a:extLst>
                <a:ext uri="{FF2B5EF4-FFF2-40B4-BE49-F238E27FC236}">
                  <a16:creationId xmlns:a16="http://schemas.microsoft.com/office/drawing/2014/main" id="{FFB91ED9-182A-49DD-894A-A51326D0D123}"/>
                </a:ext>
              </a:extLst>
            </p:cNvPr>
            <p:cNvCxnSpPr/>
            <p:nvPr/>
          </p:nvCxnSpPr>
          <p:spPr>
            <a:xfrm>
              <a:off x="5647358" y="2524747"/>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60557CC7-A1D1-4B04-B545-79EC9187C3D3}"/>
                </a:ext>
              </a:extLst>
            </p:cNvPr>
            <p:cNvSpPr txBox="1"/>
            <p:nvPr/>
          </p:nvSpPr>
          <p:spPr>
            <a:xfrm>
              <a:off x="5206306" y="2455900"/>
              <a:ext cx="438188" cy="138499"/>
            </a:xfrm>
            <a:prstGeom prst="rect">
              <a:avLst/>
            </a:prstGeom>
            <a:noFill/>
          </p:spPr>
          <p:txBody>
            <a:bodyPr wrap="none" lIns="36000" tIns="0" rIns="36000" bIns="0" rtlCol="0" anchor="ctr">
              <a:spAutoFit/>
            </a:bodyPr>
            <a:lstStyle/>
            <a:p>
              <a:pPr algn="r"/>
              <a:r>
                <a:rPr lang="en-GB" sz="900" dirty="0"/>
                <a:t>1.00E5</a:t>
              </a:r>
              <a:endParaRPr lang="en-US" sz="900" dirty="0"/>
            </a:p>
          </p:txBody>
        </p:sp>
        <p:cxnSp>
          <p:nvCxnSpPr>
            <p:cNvPr id="85" name="Straight Connector 84">
              <a:extLst>
                <a:ext uri="{FF2B5EF4-FFF2-40B4-BE49-F238E27FC236}">
                  <a16:creationId xmlns:a16="http://schemas.microsoft.com/office/drawing/2014/main" id="{A2128B05-2FEC-4FC1-B7DF-D8FA8AC9A120}"/>
                </a:ext>
              </a:extLst>
            </p:cNvPr>
            <p:cNvCxnSpPr/>
            <p:nvPr/>
          </p:nvCxnSpPr>
          <p:spPr>
            <a:xfrm>
              <a:off x="5647358" y="2403598"/>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555E6A0C-3592-46BF-92C6-9130C61835D9}"/>
                </a:ext>
              </a:extLst>
            </p:cNvPr>
            <p:cNvSpPr txBox="1"/>
            <p:nvPr/>
          </p:nvSpPr>
          <p:spPr>
            <a:xfrm>
              <a:off x="5206306" y="2335091"/>
              <a:ext cx="438188" cy="138499"/>
            </a:xfrm>
            <a:prstGeom prst="rect">
              <a:avLst/>
            </a:prstGeom>
            <a:noFill/>
          </p:spPr>
          <p:txBody>
            <a:bodyPr wrap="none" lIns="36000" tIns="0" rIns="36000" bIns="0" rtlCol="0" anchor="ctr">
              <a:spAutoFit/>
            </a:bodyPr>
            <a:lstStyle/>
            <a:p>
              <a:pPr algn="r"/>
              <a:r>
                <a:rPr lang="en-GB" sz="900" dirty="0"/>
                <a:t>1.00E6</a:t>
              </a:r>
              <a:endParaRPr lang="en-US" sz="900" dirty="0"/>
            </a:p>
          </p:txBody>
        </p:sp>
        <p:cxnSp>
          <p:nvCxnSpPr>
            <p:cNvPr id="87" name="Straight Connector 86">
              <a:extLst>
                <a:ext uri="{FF2B5EF4-FFF2-40B4-BE49-F238E27FC236}">
                  <a16:creationId xmlns:a16="http://schemas.microsoft.com/office/drawing/2014/main" id="{3B634A78-CCFE-4B7B-98C3-D1F78BE20F9F}"/>
                </a:ext>
              </a:extLst>
            </p:cNvPr>
            <p:cNvCxnSpPr/>
            <p:nvPr/>
          </p:nvCxnSpPr>
          <p:spPr>
            <a:xfrm>
              <a:off x="5647358" y="2282449"/>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D6904FEE-7ACC-47B4-AAF9-128E1CD57E1E}"/>
                </a:ext>
              </a:extLst>
            </p:cNvPr>
            <p:cNvSpPr txBox="1"/>
            <p:nvPr/>
          </p:nvSpPr>
          <p:spPr>
            <a:xfrm>
              <a:off x="5206306" y="2214282"/>
              <a:ext cx="438188" cy="138499"/>
            </a:xfrm>
            <a:prstGeom prst="rect">
              <a:avLst/>
            </a:prstGeom>
            <a:noFill/>
          </p:spPr>
          <p:txBody>
            <a:bodyPr wrap="none" lIns="36000" tIns="0" rIns="36000" bIns="0" rtlCol="0" anchor="ctr">
              <a:spAutoFit/>
            </a:bodyPr>
            <a:lstStyle/>
            <a:p>
              <a:pPr algn="r"/>
              <a:r>
                <a:rPr lang="en-GB" sz="900" dirty="0"/>
                <a:t>1.00E7</a:t>
              </a:r>
              <a:endParaRPr lang="en-US" sz="900" dirty="0"/>
            </a:p>
          </p:txBody>
        </p:sp>
        <p:cxnSp>
          <p:nvCxnSpPr>
            <p:cNvPr id="89" name="Straight Connector 88">
              <a:extLst>
                <a:ext uri="{FF2B5EF4-FFF2-40B4-BE49-F238E27FC236}">
                  <a16:creationId xmlns:a16="http://schemas.microsoft.com/office/drawing/2014/main" id="{4F1A64B6-48EF-4BBF-897A-91380753D7FB}"/>
                </a:ext>
              </a:extLst>
            </p:cNvPr>
            <p:cNvCxnSpPr/>
            <p:nvPr/>
          </p:nvCxnSpPr>
          <p:spPr>
            <a:xfrm>
              <a:off x="8464472" y="384899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26D651EC-A7AF-4D1E-8280-6C3B93901D79}"/>
                </a:ext>
              </a:extLst>
            </p:cNvPr>
            <p:cNvSpPr txBox="1"/>
            <p:nvPr/>
          </p:nvSpPr>
          <p:spPr>
            <a:xfrm>
              <a:off x="8521439" y="3780826"/>
              <a:ext cx="200943" cy="138499"/>
            </a:xfrm>
            <a:prstGeom prst="rect">
              <a:avLst/>
            </a:prstGeom>
            <a:noFill/>
          </p:spPr>
          <p:txBody>
            <a:bodyPr wrap="none" lIns="36000" tIns="0" rIns="36000" bIns="0" rtlCol="0" anchor="ctr">
              <a:spAutoFit/>
            </a:bodyPr>
            <a:lstStyle/>
            <a:p>
              <a:r>
                <a:rPr lang="en-GB" sz="900" dirty="0"/>
                <a:t>50</a:t>
              </a:r>
              <a:endParaRPr lang="en-US" sz="900" dirty="0"/>
            </a:p>
          </p:txBody>
        </p:sp>
        <p:cxnSp>
          <p:nvCxnSpPr>
            <p:cNvPr id="91" name="Straight Connector 90">
              <a:extLst>
                <a:ext uri="{FF2B5EF4-FFF2-40B4-BE49-F238E27FC236}">
                  <a16:creationId xmlns:a16="http://schemas.microsoft.com/office/drawing/2014/main" id="{8FA30E47-F676-4053-929F-22CF259F792B}"/>
                </a:ext>
              </a:extLst>
            </p:cNvPr>
            <p:cNvCxnSpPr/>
            <p:nvPr/>
          </p:nvCxnSpPr>
          <p:spPr>
            <a:xfrm>
              <a:off x="8464472" y="3518001"/>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DEFCE185-2B92-407B-83FD-65CB2F1A530B}"/>
                </a:ext>
              </a:extLst>
            </p:cNvPr>
            <p:cNvSpPr txBox="1"/>
            <p:nvPr/>
          </p:nvSpPr>
          <p:spPr>
            <a:xfrm>
              <a:off x="8521439" y="3449835"/>
              <a:ext cx="265063" cy="138499"/>
            </a:xfrm>
            <a:prstGeom prst="rect">
              <a:avLst/>
            </a:prstGeom>
            <a:noFill/>
          </p:spPr>
          <p:txBody>
            <a:bodyPr wrap="none" lIns="36000" tIns="0" rIns="36000" bIns="0" rtlCol="0" anchor="ctr">
              <a:spAutoFit/>
            </a:bodyPr>
            <a:lstStyle/>
            <a:p>
              <a:r>
                <a:rPr lang="en-GB" sz="900" dirty="0"/>
                <a:t>100</a:t>
              </a:r>
              <a:endParaRPr lang="en-US" sz="900" dirty="0"/>
            </a:p>
          </p:txBody>
        </p:sp>
        <p:cxnSp>
          <p:nvCxnSpPr>
            <p:cNvPr id="93" name="Straight Connector 92">
              <a:extLst>
                <a:ext uri="{FF2B5EF4-FFF2-40B4-BE49-F238E27FC236}">
                  <a16:creationId xmlns:a16="http://schemas.microsoft.com/office/drawing/2014/main" id="{D713FABE-9283-4CCA-8E40-B19EBC77836D}"/>
                </a:ext>
              </a:extLst>
            </p:cNvPr>
            <p:cNvCxnSpPr/>
            <p:nvPr/>
          </p:nvCxnSpPr>
          <p:spPr>
            <a:xfrm>
              <a:off x="8464472" y="318605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5BC680F-0380-43AE-98F6-3EC638EAD38B}"/>
                </a:ext>
              </a:extLst>
            </p:cNvPr>
            <p:cNvCxnSpPr/>
            <p:nvPr/>
          </p:nvCxnSpPr>
          <p:spPr>
            <a:xfrm>
              <a:off x="8464472" y="2846964"/>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C574BAA2-316D-4F10-8997-FD6EF1539673}"/>
                </a:ext>
              </a:extLst>
            </p:cNvPr>
            <p:cNvSpPr txBox="1"/>
            <p:nvPr/>
          </p:nvSpPr>
          <p:spPr>
            <a:xfrm>
              <a:off x="8521439" y="2778796"/>
              <a:ext cx="200943" cy="138499"/>
            </a:xfrm>
            <a:prstGeom prst="rect">
              <a:avLst/>
            </a:prstGeom>
            <a:noFill/>
          </p:spPr>
          <p:txBody>
            <a:bodyPr wrap="none" lIns="36000" tIns="0" rIns="36000" bIns="0" rtlCol="0" anchor="ctr">
              <a:spAutoFit/>
            </a:bodyPr>
            <a:lstStyle/>
            <a:p>
              <a:r>
                <a:rPr lang="en-GB" sz="900" dirty="0"/>
                <a:t>50</a:t>
              </a:r>
              <a:endParaRPr lang="en-US" sz="900" dirty="0"/>
            </a:p>
          </p:txBody>
        </p:sp>
        <p:cxnSp>
          <p:nvCxnSpPr>
            <p:cNvPr id="96" name="Straight Connector 95">
              <a:extLst>
                <a:ext uri="{FF2B5EF4-FFF2-40B4-BE49-F238E27FC236}">
                  <a16:creationId xmlns:a16="http://schemas.microsoft.com/office/drawing/2014/main" id="{2BD13803-6672-4CD6-A421-914A748A8046}"/>
                </a:ext>
              </a:extLst>
            </p:cNvPr>
            <p:cNvCxnSpPr/>
            <p:nvPr/>
          </p:nvCxnSpPr>
          <p:spPr>
            <a:xfrm>
              <a:off x="8464472" y="2515971"/>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30182A68-BEDD-40E5-ACB0-78B586B340DE}"/>
                </a:ext>
              </a:extLst>
            </p:cNvPr>
            <p:cNvSpPr txBox="1"/>
            <p:nvPr/>
          </p:nvSpPr>
          <p:spPr>
            <a:xfrm>
              <a:off x="8521439" y="2447805"/>
              <a:ext cx="265063" cy="138499"/>
            </a:xfrm>
            <a:prstGeom prst="rect">
              <a:avLst/>
            </a:prstGeom>
            <a:noFill/>
          </p:spPr>
          <p:txBody>
            <a:bodyPr wrap="none" lIns="36000" tIns="0" rIns="36000" bIns="0" rtlCol="0" anchor="ctr">
              <a:spAutoFit/>
            </a:bodyPr>
            <a:lstStyle/>
            <a:p>
              <a:r>
                <a:rPr lang="en-GB" sz="900" dirty="0"/>
                <a:t>100</a:t>
              </a:r>
              <a:endParaRPr lang="en-US" sz="900" dirty="0"/>
            </a:p>
          </p:txBody>
        </p:sp>
        <p:cxnSp>
          <p:nvCxnSpPr>
            <p:cNvPr id="98" name="Straight Connector 97">
              <a:extLst>
                <a:ext uri="{FF2B5EF4-FFF2-40B4-BE49-F238E27FC236}">
                  <a16:creationId xmlns:a16="http://schemas.microsoft.com/office/drawing/2014/main" id="{2668A33E-999C-4A4E-A47A-77E603A12E44}"/>
                </a:ext>
              </a:extLst>
            </p:cNvPr>
            <p:cNvCxnSpPr/>
            <p:nvPr/>
          </p:nvCxnSpPr>
          <p:spPr>
            <a:xfrm>
              <a:off x="8464472" y="2184025"/>
              <a:ext cx="548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C5CAC3CB-9BC9-4358-984F-3E54ED342C68}"/>
                </a:ext>
              </a:extLst>
            </p:cNvPr>
            <p:cNvSpPr txBox="1"/>
            <p:nvPr/>
          </p:nvSpPr>
          <p:spPr>
            <a:xfrm>
              <a:off x="8521439" y="2113478"/>
              <a:ext cx="265063" cy="138499"/>
            </a:xfrm>
            <a:prstGeom prst="rect">
              <a:avLst/>
            </a:prstGeom>
            <a:noFill/>
          </p:spPr>
          <p:txBody>
            <a:bodyPr wrap="none" lIns="36000" tIns="0" rIns="36000" bIns="0" rtlCol="0" anchor="ctr">
              <a:spAutoFit/>
            </a:bodyPr>
            <a:lstStyle/>
            <a:p>
              <a:r>
                <a:rPr lang="en-GB" sz="900" dirty="0"/>
                <a:t>150</a:t>
              </a:r>
              <a:endParaRPr lang="en-US" sz="900" dirty="0"/>
            </a:p>
          </p:txBody>
        </p:sp>
        <p:sp>
          <p:nvSpPr>
            <p:cNvPr id="100" name="TextBox 99">
              <a:extLst>
                <a:ext uri="{FF2B5EF4-FFF2-40B4-BE49-F238E27FC236}">
                  <a16:creationId xmlns:a16="http://schemas.microsoft.com/office/drawing/2014/main" id="{69345988-6FCB-4139-AF05-B6DE178480CC}"/>
                </a:ext>
              </a:extLst>
            </p:cNvPr>
            <p:cNvSpPr txBox="1"/>
            <p:nvPr/>
          </p:nvSpPr>
          <p:spPr>
            <a:xfrm>
              <a:off x="8138194" y="3156674"/>
              <a:ext cx="277320" cy="161583"/>
            </a:xfrm>
            <a:prstGeom prst="rect">
              <a:avLst/>
            </a:prstGeom>
            <a:noFill/>
          </p:spPr>
          <p:txBody>
            <a:bodyPr wrap="none" lIns="0" tIns="0" rIns="0" bIns="0" rtlCol="0">
              <a:spAutoFit/>
            </a:bodyPr>
            <a:lstStyle/>
            <a:p>
              <a:pPr algn="r"/>
              <a:r>
                <a:rPr lang="en-US" sz="1050" b="1" dirty="0"/>
                <a:t>SVR</a:t>
              </a:r>
            </a:p>
          </p:txBody>
        </p:sp>
        <p:sp>
          <p:nvSpPr>
            <p:cNvPr id="101" name="TextBox 100">
              <a:extLst>
                <a:ext uri="{FF2B5EF4-FFF2-40B4-BE49-F238E27FC236}">
                  <a16:creationId xmlns:a16="http://schemas.microsoft.com/office/drawing/2014/main" id="{4A0BA76E-7A93-4696-AA15-D21E2B2CEE58}"/>
                </a:ext>
              </a:extLst>
            </p:cNvPr>
            <p:cNvSpPr txBox="1"/>
            <p:nvPr/>
          </p:nvSpPr>
          <p:spPr>
            <a:xfrm>
              <a:off x="7564319" y="4147274"/>
              <a:ext cx="851195" cy="323165"/>
            </a:xfrm>
            <a:prstGeom prst="rect">
              <a:avLst/>
            </a:prstGeom>
            <a:noFill/>
          </p:spPr>
          <p:txBody>
            <a:bodyPr wrap="none" lIns="0" tIns="0" rIns="0" bIns="0" rtlCol="0">
              <a:spAutoFit/>
            </a:bodyPr>
            <a:lstStyle/>
            <a:p>
              <a:pPr algn="r"/>
              <a:r>
                <a:rPr lang="en-US" sz="1050" b="1" dirty="0"/>
                <a:t>Spontaneous</a:t>
              </a:r>
              <a:br>
                <a:rPr lang="en-US" sz="1050" b="1" dirty="0"/>
              </a:br>
              <a:r>
                <a:rPr lang="en-US" sz="1050" b="1" dirty="0"/>
                <a:t>clearance</a:t>
              </a:r>
            </a:p>
          </p:txBody>
        </p:sp>
        <p:sp>
          <p:nvSpPr>
            <p:cNvPr id="102" name="TextBox 101">
              <a:extLst>
                <a:ext uri="{FF2B5EF4-FFF2-40B4-BE49-F238E27FC236}">
                  <a16:creationId xmlns:a16="http://schemas.microsoft.com/office/drawing/2014/main" id="{304DD629-09E4-4244-9E08-564C3FDF9975}"/>
                </a:ext>
              </a:extLst>
            </p:cNvPr>
            <p:cNvSpPr txBox="1"/>
            <p:nvPr/>
          </p:nvSpPr>
          <p:spPr>
            <a:xfrm>
              <a:off x="8521439" y="4020063"/>
              <a:ext cx="136823" cy="138499"/>
            </a:xfrm>
            <a:prstGeom prst="rect">
              <a:avLst/>
            </a:prstGeom>
            <a:noFill/>
          </p:spPr>
          <p:txBody>
            <a:bodyPr wrap="none" lIns="36000" tIns="0" rIns="36000" bIns="0" rtlCol="0" anchor="ctr">
              <a:spAutoFit/>
            </a:bodyPr>
            <a:lstStyle/>
            <a:p>
              <a:r>
                <a:rPr lang="en-GB" sz="900" dirty="0"/>
                <a:t>0</a:t>
              </a:r>
              <a:endParaRPr lang="en-US" sz="900" dirty="0"/>
            </a:p>
          </p:txBody>
        </p:sp>
        <p:sp>
          <p:nvSpPr>
            <p:cNvPr id="103" name="TextBox 102">
              <a:extLst>
                <a:ext uri="{FF2B5EF4-FFF2-40B4-BE49-F238E27FC236}">
                  <a16:creationId xmlns:a16="http://schemas.microsoft.com/office/drawing/2014/main" id="{C2A11CA9-2634-4D06-B8CF-0EA52C0A6C66}"/>
                </a:ext>
              </a:extLst>
            </p:cNvPr>
            <p:cNvSpPr txBox="1"/>
            <p:nvPr/>
          </p:nvSpPr>
          <p:spPr>
            <a:xfrm>
              <a:off x="8521439" y="3143448"/>
              <a:ext cx="265063" cy="138499"/>
            </a:xfrm>
            <a:prstGeom prst="rect">
              <a:avLst/>
            </a:prstGeom>
            <a:noFill/>
          </p:spPr>
          <p:txBody>
            <a:bodyPr wrap="none" lIns="36000" tIns="0" rIns="36000" bIns="0" rtlCol="0" anchor="ctr">
              <a:spAutoFit/>
            </a:bodyPr>
            <a:lstStyle/>
            <a:p>
              <a:r>
                <a:rPr lang="en-GB" sz="900" dirty="0"/>
                <a:t>150</a:t>
              </a:r>
              <a:endParaRPr lang="en-US" sz="900" dirty="0"/>
            </a:p>
          </p:txBody>
        </p:sp>
        <p:sp>
          <p:nvSpPr>
            <p:cNvPr id="104" name="TextBox 103">
              <a:extLst>
                <a:ext uri="{FF2B5EF4-FFF2-40B4-BE49-F238E27FC236}">
                  <a16:creationId xmlns:a16="http://schemas.microsoft.com/office/drawing/2014/main" id="{4EEE4672-05CB-4B42-8AEE-771161EC0581}"/>
                </a:ext>
              </a:extLst>
            </p:cNvPr>
            <p:cNvSpPr txBox="1"/>
            <p:nvPr/>
          </p:nvSpPr>
          <p:spPr>
            <a:xfrm>
              <a:off x="8521439" y="3029463"/>
              <a:ext cx="136823" cy="138499"/>
            </a:xfrm>
            <a:prstGeom prst="rect">
              <a:avLst/>
            </a:prstGeom>
            <a:noFill/>
          </p:spPr>
          <p:txBody>
            <a:bodyPr wrap="none" lIns="36000" tIns="0" rIns="36000" bIns="0" rtlCol="0" anchor="ctr">
              <a:spAutoFit/>
            </a:bodyPr>
            <a:lstStyle/>
            <a:p>
              <a:r>
                <a:rPr lang="en-GB" sz="900" dirty="0"/>
                <a:t>0</a:t>
              </a:r>
              <a:endParaRPr lang="en-US" sz="900" dirty="0"/>
            </a:p>
          </p:txBody>
        </p:sp>
        <p:grpSp>
          <p:nvGrpSpPr>
            <p:cNvPr id="105" name="legend">
              <a:extLst>
                <a:ext uri="{FF2B5EF4-FFF2-40B4-BE49-F238E27FC236}">
                  <a16:creationId xmlns:a16="http://schemas.microsoft.com/office/drawing/2014/main" id="{4CB886E2-3952-45F4-ACDF-D312140296A7}"/>
                </a:ext>
              </a:extLst>
            </p:cNvPr>
            <p:cNvGrpSpPr/>
            <p:nvPr/>
          </p:nvGrpSpPr>
          <p:grpSpPr>
            <a:xfrm>
              <a:off x="6191849" y="5378880"/>
              <a:ext cx="1579951" cy="184666"/>
              <a:chOff x="6054452" y="2132856"/>
              <a:chExt cx="1579951" cy="184666"/>
            </a:xfrm>
          </p:grpSpPr>
          <p:sp>
            <p:nvSpPr>
              <p:cNvPr id="106" name="TextBox 105">
                <a:extLst>
                  <a:ext uri="{FF2B5EF4-FFF2-40B4-BE49-F238E27FC236}">
                    <a16:creationId xmlns:a16="http://schemas.microsoft.com/office/drawing/2014/main" id="{8E6CA41B-7F23-4580-93D0-4C124D9A3F76}"/>
                  </a:ext>
                </a:extLst>
              </p:cNvPr>
              <p:cNvSpPr txBox="1"/>
              <p:nvPr/>
            </p:nvSpPr>
            <p:spPr>
              <a:xfrm>
                <a:off x="6300192" y="2132856"/>
                <a:ext cx="1334211" cy="184666"/>
              </a:xfrm>
              <a:prstGeom prst="rect">
                <a:avLst/>
              </a:prstGeom>
              <a:noFill/>
            </p:spPr>
            <p:txBody>
              <a:bodyPr wrap="none" lIns="0" tIns="0" rIns="0" bIns="0" rtlCol="0">
                <a:spAutoFit/>
              </a:bodyPr>
              <a:lstStyle/>
              <a:p>
                <a:pPr algn="r"/>
                <a:r>
                  <a:rPr lang="en-US" sz="1200" dirty="0"/>
                  <a:t>HCV RNA         ALT</a:t>
                </a:r>
              </a:p>
            </p:txBody>
          </p:sp>
          <p:cxnSp>
            <p:nvCxnSpPr>
              <p:cNvPr id="107" name="Straight Connector 106">
                <a:extLst>
                  <a:ext uri="{FF2B5EF4-FFF2-40B4-BE49-F238E27FC236}">
                    <a16:creationId xmlns:a16="http://schemas.microsoft.com/office/drawing/2014/main" id="{D812AF1B-9EE6-4495-96DF-455FE5156D4B}"/>
                  </a:ext>
                </a:extLst>
              </p:cNvPr>
              <p:cNvCxnSpPr>
                <a:cxnSpLocks/>
              </p:cNvCxnSpPr>
              <p:nvPr/>
            </p:nvCxnSpPr>
            <p:spPr>
              <a:xfrm flipH="1">
                <a:off x="6054452" y="2225442"/>
                <a:ext cx="20384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02A2578A-CF39-4866-8137-ED834D033CED}"/>
                  </a:ext>
                </a:extLst>
              </p:cNvPr>
              <p:cNvCxnSpPr>
                <a:cxnSpLocks/>
              </p:cNvCxnSpPr>
              <p:nvPr/>
            </p:nvCxnSpPr>
            <p:spPr>
              <a:xfrm flipH="1">
                <a:off x="7113632" y="2225442"/>
                <a:ext cx="203840" cy="0"/>
              </a:xfrm>
              <a:prstGeom prst="line">
                <a:avLst/>
              </a:prstGeom>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0028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a:bodyPr>
          <a:lstStyle/>
          <a:p>
            <a:r>
              <a:rPr lang="en-US" sz="2200" dirty="0"/>
              <a:t>Scaling up HCV DAA treatment in patients on OST: </a:t>
            </a:r>
            <a:br>
              <a:rPr lang="en-US" sz="2200" dirty="0"/>
            </a:br>
            <a:r>
              <a:rPr lang="en-US" sz="2200" dirty="0"/>
              <a:t>Does alcohol or cannabis consumption diminish cure rates? </a:t>
            </a:r>
            <a:endParaRPr lang="en-GB" sz="22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baseline="30000" dirty="0"/>
              <a:t>†</a:t>
            </a:r>
            <a:r>
              <a:rPr lang="en-US" dirty="0"/>
              <a:t>Except for high alcohol intake group</a:t>
            </a:r>
          </a:p>
          <a:p>
            <a:r>
              <a:rPr lang="en-GB" dirty="0"/>
              <a:t>Christensen S, et al. ILC 2018, #PS-036</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p:txBody>
          <a:bodyPr>
            <a:normAutofit/>
          </a:bodyPr>
          <a:lstStyle/>
          <a:p>
            <a:r>
              <a:rPr lang="en-US" sz="1400" b="1" dirty="0"/>
              <a:t>Aim: </a:t>
            </a:r>
            <a:r>
              <a:rPr lang="en-US" sz="1400" dirty="0"/>
              <a:t>to investigate the effect of alcohol and cannabis on SVR and LTFU</a:t>
            </a:r>
          </a:p>
        </p:txBody>
      </p:sp>
      <p:grpSp>
        <p:nvGrpSpPr>
          <p:cNvPr id="15" name="Group 14">
            <a:extLst>
              <a:ext uri="{FF2B5EF4-FFF2-40B4-BE49-F238E27FC236}">
                <a16:creationId xmlns:a16="http://schemas.microsoft.com/office/drawing/2014/main" id="{F43A17CE-51C9-42ED-BB45-9F9E23D5E35E}"/>
              </a:ext>
            </a:extLst>
          </p:cNvPr>
          <p:cNvGrpSpPr/>
          <p:nvPr/>
        </p:nvGrpSpPr>
        <p:grpSpPr>
          <a:xfrm>
            <a:off x="4427984" y="1657624"/>
            <a:ext cx="4552062" cy="2185262"/>
            <a:chOff x="93026" y="3776305"/>
            <a:chExt cx="4552062" cy="2185262"/>
          </a:xfrm>
        </p:grpSpPr>
        <p:graphicFrame>
          <p:nvGraphicFramePr>
            <p:cNvPr id="16" name="Chart 15">
              <a:extLst>
                <a:ext uri="{FF2B5EF4-FFF2-40B4-BE49-F238E27FC236}">
                  <a16:creationId xmlns:a16="http://schemas.microsoft.com/office/drawing/2014/main" id="{9C2B7706-BFB7-4568-8D50-1FCD2E242919}"/>
                </a:ext>
              </a:extLst>
            </p:cNvPr>
            <p:cNvGraphicFramePr/>
            <p:nvPr>
              <p:extLst/>
            </p:nvPr>
          </p:nvGraphicFramePr>
          <p:xfrm>
            <a:off x="93026" y="3955513"/>
            <a:ext cx="4552062" cy="200605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9735991-E417-4B76-91E8-2135A569E432}"/>
                </a:ext>
              </a:extLst>
            </p:cNvPr>
            <p:cNvSpPr txBox="1"/>
            <p:nvPr/>
          </p:nvSpPr>
          <p:spPr>
            <a:xfrm>
              <a:off x="971600" y="3798422"/>
              <a:ext cx="324605" cy="307777"/>
            </a:xfrm>
            <a:prstGeom prst="rect">
              <a:avLst/>
            </a:prstGeom>
            <a:noFill/>
          </p:spPr>
          <p:txBody>
            <a:bodyPr wrap="square" rtlCol="0">
              <a:spAutoFit/>
            </a:bodyPr>
            <a:lstStyle/>
            <a:p>
              <a:pPr algn="ctr"/>
              <a:r>
                <a:rPr lang="en-GB" sz="1400" dirty="0"/>
                <a:t>*</a:t>
              </a:r>
            </a:p>
          </p:txBody>
        </p:sp>
        <p:sp>
          <p:nvSpPr>
            <p:cNvPr id="18" name="TextBox 17">
              <a:extLst>
                <a:ext uri="{FF2B5EF4-FFF2-40B4-BE49-F238E27FC236}">
                  <a16:creationId xmlns:a16="http://schemas.microsoft.com/office/drawing/2014/main" id="{D37C62F7-6F8F-44A5-AFA4-3E8F0DDED475}"/>
                </a:ext>
              </a:extLst>
            </p:cNvPr>
            <p:cNvSpPr txBox="1"/>
            <p:nvPr/>
          </p:nvSpPr>
          <p:spPr>
            <a:xfrm>
              <a:off x="1360190" y="3798422"/>
              <a:ext cx="324605" cy="307777"/>
            </a:xfrm>
            <a:prstGeom prst="rect">
              <a:avLst/>
            </a:prstGeom>
            <a:noFill/>
          </p:spPr>
          <p:txBody>
            <a:bodyPr wrap="square" rtlCol="0">
              <a:spAutoFit/>
            </a:bodyPr>
            <a:lstStyle/>
            <a:p>
              <a:pPr algn="ctr"/>
              <a:r>
                <a:rPr lang="en-GB" sz="1400" dirty="0"/>
                <a:t>*</a:t>
              </a:r>
            </a:p>
          </p:txBody>
        </p:sp>
        <p:sp>
          <p:nvSpPr>
            <p:cNvPr id="19" name="TextBox 18">
              <a:extLst>
                <a:ext uri="{FF2B5EF4-FFF2-40B4-BE49-F238E27FC236}">
                  <a16:creationId xmlns:a16="http://schemas.microsoft.com/office/drawing/2014/main" id="{F708F2DA-1B8D-439D-B56E-54149D335159}"/>
                </a:ext>
              </a:extLst>
            </p:cNvPr>
            <p:cNvSpPr txBox="1"/>
            <p:nvPr/>
          </p:nvSpPr>
          <p:spPr>
            <a:xfrm>
              <a:off x="1540748" y="3798422"/>
              <a:ext cx="324605" cy="307777"/>
            </a:xfrm>
            <a:prstGeom prst="rect">
              <a:avLst/>
            </a:prstGeom>
            <a:noFill/>
          </p:spPr>
          <p:txBody>
            <a:bodyPr wrap="square" rtlCol="0">
              <a:spAutoFit/>
            </a:bodyPr>
            <a:lstStyle/>
            <a:p>
              <a:pPr algn="ctr"/>
              <a:r>
                <a:rPr lang="en-GB" sz="1400" dirty="0"/>
                <a:t>*</a:t>
              </a:r>
            </a:p>
          </p:txBody>
        </p:sp>
        <p:sp>
          <p:nvSpPr>
            <p:cNvPr id="20" name="TextBox 19">
              <a:extLst>
                <a:ext uri="{FF2B5EF4-FFF2-40B4-BE49-F238E27FC236}">
                  <a16:creationId xmlns:a16="http://schemas.microsoft.com/office/drawing/2014/main" id="{1B76D84C-70D6-4900-99B4-F90C46B81B00}"/>
                </a:ext>
              </a:extLst>
            </p:cNvPr>
            <p:cNvSpPr txBox="1"/>
            <p:nvPr/>
          </p:nvSpPr>
          <p:spPr>
            <a:xfrm>
              <a:off x="3291709" y="3776305"/>
              <a:ext cx="1207205" cy="261610"/>
            </a:xfrm>
            <a:prstGeom prst="rect">
              <a:avLst/>
            </a:prstGeom>
            <a:noFill/>
          </p:spPr>
          <p:txBody>
            <a:bodyPr wrap="square" rtlCol="0">
              <a:spAutoFit/>
            </a:bodyPr>
            <a:lstStyle/>
            <a:p>
              <a:pPr algn="ctr"/>
              <a:r>
                <a:rPr lang="en-GB" sz="1100" dirty="0"/>
                <a:t>*p&lt;0.05 vs OST</a:t>
              </a:r>
            </a:p>
          </p:txBody>
        </p:sp>
      </p:grpSp>
      <p:grpSp>
        <p:nvGrpSpPr>
          <p:cNvPr id="21" name="Group 20">
            <a:extLst>
              <a:ext uri="{FF2B5EF4-FFF2-40B4-BE49-F238E27FC236}">
                <a16:creationId xmlns:a16="http://schemas.microsoft.com/office/drawing/2014/main" id="{253DBB5B-A70F-4B88-96F2-82D143FC461D}"/>
              </a:ext>
            </a:extLst>
          </p:cNvPr>
          <p:cNvGrpSpPr/>
          <p:nvPr/>
        </p:nvGrpSpPr>
        <p:grpSpPr>
          <a:xfrm>
            <a:off x="5290807" y="2895504"/>
            <a:ext cx="333746" cy="336719"/>
            <a:chOff x="3438133" y="5128919"/>
            <a:chExt cx="333746" cy="336719"/>
          </a:xfrm>
        </p:grpSpPr>
        <p:sp>
          <p:nvSpPr>
            <p:cNvPr id="22" name="TextBox 21">
              <a:extLst>
                <a:ext uri="{FF2B5EF4-FFF2-40B4-BE49-F238E27FC236}">
                  <a16:creationId xmlns:a16="http://schemas.microsoft.com/office/drawing/2014/main" id="{4555FE69-4910-415D-A669-C44F81EDF448}"/>
                </a:ext>
              </a:extLst>
            </p:cNvPr>
            <p:cNvSpPr txBox="1"/>
            <p:nvPr/>
          </p:nvSpPr>
          <p:spPr>
            <a:xfrm>
              <a:off x="3438133" y="5128919"/>
              <a:ext cx="333746" cy="200055"/>
            </a:xfrm>
            <a:prstGeom prst="rect">
              <a:avLst/>
            </a:prstGeom>
            <a:noFill/>
          </p:spPr>
          <p:txBody>
            <a:bodyPr wrap="none" rtlCol="0">
              <a:spAutoFit/>
            </a:bodyPr>
            <a:lstStyle/>
            <a:p>
              <a:pPr algn="ctr"/>
              <a:r>
                <a:rPr lang="en-GB" sz="700" dirty="0"/>
                <a:t>485</a:t>
              </a:r>
            </a:p>
          </p:txBody>
        </p:sp>
        <p:sp>
          <p:nvSpPr>
            <p:cNvPr id="23" name="TextBox 22">
              <a:extLst>
                <a:ext uri="{FF2B5EF4-FFF2-40B4-BE49-F238E27FC236}">
                  <a16:creationId xmlns:a16="http://schemas.microsoft.com/office/drawing/2014/main" id="{3D498AFF-F22C-401A-835A-E531E01D3305}"/>
                </a:ext>
              </a:extLst>
            </p:cNvPr>
            <p:cNvSpPr txBox="1"/>
            <p:nvPr/>
          </p:nvSpPr>
          <p:spPr>
            <a:xfrm>
              <a:off x="3438133" y="5265583"/>
              <a:ext cx="333746" cy="200055"/>
            </a:xfrm>
            <a:prstGeom prst="rect">
              <a:avLst/>
            </a:prstGeom>
            <a:noFill/>
          </p:spPr>
          <p:txBody>
            <a:bodyPr wrap="none" rtlCol="0">
              <a:spAutoFit/>
            </a:bodyPr>
            <a:lstStyle/>
            <a:p>
              <a:pPr algn="ctr"/>
              <a:r>
                <a:rPr lang="en-GB" sz="700" dirty="0"/>
                <a:t>532</a:t>
              </a:r>
            </a:p>
          </p:txBody>
        </p:sp>
        <p:cxnSp>
          <p:nvCxnSpPr>
            <p:cNvPr id="24" name="Straight Connector 23">
              <a:extLst>
                <a:ext uri="{FF2B5EF4-FFF2-40B4-BE49-F238E27FC236}">
                  <a16:creationId xmlns:a16="http://schemas.microsoft.com/office/drawing/2014/main" id="{FF47FDFB-B66C-43B5-92F8-50AE95C9344C}"/>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3B6FF8F-7638-4551-AFB9-31279CAC6A01}"/>
              </a:ext>
            </a:extLst>
          </p:cNvPr>
          <p:cNvGrpSpPr/>
          <p:nvPr/>
        </p:nvGrpSpPr>
        <p:grpSpPr>
          <a:xfrm>
            <a:off x="5514886" y="2895504"/>
            <a:ext cx="284053" cy="336719"/>
            <a:chOff x="3462980" y="5128919"/>
            <a:chExt cx="284053" cy="336719"/>
          </a:xfrm>
        </p:grpSpPr>
        <p:sp>
          <p:nvSpPr>
            <p:cNvPr id="26" name="TextBox 25">
              <a:extLst>
                <a:ext uri="{FF2B5EF4-FFF2-40B4-BE49-F238E27FC236}">
                  <a16:creationId xmlns:a16="http://schemas.microsoft.com/office/drawing/2014/main" id="{5F5B2706-2539-4F6F-A27B-5D35E7C3B86D}"/>
                </a:ext>
              </a:extLst>
            </p:cNvPr>
            <p:cNvSpPr txBox="1"/>
            <p:nvPr/>
          </p:nvSpPr>
          <p:spPr>
            <a:xfrm>
              <a:off x="3462980" y="5128919"/>
              <a:ext cx="284053" cy="200055"/>
            </a:xfrm>
            <a:prstGeom prst="rect">
              <a:avLst/>
            </a:prstGeom>
            <a:noFill/>
          </p:spPr>
          <p:txBody>
            <a:bodyPr wrap="none" rtlCol="0">
              <a:spAutoFit/>
            </a:bodyPr>
            <a:lstStyle/>
            <a:p>
              <a:pPr algn="ctr"/>
              <a:r>
                <a:rPr lang="en-GB" sz="700" dirty="0"/>
                <a:t>58</a:t>
              </a:r>
            </a:p>
          </p:txBody>
        </p:sp>
        <p:sp>
          <p:nvSpPr>
            <p:cNvPr id="27" name="TextBox 26">
              <a:extLst>
                <a:ext uri="{FF2B5EF4-FFF2-40B4-BE49-F238E27FC236}">
                  <a16:creationId xmlns:a16="http://schemas.microsoft.com/office/drawing/2014/main" id="{2B32FCC9-5797-49D0-A8FA-936C811CD4C6}"/>
                </a:ext>
              </a:extLst>
            </p:cNvPr>
            <p:cNvSpPr txBox="1"/>
            <p:nvPr/>
          </p:nvSpPr>
          <p:spPr>
            <a:xfrm>
              <a:off x="3462980" y="5265583"/>
              <a:ext cx="284053" cy="200055"/>
            </a:xfrm>
            <a:prstGeom prst="rect">
              <a:avLst/>
            </a:prstGeom>
            <a:noFill/>
          </p:spPr>
          <p:txBody>
            <a:bodyPr wrap="none" rtlCol="0">
              <a:spAutoFit/>
            </a:bodyPr>
            <a:lstStyle/>
            <a:p>
              <a:pPr algn="ctr"/>
              <a:r>
                <a:rPr lang="en-GB" sz="700" dirty="0"/>
                <a:t>68</a:t>
              </a:r>
            </a:p>
          </p:txBody>
        </p:sp>
        <p:cxnSp>
          <p:nvCxnSpPr>
            <p:cNvPr id="28" name="Straight Connector 27">
              <a:extLst>
                <a:ext uri="{FF2B5EF4-FFF2-40B4-BE49-F238E27FC236}">
                  <a16:creationId xmlns:a16="http://schemas.microsoft.com/office/drawing/2014/main" id="{F9EC001C-A051-44F1-92DE-4998DA7BB18B}"/>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12CA05D-F7D8-4CB6-B2CD-B81BDBB646A9}"/>
              </a:ext>
            </a:extLst>
          </p:cNvPr>
          <p:cNvGrpSpPr/>
          <p:nvPr/>
        </p:nvGrpSpPr>
        <p:grpSpPr>
          <a:xfrm>
            <a:off x="5689272" y="2895504"/>
            <a:ext cx="333746" cy="336719"/>
            <a:chOff x="3438134" y="5128919"/>
            <a:chExt cx="333746" cy="336719"/>
          </a:xfrm>
        </p:grpSpPr>
        <p:sp>
          <p:nvSpPr>
            <p:cNvPr id="30" name="TextBox 29">
              <a:extLst>
                <a:ext uri="{FF2B5EF4-FFF2-40B4-BE49-F238E27FC236}">
                  <a16:creationId xmlns:a16="http://schemas.microsoft.com/office/drawing/2014/main" id="{12D28CCF-565C-417E-BAC0-335020C51818}"/>
                </a:ext>
              </a:extLst>
            </p:cNvPr>
            <p:cNvSpPr txBox="1"/>
            <p:nvPr/>
          </p:nvSpPr>
          <p:spPr>
            <a:xfrm>
              <a:off x="3438134" y="5128919"/>
              <a:ext cx="333746" cy="200055"/>
            </a:xfrm>
            <a:prstGeom prst="rect">
              <a:avLst/>
            </a:prstGeom>
            <a:noFill/>
          </p:spPr>
          <p:txBody>
            <a:bodyPr wrap="none" rtlCol="0">
              <a:spAutoFit/>
            </a:bodyPr>
            <a:lstStyle/>
            <a:p>
              <a:pPr algn="ctr"/>
              <a:r>
                <a:rPr lang="en-GB" sz="700" dirty="0"/>
                <a:t>427</a:t>
              </a:r>
            </a:p>
          </p:txBody>
        </p:sp>
        <p:sp>
          <p:nvSpPr>
            <p:cNvPr id="31" name="TextBox 30">
              <a:extLst>
                <a:ext uri="{FF2B5EF4-FFF2-40B4-BE49-F238E27FC236}">
                  <a16:creationId xmlns:a16="http://schemas.microsoft.com/office/drawing/2014/main" id="{270956FF-61CD-4F78-87D8-45D050E077ED}"/>
                </a:ext>
              </a:extLst>
            </p:cNvPr>
            <p:cNvSpPr txBox="1"/>
            <p:nvPr/>
          </p:nvSpPr>
          <p:spPr>
            <a:xfrm>
              <a:off x="3438134" y="5265583"/>
              <a:ext cx="333746" cy="200055"/>
            </a:xfrm>
            <a:prstGeom prst="rect">
              <a:avLst/>
            </a:prstGeom>
            <a:noFill/>
          </p:spPr>
          <p:txBody>
            <a:bodyPr wrap="none" rtlCol="0">
              <a:spAutoFit/>
            </a:bodyPr>
            <a:lstStyle/>
            <a:p>
              <a:pPr algn="ctr"/>
              <a:r>
                <a:rPr lang="en-GB" sz="700" dirty="0"/>
                <a:t>464</a:t>
              </a:r>
            </a:p>
          </p:txBody>
        </p:sp>
        <p:cxnSp>
          <p:nvCxnSpPr>
            <p:cNvPr id="32" name="Straight Connector 31">
              <a:extLst>
                <a:ext uri="{FF2B5EF4-FFF2-40B4-BE49-F238E27FC236}">
                  <a16:creationId xmlns:a16="http://schemas.microsoft.com/office/drawing/2014/main" id="{0190CA3D-BDA9-471A-8D1C-E32A400011C3}"/>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C1CB170-A168-4323-99C8-835DEC4E8828}"/>
              </a:ext>
            </a:extLst>
          </p:cNvPr>
          <p:cNvGrpSpPr/>
          <p:nvPr/>
        </p:nvGrpSpPr>
        <p:grpSpPr>
          <a:xfrm>
            <a:off x="5863658" y="2895504"/>
            <a:ext cx="383438" cy="336719"/>
            <a:chOff x="3413288" y="5128919"/>
            <a:chExt cx="383438" cy="336719"/>
          </a:xfrm>
        </p:grpSpPr>
        <p:sp>
          <p:nvSpPr>
            <p:cNvPr id="34" name="TextBox 33">
              <a:extLst>
                <a:ext uri="{FF2B5EF4-FFF2-40B4-BE49-F238E27FC236}">
                  <a16:creationId xmlns:a16="http://schemas.microsoft.com/office/drawing/2014/main" id="{2BED0A27-D2FD-4B8E-AB35-9C0B095ADDBD}"/>
                </a:ext>
              </a:extLst>
            </p:cNvPr>
            <p:cNvSpPr txBox="1"/>
            <p:nvPr/>
          </p:nvSpPr>
          <p:spPr>
            <a:xfrm>
              <a:off x="3413288" y="5128919"/>
              <a:ext cx="383438" cy="200055"/>
            </a:xfrm>
            <a:prstGeom prst="rect">
              <a:avLst/>
            </a:prstGeom>
            <a:noFill/>
          </p:spPr>
          <p:txBody>
            <a:bodyPr wrap="none" rtlCol="0">
              <a:spAutoFit/>
            </a:bodyPr>
            <a:lstStyle/>
            <a:p>
              <a:pPr algn="ctr"/>
              <a:r>
                <a:rPr lang="en-GB" sz="700" dirty="0">
                  <a:solidFill>
                    <a:schemeClr val="bg2"/>
                  </a:solidFill>
                </a:rPr>
                <a:t>3612</a:t>
              </a:r>
            </a:p>
          </p:txBody>
        </p:sp>
        <p:sp>
          <p:nvSpPr>
            <p:cNvPr id="35" name="TextBox 34">
              <a:extLst>
                <a:ext uri="{FF2B5EF4-FFF2-40B4-BE49-F238E27FC236}">
                  <a16:creationId xmlns:a16="http://schemas.microsoft.com/office/drawing/2014/main" id="{9B2E54BC-A102-40E9-A85F-51BA2CD2F0AF}"/>
                </a:ext>
              </a:extLst>
            </p:cNvPr>
            <p:cNvSpPr txBox="1"/>
            <p:nvPr/>
          </p:nvSpPr>
          <p:spPr>
            <a:xfrm>
              <a:off x="3413288" y="5265583"/>
              <a:ext cx="383438" cy="200055"/>
            </a:xfrm>
            <a:prstGeom prst="rect">
              <a:avLst/>
            </a:prstGeom>
            <a:noFill/>
          </p:spPr>
          <p:txBody>
            <a:bodyPr wrap="none" rtlCol="0">
              <a:spAutoFit/>
            </a:bodyPr>
            <a:lstStyle/>
            <a:p>
              <a:pPr algn="ctr"/>
              <a:r>
                <a:rPr lang="en-GB" sz="700" dirty="0">
                  <a:solidFill>
                    <a:schemeClr val="bg2"/>
                  </a:solidFill>
                </a:rPr>
                <a:t>3907</a:t>
              </a:r>
            </a:p>
          </p:txBody>
        </p:sp>
        <p:cxnSp>
          <p:nvCxnSpPr>
            <p:cNvPr id="36" name="Straight Connector 35">
              <a:extLst>
                <a:ext uri="{FF2B5EF4-FFF2-40B4-BE49-F238E27FC236}">
                  <a16:creationId xmlns:a16="http://schemas.microsoft.com/office/drawing/2014/main" id="{4D70B852-6E17-4F28-9F24-9DD6816B7A48}"/>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B85B4C1-ED4B-445C-AD5B-C64D3605E636}"/>
              </a:ext>
            </a:extLst>
          </p:cNvPr>
          <p:cNvGrpSpPr/>
          <p:nvPr/>
        </p:nvGrpSpPr>
        <p:grpSpPr>
          <a:xfrm>
            <a:off x="6523445" y="2895504"/>
            <a:ext cx="333746" cy="336719"/>
            <a:chOff x="3438134" y="5128919"/>
            <a:chExt cx="333746" cy="336719"/>
          </a:xfrm>
        </p:grpSpPr>
        <p:sp>
          <p:nvSpPr>
            <p:cNvPr id="38" name="TextBox 37">
              <a:extLst>
                <a:ext uri="{FF2B5EF4-FFF2-40B4-BE49-F238E27FC236}">
                  <a16:creationId xmlns:a16="http://schemas.microsoft.com/office/drawing/2014/main" id="{BDE8C45E-3C34-407B-A741-8D318E02DC5E}"/>
                </a:ext>
              </a:extLst>
            </p:cNvPr>
            <p:cNvSpPr txBox="1"/>
            <p:nvPr/>
          </p:nvSpPr>
          <p:spPr>
            <a:xfrm>
              <a:off x="3438134" y="5128919"/>
              <a:ext cx="333746" cy="200055"/>
            </a:xfrm>
            <a:prstGeom prst="rect">
              <a:avLst/>
            </a:prstGeom>
            <a:noFill/>
          </p:spPr>
          <p:txBody>
            <a:bodyPr wrap="none" rtlCol="0">
              <a:spAutoFit/>
            </a:bodyPr>
            <a:lstStyle/>
            <a:p>
              <a:pPr algn="ctr"/>
              <a:r>
                <a:rPr lang="en-GB" sz="700" dirty="0"/>
                <a:t>161</a:t>
              </a:r>
            </a:p>
          </p:txBody>
        </p:sp>
        <p:sp>
          <p:nvSpPr>
            <p:cNvPr id="39" name="TextBox 38">
              <a:extLst>
                <a:ext uri="{FF2B5EF4-FFF2-40B4-BE49-F238E27FC236}">
                  <a16:creationId xmlns:a16="http://schemas.microsoft.com/office/drawing/2014/main" id="{2A98DB18-6DB5-4791-9329-ADEB0145DA0C}"/>
                </a:ext>
              </a:extLst>
            </p:cNvPr>
            <p:cNvSpPr txBox="1"/>
            <p:nvPr/>
          </p:nvSpPr>
          <p:spPr>
            <a:xfrm>
              <a:off x="3438134" y="5265583"/>
              <a:ext cx="333746" cy="200055"/>
            </a:xfrm>
            <a:prstGeom prst="rect">
              <a:avLst/>
            </a:prstGeom>
            <a:noFill/>
          </p:spPr>
          <p:txBody>
            <a:bodyPr wrap="none" rtlCol="0">
              <a:spAutoFit/>
            </a:bodyPr>
            <a:lstStyle/>
            <a:p>
              <a:pPr algn="ctr"/>
              <a:r>
                <a:rPr lang="en-GB" sz="700" dirty="0"/>
                <a:t>193</a:t>
              </a:r>
            </a:p>
          </p:txBody>
        </p:sp>
        <p:cxnSp>
          <p:nvCxnSpPr>
            <p:cNvPr id="40" name="Straight Connector 39">
              <a:extLst>
                <a:ext uri="{FF2B5EF4-FFF2-40B4-BE49-F238E27FC236}">
                  <a16:creationId xmlns:a16="http://schemas.microsoft.com/office/drawing/2014/main" id="{2CF25650-EB93-428B-B304-6800E804A079}"/>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BE3A89A-86C3-443A-966F-C85AA2F5305E}"/>
              </a:ext>
            </a:extLst>
          </p:cNvPr>
          <p:cNvGrpSpPr/>
          <p:nvPr/>
        </p:nvGrpSpPr>
        <p:grpSpPr>
          <a:xfrm>
            <a:off x="6747523" y="2895504"/>
            <a:ext cx="284053" cy="336719"/>
            <a:chOff x="3462980" y="5128919"/>
            <a:chExt cx="284053" cy="336719"/>
          </a:xfrm>
        </p:grpSpPr>
        <p:sp>
          <p:nvSpPr>
            <p:cNvPr id="42" name="TextBox 41">
              <a:extLst>
                <a:ext uri="{FF2B5EF4-FFF2-40B4-BE49-F238E27FC236}">
                  <a16:creationId xmlns:a16="http://schemas.microsoft.com/office/drawing/2014/main" id="{5B61F122-EF5E-4870-B9C9-0BF8AD65F764}"/>
                </a:ext>
              </a:extLst>
            </p:cNvPr>
            <p:cNvSpPr txBox="1"/>
            <p:nvPr/>
          </p:nvSpPr>
          <p:spPr>
            <a:xfrm>
              <a:off x="3462980" y="5128919"/>
              <a:ext cx="284053" cy="200055"/>
            </a:xfrm>
            <a:prstGeom prst="rect">
              <a:avLst/>
            </a:prstGeom>
            <a:noFill/>
          </p:spPr>
          <p:txBody>
            <a:bodyPr wrap="none" rtlCol="0">
              <a:spAutoFit/>
            </a:bodyPr>
            <a:lstStyle/>
            <a:p>
              <a:pPr algn="ctr"/>
              <a:r>
                <a:rPr lang="en-GB" sz="700" dirty="0"/>
                <a:t>33</a:t>
              </a:r>
            </a:p>
          </p:txBody>
        </p:sp>
        <p:sp>
          <p:nvSpPr>
            <p:cNvPr id="43" name="TextBox 42">
              <a:extLst>
                <a:ext uri="{FF2B5EF4-FFF2-40B4-BE49-F238E27FC236}">
                  <a16:creationId xmlns:a16="http://schemas.microsoft.com/office/drawing/2014/main" id="{8EF71134-D3B9-488E-AA49-FB1F0FBD046D}"/>
                </a:ext>
              </a:extLst>
            </p:cNvPr>
            <p:cNvSpPr txBox="1"/>
            <p:nvPr/>
          </p:nvSpPr>
          <p:spPr>
            <a:xfrm>
              <a:off x="3462980" y="5265583"/>
              <a:ext cx="284053" cy="200055"/>
            </a:xfrm>
            <a:prstGeom prst="rect">
              <a:avLst/>
            </a:prstGeom>
            <a:noFill/>
          </p:spPr>
          <p:txBody>
            <a:bodyPr wrap="none" rtlCol="0">
              <a:spAutoFit/>
            </a:bodyPr>
            <a:lstStyle/>
            <a:p>
              <a:pPr algn="ctr"/>
              <a:r>
                <a:rPr lang="en-GB" sz="700" dirty="0"/>
                <a:t>42</a:t>
              </a:r>
            </a:p>
          </p:txBody>
        </p:sp>
        <p:cxnSp>
          <p:nvCxnSpPr>
            <p:cNvPr id="44" name="Straight Connector 43">
              <a:extLst>
                <a:ext uri="{FF2B5EF4-FFF2-40B4-BE49-F238E27FC236}">
                  <a16:creationId xmlns:a16="http://schemas.microsoft.com/office/drawing/2014/main" id="{BE960294-0DE4-478F-92B0-09FE34262C23}"/>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BC22BB-0059-48BC-87DF-469E200544E4}"/>
              </a:ext>
            </a:extLst>
          </p:cNvPr>
          <p:cNvGrpSpPr/>
          <p:nvPr/>
        </p:nvGrpSpPr>
        <p:grpSpPr>
          <a:xfrm>
            <a:off x="6921909" y="2895504"/>
            <a:ext cx="333746" cy="336719"/>
            <a:chOff x="3438134" y="5128919"/>
            <a:chExt cx="333746" cy="336719"/>
          </a:xfrm>
        </p:grpSpPr>
        <p:sp>
          <p:nvSpPr>
            <p:cNvPr id="46" name="TextBox 45">
              <a:extLst>
                <a:ext uri="{FF2B5EF4-FFF2-40B4-BE49-F238E27FC236}">
                  <a16:creationId xmlns:a16="http://schemas.microsoft.com/office/drawing/2014/main" id="{40988E00-08C3-4EDF-8E88-A1A831A93FA8}"/>
                </a:ext>
              </a:extLst>
            </p:cNvPr>
            <p:cNvSpPr txBox="1"/>
            <p:nvPr/>
          </p:nvSpPr>
          <p:spPr>
            <a:xfrm>
              <a:off x="3438134" y="5128919"/>
              <a:ext cx="333746" cy="200055"/>
            </a:xfrm>
            <a:prstGeom prst="rect">
              <a:avLst/>
            </a:prstGeom>
            <a:noFill/>
          </p:spPr>
          <p:txBody>
            <a:bodyPr wrap="none" rtlCol="0">
              <a:spAutoFit/>
            </a:bodyPr>
            <a:lstStyle/>
            <a:p>
              <a:pPr algn="ctr"/>
              <a:r>
                <a:rPr lang="en-GB" sz="700" dirty="0"/>
                <a:t>128</a:t>
              </a:r>
            </a:p>
          </p:txBody>
        </p:sp>
        <p:sp>
          <p:nvSpPr>
            <p:cNvPr id="47" name="TextBox 46">
              <a:extLst>
                <a:ext uri="{FF2B5EF4-FFF2-40B4-BE49-F238E27FC236}">
                  <a16:creationId xmlns:a16="http://schemas.microsoft.com/office/drawing/2014/main" id="{A64BE77C-F863-4E66-8D42-F498F726183A}"/>
                </a:ext>
              </a:extLst>
            </p:cNvPr>
            <p:cNvSpPr txBox="1"/>
            <p:nvPr/>
          </p:nvSpPr>
          <p:spPr>
            <a:xfrm>
              <a:off x="3438134" y="5265583"/>
              <a:ext cx="333746" cy="200055"/>
            </a:xfrm>
            <a:prstGeom prst="rect">
              <a:avLst/>
            </a:prstGeom>
            <a:noFill/>
          </p:spPr>
          <p:txBody>
            <a:bodyPr wrap="none" rtlCol="0">
              <a:spAutoFit/>
            </a:bodyPr>
            <a:lstStyle/>
            <a:p>
              <a:pPr algn="ctr"/>
              <a:r>
                <a:rPr lang="en-GB" sz="700" dirty="0"/>
                <a:t>151</a:t>
              </a:r>
            </a:p>
          </p:txBody>
        </p:sp>
        <p:cxnSp>
          <p:nvCxnSpPr>
            <p:cNvPr id="48" name="Straight Connector 47">
              <a:extLst>
                <a:ext uri="{FF2B5EF4-FFF2-40B4-BE49-F238E27FC236}">
                  <a16:creationId xmlns:a16="http://schemas.microsoft.com/office/drawing/2014/main" id="{38DDE30D-13C7-4947-8FA4-12C2C5B66CC0}"/>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398749E-E92B-4B56-8FD6-ED2BA82CDAA1}"/>
              </a:ext>
            </a:extLst>
          </p:cNvPr>
          <p:cNvGrpSpPr/>
          <p:nvPr/>
        </p:nvGrpSpPr>
        <p:grpSpPr>
          <a:xfrm>
            <a:off x="7121141" y="2895504"/>
            <a:ext cx="333746" cy="336719"/>
            <a:chOff x="3438134" y="5128919"/>
            <a:chExt cx="333746" cy="336719"/>
          </a:xfrm>
        </p:grpSpPr>
        <p:sp>
          <p:nvSpPr>
            <p:cNvPr id="50" name="TextBox 49">
              <a:extLst>
                <a:ext uri="{FF2B5EF4-FFF2-40B4-BE49-F238E27FC236}">
                  <a16:creationId xmlns:a16="http://schemas.microsoft.com/office/drawing/2014/main" id="{A686E08C-2E5E-48D8-B85A-404DCA852E5E}"/>
                </a:ext>
              </a:extLst>
            </p:cNvPr>
            <p:cNvSpPr txBox="1"/>
            <p:nvPr/>
          </p:nvSpPr>
          <p:spPr>
            <a:xfrm>
              <a:off x="3438134" y="5128919"/>
              <a:ext cx="333746" cy="200055"/>
            </a:xfrm>
            <a:prstGeom prst="rect">
              <a:avLst/>
            </a:prstGeom>
            <a:noFill/>
          </p:spPr>
          <p:txBody>
            <a:bodyPr wrap="none" rtlCol="0">
              <a:spAutoFit/>
            </a:bodyPr>
            <a:lstStyle/>
            <a:p>
              <a:pPr algn="ctr"/>
              <a:r>
                <a:rPr lang="en-GB" sz="700" dirty="0">
                  <a:solidFill>
                    <a:schemeClr val="bg2"/>
                  </a:solidFill>
                </a:rPr>
                <a:t>804</a:t>
              </a:r>
            </a:p>
          </p:txBody>
        </p:sp>
        <p:sp>
          <p:nvSpPr>
            <p:cNvPr id="51" name="TextBox 50">
              <a:extLst>
                <a:ext uri="{FF2B5EF4-FFF2-40B4-BE49-F238E27FC236}">
                  <a16:creationId xmlns:a16="http://schemas.microsoft.com/office/drawing/2014/main" id="{395E01CE-08CC-4075-B008-97AB1CA33BC1}"/>
                </a:ext>
              </a:extLst>
            </p:cNvPr>
            <p:cNvSpPr txBox="1"/>
            <p:nvPr/>
          </p:nvSpPr>
          <p:spPr>
            <a:xfrm>
              <a:off x="3438134" y="5265583"/>
              <a:ext cx="333746" cy="200055"/>
            </a:xfrm>
            <a:prstGeom prst="rect">
              <a:avLst/>
            </a:prstGeom>
            <a:noFill/>
          </p:spPr>
          <p:txBody>
            <a:bodyPr wrap="none" rtlCol="0">
              <a:spAutoFit/>
            </a:bodyPr>
            <a:lstStyle/>
            <a:p>
              <a:pPr algn="ctr"/>
              <a:r>
                <a:rPr lang="en-GB" sz="700" dirty="0">
                  <a:solidFill>
                    <a:schemeClr val="bg2"/>
                  </a:solidFill>
                </a:rPr>
                <a:t>929</a:t>
              </a:r>
            </a:p>
          </p:txBody>
        </p:sp>
        <p:cxnSp>
          <p:nvCxnSpPr>
            <p:cNvPr id="52" name="Straight Connector 51">
              <a:extLst>
                <a:ext uri="{FF2B5EF4-FFF2-40B4-BE49-F238E27FC236}">
                  <a16:creationId xmlns:a16="http://schemas.microsoft.com/office/drawing/2014/main" id="{3E50AA5B-AEFA-422B-9804-05D78DD2051F}"/>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8E8E724-A51D-4578-895C-140A8356E5B4}"/>
              </a:ext>
            </a:extLst>
          </p:cNvPr>
          <p:cNvGrpSpPr/>
          <p:nvPr/>
        </p:nvGrpSpPr>
        <p:grpSpPr>
          <a:xfrm>
            <a:off x="7784219" y="2895504"/>
            <a:ext cx="284053" cy="336719"/>
            <a:chOff x="3462980" y="5128919"/>
            <a:chExt cx="284053" cy="336719"/>
          </a:xfrm>
        </p:grpSpPr>
        <p:sp>
          <p:nvSpPr>
            <p:cNvPr id="54" name="TextBox 53">
              <a:extLst>
                <a:ext uri="{FF2B5EF4-FFF2-40B4-BE49-F238E27FC236}">
                  <a16:creationId xmlns:a16="http://schemas.microsoft.com/office/drawing/2014/main" id="{8E179655-44B3-46C2-88AC-8E32349227BF}"/>
                </a:ext>
              </a:extLst>
            </p:cNvPr>
            <p:cNvSpPr txBox="1"/>
            <p:nvPr/>
          </p:nvSpPr>
          <p:spPr>
            <a:xfrm>
              <a:off x="3462980" y="5128919"/>
              <a:ext cx="284053" cy="200055"/>
            </a:xfrm>
            <a:prstGeom prst="rect">
              <a:avLst/>
            </a:prstGeom>
            <a:noFill/>
          </p:spPr>
          <p:txBody>
            <a:bodyPr wrap="none" rtlCol="0">
              <a:spAutoFit/>
            </a:bodyPr>
            <a:lstStyle/>
            <a:p>
              <a:pPr algn="ctr"/>
              <a:r>
                <a:rPr lang="en-GB" sz="700" dirty="0"/>
                <a:t>81</a:t>
              </a:r>
            </a:p>
          </p:txBody>
        </p:sp>
        <p:sp>
          <p:nvSpPr>
            <p:cNvPr id="55" name="TextBox 54">
              <a:extLst>
                <a:ext uri="{FF2B5EF4-FFF2-40B4-BE49-F238E27FC236}">
                  <a16:creationId xmlns:a16="http://schemas.microsoft.com/office/drawing/2014/main" id="{DE1A1720-CF2B-40BD-A7C0-9C6DD5D05515}"/>
                </a:ext>
              </a:extLst>
            </p:cNvPr>
            <p:cNvSpPr txBox="1"/>
            <p:nvPr/>
          </p:nvSpPr>
          <p:spPr>
            <a:xfrm>
              <a:off x="3462980" y="5265583"/>
              <a:ext cx="284053" cy="200055"/>
            </a:xfrm>
            <a:prstGeom prst="rect">
              <a:avLst/>
            </a:prstGeom>
            <a:noFill/>
          </p:spPr>
          <p:txBody>
            <a:bodyPr wrap="none" rtlCol="0">
              <a:spAutoFit/>
            </a:bodyPr>
            <a:lstStyle/>
            <a:p>
              <a:pPr algn="ctr"/>
              <a:r>
                <a:rPr lang="en-GB" sz="700" dirty="0"/>
                <a:t>97</a:t>
              </a:r>
            </a:p>
          </p:txBody>
        </p:sp>
        <p:cxnSp>
          <p:nvCxnSpPr>
            <p:cNvPr id="56" name="Straight Connector 55">
              <a:extLst>
                <a:ext uri="{FF2B5EF4-FFF2-40B4-BE49-F238E27FC236}">
                  <a16:creationId xmlns:a16="http://schemas.microsoft.com/office/drawing/2014/main" id="{4AD1C674-0C6D-4B6C-AE99-6502069F070D}"/>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80607E6-613B-49E3-8A51-B5A9F5815416}"/>
              </a:ext>
            </a:extLst>
          </p:cNvPr>
          <p:cNvGrpSpPr/>
          <p:nvPr/>
        </p:nvGrpSpPr>
        <p:grpSpPr>
          <a:xfrm>
            <a:off x="7983451" y="2895504"/>
            <a:ext cx="284053" cy="336719"/>
            <a:chOff x="3462980" y="5128919"/>
            <a:chExt cx="284053" cy="336719"/>
          </a:xfrm>
        </p:grpSpPr>
        <p:sp>
          <p:nvSpPr>
            <p:cNvPr id="58" name="TextBox 57">
              <a:extLst>
                <a:ext uri="{FF2B5EF4-FFF2-40B4-BE49-F238E27FC236}">
                  <a16:creationId xmlns:a16="http://schemas.microsoft.com/office/drawing/2014/main" id="{6DFA08B9-9920-4359-91DD-229F96745BF2}"/>
                </a:ext>
              </a:extLst>
            </p:cNvPr>
            <p:cNvSpPr txBox="1"/>
            <p:nvPr/>
          </p:nvSpPr>
          <p:spPr>
            <a:xfrm>
              <a:off x="3462980" y="5128919"/>
              <a:ext cx="284053" cy="200055"/>
            </a:xfrm>
            <a:prstGeom prst="rect">
              <a:avLst/>
            </a:prstGeom>
            <a:noFill/>
          </p:spPr>
          <p:txBody>
            <a:bodyPr wrap="none" rtlCol="0">
              <a:spAutoFit/>
            </a:bodyPr>
            <a:lstStyle/>
            <a:p>
              <a:pPr algn="ctr"/>
              <a:r>
                <a:rPr lang="en-GB" sz="700" dirty="0"/>
                <a:t>23</a:t>
              </a:r>
            </a:p>
          </p:txBody>
        </p:sp>
        <p:sp>
          <p:nvSpPr>
            <p:cNvPr id="59" name="TextBox 58">
              <a:extLst>
                <a:ext uri="{FF2B5EF4-FFF2-40B4-BE49-F238E27FC236}">
                  <a16:creationId xmlns:a16="http://schemas.microsoft.com/office/drawing/2014/main" id="{373B95F4-F2D8-4382-AA9C-1901A0849C96}"/>
                </a:ext>
              </a:extLst>
            </p:cNvPr>
            <p:cNvSpPr txBox="1"/>
            <p:nvPr/>
          </p:nvSpPr>
          <p:spPr>
            <a:xfrm>
              <a:off x="3462980" y="5265583"/>
              <a:ext cx="284053" cy="200055"/>
            </a:xfrm>
            <a:prstGeom prst="rect">
              <a:avLst/>
            </a:prstGeom>
            <a:noFill/>
          </p:spPr>
          <p:txBody>
            <a:bodyPr wrap="none" rtlCol="0">
              <a:spAutoFit/>
            </a:bodyPr>
            <a:lstStyle/>
            <a:p>
              <a:pPr algn="ctr"/>
              <a:r>
                <a:rPr lang="en-GB" sz="700" dirty="0"/>
                <a:t>27</a:t>
              </a:r>
            </a:p>
          </p:txBody>
        </p:sp>
        <p:cxnSp>
          <p:nvCxnSpPr>
            <p:cNvPr id="60" name="Straight Connector 59">
              <a:extLst>
                <a:ext uri="{FF2B5EF4-FFF2-40B4-BE49-F238E27FC236}">
                  <a16:creationId xmlns:a16="http://schemas.microsoft.com/office/drawing/2014/main" id="{DB7CC332-3E10-442E-A6F0-A685F9F48C35}"/>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139936E-679C-443B-AE9D-1B56D2B03C21}"/>
              </a:ext>
            </a:extLst>
          </p:cNvPr>
          <p:cNvGrpSpPr/>
          <p:nvPr/>
        </p:nvGrpSpPr>
        <p:grpSpPr>
          <a:xfrm>
            <a:off x="8182683" y="2895504"/>
            <a:ext cx="284053" cy="336719"/>
            <a:chOff x="3462980" y="5128919"/>
            <a:chExt cx="284053" cy="336719"/>
          </a:xfrm>
        </p:grpSpPr>
        <p:sp>
          <p:nvSpPr>
            <p:cNvPr id="62" name="TextBox 61">
              <a:extLst>
                <a:ext uri="{FF2B5EF4-FFF2-40B4-BE49-F238E27FC236}">
                  <a16:creationId xmlns:a16="http://schemas.microsoft.com/office/drawing/2014/main" id="{6F367383-EC1E-4947-9B3B-AFC0DB196F9F}"/>
                </a:ext>
              </a:extLst>
            </p:cNvPr>
            <p:cNvSpPr txBox="1"/>
            <p:nvPr/>
          </p:nvSpPr>
          <p:spPr>
            <a:xfrm>
              <a:off x="3462980" y="5128919"/>
              <a:ext cx="284053" cy="200055"/>
            </a:xfrm>
            <a:prstGeom prst="rect">
              <a:avLst/>
            </a:prstGeom>
            <a:noFill/>
          </p:spPr>
          <p:txBody>
            <a:bodyPr wrap="none" rtlCol="0">
              <a:spAutoFit/>
            </a:bodyPr>
            <a:lstStyle/>
            <a:p>
              <a:pPr algn="ctr"/>
              <a:r>
                <a:rPr lang="en-GB" sz="700" dirty="0"/>
                <a:t>58</a:t>
              </a:r>
            </a:p>
          </p:txBody>
        </p:sp>
        <p:sp>
          <p:nvSpPr>
            <p:cNvPr id="63" name="TextBox 62">
              <a:extLst>
                <a:ext uri="{FF2B5EF4-FFF2-40B4-BE49-F238E27FC236}">
                  <a16:creationId xmlns:a16="http://schemas.microsoft.com/office/drawing/2014/main" id="{FE282A17-FC64-46DD-A6A2-7F088C95CD86}"/>
                </a:ext>
              </a:extLst>
            </p:cNvPr>
            <p:cNvSpPr txBox="1"/>
            <p:nvPr/>
          </p:nvSpPr>
          <p:spPr>
            <a:xfrm>
              <a:off x="3462980" y="5265583"/>
              <a:ext cx="284053" cy="200055"/>
            </a:xfrm>
            <a:prstGeom prst="rect">
              <a:avLst/>
            </a:prstGeom>
            <a:noFill/>
          </p:spPr>
          <p:txBody>
            <a:bodyPr wrap="none" rtlCol="0">
              <a:spAutoFit/>
            </a:bodyPr>
            <a:lstStyle/>
            <a:p>
              <a:pPr algn="ctr"/>
              <a:r>
                <a:rPr lang="en-GB" sz="700" dirty="0"/>
                <a:t>70</a:t>
              </a:r>
            </a:p>
          </p:txBody>
        </p:sp>
        <p:cxnSp>
          <p:nvCxnSpPr>
            <p:cNvPr id="64" name="Straight Connector 63">
              <a:extLst>
                <a:ext uri="{FF2B5EF4-FFF2-40B4-BE49-F238E27FC236}">
                  <a16:creationId xmlns:a16="http://schemas.microsoft.com/office/drawing/2014/main" id="{AA3092DD-C95E-43C3-A7FA-B77D94E5AE6C}"/>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751506CB-3D3F-44A2-B56A-364416F2F036}"/>
              </a:ext>
            </a:extLst>
          </p:cNvPr>
          <p:cNvGrpSpPr/>
          <p:nvPr/>
        </p:nvGrpSpPr>
        <p:grpSpPr>
          <a:xfrm>
            <a:off x="8357069" y="2895504"/>
            <a:ext cx="333746" cy="336719"/>
            <a:chOff x="3438134" y="5128919"/>
            <a:chExt cx="333746" cy="336719"/>
          </a:xfrm>
        </p:grpSpPr>
        <p:sp>
          <p:nvSpPr>
            <p:cNvPr id="66" name="TextBox 65">
              <a:extLst>
                <a:ext uri="{FF2B5EF4-FFF2-40B4-BE49-F238E27FC236}">
                  <a16:creationId xmlns:a16="http://schemas.microsoft.com/office/drawing/2014/main" id="{C75A1653-0228-4405-A192-5634F68A53AD}"/>
                </a:ext>
              </a:extLst>
            </p:cNvPr>
            <p:cNvSpPr txBox="1"/>
            <p:nvPr/>
          </p:nvSpPr>
          <p:spPr>
            <a:xfrm>
              <a:off x="3438134" y="5128919"/>
              <a:ext cx="333746" cy="200055"/>
            </a:xfrm>
            <a:prstGeom prst="rect">
              <a:avLst/>
            </a:prstGeom>
            <a:noFill/>
          </p:spPr>
          <p:txBody>
            <a:bodyPr wrap="none" rtlCol="0">
              <a:spAutoFit/>
            </a:bodyPr>
            <a:lstStyle/>
            <a:p>
              <a:pPr algn="ctr"/>
              <a:r>
                <a:rPr lang="en-GB" sz="700" dirty="0">
                  <a:solidFill>
                    <a:schemeClr val="bg2"/>
                  </a:solidFill>
                </a:rPr>
                <a:t>367</a:t>
              </a:r>
            </a:p>
          </p:txBody>
        </p:sp>
        <p:sp>
          <p:nvSpPr>
            <p:cNvPr id="67" name="TextBox 66">
              <a:extLst>
                <a:ext uri="{FF2B5EF4-FFF2-40B4-BE49-F238E27FC236}">
                  <a16:creationId xmlns:a16="http://schemas.microsoft.com/office/drawing/2014/main" id="{B7DA852C-D5F3-45EB-97C7-A6D7EF388FC6}"/>
                </a:ext>
              </a:extLst>
            </p:cNvPr>
            <p:cNvSpPr txBox="1"/>
            <p:nvPr/>
          </p:nvSpPr>
          <p:spPr>
            <a:xfrm>
              <a:off x="3438134" y="5265583"/>
              <a:ext cx="333746" cy="200055"/>
            </a:xfrm>
            <a:prstGeom prst="rect">
              <a:avLst/>
            </a:prstGeom>
            <a:noFill/>
          </p:spPr>
          <p:txBody>
            <a:bodyPr wrap="none" rtlCol="0">
              <a:spAutoFit/>
            </a:bodyPr>
            <a:lstStyle/>
            <a:p>
              <a:pPr algn="ctr"/>
              <a:r>
                <a:rPr lang="en-GB" sz="700" dirty="0">
                  <a:solidFill>
                    <a:schemeClr val="bg2"/>
                  </a:solidFill>
                </a:rPr>
                <a:t>426</a:t>
              </a:r>
            </a:p>
          </p:txBody>
        </p:sp>
        <p:cxnSp>
          <p:nvCxnSpPr>
            <p:cNvPr id="68" name="Straight Connector 67">
              <a:extLst>
                <a:ext uri="{FF2B5EF4-FFF2-40B4-BE49-F238E27FC236}">
                  <a16:creationId xmlns:a16="http://schemas.microsoft.com/office/drawing/2014/main" id="{093E3888-3BA5-4B09-BFA8-CEC444357BBF}"/>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aphicFrame>
        <p:nvGraphicFramePr>
          <p:cNvPr id="69" name="Chart 68">
            <a:extLst>
              <a:ext uri="{FF2B5EF4-FFF2-40B4-BE49-F238E27FC236}">
                <a16:creationId xmlns:a16="http://schemas.microsoft.com/office/drawing/2014/main" id="{02F12A7C-FEA6-4B8F-B15F-4B66F7499D00}"/>
              </a:ext>
            </a:extLst>
          </p:cNvPr>
          <p:cNvGraphicFramePr/>
          <p:nvPr>
            <p:extLst/>
          </p:nvPr>
        </p:nvGraphicFramePr>
        <p:xfrm>
          <a:off x="4460814" y="4040663"/>
          <a:ext cx="4552062" cy="2006054"/>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69">
            <a:extLst>
              <a:ext uri="{FF2B5EF4-FFF2-40B4-BE49-F238E27FC236}">
                <a16:creationId xmlns:a16="http://schemas.microsoft.com/office/drawing/2014/main" id="{A9178649-357D-4E2F-B7A2-6C8C198FECC5}"/>
              </a:ext>
            </a:extLst>
          </p:cNvPr>
          <p:cNvSpPr txBox="1"/>
          <p:nvPr/>
        </p:nvSpPr>
        <p:spPr>
          <a:xfrm>
            <a:off x="5773698" y="3883572"/>
            <a:ext cx="324605" cy="307777"/>
          </a:xfrm>
          <a:prstGeom prst="rect">
            <a:avLst/>
          </a:prstGeom>
          <a:noFill/>
        </p:spPr>
        <p:txBody>
          <a:bodyPr wrap="square" rtlCol="0">
            <a:spAutoFit/>
          </a:bodyPr>
          <a:lstStyle/>
          <a:p>
            <a:pPr algn="ctr"/>
            <a:r>
              <a:rPr lang="en-GB" sz="1400" dirty="0"/>
              <a:t>*</a:t>
            </a:r>
          </a:p>
        </p:txBody>
      </p:sp>
      <p:grpSp>
        <p:nvGrpSpPr>
          <p:cNvPr id="71" name="Group 70">
            <a:extLst>
              <a:ext uri="{FF2B5EF4-FFF2-40B4-BE49-F238E27FC236}">
                <a16:creationId xmlns:a16="http://schemas.microsoft.com/office/drawing/2014/main" id="{2EAC9B27-A8EA-4B4F-9040-0F900FE736B4}"/>
              </a:ext>
            </a:extLst>
          </p:cNvPr>
          <p:cNvGrpSpPr/>
          <p:nvPr/>
        </p:nvGrpSpPr>
        <p:grpSpPr>
          <a:xfrm>
            <a:off x="5492371" y="5099335"/>
            <a:ext cx="284053" cy="336719"/>
            <a:chOff x="3462980" y="5128919"/>
            <a:chExt cx="284053" cy="336719"/>
          </a:xfrm>
        </p:grpSpPr>
        <p:sp>
          <p:nvSpPr>
            <p:cNvPr id="72" name="TextBox 71">
              <a:extLst>
                <a:ext uri="{FF2B5EF4-FFF2-40B4-BE49-F238E27FC236}">
                  <a16:creationId xmlns:a16="http://schemas.microsoft.com/office/drawing/2014/main" id="{C484930D-747A-49AF-ACF5-07B61844C181}"/>
                </a:ext>
              </a:extLst>
            </p:cNvPr>
            <p:cNvSpPr txBox="1"/>
            <p:nvPr/>
          </p:nvSpPr>
          <p:spPr>
            <a:xfrm>
              <a:off x="3462980" y="5128919"/>
              <a:ext cx="284053" cy="200055"/>
            </a:xfrm>
            <a:prstGeom prst="rect">
              <a:avLst/>
            </a:prstGeom>
            <a:noFill/>
          </p:spPr>
          <p:txBody>
            <a:bodyPr wrap="none" rtlCol="0">
              <a:spAutoFit/>
            </a:bodyPr>
            <a:lstStyle/>
            <a:p>
              <a:pPr algn="ctr"/>
              <a:r>
                <a:rPr lang="en-GB" sz="700" dirty="0"/>
                <a:t>52</a:t>
              </a:r>
            </a:p>
          </p:txBody>
        </p:sp>
        <p:sp>
          <p:nvSpPr>
            <p:cNvPr id="73" name="TextBox 72">
              <a:extLst>
                <a:ext uri="{FF2B5EF4-FFF2-40B4-BE49-F238E27FC236}">
                  <a16:creationId xmlns:a16="http://schemas.microsoft.com/office/drawing/2014/main" id="{AD2F3853-61BB-4AA1-9E2B-E3775DF677F3}"/>
                </a:ext>
              </a:extLst>
            </p:cNvPr>
            <p:cNvSpPr txBox="1"/>
            <p:nvPr/>
          </p:nvSpPr>
          <p:spPr>
            <a:xfrm>
              <a:off x="3462980" y="5265583"/>
              <a:ext cx="284053" cy="200055"/>
            </a:xfrm>
            <a:prstGeom prst="rect">
              <a:avLst/>
            </a:prstGeom>
            <a:noFill/>
          </p:spPr>
          <p:txBody>
            <a:bodyPr wrap="none" rtlCol="0">
              <a:spAutoFit/>
            </a:bodyPr>
            <a:lstStyle/>
            <a:p>
              <a:pPr algn="ctr"/>
              <a:r>
                <a:rPr lang="en-GB" sz="700" dirty="0"/>
                <a:t>57</a:t>
              </a:r>
            </a:p>
          </p:txBody>
        </p:sp>
        <p:cxnSp>
          <p:nvCxnSpPr>
            <p:cNvPr id="74" name="Straight Connector 73">
              <a:extLst>
                <a:ext uri="{FF2B5EF4-FFF2-40B4-BE49-F238E27FC236}">
                  <a16:creationId xmlns:a16="http://schemas.microsoft.com/office/drawing/2014/main" id="{CA81D586-999F-483B-9BFF-6CEEA8A2C02A}"/>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D2D8392A-CA4A-4EF3-91DA-5D754BBF46F0}"/>
              </a:ext>
            </a:extLst>
          </p:cNvPr>
          <p:cNvGrpSpPr/>
          <p:nvPr/>
        </p:nvGrpSpPr>
        <p:grpSpPr>
          <a:xfrm>
            <a:off x="5748912" y="5099335"/>
            <a:ext cx="383438" cy="336719"/>
            <a:chOff x="3413288" y="5128919"/>
            <a:chExt cx="383438" cy="336719"/>
          </a:xfrm>
        </p:grpSpPr>
        <p:sp>
          <p:nvSpPr>
            <p:cNvPr id="76" name="TextBox 75">
              <a:extLst>
                <a:ext uri="{FF2B5EF4-FFF2-40B4-BE49-F238E27FC236}">
                  <a16:creationId xmlns:a16="http://schemas.microsoft.com/office/drawing/2014/main" id="{59A6D136-3452-4C40-A518-5AFE12C7409D}"/>
                </a:ext>
              </a:extLst>
            </p:cNvPr>
            <p:cNvSpPr txBox="1"/>
            <p:nvPr/>
          </p:nvSpPr>
          <p:spPr>
            <a:xfrm>
              <a:off x="3413288" y="5128919"/>
              <a:ext cx="383438" cy="200055"/>
            </a:xfrm>
            <a:prstGeom prst="rect">
              <a:avLst/>
            </a:prstGeom>
            <a:noFill/>
          </p:spPr>
          <p:txBody>
            <a:bodyPr wrap="none" rtlCol="0">
              <a:spAutoFit/>
            </a:bodyPr>
            <a:lstStyle/>
            <a:p>
              <a:pPr algn="ctr"/>
              <a:r>
                <a:rPr lang="en-GB" sz="700" dirty="0">
                  <a:solidFill>
                    <a:schemeClr val="bg1"/>
                  </a:solidFill>
                </a:rPr>
                <a:t>4060</a:t>
              </a:r>
            </a:p>
          </p:txBody>
        </p:sp>
        <p:sp>
          <p:nvSpPr>
            <p:cNvPr id="77" name="TextBox 76">
              <a:extLst>
                <a:ext uri="{FF2B5EF4-FFF2-40B4-BE49-F238E27FC236}">
                  <a16:creationId xmlns:a16="http://schemas.microsoft.com/office/drawing/2014/main" id="{3DF4790D-D126-4738-A207-5DD367A42E69}"/>
                </a:ext>
              </a:extLst>
            </p:cNvPr>
            <p:cNvSpPr txBox="1"/>
            <p:nvPr/>
          </p:nvSpPr>
          <p:spPr>
            <a:xfrm>
              <a:off x="3413288" y="5265583"/>
              <a:ext cx="383438" cy="200055"/>
            </a:xfrm>
            <a:prstGeom prst="rect">
              <a:avLst/>
            </a:prstGeom>
            <a:noFill/>
          </p:spPr>
          <p:txBody>
            <a:bodyPr wrap="none" rtlCol="0">
              <a:spAutoFit/>
            </a:bodyPr>
            <a:lstStyle/>
            <a:p>
              <a:pPr algn="ctr"/>
              <a:r>
                <a:rPr lang="en-GB" sz="700" dirty="0">
                  <a:solidFill>
                    <a:schemeClr val="bg1"/>
                  </a:solidFill>
                </a:rPr>
                <a:t>4398</a:t>
              </a:r>
            </a:p>
          </p:txBody>
        </p:sp>
        <p:cxnSp>
          <p:nvCxnSpPr>
            <p:cNvPr id="78" name="Straight Connector 77">
              <a:extLst>
                <a:ext uri="{FF2B5EF4-FFF2-40B4-BE49-F238E27FC236}">
                  <a16:creationId xmlns:a16="http://schemas.microsoft.com/office/drawing/2014/main" id="{671F5146-7CCF-4CF0-815C-061BE76DDDC8}"/>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BFCB25A2-9427-413F-964C-F0A5983A603D}"/>
              </a:ext>
            </a:extLst>
          </p:cNvPr>
          <p:cNvGrpSpPr/>
          <p:nvPr/>
        </p:nvGrpSpPr>
        <p:grpSpPr>
          <a:xfrm>
            <a:off x="6700163" y="5099335"/>
            <a:ext cx="333746" cy="336719"/>
            <a:chOff x="3438135" y="5128919"/>
            <a:chExt cx="333746" cy="336719"/>
          </a:xfrm>
        </p:grpSpPr>
        <p:sp>
          <p:nvSpPr>
            <p:cNvPr id="80" name="TextBox 79">
              <a:extLst>
                <a:ext uri="{FF2B5EF4-FFF2-40B4-BE49-F238E27FC236}">
                  <a16:creationId xmlns:a16="http://schemas.microsoft.com/office/drawing/2014/main" id="{2889B391-329B-4B13-BDA0-A7DF39A2B526}"/>
                </a:ext>
              </a:extLst>
            </p:cNvPr>
            <p:cNvSpPr txBox="1"/>
            <p:nvPr/>
          </p:nvSpPr>
          <p:spPr>
            <a:xfrm>
              <a:off x="3462981" y="5128919"/>
              <a:ext cx="284053" cy="200055"/>
            </a:xfrm>
            <a:prstGeom prst="rect">
              <a:avLst/>
            </a:prstGeom>
            <a:noFill/>
          </p:spPr>
          <p:txBody>
            <a:bodyPr wrap="none" rtlCol="0">
              <a:spAutoFit/>
            </a:bodyPr>
            <a:lstStyle/>
            <a:p>
              <a:pPr algn="ctr"/>
              <a:r>
                <a:rPr lang="en-GB" sz="700" dirty="0"/>
                <a:t>87</a:t>
              </a:r>
            </a:p>
          </p:txBody>
        </p:sp>
        <p:sp>
          <p:nvSpPr>
            <p:cNvPr id="81" name="TextBox 80">
              <a:extLst>
                <a:ext uri="{FF2B5EF4-FFF2-40B4-BE49-F238E27FC236}">
                  <a16:creationId xmlns:a16="http://schemas.microsoft.com/office/drawing/2014/main" id="{7305D40B-6A9D-4D78-BA29-E2FDE8D054F5}"/>
                </a:ext>
              </a:extLst>
            </p:cNvPr>
            <p:cNvSpPr txBox="1"/>
            <p:nvPr/>
          </p:nvSpPr>
          <p:spPr>
            <a:xfrm>
              <a:off x="3438135" y="5265583"/>
              <a:ext cx="333746" cy="200055"/>
            </a:xfrm>
            <a:prstGeom prst="rect">
              <a:avLst/>
            </a:prstGeom>
            <a:noFill/>
          </p:spPr>
          <p:txBody>
            <a:bodyPr wrap="none" rtlCol="0">
              <a:spAutoFit/>
            </a:bodyPr>
            <a:lstStyle/>
            <a:p>
              <a:pPr algn="ctr"/>
              <a:r>
                <a:rPr lang="en-GB" sz="700" dirty="0"/>
                <a:t>103</a:t>
              </a:r>
            </a:p>
          </p:txBody>
        </p:sp>
        <p:cxnSp>
          <p:nvCxnSpPr>
            <p:cNvPr id="82" name="Straight Connector 81">
              <a:extLst>
                <a:ext uri="{FF2B5EF4-FFF2-40B4-BE49-F238E27FC236}">
                  <a16:creationId xmlns:a16="http://schemas.microsoft.com/office/drawing/2014/main" id="{4FABAA63-0967-4327-9F89-AC66991F7987}"/>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E40F7410-78C1-4842-92EB-366B47B68227}"/>
              </a:ext>
            </a:extLst>
          </p:cNvPr>
          <p:cNvGrpSpPr/>
          <p:nvPr/>
        </p:nvGrpSpPr>
        <p:grpSpPr>
          <a:xfrm>
            <a:off x="6972263" y="5099335"/>
            <a:ext cx="383438" cy="336719"/>
            <a:chOff x="3413288" y="5128919"/>
            <a:chExt cx="383438" cy="336719"/>
          </a:xfrm>
        </p:grpSpPr>
        <p:sp>
          <p:nvSpPr>
            <p:cNvPr id="84" name="TextBox 83">
              <a:extLst>
                <a:ext uri="{FF2B5EF4-FFF2-40B4-BE49-F238E27FC236}">
                  <a16:creationId xmlns:a16="http://schemas.microsoft.com/office/drawing/2014/main" id="{66A131EF-E9FB-455C-B218-AEE945BB56F5}"/>
                </a:ext>
              </a:extLst>
            </p:cNvPr>
            <p:cNvSpPr txBox="1"/>
            <p:nvPr/>
          </p:nvSpPr>
          <p:spPr>
            <a:xfrm>
              <a:off x="3438134" y="5128919"/>
              <a:ext cx="333746" cy="200055"/>
            </a:xfrm>
            <a:prstGeom prst="rect">
              <a:avLst/>
            </a:prstGeom>
            <a:noFill/>
          </p:spPr>
          <p:txBody>
            <a:bodyPr wrap="none" rtlCol="0">
              <a:spAutoFit/>
            </a:bodyPr>
            <a:lstStyle/>
            <a:p>
              <a:pPr algn="ctr"/>
              <a:r>
                <a:rPr lang="en-GB" sz="700" dirty="0">
                  <a:solidFill>
                    <a:schemeClr val="bg1"/>
                  </a:solidFill>
                </a:rPr>
                <a:t>882</a:t>
              </a:r>
            </a:p>
          </p:txBody>
        </p:sp>
        <p:sp>
          <p:nvSpPr>
            <p:cNvPr id="85" name="TextBox 84">
              <a:extLst>
                <a:ext uri="{FF2B5EF4-FFF2-40B4-BE49-F238E27FC236}">
                  <a16:creationId xmlns:a16="http://schemas.microsoft.com/office/drawing/2014/main" id="{3143F921-DEA6-44E1-8845-1BDC6F8B04DD}"/>
                </a:ext>
              </a:extLst>
            </p:cNvPr>
            <p:cNvSpPr txBox="1"/>
            <p:nvPr/>
          </p:nvSpPr>
          <p:spPr>
            <a:xfrm>
              <a:off x="3413288" y="5265583"/>
              <a:ext cx="383438" cy="200055"/>
            </a:xfrm>
            <a:prstGeom prst="rect">
              <a:avLst/>
            </a:prstGeom>
            <a:noFill/>
          </p:spPr>
          <p:txBody>
            <a:bodyPr wrap="none" rtlCol="0">
              <a:spAutoFit/>
            </a:bodyPr>
            <a:lstStyle/>
            <a:p>
              <a:pPr algn="ctr"/>
              <a:r>
                <a:rPr lang="en-GB" sz="700" dirty="0">
                  <a:solidFill>
                    <a:schemeClr val="bg1"/>
                  </a:solidFill>
                </a:rPr>
                <a:t>1023</a:t>
              </a:r>
            </a:p>
          </p:txBody>
        </p:sp>
        <p:cxnSp>
          <p:nvCxnSpPr>
            <p:cNvPr id="86" name="Straight Connector 85">
              <a:extLst>
                <a:ext uri="{FF2B5EF4-FFF2-40B4-BE49-F238E27FC236}">
                  <a16:creationId xmlns:a16="http://schemas.microsoft.com/office/drawing/2014/main" id="{A427CA0B-231E-42AA-B145-C9359715C50C}"/>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BBA1C3BD-9981-4135-94FC-0E2A75EB1CA5}"/>
              </a:ext>
            </a:extLst>
          </p:cNvPr>
          <p:cNvGrpSpPr/>
          <p:nvPr/>
        </p:nvGrpSpPr>
        <p:grpSpPr>
          <a:xfrm>
            <a:off x="7960936" y="5099335"/>
            <a:ext cx="284053" cy="336719"/>
            <a:chOff x="3462980" y="5128919"/>
            <a:chExt cx="284053" cy="336719"/>
          </a:xfrm>
        </p:grpSpPr>
        <p:sp>
          <p:nvSpPr>
            <p:cNvPr id="88" name="TextBox 87">
              <a:extLst>
                <a:ext uri="{FF2B5EF4-FFF2-40B4-BE49-F238E27FC236}">
                  <a16:creationId xmlns:a16="http://schemas.microsoft.com/office/drawing/2014/main" id="{1A9939F4-FAA8-4320-A6FE-E8E67334582A}"/>
                </a:ext>
              </a:extLst>
            </p:cNvPr>
            <p:cNvSpPr txBox="1"/>
            <p:nvPr/>
          </p:nvSpPr>
          <p:spPr>
            <a:xfrm>
              <a:off x="3462980" y="5128919"/>
              <a:ext cx="284053" cy="200055"/>
            </a:xfrm>
            <a:prstGeom prst="rect">
              <a:avLst/>
            </a:prstGeom>
            <a:noFill/>
          </p:spPr>
          <p:txBody>
            <a:bodyPr wrap="none" rtlCol="0">
              <a:spAutoFit/>
            </a:bodyPr>
            <a:lstStyle/>
            <a:p>
              <a:pPr algn="ctr"/>
              <a:r>
                <a:rPr lang="en-GB" sz="700" dirty="0"/>
                <a:t>70</a:t>
              </a:r>
            </a:p>
          </p:txBody>
        </p:sp>
        <p:sp>
          <p:nvSpPr>
            <p:cNvPr id="89" name="TextBox 88">
              <a:extLst>
                <a:ext uri="{FF2B5EF4-FFF2-40B4-BE49-F238E27FC236}">
                  <a16:creationId xmlns:a16="http://schemas.microsoft.com/office/drawing/2014/main" id="{458885E4-F6E8-4F84-BF15-FE6F92DD21BC}"/>
                </a:ext>
              </a:extLst>
            </p:cNvPr>
            <p:cNvSpPr txBox="1"/>
            <p:nvPr/>
          </p:nvSpPr>
          <p:spPr>
            <a:xfrm>
              <a:off x="3462980" y="5265583"/>
              <a:ext cx="284053" cy="200055"/>
            </a:xfrm>
            <a:prstGeom prst="rect">
              <a:avLst/>
            </a:prstGeom>
            <a:noFill/>
          </p:spPr>
          <p:txBody>
            <a:bodyPr wrap="none" rtlCol="0">
              <a:spAutoFit/>
            </a:bodyPr>
            <a:lstStyle/>
            <a:p>
              <a:pPr algn="ctr"/>
              <a:r>
                <a:rPr lang="en-GB" sz="700" dirty="0"/>
                <a:t>83</a:t>
              </a:r>
            </a:p>
          </p:txBody>
        </p:sp>
        <p:cxnSp>
          <p:nvCxnSpPr>
            <p:cNvPr id="90" name="Straight Connector 89">
              <a:extLst>
                <a:ext uri="{FF2B5EF4-FFF2-40B4-BE49-F238E27FC236}">
                  <a16:creationId xmlns:a16="http://schemas.microsoft.com/office/drawing/2014/main" id="{B66E9DEA-E8E7-4596-8EAC-025E13726507}"/>
                </a:ext>
              </a:extLst>
            </p:cNvPr>
            <p:cNvCxnSpPr/>
            <p:nvPr/>
          </p:nvCxnSpPr>
          <p:spPr>
            <a:xfrm>
              <a:off x="3515006" y="5298381"/>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DDB9B0BB-94F8-4761-8466-E53F4D5D00EC}"/>
              </a:ext>
            </a:extLst>
          </p:cNvPr>
          <p:cNvGrpSpPr/>
          <p:nvPr/>
        </p:nvGrpSpPr>
        <p:grpSpPr>
          <a:xfrm>
            <a:off x="8236216" y="5099335"/>
            <a:ext cx="333746" cy="336719"/>
            <a:chOff x="3438134" y="5128919"/>
            <a:chExt cx="333746" cy="336719"/>
          </a:xfrm>
        </p:grpSpPr>
        <p:sp>
          <p:nvSpPr>
            <p:cNvPr id="92" name="TextBox 91">
              <a:extLst>
                <a:ext uri="{FF2B5EF4-FFF2-40B4-BE49-F238E27FC236}">
                  <a16:creationId xmlns:a16="http://schemas.microsoft.com/office/drawing/2014/main" id="{7D065E43-95DB-4B15-89B6-F0F72A9F8B4D}"/>
                </a:ext>
              </a:extLst>
            </p:cNvPr>
            <p:cNvSpPr txBox="1"/>
            <p:nvPr/>
          </p:nvSpPr>
          <p:spPr>
            <a:xfrm>
              <a:off x="3438134" y="5128919"/>
              <a:ext cx="333746" cy="200055"/>
            </a:xfrm>
            <a:prstGeom prst="rect">
              <a:avLst/>
            </a:prstGeom>
            <a:noFill/>
          </p:spPr>
          <p:txBody>
            <a:bodyPr wrap="none" rtlCol="0">
              <a:spAutoFit/>
            </a:bodyPr>
            <a:lstStyle/>
            <a:p>
              <a:pPr algn="ctr"/>
              <a:r>
                <a:rPr lang="en-GB" sz="700" dirty="0">
                  <a:solidFill>
                    <a:schemeClr val="bg1"/>
                  </a:solidFill>
                </a:rPr>
                <a:t>380</a:t>
              </a:r>
            </a:p>
          </p:txBody>
        </p:sp>
        <p:sp>
          <p:nvSpPr>
            <p:cNvPr id="93" name="TextBox 92">
              <a:extLst>
                <a:ext uri="{FF2B5EF4-FFF2-40B4-BE49-F238E27FC236}">
                  <a16:creationId xmlns:a16="http://schemas.microsoft.com/office/drawing/2014/main" id="{C4D1CEFB-194B-4BF6-B0DD-C2A98281BC9C}"/>
                </a:ext>
              </a:extLst>
            </p:cNvPr>
            <p:cNvSpPr txBox="1"/>
            <p:nvPr/>
          </p:nvSpPr>
          <p:spPr>
            <a:xfrm>
              <a:off x="3438134" y="5265583"/>
              <a:ext cx="333746" cy="200055"/>
            </a:xfrm>
            <a:prstGeom prst="rect">
              <a:avLst/>
            </a:prstGeom>
            <a:noFill/>
          </p:spPr>
          <p:txBody>
            <a:bodyPr wrap="none" rtlCol="0">
              <a:spAutoFit/>
            </a:bodyPr>
            <a:lstStyle/>
            <a:p>
              <a:pPr algn="ctr"/>
              <a:r>
                <a:rPr lang="en-GB" sz="700" dirty="0">
                  <a:solidFill>
                    <a:schemeClr val="bg1"/>
                  </a:solidFill>
                </a:rPr>
                <a:t>445</a:t>
              </a:r>
            </a:p>
          </p:txBody>
        </p:sp>
        <p:cxnSp>
          <p:nvCxnSpPr>
            <p:cNvPr id="94" name="Straight Connector 93">
              <a:extLst>
                <a:ext uri="{FF2B5EF4-FFF2-40B4-BE49-F238E27FC236}">
                  <a16:creationId xmlns:a16="http://schemas.microsoft.com/office/drawing/2014/main" id="{0D3E55AE-DF57-4B0E-B78F-0FFE418A48DC}"/>
                </a:ext>
              </a:extLst>
            </p:cNvPr>
            <p:cNvCxnSpPr/>
            <p:nvPr/>
          </p:nvCxnSpPr>
          <p:spPr>
            <a:xfrm>
              <a:off x="3515006" y="5298381"/>
              <a:ext cx="180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5" name="Content Placeholder 6">
            <a:extLst>
              <a:ext uri="{FF2B5EF4-FFF2-40B4-BE49-F238E27FC236}">
                <a16:creationId xmlns:a16="http://schemas.microsoft.com/office/drawing/2014/main" id="{2B0BD157-C346-46E6-A1EB-08A06C7EF208}"/>
              </a:ext>
            </a:extLst>
          </p:cNvPr>
          <p:cNvSpPr txBox="1">
            <a:spLocks/>
          </p:cNvSpPr>
          <p:nvPr/>
        </p:nvSpPr>
        <p:spPr>
          <a:xfrm>
            <a:off x="319314" y="1620262"/>
            <a:ext cx="4179600" cy="1157240"/>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German Hepatitis C-Registry (DHC-R)</a:t>
            </a:r>
          </a:p>
          <a:p>
            <a:pPr lvl="1"/>
            <a:r>
              <a:rPr lang="en-US" sz="1200" dirty="0"/>
              <a:t>7747 CHC patients starting DAA treatment</a:t>
            </a:r>
          </a:p>
          <a:p>
            <a:pPr lvl="1"/>
            <a:r>
              <a:rPr lang="en-GB" sz="1200" dirty="0"/>
              <a:t>ITT: completed therapy and had ≥1 follow-up documentation (528 OST; 5,582 non-OST)</a:t>
            </a:r>
          </a:p>
          <a:p>
            <a:pPr lvl="1"/>
            <a:endParaRPr lang="en-US" sz="1200" dirty="0"/>
          </a:p>
        </p:txBody>
      </p:sp>
      <p:graphicFrame>
        <p:nvGraphicFramePr>
          <p:cNvPr id="96" name="Content Placeholder 8">
            <a:extLst>
              <a:ext uri="{FF2B5EF4-FFF2-40B4-BE49-F238E27FC236}">
                <a16:creationId xmlns:a16="http://schemas.microsoft.com/office/drawing/2014/main" id="{9EA3FDE1-4D1F-4B28-8873-EF5001FD22A8}"/>
              </a:ext>
            </a:extLst>
          </p:cNvPr>
          <p:cNvGraphicFramePr>
            <a:graphicFrameLocks/>
          </p:cNvGraphicFramePr>
          <p:nvPr>
            <p:extLst>
              <p:ext uri="{D42A27DB-BD31-4B8C-83A1-F6EECF244321}">
                <p14:modId xmlns:p14="http://schemas.microsoft.com/office/powerpoint/2010/main" val="3249965606"/>
              </p:ext>
            </p:extLst>
          </p:nvPr>
        </p:nvGraphicFramePr>
        <p:xfrm>
          <a:off x="779031" y="2594270"/>
          <a:ext cx="3456383" cy="1157240"/>
        </p:xfrm>
        <a:graphic>
          <a:graphicData uri="http://schemas.openxmlformats.org/drawingml/2006/table">
            <a:tbl>
              <a:tblPr firstRow="1" bandRow="1">
                <a:tableStyleId>{F2DE63D5-997A-4646-A377-4702673A728D}</a:tableStyleId>
              </a:tblPr>
              <a:tblGrid>
                <a:gridCol w="1080120">
                  <a:extLst>
                    <a:ext uri="{9D8B030D-6E8A-4147-A177-3AD203B41FA5}">
                      <a16:colId xmlns:a16="http://schemas.microsoft.com/office/drawing/2014/main" val="2399046668"/>
                    </a:ext>
                  </a:extLst>
                </a:gridCol>
                <a:gridCol w="432048">
                  <a:extLst>
                    <a:ext uri="{9D8B030D-6E8A-4147-A177-3AD203B41FA5}">
                      <a16:colId xmlns:a16="http://schemas.microsoft.com/office/drawing/2014/main" val="696383788"/>
                    </a:ext>
                  </a:extLst>
                </a:gridCol>
                <a:gridCol w="914345">
                  <a:extLst>
                    <a:ext uri="{9D8B030D-6E8A-4147-A177-3AD203B41FA5}">
                      <a16:colId xmlns:a16="http://schemas.microsoft.com/office/drawing/2014/main" val="4043560443"/>
                    </a:ext>
                  </a:extLst>
                </a:gridCol>
                <a:gridCol w="1029870">
                  <a:extLst>
                    <a:ext uri="{9D8B030D-6E8A-4147-A177-3AD203B41FA5}">
                      <a16:colId xmlns:a16="http://schemas.microsoft.com/office/drawing/2014/main" val="483206123"/>
                    </a:ext>
                  </a:extLst>
                </a:gridCol>
              </a:tblGrid>
              <a:tr h="413300">
                <a:tc>
                  <a:txBody>
                    <a:bodyPr/>
                    <a:lstStyle/>
                    <a:p>
                      <a:endParaRPr lang="en-GB" sz="1200" dirty="0"/>
                    </a:p>
                  </a:txBody>
                  <a:tcPr marL="18000" marR="18000" marT="18000" marB="18000" anchor="b">
                    <a:solidFill>
                      <a:schemeClr val="tx2"/>
                    </a:solidFill>
                  </a:tcPr>
                </a:tc>
                <a:tc>
                  <a:txBody>
                    <a:bodyPr/>
                    <a:lstStyle/>
                    <a:p>
                      <a:pPr algn="ctr"/>
                      <a:r>
                        <a:rPr lang="en-GB" sz="1200" dirty="0"/>
                        <a:t>n</a:t>
                      </a:r>
                    </a:p>
                  </a:txBody>
                  <a:tcPr marL="18000" marR="18000" marT="18000" marB="18000" anchor="b">
                    <a:solidFill>
                      <a:schemeClr val="tx2"/>
                    </a:solidFill>
                  </a:tcPr>
                </a:tc>
                <a:tc>
                  <a:txBody>
                    <a:bodyPr/>
                    <a:lstStyle/>
                    <a:p>
                      <a:pPr algn="ctr"/>
                      <a:r>
                        <a:rPr lang="en-GB" sz="1200" dirty="0"/>
                        <a:t>Alcohol consumers</a:t>
                      </a:r>
                    </a:p>
                  </a:txBody>
                  <a:tcPr marL="18000" marR="18000" marT="18000" marB="18000" anchor="b">
                    <a:solidFill>
                      <a:schemeClr val="tx2"/>
                    </a:solidFill>
                  </a:tcPr>
                </a:tc>
                <a:tc>
                  <a:txBody>
                    <a:bodyPr/>
                    <a:lstStyle/>
                    <a:p>
                      <a:pPr algn="ctr"/>
                      <a:r>
                        <a:rPr lang="en-GB" sz="1200" dirty="0"/>
                        <a:t>Cannabis consumers</a:t>
                      </a:r>
                    </a:p>
                  </a:txBody>
                  <a:tcPr marL="18000" marR="18000" marT="18000" marB="18000" anchor="b">
                    <a:solidFill>
                      <a:schemeClr val="tx2"/>
                    </a:solidFill>
                  </a:tcPr>
                </a:tc>
                <a:extLst>
                  <a:ext uri="{0D108BD9-81ED-4DB2-BD59-A6C34878D82A}">
                    <a16:rowId xmlns:a16="http://schemas.microsoft.com/office/drawing/2014/main" val="3272947020"/>
                  </a:ext>
                </a:extLst>
              </a:tr>
              <a:tr h="247980">
                <a:tc>
                  <a:txBody>
                    <a:bodyPr/>
                    <a:lstStyle/>
                    <a:p>
                      <a:r>
                        <a:rPr lang="en-GB" sz="1200" dirty="0"/>
                        <a:t>OST </a:t>
                      </a:r>
                    </a:p>
                  </a:txBody>
                  <a:tcPr marL="18000" marR="18000" marT="18000" marB="18000"/>
                </a:tc>
                <a:tc>
                  <a:txBody>
                    <a:bodyPr/>
                    <a:lstStyle/>
                    <a:p>
                      <a:pPr algn="ctr"/>
                      <a:r>
                        <a:rPr lang="en-GB" sz="1200" dirty="0"/>
                        <a:t>739</a:t>
                      </a:r>
                    </a:p>
                  </a:txBody>
                  <a:tcPr marL="18000" marR="18000" marT="18000" marB="18000"/>
                </a:tc>
                <a:tc>
                  <a:txBody>
                    <a:bodyPr/>
                    <a:lstStyle/>
                    <a:p>
                      <a:pPr algn="ctr"/>
                      <a:r>
                        <a:rPr lang="en-US" sz="1200" dirty="0"/>
                        <a:t>17.9%</a:t>
                      </a:r>
                      <a:endParaRPr lang="en-GB" sz="1200" dirty="0"/>
                    </a:p>
                  </a:txBody>
                  <a:tcPr marL="18000" marR="18000" marT="18000" marB="18000"/>
                </a:tc>
                <a:tc>
                  <a:txBody>
                    <a:bodyPr/>
                    <a:lstStyle/>
                    <a:p>
                      <a:pPr algn="ctr"/>
                      <a:r>
                        <a:rPr lang="en-US" sz="1200" dirty="0"/>
                        <a:t>19.2%</a:t>
                      </a:r>
                      <a:endParaRPr lang="en-GB" sz="1200" dirty="0"/>
                    </a:p>
                  </a:txBody>
                  <a:tcPr marL="18000" marR="18000" marT="18000" marB="18000"/>
                </a:tc>
                <a:extLst>
                  <a:ext uri="{0D108BD9-81ED-4DB2-BD59-A6C34878D82A}">
                    <a16:rowId xmlns:a16="http://schemas.microsoft.com/office/drawing/2014/main" val="3458818296"/>
                  </a:ext>
                </a:extLst>
              </a:tr>
              <a:tr h="247980">
                <a:tc>
                  <a:txBody>
                    <a:bodyPr/>
                    <a:lstStyle/>
                    <a:p>
                      <a:r>
                        <a:rPr lang="en-US" sz="1200" dirty="0"/>
                        <a:t>Non-OST/DU</a:t>
                      </a:r>
                      <a:endParaRPr lang="en-GB" sz="1200" dirty="0"/>
                    </a:p>
                  </a:txBody>
                  <a:tcPr marL="18000" marR="18000" marT="18000" marB="18000"/>
                </a:tc>
                <a:tc>
                  <a:txBody>
                    <a:bodyPr/>
                    <a:lstStyle/>
                    <a:p>
                      <a:pPr algn="ctr"/>
                      <a:r>
                        <a:rPr lang="en-GB" sz="1200" dirty="0"/>
                        <a:t>1500</a:t>
                      </a:r>
                    </a:p>
                  </a:txBody>
                  <a:tcPr marL="18000" marR="18000" marT="18000" marB="18000"/>
                </a:tc>
                <a:tc>
                  <a:txBody>
                    <a:bodyPr/>
                    <a:lstStyle/>
                    <a:p>
                      <a:pPr algn="ctr"/>
                      <a:r>
                        <a:rPr lang="en-US" sz="1200" dirty="0"/>
                        <a:t>17.5%</a:t>
                      </a:r>
                      <a:endParaRPr lang="en-GB" sz="1200" dirty="0"/>
                    </a:p>
                  </a:txBody>
                  <a:tcPr marL="18000" marR="18000" marT="18000" marB="18000"/>
                </a:tc>
                <a:tc>
                  <a:txBody>
                    <a:bodyPr/>
                    <a:lstStyle/>
                    <a:p>
                      <a:pPr algn="ctr"/>
                      <a:r>
                        <a:rPr lang="en-US" sz="1200" dirty="0"/>
                        <a:t>9.6%</a:t>
                      </a:r>
                      <a:endParaRPr lang="en-GB" sz="1200" dirty="0"/>
                    </a:p>
                  </a:txBody>
                  <a:tcPr marL="18000" marR="18000" marT="18000" marB="18000"/>
                </a:tc>
                <a:extLst>
                  <a:ext uri="{0D108BD9-81ED-4DB2-BD59-A6C34878D82A}">
                    <a16:rowId xmlns:a16="http://schemas.microsoft.com/office/drawing/2014/main" val="3118155503"/>
                  </a:ext>
                </a:extLst>
              </a:tr>
              <a:tr h="247980">
                <a:tc>
                  <a:txBody>
                    <a:bodyPr/>
                    <a:lstStyle/>
                    <a:p>
                      <a:r>
                        <a:rPr lang="en-US" sz="1200" dirty="0"/>
                        <a:t>non-OST/NDU </a:t>
                      </a:r>
                      <a:endParaRPr lang="en-GB" sz="1200" dirty="0"/>
                    </a:p>
                  </a:txBody>
                  <a:tcPr marL="18000" marR="18000" marT="18000" marB="18000"/>
                </a:tc>
                <a:tc>
                  <a:txBody>
                    <a:bodyPr/>
                    <a:lstStyle/>
                    <a:p>
                      <a:pPr algn="ctr"/>
                      <a:r>
                        <a:rPr lang="en-GB" sz="1200" dirty="0"/>
                        <a:t>5508</a:t>
                      </a:r>
                    </a:p>
                  </a:txBody>
                  <a:tcPr marL="18000" marR="18000" marT="18000" marB="18000"/>
                </a:tc>
                <a:tc>
                  <a:txBody>
                    <a:bodyPr/>
                    <a:lstStyle/>
                    <a:p>
                      <a:pPr algn="ctr"/>
                      <a:r>
                        <a:rPr lang="en-US" sz="1200" dirty="0"/>
                        <a:t>11.6%</a:t>
                      </a:r>
                      <a:endParaRPr lang="en-GB" sz="1200" dirty="0"/>
                    </a:p>
                  </a:txBody>
                  <a:tcPr marL="18000" marR="18000" marT="18000" marB="18000"/>
                </a:tc>
                <a:tc>
                  <a:txBody>
                    <a:bodyPr/>
                    <a:lstStyle/>
                    <a:p>
                      <a:pPr algn="ctr"/>
                      <a:r>
                        <a:rPr lang="en-US" sz="1200" dirty="0"/>
                        <a:t>1.2% </a:t>
                      </a:r>
                      <a:endParaRPr lang="en-GB" sz="1200" dirty="0"/>
                    </a:p>
                  </a:txBody>
                  <a:tcPr marL="18000" marR="18000" marT="18000" marB="18000"/>
                </a:tc>
                <a:extLst>
                  <a:ext uri="{0D108BD9-81ED-4DB2-BD59-A6C34878D82A}">
                    <a16:rowId xmlns:a16="http://schemas.microsoft.com/office/drawing/2014/main" val="1393747514"/>
                  </a:ext>
                </a:extLst>
              </a:tr>
            </a:tbl>
          </a:graphicData>
        </a:graphic>
      </p:graphicFrame>
      <p:sp>
        <p:nvSpPr>
          <p:cNvPr id="97" name="Content Placeholder 7">
            <a:extLst>
              <a:ext uri="{FF2B5EF4-FFF2-40B4-BE49-F238E27FC236}">
                <a16:creationId xmlns:a16="http://schemas.microsoft.com/office/drawing/2014/main" id="{3638561A-8E7F-487B-84F0-AB527E7F1966}"/>
              </a:ext>
            </a:extLst>
          </p:cNvPr>
          <p:cNvSpPr txBox="1">
            <a:spLocks/>
          </p:cNvSpPr>
          <p:nvPr/>
        </p:nvSpPr>
        <p:spPr>
          <a:xfrm>
            <a:off x="319314" y="3817608"/>
            <a:ext cx="4179600" cy="2419124"/>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High SVR in OST and non-OST patients</a:t>
            </a:r>
          </a:p>
          <a:p>
            <a:r>
              <a:rPr lang="en-US" sz="1400" dirty="0"/>
              <a:t>SVR 12/24</a:t>
            </a:r>
            <a:r>
              <a:rPr lang="en-US" sz="1400" baseline="30000" dirty="0"/>
              <a:t>† </a:t>
            </a:r>
            <a:r>
              <a:rPr lang="en-US" sz="1400" dirty="0"/>
              <a:t>(ITT) were significantly higher in non-OST/NDU vs. OST, mainly due to significantly higher LTFU rates in OST</a:t>
            </a:r>
          </a:p>
          <a:p>
            <a:r>
              <a:rPr lang="en-US" sz="1400" dirty="0"/>
              <a:t>Cannabis use did not significantly influence SVR12/24 or LTFU</a:t>
            </a:r>
          </a:p>
          <a:p>
            <a:r>
              <a:rPr lang="en-US" sz="1400" dirty="0"/>
              <a:t>LTFU was more likely in patients with current/former drug use or high alcohol use</a:t>
            </a:r>
          </a:p>
          <a:p>
            <a:r>
              <a:rPr lang="en-US" sz="1400" dirty="0"/>
              <a:t>LTFU occurred mainly after EOT, leaving a high chance for HCV elimination</a:t>
            </a:r>
            <a:endParaRPr lang="en-GB" sz="1400" dirty="0"/>
          </a:p>
        </p:txBody>
      </p:sp>
    </p:spTree>
    <p:extLst>
      <p:ext uri="{BB962C8B-B14F-4D97-AF65-F5344CB8AC3E}">
        <p14:creationId xmlns:p14="http://schemas.microsoft.com/office/powerpoint/2010/main" val="235478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906875" y="3476013"/>
            <a:ext cx="3123717" cy="16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5" name="Rectangle 34"/>
          <p:cNvSpPr/>
          <p:nvPr/>
        </p:nvSpPr>
        <p:spPr>
          <a:xfrm>
            <a:off x="8040462" y="3476012"/>
            <a:ext cx="536231" cy="16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1800" dirty="0"/>
              <a:t>Reduction in hepatitis C-related decompensated cirrhosis associated with national scale-up of DAA therapies targeting advanced liver fibrosis</a:t>
            </a:r>
            <a:endParaRPr lang="en-GB" sz="18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a:t>
            </a:r>
            <a:r>
              <a:rPr lang="en-US" dirty="0"/>
              <a:t>Based on 3,240 with available data to date</a:t>
            </a:r>
          </a:p>
          <a:p>
            <a:r>
              <a:rPr lang="en-GB" dirty="0"/>
              <a:t>Hutchinson S, et al. ILC 2018, #GS-017</a:t>
            </a:r>
          </a:p>
        </p:txBody>
      </p:sp>
      <p:sp>
        <p:nvSpPr>
          <p:cNvPr id="30" name="Content Placeholder 29">
            <a:extLst>
              <a:ext uri="{FF2B5EF4-FFF2-40B4-BE49-F238E27FC236}">
                <a16:creationId xmlns:a16="http://schemas.microsoft.com/office/drawing/2014/main" id="{E9B39189-6FF1-4764-A64F-A6BE319B9193}"/>
              </a:ext>
            </a:extLst>
          </p:cNvPr>
          <p:cNvSpPr>
            <a:spLocks noGrp="1"/>
          </p:cNvSpPr>
          <p:nvPr>
            <p:ph sz="half" idx="1"/>
          </p:nvPr>
        </p:nvSpPr>
        <p:spPr>
          <a:xfrm>
            <a:off x="319314" y="1250675"/>
            <a:ext cx="8429150" cy="4622400"/>
          </a:xfrm>
        </p:spPr>
        <p:txBody>
          <a:bodyPr>
            <a:normAutofit/>
          </a:bodyPr>
          <a:lstStyle/>
          <a:p>
            <a:r>
              <a:rPr lang="en-GB" sz="1400" b="1" dirty="0"/>
              <a:t>Background: </a:t>
            </a:r>
            <a:r>
              <a:rPr lang="en-GB" sz="1400" dirty="0"/>
              <a:t>Scotland has national surveillance of HCV treatment/disease. DAAs (first licensed May 2014) were prioritized to patients with advanced liver fibrosis (F2+); target was set to reduce HCV-related decompensated cirrhosis (DC) by 75% by 2020</a:t>
            </a:r>
          </a:p>
          <a:p>
            <a:r>
              <a:rPr lang="en-US" sz="1400" b="1" dirty="0"/>
              <a:t>Aim: </a:t>
            </a:r>
            <a:r>
              <a:rPr lang="en-GB" sz="1400" dirty="0"/>
              <a:t>to examine the early impact of DAAs on HCV-related DC at the population level</a:t>
            </a:r>
          </a:p>
          <a:p>
            <a:r>
              <a:rPr lang="en-US" sz="1400" b="1" dirty="0"/>
              <a:t>Methods:</a:t>
            </a:r>
          </a:p>
          <a:p>
            <a:pPr lvl="1"/>
            <a:r>
              <a:rPr lang="en-US" sz="1200" dirty="0"/>
              <a:t>Data on persons starting HCV therapy up to March 2017 obtained from the Scottish HCV Clinical database</a:t>
            </a:r>
          </a:p>
          <a:p>
            <a:pPr lvl="1"/>
            <a:r>
              <a:rPr lang="en-US" sz="1200" dirty="0"/>
              <a:t>Record linkage of Scotland’s HCV Diagnosis database to national hospital inpatient database: linked patients with CHC diagnosis admitted to hospital for the first time with DC (2000</a:t>
            </a:r>
            <a:r>
              <a:rPr lang="en-US" sz="1200" dirty="0">
                <a:latin typeface="Arial" panose="020B0604020202020204" pitchFamily="34" charset="0"/>
                <a:cs typeface="Arial" panose="020B0604020202020204" pitchFamily="34" charset="0"/>
              </a:rPr>
              <a:t>–20</a:t>
            </a:r>
            <a:r>
              <a:rPr lang="en-US" sz="1200" dirty="0"/>
              <a:t>16)</a:t>
            </a:r>
          </a:p>
          <a:p>
            <a:endParaRPr lang="en-GB" sz="1400" dirty="0"/>
          </a:p>
        </p:txBody>
      </p:sp>
      <p:graphicFrame>
        <p:nvGraphicFramePr>
          <p:cNvPr id="37" name="Chart 36"/>
          <p:cNvGraphicFramePr/>
          <p:nvPr>
            <p:extLst>
              <p:ext uri="{D42A27DB-BD31-4B8C-83A1-F6EECF244321}">
                <p14:modId xmlns:p14="http://schemas.microsoft.com/office/powerpoint/2010/main" val="1418209165"/>
              </p:ext>
            </p:extLst>
          </p:nvPr>
        </p:nvGraphicFramePr>
        <p:xfrm>
          <a:off x="4355976" y="3356992"/>
          <a:ext cx="4398131" cy="2261073"/>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649B36DE-EFF6-48EA-98CA-BF976DD15663}"/>
              </a:ext>
            </a:extLst>
          </p:cNvPr>
          <p:cNvSpPr/>
          <p:nvPr/>
        </p:nvSpPr>
        <p:spPr>
          <a:xfrm>
            <a:off x="4462601" y="3133201"/>
            <a:ext cx="4451948" cy="276999"/>
          </a:xfrm>
          <a:prstGeom prst="rect">
            <a:avLst/>
          </a:prstGeom>
        </p:spPr>
        <p:txBody>
          <a:bodyPr wrap="square">
            <a:spAutoFit/>
          </a:bodyPr>
          <a:lstStyle/>
          <a:p>
            <a:pPr algn="ctr"/>
            <a:r>
              <a:rPr lang="en-GB" sz="1200" b="1" dirty="0"/>
              <a:t>Annual number of new presentations for HCV-related DC</a:t>
            </a:r>
            <a:endParaRPr lang="en-GB" sz="1200" dirty="0"/>
          </a:p>
        </p:txBody>
      </p:sp>
      <p:grpSp>
        <p:nvGrpSpPr>
          <p:cNvPr id="16" name="Group 15">
            <a:extLst>
              <a:ext uri="{FF2B5EF4-FFF2-40B4-BE49-F238E27FC236}">
                <a16:creationId xmlns:a16="http://schemas.microsoft.com/office/drawing/2014/main" id="{86669320-1F75-4D5A-AEE9-460144E510A6}"/>
              </a:ext>
            </a:extLst>
          </p:cNvPr>
          <p:cNvGrpSpPr/>
          <p:nvPr/>
        </p:nvGrpSpPr>
        <p:grpSpPr>
          <a:xfrm>
            <a:off x="4499993" y="5418523"/>
            <a:ext cx="4580641" cy="626345"/>
            <a:chOff x="4309382" y="1412155"/>
            <a:chExt cx="4580641" cy="777457"/>
          </a:xfrm>
        </p:grpSpPr>
        <p:grpSp>
          <p:nvGrpSpPr>
            <p:cNvPr id="14" name="Group 13">
              <a:extLst>
                <a:ext uri="{FF2B5EF4-FFF2-40B4-BE49-F238E27FC236}">
                  <a16:creationId xmlns:a16="http://schemas.microsoft.com/office/drawing/2014/main" id="{4D4F0409-8090-4604-871B-B9F7D8B0821B}"/>
                </a:ext>
              </a:extLst>
            </p:cNvPr>
            <p:cNvGrpSpPr/>
            <p:nvPr/>
          </p:nvGrpSpPr>
          <p:grpSpPr>
            <a:xfrm>
              <a:off x="4309382" y="1412155"/>
              <a:ext cx="3958675" cy="264626"/>
              <a:chOff x="4309382" y="1412155"/>
              <a:chExt cx="3958675" cy="264626"/>
            </a:xfrm>
          </p:grpSpPr>
          <p:sp>
            <p:nvSpPr>
              <p:cNvPr id="8" name="TextBox 7">
                <a:extLst>
                  <a:ext uri="{FF2B5EF4-FFF2-40B4-BE49-F238E27FC236}">
                    <a16:creationId xmlns:a16="http://schemas.microsoft.com/office/drawing/2014/main" id="{B819BEA3-0ACB-463C-8FE1-ABEDA06EBF53}"/>
                  </a:ext>
                </a:extLst>
              </p:cNvPr>
              <p:cNvSpPr txBox="1"/>
              <p:nvPr/>
            </p:nvSpPr>
            <p:spPr>
              <a:xfrm>
                <a:off x="4531137" y="1412155"/>
                <a:ext cx="3736920" cy="264626"/>
              </a:xfrm>
              <a:prstGeom prst="rect">
                <a:avLst/>
              </a:prstGeom>
              <a:noFill/>
            </p:spPr>
            <p:txBody>
              <a:bodyPr wrap="none" rtlCol="0">
                <a:spAutoFit/>
              </a:bodyPr>
              <a:lstStyle/>
              <a:p>
                <a:r>
                  <a:rPr lang="en-GB" sz="900" dirty="0"/>
                  <a:t>All 1st-time DC admissions among persons ever diagnosed with CHC</a:t>
                </a:r>
              </a:p>
            </p:txBody>
          </p:sp>
          <p:grpSp>
            <p:nvGrpSpPr>
              <p:cNvPr id="12" name="Group 11">
                <a:extLst>
                  <a:ext uri="{FF2B5EF4-FFF2-40B4-BE49-F238E27FC236}">
                    <a16:creationId xmlns:a16="http://schemas.microsoft.com/office/drawing/2014/main" id="{C08F3159-4D5B-4FEC-AD60-727E37DB11CA}"/>
                  </a:ext>
                </a:extLst>
              </p:cNvPr>
              <p:cNvGrpSpPr/>
              <p:nvPr/>
            </p:nvGrpSpPr>
            <p:grpSpPr>
              <a:xfrm>
                <a:off x="4309382" y="1485113"/>
                <a:ext cx="268738" cy="108000"/>
                <a:chOff x="4237306" y="1474507"/>
                <a:chExt cx="268738" cy="108000"/>
              </a:xfrm>
            </p:grpSpPr>
            <p:cxnSp>
              <p:nvCxnSpPr>
                <p:cNvPr id="10" name="Straight Connector 9">
                  <a:extLst>
                    <a:ext uri="{FF2B5EF4-FFF2-40B4-BE49-F238E27FC236}">
                      <a16:creationId xmlns:a16="http://schemas.microsoft.com/office/drawing/2014/main" id="{EB20ADB0-D94B-4AA8-87AF-FE2CF36F1248}"/>
                    </a:ext>
                  </a:extLst>
                </p:cNvPr>
                <p:cNvCxnSpPr/>
                <p:nvPr/>
              </p:nvCxnSpPr>
              <p:spPr>
                <a:xfrm>
                  <a:off x="4237306" y="1528507"/>
                  <a:ext cx="2687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F3C6053-F1CE-4BFA-BDCA-EE5D6A16063B}"/>
                    </a:ext>
                  </a:extLst>
                </p:cNvPr>
                <p:cNvSpPr/>
                <p:nvPr/>
              </p:nvSpPr>
              <p:spPr>
                <a:xfrm>
                  <a:off x="4317675" y="1474507"/>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grpSp>
        <p:sp>
          <p:nvSpPr>
            <p:cNvPr id="39" name="TextBox 38">
              <a:extLst>
                <a:ext uri="{FF2B5EF4-FFF2-40B4-BE49-F238E27FC236}">
                  <a16:creationId xmlns:a16="http://schemas.microsoft.com/office/drawing/2014/main" id="{843E5FFA-06DC-40F2-88FE-98C453796774}"/>
                </a:ext>
              </a:extLst>
            </p:cNvPr>
            <p:cNvSpPr txBox="1"/>
            <p:nvPr/>
          </p:nvSpPr>
          <p:spPr>
            <a:xfrm>
              <a:off x="4531137" y="1668570"/>
              <a:ext cx="4038285" cy="264626"/>
            </a:xfrm>
            <a:prstGeom prst="rect">
              <a:avLst/>
            </a:prstGeom>
            <a:noFill/>
          </p:spPr>
          <p:txBody>
            <a:bodyPr wrap="none" rtlCol="0">
              <a:spAutoFit/>
            </a:bodyPr>
            <a:lstStyle/>
            <a:p>
              <a:r>
                <a:rPr lang="en-GB" sz="900" dirty="0"/>
                <a:t>1st-time DC admissions among persons with CHC at time of DC admission</a:t>
              </a:r>
            </a:p>
          </p:txBody>
        </p:sp>
        <p:cxnSp>
          <p:nvCxnSpPr>
            <p:cNvPr id="42" name="Straight Connector 41">
              <a:extLst>
                <a:ext uri="{FF2B5EF4-FFF2-40B4-BE49-F238E27FC236}">
                  <a16:creationId xmlns:a16="http://schemas.microsoft.com/office/drawing/2014/main" id="{C87E599C-F2B1-4825-98A7-56320DD47581}"/>
                </a:ext>
              </a:extLst>
            </p:cNvPr>
            <p:cNvCxnSpPr/>
            <p:nvPr/>
          </p:nvCxnSpPr>
          <p:spPr>
            <a:xfrm>
              <a:off x="4309382" y="1795528"/>
              <a:ext cx="26873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31DFA288-BB4C-4BF5-B1B9-D21C6DEB3D27}"/>
                </a:ext>
              </a:extLst>
            </p:cNvPr>
            <p:cNvSpPr/>
            <p:nvPr/>
          </p:nvSpPr>
          <p:spPr>
            <a:xfrm>
              <a:off x="4389751" y="1741528"/>
              <a:ext cx="108000" cy="1080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nvGrpSpPr>
            <p:cNvPr id="44" name="Group 43">
              <a:extLst>
                <a:ext uri="{FF2B5EF4-FFF2-40B4-BE49-F238E27FC236}">
                  <a16:creationId xmlns:a16="http://schemas.microsoft.com/office/drawing/2014/main" id="{83104BE4-4CBC-4388-9FA2-1B18F5EE43BB}"/>
                </a:ext>
              </a:extLst>
            </p:cNvPr>
            <p:cNvGrpSpPr/>
            <p:nvPr/>
          </p:nvGrpSpPr>
          <p:grpSpPr>
            <a:xfrm>
              <a:off x="4309382" y="1924986"/>
              <a:ext cx="4580641" cy="264626"/>
              <a:chOff x="4309382" y="1412155"/>
              <a:chExt cx="4580641" cy="264626"/>
            </a:xfrm>
          </p:grpSpPr>
          <p:sp>
            <p:nvSpPr>
              <p:cNvPr id="45" name="TextBox 44">
                <a:extLst>
                  <a:ext uri="{FF2B5EF4-FFF2-40B4-BE49-F238E27FC236}">
                    <a16:creationId xmlns:a16="http://schemas.microsoft.com/office/drawing/2014/main" id="{5180B5C0-1A5C-4571-AAF9-E2329B58E716}"/>
                  </a:ext>
                </a:extLst>
              </p:cNvPr>
              <p:cNvSpPr txBox="1"/>
              <p:nvPr/>
            </p:nvSpPr>
            <p:spPr>
              <a:xfrm>
                <a:off x="4531137" y="1412155"/>
                <a:ext cx="4358886" cy="264626"/>
              </a:xfrm>
              <a:prstGeom prst="rect">
                <a:avLst/>
              </a:prstGeom>
              <a:noFill/>
            </p:spPr>
            <p:txBody>
              <a:bodyPr wrap="none" rtlCol="0">
                <a:spAutoFit/>
              </a:bodyPr>
              <a:lstStyle/>
              <a:p>
                <a:r>
                  <a:rPr lang="en-GB" sz="900" dirty="0"/>
                  <a:t>1st-time DC admissions among persons who attained SVR prior to DC admission</a:t>
                </a:r>
              </a:p>
            </p:txBody>
          </p:sp>
          <p:grpSp>
            <p:nvGrpSpPr>
              <p:cNvPr id="46" name="Group 45">
                <a:extLst>
                  <a:ext uri="{FF2B5EF4-FFF2-40B4-BE49-F238E27FC236}">
                    <a16:creationId xmlns:a16="http://schemas.microsoft.com/office/drawing/2014/main" id="{586CB636-B88A-466A-A166-CFB3372DC3D6}"/>
                  </a:ext>
                </a:extLst>
              </p:cNvPr>
              <p:cNvGrpSpPr/>
              <p:nvPr/>
            </p:nvGrpSpPr>
            <p:grpSpPr>
              <a:xfrm>
                <a:off x="4309382" y="1485113"/>
                <a:ext cx="268738" cy="108000"/>
                <a:chOff x="4237306" y="1474507"/>
                <a:chExt cx="268738" cy="108000"/>
              </a:xfrm>
            </p:grpSpPr>
            <p:cxnSp>
              <p:nvCxnSpPr>
                <p:cNvPr id="47" name="Straight Connector 46">
                  <a:extLst>
                    <a:ext uri="{FF2B5EF4-FFF2-40B4-BE49-F238E27FC236}">
                      <a16:creationId xmlns:a16="http://schemas.microsoft.com/office/drawing/2014/main" id="{D175BA84-ADB3-4B30-B0B1-20E70093F59A}"/>
                    </a:ext>
                  </a:extLst>
                </p:cNvPr>
                <p:cNvCxnSpPr/>
                <p:nvPr/>
              </p:nvCxnSpPr>
              <p:spPr>
                <a:xfrm>
                  <a:off x="4237306" y="1528507"/>
                  <a:ext cx="268738"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CA6FBCD-F00B-434E-B57F-FC45C156A716}"/>
                    </a:ext>
                  </a:extLst>
                </p:cNvPr>
                <p:cNvSpPr/>
                <p:nvPr/>
              </p:nvSpPr>
              <p:spPr>
                <a:xfrm>
                  <a:off x="4317675" y="1474507"/>
                  <a:ext cx="108000" cy="108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grpSp>
      </p:grpSp>
      <p:sp>
        <p:nvSpPr>
          <p:cNvPr id="34" name="TextBox 33"/>
          <p:cNvSpPr txBox="1"/>
          <p:nvPr/>
        </p:nvSpPr>
        <p:spPr>
          <a:xfrm>
            <a:off x="4886288" y="3480245"/>
            <a:ext cx="973618" cy="246221"/>
          </a:xfrm>
          <a:prstGeom prst="rect">
            <a:avLst/>
          </a:prstGeom>
          <a:noFill/>
          <a:ln>
            <a:solidFill>
              <a:schemeClr val="bg1">
                <a:lumMod val="95000"/>
              </a:schemeClr>
            </a:solidFill>
          </a:ln>
        </p:spPr>
        <p:txBody>
          <a:bodyPr wrap="square" rtlCol="0">
            <a:spAutoFit/>
          </a:bodyPr>
          <a:lstStyle/>
          <a:p>
            <a:pPr algn="ctr"/>
            <a:r>
              <a:rPr lang="en-GB" sz="1000" b="1" dirty="0"/>
              <a:t>Pre-DAA era</a:t>
            </a:r>
          </a:p>
        </p:txBody>
      </p:sp>
      <p:sp>
        <p:nvSpPr>
          <p:cNvPr id="36" name="TextBox 35"/>
          <p:cNvSpPr txBox="1"/>
          <p:nvPr/>
        </p:nvSpPr>
        <p:spPr>
          <a:xfrm>
            <a:off x="7977336" y="3461723"/>
            <a:ext cx="670701" cy="246221"/>
          </a:xfrm>
          <a:prstGeom prst="rect">
            <a:avLst/>
          </a:prstGeom>
          <a:noFill/>
        </p:spPr>
        <p:txBody>
          <a:bodyPr wrap="square" rtlCol="0">
            <a:spAutoFit/>
          </a:bodyPr>
          <a:lstStyle/>
          <a:p>
            <a:pPr algn="ctr"/>
            <a:r>
              <a:rPr lang="en-GB" sz="1000" b="1" dirty="0"/>
              <a:t>DAA era</a:t>
            </a:r>
          </a:p>
        </p:txBody>
      </p:sp>
      <p:sp>
        <p:nvSpPr>
          <p:cNvPr id="29" name="TextBox 28">
            <a:extLst>
              <a:ext uri="{FF2B5EF4-FFF2-40B4-BE49-F238E27FC236}">
                <a16:creationId xmlns:a16="http://schemas.microsoft.com/office/drawing/2014/main" id="{86DB71B9-D648-4D99-9027-FB8DF8C73A20}"/>
              </a:ext>
            </a:extLst>
          </p:cNvPr>
          <p:cNvSpPr txBox="1"/>
          <p:nvPr/>
        </p:nvSpPr>
        <p:spPr>
          <a:xfrm>
            <a:off x="8479918" y="3949570"/>
            <a:ext cx="670700" cy="276999"/>
          </a:xfrm>
          <a:prstGeom prst="rect">
            <a:avLst/>
          </a:prstGeom>
          <a:noFill/>
        </p:spPr>
        <p:txBody>
          <a:bodyPr wrap="square" rtlCol="0">
            <a:spAutoFit/>
          </a:bodyPr>
          <a:lstStyle/>
          <a:p>
            <a:r>
              <a:rPr lang="en-US" sz="1200" b="1" dirty="0"/>
              <a:t>29% ↓</a:t>
            </a:r>
            <a:endParaRPr lang="en-GB" sz="1200" b="1" dirty="0"/>
          </a:p>
        </p:txBody>
      </p:sp>
      <p:sp>
        <p:nvSpPr>
          <p:cNvPr id="56" name="TextBox 55">
            <a:extLst>
              <a:ext uri="{FF2B5EF4-FFF2-40B4-BE49-F238E27FC236}">
                <a16:creationId xmlns:a16="http://schemas.microsoft.com/office/drawing/2014/main" id="{49E6E3A3-9906-4A10-A9D9-249B93737F6A}"/>
              </a:ext>
            </a:extLst>
          </p:cNvPr>
          <p:cNvSpPr txBox="1"/>
          <p:nvPr/>
        </p:nvSpPr>
        <p:spPr>
          <a:xfrm>
            <a:off x="8501697" y="4380461"/>
            <a:ext cx="712508" cy="276999"/>
          </a:xfrm>
          <a:prstGeom prst="rect">
            <a:avLst/>
          </a:prstGeom>
          <a:noFill/>
        </p:spPr>
        <p:txBody>
          <a:bodyPr wrap="square" rtlCol="0">
            <a:spAutoFit/>
          </a:bodyPr>
          <a:lstStyle/>
          <a:p>
            <a:r>
              <a:rPr lang="en-US" sz="1200" b="1" dirty="0"/>
              <a:t>39% ↓</a:t>
            </a:r>
            <a:endParaRPr lang="en-GB" sz="1200" b="1" dirty="0"/>
          </a:p>
        </p:txBody>
      </p:sp>
      <p:sp>
        <p:nvSpPr>
          <p:cNvPr id="57" name="TextBox 56">
            <a:extLst>
              <a:ext uri="{FF2B5EF4-FFF2-40B4-BE49-F238E27FC236}">
                <a16:creationId xmlns:a16="http://schemas.microsoft.com/office/drawing/2014/main" id="{2937E161-E98F-4DFF-9A29-0E06A0331C62}"/>
              </a:ext>
            </a:extLst>
          </p:cNvPr>
          <p:cNvSpPr txBox="1"/>
          <p:nvPr/>
        </p:nvSpPr>
        <p:spPr>
          <a:xfrm>
            <a:off x="8500560" y="4780484"/>
            <a:ext cx="650058" cy="276999"/>
          </a:xfrm>
          <a:prstGeom prst="rect">
            <a:avLst/>
          </a:prstGeom>
          <a:noFill/>
        </p:spPr>
        <p:txBody>
          <a:bodyPr wrap="square" rtlCol="0">
            <a:spAutoFit/>
          </a:bodyPr>
          <a:lstStyle/>
          <a:p>
            <a:r>
              <a:rPr lang="en-US" sz="1200" b="1" dirty="0"/>
              <a:t>50%↑</a:t>
            </a:r>
            <a:endParaRPr lang="en-GB" sz="1200" b="1" dirty="0"/>
          </a:p>
        </p:txBody>
      </p:sp>
      <p:sp>
        <p:nvSpPr>
          <p:cNvPr id="58" name="Content Placeholder 3">
            <a:extLst>
              <a:ext uri="{FF2B5EF4-FFF2-40B4-BE49-F238E27FC236}">
                <a16:creationId xmlns:a16="http://schemas.microsoft.com/office/drawing/2014/main" id="{253F66BC-894F-4717-9F15-389C35105489}"/>
              </a:ext>
            </a:extLst>
          </p:cNvPr>
          <p:cNvSpPr txBox="1">
            <a:spLocks/>
          </p:cNvSpPr>
          <p:nvPr/>
        </p:nvSpPr>
        <p:spPr>
          <a:xfrm>
            <a:off x="319314" y="3085740"/>
            <a:ext cx="4178883" cy="3114699"/>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t>Results:</a:t>
            </a:r>
          </a:p>
          <a:p>
            <a:pPr lvl="1"/>
            <a:r>
              <a:rPr lang="en-US" sz="1200" dirty="0"/>
              <a:t>Since the introduction of DAAs: 4800 patients have started HCV therapy (54% GT 1, 38% GT 3; 24% F2/3; 27% compensated, </a:t>
            </a:r>
            <a:br>
              <a:rPr lang="en-US" sz="1200" dirty="0"/>
            </a:br>
            <a:r>
              <a:rPr lang="en-US" sz="1200" dirty="0"/>
              <a:t>5% decompensated; 83% on DAAs; 94% SVR)*</a:t>
            </a:r>
          </a:p>
          <a:p>
            <a:pPr lvl="1"/>
            <a:r>
              <a:rPr lang="en-GB" sz="1200" dirty="0"/>
              <a:t>Number starting therapy (April 2014–March 2017 vs. prior 3 years) was 1.6-fold higher for all patients and 2.8-fold higher for compensated cirrhosis</a:t>
            </a:r>
          </a:p>
          <a:p>
            <a:r>
              <a:rPr lang="en-US" sz="1400" b="1" dirty="0"/>
              <a:t>Conclusions:</a:t>
            </a:r>
          </a:p>
          <a:p>
            <a:pPr lvl="1"/>
            <a:r>
              <a:rPr lang="en-US" sz="1200" dirty="0"/>
              <a:t>First country-level evidence of immediate impact that DAAs can have in averting HCV-related DC</a:t>
            </a:r>
          </a:p>
          <a:p>
            <a:pPr lvl="1"/>
            <a:r>
              <a:rPr lang="en-US" sz="1200" dirty="0"/>
              <a:t>Need to address comorbidities that pose a risk of liver disease progression among patients </a:t>
            </a:r>
            <a:br>
              <a:rPr lang="en-US" sz="1200" dirty="0"/>
            </a:br>
            <a:r>
              <a:rPr lang="en-US" sz="1200" dirty="0"/>
              <a:t>attaining SVR</a:t>
            </a:r>
            <a:endParaRPr lang="en-GB" sz="1200" dirty="0"/>
          </a:p>
        </p:txBody>
      </p:sp>
    </p:spTree>
    <p:extLst>
      <p:ext uri="{BB962C8B-B14F-4D97-AF65-F5344CB8AC3E}">
        <p14:creationId xmlns:p14="http://schemas.microsoft.com/office/powerpoint/2010/main" val="348489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38E22A4-F7F3-4F01-999A-51428190FBE7}"/>
              </a:ext>
            </a:extLst>
          </p:cNvPr>
          <p:cNvSpPr/>
          <p:nvPr/>
        </p:nvSpPr>
        <p:spPr>
          <a:xfrm>
            <a:off x="3342837" y="1949222"/>
            <a:ext cx="4144124" cy="2700076"/>
          </a:xfrm>
          <a:prstGeom prst="rect">
            <a:avLst/>
          </a:prstGeom>
          <a:solidFill>
            <a:srgbClr val="7F7F7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altLang="ko-KR"/>
              <a:t>Decreased mortality after DAA therapy in decompensated HCV cirrhosis </a:t>
            </a: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Kim WR, et al. ILC 2018, #</a:t>
            </a:r>
            <a:r>
              <a:rPr lang="en-US" dirty="0"/>
              <a:t>PS-151</a:t>
            </a:r>
            <a:endParaRPr lang="en-GB" dirty="0"/>
          </a:p>
        </p:txBody>
      </p:sp>
      <p:grpSp>
        <p:nvGrpSpPr>
          <p:cNvPr id="3" name="Group 2">
            <a:extLst>
              <a:ext uri="{FF2B5EF4-FFF2-40B4-BE49-F238E27FC236}">
                <a16:creationId xmlns:a16="http://schemas.microsoft.com/office/drawing/2014/main" id="{97840F1C-C390-42C5-89C2-C92B8935463A}"/>
              </a:ext>
            </a:extLst>
          </p:cNvPr>
          <p:cNvGrpSpPr/>
          <p:nvPr/>
        </p:nvGrpSpPr>
        <p:grpSpPr>
          <a:xfrm>
            <a:off x="649227" y="1196752"/>
            <a:ext cx="8099237" cy="523220"/>
            <a:chOff x="136609" y="1242499"/>
            <a:chExt cx="8099237" cy="523220"/>
          </a:xfrm>
        </p:grpSpPr>
        <p:sp>
          <p:nvSpPr>
            <p:cNvPr id="10" name="TextBox 9">
              <a:extLst>
                <a:ext uri="{FF2B5EF4-FFF2-40B4-BE49-F238E27FC236}">
                  <a16:creationId xmlns:a16="http://schemas.microsoft.com/office/drawing/2014/main" id="{1AB820D5-4F01-C941-A52F-8A8C9D06FFE5}"/>
                </a:ext>
              </a:extLst>
            </p:cNvPr>
            <p:cNvSpPr txBox="1"/>
            <p:nvPr/>
          </p:nvSpPr>
          <p:spPr>
            <a:xfrm>
              <a:off x="539552" y="1242499"/>
              <a:ext cx="7696294" cy="523220"/>
            </a:xfrm>
            <a:prstGeom prst="rect">
              <a:avLst/>
            </a:prstGeom>
            <a:noFill/>
          </p:spPr>
          <p:txBody>
            <a:bodyPr wrap="square" rtlCol="0">
              <a:spAutoFit/>
            </a:bodyPr>
            <a:lstStyle/>
            <a:p>
              <a:r>
                <a:rPr lang="en-US" sz="1400" dirty="0"/>
                <a:t>Observed No. of deaths in ASTRAL-4 and SOLAR (</a:t>
              </a:r>
              <a:r>
                <a:rPr lang="en-US" sz="1400" dirty="0" err="1"/>
                <a:t>pretransplant</a:t>
              </a:r>
              <a:r>
                <a:rPr lang="en-US" sz="1400" dirty="0"/>
                <a:t>) study subjects</a:t>
              </a:r>
            </a:p>
            <a:p>
              <a:r>
                <a:rPr lang="en-US" sz="1400" dirty="0"/>
                <a:t>Expected No. of deaths (calculated from a survival model derived in liver transplant candidates)</a:t>
              </a:r>
            </a:p>
          </p:txBody>
        </p:sp>
        <p:cxnSp>
          <p:nvCxnSpPr>
            <p:cNvPr id="15" name="Straight Connector 14">
              <a:extLst>
                <a:ext uri="{FF2B5EF4-FFF2-40B4-BE49-F238E27FC236}">
                  <a16:creationId xmlns:a16="http://schemas.microsoft.com/office/drawing/2014/main" id="{A7C7E318-B27C-664E-AAA5-89129994F456}"/>
                </a:ext>
              </a:extLst>
            </p:cNvPr>
            <p:cNvCxnSpPr>
              <a:cxnSpLocks/>
            </p:cNvCxnSpPr>
            <p:nvPr/>
          </p:nvCxnSpPr>
          <p:spPr>
            <a:xfrm>
              <a:off x="136609" y="1628800"/>
              <a:ext cx="402943" cy="0"/>
            </a:xfrm>
            <a:prstGeom prst="line">
              <a:avLst/>
            </a:prstGeom>
            <a:ln w="3810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72B76057-C95F-124D-BC06-4C8B1B02F192}"/>
                </a:ext>
              </a:extLst>
            </p:cNvPr>
            <p:cNvSpPr/>
            <p:nvPr/>
          </p:nvSpPr>
          <p:spPr>
            <a:xfrm>
              <a:off x="248872" y="1300875"/>
              <a:ext cx="156868" cy="15686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Content Placeholder 3">
            <a:extLst>
              <a:ext uri="{FF2B5EF4-FFF2-40B4-BE49-F238E27FC236}">
                <a16:creationId xmlns:a16="http://schemas.microsoft.com/office/drawing/2014/main" id="{0CCE437A-658A-4C8C-B837-3B39D43CFD55}"/>
              </a:ext>
            </a:extLst>
          </p:cNvPr>
          <p:cNvSpPr txBox="1">
            <a:spLocks/>
          </p:cNvSpPr>
          <p:nvPr/>
        </p:nvSpPr>
        <p:spPr>
          <a:xfrm>
            <a:off x="340798" y="5361999"/>
            <a:ext cx="8506800" cy="634020"/>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6213" indent="-176213"/>
            <a:r>
              <a:rPr lang="en-US" sz="1600" dirty="0"/>
              <a:t>Observed and expected survival diverged significantly beginning on Day 117 (p=0.02)</a:t>
            </a:r>
          </a:p>
          <a:p>
            <a:pPr marL="176213" indent="-176213"/>
            <a:r>
              <a:rPr lang="en-US" sz="1600" dirty="0"/>
              <a:t>LDV/SOF or SOF/VEL therapy led to a 54% reduction in mortality by Day 365 (p&lt;0.01)</a:t>
            </a:r>
          </a:p>
        </p:txBody>
      </p:sp>
      <p:graphicFrame>
        <p:nvGraphicFramePr>
          <p:cNvPr id="30" name="Chart 29">
            <a:extLst>
              <a:ext uri="{FF2B5EF4-FFF2-40B4-BE49-F238E27FC236}">
                <a16:creationId xmlns:a16="http://schemas.microsoft.com/office/drawing/2014/main" id="{FACC1151-8ACE-4579-9ECE-C9DA79590E39}"/>
              </a:ext>
            </a:extLst>
          </p:cNvPr>
          <p:cNvGraphicFramePr>
            <a:graphicFrameLocks noGrp="1"/>
          </p:cNvGraphicFramePr>
          <p:nvPr>
            <p:extLst>
              <p:ext uri="{D42A27DB-BD31-4B8C-83A1-F6EECF244321}">
                <p14:modId xmlns:p14="http://schemas.microsoft.com/office/powerpoint/2010/main" val="1462896872"/>
              </p:ext>
            </p:extLst>
          </p:nvPr>
        </p:nvGraphicFramePr>
        <p:xfrm>
          <a:off x="984990" y="1772816"/>
          <a:ext cx="6816458" cy="3248364"/>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27B30EA9-7DC4-422F-8C40-6BF312524534}"/>
              </a:ext>
            </a:extLst>
          </p:cNvPr>
          <p:cNvSpPr txBox="1"/>
          <p:nvPr/>
        </p:nvSpPr>
        <p:spPr>
          <a:xfrm rot="16200000">
            <a:off x="-251090" y="2984385"/>
            <a:ext cx="2056973" cy="369332"/>
          </a:xfrm>
          <a:prstGeom prst="rect">
            <a:avLst/>
          </a:prstGeom>
          <a:noFill/>
        </p:spPr>
        <p:txBody>
          <a:bodyPr wrap="none" rtlCol="0">
            <a:spAutoFit/>
          </a:bodyPr>
          <a:lstStyle/>
          <a:p>
            <a:r>
              <a:rPr lang="en-US" dirty="0"/>
              <a:t>Number of deaths</a:t>
            </a:r>
          </a:p>
        </p:txBody>
      </p:sp>
      <p:sp>
        <p:nvSpPr>
          <p:cNvPr id="33" name="TextBox 32">
            <a:extLst>
              <a:ext uri="{FF2B5EF4-FFF2-40B4-BE49-F238E27FC236}">
                <a16:creationId xmlns:a16="http://schemas.microsoft.com/office/drawing/2014/main" id="{3D3303F0-9674-41B1-A559-0F93F5C53447}"/>
              </a:ext>
            </a:extLst>
          </p:cNvPr>
          <p:cNvSpPr txBox="1"/>
          <p:nvPr/>
        </p:nvSpPr>
        <p:spPr>
          <a:xfrm>
            <a:off x="3059832" y="5005349"/>
            <a:ext cx="2709524" cy="338554"/>
          </a:xfrm>
          <a:prstGeom prst="rect">
            <a:avLst/>
          </a:prstGeom>
          <a:noFill/>
        </p:spPr>
        <p:txBody>
          <a:bodyPr wrap="none" rtlCol="0">
            <a:spAutoFit/>
          </a:bodyPr>
          <a:lstStyle/>
          <a:p>
            <a:r>
              <a:rPr lang="en-US" sz="1600" dirty="0"/>
              <a:t>Days from treatment initiation</a:t>
            </a:r>
          </a:p>
        </p:txBody>
      </p:sp>
      <p:sp>
        <p:nvSpPr>
          <p:cNvPr id="35" name="TextBox 34">
            <a:extLst>
              <a:ext uri="{FF2B5EF4-FFF2-40B4-BE49-F238E27FC236}">
                <a16:creationId xmlns:a16="http://schemas.microsoft.com/office/drawing/2014/main" id="{0C32C3CD-C177-4795-B720-FEC1B53D1D90}"/>
              </a:ext>
            </a:extLst>
          </p:cNvPr>
          <p:cNvSpPr txBox="1"/>
          <p:nvPr/>
        </p:nvSpPr>
        <p:spPr>
          <a:xfrm>
            <a:off x="3342837" y="1949222"/>
            <a:ext cx="817853" cy="338554"/>
          </a:xfrm>
          <a:prstGeom prst="rect">
            <a:avLst/>
          </a:prstGeom>
          <a:noFill/>
        </p:spPr>
        <p:txBody>
          <a:bodyPr wrap="none" rtlCol="0">
            <a:spAutoFit/>
          </a:bodyPr>
          <a:lstStyle/>
          <a:p>
            <a:r>
              <a:rPr lang="en-US" sz="1600" dirty="0"/>
              <a:t>p&lt;0.05</a:t>
            </a:r>
          </a:p>
        </p:txBody>
      </p:sp>
      <p:sp>
        <p:nvSpPr>
          <p:cNvPr id="31" name="TextBox 30">
            <a:extLst>
              <a:ext uri="{FF2B5EF4-FFF2-40B4-BE49-F238E27FC236}">
                <a16:creationId xmlns:a16="http://schemas.microsoft.com/office/drawing/2014/main" id="{65C113A8-FA8C-4498-BCE5-1613C17A0DD3}"/>
              </a:ext>
            </a:extLst>
          </p:cNvPr>
          <p:cNvSpPr txBox="1"/>
          <p:nvPr/>
        </p:nvSpPr>
        <p:spPr>
          <a:xfrm>
            <a:off x="7663711" y="2789461"/>
            <a:ext cx="1610261" cy="369332"/>
          </a:xfrm>
          <a:prstGeom prst="rect">
            <a:avLst/>
          </a:prstGeom>
          <a:noFill/>
          <a:ln>
            <a:noFill/>
          </a:ln>
        </p:spPr>
        <p:txBody>
          <a:bodyPr wrap="square" rtlCol="0">
            <a:spAutoFit/>
          </a:bodyPr>
          <a:lstStyle/>
          <a:p>
            <a:r>
              <a:rPr lang="en-US" dirty="0"/>
              <a:t>SMR=0.46</a:t>
            </a:r>
          </a:p>
        </p:txBody>
      </p:sp>
      <p:cxnSp>
        <p:nvCxnSpPr>
          <p:cNvPr id="22" name="Straight Arrow Connector 21">
            <a:extLst>
              <a:ext uri="{FF2B5EF4-FFF2-40B4-BE49-F238E27FC236}">
                <a16:creationId xmlns:a16="http://schemas.microsoft.com/office/drawing/2014/main" id="{B6C550CB-BD7D-46AE-B3D2-BA69B320EC23}"/>
              </a:ext>
            </a:extLst>
          </p:cNvPr>
          <p:cNvCxnSpPr>
            <a:cxnSpLocks/>
          </p:cNvCxnSpPr>
          <p:nvPr/>
        </p:nvCxnSpPr>
        <p:spPr>
          <a:xfrm flipH="1">
            <a:off x="7573680" y="3076368"/>
            <a:ext cx="180062" cy="5009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59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IFN-free DAA treatment of cirrhotic HCV patients with or without history of HCC: </a:t>
            </a:r>
            <a:r>
              <a:rPr lang="en-US" sz="2200" dirty="0" err="1"/>
              <a:t>multicentre</a:t>
            </a:r>
            <a:r>
              <a:rPr lang="en-US" sz="2200" dirty="0"/>
              <a:t> prospective trial in Italy</a:t>
            </a:r>
            <a:endParaRPr lang="en-GB" sz="2200" dirty="0"/>
          </a:p>
        </p:txBody>
      </p:sp>
      <p:sp>
        <p:nvSpPr>
          <p:cNvPr id="7" name="Text Placeholder 6">
            <a:extLst>
              <a:ext uri="{FF2B5EF4-FFF2-40B4-BE49-F238E27FC236}">
                <a16:creationId xmlns:a16="http://schemas.microsoft.com/office/drawing/2014/main" id="{240C2FF8-09F7-406C-866A-787455F55B1B}"/>
              </a:ext>
            </a:extLst>
          </p:cNvPr>
          <p:cNvSpPr>
            <a:spLocks noGrp="1"/>
          </p:cNvSpPr>
          <p:nvPr>
            <p:ph type="body" sz="quarter" idx="10"/>
          </p:nvPr>
        </p:nvSpPr>
        <p:spPr/>
        <p:txBody>
          <a:bodyPr/>
          <a:lstStyle/>
          <a:p>
            <a:r>
              <a:rPr lang="en-GB" dirty="0"/>
              <a:t>*13 Italian referral centres for liver disease, January 2015 to June 2017</a:t>
            </a:r>
          </a:p>
          <a:p>
            <a:r>
              <a:rPr lang="en-US" dirty="0" err="1"/>
              <a:t>Sangiovanni</a:t>
            </a:r>
            <a:r>
              <a:rPr lang="en-US" dirty="0"/>
              <a:t> A</a:t>
            </a:r>
            <a:r>
              <a:rPr lang="en-GB" dirty="0"/>
              <a:t>, et al. ILC 2018, #PS-152</a:t>
            </a:r>
          </a:p>
        </p:txBody>
      </p:sp>
      <p:sp>
        <p:nvSpPr>
          <p:cNvPr id="9" name="Content Placeholder 8">
            <a:extLst>
              <a:ext uri="{FF2B5EF4-FFF2-40B4-BE49-F238E27FC236}">
                <a16:creationId xmlns:a16="http://schemas.microsoft.com/office/drawing/2014/main" id="{054380DB-41DD-49C6-822A-5351B549AAC9}"/>
              </a:ext>
            </a:extLst>
          </p:cNvPr>
          <p:cNvSpPr>
            <a:spLocks noGrp="1"/>
          </p:cNvSpPr>
          <p:nvPr>
            <p:ph sz="half" idx="1"/>
          </p:nvPr>
        </p:nvSpPr>
        <p:spPr>
          <a:xfrm>
            <a:off x="319314" y="1268760"/>
            <a:ext cx="8573166" cy="1188018"/>
          </a:xfrm>
        </p:spPr>
        <p:txBody>
          <a:bodyPr>
            <a:spAutoFit/>
          </a:bodyPr>
          <a:lstStyle/>
          <a:p>
            <a:r>
              <a:rPr lang="en-GB" sz="1400" b="1" dirty="0"/>
              <a:t>Aim: </a:t>
            </a:r>
            <a:r>
              <a:rPr lang="en-GB" sz="1400" dirty="0"/>
              <a:t>to evaluate whether the incidence of </a:t>
            </a:r>
            <a:r>
              <a:rPr lang="en-GB" sz="1400" i="1" dirty="0"/>
              <a:t>de novo </a:t>
            </a:r>
            <a:r>
              <a:rPr lang="en-GB" sz="1400" dirty="0"/>
              <a:t>or recurrent HCC increases after starting DAA treatment and which variables are associated with HCC development in SVR cirrhotic patients </a:t>
            </a:r>
          </a:p>
          <a:p>
            <a:r>
              <a:rPr lang="en-GB" sz="1400" b="1" dirty="0"/>
              <a:t>Methods: </a:t>
            </a:r>
            <a:r>
              <a:rPr lang="en-GB" sz="1400" dirty="0"/>
              <a:t>consecutive cirrhotic patients undergoing IFN-free DAA treatment*</a:t>
            </a:r>
          </a:p>
          <a:p>
            <a:pPr lvl="1"/>
            <a:r>
              <a:rPr lang="en-GB" sz="1100" dirty="0"/>
              <a:t>Group 1 (n=1160), no history of HCC: Child–Pugh A 1066 (92%), non-malignant nodules 113 (10%), SVR 1,118 (96%)</a:t>
            </a:r>
          </a:p>
          <a:p>
            <a:pPr lvl="1"/>
            <a:r>
              <a:rPr lang="en-GB" sz="1100" dirty="0"/>
              <a:t>Group 2 (n= 125), history of HCC and complete response to HCC treatment: Child–Pugh A 112 (90%), SVR 119 (95.2%) </a:t>
            </a:r>
          </a:p>
        </p:txBody>
      </p:sp>
      <p:sp>
        <p:nvSpPr>
          <p:cNvPr id="8" name="Content Placeholder 3">
            <a:extLst>
              <a:ext uri="{FF2B5EF4-FFF2-40B4-BE49-F238E27FC236}">
                <a16:creationId xmlns:a16="http://schemas.microsoft.com/office/drawing/2014/main" id="{42103520-9446-4B7E-B637-3A0F94D9C419}"/>
              </a:ext>
            </a:extLst>
          </p:cNvPr>
          <p:cNvSpPr txBox="1">
            <a:spLocks/>
          </p:cNvSpPr>
          <p:nvPr/>
        </p:nvSpPr>
        <p:spPr>
          <a:xfrm>
            <a:off x="319314" y="5273165"/>
            <a:ext cx="8506800" cy="112030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Conclusions</a:t>
            </a:r>
          </a:p>
          <a:p>
            <a:pPr lvl="1"/>
            <a:r>
              <a:rPr lang="en-GB" sz="1200" dirty="0"/>
              <a:t>Increased instant HR of HCC observed at 47 weeks in Group 1 and 35 weeks in Group 2</a:t>
            </a:r>
          </a:p>
          <a:p>
            <a:pPr lvl="1"/>
            <a:r>
              <a:rPr lang="en-GB" sz="1200" i="1" dirty="0"/>
              <a:t>De novo </a:t>
            </a:r>
            <a:r>
              <a:rPr lang="en-GB" sz="1200" dirty="0"/>
              <a:t>HCC was independently associated with undefined/non-malignant liver nodules </a:t>
            </a:r>
            <a:br>
              <a:rPr lang="en-GB" sz="1200" dirty="0"/>
            </a:br>
            <a:r>
              <a:rPr lang="en-GB" sz="1200" dirty="0"/>
              <a:t>(HR 2.4 95% CI 1.2, 4.9; p=0.02), ascites (HR 1.9, 95% CI 1.1, 3.5, p=0.03) and Log</a:t>
            </a:r>
            <a:r>
              <a:rPr lang="en-GB" sz="1200" baseline="-25000" dirty="0"/>
              <a:t>10 </a:t>
            </a:r>
            <a:r>
              <a:rPr lang="en-GB" sz="1200" dirty="0"/>
              <a:t>AFP </a:t>
            </a:r>
            <a:br>
              <a:rPr lang="en-GB" sz="1200" dirty="0"/>
            </a:br>
            <a:r>
              <a:rPr lang="en-GB" sz="1200" dirty="0"/>
              <a:t>(HR 3.7, 95%CI 1.6, 9.0, p=0.003)</a:t>
            </a:r>
          </a:p>
        </p:txBody>
      </p:sp>
      <p:sp>
        <p:nvSpPr>
          <p:cNvPr id="2" name="TextBox 1">
            <a:extLst>
              <a:ext uri="{FF2B5EF4-FFF2-40B4-BE49-F238E27FC236}">
                <a16:creationId xmlns:a16="http://schemas.microsoft.com/office/drawing/2014/main" id="{B9DB9491-6B0D-4FEF-914E-C67CF19CFD40}"/>
              </a:ext>
            </a:extLst>
          </p:cNvPr>
          <p:cNvSpPr txBox="1"/>
          <p:nvPr/>
        </p:nvSpPr>
        <p:spPr>
          <a:xfrm>
            <a:off x="670130" y="2530874"/>
            <a:ext cx="7316426" cy="276999"/>
          </a:xfrm>
          <a:prstGeom prst="rect">
            <a:avLst/>
          </a:prstGeom>
          <a:noFill/>
        </p:spPr>
        <p:txBody>
          <a:bodyPr wrap="none" rtlCol="0">
            <a:spAutoFit/>
          </a:bodyPr>
          <a:lstStyle/>
          <a:p>
            <a:r>
              <a:rPr lang="en-GB" sz="1200" b="1" dirty="0"/>
              <a:t>De novo HCC incidence and instant hazard ratio according to presence of non-malignant nodules</a:t>
            </a:r>
          </a:p>
        </p:txBody>
      </p:sp>
      <p:grpSp>
        <p:nvGrpSpPr>
          <p:cNvPr id="11" name="Group 10">
            <a:extLst>
              <a:ext uri="{FF2B5EF4-FFF2-40B4-BE49-F238E27FC236}">
                <a16:creationId xmlns:a16="http://schemas.microsoft.com/office/drawing/2014/main" id="{88E92344-40F9-4F71-BC42-B19215F65514}"/>
              </a:ext>
            </a:extLst>
          </p:cNvPr>
          <p:cNvGrpSpPr/>
          <p:nvPr/>
        </p:nvGrpSpPr>
        <p:grpSpPr>
          <a:xfrm>
            <a:off x="179512" y="2928880"/>
            <a:ext cx="4943168" cy="2372328"/>
            <a:chOff x="181666" y="2876081"/>
            <a:chExt cx="4943168" cy="2788993"/>
          </a:xfrm>
        </p:grpSpPr>
        <p:grpSp>
          <p:nvGrpSpPr>
            <p:cNvPr id="12" name="Group 11">
              <a:extLst>
                <a:ext uri="{FF2B5EF4-FFF2-40B4-BE49-F238E27FC236}">
                  <a16:creationId xmlns:a16="http://schemas.microsoft.com/office/drawing/2014/main" id="{BEB76D61-A3F2-4629-91BE-C2939CBD3A4E}"/>
                </a:ext>
              </a:extLst>
            </p:cNvPr>
            <p:cNvGrpSpPr/>
            <p:nvPr/>
          </p:nvGrpSpPr>
          <p:grpSpPr>
            <a:xfrm>
              <a:off x="181666" y="2876081"/>
              <a:ext cx="4943168" cy="2788993"/>
              <a:chOff x="181666" y="2876081"/>
              <a:chExt cx="4943168" cy="2788993"/>
            </a:xfrm>
          </p:grpSpPr>
          <p:cxnSp>
            <p:nvCxnSpPr>
              <p:cNvPr id="21" name="Straight Connector 20">
                <a:extLst>
                  <a:ext uri="{FF2B5EF4-FFF2-40B4-BE49-F238E27FC236}">
                    <a16:creationId xmlns:a16="http://schemas.microsoft.com/office/drawing/2014/main" id="{39564889-B995-46C6-BA68-6B50C0A55337}"/>
                  </a:ext>
                </a:extLst>
              </p:cNvPr>
              <p:cNvCxnSpPr>
                <a:cxnSpLocks/>
              </p:cNvCxnSpPr>
              <p:nvPr/>
            </p:nvCxnSpPr>
            <p:spPr bwMode="auto">
              <a:xfrm>
                <a:off x="1051233" y="2948243"/>
                <a:ext cx="0" cy="1693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90A09A-E442-4D98-922B-80B9E83A2CD7}"/>
                  </a:ext>
                </a:extLst>
              </p:cNvPr>
              <p:cNvCxnSpPr/>
              <p:nvPr/>
            </p:nvCxnSpPr>
            <p:spPr bwMode="auto">
              <a:xfrm>
                <a:off x="1051233" y="4640623"/>
                <a:ext cx="2443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17">
                <a:extLst>
                  <a:ext uri="{FF2B5EF4-FFF2-40B4-BE49-F238E27FC236}">
                    <a16:creationId xmlns:a16="http://schemas.microsoft.com/office/drawing/2014/main" id="{C06C3993-8850-4A96-8332-D629A6698EC6}"/>
                  </a:ext>
                </a:extLst>
              </p:cNvPr>
              <p:cNvSpPr txBox="1">
                <a:spLocks noChangeArrowheads="1"/>
              </p:cNvSpPr>
              <p:nvPr/>
            </p:nvSpPr>
            <p:spPr bwMode="auto">
              <a:xfrm rot="16200000">
                <a:off x="-385476" y="3793194"/>
                <a:ext cx="20035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Cumulative probability (%)</a:t>
                </a:r>
              </a:p>
            </p:txBody>
          </p:sp>
          <p:grpSp>
            <p:nvGrpSpPr>
              <p:cNvPr id="24" name="Group 23">
                <a:extLst>
                  <a:ext uri="{FF2B5EF4-FFF2-40B4-BE49-F238E27FC236}">
                    <a16:creationId xmlns:a16="http://schemas.microsoft.com/office/drawing/2014/main" id="{3F216465-0185-42B0-A9C9-64E7BCB1A48E}"/>
                  </a:ext>
                </a:extLst>
              </p:cNvPr>
              <p:cNvGrpSpPr/>
              <p:nvPr/>
            </p:nvGrpSpPr>
            <p:grpSpPr>
              <a:xfrm>
                <a:off x="1701041" y="4640633"/>
                <a:ext cx="169918" cy="289311"/>
                <a:chOff x="6468974" y="4276328"/>
                <a:chExt cx="206406" cy="397701"/>
              </a:xfrm>
            </p:grpSpPr>
            <p:sp>
              <p:nvSpPr>
                <p:cNvPr id="67" name="TextBox 22">
                  <a:extLst>
                    <a:ext uri="{FF2B5EF4-FFF2-40B4-BE49-F238E27FC236}">
                      <a16:creationId xmlns:a16="http://schemas.microsoft.com/office/drawing/2014/main" id="{6B93DEF8-EBBA-417E-92C5-207A128F5E34}"/>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68" name="Straight Connector 67">
                  <a:extLst>
                    <a:ext uri="{FF2B5EF4-FFF2-40B4-BE49-F238E27FC236}">
                      <a16:creationId xmlns:a16="http://schemas.microsoft.com/office/drawing/2014/main" id="{4D44C3FF-581A-42C0-A679-FC7FC9DB2CF6}"/>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D4B48D8-D23F-4EE7-B4B7-3E2558A41C33}"/>
                  </a:ext>
                </a:extLst>
              </p:cNvPr>
              <p:cNvGrpSpPr/>
              <p:nvPr/>
            </p:nvGrpSpPr>
            <p:grpSpPr>
              <a:xfrm>
                <a:off x="3079177" y="4640633"/>
                <a:ext cx="169918" cy="289311"/>
                <a:chOff x="8202654" y="4276328"/>
                <a:chExt cx="206406" cy="397701"/>
              </a:xfrm>
            </p:grpSpPr>
            <p:sp>
              <p:nvSpPr>
                <p:cNvPr id="65" name="TextBox 24">
                  <a:extLst>
                    <a:ext uri="{FF2B5EF4-FFF2-40B4-BE49-F238E27FC236}">
                      <a16:creationId xmlns:a16="http://schemas.microsoft.com/office/drawing/2014/main" id="{4DA6BB6C-4EAE-4C1E-9050-A90C6CB8173A}"/>
                    </a:ext>
                  </a:extLst>
                </p:cNvPr>
                <p:cNvSpPr txBox="1">
                  <a:spLocks noChangeArrowheads="1"/>
                </p:cNvSpPr>
                <p:nvPr/>
              </p:nvSpPr>
              <p:spPr bwMode="auto">
                <a:xfrm>
                  <a:off x="820265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3</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66" name="Straight Connector 65">
                  <a:extLst>
                    <a:ext uri="{FF2B5EF4-FFF2-40B4-BE49-F238E27FC236}">
                      <a16:creationId xmlns:a16="http://schemas.microsoft.com/office/drawing/2014/main" id="{A3500C05-5A6D-4283-9635-B63DAE0FFF99}"/>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AF361F13-17A0-4E40-B6C4-C94CB86BB2AF}"/>
                  </a:ext>
                </a:extLst>
              </p:cNvPr>
              <p:cNvGrpSpPr/>
              <p:nvPr/>
            </p:nvGrpSpPr>
            <p:grpSpPr>
              <a:xfrm>
                <a:off x="2046526" y="4640633"/>
                <a:ext cx="169918" cy="289311"/>
                <a:chOff x="7040617" y="4276328"/>
                <a:chExt cx="206406" cy="397701"/>
              </a:xfrm>
            </p:grpSpPr>
            <p:sp>
              <p:nvSpPr>
                <p:cNvPr id="63" name="TextBox 33">
                  <a:extLst>
                    <a:ext uri="{FF2B5EF4-FFF2-40B4-BE49-F238E27FC236}">
                      <a16:creationId xmlns:a16="http://schemas.microsoft.com/office/drawing/2014/main" id="{E91FA990-664C-4F7D-9254-26168B831E67}"/>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cxnSp>
              <p:nvCxnSpPr>
                <p:cNvPr id="64" name="Straight Connector 63">
                  <a:extLst>
                    <a:ext uri="{FF2B5EF4-FFF2-40B4-BE49-F238E27FC236}">
                      <a16:creationId xmlns:a16="http://schemas.microsoft.com/office/drawing/2014/main" id="{FBA3EF85-E19F-4AF7-A4E8-EF03B77EA8C8}"/>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7C619D8-231B-41C6-9CE1-93CD02C60FB7}"/>
                  </a:ext>
                </a:extLst>
              </p:cNvPr>
              <p:cNvGrpSpPr/>
              <p:nvPr/>
            </p:nvGrpSpPr>
            <p:grpSpPr>
              <a:xfrm>
                <a:off x="1400744" y="4640628"/>
                <a:ext cx="84959" cy="289312"/>
                <a:chOff x="5935347" y="4276328"/>
                <a:chExt cx="103203" cy="397703"/>
              </a:xfrm>
            </p:grpSpPr>
            <p:sp>
              <p:nvSpPr>
                <p:cNvPr id="61" name="TextBox 92">
                  <a:extLst>
                    <a:ext uri="{FF2B5EF4-FFF2-40B4-BE49-F238E27FC236}">
                      <a16:creationId xmlns:a16="http://schemas.microsoft.com/office/drawing/2014/main" id="{8DFE9FC9-B385-4A15-B1E7-571FED14C85C}"/>
                    </a:ext>
                  </a:extLst>
                </p:cNvPr>
                <p:cNvSpPr txBox="1">
                  <a:spLocks noChangeArrowheads="1"/>
                </p:cNvSpPr>
                <p:nvPr/>
              </p:nvSpPr>
              <p:spPr bwMode="auto">
                <a:xfrm>
                  <a:off x="5935347" y="4420179"/>
                  <a:ext cx="103203"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62" name="Straight Connector 61">
                  <a:extLst>
                    <a:ext uri="{FF2B5EF4-FFF2-40B4-BE49-F238E27FC236}">
                      <a16:creationId xmlns:a16="http://schemas.microsoft.com/office/drawing/2014/main" id="{72BF9E1F-E1D7-4BD3-92B7-024F61EE2125}"/>
                    </a:ext>
                  </a:extLst>
                </p:cNvPr>
                <p:cNvCxnSpPr/>
                <p:nvPr/>
              </p:nvCxnSpPr>
              <p:spPr bwMode="auto">
                <a:xfrm>
                  <a:off x="598660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27DED1A-FA2E-46F3-8B29-595544D88DEA}"/>
                  </a:ext>
                </a:extLst>
              </p:cNvPr>
              <p:cNvGrpSpPr/>
              <p:nvPr/>
            </p:nvGrpSpPr>
            <p:grpSpPr>
              <a:xfrm>
                <a:off x="735174" y="3836117"/>
                <a:ext cx="316761" cy="184666"/>
                <a:chOff x="4973034" y="3591748"/>
                <a:chExt cx="384784" cy="253851"/>
              </a:xfrm>
            </p:grpSpPr>
            <p:sp>
              <p:nvSpPr>
                <p:cNvPr id="59" name="TextBox 83">
                  <a:extLst>
                    <a:ext uri="{FF2B5EF4-FFF2-40B4-BE49-F238E27FC236}">
                      <a16:creationId xmlns:a16="http://schemas.microsoft.com/office/drawing/2014/main" id="{B9C92CAC-337B-4E9B-87F0-6E7A04F4DD20}"/>
                    </a:ext>
                  </a:extLst>
                </p:cNvPr>
                <p:cNvSpPr txBox="1">
                  <a:spLocks noChangeArrowheads="1"/>
                </p:cNvSpPr>
                <p:nvPr/>
              </p:nvSpPr>
              <p:spPr bwMode="auto">
                <a:xfrm>
                  <a:off x="4973034" y="3591748"/>
                  <a:ext cx="268563"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5</a:t>
                  </a:r>
                  <a:endParaRPr lang="en-GB" altLang="en-US" sz="1200" baseline="30000" dirty="0">
                    <a:solidFill>
                      <a:srgbClr val="000000"/>
                    </a:solidFill>
                  </a:endParaRPr>
                </a:p>
              </p:txBody>
            </p:sp>
            <p:cxnSp>
              <p:nvCxnSpPr>
                <p:cNvPr id="60" name="Straight Connector 59">
                  <a:extLst>
                    <a:ext uri="{FF2B5EF4-FFF2-40B4-BE49-F238E27FC236}">
                      <a16:creationId xmlns:a16="http://schemas.microsoft.com/office/drawing/2014/main" id="{961B263B-77B0-4FB7-915E-9A7ABD854C38}"/>
                    </a:ext>
                  </a:extLst>
                </p:cNvPr>
                <p:cNvCxnSpPr/>
                <p:nvPr/>
              </p:nvCxnSpPr>
              <p:spPr bwMode="auto">
                <a:xfrm flipH="1">
                  <a:off x="5294714" y="372773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13A34B6-8618-4227-ADDC-84CA53C3B8AF}"/>
                  </a:ext>
                </a:extLst>
              </p:cNvPr>
              <p:cNvGrpSpPr/>
              <p:nvPr/>
            </p:nvGrpSpPr>
            <p:grpSpPr>
              <a:xfrm>
                <a:off x="683929" y="3207660"/>
                <a:ext cx="368006" cy="184666"/>
                <a:chOff x="4910784" y="3245794"/>
                <a:chExt cx="447034" cy="253852"/>
              </a:xfrm>
            </p:grpSpPr>
            <p:sp>
              <p:nvSpPr>
                <p:cNvPr id="57" name="TextBox 78">
                  <a:extLst>
                    <a:ext uri="{FF2B5EF4-FFF2-40B4-BE49-F238E27FC236}">
                      <a16:creationId xmlns:a16="http://schemas.microsoft.com/office/drawing/2014/main" id="{804C269A-93BC-483A-8737-77134E563862}"/>
                    </a:ext>
                  </a:extLst>
                </p:cNvPr>
                <p:cNvSpPr txBox="1">
                  <a:spLocks noChangeArrowheads="1"/>
                </p:cNvSpPr>
                <p:nvPr/>
              </p:nvSpPr>
              <p:spPr bwMode="auto">
                <a:xfrm>
                  <a:off x="4910784" y="3245794"/>
                  <a:ext cx="330625"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a:t>
                  </a:r>
                  <a:endParaRPr lang="en-GB" altLang="en-US" sz="1200" baseline="30000" dirty="0">
                    <a:solidFill>
                      <a:srgbClr val="000000"/>
                    </a:solidFill>
                  </a:endParaRPr>
                </a:p>
              </p:txBody>
            </p:sp>
            <p:cxnSp>
              <p:nvCxnSpPr>
                <p:cNvPr id="58" name="Straight Connector 57">
                  <a:extLst>
                    <a:ext uri="{FF2B5EF4-FFF2-40B4-BE49-F238E27FC236}">
                      <a16:creationId xmlns:a16="http://schemas.microsoft.com/office/drawing/2014/main" id="{A75D53AC-584B-4537-B192-B3E469468415}"/>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E9A6C0D-6FEA-45E4-A4B8-8F8284DFBEA8}"/>
                  </a:ext>
                </a:extLst>
              </p:cNvPr>
              <p:cNvGrpSpPr/>
              <p:nvPr/>
            </p:nvGrpSpPr>
            <p:grpSpPr>
              <a:xfrm>
                <a:off x="1061722" y="4640604"/>
                <a:ext cx="69941" cy="238981"/>
                <a:chOff x="5312726" y="4276328"/>
                <a:chExt cx="84960" cy="328516"/>
              </a:xfrm>
            </p:grpSpPr>
            <p:sp>
              <p:nvSpPr>
                <p:cNvPr id="55" name="TextBox 97">
                  <a:extLst>
                    <a:ext uri="{FF2B5EF4-FFF2-40B4-BE49-F238E27FC236}">
                      <a16:creationId xmlns:a16="http://schemas.microsoft.com/office/drawing/2014/main" id="{B51B183F-DBAD-47DE-93A8-72E12890DB22}"/>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56" name="Straight Connector 55">
                  <a:extLst>
                    <a:ext uri="{FF2B5EF4-FFF2-40B4-BE49-F238E27FC236}">
                      <a16:creationId xmlns:a16="http://schemas.microsoft.com/office/drawing/2014/main" id="{FEDE029C-AE44-4C8E-9EEE-E4875BA485BD}"/>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A9AB526-1763-4009-9DFC-A8A091270C9A}"/>
                  </a:ext>
                </a:extLst>
              </p:cNvPr>
              <p:cNvGrpSpPr/>
              <p:nvPr/>
            </p:nvGrpSpPr>
            <p:grpSpPr>
              <a:xfrm>
                <a:off x="678000" y="4500618"/>
                <a:ext cx="373780" cy="186939"/>
                <a:chOff x="4903770" y="3764841"/>
                <a:chExt cx="454048" cy="256976"/>
              </a:xfrm>
            </p:grpSpPr>
            <p:sp>
              <p:nvSpPr>
                <p:cNvPr id="53" name="TextBox 85">
                  <a:extLst>
                    <a:ext uri="{FF2B5EF4-FFF2-40B4-BE49-F238E27FC236}">
                      <a16:creationId xmlns:a16="http://schemas.microsoft.com/office/drawing/2014/main" id="{9C947B00-6B1D-450F-B2C0-666A99AD3ECD}"/>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54" name="Straight Connector 53">
                  <a:extLst>
                    <a:ext uri="{FF2B5EF4-FFF2-40B4-BE49-F238E27FC236}">
                      <a16:creationId xmlns:a16="http://schemas.microsoft.com/office/drawing/2014/main" id="{3AD9A6B9-B29F-49DF-B64D-E42082F53FE3}"/>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0B12E0C-FFC2-4658-B6B5-B6DB5BC4BE9A}"/>
                  </a:ext>
                </a:extLst>
              </p:cNvPr>
              <p:cNvSpPr txBox="1">
                <a:spLocks noChangeArrowheads="1"/>
              </p:cNvSpPr>
              <p:nvPr/>
            </p:nvSpPr>
            <p:spPr bwMode="auto">
              <a:xfrm>
                <a:off x="3362458" y="4745268"/>
                <a:ext cx="5466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Months </a:t>
                </a:r>
              </a:p>
            </p:txBody>
          </p:sp>
          <p:grpSp>
            <p:nvGrpSpPr>
              <p:cNvPr id="33" name="Group 32">
                <a:extLst>
                  <a:ext uri="{FF2B5EF4-FFF2-40B4-BE49-F238E27FC236}">
                    <a16:creationId xmlns:a16="http://schemas.microsoft.com/office/drawing/2014/main" id="{4AA7C4FD-DDA9-4FF0-8BEC-EB305EF144FE}"/>
                  </a:ext>
                </a:extLst>
              </p:cNvPr>
              <p:cNvGrpSpPr/>
              <p:nvPr/>
            </p:nvGrpSpPr>
            <p:grpSpPr>
              <a:xfrm>
                <a:off x="2388733" y="4640633"/>
                <a:ext cx="169918" cy="289311"/>
                <a:chOff x="6468974" y="4276328"/>
                <a:chExt cx="206406" cy="397701"/>
              </a:xfrm>
            </p:grpSpPr>
            <p:sp>
              <p:nvSpPr>
                <p:cNvPr id="51" name="TextBox 22">
                  <a:extLst>
                    <a:ext uri="{FF2B5EF4-FFF2-40B4-BE49-F238E27FC236}">
                      <a16:creationId xmlns:a16="http://schemas.microsoft.com/office/drawing/2014/main" id="{7B350F06-7B88-43FF-A377-71A75F2A6B58}"/>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id="{9A183CF4-E729-4299-8915-66E109626CFF}"/>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C6BAD00-1E59-4382-B9BE-59E53552188C}"/>
                  </a:ext>
                </a:extLst>
              </p:cNvPr>
              <p:cNvGrpSpPr/>
              <p:nvPr/>
            </p:nvGrpSpPr>
            <p:grpSpPr>
              <a:xfrm>
                <a:off x="2734218" y="4640633"/>
                <a:ext cx="169918" cy="289311"/>
                <a:chOff x="7040617" y="4276328"/>
                <a:chExt cx="206406" cy="397701"/>
              </a:xfrm>
            </p:grpSpPr>
            <p:sp>
              <p:nvSpPr>
                <p:cNvPr id="49" name="TextBox 33">
                  <a:extLst>
                    <a:ext uri="{FF2B5EF4-FFF2-40B4-BE49-F238E27FC236}">
                      <a16:creationId xmlns:a16="http://schemas.microsoft.com/office/drawing/2014/main" id="{E27D0FEF-C6E5-453F-B089-C4270DC9D3FB}"/>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cxnSp>
              <p:nvCxnSpPr>
                <p:cNvPr id="50" name="Straight Connector 49">
                  <a:extLst>
                    <a:ext uri="{FF2B5EF4-FFF2-40B4-BE49-F238E27FC236}">
                      <a16:creationId xmlns:a16="http://schemas.microsoft.com/office/drawing/2014/main" id="{85BF3F90-FC7D-4138-9233-E1BC5D92AFFA}"/>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C811345-E0F0-42FA-B3E8-EF7048959667}"/>
                  </a:ext>
                </a:extLst>
              </p:cNvPr>
              <p:cNvGrpSpPr/>
              <p:nvPr/>
            </p:nvGrpSpPr>
            <p:grpSpPr>
              <a:xfrm>
                <a:off x="2605094" y="3895539"/>
                <a:ext cx="2030823" cy="261610"/>
                <a:chOff x="2626218" y="3895539"/>
                <a:chExt cx="2030823" cy="261610"/>
              </a:xfrm>
            </p:grpSpPr>
            <p:sp>
              <p:nvSpPr>
                <p:cNvPr id="47" name="Rectangle 46">
                  <a:extLst>
                    <a:ext uri="{FF2B5EF4-FFF2-40B4-BE49-F238E27FC236}">
                      <a16:creationId xmlns:a16="http://schemas.microsoft.com/office/drawing/2014/main" id="{35E8D418-C737-48CD-9D5B-D9B5D9CBB165}"/>
                    </a:ext>
                  </a:extLst>
                </p:cNvPr>
                <p:cNvSpPr/>
                <p:nvPr/>
              </p:nvSpPr>
              <p:spPr>
                <a:xfrm>
                  <a:off x="2626218" y="398003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8" name="TextBox 47">
                  <a:extLst>
                    <a:ext uri="{FF2B5EF4-FFF2-40B4-BE49-F238E27FC236}">
                      <a16:creationId xmlns:a16="http://schemas.microsoft.com/office/drawing/2014/main" id="{06417739-65F5-4D52-AF8E-A3D9E4E34219}"/>
                    </a:ext>
                  </a:extLst>
                </p:cNvPr>
                <p:cNvSpPr txBox="1"/>
                <p:nvPr/>
              </p:nvSpPr>
              <p:spPr>
                <a:xfrm>
                  <a:off x="2680218" y="3895539"/>
                  <a:ext cx="1976823" cy="261610"/>
                </a:xfrm>
                <a:prstGeom prst="rect">
                  <a:avLst/>
                </a:prstGeom>
                <a:noFill/>
              </p:spPr>
              <p:txBody>
                <a:bodyPr wrap="none" rtlCol="0">
                  <a:spAutoFit/>
                </a:bodyPr>
                <a:lstStyle/>
                <a:p>
                  <a:pPr>
                    <a:tabLst>
                      <a:tab pos="1616075" algn="ctr"/>
                    </a:tabLst>
                  </a:pPr>
                  <a:r>
                    <a:rPr lang="en-GB" sz="1100" dirty="0"/>
                    <a:t>All	 3.1%</a:t>
                  </a:r>
                </a:p>
              </p:txBody>
            </p:sp>
          </p:grpSp>
          <p:grpSp>
            <p:nvGrpSpPr>
              <p:cNvPr id="36" name="Group 35">
                <a:extLst>
                  <a:ext uri="{FF2B5EF4-FFF2-40B4-BE49-F238E27FC236}">
                    <a16:creationId xmlns:a16="http://schemas.microsoft.com/office/drawing/2014/main" id="{28754448-CCB9-4A1D-B06C-192DD2DFD173}"/>
                  </a:ext>
                </a:extLst>
              </p:cNvPr>
              <p:cNvGrpSpPr/>
              <p:nvPr/>
            </p:nvGrpSpPr>
            <p:grpSpPr>
              <a:xfrm>
                <a:off x="2605094" y="4112454"/>
                <a:ext cx="2519740" cy="261610"/>
                <a:chOff x="2626218" y="3895539"/>
                <a:chExt cx="2519740" cy="261610"/>
              </a:xfrm>
            </p:grpSpPr>
            <p:sp>
              <p:nvSpPr>
                <p:cNvPr id="45" name="Rectangle 44">
                  <a:extLst>
                    <a:ext uri="{FF2B5EF4-FFF2-40B4-BE49-F238E27FC236}">
                      <a16:creationId xmlns:a16="http://schemas.microsoft.com/office/drawing/2014/main" id="{B0347074-E001-48F3-97E1-A807B49C1F54}"/>
                    </a:ext>
                  </a:extLst>
                </p:cNvPr>
                <p:cNvSpPr/>
                <p:nvPr/>
              </p:nvSpPr>
              <p:spPr>
                <a:xfrm>
                  <a:off x="2626218" y="3980038"/>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6" name="TextBox 45">
                  <a:extLst>
                    <a:ext uri="{FF2B5EF4-FFF2-40B4-BE49-F238E27FC236}">
                      <a16:creationId xmlns:a16="http://schemas.microsoft.com/office/drawing/2014/main" id="{D1180E3C-334C-4E49-8E37-68F74CC21021}"/>
                    </a:ext>
                  </a:extLst>
                </p:cNvPr>
                <p:cNvSpPr txBox="1"/>
                <p:nvPr/>
              </p:nvSpPr>
              <p:spPr>
                <a:xfrm>
                  <a:off x="2680218" y="3895539"/>
                  <a:ext cx="2465740" cy="261610"/>
                </a:xfrm>
                <a:prstGeom prst="rect">
                  <a:avLst/>
                </a:prstGeom>
                <a:noFill/>
              </p:spPr>
              <p:txBody>
                <a:bodyPr wrap="none" rtlCol="0">
                  <a:spAutoFit/>
                </a:bodyPr>
                <a:lstStyle/>
                <a:p>
                  <a:pPr>
                    <a:tabLst>
                      <a:tab pos="1524000" algn="ctr"/>
                    </a:tabLst>
                  </a:pPr>
                  <a:r>
                    <a:rPr lang="en-GB" sz="1100" dirty="0"/>
                    <a:t>Non-malignant nodules 2.7%	p=0.01</a:t>
                  </a:r>
                </a:p>
              </p:txBody>
            </p:sp>
          </p:grpSp>
          <p:grpSp>
            <p:nvGrpSpPr>
              <p:cNvPr id="37" name="Group 36">
                <a:extLst>
                  <a:ext uri="{FF2B5EF4-FFF2-40B4-BE49-F238E27FC236}">
                    <a16:creationId xmlns:a16="http://schemas.microsoft.com/office/drawing/2014/main" id="{802B6CA0-0982-4DB4-9FA9-2123737D93BC}"/>
                  </a:ext>
                </a:extLst>
              </p:cNvPr>
              <p:cNvGrpSpPr/>
              <p:nvPr/>
            </p:nvGrpSpPr>
            <p:grpSpPr>
              <a:xfrm>
                <a:off x="2605094" y="4329370"/>
                <a:ext cx="2043647" cy="261610"/>
                <a:chOff x="2626218" y="3895539"/>
                <a:chExt cx="2043647" cy="261610"/>
              </a:xfrm>
            </p:grpSpPr>
            <p:sp>
              <p:nvSpPr>
                <p:cNvPr id="43" name="Rectangle 42">
                  <a:extLst>
                    <a:ext uri="{FF2B5EF4-FFF2-40B4-BE49-F238E27FC236}">
                      <a16:creationId xmlns:a16="http://schemas.microsoft.com/office/drawing/2014/main" id="{8B8F6586-F46A-4E42-91E1-F76B3166DE7A}"/>
                    </a:ext>
                  </a:extLst>
                </p:cNvPr>
                <p:cNvSpPr/>
                <p:nvPr/>
              </p:nvSpPr>
              <p:spPr>
                <a:xfrm>
                  <a:off x="2626218" y="3980038"/>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4" name="TextBox 43">
                  <a:extLst>
                    <a:ext uri="{FF2B5EF4-FFF2-40B4-BE49-F238E27FC236}">
                      <a16:creationId xmlns:a16="http://schemas.microsoft.com/office/drawing/2014/main" id="{A2429A3C-B562-48A8-918E-C8BABF7B1465}"/>
                    </a:ext>
                  </a:extLst>
                </p:cNvPr>
                <p:cNvSpPr txBox="1"/>
                <p:nvPr/>
              </p:nvSpPr>
              <p:spPr>
                <a:xfrm>
                  <a:off x="2680218" y="3895539"/>
                  <a:ext cx="1989647" cy="261610"/>
                </a:xfrm>
                <a:prstGeom prst="rect">
                  <a:avLst/>
                </a:prstGeom>
                <a:noFill/>
              </p:spPr>
              <p:txBody>
                <a:bodyPr wrap="none" rtlCol="0">
                  <a:spAutoFit/>
                </a:bodyPr>
                <a:lstStyle/>
                <a:p>
                  <a:r>
                    <a:rPr lang="en-GB" sz="1100" dirty="0"/>
                    <a:t>No nodules by US         6.4%</a:t>
                  </a:r>
                </a:p>
              </p:txBody>
            </p:sp>
          </p:grpSp>
          <p:sp>
            <p:nvSpPr>
              <p:cNvPr id="38" name="TextBox 37">
                <a:extLst>
                  <a:ext uri="{FF2B5EF4-FFF2-40B4-BE49-F238E27FC236}">
                    <a16:creationId xmlns:a16="http://schemas.microsoft.com/office/drawing/2014/main" id="{56AE1E44-99E1-4085-955C-117FDBA6B56F}"/>
                  </a:ext>
                </a:extLst>
              </p:cNvPr>
              <p:cNvSpPr txBox="1"/>
              <p:nvPr/>
            </p:nvSpPr>
            <p:spPr>
              <a:xfrm>
                <a:off x="3831730" y="3450361"/>
                <a:ext cx="1039067" cy="430887"/>
              </a:xfrm>
              <a:prstGeom prst="rect">
                <a:avLst/>
              </a:prstGeom>
              <a:noFill/>
            </p:spPr>
            <p:txBody>
              <a:bodyPr wrap="none" rtlCol="0">
                <a:spAutoFit/>
              </a:bodyPr>
              <a:lstStyle/>
              <a:p>
                <a:pPr algn="ctr"/>
                <a:r>
                  <a:rPr lang="en-GB" sz="1100" dirty="0"/>
                  <a:t>Mean annual </a:t>
                </a:r>
                <a:br>
                  <a:rPr lang="en-GB" sz="1100" dirty="0"/>
                </a:br>
                <a:r>
                  <a:rPr lang="en-GB" sz="1100" dirty="0"/>
                  <a:t>incidence</a:t>
                </a:r>
              </a:p>
            </p:txBody>
          </p:sp>
          <p:sp>
            <p:nvSpPr>
              <p:cNvPr id="39" name="TextBox 38">
                <a:extLst>
                  <a:ext uri="{FF2B5EF4-FFF2-40B4-BE49-F238E27FC236}">
                    <a16:creationId xmlns:a16="http://schemas.microsoft.com/office/drawing/2014/main" id="{17E8EFE6-C0E6-4BE5-8B2E-6F48BD280733}"/>
                  </a:ext>
                </a:extLst>
              </p:cNvPr>
              <p:cNvSpPr txBox="1"/>
              <p:nvPr/>
            </p:nvSpPr>
            <p:spPr>
              <a:xfrm>
                <a:off x="181666" y="4905224"/>
                <a:ext cx="3238206" cy="759850"/>
              </a:xfrm>
              <a:prstGeom prst="rect">
                <a:avLst/>
              </a:prstGeom>
              <a:noFill/>
            </p:spPr>
            <p:txBody>
              <a:bodyPr wrap="square" rtlCol="0">
                <a:spAutoFit/>
              </a:bodyPr>
              <a:lstStyle/>
              <a:p>
                <a:pPr>
                  <a:tabLst>
                    <a:tab pos="827088" algn="ctr"/>
                    <a:tab pos="1165225" algn="ctr"/>
                    <a:tab pos="1504950" algn="ctr"/>
                    <a:tab pos="1846263" algn="ctr"/>
                    <a:tab pos="2190750" algn="ctr"/>
                    <a:tab pos="2544763" algn="ctr"/>
                    <a:tab pos="2887663" algn="ctr"/>
                  </a:tabLst>
                </a:pPr>
                <a:r>
                  <a:rPr lang="en-GB" sz="900" dirty="0"/>
                  <a:t>Patients still	</a:t>
                </a:r>
              </a:p>
              <a:p>
                <a:pPr>
                  <a:tabLst>
                    <a:tab pos="827088" algn="ctr"/>
                    <a:tab pos="1165225" algn="ctr"/>
                    <a:tab pos="1504950" algn="ctr"/>
                    <a:tab pos="1846263" algn="ctr"/>
                    <a:tab pos="2190750" algn="ctr"/>
                    <a:tab pos="2544763" algn="ctr"/>
                    <a:tab pos="2887663" algn="ctr"/>
                  </a:tabLst>
                </a:pPr>
                <a:r>
                  <a:rPr lang="en-GB" sz="900" dirty="0"/>
                  <a:t>at risk 	1,118	1,007	765	497	201	36	2 </a:t>
                </a:r>
                <a:br>
                  <a:rPr lang="en-GB" sz="900" dirty="0"/>
                </a:br>
                <a:r>
                  <a:rPr lang="en-GB" sz="900" dirty="0"/>
                  <a:t>	1,006	909	688	441	177	32	2	112	98	77	57	24	5	2</a:t>
                </a:r>
              </a:p>
            </p:txBody>
          </p:sp>
          <p:cxnSp>
            <p:nvCxnSpPr>
              <p:cNvPr id="40" name="Straight Arrow Connector 39">
                <a:extLst>
                  <a:ext uri="{FF2B5EF4-FFF2-40B4-BE49-F238E27FC236}">
                    <a16:creationId xmlns:a16="http://schemas.microsoft.com/office/drawing/2014/main" id="{3CD0B86E-3701-448D-9F39-26B1D0181FFF}"/>
                  </a:ext>
                </a:extLst>
              </p:cNvPr>
              <p:cNvCxnSpPr/>
              <p:nvPr/>
            </p:nvCxnSpPr>
            <p:spPr>
              <a:xfrm>
                <a:off x="700026" y="5188947"/>
                <a:ext cx="216024" cy="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D1CE0C7-991E-44E0-9C2B-9EAFAA82F128}"/>
                  </a:ext>
                </a:extLst>
              </p:cNvPr>
              <p:cNvCxnSpPr/>
              <p:nvPr/>
            </p:nvCxnSpPr>
            <p:spPr>
              <a:xfrm>
                <a:off x="700026" y="5333758"/>
                <a:ext cx="216024" cy="0"/>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E4E4717-CB79-4BD1-9708-C10C2FE422EC}"/>
                  </a:ext>
                </a:extLst>
              </p:cNvPr>
              <p:cNvCxnSpPr/>
              <p:nvPr/>
            </p:nvCxnSpPr>
            <p:spPr>
              <a:xfrm>
                <a:off x="700026" y="5478568"/>
                <a:ext cx="216024" cy="0"/>
              </a:xfrm>
              <a:prstGeom prst="straightConnector1">
                <a:avLst/>
              </a:prstGeom>
              <a:ln w="2857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Freeform: Shape 12">
              <a:extLst>
                <a:ext uri="{FF2B5EF4-FFF2-40B4-BE49-F238E27FC236}">
                  <a16:creationId xmlns:a16="http://schemas.microsoft.com/office/drawing/2014/main" id="{71DA9A77-CEB9-46B7-993B-B2FE9F0B2744}"/>
                </a:ext>
              </a:extLst>
            </p:cNvPr>
            <p:cNvSpPr/>
            <p:nvPr/>
          </p:nvSpPr>
          <p:spPr>
            <a:xfrm>
              <a:off x="1175147" y="3262313"/>
              <a:ext cx="2116931" cy="1321593"/>
            </a:xfrm>
            <a:custGeom>
              <a:avLst/>
              <a:gdLst>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83356 w 2116931"/>
                <a:gd name="connsiteY10" fmla="*/ 860821 h 1321593"/>
                <a:gd name="connsiteX11" fmla="*/ 122634 w 2116931"/>
                <a:gd name="connsiteY11" fmla="*/ 859631 h 1321593"/>
                <a:gd name="connsiteX12" fmla="*/ 120253 w 2116931"/>
                <a:gd name="connsiteY12" fmla="*/ 979884 h 1321593"/>
                <a:gd name="connsiteX13" fmla="*/ 101203 w 2116931"/>
                <a:gd name="connsiteY13" fmla="*/ 979884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101203 w 2116931"/>
                <a:gd name="connsiteY13" fmla="*/ 979884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0006 w 2116931"/>
                <a:gd name="connsiteY15" fmla="*/ 1096565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3578 w 2116931"/>
                <a:gd name="connsiteY15" fmla="*/ 1092993 h 1321593"/>
                <a:gd name="connsiteX16" fmla="*/ 51197 w 2116931"/>
                <a:gd name="connsiteY16" fmla="*/ 1208484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6441 w 2116931"/>
                <a:gd name="connsiteY14" fmla="*/ 1096565 h 1321593"/>
                <a:gd name="connsiteX15" fmla="*/ 53578 w 2116931"/>
                <a:gd name="connsiteY15" fmla="*/ 1092993 h 1321593"/>
                <a:gd name="connsiteX16" fmla="*/ 54768 w 2116931"/>
                <a:gd name="connsiteY16" fmla="*/ 1213247 h 1321593"/>
                <a:gd name="connsiteX17" fmla="*/ 0 w 2116931"/>
                <a:gd name="connsiteY17" fmla="*/ 1210865 h 1321593"/>
                <a:gd name="connsiteX18" fmla="*/ 0 w 2116931"/>
                <a:gd name="connsiteY18" fmla="*/ 1321593 h 1321593"/>
                <a:gd name="connsiteX0" fmla="*/ 2116931 w 2116931"/>
                <a:gd name="connsiteY0" fmla="*/ 0 h 1321593"/>
                <a:gd name="connsiteX1" fmla="*/ 866775 w 2116931"/>
                <a:gd name="connsiteY1" fmla="*/ 2381 h 1321593"/>
                <a:gd name="connsiteX2" fmla="*/ 867966 w 2116931"/>
                <a:gd name="connsiteY2" fmla="*/ 192881 h 1321593"/>
                <a:gd name="connsiteX3" fmla="*/ 584597 w 2116931"/>
                <a:gd name="connsiteY3" fmla="*/ 189309 h 1321593"/>
                <a:gd name="connsiteX4" fmla="*/ 584597 w 2116931"/>
                <a:gd name="connsiteY4" fmla="*/ 347662 h 1321593"/>
                <a:gd name="connsiteX5" fmla="*/ 379809 w 2116931"/>
                <a:gd name="connsiteY5" fmla="*/ 350043 h 1321593"/>
                <a:gd name="connsiteX6" fmla="*/ 378619 w 2116931"/>
                <a:gd name="connsiteY6" fmla="*/ 485775 h 1321593"/>
                <a:gd name="connsiteX7" fmla="*/ 278606 w 2116931"/>
                <a:gd name="connsiteY7" fmla="*/ 482203 h 1321593"/>
                <a:gd name="connsiteX8" fmla="*/ 283369 w 2116931"/>
                <a:gd name="connsiteY8" fmla="*/ 739378 h 1321593"/>
                <a:gd name="connsiteX9" fmla="*/ 177403 w 2116931"/>
                <a:gd name="connsiteY9" fmla="*/ 739378 h 1321593"/>
                <a:gd name="connsiteX10" fmla="*/ 175021 w 2116931"/>
                <a:gd name="connsiteY10" fmla="*/ 860821 h 1321593"/>
                <a:gd name="connsiteX11" fmla="*/ 122634 w 2116931"/>
                <a:gd name="connsiteY11" fmla="*/ 859631 h 1321593"/>
                <a:gd name="connsiteX12" fmla="*/ 120253 w 2116931"/>
                <a:gd name="connsiteY12" fmla="*/ 979884 h 1321593"/>
                <a:gd name="connsiteX13" fmla="*/ 92868 w 2116931"/>
                <a:gd name="connsiteY13" fmla="*/ 983456 h 1321593"/>
                <a:gd name="connsiteX14" fmla="*/ 94060 w 2116931"/>
                <a:gd name="connsiteY14" fmla="*/ 1095375 h 1321593"/>
                <a:gd name="connsiteX15" fmla="*/ 53578 w 2116931"/>
                <a:gd name="connsiteY15" fmla="*/ 1092993 h 1321593"/>
                <a:gd name="connsiteX16" fmla="*/ 54768 w 2116931"/>
                <a:gd name="connsiteY16" fmla="*/ 1213247 h 1321593"/>
                <a:gd name="connsiteX17" fmla="*/ 0 w 2116931"/>
                <a:gd name="connsiteY17" fmla="*/ 1210865 h 1321593"/>
                <a:gd name="connsiteX18" fmla="*/ 0 w 2116931"/>
                <a:gd name="connsiteY18"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16931" h="1321593">
                  <a:moveTo>
                    <a:pt x="2116931" y="0"/>
                  </a:moveTo>
                  <a:lnTo>
                    <a:pt x="866775" y="2381"/>
                  </a:lnTo>
                  <a:lnTo>
                    <a:pt x="867966" y="192881"/>
                  </a:lnTo>
                  <a:lnTo>
                    <a:pt x="584597" y="189309"/>
                  </a:lnTo>
                  <a:lnTo>
                    <a:pt x="584597" y="347662"/>
                  </a:lnTo>
                  <a:lnTo>
                    <a:pt x="379809" y="350043"/>
                  </a:lnTo>
                  <a:cubicBezTo>
                    <a:pt x="379412" y="395287"/>
                    <a:pt x="379016" y="440531"/>
                    <a:pt x="378619" y="485775"/>
                  </a:cubicBezTo>
                  <a:lnTo>
                    <a:pt x="278606" y="482203"/>
                  </a:lnTo>
                  <a:cubicBezTo>
                    <a:pt x="280194" y="567928"/>
                    <a:pt x="281781" y="653653"/>
                    <a:pt x="283369" y="739378"/>
                  </a:cubicBezTo>
                  <a:lnTo>
                    <a:pt x="177403" y="739378"/>
                  </a:lnTo>
                  <a:lnTo>
                    <a:pt x="175021" y="860821"/>
                  </a:lnTo>
                  <a:lnTo>
                    <a:pt x="122634" y="859631"/>
                  </a:lnTo>
                  <a:cubicBezTo>
                    <a:pt x="121840" y="899715"/>
                    <a:pt x="121047" y="939800"/>
                    <a:pt x="120253" y="979884"/>
                  </a:cubicBezTo>
                  <a:lnTo>
                    <a:pt x="92868" y="983456"/>
                  </a:lnTo>
                  <a:cubicBezTo>
                    <a:pt x="93265" y="1020762"/>
                    <a:pt x="93663" y="1058069"/>
                    <a:pt x="94060" y="1095375"/>
                  </a:cubicBezTo>
                  <a:lnTo>
                    <a:pt x="53578" y="1092993"/>
                  </a:lnTo>
                  <a:cubicBezTo>
                    <a:pt x="52784" y="1131490"/>
                    <a:pt x="55562" y="1174750"/>
                    <a:pt x="54768" y="1213247"/>
                  </a:cubicBezTo>
                  <a:lnTo>
                    <a:pt x="0" y="1210865"/>
                  </a:lnTo>
                  <a:lnTo>
                    <a:pt x="0" y="132159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17DDBBD6-2BAB-4B2F-8993-860026A7054B}"/>
                </a:ext>
              </a:extLst>
            </p:cNvPr>
            <p:cNvGrpSpPr/>
            <p:nvPr/>
          </p:nvGrpSpPr>
          <p:grpSpPr>
            <a:xfrm>
              <a:off x="1175148" y="3573016"/>
              <a:ext cx="2112168" cy="1021259"/>
              <a:chOff x="784621" y="2170510"/>
              <a:chExt cx="7423544" cy="3614736"/>
            </a:xfrm>
          </p:grpSpPr>
          <p:sp>
            <p:nvSpPr>
              <p:cNvPr id="19" name="Freeform: Shape 18">
                <a:extLst>
                  <a:ext uri="{FF2B5EF4-FFF2-40B4-BE49-F238E27FC236}">
                    <a16:creationId xmlns:a16="http://schemas.microsoft.com/office/drawing/2014/main" id="{36DE83DC-26F5-4C22-837B-AE9E924DA31B}"/>
                  </a:ext>
                </a:extLst>
              </p:cNvPr>
              <p:cNvSpPr/>
              <p:nvPr/>
            </p:nvSpPr>
            <p:spPr>
              <a:xfrm>
                <a:off x="2936078" y="2170510"/>
                <a:ext cx="5272087" cy="2538412"/>
              </a:xfrm>
              <a:custGeom>
                <a:avLst/>
                <a:gdLst>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4000 w 5272087"/>
                  <a:gd name="connsiteY16" fmla="*/ 194071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0428 w 5272087"/>
                  <a:gd name="connsiteY16" fmla="*/ 192166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35918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52500 w 5272087"/>
                  <a:gd name="connsiteY18" fmla="*/ 1978819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75122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71550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14312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61937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66725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61962 w 5272087"/>
                  <a:gd name="connsiteY25" fmla="*/ 2286000 h 2538412"/>
                  <a:gd name="connsiteX26" fmla="*/ 459581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59580 w 5272087"/>
                  <a:gd name="connsiteY25" fmla="*/ 2281238 h 2538412"/>
                  <a:gd name="connsiteX26" fmla="*/ 459581 w 5272087"/>
                  <a:gd name="connsiteY26" fmla="*/ 2312194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 name="connsiteX0" fmla="*/ 5272087 w 5272087"/>
                  <a:gd name="connsiteY0" fmla="*/ 0 h 2538412"/>
                  <a:gd name="connsiteX1" fmla="*/ 3540918 w 5272087"/>
                  <a:gd name="connsiteY1" fmla="*/ 2381 h 2538412"/>
                  <a:gd name="connsiteX2" fmla="*/ 3545681 w 5272087"/>
                  <a:gd name="connsiteY2" fmla="*/ 642937 h 2538412"/>
                  <a:gd name="connsiteX3" fmla="*/ 3293268 w 5272087"/>
                  <a:gd name="connsiteY3" fmla="*/ 647700 h 2538412"/>
                  <a:gd name="connsiteX4" fmla="*/ 3290887 w 5272087"/>
                  <a:gd name="connsiteY4" fmla="*/ 1085850 h 2538412"/>
                  <a:gd name="connsiteX5" fmla="*/ 2695575 w 5272087"/>
                  <a:gd name="connsiteY5" fmla="*/ 1090612 h 2538412"/>
                  <a:gd name="connsiteX6" fmla="*/ 2688431 w 5272087"/>
                  <a:gd name="connsiteY6" fmla="*/ 1319212 h 2538412"/>
                  <a:gd name="connsiteX7" fmla="*/ 2297906 w 5272087"/>
                  <a:gd name="connsiteY7" fmla="*/ 1316831 h 2538412"/>
                  <a:gd name="connsiteX8" fmla="*/ 2290762 w 5272087"/>
                  <a:gd name="connsiteY8" fmla="*/ 1473994 h 2538412"/>
                  <a:gd name="connsiteX9" fmla="*/ 1926431 w 5272087"/>
                  <a:gd name="connsiteY9" fmla="*/ 1471612 h 2538412"/>
                  <a:gd name="connsiteX10" fmla="*/ 1924050 w 5272087"/>
                  <a:gd name="connsiteY10" fmla="*/ 1600200 h 2538412"/>
                  <a:gd name="connsiteX11" fmla="*/ 1626393 w 5272087"/>
                  <a:gd name="connsiteY11" fmla="*/ 1597819 h 2538412"/>
                  <a:gd name="connsiteX12" fmla="*/ 1621631 w 5272087"/>
                  <a:gd name="connsiteY12" fmla="*/ 1709737 h 2538412"/>
                  <a:gd name="connsiteX13" fmla="*/ 1562100 w 5272087"/>
                  <a:gd name="connsiteY13" fmla="*/ 1709737 h 2538412"/>
                  <a:gd name="connsiteX14" fmla="*/ 1562100 w 5272087"/>
                  <a:gd name="connsiteY14" fmla="*/ 1788319 h 2538412"/>
                  <a:gd name="connsiteX15" fmla="*/ 1533525 w 5272087"/>
                  <a:gd name="connsiteY15" fmla="*/ 1788319 h 2538412"/>
                  <a:gd name="connsiteX16" fmla="*/ 1528762 w 5272087"/>
                  <a:gd name="connsiteY16" fmla="*/ 1922859 h 2538412"/>
                  <a:gd name="connsiteX17" fmla="*/ 969168 w 5272087"/>
                  <a:gd name="connsiteY17" fmla="*/ 1921669 h 2538412"/>
                  <a:gd name="connsiteX18" fmla="*/ 966788 w 5272087"/>
                  <a:gd name="connsiteY18" fmla="*/ 1980010 h 2538412"/>
                  <a:gd name="connsiteX19" fmla="*/ 914400 w 5272087"/>
                  <a:gd name="connsiteY19" fmla="*/ 1978819 h 2538412"/>
                  <a:gd name="connsiteX20" fmla="*/ 904875 w 5272087"/>
                  <a:gd name="connsiteY20" fmla="*/ 2064544 h 2538412"/>
                  <a:gd name="connsiteX21" fmla="*/ 726281 w 5272087"/>
                  <a:gd name="connsiteY21" fmla="*/ 2069306 h 2538412"/>
                  <a:gd name="connsiteX22" fmla="*/ 723900 w 5272087"/>
                  <a:gd name="connsiteY22" fmla="*/ 2147887 h 2538412"/>
                  <a:gd name="connsiteX23" fmla="*/ 607218 w 5272087"/>
                  <a:gd name="connsiteY23" fmla="*/ 2150269 h 2538412"/>
                  <a:gd name="connsiteX24" fmla="*/ 604837 w 5272087"/>
                  <a:gd name="connsiteY24" fmla="*/ 2283619 h 2538412"/>
                  <a:gd name="connsiteX25" fmla="*/ 459580 w 5272087"/>
                  <a:gd name="connsiteY25" fmla="*/ 2281238 h 2538412"/>
                  <a:gd name="connsiteX26" fmla="*/ 458391 w 5272087"/>
                  <a:gd name="connsiteY26" fmla="*/ 2316957 h 2538412"/>
                  <a:gd name="connsiteX27" fmla="*/ 457200 w 5272087"/>
                  <a:gd name="connsiteY27" fmla="*/ 2343150 h 2538412"/>
                  <a:gd name="connsiteX28" fmla="*/ 251222 w 5272087"/>
                  <a:gd name="connsiteY28" fmla="*/ 2340769 h 2538412"/>
                  <a:gd name="connsiteX29" fmla="*/ 252412 w 5272087"/>
                  <a:gd name="connsiteY29" fmla="*/ 2412206 h 2538412"/>
                  <a:gd name="connsiteX30" fmla="*/ 202406 w 5272087"/>
                  <a:gd name="connsiteY30" fmla="*/ 2412206 h 2538412"/>
                  <a:gd name="connsiteX31" fmla="*/ 203596 w 5272087"/>
                  <a:gd name="connsiteY31" fmla="*/ 2538412 h 2538412"/>
                  <a:gd name="connsiteX32" fmla="*/ 0 w 5272087"/>
                  <a:gd name="connsiteY32" fmla="*/ 2536031 h 253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72087" h="2538412">
                    <a:moveTo>
                      <a:pt x="5272087" y="0"/>
                    </a:moveTo>
                    <a:lnTo>
                      <a:pt x="3540918" y="2381"/>
                    </a:lnTo>
                    <a:cubicBezTo>
                      <a:pt x="3542506" y="215900"/>
                      <a:pt x="3544093" y="429418"/>
                      <a:pt x="3545681" y="642937"/>
                    </a:cubicBezTo>
                    <a:lnTo>
                      <a:pt x="3293268" y="647700"/>
                    </a:lnTo>
                    <a:cubicBezTo>
                      <a:pt x="3292474" y="793750"/>
                      <a:pt x="3291681" y="939800"/>
                      <a:pt x="3290887" y="1085850"/>
                    </a:cubicBezTo>
                    <a:lnTo>
                      <a:pt x="2695575" y="1090612"/>
                    </a:lnTo>
                    <a:lnTo>
                      <a:pt x="2688431" y="1319212"/>
                    </a:lnTo>
                    <a:lnTo>
                      <a:pt x="2297906" y="1316831"/>
                    </a:lnTo>
                    <a:lnTo>
                      <a:pt x="2290762" y="1473994"/>
                    </a:lnTo>
                    <a:lnTo>
                      <a:pt x="1926431" y="1471612"/>
                    </a:lnTo>
                    <a:cubicBezTo>
                      <a:pt x="1925637" y="1514475"/>
                      <a:pt x="1924844" y="1557337"/>
                      <a:pt x="1924050" y="1600200"/>
                    </a:cubicBezTo>
                    <a:lnTo>
                      <a:pt x="1626393" y="1597819"/>
                    </a:lnTo>
                    <a:lnTo>
                      <a:pt x="1621631" y="1709737"/>
                    </a:lnTo>
                    <a:lnTo>
                      <a:pt x="1562100" y="1709737"/>
                    </a:lnTo>
                    <a:lnTo>
                      <a:pt x="1562100" y="1788319"/>
                    </a:lnTo>
                    <a:lnTo>
                      <a:pt x="1533525" y="1788319"/>
                    </a:lnTo>
                    <a:lnTo>
                      <a:pt x="1528762" y="1922859"/>
                    </a:lnTo>
                    <a:lnTo>
                      <a:pt x="969168" y="1921669"/>
                    </a:lnTo>
                    <a:cubicBezTo>
                      <a:pt x="968375" y="1941116"/>
                      <a:pt x="967581" y="1960563"/>
                      <a:pt x="966788" y="1980010"/>
                    </a:cubicBezTo>
                    <a:lnTo>
                      <a:pt x="914400" y="1978819"/>
                    </a:lnTo>
                    <a:lnTo>
                      <a:pt x="904875" y="2064544"/>
                    </a:lnTo>
                    <a:lnTo>
                      <a:pt x="726281" y="2069306"/>
                    </a:lnTo>
                    <a:cubicBezTo>
                      <a:pt x="725487" y="2095500"/>
                      <a:pt x="724694" y="2121693"/>
                      <a:pt x="723900" y="2147887"/>
                    </a:cubicBezTo>
                    <a:lnTo>
                      <a:pt x="607218" y="2150269"/>
                    </a:lnTo>
                    <a:cubicBezTo>
                      <a:pt x="606424" y="2194719"/>
                      <a:pt x="605631" y="2239169"/>
                      <a:pt x="604837" y="2283619"/>
                    </a:cubicBezTo>
                    <a:lnTo>
                      <a:pt x="459580" y="2281238"/>
                    </a:lnTo>
                    <a:cubicBezTo>
                      <a:pt x="459580" y="2291557"/>
                      <a:pt x="458788" y="2306638"/>
                      <a:pt x="458391" y="2316957"/>
                    </a:cubicBezTo>
                    <a:cubicBezTo>
                      <a:pt x="457994" y="2327276"/>
                      <a:pt x="457994" y="2332831"/>
                      <a:pt x="457200" y="2343150"/>
                    </a:cubicBezTo>
                    <a:lnTo>
                      <a:pt x="251222" y="2340769"/>
                    </a:lnTo>
                    <a:cubicBezTo>
                      <a:pt x="251619" y="2364581"/>
                      <a:pt x="252015" y="2388394"/>
                      <a:pt x="252412" y="2412206"/>
                    </a:cubicBezTo>
                    <a:lnTo>
                      <a:pt x="202406" y="2412206"/>
                    </a:lnTo>
                    <a:cubicBezTo>
                      <a:pt x="202803" y="2454275"/>
                      <a:pt x="203199" y="2496343"/>
                      <a:pt x="203596" y="2538412"/>
                    </a:cubicBezTo>
                    <a:lnTo>
                      <a:pt x="0" y="2536031"/>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7CC6EE59-B128-4CAB-8E8D-172C388DDB5D}"/>
                  </a:ext>
                </a:extLst>
              </p:cNvPr>
              <p:cNvSpPr/>
              <p:nvPr/>
            </p:nvSpPr>
            <p:spPr>
              <a:xfrm>
                <a:off x="784621" y="4700587"/>
                <a:ext cx="2163367" cy="1084659"/>
              </a:xfrm>
              <a:custGeom>
                <a:avLst/>
                <a:gdLst>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400050 w 2163366"/>
                  <a:gd name="connsiteY26" fmla="*/ 954881 h 1077515"/>
                  <a:gd name="connsiteX27" fmla="*/ 401241 w 2163366"/>
                  <a:gd name="connsiteY27" fmla="*/ 956072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400050 w 2163366"/>
                  <a:gd name="connsiteY26" fmla="*/ 954881 h 1077515"/>
                  <a:gd name="connsiteX27" fmla="*/ 384572 w 2163366"/>
                  <a:gd name="connsiteY27" fmla="*/ 945357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59794 w 2163366"/>
                  <a:gd name="connsiteY0" fmla="*/ 0 h 1077515"/>
                  <a:gd name="connsiteX1" fmla="*/ 2163366 w 2163366"/>
                  <a:gd name="connsiteY1" fmla="*/ 146447 h 1077515"/>
                  <a:gd name="connsiteX2" fmla="*/ 2065734 w 2163366"/>
                  <a:gd name="connsiteY2" fmla="*/ 139303 h 1077515"/>
                  <a:gd name="connsiteX3" fmla="*/ 2074069 w 2163366"/>
                  <a:gd name="connsiteY3" fmla="*/ 201215 h 1077515"/>
                  <a:gd name="connsiteX4" fmla="*/ 1944291 w 2163366"/>
                  <a:gd name="connsiteY4" fmla="*/ 201215 h 1077515"/>
                  <a:gd name="connsiteX5" fmla="*/ 1947863 w 2163366"/>
                  <a:gd name="connsiteY5" fmla="*/ 311944 h 1077515"/>
                  <a:gd name="connsiteX6" fmla="*/ 1762125 w 2163366"/>
                  <a:gd name="connsiteY6" fmla="*/ 310753 h 1077515"/>
                  <a:gd name="connsiteX7" fmla="*/ 1765697 w 2163366"/>
                  <a:gd name="connsiteY7" fmla="*/ 381000 h 1077515"/>
                  <a:gd name="connsiteX8" fmla="*/ 1651397 w 2163366"/>
                  <a:gd name="connsiteY8" fmla="*/ 375047 h 1077515"/>
                  <a:gd name="connsiteX9" fmla="*/ 1653778 w 2163366"/>
                  <a:gd name="connsiteY9" fmla="*/ 481012 h 1077515"/>
                  <a:gd name="connsiteX10" fmla="*/ 1501378 w 2163366"/>
                  <a:gd name="connsiteY10" fmla="*/ 479822 h 1077515"/>
                  <a:gd name="connsiteX11" fmla="*/ 1502569 w 2163366"/>
                  <a:gd name="connsiteY11" fmla="*/ 550069 h 1077515"/>
                  <a:gd name="connsiteX12" fmla="*/ 1409700 w 2163366"/>
                  <a:gd name="connsiteY12" fmla="*/ 546497 h 1077515"/>
                  <a:gd name="connsiteX13" fmla="*/ 1409700 w 2163366"/>
                  <a:gd name="connsiteY13" fmla="*/ 583406 h 1077515"/>
                  <a:gd name="connsiteX14" fmla="*/ 1357313 w 2163366"/>
                  <a:gd name="connsiteY14" fmla="*/ 584597 h 1077515"/>
                  <a:gd name="connsiteX15" fmla="*/ 1353741 w 2163366"/>
                  <a:gd name="connsiteY15" fmla="*/ 701278 h 1077515"/>
                  <a:gd name="connsiteX16" fmla="*/ 1257300 w 2163366"/>
                  <a:gd name="connsiteY16" fmla="*/ 701278 h 1077515"/>
                  <a:gd name="connsiteX17" fmla="*/ 1257300 w 2163366"/>
                  <a:gd name="connsiteY17" fmla="*/ 753665 h 1077515"/>
                  <a:gd name="connsiteX18" fmla="*/ 1152525 w 2163366"/>
                  <a:gd name="connsiteY18" fmla="*/ 752475 h 1077515"/>
                  <a:gd name="connsiteX19" fmla="*/ 1147763 w 2163366"/>
                  <a:gd name="connsiteY19" fmla="*/ 857250 h 1077515"/>
                  <a:gd name="connsiteX20" fmla="*/ 632222 w 2163366"/>
                  <a:gd name="connsiteY20" fmla="*/ 845344 h 1077515"/>
                  <a:gd name="connsiteX21" fmla="*/ 632222 w 2163366"/>
                  <a:gd name="connsiteY21" fmla="*/ 907256 h 1077515"/>
                  <a:gd name="connsiteX22" fmla="*/ 434578 w 2163366"/>
                  <a:gd name="connsiteY22" fmla="*/ 906065 h 1077515"/>
                  <a:gd name="connsiteX23" fmla="*/ 434578 w 2163366"/>
                  <a:gd name="connsiteY23" fmla="*/ 941784 h 1077515"/>
                  <a:gd name="connsiteX24" fmla="*/ 388144 w 2163366"/>
                  <a:gd name="connsiteY24" fmla="*/ 941784 h 1077515"/>
                  <a:gd name="connsiteX25" fmla="*/ 396478 w 2163366"/>
                  <a:gd name="connsiteY25" fmla="*/ 948928 h 1077515"/>
                  <a:gd name="connsiteX26" fmla="*/ 385763 w 2163366"/>
                  <a:gd name="connsiteY26" fmla="*/ 947737 h 1077515"/>
                  <a:gd name="connsiteX27" fmla="*/ 384572 w 2163366"/>
                  <a:gd name="connsiteY27" fmla="*/ 945357 h 1077515"/>
                  <a:gd name="connsiteX28" fmla="*/ 388144 w 2163366"/>
                  <a:gd name="connsiteY28" fmla="*/ 987028 h 1077515"/>
                  <a:gd name="connsiteX29" fmla="*/ 346472 w 2163366"/>
                  <a:gd name="connsiteY29" fmla="*/ 987028 h 1077515"/>
                  <a:gd name="connsiteX30" fmla="*/ 341709 w 2163366"/>
                  <a:gd name="connsiteY30" fmla="*/ 1077515 h 1077515"/>
                  <a:gd name="connsiteX31" fmla="*/ 0 w 2163366"/>
                  <a:gd name="connsiteY31" fmla="*/ 1075134 h 1077515"/>
                  <a:gd name="connsiteX0" fmla="*/ 2162175 w 2163366"/>
                  <a:gd name="connsiteY0" fmla="*/ 0 h 1084659"/>
                  <a:gd name="connsiteX1" fmla="*/ 2163366 w 2163366"/>
                  <a:gd name="connsiteY1" fmla="*/ 153591 h 1084659"/>
                  <a:gd name="connsiteX2" fmla="*/ 2065734 w 2163366"/>
                  <a:gd name="connsiteY2" fmla="*/ 146447 h 1084659"/>
                  <a:gd name="connsiteX3" fmla="*/ 2074069 w 2163366"/>
                  <a:gd name="connsiteY3" fmla="*/ 208359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3366"/>
                  <a:gd name="connsiteY0" fmla="*/ 0 h 1084659"/>
                  <a:gd name="connsiteX1" fmla="*/ 2163366 w 2163366"/>
                  <a:gd name="connsiteY1" fmla="*/ 153591 h 1084659"/>
                  <a:gd name="connsiteX2" fmla="*/ 2065734 w 2163366"/>
                  <a:gd name="connsiteY2" fmla="*/ 146447 h 1084659"/>
                  <a:gd name="connsiteX3" fmla="*/ 2068116 w 2163366"/>
                  <a:gd name="connsiteY3" fmla="*/ 213122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3366"/>
                  <a:gd name="connsiteY0" fmla="*/ 0 h 1084659"/>
                  <a:gd name="connsiteX1" fmla="*/ 2163366 w 2163366"/>
                  <a:gd name="connsiteY1" fmla="*/ 140494 h 1084659"/>
                  <a:gd name="connsiteX2" fmla="*/ 2065734 w 2163366"/>
                  <a:gd name="connsiteY2" fmla="*/ 146447 h 1084659"/>
                  <a:gd name="connsiteX3" fmla="*/ 2068116 w 2163366"/>
                  <a:gd name="connsiteY3" fmla="*/ 213122 h 1084659"/>
                  <a:gd name="connsiteX4" fmla="*/ 1944291 w 2163366"/>
                  <a:gd name="connsiteY4" fmla="*/ 208359 h 1084659"/>
                  <a:gd name="connsiteX5" fmla="*/ 1947863 w 2163366"/>
                  <a:gd name="connsiteY5" fmla="*/ 319088 h 1084659"/>
                  <a:gd name="connsiteX6" fmla="*/ 1762125 w 2163366"/>
                  <a:gd name="connsiteY6" fmla="*/ 317897 h 1084659"/>
                  <a:gd name="connsiteX7" fmla="*/ 1765697 w 2163366"/>
                  <a:gd name="connsiteY7" fmla="*/ 388144 h 1084659"/>
                  <a:gd name="connsiteX8" fmla="*/ 1651397 w 2163366"/>
                  <a:gd name="connsiteY8" fmla="*/ 382191 h 1084659"/>
                  <a:gd name="connsiteX9" fmla="*/ 1653778 w 2163366"/>
                  <a:gd name="connsiteY9" fmla="*/ 488156 h 1084659"/>
                  <a:gd name="connsiteX10" fmla="*/ 1501378 w 2163366"/>
                  <a:gd name="connsiteY10" fmla="*/ 486966 h 1084659"/>
                  <a:gd name="connsiteX11" fmla="*/ 1502569 w 2163366"/>
                  <a:gd name="connsiteY11" fmla="*/ 557213 h 1084659"/>
                  <a:gd name="connsiteX12" fmla="*/ 1409700 w 2163366"/>
                  <a:gd name="connsiteY12" fmla="*/ 553641 h 1084659"/>
                  <a:gd name="connsiteX13" fmla="*/ 1409700 w 2163366"/>
                  <a:gd name="connsiteY13" fmla="*/ 590550 h 1084659"/>
                  <a:gd name="connsiteX14" fmla="*/ 1357313 w 2163366"/>
                  <a:gd name="connsiteY14" fmla="*/ 591741 h 1084659"/>
                  <a:gd name="connsiteX15" fmla="*/ 1353741 w 2163366"/>
                  <a:gd name="connsiteY15" fmla="*/ 708422 h 1084659"/>
                  <a:gd name="connsiteX16" fmla="*/ 1257300 w 2163366"/>
                  <a:gd name="connsiteY16" fmla="*/ 708422 h 1084659"/>
                  <a:gd name="connsiteX17" fmla="*/ 1257300 w 2163366"/>
                  <a:gd name="connsiteY17" fmla="*/ 760809 h 1084659"/>
                  <a:gd name="connsiteX18" fmla="*/ 1152525 w 2163366"/>
                  <a:gd name="connsiteY18" fmla="*/ 759619 h 1084659"/>
                  <a:gd name="connsiteX19" fmla="*/ 1147763 w 2163366"/>
                  <a:gd name="connsiteY19" fmla="*/ 864394 h 1084659"/>
                  <a:gd name="connsiteX20" fmla="*/ 632222 w 2163366"/>
                  <a:gd name="connsiteY20" fmla="*/ 852488 h 1084659"/>
                  <a:gd name="connsiteX21" fmla="*/ 632222 w 2163366"/>
                  <a:gd name="connsiteY21" fmla="*/ 914400 h 1084659"/>
                  <a:gd name="connsiteX22" fmla="*/ 434578 w 2163366"/>
                  <a:gd name="connsiteY22" fmla="*/ 913209 h 1084659"/>
                  <a:gd name="connsiteX23" fmla="*/ 434578 w 2163366"/>
                  <a:gd name="connsiteY23" fmla="*/ 948928 h 1084659"/>
                  <a:gd name="connsiteX24" fmla="*/ 388144 w 2163366"/>
                  <a:gd name="connsiteY24" fmla="*/ 948928 h 1084659"/>
                  <a:gd name="connsiteX25" fmla="*/ 396478 w 2163366"/>
                  <a:gd name="connsiteY25" fmla="*/ 956072 h 1084659"/>
                  <a:gd name="connsiteX26" fmla="*/ 385763 w 2163366"/>
                  <a:gd name="connsiteY26" fmla="*/ 954881 h 1084659"/>
                  <a:gd name="connsiteX27" fmla="*/ 384572 w 2163366"/>
                  <a:gd name="connsiteY27" fmla="*/ 952501 h 1084659"/>
                  <a:gd name="connsiteX28" fmla="*/ 388144 w 2163366"/>
                  <a:gd name="connsiteY28" fmla="*/ 994172 h 1084659"/>
                  <a:gd name="connsiteX29" fmla="*/ 346472 w 2163366"/>
                  <a:gd name="connsiteY29" fmla="*/ 994172 h 1084659"/>
                  <a:gd name="connsiteX30" fmla="*/ 341709 w 2163366"/>
                  <a:gd name="connsiteY30" fmla="*/ 1084659 h 1084659"/>
                  <a:gd name="connsiteX31" fmla="*/ 0 w 2163366"/>
                  <a:gd name="connsiteY31" fmla="*/ 1082278 h 1084659"/>
                  <a:gd name="connsiteX0" fmla="*/ 2162175 w 2162267"/>
                  <a:gd name="connsiteY0" fmla="*/ 0 h 1084659"/>
                  <a:gd name="connsiteX1" fmla="*/ 2153841 w 2162267"/>
                  <a:gd name="connsiteY1" fmla="*/ 155973 h 1084659"/>
                  <a:gd name="connsiteX2" fmla="*/ 2065734 w 2162267"/>
                  <a:gd name="connsiteY2" fmla="*/ 146447 h 1084659"/>
                  <a:gd name="connsiteX3" fmla="*/ 2068116 w 2162267"/>
                  <a:gd name="connsiteY3" fmla="*/ 213122 h 1084659"/>
                  <a:gd name="connsiteX4" fmla="*/ 1944291 w 2162267"/>
                  <a:gd name="connsiteY4" fmla="*/ 208359 h 1084659"/>
                  <a:gd name="connsiteX5" fmla="*/ 1947863 w 2162267"/>
                  <a:gd name="connsiteY5" fmla="*/ 319088 h 1084659"/>
                  <a:gd name="connsiteX6" fmla="*/ 1762125 w 2162267"/>
                  <a:gd name="connsiteY6" fmla="*/ 317897 h 1084659"/>
                  <a:gd name="connsiteX7" fmla="*/ 1765697 w 2162267"/>
                  <a:gd name="connsiteY7" fmla="*/ 388144 h 1084659"/>
                  <a:gd name="connsiteX8" fmla="*/ 1651397 w 2162267"/>
                  <a:gd name="connsiteY8" fmla="*/ 382191 h 1084659"/>
                  <a:gd name="connsiteX9" fmla="*/ 1653778 w 2162267"/>
                  <a:gd name="connsiteY9" fmla="*/ 488156 h 1084659"/>
                  <a:gd name="connsiteX10" fmla="*/ 1501378 w 2162267"/>
                  <a:gd name="connsiteY10" fmla="*/ 486966 h 1084659"/>
                  <a:gd name="connsiteX11" fmla="*/ 1502569 w 2162267"/>
                  <a:gd name="connsiteY11" fmla="*/ 557213 h 1084659"/>
                  <a:gd name="connsiteX12" fmla="*/ 1409700 w 2162267"/>
                  <a:gd name="connsiteY12" fmla="*/ 553641 h 1084659"/>
                  <a:gd name="connsiteX13" fmla="*/ 1409700 w 2162267"/>
                  <a:gd name="connsiteY13" fmla="*/ 590550 h 1084659"/>
                  <a:gd name="connsiteX14" fmla="*/ 1357313 w 2162267"/>
                  <a:gd name="connsiteY14" fmla="*/ 591741 h 1084659"/>
                  <a:gd name="connsiteX15" fmla="*/ 1353741 w 2162267"/>
                  <a:gd name="connsiteY15" fmla="*/ 708422 h 1084659"/>
                  <a:gd name="connsiteX16" fmla="*/ 1257300 w 2162267"/>
                  <a:gd name="connsiteY16" fmla="*/ 708422 h 1084659"/>
                  <a:gd name="connsiteX17" fmla="*/ 1257300 w 2162267"/>
                  <a:gd name="connsiteY17" fmla="*/ 760809 h 1084659"/>
                  <a:gd name="connsiteX18" fmla="*/ 1152525 w 2162267"/>
                  <a:gd name="connsiteY18" fmla="*/ 759619 h 1084659"/>
                  <a:gd name="connsiteX19" fmla="*/ 1147763 w 2162267"/>
                  <a:gd name="connsiteY19" fmla="*/ 864394 h 1084659"/>
                  <a:gd name="connsiteX20" fmla="*/ 632222 w 2162267"/>
                  <a:gd name="connsiteY20" fmla="*/ 852488 h 1084659"/>
                  <a:gd name="connsiteX21" fmla="*/ 632222 w 2162267"/>
                  <a:gd name="connsiteY21" fmla="*/ 914400 h 1084659"/>
                  <a:gd name="connsiteX22" fmla="*/ 434578 w 2162267"/>
                  <a:gd name="connsiteY22" fmla="*/ 913209 h 1084659"/>
                  <a:gd name="connsiteX23" fmla="*/ 434578 w 2162267"/>
                  <a:gd name="connsiteY23" fmla="*/ 948928 h 1084659"/>
                  <a:gd name="connsiteX24" fmla="*/ 388144 w 2162267"/>
                  <a:gd name="connsiteY24" fmla="*/ 948928 h 1084659"/>
                  <a:gd name="connsiteX25" fmla="*/ 396478 w 2162267"/>
                  <a:gd name="connsiteY25" fmla="*/ 956072 h 1084659"/>
                  <a:gd name="connsiteX26" fmla="*/ 385763 w 2162267"/>
                  <a:gd name="connsiteY26" fmla="*/ 954881 h 1084659"/>
                  <a:gd name="connsiteX27" fmla="*/ 384572 w 2162267"/>
                  <a:gd name="connsiteY27" fmla="*/ 952501 h 1084659"/>
                  <a:gd name="connsiteX28" fmla="*/ 388144 w 2162267"/>
                  <a:gd name="connsiteY28" fmla="*/ 994172 h 1084659"/>
                  <a:gd name="connsiteX29" fmla="*/ 346472 w 2162267"/>
                  <a:gd name="connsiteY29" fmla="*/ 994172 h 1084659"/>
                  <a:gd name="connsiteX30" fmla="*/ 341709 w 2162267"/>
                  <a:gd name="connsiteY30" fmla="*/ 1084659 h 1084659"/>
                  <a:gd name="connsiteX31" fmla="*/ 0 w 2162267"/>
                  <a:gd name="connsiteY31" fmla="*/ 1082278 h 1084659"/>
                  <a:gd name="connsiteX0" fmla="*/ 2162175 w 2165748"/>
                  <a:gd name="connsiteY0" fmla="*/ 0 h 1084659"/>
                  <a:gd name="connsiteX1" fmla="*/ 2165748 w 2165748"/>
                  <a:gd name="connsiteY1" fmla="*/ 151210 h 1084659"/>
                  <a:gd name="connsiteX2" fmla="*/ 2065734 w 2165748"/>
                  <a:gd name="connsiteY2" fmla="*/ 146447 h 1084659"/>
                  <a:gd name="connsiteX3" fmla="*/ 2068116 w 2165748"/>
                  <a:gd name="connsiteY3" fmla="*/ 213122 h 1084659"/>
                  <a:gd name="connsiteX4" fmla="*/ 1944291 w 2165748"/>
                  <a:gd name="connsiteY4" fmla="*/ 208359 h 1084659"/>
                  <a:gd name="connsiteX5" fmla="*/ 1947863 w 2165748"/>
                  <a:gd name="connsiteY5" fmla="*/ 319088 h 1084659"/>
                  <a:gd name="connsiteX6" fmla="*/ 1762125 w 2165748"/>
                  <a:gd name="connsiteY6" fmla="*/ 317897 h 1084659"/>
                  <a:gd name="connsiteX7" fmla="*/ 1765697 w 2165748"/>
                  <a:gd name="connsiteY7" fmla="*/ 388144 h 1084659"/>
                  <a:gd name="connsiteX8" fmla="*/ 1651397 w 2165748"/>
                  <a:gd name="connsiteY8" fmla="*/ 382191 h 1084659"/>
                  <a:gd name="connsiteX9" fmla="*/ 1653778 w 2165748"/>
                  <a:gd name="connsiteY9" fmla="*/ 488156 h 1084659"/>
                  <a:gd name="connsiteX10" fmla="*/ 1501378 w 2165748"/>
                  <a:gd name="connsiteY10" fmla="*/ 486966 h 1084659"/>
                  <a:gd name="connsiteX11" fmla="*/ 1502569 w 2165748"/>
                  <a:gd name="connsiteY11" fmla="*/ 557213 h 1084659"/>
                  <a:gd name="connsiteX12" fmla="*/ 1409700 w 2165748"/>
                  <a:gd name="connsiteY12" fmla="*/ 553641 h 1084659"/>
                  <a:gd name="connsiteX13" fmla="*/ 1409700 w 2165748"/>
                  <a:gd name="connsiteY13" fmla="*/ 590550 h 1084659"/>
                  <a:gd name="connsiteX14" fmla="*/ 1357313 w 2165748"/>
                  <a:gd name="connsiteY14" fmla="*/ 591741 h 1084659"/>
                  <a:gd name="connsiteX15" fmla="*/ 1353741 w 2165748"/>
                  <a:gd name="connsiteY15" fmla="*/ 708422 h 1084659"/>
                  <a:gd name="connsiteX16" fmla="*/ 1257300 w 2165748"/>
                  <a:gd name="connsiteY16" fmla="*/ 708422 h 1084659"/>
                  <a:gd name="connsiteX17" fmla="*/ 1257300 w 2165748"/>
                  <a:gd name="connsiteY17" fmla="*/ 760809 h 1084659"/>
                  <a:gd name="connsiteX18" fmla="*/ 1152525 w 2165748"/>
                  <a:gd name="connsiteY18" fmla="*/ 759619 h 1084659"/>
                  <a:gd name="connsiteX19" fmla="*/ 1147763 w 2165748"/>
                  <a:gd name="connsiteY19" fmla="*/ 864394 h 1084659"/>
                  <a:gd name="connsiteX20" fmla="*/ 632222 w 2165748"/>
                  <a:gd name="connsiteY20" fmla="*/ 852488 h 1084659"/>
                  <a:gd name="connsiteX21" fmla="*/ 632222 w 2165748"/>
                  <a:gd name="connsiteY21" fmla="*/ 914400 h 1084659"/>
                  <a:gd name="connsiteX22" fmla="*/ 434578 w 2165748"/>
                  <a:gd name="connsiteY22" fmla="*/ 913209 h 1084659"/>
                  <a:gd name="connsiteX23" fmla="*/ 434578 w 2165748"/>
                  <a:gd name="connsiteY23" fmla="*/ 948928 h 1084659"/>
                  <a:gd name="connsiteX24" fmla="*/ 388144 w 2165748"/>
                  <a:gd name="connsiteY24" fmla="*/ 948928 h 1084659"/>
                  <a:gd name="connsiteX25" fmla="*/ 396478 w 2165748"/>
                  <a:gd name="connsiteY25" fmla="*/ 956072 h 1084659"/>
                  <a:gd name="connsiteX26" fmla="*/ 385763 w 2165748"/>
                  <a:gd name="connsiteY26" fmla="*/ 954881 h 1084659"/>
                  <a:gd name="connsiteX27" fmla="*/ 384572 w 2165748"/>
                  <a:gd name="connsiteY27" fmla="*/ 952501 h 1084659"/>
                  <a:gd name="connsiteX28" fmla="*/ 388144 w 2165748"/>
                  <a:gd name="connsiteY28" fmla="*/ 994172 h 1084659"/>
                  <a:gd name="connsiteX29" fmla="*/ 346472 w 2165748"/>
                  <a:gd name="connsiteY29" fmla="*/ 994172 h 1084659"/>
                  <a:gd name="connsiteX30" fmla="*/ 341709 w 2165748"/>
                  <a:gd name="connsiteY30" fmla="*/ 1084659 h 1084659"/>
                  <a:gd name="connsiteX31" fmla="*/ 0 w 2165748"/>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7863 w 2163367"/>
                  <a:gd name="connsiteY5" fmla="*/ 319088 h 1084659"/>
                  <a:gd name="connsiteX6" fmla="*/ 1762125 w 2163367"/>
                  <a:gd name="connsiteY6" fmla="*/ 317897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2125 w 2163367"/>
                  <a:gd name="connsiteY6" fmla="*/ 317897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3316 w 2163367"/>
                  <a:gd name="connsiteY6" fmla="*/ 308372 h 1084659"/>
                  <a:gd name="connsiteX7" fmla="*/ 1765697 w 2163367"/>
                  <a:gd name="connsiteY7" fmla="*/ 388144 h 1084659"/>
                  <a:gd name="connsiteX8" fmla="*/ 1651397 w 2163367"/>
                  <a:gd name="connsiteY8" fmla="*/ 382191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 name="connsiteX0" fmla="*/ 2162175 w 2163367"/>
                  <a:gd name="connsiteY0" fmla="*/ 0 h 1084659"/>
                  <a:gd name="connsiteX1" fmla="*/ 2163367 w 2163367"/>
                  <a:gd name="connsiteY1" fmla="*/ 150019 h 1084659"/>
                  <a:gd name="connsiteX2" fmla="*/ 2065734 w 2163367"/>
                  <a:gd name="connsiteY2" fmla="*/ 146447 h 1084659"/>
                  <a:gd name="connsiteX3" fmla="*/ 2068116 w 2163367"/>
                  <a:gd name="connsiteY3" fmla="*/ 213122 h 1084659"/>
                  <a:gd name="connsiteX4" fmla="*/ 1944291 w 2163367"/>
                  <a:gd name="connsiteY4" fmla="*/ 208359 h 1084659"/>
                  <a:gd name="connsiteX5" fmla="*/ 1946673 w 2163367"/>
                  <a:gd name="connsiteY5" fmla="*/ 320278 h 1084659"/>
                  <a:gd name="connsiteX6" fmla="*/ 1763316 w 2163367"/>
                  <a:gd name="connsiteY6" fmla="*/ 308372 h 1084659"/>
                  <a:gd name="connsiteX7" fmla="*/ 1765697 w 2163367"/>
                  <a:gd name="connsiteY7" fmla="*/ 388144 h 1084659"/>
                  <a:gd name="connsiteX8" fmla="*/ 1656159 w 2163367"/>
                  <a:gd name="connsiteY8" fmla="*/ 388144 h 1084659"/>
                  <a:gd name="connsiteX9" fmla="*/ 1653778 w 2163367"/>
                  <a:gd name="connsiteY9" fmla="*/ 488156 h 1084659"/>
                  <a:gd name="connsiteX10" fmla="*/ 1501378 w 2163367"/>
                  <a:gd name="connsiteY10" fmla="*/ 486966 h 1084659"/>
                  <a:gd name="connsiteX11" fmla="*/ 1502569 w 2163367"/>
                  <a:gd name="connsiteY11" fmla="*/ 557213 h 1084659"/>
                  <a:gd name="connsiteX12" fmla="*/ 1409700 w 2163367"/>
                  <a:gd name="connsiteY12" fmla="*/ 553641 h 1084659"/>
                  <a:gd name="connsiteX13" fmla="*/ 1409700 w 2163367"/>
                  <a:gd name="connsiteY13" fmla="*/ 590550 h 1084659"/>
                  <a:gd name="connsiteX14" fmla="*/ 1357313 w 2163367"/>
                  <a:gd name="connsiteY14" fmla="*/ 591741 h 1084659"/>
                  <a:gd name="connsiteX15" fmla="*/ 1353741 w 2163367"/>
                  <a:gd name="connsiteY15" fmla="*/ 708422 h 1084659"/>
                  <a:gd name="connsiteX16" fmla="*/ 1257300 w 2163367"/>
                  <a:gd name="connsiteY16" fmla="*/ 708422 h 1084659"/>
                  <a:gd name="connsiteX17" fmla="*/ 1257300 w 2163367"/>
                  <a:gd name="connsiteY17" fmla="*/ 760809 h 1084659"/>
                  <a:gd name="connsiteX18" fmla="*/ 1152525 w 2163367"/>
                  <a:gd name="connsiteY18" fmla="*/ 759619 h 1084659"/>
                  <a:gd name="connsiteX19" fmla="*/ 1147763 w 2163367"/>
                  <a:gd name="connsiteY19" fmla="*/ 864394 h 1084659"/>
                  <a:gd name="connsiteX20" fmla="*/ 632222 w 2163367"/>
                  <a:gd name="connsiteY20" fmla="*/ 852488 h 1084659"/>
                  <a:gd name="connsiteX21" fmla="*/ 632222 w 2163367"/>
                  <a:gd name="connsiteY21" fmla="*/ 914400 h 1084659"/>
                  <a:gd name="connsiteX22" fmla="*/ 434578 w 2163367"/>
                  <a:gd name="connsiteY22" fmla="*/ 913209 h 1084659"/>
                  <a:gd name="connsiteX23" fmla="*/ 434578 w 2163367"/>
                  <a:gd name="connsiteY23" fmla="*/ 948928 h 1084659"/>
                  <a:gd name="connsiteX24" fmla="*/ 388144 w 2163367"/>
                  <a:gd name="connsiteY24" fmla="*/ 948928 h 1084659"/>
                  <a:gd name="connsiteX25" fmla="*/ 396478 w 2163367"/>
                  <a:gd name="connsiteY25" fmla="*/ 956072 h 1084659"/>
                  <a:gd name="connsiteX26" fmla="*/ 385763 w 2163367"/>
                  <a:gd name="connsiteY26" fmla="*/ 954881 h 1084659"/>
                  <a:gd name="connsiteX27" fmla="*/ 384572 w 2163367"/>
                  <a:gd name="connsiteY27" fmla="*/ 952501 h 1084659"/>
                  <a:gd name="connsiteX28" fmla="*/ 388144 w 2163367"/>
                  <a:gd name="connsiteY28" fmla="*/ 994172 h 1084659"/>
                  <a:gd name="connsiteX29" fmla="*/ 346472 w 2163367"/>
                  <a:gd name="connsiteY29" fmla="*/ 994172 h 1084659"/>
                  <a:gd name="connsiteX30" fmla="*/ 341709 w 2163367"/>
                  <a:gd name="connsiteY30" fmla="*/ 1084659 h 1084659"/>
                  <a:gd name="connsiteX31" fmla="*/ 0 w 2163367"/>
                  <a:gd name="connsiteY31" fmla="*/ 1082278 h 108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63367" h="1084659">
                    <a:moveTo>
                      <a:pt x="2162175" y="0"/>
                    </a:moveTo>
                    <a:cubicBezTo>
                      <a:pt x="2163366" y="48816"/>
                      <a:pt x="2162176" y="101203"/>
                      <a:pt x="2163367" y="150019"/>
                    </a:cubicBezTo>
                    <a:lnTo>
                      <a:pt x="2065734" y="146447"/>
                    </a:lnTo>
                    <a:lnTo>
                      <a:pt x="2068116" y="213122"/>
                    </a:lnTo>
                    <a:lnTo>
                      <a:pt x="1944291" y="208359"/>
                    </a:lnTo>
                    <a:lnTo>
                      <a:pt x="1946673" y="320278"/>
                    </a:lnTo>
                    <a:lnTo>
                      <a:pt x="1763316" y="308372"/>
                    </a:lnTo>
                    <a:cubicBezTo>
                      <a:pt x="1764110" y="334963"/>
                      <a:pt x="1764903" y="361553"/>
                      <a:pt x="1765697" y="388144"/>
                    </a:cubicBezTo>
                    <a:lnTo>
                      <a:pt x="1656159" y="388144"/>
                    </a:lnTo>
                    <a:cubicBezTo>
                      <a:pt x="1656953" y="423466"/>
                      <a:pt x="1652984" y="452834"/>
                      <a:pt x="1653778" y="488156"/>
                    </a:cubicBezTo>
                    <a:lnTo>
                      <a:pt x="1501378" y="486966"/>
                    </a:lnTo>
                    <a:lnTo>
                      <a:pt x="1502569" y="557213"/>
                    </a:lnTo>
                    <a:lnTo>
                      <a:pt x="1409700" y="553641"/>
                    </a:lnTo>
                    <a:lnTo>
                      <a:pt x="1409700" y="590550"/>
                    </a:lnTo>
                    <a:lnTo>
                      <a:pt x="1357313" y="591741"/>
                    </a:lnTo>
                    <a:lnTo>
                      <a:pt x="1353741" y="708422"/>
                    </a:lnTo>
                    <a:lnTo>
                      <a:pt x="1257300" y="708422"/>
                    </a:lnTo>
                    <a:lnTo>
                      <a:pt x="1257300" y="760809"/>
                    </a:lnTo>
                    <a:lnTo>
                      <a:pt x="1152525" y="759619"/>
                    </a:lnTo>
                    <a:lnTo>
                      <a:pt x="1147763" y="864394"/>
                    </a:lnTo>
                    <a:lnTo>
                      <a:pt x="632222" y="852488"/>
                    </a:lnTo>
                    <a:lnTo>
                      <a:pt x="632222" y="914400"/>
                    </a:lnTo>
                    <a:lnTo>
                      <a:pt x="434578" y="913209"/>
                    </a:lnTo>
                    <a:lnTo>
                      <a:pt x="434578" y="948928"/>
                    </a:lnTo>
                    <a:lnTo>
                      <a:pt x="388144" y="948928"/>
                    </a:lnTo>
                    <a:cubicBezTo>
                      <a:pt x="390922" y="951309"/>
                      <a:pt x="396875" y="955080"/>
                      <a:pt x="396478" y="956072"/>
                    </a:cubicBezTo>
                    <a:cubicBezTo>
                      <a:pt x="396081" y="957064"/>
                      <a:pt x="387747" y="955476"/>
                      <a:pt x="385763" y="954881"/>
                    </a:cubicBezTo>
                    <a:cubicBezTo>
                      <a:pt x="383779" y="954286"/>
                      <a:pt x="384175" y="952104"/>
                      <a:pt x="384572" y="952501"/>
                    </a:cubicBezTo>
                    <a:lnTo>
                      <a:pt x="388144" y="994172"/>
                    </a:lnTo>
                    <a:lnTo>
                      <a:pt x="346472" y="994172"/>
                    </a:lnTo>
                    <a:lnTo>
                      <a:pt x="341709" y="1084659"/>
                    </a:lnTo>
                    <a:lnTo>
                      <a:pt x="0" y="1082278"/>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FCAF4FB9-A512-4D5C-BFB6-F7DFE8A0A770}"/>
                </a:ext>
              </a:extLst>
            </p:cNvPr>
            <p:cNvGrpSpPr/>
            <p:nvPr/>
          </p:nvGrpSpPr>
          <p:grpSpPr>
            <a:xfrm>
              <a:off x="1095213" y="3546872"/>
              <a:ext cx="2192103" cy="1047402"/>
              <a:chOff x="517525" y="2125663"/>
              <a:chExt cx="7696200" cy="3662362"/>
            </a:xfrm>
          </p:grpSpPr>
          <p:sp>
            <p:nvSpPr>
              <p:cNvPr id="16" name="Freeform: Shape 15">
                <a:extLst>
                  <a:ext uri="{FF2B5EF4-FFF2-40B4-BE49-F238E27FC236}">
                    <a16:creationId xmlns:a16="http://schemas.microsoft.com/office/drawing/2014/main" id="{97A3A9ED-EFC0-4C1B-B6CC-F57244196975}"/>
                  </a:ext>
                </a:extLst>
              </p:cNvPr>
              <p:cNvSpPr/>
              <p:nvPr/>
            </p:nvSpPr>
            <p:spPr>
              <a:xfrm>
                <a:off x="4141788" y="2125663"/>
                <a:ext cx="4071937" cy="1658937"/>
              </a:xfrm>
              <a:custGeom>
                <a:avLst/>
                <a:gdLst>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101600 w 4078287"/>
                  <a:gd name="connsiteY11" fmla="*/ 1370012 h 1658937"/>
                  <a:gd name="connsiteX12" fmla="*/ 95250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101600 w 4078287"/>
                  <a:gd name="connsiteY11" fmla="*/ 1370012 h 1658937"/>
                  <a:gd name="connsiteX12" fmla="*/ 100013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8287 w 4078287"/>
                  <a:gd name="connsiteY0" fmla="*/ 1587 h 1658937"/>
                  <a:gd name="connsiteX1" fmla="*/ 1871662 w 4078287"/>
                  <a:gd name="connsiteY1" fmla="*/ 0 h 1658937"/>
                  <a:gd name="connsiteX2" fmla="*/ 1863725 w 4078287"/>
                  <a:gd name="connsiteY2" fmla="*/ 542925 h 1658937"/>
                  <a:gd name="connsiteX3" fmla="*/ 1635125 w 4078287"/>
                  <a:gd name="connsiteY3" fmla="*/ 542925 h 1658937"/>
                  <a:gd name="connsiteX4" fmla="*/ 1624012 w 4078287"/>
                  <a:gd name="connsiteY4" fmla="*/ 955675 h 1658937"/>
                  <a:gd name="connsiteX5" fmla="*/ 1063625 w 4078287"/>
                  <a:gd name="connsiteY5" fmla="*/ 942975 h 1658937"/>
                  <a:gd name="connsiteX6" fmla="*/ 1062037 w 4078287"/>
                  <a:gd name="connsiteY6" fmla="*/ 1119187 h 1658937"/>
                  <a:gd name="connsiteX7" fmla="*/ 703262 w 4078287"/>
                  <a:gd name="connsiteY7" fmla="*/ 1109662 h 1658937"/>
                  <a:gd name="connsiteX8" fmla="*/ 704850 w 4078287"/>
                  <a:gd name="connsiteY8" fmla="*/ 1265237 h 1658937"/>
                  <a:gd name="connsiteX9" fmla="*/ 385762 w 4078287"/>
                  <a:gd name="connsiteY9" fmla="*/ 1254125 h 1658937"/>
                  <a:gd name="connsiteX10" fmla="*/ 385762 w 4078287"/>
                  <a:gd name="connsiteY10" fmla="*/ 1368425 h 1658937"/>
                  <a:gd name="connsiteX11" fmla="*/ 95250 w 4078287"/>
                  <a:gd name="connsiteY11" fmla="*/ 1362075 h 1658937"/>
                  <a:gd name="connsiteX12" fmla="*/ 100013 w 4078287"/>
                  <a:gd name="connsiteY12" fmla="*/ 1458912 h 1658937"/>
                  <a:gd name="connsiteX13" fmla="*/ 42862 w 4078287"/>
                  <a:gd name="connsiteY13" fmla="*/ 1454150 h 1658937"/>
                  <a:gd name="connsiteX14" fmla="*/ 44450 w 4078287"/>
                  <a:gd name="connsiteY14" fmla="*/ 1539875 h 1658937"/>
                  <a:gd name="connsiteX15" fmla="*/ 6350 w 4078287"/>
                  <a:gd name="connsiteY15" fmla="*/ 1539875 h 1658937"/>
                  <a:gd name="connsiteX16" fmla="*/ 0 w 407828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6512 w 4071937"/>
                  <a:gd name="connsiteY13" fmla="*/ 1454150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3663 w 4071937"/>
                  <a:gd name="connsiteY12" fmla="*/ 1458912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79375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4925 w 4071937"/>
                  <a:gd name="connsiteY13" fmla="*/ 1462087 h 1658937"/>
                  <a:gd name="connsiteX14" fmla="*/ 38100 w 4071937"/>
                  <a:gd name="connsiteY14" fmla="*/ 1539875 h 1658937"/>
                  <a:gd name="connsiteX15" fmla="*/ 0 w 4071937"/>
                  <a:gd name="connsiteY15" fmla="*/ 1539875 h 1658937"/>
                  <a:gd name="connsiteX16" fmla="*/ 0 w 4071937"/>
                  <a:gd name="connsiteY16" fmla="*/ 1658937 h 1658937"/>
                  <a:gd name="connsiteX0" fmla="*/ 4071937 w 4071937"/>
                  <a:gd name="connsiteY0" fmla="*/ 1587 h 1658937"/>
                  <a:gd name="connsiteX1" fmla="*/ 1865312 w 4071937"/>
                  <a:gd name="connsiteY1" fmla="*/ 0 h 1658937"/>
                  <a:gd name="connsiteX2" fmla="*/ 1857375 w 4071937"/>
                  <a:gd name="connsiteY2" fmla="*/ 542925 h 1658937"/>
                  <a:gd name="connsiteX3" fmla="*/ 1628775 w 4071937"/>
                  <a:gd name="connsiteY3" fmla="*/ 542925 h 1658937"/>
                  <a:gd name="connsiteX4" fmla="*/ 1617662 w 4071937"/>
                  <a:gd name="connsiteY4" fmla="*/ 955675 h 1658937"/>
                  <a:gd name="connsiteX5" fmla="*/ 1057275 w 4071937"/>
                  <a:gd name="connsiteY5" fmla="*/ 942975 h 1658937"/>
                  <a:gd name="connsiteX6" fmla="*/ 1055687 w 4071937"/>
                  <a:gd name="connsiteY6" fmla="*/ 1119187 h 1658937"/>
                  <a:gd name="connsiteX7" fmla="*/ 696912 w 4071937"/>
                  <a:gd name="connsiteY7" fmla="*/ 1109662 h 1658937"/>
                  <a:gd name="connsiteX8" fmla="*/ 698500 w 4071937"/>
                  <a:gd name="connsiteY8" fmla="*/ 1265237 h 1658937"/>
                  <a:gd name="connsiteX9" fmla="*/ 379412 w 4071937"/>
                  <a:gd name="connsiteY9" fmla="*/ 1254125 h 1658937"/>
                  <a:gd name="connsiteX10" fmla="*/ 379412 w 4071937"/>
                  <a:gd name="connsiteY10" fmla="*/ 1368425 h 1658937"/>
                  <a:gd name="connsiteX11" fmla="*/ 88900 w 4071937"/>
                  <a:gd name="connsiteY11" fmla="*/ 1362075 h 1658937"/>
                  <a:gd name="connsiteX12" fmla="*/ 90488 w 4071937"/>
                  <a:gd name="connsiteY12" fmla="*/ 1468437 h 1658937"/>
                  <a:gd name="connsiteX13" fmla="*/ 36512 w 4071937"/>
                  <a:gd name="connsiteY13" fmla="*/ 1466849 h 1658937"/>
                  <a:gd name="connsiteX14" fmla="*/ 38100 w 4071937"/>
                  <a:gd name="connsiteY14" fmla="*/ 1539875 h 1658937"/>
                  <a:gd name="connsiteX15" fmla="*/ 0 w 4071937"/>
                  <a:gd name="connsiteY15" fmla="*/ 1539875 h 1658937"/>
                  <a:gd name="connsiteX16" fmla="*/ 0 w 4071937"/>
                  <a:gd name="connsiteY16" fmla="*/ 1658937 h 16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71937" h="1658937">
                    <a:moveTo>
                      <a:pt x="4071937" y="1587"/>
                    </a:moveTo>
                    <a:lnTo>
                      <a:pt x="1865312" y="0"/>
                    </a:lnTo>
                    <a:lnTo>
                      <a:pt x="1857375" y="542925"/>
                    </a:lnTo>
                    <a:lnTo>
                      <a:pt x="1628775" y="542925"/>
                    </a:lnTo>
                    <a:lnTo>
                      <a:pt x="1617662" y="955675"/>
                    </a:lnTo>
                    <a:lnTo>
                      <a:pt x="1057275" y="942975"/>
                    </a:lnTo>
                    <a:cubicBezTo>
                      <a:pt x="1056746" y="1001712"/>
                      <a:pt x="1056216" y="1060450"/>
                      <a:pt x="1055687" y="1119187"/>
                    </a:cubicBezTo>
                    <a:lnTo>
                      <a:pt x="696912" y="1109662"/>
                    </a:lnTo>
                    <a:cubicBezTo>
                      <a:pt x="697441" y="1161520"/>
                      <a:pt x="697971" y="1213379"/>
                      <a:pt x="698500" y="1265237"/>
                    </a:cubicBezTo>
                    <a:lnTo>
                      <a:pt x="379412" y="1254125"/>
                    </a:lnTo>
                    <a:lnTo>
                      <a:pt x="379412" y="1368425"/>
                    </a:lnTo>
                    <a:lnTo>
                      <a:pt x="88900" y="1362075"/>
                    </a:lnTo>
                    <a:cubicBezTo>
                      <a:pt x="89429" y="1397529"/>
                      <a:pt x="89959" y="1432983"/>
                      <a:pt x="90488" y="1468437"/>
                    </a:cubicBezTo>
                    <a:lnTo>
                      <a:pt x="36512" y="1466849"/>
                    </a:lnTo>
                    <a:cubicBezTo>
                      <a:pt x="37041" y="1495424"/>
                      <a:pt x="37571" y="1511300"/>
                      <a:pt x="38100" y="1539875"/>
                    </a:cubicBezTo>
                    <a:lnTo>
                      <a:pt x="0" y="1539875"/>
                    </a:lnTo>
                    <a:lnTo>
                      <a:pt x="0" y="165893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919D75F5-48F2-434B-83D4-7A999F61C8AD}"/>
                  </a:ext>
                </a:extLst>
              </p:cNvPr>
              <p:cNvSpPr/>
              <p:nvPr/>
            </p:nvSpPr>
            <p:spPr>
              <a:xfrm>
                <a:off x="2752725" y="3768725"/>
                <a:ext cx="1393825" cy="801688"/>
              </a:xfrm>
              <a:custGeom>
                <a:avLst/>
                <a:gdLst>
                  <a:gd name="connsiteX0" fmla="*/ 1393825 w 1393825"/>
                  <a:gd name="connsiteY0" fmla="*/ 14288 h 801688"/>
                  <a:gd name="connsiteX1" fmla="*/ 1063625 w 1393825"/>
                  <a:gd name="connsiteY1" fmla="*/ 0 h 801688"/>
                  <a:gd name="connsiteX2" fmla="*/ 1066800 w 1393825"/>
                  <a:gd name="connsiteY2" fmla="*/ 93663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7700 w 1393825"/>
                  <a:gd name="connsiteY8" fmla="*/ 284163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4288 h 801688"/>
                  <a:gd name="connsiteX1" fmla="*/ 1063625 w 1393825"/>
                  <a:gd name="connsiteY1" fmla="*/ 0 h 801688"/>
                  <a:gd name="connsiteX2" fmla="*/ 1066800 w 1393825"/>
                  <a:gd name="connsiteY2" fmla="*/ 93663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4288 h 801688"/>
                  <a:gd name="connsiteX1" fmla="*/ 1063625 w 1393825"/>
                  <a:gd name="connsiteY1" fmla="*/ 0 h 801688"/>
                  <a:gd name="connsiteX2" fmla="*/ 1068387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0 h 804863"/>
                  <a:gd name="connsiteX1" fmla="*/ 1063625 w 1393825"/>
                  <a:gd name="connsiteY1" fmla="*/ 3175 h 804863"/>
                  <a:gd name="connsiteX2" fmla="*/ 1068387 w 1393825"/>
                  <a:gd name="connsiteY2" fmla="*/ 87313 h 804863"/>
                  <a:gd name="connsiteX3" fmla="*/ 877888 w 1393825"/>
                  <a:gd name="connsiteY3" fmla="*/ 85725 h 804863"/>
                  <a:gd name="connsiteX4" fmla="*/ 874713 w 1393825"/>
                  <a:gd name="connsiteY4" fmla="*/ 142875 h 804863"/>
                  <a:gd name="connsiteX5" fmla="*/ 828675 w 1393825"/>
                  <a:gd name="connsiteY5" fmla="*/ 142875 h 804863"/>
                  <a:gd name="connsiteX6" fmla="*/ 827088 w 1393825"/>
                  <a:gd name="connsiteY6" fmla="*/ 222250 h 804863"/>
                  <a:gd name="connsiteX7" fmla="*/ 642938 w 1393825"/>
                  <a:gd name="connsiteY7" fmla="*/ 215900 h 804863"/>
                  <a:gd name="connsiteX8" fmla="*/ 641350 w 1393825"/>
                  <a:gd name="connsiteY8" fmla="*/ 295275 h 804863"/>
                  <a:gd name="connsiteX9" fmla="*/ 539750 w 1393825"/>
                  <a:gd name="connsiteY9" fmla="*/ 288925 h 804863"/>
                  <a:gd name="connsiteX10" fmla="*/ 539750 w 1393825"/>
                  <a:gd name="connsiteY10" fmla="*/ 420688 h 804863"/>
                  <a:gd name="connsiteX11" fmla="*/ 414338 w 1393825"/>
                  <a:gd name="connsiteY11" fmla="*/ 419100 h 804863"/>
                  <a:gd name="connsiteX12" fmla="*/ 403225 w 1393825"/>
                  <a:gd name="connsiteY12" fmla="*/ 428625 h 804863"/>
                  <a:gd name="connsiteX13" fmla="*/ 406400 w 1393825"/>
                  <a:gd name="connsiteY13" fmla="*/ 487363 h 804863"/>
                  <a:gd name="connsiteX14" fmla="*/ 234950 w 1393825"/>
                  <a:gd name="connsiteY14" fmla="*/ 482600 h 804863"/>
                  <a:gd name="connsiteX15" fmla="*/ 236538 w 1393825"/>
                  <a:gd name="connsiteY15" fmla="*/ 530225 h 804863"/>
                  <a:gd name="connsiteX16" fmla="*/ 174625 w 1393825"/>
                  <a:gd name="connsiteY16" fmla="*/ 534988 h 804863"/>
                  <a:gd name="connsiteX17" fmla="*/ 185738 w 1393825"/>
                  <a:gd name="connsiteY17" fmla="*/ 646113 h 804863"/>
                  <a:gd name="connsiteX18" fmla="*/ 92075 w 1393825"/>
                  <a:gd name="connsiteY18" fmla="*/ 650875 h 804863"/>
                  <a:gd name="connsiteX19" fmla="*/ 84138 w 1393825"/>
                  <a:gd name="connsiteY19" fmla="*/ 704850 h 804863"/>
                  <a:gd name="connsiteX20" fmla="*/ 0 w 1393825"/>
                  <a:gd name="connsiteY20" fmla="*/ 706438 h 804863"/>
                  <a:gd name="connsiteX21" fmla="*/ 0 w 1393825"/>
                  <a:gd name="connsiteY21" fmla="*/ 804863 h 804863"/>
                  <a:gd name="connsiteX0" fmla="*/ 1393825 w 1393825"/>
                  <a:gd name="connsiteY0" fmla="*/ 1587 h 801688"/>
                  <a:gd name="connsiteX1" fmla="*/ 1063625 w 1393825"/>
                  <a:gd name="connsiteY1" fmla="*/ 0 h 801688"/>
                  <a:gd name="connsiteX2" fmla="*/ 1068387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85750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406400 w 1393825"/>
                  <a:gd name="connsiteY13" fmla="*/ 484188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27050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85738 w 1393825"/>
                  <a:gd name="connsiteY17" fmla="*/ 642938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7800 w 1393825"/>
                  <a:gd name="connsiteY17" fmla="*/ 639763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9388 w 1393825"/>
                  <a:gd name="connsiteY17" fmla="*/ 650876 h 801688"/>
                  <a:gd name="connsiteX18" fmla="*/ 92075 w 1393825"/>
                  <a:gd name="connsiteY18" fmla="*/ 647700 h 801688"/>
                  <a:gd name="connsiteX19" fmla="*/ 84138 w 1393825"/>
                  <a:gd name="connsiteY19" fmla="*/ 701675 h 801688"/>
                  <a:gd name="connsiteX20" fmla="*/ 0 w 1393825"/>
                  <a:gd name="connsiteY20" fmla="*/ 703263 h 801688"/>
                  <a:gd name="connsiteX21" fmla="*/ 0 w 1393825"/>
                  <a:gd name="connsiteY21" fmla="*/ 801688 h 801688"/>
                  <a:gd name="connsiteX0" fmla="*/ 1393825 w 1393825"/>
                  <a:gd name="connsiteY0" fmla="*/ 1587 h 801688"/>
                  <a:gd name="connsiteX1" fmla="*/ 1063625 w 1393825"/>
                  <a:gd name="connsiteY1" fmla="*/ 0 h 801688"/>
                  <a:gd name="connsiteX2" fmla="*/ 1060449 w 1393825"/>
                  <a:gd name="connsiteY2" fmla="*/ 84138 h 801688"/>
                  <a:gd name="connsiteX3" fmla="*/ 877888 w 1393825"/>
                  <a:gd name="connsiteY3" fmla="*/ 82550 h 801688"/>
                  <a:gd name="connsiteX4" fmla="*/ 874713 w 1393825"/>
                  <a:gd name="connsiteY4" fmla="*/ 139700 h 801688"/>
                  <a:gd name="connsiteX5" fmla="*/ 828675 w 1393825"/>
                  <a:gd name="connsiteY5" fmla="*/ 139700 h 801688"/>
                  <a:gd name="connsiteX6" fmla="*/ 827088 w 1393825"/>
                  <a:gd name="connsiteY6" fmla="*/ 219075 h 801688"/>
                  <a:gd name="connsiteX7" fmla="*/ 642938 w 1393825"/>
                  <a:gd name="connsiteY7" fmla="*/ 212725 h 801688"/>
                  <a:gd name="connsiteX8" fmla="*/ 641350 w 1393825"/>
                  <a:gd name="connsiteY8" fmla="*/ 292100 h 801688"/>
                  <a:gd name="connsiteX9" fmla="*/ 539750 w 1393825"/>
                  <a:gd name="connsiteY9" fmla="*/ 290513 h 801688"/>
                  <a:gd name="connsiteX10" fmla="*/ 539750 w 1393825"/>
                  <a:gd name="connsiteY10" fmla="*/ 417513 h 801688"/>
                  <a:gd name="connsiteX11" fmla="*/ 414338 w 1393825"/>
                  <a:gd name="connsiteY11" fmla="*/ 415925 h 801688"/>
                  <a:gd name="connsiteX12" fmla="*/ 403225 w 1393825"/>
                  <a:gd name="connsiteY12" fmla="*/ 425450 h 801688"/>
                  <a:gd name="connsiteX13" fmla="*/ 398462 w 1393825"/>
                  <a:gd name="connsiteY13" fmla="*/ 485775 h 801688"/>
                  <a:gd name="connsiteX14" fmla="*/ 234950 w 1393825"/>
                  <a:gd name="connsiteY14" fmla="*/ 479425 h 801688"/>
                  <a:gd name="connsiteX15" fmla="*/ 236538 w 1393825"/>
                  <a:gd name="connsiteY15" fmla="*/ 534988 h 801688"/>
                  <a:gd name="connsiteX16" fmla="*/ 174625 w 1393825"/>
                  <a:gd name="connsiteY16" fmla="*/ 531813 h 801688"/>
                  <a:gd name="connsiteX17" fmla="*/ 179388 w 1393825"/>
                  <a:gd name="connsiteY17" fmla="*/ 650876 h 801688"/>
                  <a:gd name="connsiteX18" fmla="*/ 92075 w 1393825"/>
                  <a:gd name="connsiteY18" fmla="*/ 647700 h 801688"/>
                  <a:gd name="connsiteX19" fmla="*/ 93663 w 1393825"/>
                  <a:gd name="connsiteY19" fmla="*/ 701675 h 801688"/>
                  <a:gd name="connsiteX20" fmla="*/ 0 w 1393825"/>
                  <a:gd name="connsiteY20" fmla="*/ 703263 h 801688"/>
                  <a:gd name="connsiteX21" fmla="*/ 0 w 1393825"/>
                  <a:gd name="connsiteY21" fmla="*/ 801688 h 8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3825" h="801688">
                    <a:moveTo>
                      <a:pt x="1393825" y="1587"/>
                    </a:moveTo>
                    <a:lnTo>
                      <a:pt x="1063625" y="0"/>
                    </a:lnTo>
                    <a:lnTo>
                      <a:pt x="1060449" y="84138"/>
                    </a:lnTo>
                    <a:lnTo>
                      <a:pt x="877888" y="82550"/>
                    </a:lnTo>
                    <a:lnTo>
                      <a:pt x="874713" y="139700"/>
                    </a:lnTo>
                    <a:lnTo>
                      <a:pt x="828675" y="139700"/>
                    </a:lnTo>
                    <a:lnTo>
                      <a:pt x="827088" y="219075"/>
                    </a:lnTo>
                    <a:lnTo>
                      <a:pt x="642938" y="212725"/>
                    </a:lnTo>
                    <a:cubicBezTo>
                      <a:pt x="642409" y="239183"/>
                      <a:pt x="641879" y="265642"/>
                      <a:pt x="641350" y="292100"/>
                    </a:cubicBezTo>
                    <a:lnTo>
                      <a:pt x="539750" y="290513"/>
                    </a:lnTo>
                    <a:lnTo>
                      <a:pt x="539750" y="417513"/>
                    </a:lnTo>
                    <a:lnTo>
                      <a:pt x="414338" y="415925"/>
                    </a:lnTo>
                    <a:cubicBezTo>
                      <a:pt x="410634" y="419100"/>
                      <a:pt x="405871" y="413808"/>
                      <a:pt x="403225" y="425450"/>
                    </a:cubicBezTo>
                    <a:cubicBezTo>
                      <a:pt x="400579" y="437092"/>
                      <a:pt x="400050" y="465667"/>
                      <a:pt x="398462" y="485775"/>
                    </a:cubicBezTo>
                    <a:lnTo>
                      <a:pt x="234950" y="479425"/>
                    </a:lnTo>
                    <a:cubicBezTo>
                      <a:pt x="235479" y="495300"/>
                      <a:pt x="236009" y="519113"/>
                      <a:pt x="236538" y="534988"/>
                    </a:cubicBezTo>
                    <a:lnTo>
                      <a:pt x="174625" y="531813"/>
                    </a:lnTo>
                    <a:cubicBezTo>
                      <a:pt x="175683" y="567796"/>
                      <a:pt x="178330" y="614893"/>
                      <a:pt x="179388" y="650876"/>
                    </a:cubicBezTo>
                    <a:lnTo>
                      <a:pt x="92075" y="647700"/>
                    </a:lnTo>
                    <a:cubicBezTo>
                      <a:pt x="92604" y="665692"/>
                      <a:pt x="93134" y="683683"/>
                      <a:pt x="93663" y="701675"/>
                    </a:cubicBezTo>
                    <a:lnTo>
                      <a:pt x="0" y="703263"/>
                    </a:lnTo>
                    <a:lnTo>
                      <a:pt x="0" y="801688"/>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CF7AB7B7-0F60-497E-8E47-9FD1A01F4DC5}"/>
                  </a:ext>
                </a:extLst>
              </p:cNvPr>
              <p:cNvSpPr/>
              <p:nvPr/>
            </p:nvSpPr>
            <p:spPr>
              <a:xfrm>
                <a:off x="517525" y="4568825"/>
                <a:ext cx="2236788" cy="1219200"/>
              </a:xfrm>
              <a:custGeom>
                <a:avLst/>
                <a:gdLst>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60375 w 2236788"/>
                  <a:gd name="connsiteY42" fmla="*/ 1196975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9037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38150 w 2236788"/>
                  <a:gd name="connsiteY42" fmla="*/ 1189037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8788 w 2236788"/>
                  <a:gd name="connsiteY42" fmla="*/ 1192212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8788 w 2236788"/>
                  <a:gd name="connsiteY42" fmla="*/ 1192212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5613 w 2236788"/>
                  <a:gd name="connsiteY42" fmla="*/ 11747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3400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8162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4292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25463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4292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23875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1813 w 2236788"/>
                  <a:gd name="connsiteY39" fmla="*/ 1031875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77938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81113 w 2236788"/>
                  <a:gd name="connsiteY23" fmla="*/ 609600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6375 w 2236788"/>
                  <a:gd name="connsiteY20" fmla="*/ 584200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35025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77863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95326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 name="connsiteX0" fmla="*/ 2236788 w 2236788"/>
                  <a:gd name="connsiteY0" fmla="*/ 0 h 1219200"/>
                  <a:gd name="connsiteX1" fmla="*/ 2125663 w 2236788"/>
                  <a:gd name="connsiteY1" fmla="*/ 0 h 1219200"/>
                  <a:gd name="connsiteX2" fmla="*/ 2122488 w 2236788"/>
                  <a:gd name="connsiteY2" fmla="*/ 15875 h 1219200"/>
                  <a:gd name="connsiteX3" fmla="*/ 2128838 w 2236788"/>
                  <a:gd name="connsiteY3" fmla="*/ 84138 h 1219200"/>
                  <a:gd name="connsiteX4" fmla="*/ 2027238 w 2236788"/>
                  <a:gd name="connsiteY4" fmla="*/ 79375 h 1219200"/>
                  <a:gd name="connsiteX5" fmla="*/ 2025650 w 2236788"/>
                  <a:gd name="connsiteY5" fmla="*/ 93663 h 1219200"/>
                  <a:gd name="connsiteX6" fmla="*/ 2024063 w 2236788"/>
                  <a:gd name="connsiteY6" fmla="*/ 184150 h 1219200"/>
                  <a:gd name="connsiteX7" fmla="*/ 1855788 w 2236788"/>
                  <a:gd name="connsiteY7" fmla="*/ 179388 h 1219200"/>
                  <a:gd name="connsiteX8" fmla="*/ 1852613 w 2236788"/>
                  <a:gd name="connsiteY8" fmla="*/ 228600 h 1219200"/>
                  <a:gd name="connsiteX9" fmla="*/ 1755775 w 2236788"/>
                  <a:gd name="connsiteY9" fmla="*/ 230188 h 1219200"/>
                  <a:gd name="connsiteX10" fmla="*/ 1752600 w 2236788"/>
                  <a:gd name="connsiteY10" fmla="*/ 336550 h 1219200"/>
                  <a:gd name="connsiteX11" fmla="*/ 1622425 w 2236788"/>
                  <a:gd name="connsiteY11" fmla="*/ 336550 h 1219200"/>
                  <a:gd name="connsiteX12" fmla="*/ 1619250 w 2236788"/>
                  <a:gd name="connsiteY12" fmla="*/ 365125 h 1219200"/>
                  <a:gd name="connsiteX13" fmla="*/ 1582738 w 2236788"/>
                  <a:gd name="connsiteY13" fmla="*/ 365125 h 1219200"/>
                  <a:gd name="connsiteX14" fmla="*/ 1574800 w 2236788"/>
                  <a:gd name="connsiteY14" fmla="*/ 396875 h 1219200"/>
                  <a:gd name="connsiteX15" fmla="*/ 1544638 w 2236788"/>
                  <a:gd name="connsiteY15" fmla="*/ 395288 h 1219200"/>
                  <a:gd name="connsiteX16" fmla="*/ 1554163 w 2236788"/>
                  <a:gd name="connsiteY16" fmla="*/ 425450 h 1219200"/>
                  <a:gd name="connsiteX17" fmla="*/ 1522413 w 2236788"/>
                  <a:gd name="connsiteY17" fmla="*/ 425450 h 1219200"/>
                  <a:gd name="connsiteX18" fmla="*/ 1525588 w 2236788"/>
                  <a:gd name="connsiteY18" fmla="*/ 477838 h 1219200"/>
                  <a:gd name="connsiteX19" fmla="*/ 1477963 w 2236788"/>
                  <a:gd name="connsiteY19" fmla="*/ 477838 h 1219200"/>
                  <a:gd name="connsiteX20" fmla="*/ 1474788 w 2236788"/>
                  <a:gd name="connsiteY20" fmla="*/ 579438 h 1219200"/>
                  <a:gd name="connsiteX21" fmla="*/ 1385888 w 2236788"/>
                  <a:gd name="connsiteY21" fmla="*/ 576263 h 1219200"/>
                  <a:gd name="connsiteX22" fmla="*/ 1387475 w 2236788"/>
                  <a:gd name="connsiteY22" fmla="*/ 617538 h 1219200"/>
                  <a:gd name="connsiteX23" fmla="*/ 1282701 w 2236788"/>
                  <a:gd name="connsiteY23" fmla="*/ 617538 h 1219200"/>
                  <a:gd name="connsiteX24" fmla="*/ 1284288 w 2236788"/>
                  <a:gd name="connsiteY24" fmla="*/ 709613 h 1219200"/>
                  <a:gd name="connsiteX25" fmla="*/ 1239838 w 2236788"/>
                  <a:gd name="connsiteY25" fmla="*/ 711200 h 1219200"/>
                  <a:gd name="connsiteX26" fmla="*/ 1243013 w 2236788"/>
                  <a:gd name="connsiteY26" fmla="*/ 800100 h 1219200"/>
                  <a:gd name="connsiteX27" fmla="*/ 889000 w 2236788"/>
                  <a:gd name="connsiteY27" fmla="*/ 800100 h 1219200"/>
                  <a:gd name="connsiteX28" fmla="*/ 889000 w 2236788"/>
                  <a:gd name="connsiteY28" fmla="*/ 815975 h 1219200"/>
                  <a:gd name="connsiteX29" fmla="*/ 887413 w 2236788"/>
                  <a:gd name="connsiteY29" fmla="*/ 831850 h 1219200"/>
                  <a:gd name="connsiteX30" fmla="*/ 830263 w 2236788"/>
                  <a:gd name="connsiteY30" fmla="*/ 830263 h 1219200"/>
                  <a:gd name="connsiteX31" fmla="*/ 823913 w 2236788"/>
                  <a:gd name="connsiteY31" fmla="*/ 873125 h 1219200"/>
                  <a:gd name="connsiteX32" fmla="*/ 692150 w 2236788"/>
                  <a:gd name="connsiteY32" fmla="*/ 873125 h 1219200"/>
                  <a:gd name="connsiteX33" fmla="*/ 695326 w 2236788"/>
                  <a:gd name="connsiteY33" fmla="*/ 874713 h 1219200"/>
                  <a:gd name="connsiteX34" fmla="*/ 688975 w 2236788"/>
                  <a:gd name="connsiteY34" fmla="*/ 923925 h 1219200"/>
                  <a:gd name="connsiteX35" fmla="*/ 635000 w 2236788"/>
                  <a:gd name="connsiteY35" fmla="*/ 922338 h 1219200"/>
                  <a:gd name="connsiteX36" fmla="*/ 631825 w 2236788"/>
                  <a:gd name="connsiteY36" fmla="*/ 965200 h 1219200"/>
                  <a:gd name="connsiteX37" fmla="*/ 590550 w 2236788"/>
                  <a:gd name="connsiteY37" fmla="*/ 971550 h 1219200"/>
                  <a:gd name="connsiteX38" fmla="*/ 582613 w 2236788"/>
                  <a:gd name="connsiteY38" fmla="*/ 1028700 h 1219200"/>
                  <a:gd name="connsiteX39" fmla="*/ 536575 w 2236788"/>
                  <a:gd name="connsiteY39" fmla="*/ 1030288 h 1219200"/>
                  <a:gd name="connsiteX40" fmla="*/ 539750 w 2236788"/>
                  <a:gd name="connsiteY40" fmla="*/ 1125538 h 1219200"/>
                  <a:gd name="connsiteX41" fmla="*/ 460375 w 2236788"/>
                  <a:gd name="connsiteY41" fmla="*/ 1125538 h 1219200"/>
                  <a:gd name="connsiteX42" fmla="*/ 454025 w 2236788"/>
                  <a:gd name="connsiteY42" fmla="*/ 1187449 h 1219200"/>
                  <a:gd name="connsiteX43" fmla="*/ 273050 w 2236788"/>
                  <a:gd name="connsiteY43" fmla="*/ 1179513 h 1219200"/>
                  <a:gd name="connsiteX44" fmla="*/ 273050 w 2236788"/>
                  <a:gd name="connsiteY44" fmla="*/ 1219200 h 1219200"/>
                  <a:gd name="connsiteX45" fmla="*/ 0 w 2236788"/>
                  <a:gd name="connsiteY45" fmla="*/ 1216025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36788" h="1219200">
                    <a:moveTo>
                      <a:pt x="2236788" y="0"/>
                    </a:moveTo>
                    <a:lnTo>
                      <a:pt x="2125663" y="0"/>
                    </a:lnTo>
                    <a:lnTo>
                      <a:pt x="2122488" y="15875"/>
                    </a:lnTo>
                    <a:lnTo>
                      <a:pt x="2128838" y="84138"/>
                    </a:lnTo>
                    <a:lnTo>
                      <a:pt x="2027238" y="79375"/>
                    </a:lnTo>
                    <a:lnTo>
                      <a:pt x="2025650" y="93663"/>
                    </a:lnTo>
                    <a:lnTo>
                      <a:pt x="2024063" y="184150"/>
                    </a:lnTo>
                    <a:lnTo>
                      <a:pt x="1855788" y="179388"/>
                    </a:lnTo>
                    <a:lnTo>
                      <a:pt x="1852613" y="228600"/>
                    </a:lnTo>
                    <a:lnTo>
                      <a:pt x="1755775" y="230188"/>
                    </a:lnTo>
                    <a:cubicBezTo>
                      <a:pt x="1754717" y="265642"/>
                      <a:pt x="1753658" y="301096"/>
                      <a:pt x="1752600" y="336550"/>
                    </a:cubicBezTo>
                    <a:lnTo>
                      <a:pt x="1622425" y="336550"/>
                    </a:lnTo>
                    <a:lnTo>
                      <a:pt x="1619250" y="365125"/>
                    </a:lnTo>
                    <a:lnTo>
                      <a:pt x="1582738" y="365125"/>
                    </a:lnTo>
                    <a:lnTo>
                      <a:pt x="1574800" y="396875"/>
                    </a:lnTo>
                    <a:lnTo>
                      <a:pt x="1544638" y="395288"/>
                    </a:lnTo>
                    <a:lnTo>
                      <a:pt x="1554163" y="425450"/>
                    </a:lnTo>
                    <a:lnTo>
                      <a:pt x="1522413" y="425450"/>
                    </a:lnTo>
                    <a:lnTo>
                      <a:pt x="1525588" y="477838"/>
                    </a:lnTo>
                    <a:lnTo>
                      <a:pt x="1477963" y="477838"/>
                    </a:lnTo>
                    <a:cubicBezTo>
                      <a:pt x="1477434" y="513292"/>
                      <a:pt x="1475317" y="543984"/>
                      <a:pt x="1474788" y="579438"/>
                    </a:cubicBezTo>
                    <a:lnTo>
                      <a:pt x="1385888" y="576263"/>
                    </a:lnTo>
                    <a:lnTo>
                      <a:pt x="1387475" y="617538"/>
                    </a:lnTo>
                    <a:lnTo>
                      <a:pt x="1282701" y="617538"/>
                    </a:lnTo>
                    <a:cubicBezTo>
                      <a:pt x="1283759" y="650876"/>
                      <a:pt x="1283230" y="676275"/>
                      <a:pt x="1284288" y="709613"/>
                    </a:cubicBezTo>
                    <a:lnTo>
                      <a:pt x="1239838" y="711200"/>
                    </a:lnTo>
                    <a:lnTo>
                      <a:pt x="1243013" y="800100"/>
                    </a:lnTo>
                    <a:lnTo>
                      <a:pt x="889000" y="800100"/>
                    </a:lnTo>
                    <a:lnTo>
                      <a:pt x="889000" y="815975"/>
                    </a:lnTo>
                    <a:lnTo>
                      <a:pt x="887413" y="831850"/>
                    </a:lnTo>
                    <a:lnTo>
                      <a:pt x="830263" y="830263"/>
                    </a:lnTo>
                    <a:lnTo>
                      <a:pt x="823913" y="873125"/>
                    </a:lnTo>
                    <a:lnTo>
                      <a:pt x="692150" y="873125"/>
                    </a:lnTo>
                    <a:lnTo>
                      <a:pt x="695326" y="874713"/>
                    </a:lnTo>
                    <a:lnTo>
                      <a:pt x="688975" y="923925"/>
                    </a:lnTo>
                    <a:lnTo>
                      <a:pt x="635000" y="922338"/>
                    </a:lnTo>
                    <a:lnTo>
                      <a:pt x="631825" y="965200"/>
                    </a:lnTo>
                    <a:lnTo>
                      <a:pt x="590550" y="971550"/>
                    </a:lnTo>
                    <a:lnTo>
                      <a:pt x="582613" y="1028700"/>
                    </a:lnTo>
                    <a:lnTo>
                      <a:pt x="536575" y="1030288"/>
                    </a:lnTo>
                    <a:cubicBezTo>
                      <a:pt x="537104" y="1061509"/>
                      <a:pt x="539221" y="1094317"/>
                      <a:pt x="539750" y="1125538"/>
                    </a:cubicBezTo>
                    <a:lnTo>
                      <a:pt x="460375" y="1125538"/>
                    </a:lnTo>
                    <a:lnTo>
                      <a:pt x="454025" y="1187449"/>
                    </a:lnTo>
                    <a:lnTo>
                      <a:pt x="273050" y="1179513"/>
                    </a:lnTo>
                    <a:lnTo>
                      <a:pt x="273050" y="1219200"/>
                    </a:lnTo>
                    <a:lnTo>
                      <a:pt x="0" y="121602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9" name="Group 68">
            <a:extLst>
              <a:ext uri="{FF2B5EF4-FFF2-40B4-BE49-F238E27FC236}">
                <a16:creationId xmlns:a16="http://schemas.microsoft.com/office/drawing/2014/main" id="{D44B2AA9-FF4E-47BA-8CEA-2950138B3F04}"/>
              </a:ext>
            </a:extLst>
          </p:cNvPr>
          <p:cNvGrpSpPr/>
          <p:nvPr/>
        </p:nvGrpSpPr>
        <p:grpSpPr>
          <a:xfrm>
            <a:off x="5100167" y="2827995"/>
            <a:ext cx="3936329" cy="2344811"/>
            <a:chOff x="4766571" y="3088474"/>
            <a:chExt cx="3936329" cy="2344811"/>
          </a:xfrm>
        </p:grpSpPr>
        <p:grpSp>
          <p:nvGrpSpPr>
            <p:cNvPr id="70" name="Group 69">
              <a:extLst>
                <a:ext uri="{FF2B5EF4-FFF2-40B4-BE49-F238E27FC236}">
                  <a16:creationId xmlns:a16="http://schemas.microsoft.com/office/drawing/2014/main" id="{4D5725D1-48AD-4B00-8FBB-ED65ECAB2196}"/>
                </a:ext>
              </a:extLst>
            </p:cNvPr>
            <p:cNvGrpSpPr/>
            <p:nvPr/>
          </p:nvGrpSpPr>
          <p:grpSpPr>
            <a:xfrm>
              <a:off x="4766571" y="3088474"/>
              <a:ext cx="3936329" cy="2344811"/>
              <a:chOff x="4766571" y="3088474"/>
              <a:chExt cx="3936329" cy="2344811"/>
            </a:xfrm>
          </p:grpSpPr>
          <p:cxnSp>
            <p:nvCxnSpPr>
              <p:cNvPr id="73" name="Straight Connector 72">
                <a:extLst>
                  <a:ext uri="{FF2B5EF4-FFF2-40B4-BE49-F238E27FC236}">
                    <a16:creationId xmlns:a16="http://schemas.microsoft.com/office/drawing/2014/main" id="{B2C343D1-41F9-4479-82B9-9421CBDC9A67}"/>
                  </a:ext>
                </a:extLst>
              </p:cNvPr>
              <p:cNvCxnSpPr>
                <a:cxnSpLocks/>
              </p:cNvCxnSpPr>
              <p:nvPr/>
            </p:nvCxnSpPr>
            <p:spPr bwMode="auto">
              <a:xfrm>
                <a:off x="5636138" y="3260838"/>
                <a:ext cx="0" cy="1440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0DED22E-ACB2-43D9-9806-215D6898D665}"/>
                  </a:ext>
                </a:extLst>
              </p:cNvPr>
              <p:cNvCxnSpPr/>
              <p:nvPr/>
            </p:nvCxnSpPr>
            <p:spPr bwMode="auto">
              <a:xfrm>
                <a:off x="5636138" y="4700383"/>
                <a:ext cx="2443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17">
                <a:extLst>
                  <a:ext uri="{FF2B5EF4-FFF2-40B4-BE49-F238E27FC236}">
                    <a16:creationId xmlns:a16="http://schemas.microsoft.com/office/drawing/2014/main" id="{DBF4783A-7E61-4F7D-A751-F6586647197A}"/>
                  </a:ext>
                </a:extLst>
              </p:cNvPr>
              <p:cNvSpPr txBox="1">
                <a:spLocks noChangeArrowheads="1"/>
              </p:cNvSpPr>
              <p:nvPr/>
            </p:nvSpPr>
            <p:spPr bwMode="auto">
              <a:xfrm rot="16200000">
                <a:off x="4186603" y="3932373"/>
                <a:ext cx="18724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Instant hazard estimate (%)</a:t>
                </a:r>
              </a:p>
            </p:txBody>
          </p:sp>
          <p:grpSp>
            <p:nvGrpSpPr>
              <p:cNvPr id="76" name="Group 75">
                <a:extLst>
                  <a:ext uri="{FF2B5EF4-FFF2-40B4-BE49-F238E27FC236}">
                    <a16:creationId xmlns:a16="http://schemas.microsoft.com/office/drawing/2014/main" id="{D15E3BFC-43EC-4E68-A473-35F06D405190}"/>
                  </a:ext>
                </a:extLst>
              </p:cNvPr>
              <p:cNvGrpSpPr/>
              <p:nvPr/>
            </p:nvGrpSpPr>
            <p:grpSpPr>
              <a:xfrm>
                <a:off x="6285946" y="4700392"/>
                <a:ext cx="169918" cy="246089"/>
                <a:chOff x="6468974" y="4276328"/>
                <a:chExt cx="206406" cy="397701"/>
              </a:xfrm>
            </p:grpSpPr>
            <p:sp>
              <p:nvSpPr>
                <p:cNvPr id="116" name="TextBox 22">
                  <a:extLst>
                    <a:ext uri="{FF2B5EF4-FFF2-40B4-BE49-F238E27FC236}">
                      <a16:creationId xmlns:a16="http://schemas.microsoft.com/office/drawing/2014/main" id="{BBAA195E-903E-47B5-992D-BF149F7EA32D}"/>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7" name="Straight Connector 116">
                  <a:extLst>
                    <a:ext uri="{FF2B5EF4-FFF2-40B4-BE49-F238E27FC236}">
                      <a16:creationId xmlns:a16="http://schemas.microsoft.com/office/drawing/2014/main" id="{EEDDBBD3-C055-4FD4-B400-18E4BDF8F25E}"/>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6F57746-4C89-46DF-A145-3DFA1CBD2EEE}"/>
                  </a:ext>
                </a:extLst>
              </p:cNvPr>
              <p:cNvGrpSpPr/>
              <p:nvPr/>
            </p:nvGrpSpPr>
            <p:grpSpPr>
              <a:xfrm>
                <a:off x="7664082" y="4700392"/>
                <a:ext cx="169918" cy="246089"/>
                <a:chOff x="8202654" y="4276328"/>
                <a:chExt cx="206406" cy="397701"/>
              </a:xfrm>
            </p:grpSpPr>
            <p:sp>
              <p:nvSpPr>
                <p:cNvPr id="114" name="TextBox 24">
                  <a:extLst>
                    <a:ext uri="{FF2B5EF4-FFF2-40B4-BE49-F238E27FC236}">
                      <a16:creationId xmlns:a16="http://schemas.microsoft.com/office/drawing/2014/main" id="{E1514038-1BD6-4485-8631-192340F321DE}"/>
                    </a:ext>
                  </a:extLst>
                </p:cNvPr>
                <p:cNvSpPr txBox="1">
                  <a:spLocks noChangeArrowheads="1"/>
                </p:cNvSpPr>
                <p:nvPr/>
              </p:nvSpPr>
              <p:spPr bwMode="auto">
                <a:xfrm>
                  <a:off x="820265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3</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15" name="Straight Connector 114">
                  <a:extLst>
                    <a:ext uri="{FF2B5EF4-FFF2-40B4-BE49-F238E27FC236}">
                      <a16:creationId xmlns:a16="http://schemas.microsoft.com/office/drawing/2014/main" id="{3B10D422-7176-4B9F-96C3-97B06FF5BDC8}"/>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AF4C955-CFA9-4D96-8753-0E7A58494754}"/>
                  </a:ext>
                </a:extLst>
              </p:cNvPr>
              <p:cNvGrpSpPr/>
              <p:nvPr/>
            </p:nvGrpSpPr>
            <p:grpSpPr>
              <a:xfrm>
                <a:off x="6631431" y="4700392"/>
                <a:ext cx="169918" cy="246089"/>
                <a:chOff x="7040617" y="4276328"/>
                <a:chExt cx="206406" cy="397701"/>
              </a:xfrm>
            </p:grpSpPr>
            <p:sp>
              <p:nvSpPr>
                <p:cNvPr id="112" name="TextBox 33">
                  <a:extLst>
                    <a:ext uri="{FF2B5EF4-FFF2-40B4-BE49-F238E27FC236}">
                      <a16:creationId xmlns:a16="http://schemas.microsoft.com/office/drawing/2014/main" id="{0E5D38E6-FAD7-4E3A-8F81-7EBDBD0BF03E}"/>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cxnSp>
              <p:nvCxnSpPr>
                <p:cNvPr id="113" name="Straight Connector 112">
                  <a:extLst>
                    <a:ext uri="{FF2B5EF4-FFF2-40B4-BE49-F238E27FC236}">
                      <a16:creationId xmlns:a16="http://schemas.microsoft.com/office/drawing/2014/main" id="{B6166E18-1DDC-43FD-8447-DF7DD85C2D9E}"/>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8C6DAFE-301D-486C-AFE0-6EDC382B7F17}"/>
                  </a:ext>
                </a:extLst>
              </p:cNvPr>
              <p:cNvGrpSpPr/>
              <p:nvPr/>
            </p:nvGrpSpPr>
            <p:grpSpPr>
              <a:xfrm>
                <a:off x="5985649" y="4700387"/>
                <a:ext cx="84959" cy="246090"/>
                <a:chOff x="5935347" y="4276328"/>
                <a:chExt cx="103203" cy="397703"/>
              </a:xfrm>
            </p:grpSpPr>
            <p:sp>
              <p:nvSpPr>
                <p:cNvPr id="110" name="TextBox 92">
                  <a:extLst>
                    <a:ext uri="{FF2B5EF4-FFF2-40B4-BE49-F238E27FC236}">
                      <a16:creationId xmlns:a16="http://schemas.microsoft.com/office/drawing/2014/main" id="{1BCDD267-DF7C-4C87-91BD-CCE8E7ADD5EB}"/>
                    </a:ext>
                  </a:extLst>
                </p:cNvPr>
                <p:cNvSpPr txBox="1">
                  <a:spLocks noChangeArrowheads="1"/>
                </p:cNvSpPr>
                <p:nvPr/>
              </p:nvSpPr>
              <p:spPr bwMode="auto">
                <a:xfrm>
                  <a:off x="5935347" y="4420179"/>
                  <a:ext cx="103203" cy="25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111" name="Straight Connector 110">
                  <a:extLst>
                    <a:ext uri="{FF2B5EF4-FFF2-40B4-BE49-F238E27FC236}">
                      <a16:creationId xmlns:a16="http://schemas.microsoft.com/office/drawing/2014/main" id="{A46ED600-5715-4549-ABD4-9642A882BD53}"/>
                    </a:ext>
                  </a:extLst>
                </p:cNvPr>
                <p:cNvCxnSpPr/>
                <p:nvPr/>
              </p:nvCxnSpPr>
              <p:spPr bwMode="auto">
                <a:xfrm>
                  <a:off x="598660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797CCFA-FAC4-4B1B-9C23-0D8AF5E1ED73}"/>
                  </a:ext>
                </a:extLst>
              </p:cNvPr>
              <p:cNvGrpSpPr/>
              <p:nvPr/>
            </p:nvGrpSpPr>
            <p:grpSpPr>
              <a:xfrm>
                <a:off x="5101133" y="3481497"/>
                <a:ext cx="535705" cy="184666"/>
                <a:chOff x="4707072" y="3245794"/>
                <a:chExt cx="650746" cy="298437"/>
              </a:xfrm>
            </p:grpSpPr>
            <p:sp>
              <p:nvSpPr>
                <p:cNvPr id="108" name="TextBox 78">
                  <a:extLst>
                    <a:ext uri="{FF2B5EF4-FFF2-40B4-BE49-F238E27FC236}">
                      <a16:creationId xmlns:a16="http://schemas.microsoft.com/office/drawing/2014/main" id="{8EE8E7C4-C218-4AD1-B6DC-B6C55DDF8B54}"/>
                    </a:ext>
                  </a:extLst>
                </p:cNvPr>
                <p:cNvSpPr txBox="1">
                  <a:spLocks noChangeArrowheads="1"/>
                </p:cNvSpPr>
                <p:nvPr/>
              </p:nvSpPr>
              <p:spPr bwMode="auto">
                <a:xfrm>
                  <a:off x="4707072" y="3245794"/>
                  <a:ext cx="534337"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0.15</a:t>
                  </a:r>
                  <a:endParaRPr lang="en-GB" altLang="en-US" sz="1200" baseline="30000" dirty="0">
                    <a:solidFill>
                      <a:srgbClr val="000000"/>
                    </a:solidFill>
                  </a:endParaRPr>
                </a:p>
              </p:txBody>
            </p:sp>
            <p:cxnSp>
              <p:nvCxnSpPr>
                <p:cNvPr id="109" name="Straight Connector 108">
                  <a:extLst>
                    <a:ext uri="{FF2B5EF4-FFF2-40B4-BE49-F238E27FC236}">
                      <a16:creationId xmlns:a16="http://schemas.microsoft.com/office/drawing/2014/main" id="{CD264CC5-EB78-4C7A-9492-7C8106C6DE25}"/>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2A726DAA-60DF-4A74-A7A5-80255EF7599B}"/>
                  </a:ext>
                </a:extLst>
              </p:cNvPr>
              <p:cNvGrpSpPr/>
              <p:nvPr/>
            </p:nvGrpSpPr>
            <p:grpSpPr>
              <a:xfrm>
                <a:off x="5646627" y="4700367"/>
                <a:ext cx="69941" cy="203278"/>
                <a:chOff x="5312726" y="4276328"/>
                <a:chExt cx="84960" cy="328516"/>
              </a:xfrm>
            </p:grpSpPr>
            <p:sp>
              <p:nvSpPr>
                <p:cNvPr id="106" name="TextBox 97">
                  <a:extLst>
                    <a:ext uri="{FF2B5EF4-FFF2-40B4-BE49-F238E27FC236}">
                      <a16:creationId xmlns:a16="http://schemas.microsoft.com/office/drawing/2014/main" id="{FE3D8846-B076-4360-8166-4148A9B9E988}"/>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07" name="Straight Connector 106">
                  <a:extLst>
                    <a:ext uri="{FF2B5EF4-FFF2-40B4-BE49-F238E27FC236}">
                      <a16:creationId xmlns:a16="http://schemas.microsoft.com/office/drawing/2014/main" id="{D668CBAB-5676-4194-93E9-2F8C156607DA}"/>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651EF4D4-D807-4612-A500-5C9490A80FAC}"/>
                  </a:ext>
                </a:extLst>
              </p:cNvPr>
              <p:cNvGrpSpPr/>
              <p:nvPr/>
            </p:nvGrpSpPr>
            <p:grpSpPr>
              <a:xfrm>
                <a:off x="5262905" y="4581294"/>
                <a:ext cx="373780" cy="159011"/>
                <a:chOff x="4903770" y="3764841"/>
                <a:chExt cx="454048" cy="256976"/>
              </a:xfrm>
            </p:grpSpPr>
            <p:sp>
              <p:nvSpPr>
                <p:cNvPr id="104" name="TextBox 85">
                  <a:extLst>
                    <a:ext uri="{FF2B5EF4-FFF2-40B4-BE49-F238E27FC236}">
                      <a16:creationId xmlns:a16="http://schemas.microsoft.com/office/drawing/2014/main" id="{11236857-5CA9-4D70-8ECE-680E82DE02E2}"/>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5" name="Straight Connector 104">
                  <a:extLst>
                    <a:ext uri="{FF2B5EF4-FFF2-40B4-BE49-F238E27FC236}">
                      <a16:creationId xmlns:a16="http://schemas.microsoft.com/office/drawing/2014/main" id="{6307532F-523A-46C9-A136-8C6247FADDCF}"/>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50570CD-B569-4A2B-8BBA-2E52C4ED8A06}"/>
                  </a:ext>
                </a:extLst>
              </p:cNvPr>
              <p:cNvSpPr txBox="1">
                <a:spLocks noChangeArrowheads="1"/>
              </p:cNvSpPr>
              <p:nvPr/>
            </p:nvSpPr>
            <p:spPr bwMode="auto">
              <a:xfrm>
                <a:off x="7947363" y="4789394"/>
                <a:ext cx="546625" cy="1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Months </a:t>
                </a:r>
              </a:p>
            </p:txBody>
          </p:sp>
          <p:grpSp>
            <p:nvGrpSpPr>
              <p:cNvPr id="84" name="Group 83">
                <a:extLst>
                  <a:ext uri="{FF2B5EF4-FFF2-40B4-BE49-F238E27FC236}">
                    <a16:creationId xmlns:a16="http://schemas.microsoft.com/office/drawing/2014/main" id="{FE85FBE0-260B-4B3E-92DE-801396A4EAA2}"/>
                  </a:ext>
                </a:extLst>
              </p:cNvPr>
              <p:cNvGrpSpPr/>
              <p:nvPr/>
            </p:nvGrpSpPr>
            <p:grpSpPr>
              <a:xfrm>
                <a:off x="6973638" y="4700392"/>
                <a:ext cx="169918" cy="246089"/>
                <a:chOff x="6468974" y="4276328"/>
                <a:chExt cx="206406" cy="397701"/>
              </a:xfrm>
            </p:grpSpPr>
            <p:sp>
              <p:nvSpPr>
                <p:cNvPr id="102" name="TextBox 22">
                  <a:extLst>
                    <a:ext uri="{FF2B5EF4-FFF2-40B4-BE49-F238E27FC236}">
                      <a16:creationId xmlns:a16="http://schemas.microsoft.com/office/drawing/2014/main" id="{EFD9F3A2-31F2-47AE-9D76-B5BEB3EEC825}"/>
                    </a:ext>
                  </a:extLst>
                </p:cNvPr>
                <p:cNvSpPr txBox="1">
                  <a:spLocks noChangeArrowheads="1"/>
                </p:cNvSpPr>
                <p:nvPr/>
              </p:nvSpPr>
              <p:spPr bwMode="auto">
                <a:xfrm>
                  <a:off x="6468974"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03" name="Straight Connector 102">
                  <a:extLst>
                    <a:ext uri="{FF2B5EF4-FFF2-40B4-BE49-F238E27FC236}">
                      <a16:creationId xmlns:a16="http://schemas.microsoft.com/office/drawing/2014/main" id="{A5C7FEB5-5B51-49F8-9B3D-076D317208AC}"/>
                    </a:ext>
                  </a:extLst>
                </p:cNvPr>
                <p:cNvCxnSpPr/>
                <p:nvPr/>
              </p:nvCxnSpPr>
              <p:spPr bwMode="auto">
                <a:xfrm>
                  <a:off x="6572464"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F3B2FB6B-5EA6-4FC1-8D47-178669FCCA45}"/>
                  </a:ext>
                </a:extLst>
              </p:cNvPr>
              <p:cNvGrpSpPr/>
              <p:nvPr/>
            </p:nvGrpSpPr>
            <p:grpSpPr>
              <a:xfrm>
                <a:off x="7319123" y="4700392"/>
                <a:ext cx="169918" cy="246089"/>
                <a:chOff x="7040617" y="4276328"/>
                <a:chExt cx="206406" cy="397701"/>
              </a:xfrm>
            </p:grpSpPr>
            <p:sp>
              <p:nvSpPr>
                <p:cNvPr id="100" name="TextBox 33">
                  <a:extLst>
                    <a:ext uri="{FF2B5EF4-FFF2-40B4-BE49-F238E27FC236}">
                      <a16:creationId xmlns:a16="http://schemas.microsoft.com/office/drawing/2014/main" id="{B52074AF-EC50-4EA1-828F-695236D47A55}"/>
                    </a:ext>
                  </a:extLst>
                </p:cNvPr>
                <p:cNvSpPr txBox="1">
                  <a:spLocks noChangeArrowheads="1"/>
                </p:cNvSpPr>
                <p:nvPr/>
              </p:nvSpPr>
              <p:spPr bwMode="auto">
                <a:xfrm>
                  <a:off x="7040617" y="4420178"/>
                  <a:ext cx="206406" cy="2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cxnSp>
              <p:nvCxnSpPr>
                <p:cNvPr id="101" name="Straight Connector 100">
                  <a:extLst>
                    <a:ext uri="{FF2B5EF4-FFF2-40B4-BE49-F238E27FC236}">
                      <a16:creationId xmlns:a16="http://schemas.microsoft.com/office/drawing/2014/main" id="{D8834E54-0A64-46D6-BC94-D2748C30B1F3}"/>
                    </a:ext>
                  </a:extLst>
                </p:cNvPr>
                <p:cNvCxnSpPr/>
                <p:nvPr/>
              </p:nvCxnSpPr>
              <p:spPr bwMode="auto">
                <a:xfrm>
                  <a:off x="7143681"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E988D6C7-E2A5-4C1E-B90D-581B9138051F}"/>
                  </a:ext>
                </a:extLst>
              </p:cNvPr>
              <p:cNvGrpSpPr/>
              <p:nvPr/>
            </p:nvGrpSpPr>
            <p:grpSpPr>
              <a:xfrm>
                <a:off x="6361094" y="3325575"/>
                <a:ext cx="2341806" cy="446119"/>
                <a:chOff x="7189999" y="4066612"/>
                <a:chExt cx="2341806" cy="446119"/>
              </a:xfrm>
            </p:grpSpPr>
            <p:sp>
              <p:nvSpPr>
                <p:cNvPr id="96" name="Rectangle 95">
                  <a:extLst>
                    <a:ext uri="{FF2B5EF4-FFF2-40B4-BE49-F238E27FC236}">
                      <a16:creationId xmlns:a16="http://schemas.microsoft.com/office/drawing/2014/main" id="{E49843DE-8CBC-4F6D-B2D6-60B44C68E608}"/>
                    </a:ext>
                  </a:extLst>
                </p:cNvPr>
                <p:cNvSpPr/>
                <p:nvPr/>
              </p:nvSpPr>
              <p:spPr>
                <a:xfrm>
                  <a:off x="7189999" y="4138486"/>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7" name="TextBox 96">
                  <a:extLst>
                    <a:ext uri="{FF2B5EF4-FFF2-40B4-BE49-F238E27FC236}">
                      <a16:creationId xmlns:a16="http://schemas.microsoft.com/office/drawing/2014/main" id="{6561601A-DF68-47B0-9FC2-2C606CECCB87}"/>
                    </a:ext>
                  </a:extLst>
                </p:cNvPr>
                <p:cNvSpPr txBox="1"/>
                <p:nvPr/>
              </p:nvSpPr>
              <p:spPr>
                <a:xfrm>
                  <a:off x="7243999" y="4066612"/>
                  <a:ext cx="2287806" cy="261610"/>
                </a:xfrm>
                <a:prstGeom prst="rect">
                  <a:avLst/>
                </a:prstGeom>
                <a:noFill/>
              </p:spPr>
              <p:txBody>
                <a:bodyPr wrap="none" rtlCol="0">
                  <a:spAutoFit/>
                </a:bodyPr>
                <a:lstStyle/>
                <a:p>
                  <a:pPr>
                    <a:tabLst>
                      <a:tab pos="1616075" algn="ctr"/>
                    </a:tabLst>
                  </a:pPr>
                  <a:r>
                    <a:rPr lang="en-GB" sz="1100" dirty="0"/>
                    <a:t>Undefined/non-malignant nodules</a:t>
                  </a:r>
                </a:p>
              </p:txBody>
            </p:sp>
            <p:sp>
              <p:nvSpPr>
                <p:cNvPr id="98" name="Rectangle 97">
                  <a:extLst>
                    <a:ext uri="{FF2B5EF4-FFF2-40B4-BE49-F238E27FC236}">
                      <a16:creationId xmlns:a16="http://schemas.microsoft.com/office/drawing/2014/main" id="{1E255C14-5C4E-4F8B-A53D-CD83A33DBD16}"/>
                    </a:ext>
                  </a:extLst>
                </p:cNvPr>
                <p:cNvSpPr/>
                <p:nvPr/>
              </p:nvSpPr>
              <p:spPr>
                <a:xfrm>
                  <a:off x="7189999" y="4322995"/>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9" name="TextBox 98">
                  <a:extLst>
                    <a:ext uri="{FF2B5EF4-FFF2-40B4-BE49-F238E27FC236}">
                      <a16:creationId xmlns:a16="http://schemas.microsoft.com/office/drawing/2014/main" id="{ABDE083E-E0CA-4752-A70E-3853CBAF0DDA}"/>
                    </a:ext>
                  </a:extLst>
                </p:cNvPr>
                <p:cNvSpPr txBox="1"/>
                <p:nvPr/>
              </p:nvSpPr>
              <p:spPr>
                <a:xfrm>
                  <a:off x="7243999" y="4251121"/>
                  <a:ext cx="1197764" cy="261610"/>
                </a:xfrm>
                <a:prstGeom prst="rect">
                  <a:avLst/>
                </a:prstGeom>
                <a:noFill/>
              </p:spPr>
              <p:txBody>
                <a:bodyPr wrap="none" rtlCol="0">
                  <a:spAutoFit/>
                </a:bodyPr>
                <a:lstStyle/>
                <a:p>
                  <a:pPr>
                    <a:tabLst>
                      <a:tab pos="1524000" algn="ctr"/>
                    </a:tabLst>
                  </a:pPr>
                  <a:r>
                    <a:rPr lang="en-GB" sz="1100" dirty="0"/>
                    <a:t>No liver nodules</a:t>
                  </a:r>
                </a:p>
              </p:txBody>
            </p:sp>
          </p:grpSp>
          <p:sp>
            <p:nvSpPr>
              <p:cNvPr id="87" name="TextBox 86">
                <a:extLst>
                  <a:ext uri="{FF2B5EF4-FFF2-40B4-BE49-F238E27FC236}">
                    <a16:creationId xmlns:a16="http://schemas.microsoft.com/office/drawing/2014/main" id="{53FC7EF8-5DC0-4CD9-8922-78A3E0F30866}"/>
                  </a:ext>
                </a:extLst>
              </p:cNvPr>
              <p:cNvSpPr txBox="1"/>
              <p:nvPr/>
            </p:nvSpPr>
            <p:spPr>
              <a:xfrm>
                <a:off x="4766571" y="4925454"/>
                <a:ext cx="3238206" cy="507831"/>
              </a:xfrm>
              <a:prstGeom prst="rect">
                <a:avLst/>
              </a:prstGeom>
              <a:noFill/>
            </p:spPr>
            <p:txBody>
              <a:bodyPr wrap="square" rtlCol="0">
                <a:spAutoFit/>
              </a:bodyPr>
              <a:lstStyle/>
              <a:p>
                <a:pPr>
                  <a:tabLst>
                    <a:tab pos="827088" algn="ctr"/>
                    <a:tab pos="1165225" algn="ctr"/>
                    <a:tab pos="1504950" algn="ctr"/>
                    <a:tab pos="1846263" algn="ctr"/>
                    <a:tab pos="2190750" algn="ctr"/>
                    <a:tab pos="2544763" algn="ctr"/>
                    <a:tab pos="2887663" algn="ctr"/>
                  </a:tabLst>
                </a:pPr>
                <a:r>
                  <a:rPr lang="en-GB" sz="900" dirty="0"/>
                  <a:t>Patients still	</a:t>
                </a:r>
              </a:p>
              <a:p>
                <a:pPr>
                  <a:tabLst>
                    <a:tab pos="827088" algn="ctr"/>
                    <a:tab pos="1165225" algn="ctr"/>
                    <a:tab pos="1504950" algn="ctr"/>
                    <a:tab pos="1846263" algn="ctr"/>
                    <a:tab pos="2190750" algn="ctr"/>
                    <a:tab pos="2544763" algn="ctr"/>
                    <a:tab pos="2887663" algn="ctr"/>
                  </a:tabLst>
                </a:pPr>
                <a:r>
                  <a:rPr lang="en-GB" sz="900" dirty="0"/>
                  <a:t>at risk 	1,006	909	688	441	177	32	2	112	98	77	57	24	5	2</a:t>
                </a:r>
              </a:p>
            </p:txBody>
          </p:sp>
          <p:cxnSp>
            <p:nvCxnSpPr>
              <p:cNvPr id="88" name="Straight Arrow Connector 87">
                <a:extLst>
                  <a:ext uri="{FF2B5EF4-FFF2-40B4-BE49-F238E27FC236}">
                    <a16:creationId xmlns:a16="http://schemas.microsoft.com/office/drawing/2014/main" id="{58EF11A9-5EAA-43D4-896B-E3405C75CFF1}"/>
                  </a:ext>
                </a:extLst>
              </p:cNvPr>
              <p:cNvCxnSpPr/>
              <p:nvPr/>
            </p:nvCxnSpPr>
            <p:spPr>
              <a:xfrm>
                <a:off x="5284931" y="5226466"/>
                <a:ext cx="216024" cy="0"/>
              </a:xfrm>
              <a:prstGeom prst="straightConnector1">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95AA3D8-1A28-4902-8203-553085D5538E}"/>
                  </a:ext>
                </a:extLst>
              </p:cNvPr>
              <p:cNvCxnSpPr/>
              <p:nvPr/>
            </p:nvCxnSpPr>
            <p:spPr>
              <a:xfrm>
                <a:off x="5284931" y="5349642"/>
                <a:ext cx="216024" cy="0"/>
              </a:xfrm>
              <a:prstGeom prst="straightConnector1">
                <a:avLst/>
              </a:prstGeom>
              <a:ln w="28575">
                <a:solidFill>
                  <a:schemeClr val="tx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8980139B-FFFE-4929-A97E-4F77D0C59F79}"/>
                  </a:ext>
                </a:extLst>
              </p:cNvPr>
              <p:cNvGrpSpPr/>
              <p:nvPr/>
            </p:nvGrpSpPr>
            <p:grpSpPr>
              <a:xfrm>
                <a:off x="5158920" y="3844369"/>
                <a:ext cx="477220" cy="184666"/>
                <a:chOff x="4778117" y="3245794"/>
                <a:chExt cx="579701" cy="298438"/>
              </a:xfrm>
            </p:grpSpPr>
            <p:sp>
              <p:nvSpPr>
                <p:cNvPr id="94" name="TextBox 78">
                  <a:extLst>
                    <a:ext uri="{FF2B5EF4-FFF2-40B4-BE49-F238E27FC236}">
                      <a16:creationId xmlns:a16="http://schemas.microsoft.com/office/drawing/2014/main" id="{218FAD3A-BCEB-413F-A0F4-E5873F663AC7}"/>
                    </a:ext>
                  </a:extLst>
                </p:cNvPr>
                <p:cNvSpPr txBox="1">
                  <a:spLocks noChangeArrowheads="1"/>
                </p:cNvSpPr>
                <p:nvPr/>
              </p:nvSpPr>
              <p:spPr bwMode="auto">
                <a:xfrm>
                  <a:off x="4778117" y="3245794"/>
                  <a:ext cx="463292" cy="2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0. 1</a:t>
                  </a:r>
                </a:p>
              </p:txBody>
            </p:sp>
            <p:cxnSp>
              <p:nvCxnSpPr>
                <p:cNvPr id="95" name="Straight Connector 94">
                  <a:extLst>
                    <a:ext uri="{FF2B5EF4-FFF2-40B4-BE49-F238E27FC236}">
                      <a16:creationId xmlns:a16="http://schemas.microsoft.com/office/drawing/2014/main" id="{320E5B7E-03B8-4E39-9608-6237FE64A34F}"/>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3A29E161-BB18-4763-B739-938F4E03D322}"/>
                  </a:ext>
                </a:extLst>
              </p:cNvPr>
              <p:cNvGrpSpPr/>
              <p:nvPr/>
            </p:nvGrpSpPr>
            <p:grpSpPr>
              <a:xfrm>
                <a:off x="5101135" y="4211848"/>
                <a:ext cx="531212" cy="184666"/>
                <a:chOff x="4712530" y="3245794"/>
                <a:chExt cx="645288" cy="298437"/>
              </a:xfrm>
            </p:grpSpPr>
            <p:sp>
              <p:nvSpPr>
                <p:cNvPr id="92" name="TextBox 78">
                  <a:extLst>
                    <a:ext uri="{FF2B5EF4-FFF2-40B4-BE49-F238E27FC236}">
                      <a16:creationId xmlns:a16="http://schemas.microsoft.com/office/drawing/2014/main" id="{B11660C7-A2B4-4CA8-87AD-C534138FD564}"/>
                    </a:ext>
                  </a:extLst>
                </p:cNvPr>
                <p:cNvSpPr txBox="1">
                  <a:spLocks noChangeArrowheads="1"/>
                </p:cNvSpPr>
                <p:nvPr/>
              </p:nvSpPr>
              <p:spPr bwMode="auto">
                <a:xfrm>
                  <a:off x="4712530" y="3245794"/>
                  <a:ext cx="528879"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0.05</a:t>
                  </a:r>
                  <a:endParaRPr lang="en-GB" altLang="en-US" sz="1200" baseline="30000" dirty="0">
                    <a:solidFill>
                      <a:srgbClr val="000000"/>
                    </a:solidFill>
                  </a:endParaRPr>
                </a:p>
              </p:txBody>
            </p:sp>
            <p:cxnSp>
              <p:nvCxnSpPr>
                <p:cNvPr id="93" name="Straight Connector 92">
                  <a:extLst>
                    <a:ext uri="{FF2B5EF4-FFF2-40B4-BE49-F238E27FC236}">
                      <a16:creationId xmlns:a16="http://schemas.microsoft.com/office/drawing/2014/main" id="{6395B10A-5960-4ED7-84E4-5A3BFFD517ED}"/>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1" name="Freeform: Shape 70">
              <a:extLst>
                <a:ext uri="{FF2B5EF4-FFF2-40B4-BE49-F238E27FC236}">
                  <a16:creationId xmlns:a16="http://schemas.microsoft.com/office/drawing/2014/main" id="{B7C4E36C-3AB5-4611-AB98-2207439A3E7F}"/>
                </a:ext>
              </a:extLst>
            </p:cNvPr>
            <p:cNvSpPr/>
            <p:nvPr/>
          </p:nvSpPr>
          <p:spPr>
            <a:xfrm>
              <a:off x="5890022" y="3318272"/>
              <a:ext cx="588169" cy="1258491"/>
            </a:xfrm>
            <a:custGeom>
              <a:avLst/>
              <a:gdLst>
                <a:gd name="connsiteX0" fmla="*/ 0 w 588169"/>
                <a:gd name="connsiteY0" fmla="*/ 51197 h 1258491"/>
                <a:gd name="connsiteX1" fmla="*/ 21431 w 588169"/>
                <a:gd name="connsiteY1" fmla="*/ 5953 h 1258491"/>
                <a:gd name="connsiteX2" fmla="*/ 42862 w 588169"/>
                <a:gd name="connsiteY2" fmla="*/ 0 h 1258491"/>
                <a:gd name="connsiteX3" fmla="*/ 54769 w 588169"/>
                <a:gd name="connsiteY3" fmla="*/ 3572 h 1258491"/>
                <a:gd name="connsiteX4" fmla="*/ 72628 w 588169"/>
                <a:gd name="connsiteY4" fmla="*/ 23812 h 1258491"/>
                <a:gd name="connsiteX5" fmla="*/ 120253 w 588169"/>
                <a:gd name="connsiteY5" fmla="*/ 176212 h 1258491"/>
                <a:gd name="connsiteX6" fmla="*/ 176212 w 588169"/>
                <a:gd name="connsiteY6" fmla="*/ 432197 h 1258491"/>
                <a:gd name="connsiteX7" fmla="*/ 245269 w 588169"/>
                <a:gd name="connsiteY7" fmla="*/ 647700 h 1258491"/>
                <a:gd name="connsiteX8" fmla="*/ 250031 w 588169"/>
                <a:gd name="connsiteY8" fmla="*/ 663178 h 1258491"/>
                <a:gd name="connsiteX9" fmla="*/ 263128 w 588169"/>
                <a:gd name="connsiteY9" fmla="*/ 691753 h 1258491"/>
                <a:gd name="connsiteX10" fmla="*/ 290512 w 588169"/>
                <a:gd name="connsiteY10" fmla="*/ 771525 h 1258491"/>
                <a:gd name="connsiteX11" fmla="*/ 327422 w 588169"/>
                <a:gd name="connsiteY11" fmla="*/ 848916 h 1258491"/>
                <a:gd name="connsiteX12" fmla="*/ 355997 w 588169"/>
                <a:gd name="connsiteY12" fmla="*/ 954881 h 1258491"/>
                <a:gd name="connsiteX13" fmla="*/ 388144 w 588169"/>
                <a:gd name="connsiteY13" fmla="*/ 1084659 h 1258491"/>
                <a:gd name="connsiteX14" fmla="*/ 419100 w 588169"/>
                <a:gd name="connsiteY14" fmla="*/ 1196578 h 1258491"/>
                <a:gd name="connsiteX15" fmla="*/ 457200 w 588169"/>
                <a:gd name="connsiteY15" fmla="*/ 1258491 h 1258491"/>
                <a:gd name="connsiteX16" fmla="*/ 473869 w 588169"/>
                <a:gd name="connsiteY16" fmla="*/ 1241822 h 1258491"/>
                <a:gd name="connsiteX17" fmla="*/ 495300 w 588169"/>
                <a:gd name="connsiteY17" fmla="*/ 1231106 h 1258491"/>
                <a:gd name="connsiteX18" fmla="*/ 515541 w 588169"/>
                <a:gd name="connsiteY18" fmla="*/ 1215628 h 1258491"/>
                <a:gd name="connsiteX19" fmla="*/ 536972 w 588169"/>
                <a:gd name="connsiteY19" fmla="*/ 1170384 h 1258491"/>
                <a:gd name="connsiteX20" fmla="*/ 588169 w 588169"/>
                <a:gd name="connsiteY20" fmla="*/ 1131094 h 125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8169" h="1258491">
                  <a:moveTo>
                    <a:pt x="0" y="51197"/>
                  </a:moveTo>
                  <a:lnTo>
                    <a:pt x="21431" y="5953"/>
                  </a:lnTo>
                  <a:lnTo>
                    <a:pt x="42862" y="0"/>
                  </a:lnTo>
                  <a:lnTo>
                    <a:pt x="54769" y="3572"/>
                  </a:lnTo>
                  <a:lnTo>
                    <a:pt x="72628" y="23812"/>
                  </a:lnTo>
                  <a:lnTo>
                    <a:pt x="120253" y="176212"/>
                  </a:lnTo>
                  <a:lnTo>
                    <a:pt x="176212" y="432197"/>
                  </a:lnTo>
                  <a:lnTo>
                    <a:pt x="245269" y="647700"/>
                  </a:lnTo>
                  <a:lnTo>
                    <a:pt x="250031" y="663178"/>
                  </a:lnTo>
                  <a:lnTo>
                    <a:pt x="263128" y="691753"/>
                  </a:lnTo>
                  <a:lnTo>
                    <a:pt x="290512" y="771525"/>
                  </a:lnTo>
                  <a:lnTo>
                    <a:pt x="327422" y="848916"/>
                  </a:lnTo>
                  <a:lnTo>
                    <a:pt x="355997" y="954881"/>
                  </a:lnTo>
                  <a:lnTo>
                    <a:pt x="388144" y="1084659"/>
                  </a:lnTo>
                  <a:lnTo>
                    <a:pt x="419100" y="1196578"/>
                  </a:lnTo>
                  <a:lnTo>
                    <a:pt x="457200" y="1258491"/>
                  </a:lnTo>
                  <a:lnTo>
                    <a:pt x="473869" y="1241822"/>
                  </a:lnTo>
                  <a:lnTo>
                    <a:pt x="495300" y="1231106"/>
                  </a:lnTo>
                  <a:lnTo>
                    <a:pt x="515541" y="1215628"/>
                  </a:lnTo>
                  <a:lnTo>
                    <a:pt x="536972" y="1170384"/>
                  </a:lnTo>
                  <a:lnTo>
                    <a:pt x="588169" y="1131094"/>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61614E4F-5444-4976-86BA-B5C76B8E6F34}"/>
                </a:ext>
              </a:extLst>
            </p:cNvPr>
            <p:cNvSpPr/>
            <p:nvPr/>
          </p:nvSpPr>
          <p:spPr>
            <a:xfrm>
              <a:off x="6023372" y="4410075"/>
              <a:ext cx="1010841" cy="233363"/>
            </a:xfrm>
            <a:custGeom>
              <a:avLst/>
              <a:gdLst>
                <a:gd name="connsiteX0" fmla="*/ 0 w 1010841"/>
                <a:gd name="connsiteY0" fmla="*/ 233363 h 233363"/>
                <a:gd name="connsiteX1" fmla="*/ 63103 w 1010841"/>
                <a:gd name="connsiteY1" fmla="*/ 192881 h 233363"/>
                <a:gd name="connsiteX2" fmla="*/ 104775 w 1010841"/>
                <a:gd name="connsiteY2" fmla="*/ 152400 h 233363"/>
                <a:gd name="connsiteX3" fmla="*/ 167878 w 1010841"/>
                <a:gd name="connsiteY3" fmla="*/ 121444 h 233363"/>
                <a:gd name="connsiteX4" fmla="*/ 213122 w 1010841"/>
                <a:gd name="connsiteY4" fmla="*/ 103584 h 233363"/>
                <a:gd name="connsiteX5" fmla="*/ 275034 w 1010841"/>
                <a:gd name="connsiteY5" fmla="*/ 100013 h 233363"/>
                <a:gd name="connsiteX6" fmla="*/ 315516 w 1010841"/>
                <a:gd name="connsiteY6" fmla="*/ 96441 h 233363"/>
                <a:gd name="connsiteX7" fmla="*/ 339328 w 1010841"/>
                <a:gd name="connsiteY7" fmla="*/ 89297 h 233363"/>
                <a:gd name="connsiteX8" fmla="*/ 391716 w 1010841"/>
                <a:gd name="connsiteY8" fmla="*/ 82153 h 233363"/>
                <a:gd name="connsiteX9" fmla="*/ 445294 w 1010841"/>
                <a:gd name="connsiteY9" fmla="*/ 104775 h 233363"/>
                <a:gd name="connsiteX10" fmla="*/ 472678 w 1010841"/>
                <a:gd name="connsiteY10" fmla="*/ 120253 h 233363"/>
                <a:gd name="connsiteX11" fmla="*/ 507206 w 1010841"/>
                <a:gd name="connsiteY11" fmla="*/ 123825 h 233363"/>
                <a:gd name="connsiteX12" fmla="*/ 542925 w 1010841"/>
                <a:gd name="connsiteY12" fmla="*/ 139303 h 233363"/>
                <a:gd name="connsiteX13" fmla="*/ 585787 w 1010841"/>
                <a:gd name="connsiteY13" fmla="*/ 161925 h 233363"/>
                <a:gd name="connsiteX14" fmla="*/ 629841 w 1010841"/>
                <a:gd name="connsiteY14" fmla="*/ 161925 h 233363"/>
                <a:gd name="connsiteX15" fmla="*/ 676275 w 1010841"/>
                <a:gd name="connsiteY15" fmla="*/ 170259 h 233363"/>
                <a:gd name="connsiteX16" fmla="*/ 729853 w 1010841"/>
                <a:gd name="connsiteY16" fmla="*/ 197644 h 233363"/>
                <a:gd name="connsiteX17" fmla="*/ 748903 w 1010841"/>
                <a:gd name="connsiteY17" fmla="*/ 219075 h 233363"/>
                <a:gd name="connsiteX18" fmla="*/ 784622 w 1010841"/>
                <a:gd name="connsiteY18" fmla="*/ 196453 h 233363"/>
                <a:gd name="connsiteX19" fmla="*/ 821531 w 1010841"/>
                <a:gd name="connsiteY19" fmla="*/ 188119 h 233363"/>
                <a:gd name="connsiteX20" fmla="*/ 889397 w 1010841"/>
                <a:gd name="connsiteY20" fmla="*/ 91678 h 233363"/>
                <a:gd name="connsiteX21" fmla="*/ 964406 w 1010841"/>
                <a:gd name="connsiteY21" fmla="*/ 17859 h 233363"/>
                <a:gd name="connsiteX22" fmla="*/ 1010841 w 1010841"/>
                <a:gd name="connsiteY22" fmla="*/ 0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0841" h="233363">
                  <a:moveTo>
                    <a:pt x="0" y="233363"/>
                  </a:moveTo>
                  <a:lnTo>
                    <a:pt x="63103" y="192881"/>
                  </a:lnTo>
                  <a:lnTo>
                    <a:pt x="104775" y="152400"/>
                  </a:lnTo>
                  <a:lnTo>
                    <a:pt x="167878" y="121444"/>
                  </a:lnTo>
                  <a:lnTo>
                    <a:pt x="213122" y="103584"/>
                  </a:lnTo>
                  <a:lnTo>
                    <a:pt x="275034" y="100013"/>
                  </a:lnTo>
                  <a:lnTo>
                    <a:pt x="315516" y="96441"/>
                  </a:lnTo>
                  <a:lnTo>
                    <a:pt x="339328" y="89297"/>
                  </a:lnTo>
                  <a:lnTo>
                    <a:pt x="391716" y="82153"/>
                  </a:lnTo>
                  <a:lnTo>
                    <a:pt x="445294" y="104775"/>
                  </a:lnTo>
                  <a:lnTo>
                    <a:pt x="472678" y="120253"/>
                  </a:lnTo>
                  <a:lnTo>
                    <a:pt x="507206" y="123825"/>
                  </a:lnTo>
                  <a:lnTo>
                    <a:pt x="542925" y="139303"/>
                  </a:lnTo>
                  <a:lnTo>
                    <a:pt x="585787" y="161925"/>
                  </a:lnTo>
                  <a:lnTo>
                    <a:pt x="629841" y="161925"/>
                  </a:lnTo>
                  <a:lnTo>
                    <a:pt x="676275" y="170259"/>
                  </a:lnTo>
                  <a:lnTo>
                    <a:pt x="729853" y="197644"/>
                  </a:lnTo>
                  <a:lnTo>
                    <a:pt x="748903" y="219075"/>
                  </a:lnTo>
                  <a:lnTo>
                    <a:pt x="784622" y="196453"/>
                  </a:lnTo>
                  <a:lnTo>
                    <a:pt x="821531" y="188119"/>
                  </a:lnTo>
                  <a:lnTo>
                    <a:pt x="889397" y="91678"/>
                  </a:lnTo>
                  <a:lnTo>
                    <a:pt x="964406" y="17859"/>
                  </a:lnTo>
                  <a:lnTo>
                    <a:pt x="1010841"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0797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HCC recurrence under all-oral DAA-based antiviral therapy in HCV-infected patients: </a:t>
            </a:r>
            <a:r>
              <a:rPr lang="en-US" sz="2200" dirty="0" err="1"/>
              <a:t>Navigatore</a:t>
            </a:r>
            <a:r>
              <a:rPr lang="en-US" sz="2200" dirty="0"/>
              <a:t> web platform</a:t>
            </a:r>
            <a:endParaRPr lang="en-GB" sz="22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err="1"/>
              <a:t>Gambato</a:t>
            </a:r>
            <a:r>
              <a:rPr lang="en-GB" dirty="0"/>
              <a:t> M, et al. ILC 2018, #PS-153</a:t>
            </a:r>
          </a:p>
        </p:txBody>
      </p:sp>
      <p:sp>
        <p:nvSpPr>
          <p:cNvPr id="15" name="Content Placeholder 14">
            <a:extLst>
              <a:ext uri="{FF2B5EF4-FFF2-40B4-BE49-F238E27FC236}">
                <a16:creationId xmlns:a16="http://schemas.microsoft.com/office/drawing/2014/main" id="{6D3D0363-3176-4247-9D4D-70402835E31B}"/>
              </a:ext>
            </a:extLst>
          </p:cNvPr>
          <p:cNvSpPr>
            <a:spLocks noGrp="1"/>
          </p:cNvSpPr>
          <p:nvPr>
            <p:ph sz="half" idx="1"/>
          </p:nvPr>
        </p:nvSpPr>
        <p:spPr>
          <a:xfrm>
            <a:off x="350111" y="1176121"/>
            <a:ext cx="8506800" cy="1224951"/>
          </a:xfrm>
        </p:spPr>
        <p:txBody>
          <a:bodyPr>
            <a:spAutoFit/>
          </a:bodyPr>
          <a:lstStyle/>
          <a:p>
            <a:r>
              <a:rPr lang="en-US" sz="1150" b="1" dirty="0"/>
              <a:t>Aim: </a:t>
            </a:r>
            <a:r>
              <a:rPr lang="en-US" sz="1150" dirty="0"/>
              <a:t>to assess HCC recurrence rate and related risk factors using a large prospective cohort of HCV-infected patients treated with all-oral DAA regimens after successful HCC treatment</a:t>
            </a:r>
            <a:endParaRPr lang="es-ES" sz="1150" dirty="0"/>
          </a:p>
          <a:p>
            <a:r>
              <a:rPr lang="en-US" sz="1150" b="1" dirty="0"/>
              <a:t>Methods: </a:t>
            </a:r>
            <a:r>
              <a:rPr lang="en-US" sz="1150" dirty="0"/>
              <a:t>The</a:t>
            </a:r>
            <a:r>
              <a:rPr lang="en-US" sz="1150" b="1" dirty="0"/>
              <a:t> </a:t>
            </a:r>
            <a:r>
              <a:rPr lang="en-US" sz="1150" dirty="0" err="1"/>
              <a:t>Navigatore</a:t>
            </a:r>
            <a:r>
              <a:rPr lang="en-US" sz="1150" dirty="0"/>
              <a:t> Web platform is a data network, registering all consecutive patients with chronic HCV infection receiving DAAs, followed by 26 clinical </a:t>
            </a:r>
            <a:r>
              <a:rPr lang="en-US" sz="1150" dirty="0" err="1"/>
              <a:t>centre</a:t>
            </a:r>
            <a:r>
              <a:rPr lang="en-US" sz="1150" dirty="0"/>
              <a:t> DAAs-prescribers within the Veneto region, Italy</a:t>
            </a:r>
          </a:p>
          <a:p>
            <a:r>
              <a:rPr lang="en-US" sz="1150" dirty="0"/>
              <a:t>From </a:t>
            </a:r>
            <a:r>
              <a:rPr lang="en-US" sz="1150" b="1" dirty="0"/>
              <a:t>147</a:t>
            </a:r>
            <a:r>
              <a:rPr lang="en-US" sz="1150" dirty="0"/>
              <a:t> patients with HCV-related HCC treated with DAAs between Jan 2015 and April 2017, 87 patients who received DAAs after complete response (CR) to HCC treatment were included in the study</a:t>
            </a:r>
          </a:p>
        </p:txBody>
      </p:sp>
      <p:sp>
        <p:nvSpPr>
          <p:cNvPr id="19" name="Content Placeholder 3">
            <a:extLst>
              <a:ext uri="{FF2B5EF4-FFF2-40B4-BE49-F238E27FC236}">
                <a16:creationId xmlns:a16="http://schemas.microsoft.com/office/drawing/2014/main" id="{1A0D20A5-7662-41B9-8F6A-D98961F7C3D3}"/>
              </a:ext>
            </a:extLst>
          </p:cNvPr>
          <p:cNvSpPr txBox="1">
            <a:spLocks/>
          </p:cNvSpPr>
          <p:nvPr/>
        </p:nvSpPr>
        <p:spPr>
          <a:xfrm>
            <a:off x="319314" y="5329313"/>
            <a:ext cx="8506800" cy="1268039"/>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Conclusions:</a:t>
            </a:r>
          </a:p>
          <a:p>
            <a:pPr lvl="1"/>
            <a:r>
              <a:rPr lang="en-US" sz="1150" dirty="0"/>
              <a:t>42% HCV-infected patients treated with DAAs experienced HCC recurrence after successful HCC treatment (median time to recurrence: 8 months); at the time of HCC recurrence no aggressive pattern has been shown </a:t>
            </a:r>
          </a:p>
          <a:p>
            <a:pPr lvl="1"/>
            <a:r>
              <a:rPr lang="en-GB" sz="1150" dirty="0"/>
              <a:t>A short time of maintained HCC CR was an independent risk factor for HCC recurrence</a:t>
            </a:r>
          </a:p>
          <a:p>
            <a:pPr lvl="1"/>
            <a:r>
              <a:rPr lang="en-GB" sz="1150" dirty="0"/>
              <a:t>HCC recurrence was higher than expected in patients who started DAAs within &lt;6 months </a:t>
            </a:r>
            <a:br>
              <a:rPr lang="en-GB" sz="1150" dirty="0"/>
            </a:br>
            <a:r>
              <a:rPr lang="en-GB" sz="1150" dirty="0"/>
              <a:t>of maintained radiological response</a:t>
            </a:r>
          </a:p>
        </p:txBody>
      </p:sp>
      <p:graphicFrame>
        <p:nvGraphicFramePr>
          <p:cNvPr id="20" name="Tabella 9">
            <a:extLst>
              <a:ext uri="{FF2B5EF4-FFF2-40B4-BE49-F238E27FC236}">
                <a16:creationId xmlns:a16="http://schemas.microsoft.com/office/drawing/2014/main" id="{4CD4E20F-283D-4A85-AE05-E9B3D9A9E6E8}"/>
              </a:ext>
            </a:extLst>
          </p:cNvPr>
          <p:cNvGraphicFramePr>
            <a:graphicFrameLocks noGrp="1"/>
          </p:cNvGraphicFramePr>
          <p:nvPr>
            <p:extLst>
              <p:ext uri="{D42A27DB-BD31-4B8C-83A1-F6EECF244321}">
                <p14:modId xmlns:p14="http://schemas.microsoft.com/office/powerpoint/2010/main" val="1629236585"/>
              </p:ext>
            </p:extLst>
          </p:nvPr>
        </p:nvGraphicFramePr>
        <p:xfrm>
          <a:off x="313145" y="2824714"/>
          <a:ext cx="1518691" cy="2034759"/>
        </p:xfrm>
        <a:graphic>
          <a:graphicData uri="http://schemas.openxmlformats.org/drawingml/2006/table">
            <a:tbl>
              <a:tblPr firstRow="1" bandRow="1">
                <a:tableStyleId>{69012ECD-51FC-41F1-AA8D-1B2483CD663E}</a:tableStyleId>
              </a:tblPr>
              <a:tblGrid>
                <a:gridCol w="1096830">
                  <a:extLst>
                    <a:ext uri="{9D8B030D-6E8A-4147-A177-3AD203B41FA5}">
                      <a16:colId xmlns:a16="http://schemas.microsoft.com/office/drawing/2014/main" val="201609060"/>
                    </a:ext>
                  </a:extLst>
                </a:gridCol>
                <a:gridCol w="421861">
                  <a:extLst>
                    <a:ext uri="{9D8B030D-6E8A-4147-A177-3AD203B41FA5}">
                      <a16:colId xmlns:a16="http://schemas.microsoft.com/office/drawing/2014/main" val="2430417775"/>
                    </a:ext>
                  </a:extLst>
                </a:gridCol>
              </a:tblGrid>
              <a:tr h="493086">
                <a:tc>
                  <a:txBody>
                    <a:bodyPr/>
                    <a:lstStyle/>
                    <a:p>
                      <a:r>
                        <a:rPr lang="it-IT" sz="1050" dirty="0"/>
                        <a:t>Whole population (n=87)</a:t>
                      </a:r>
                      <a:endParaRPr lang="it-IT" sz="1050" b="1" dirty="0"/>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it-IT" sz="1050" dirty="0"/>
                        <a:t>%</a:t>
                      </a:r>
                      <a:endParaRPr lang="it-IT" sz="1050" b="1" dirty="0"/>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7814414"/>
                  </a:ext>
                </a:extLst>
              </a:tr>
              <a:tr h="21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BCLC-A</a:t>
                      </a:r>
                      <a:endParaRPr lang="en-US" sz="1050" b="0" dirty="0">
                        <a:solidFill>
                          <a:schemeClr val="tx1"/>
                        </a:solidFill>
                        <a:ea typeface="Calibri" charset="0"/>
                        <a:cs typeface="Calibri"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t>71%</a:t>
                      </a:r>
                      <a:endParaRPr lang="it-IT" sz="105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857082"/>
                  </a:ext>
                </a:extLst>
              </a:tr>
              <a:tr h="216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Multifocal HCC</a:t>
                      </a:r>
                      <a:endParaRPr lang="en-US" sz="1050" b="0" dirty="0">
                        <a:solidFill>
                          <a:schemeClr val="tx1"/>
                        </a:solidFill>
                        <a:ea typeface="Calibri" charset="0"/>
                        <a:cs typeface="Calibri" charset="0"/>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25%</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123403"/>
                  </a:ext>
                </a:extLst>
              </a:tr>
              <a:tr h="216957">
                <a:tc>
                  <a:txBody>
                    <a:bodyPr/>
                    <a:lstStyle/>
                    <a:p>
                      <a:r>
                        <a:rPr lang="en-US" sz="1050" dirty="0"/>
                        <a:t>Curative HCC </a:t>
                      </a:r>
                      <a:r>
                        <a:rPr lang="en-US" sz="1050" dirty="0" err="1"/>
                        <a:t>Tx</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dirty="0"/>
                        <a:t>64%</a:t>
                      </a:r>
                      <a:endParaRPr lang="it-IT" sz="105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59566"/>
                  </a:ext>
                </a:extLst>
              </a:tr>
              <a:tr h="216957">
                <a:tc>
                  <a:txBody>
                    <a:bodyPr/>
                    <a:lstStyle/>
                    <a:p>
                      <a:r>
                        <a:rPr lang="it-IT" sz="1050" dirty="0" err="1"/>
                        <a:t>Cirrhosis</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95%</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903259"/>
                  </a:ext>
                </a:extLst>
              </a:tr>
              <a:tr h="216957">
                <a:tc>
                  <a:txBody>
                    <a:bodyPr/>
                    <a:lstStyle/>
                    <a:p>
                      <a:r>
                        <a:rPr lang="it-IT" sz="1050" dirty="0"/>
                        <a:t>CTP A</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92%</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66707"/>
                  </a:ext>
                </a:extLst>
              </a:tr>
              <a:tr h="216957">
                <a:tc>
                  <a:txBody>
                    <a:bodyPr/>
                    <a:lstStyle/>
                    <a:p>
                      <a:r>
                        <a:rPr lang="it-IT" sz="1050" dirty="0"/>
                        <a:t>HCV GT 1 </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70%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064231"/>
                  </a:ext>
                </a:extLst>
              </a:tr>
              <a:tr h="216957">
                <a:tc>
                  <a:txBody>
                    <a:bodyPr/>
                    <a:lstStyle/>
                    <a:p>
                      <a:r>
                        <a:rPr lang="it-IT" sz="1050" dirty="0"/>
                        <a:t>SVR12</a:t>
                      </a:r>
                      <a:endParaRPr lang="it-IT" sz="1050" b="0" dirty="0"/>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92%</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518370"/>
                  </a:ext>
                </a:extLst>
              </a:tr>
            </a:tbl>
          </a:graphicData>
        </a:graphic>
      </p:graphicFrame>
      <p:graphicFrame>
        <p:nvGraphicFramePr>
          <p:cNvPr id="32" name="Tabella 9">
            <a:extLst>
              <a:ext uri="{FF2B5EF4-FFF2-40B4-BE49-F238E27FC236}">
                <a16:creationId xmlns:a16="http://schemas.microsoft.com/office/drawing/2014/main" id="{B3DDC722-E20B-4A3B-8F57-CC3C20600572}"/>
              </a:ext>
            </a:extLst>
          </p:cNvPr>
          <p:cNvGraphicFramePr>
            <a:graphicFrameLocks noGrp="1"/>
          </p:cNvGraphicFramePr>
          <p:nvPr>
            <p:extLst>
              <p:ext uri="{D42A27DB-BD31-4B8C-83A1-F6EECF244321}">
                <p14:modId xmlns:p14="http://schemas.microsoft.com/office/powerpoint/2010/main" val="3210652744"/>
              </p:ext>
            </p:extLst>
          </p:nvPr>
        </p:nvGraphicFramePr>
        <p:xfrm>
          <a:off x="7128719" y="2824714"/>
          <a:ext cx="1728192" cy="1976220"/>
        </p:xfrm>
        <a:graphic>
          <a:graphicData uri="http://schemas.openxmlformats.org/drawingml/2006/table">
            <a:tbl>
              <a:tblPr firstRow="1" bandRow="1">
                <a:tableStyleId>{69012ECD-51FC-41F1-AA8D-1B2483CD663E}</a:tableStyleId>
              </a:tblPr>
              <a:tblGrid>
                <a:gridCol w="1224136">
                  <a:extLst>
                    <a:ext uri="{9D8B030D-6E8A-4147-A177-3AD203B41FA5}">
                      <a16:colId xmlns:a16="http://schemas.microsoft.com/office/drawing/2014/main" val="201609060"/>
                    </a:ext>
                  </a:extLst>
                </a:gridCol>
                <a:gridCol w="504056">
                  <a:extLst>
                    <a:ext uri="{9D8B030D-6E8A-4147-A177-3AD203B41FA5}">
                      <a16:colId xmlns:a16="http://schemas.microsoft.com/office/drawing/2014/main" val="2430417775"/>
                    </a:ext>
                  </a:extLst>
                </a:gridCol>
              </a:tblGrid>
              <a:tr h="169156">
                <a:tc>
                  <a:txBody>
                    <a:bodyPr/>
                    <a:lstStyle/>
                    <a:p>
                      <a:r>
                        <a:rPr lang="it-IT" sz="1050" dirty="0"/>
                        <a:t>HCC recurrence post-DAAs (n=36)</a:t>
                      </a: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it-IT" sz="1050" dirty="0"/>
                        <a:t>%</a:t>
                      </a: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0173782"/>
                  </a:ext>
                </a:extLst>
              </a:tr>
              <a:tr h="169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err="1"/>
                        <a:t>Intrahepatic</a:t>
                      </a:r>
                      <a:r>
                        <a:rPr lang="it-IT" sz="1050" b="0" dirty="0"/>
                        <a:t> </a:t>
                      </a:r>
                      <a:r>
                        <a:rPr lang="it-IT" sz="1050" b="0" dirty="0" err="1"/>
                        <a:t>lesion</a:t>
                      </a:r>
                      <a:endParaRPr lang="it-IT"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a:latin typeface="Arial" panose="020B0604020202020204" pitchFamily="34" charset="0"/>
                          <a:cs typeface="Arial" panose="020B0604020202020204" pitchFamily="34" charset="0"/>
                        </a:rPr>
                        <a:t>– </a:t>
                      </a:r>
                      <a:r>
                        <a:rPr lang="it-IT" sz="1050" b="0" dirty="0"/>
                        <a:t>Single nodule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a:latin typeface="Arial" panose="020B0604020202020204" pitchFamily="34" charset="0"/>
                          <a:cs typeface="Arial" panose="020B0604020202020204" pitchFamily="34" charset="0"/>
                        </a:rPr>
                        <a:t>– </a:t>
                      </a:r>
                      <a:r>
                        <a:rPr lang="it-IT" sz="1050" b="0" dirty="0"/>
                        <a:t>Multifocal</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dirty="0"/>
                    </a:p>
                    <a:p>
                      <a:pPr algn="ctr"/>
                      <a:r>
                        <a:rPr lang="en-US" sz="1050" dirty="0"/>
                        <a:t>47%</a:t>
                      </a:r>
                    </a:p>
                    <a:p>
                      <a:pPr algn="ctr"/>
                      <a:r>
                        <a:rPr lang="en-US" sz="1050" dirty="0"/>
                        <a:t>53%</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857082"/>
                  </a:ext>
                </a:extLst>
              </a:tr>
              <a:tr h="169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50" b="0" dirty="0" err="1"/>
                        <a:t>Extrahepatic</a:t>
                      </a:r>
                      <a:r>
                        <a:rPr lang="it-IT" sz="1050" b="0" dirty="0"/>
                        <a:t> </a:t>
                      </a:r>
                      <a:r>
                        <a:rPr lang="it-IT" sz="1050" b="0" dirty="0" err="1"/>
                        <a:t>lesion</a:t>
                      </a:r>
                      <a:r>
                        <a:rPr lang="it-IT" sz="1050" b="0" dirty="0"/>
                        <a:t>/MVI</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dirty="0">
                        <a:solidFill>
                          <a:schemeClr val="tx1"/>
                        </a:solidFill>
                        <a:ea typeface="Calibri" charset="0"/>
                        <a:cs typeface="Calibri" charset="0"/>
                      </a:endParaRPr>
                    </a:p>
                    <a:p>
                      <a:pPr algn="ctr"/>
                      <a:r>
                        <a:rPr lang="en-US" sz="1050" dirty="0">
                          <a:solidFill>
                            <a:schemeClr val="tx1"/>
                          </a:solidFill>
                          <a:ea typeface="Calibri" charset="0"/>
                          <a:cs typeface="Calibri" charset="0"/>
                        </a:rPr>
                        <a:t>5%</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123403"/>
                  </a:ext>
                </a:extLst>
              </a:tr>
              <a:tr h="169156">
                <a:tc>
                  <a:txBody>
                    <a:bodyPr/>
                    <a:lstStyle/>
                    <a:p>
                      <a:r>
                        <a:rPr lang="it-IT" sz="1050" b="0" dirty="0" err="1"/>
                        <a:t>Locoregional</a:t>
                      </a:r>
                      <a:r>
                        <a:rPr lang="it-IT" sz="1050" b="0" dirty="0"/>
                        <a:t> </a:t>
                      </a:r>
                      <a:r>
                        <a:rPr lang="it-IT" sz="1050" b="0" dirty="0" err="1"/>
                        <a:t>Tx</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81%</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159566"/>
                  </a:ext>
                </a:extLst>
              </a:tr>
              <a:tr h="169156">
                <a:tc>
                  <a:txBody>
                    <a:bodyPr/>
                    <a:lstStyle/>
                    <a:p>
                      <a:r>
                        <a:rPr lang="it-IT" sz="1050" b="0" dirty="0"/>
                        <a:t>AFP post-</a:t>
                      </a:r>
                      <a:r>
                        <a:rPr lang="it-IT" sz="1050" b="0" dirty="0" err="1"/>
                        <a:t>DAAs</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8</a:t>
                      </a:r>
                      <a:r>
                        <a:rPr lang="it-IT" sz="1050" baseline="0" dirty="0"/>
                        <a:t> </a:t>
                      </a:r>
                      <a:br>
                        <a:rPr lang="it-IT" sz="1050" baseline="0" dirty="0"/>
                      </a:br>
                      <a:r>
                        <a:rPr lang="it-IT" sz="1050" baseline="0" dirty="0"/>
                        <a:t>(4</a:t>
                      </a:r>
                      <a:r>
                        <a:rPr lang="it-IT" sz="1050" baseline="0" dirty="0">
                          <a:latin typeface="Arial" panose="020B0604020202020204" pitchFamily="34" charset="0"/>
                          <a:cs typeface="Arial" panose="020B0604020202020204" pitchFamily="34" charset="0"/>
                        </a:rPr>
                        <a:t>–</a:t>
                      </a:r>
                      <a:r>
                        <a:rPr lang="it-IT" sz="1050" baseline="0" dirty="0"/>
                        <a:t>51)</a:t>
                      </a:r>
                      <a:endParaRPr lang="it-IT" sz="105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903259"/>
                  </a:ext>
                </a:extLst>
              </a:tr>
              <a:tr h="169156">
                <a:tc>
                  <a:txBody>
                    <a:bodyPr/>
                    <a:lstStyle/>
                    <a:p>
                      <a:r>
                        <a:rPr lang="it-IT" sz="1050" b="0" dirty="0" err="1"/>
                        <a:t>Progression</a:t>
                      </a:r>
                      <a:r>
                        <a:rPr lang="it-IT" sz="1050" b="0" dirty="0"/>
                        <a:t>/</a:t>
                      </a:r>
                      <a:r>
                        <a:rPr lang="it-IT" sz="1050" b="0" dirty="0" err="1"/>
                        <a:t>death</a:t>
                      </a:r>
                      <a:endParaRPr lang="it-IT" sz="1050" b="0" dirty="0"/>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it-IT" sz="1050" dirty="0"/>
                        <a:t>22%</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66707"/>
                  </a:ext>
                </a:extLst>
              </a:tr>
            </a:tbl>
          </a:graphicData>
        </a:graphic>
      </p:graphicFrame>
      <p:grpSp>
        <p:nvGrpSpPr>
          <p:cNvPr id="8" name="Group 7">
            <a:extLst>
              <a:ext uri="{FF2B5EF4-FFF2-40B4-BE49-F238E27FC236}">
                <a16:creationId xmlns:a16="http://schemas.microsoft.com/office/drawing/2014/main" id="{B71618E6-8587-4164-BF33-AD6A3C5EF2AB}"/>
              </a:ext>
            </a:extLst>
          </p:cNvPr>
          <p:cNvGrpSpPr/>
          <p:nvPr/>
        </p:nvGrpSpPr>
        <p:grpSpPr>
          <a:xfrm>
            <a:off x="2011238" y="2374344"/>
            <a:ext cx="4983039" cy="1326411"/>
            <a:chOff x="2109241" y="2330045"/>
            <a:chExt cx="4983039" cy="1326411"/>
          </a:xfrm>
        </p:grpSpPr>
        <p:sp>
          <p:nvSpPr>
            <p:cNvPr id="34" name="TextBox 17">
              <a:extLst>
                <a:ext uri="{FF2B5EF4-FFF2-40B4-BE49-F238E27FC236}">
                  <a16:creationId xmlns:a16="http://schemas.microsoft.com/office/drawing/2014/main" id="{CC60C7D8-3A2A-4EF7-AD59-B646976BAE5E}"/>
                </a:ext>
              </a:extLst>
            </p:cNvPr>
            <p:cNvSpPr txBox="1"/>
            <p:nvPr/>
          </p:nvSpPr>
          <p:spPr>
            <a:xfrm>
              <a:off x="3518959" y="2330045"/>
              <a:ext cx="1561646"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Time-to-event analysis</a:t>
              </a:r>
            </a:p>
          </p:txBody>
        </p:sp>
        <p:sp>
          <p:nvSpPr>
            <p:cNvPr id="49" name="Left Bracket 32">
              <a:extLst>
                <a:ext uri="{FF2B5EF4-FFF2-40B4-BE49-F238E27FC236}">
                  <a16:creationId xmlns:a16="http://schemas.microsoft.com/office/drawing/2014/main" id="{628EE2C7-3BD3-4C55-A299-28264D4A0658}"/>
                </a:ext>
              </a:extLst>
            </p:cNvPr>
            <p:cNvSpPr/>
            <p:nvPr/>
          </p:nvSpPr>
          <p:spPr>
            <a:xfrm rot="16200000">
              <a:off x="5114468" y="2662512"/>
              <a:ext cx="72000" cy="1113736"/>
            </a:xfrm>
            <a:prstGeom prst="leftBracket">
              <a:avLst/>
            </a:prstGeom>
            <a:no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i="0" u="none" strike="noStrike" kern="0" cap="none" spc="0" normalizeH="0" baseline="0" noProof="0">
                <a:ln>
                  <a:noFill/>
                </a:ln>
                <a:solidFill>
                  <a:prstClr val="black"/>
                </a:solidFill>
                <a:effectLst/>
                <a:uLnTx/>
                <a:uFillTx/>
                <a:ea typeface="+mn-ea"/>
                <a:cs typeface="+mn-cs"/>
              </a:endParaRPr>
            </a:p>
          </p:txBody>
        </p:sp>
        <p:sp>
          <p:nvSpPr>
            <p:cNvPr id="50" name="TextBox 10">
              <a:extLst>
                <a:ext uri="{FF2B5EF4-FFF2-40B4-BE49-F238E27FC236}">
                  <a16:creationId xmlns:a16="http://schemas.microsoft.com/office/drawing/2014/main" id="{EF6302C8-5855-44C1-BF91-30D16C962350}"/>
                </a:ext>
              </a:extLst>
            </p:cNvPr>
            <p:cNvSpPr txBox="1"/>
            <p:nvPr/>
          </p:nvSpPr>
          <p:spPr>
            <a:xfrm>
              <a:off x="3868448" y="3247021"/>
              <a:ext cx="276479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rPr>
                <a:t>Time to recurrence (TTR): </a:t>
              </a:r>
              <a:br>
                <a:rPr kumimoji="0" lang="en-US" sz="1000" i="0" u="none" strike="noStrike" kern="0" cap="none" spc="0" normalizeH="0" baseline="0" noProof="0" dirty="0">
                  <a:ln>
                    <a:noFill/>
                  </a:ln>
                  <a:solidFill>
                    <a:prstClr val="black"/>
                  </a:solidFill>
                  <a:effectLst/>
                  <a:uLnTx/>
                  <a:uFillTx/>
                </a:rPr>
              </a:br>
              <a:r>
                <a:rPr kumimoji="0" lang="en-US" sz="1000" i="0" u="none" strike="noStrike" kern="0" cap="none" spc="0" normalizeH="0" baseline="0" noProof="0" dirty="0">
                  <a:ln>
                    <a:noFill/>
                  </a:ln>
                  <a:solidFill>
                    <a:prstClr val="black"/>
                  </a:solidFill>
                  <a:effectLst/>
                  <a:uLnTx/>
                  <a:uFillTx/>
                </a:rPr>
                <a:t>8 months (IQR 4</a:t>
              </a:r>
              <a:r>
                <a:rPr kumimoji="0" lang="en-US" sz="1000" i="0" u="none" strike="noStrike" kern="0" cap="none" spc="0" normalizeH="0" baseline="0" noProof="0" dirty="0">
                  <a:ln>
                    <a:noFill/>
                  </a:ln>
                  <a:solidFill>
                    <a:prstClr val="black"/>
                  </a:solidFill>
                  <a:effectLst/>
                  <a:uLnTx/>
                  <a:uFillTx/>
                  <a:cs typeface="Arial" panose="020B0604020202020204" pitchFamily="34" charset="0"/>
                </a:rPr>
                <a:t>–</a:t>
              </a:r>
              <a:r>
                <a:rPr kumimoji="0" lang="en-US" sz="1000" i="0" u="none" strike="noStrike" kern="0" cap="none" spc="0" normalizeH="0" baseline="0" noProof="0" dirty="0">
                  <a:ln>
                    <a:noFill/>
                  </a:ln>
                  <a:solidFill>
                    <a:prstClr val="black"/>
                  </a:solidFill>
                  <a:effectLst/>
                  <a:uLnTx/>
                  <a:uFillTx/>
                </a:rPr>
                <a:t>12)</a:t>
              </a:r>
            </a:p>
          </p:txBody>
        </p:sp>
        <p:sp>
          <p:nvSpPr>
            <p:cNvPr id="47" name="Left Bracket 32">
              <a:extLst>
                <a:ext uri="{FF2B5EF4-FFF2-40B4-BE49-F238E27FC236}">
                  <a16:creationId xmlns:a16="http://schemas.microsoft.com/office/drawing/2014/main" id="{EEAEE7EB-D3FF-409B-B9C7-38FD14D342E6}"/>
                </a:ext>
              </a:extLst>
            </p:cNvPr>
            <p:cNvSpPr/>
            <p:nvPr/>
          </p:nvSpPr>
          <p:spPr>
            <a:xfrm rot="16200000">
              <a:off x="3042361" y="2656736"/>
              <a:ext cx="72000" cy="1125288"/>
            </a:xfrm>
            <a:prstGeom prst="leftBracket">
              <a:avLst/>
            </a:prstGeom>
            <a:noFill/>
            <a:ln w="127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black"/>
                </a:solidFill>
                <a:effectLst/>
                <a:uLnTx/>
                <a:uFillTx/>
                <a:ea typeface="+mn-ea"/>
                <a:cs typeface="+mn-cs"/>
              </a:endParaRPr>
            </a:p>
          </p:txBody>
        </p:sp>
        <p:sp>
          <p:nvSpPr>
            <p:cNvPr id="48" name="TextBox 10">
              <a:extLst>
                <a:ext uri="{FF2B5EF4-FFF2-40B4-BE49-F238E27FC236}">
                  <a16:creationId xmlns:a16="http://schemas.microsoft.com/office/drawing/2014/main" id="{99066E02-838F-47FF-9EB1-932CD8507D7A}"/>
                </a:ext>
              </a:extLst>
            </p:cNvPr>
            <p:cNvSpPr txBox="1"/>
            <p:nvPr/>
          </p:nvSpPr>
          <p:spPr>
            <a:xfrm>
              <a:off x="2109241" y="3256346"/>
              <a:ext cx="179944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prstClr val="black"/>
                  </a:solidFill>
                  <a:effectLst/>
                  <a:uLnTx/>
                  <a:uFillTx/>
                </a:rPr>
                <a:t>Complete response </a:t>
              </a:r>
              <a:br>
                <a:rPr kumimoji="0" lang="en-US" sz="1000" i="0" u="none" strike="noStrike" kern="0" cap="none" spc="0" normalizeH="0" baseline="0" noProof="0" dirty="0">
                  <a:ln>
                    <a:noFill/>
                  </a:ln>
                  <a:solidFill>
                    <a:prstClr val="black"/>
                  </a:solidFill>
                  <a:effectLst/>
                  <a:uLnTx/>
                  <a:uFillTx/>
                </a:rPr>
              </a:br>
              <a:r>
                <a:rPr kumimoji="0" lang="en-US" sz="1000" i="0" u="none" strike="noStrike" kern="0" cap="none" spc="0" normalizeH="0" baseline="0" noProof="0" dirty="0">
                  <a:ln>
                    <a:noFill/>
                  </a:ln>
                  <a:solidFill>
                    <a:prstClr val="black"/>
                  </a:solidFill>
                  <a:effectLst/>
                  <a:uLnTx/>
                  <a:uFillTx/>
                </a:rPr>
                <a:t>time pre-DAAs</a:t>
              </a:r>
            </a:p>
          </p:txBody>
        </p:sp>
        <p:sp>
          <p:nvSpPr>
            <p:cNvPr id="37" name="Rounded Rectangle 4">
              <a:extLst>
                <a:ext uri="{FF2B5EF4-FFF2-40B4-BE49-F238E27FC236}">
                  <a16:creationId xmlns:a16="http://schemas.microsoft.com/office/drawing/2014/main" id="{67E92BC8-8693-4344-A581-0335E268809E}"/>
                </a:ext>
              </a:extLst>
            </p:cNvPr>
            <p:cNvSpPr/>
            <p:nvPr/>
          </p:nvSpPr>
          <p:spPr>
            <a:xfrm>
              <a:off x="2140433" y="2799207"/>
              <a:ext cx="4951847" cy="176986"/>
            </a:xfrm>
            <a:prstGeom prst="roundRect">
              <a:avLst/>
            </a:prstGeom>
            <a:noFill/>
            <a:ln w="25400" cap="flat" cmpd="sng" algn="ctr">
              <a:solidFill>
                <a:sysClr val="window" lastClr="FFFFFF">
                  <a:lumMod val="50000"/>
                </a:sysClr>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ea typeface="+mn-ea"/>
                  <a:cs typeface="+mn-cs"/>
                </a:rPr>
                <a:t>Time (months)</a:t>
              </a:r>
            </a:p>
          </p:txBody>
        </p:sp>
        <p:sp>
          <p:nvSpPr>
            <p:cNvPr id="39" name="Rounded Rectangle 6">
              <a:extLst>
                <a:ext uri="{FF2B5EF4-FFF2-40B4-BE49-F238E27FC236}">
                  <a16:creationId xmlns:a16="http://schemas.microsoft.com/office/drawing/2014/main" id="{B59EA48D-2DA5-48CD-8DD0-24B7185B688B}"/>
                </a:ext>
              </a:extLst>
            </p:cNvPr>
            <p:cNvSpPr/>
            <p:nvPr/>
          </p:nvSpPr>
          <p:spPr>
            <a:xfrm>
              <a:off x="2224753" y="2620685"/>
              <a:ext cx="771499" cy="544429"/>
            </a:xfrm>
            <a:prstGeom prst="roundRect">
              <a:avLst/>
            </a:prstGeom>
            <a:solidFill>
              <a:schemeClr val="bg2"/>
            </a:solidFill>
            <a:ln w="25400" cap="flat" cmpd="sng" algn="ctr">
              <a:solidFill>
                <a:schemeClr val="tx2">
                  <a:lumMod val="60000"/>
                  <a:lumOff val="40000"/>
                </a:schemeClr>
              </a:solidFill>
              <a:prstDash val="solid"/>
            </a:ln>
            <a:effectLst/>
          </p:spPr>
          <p:txBody>
            <a:bodyPr rtlCol="0" anchor="ctr"/>
            <a:lstStyle/>
            <a:p>
              <a:pPr algn="ctr">
                <a:defRPr/>
              </a:pPr>
              <a:r>
                <a:rPr lang="en-US" sz="1000" kern="0" dirty="0">
                  <a:solidFill>
                    <a:prstClr val="black"/>
                  </a:solidFill>
                </a:rPr>
                <a:t>Last HCC treatment</a:t>
              </a:r>
            </a:p>
          </p:txBody>
        </p:sp>
        <p:sp>
          <p:nvSpPr>
            <p:cNvPr id="40" name="Rounded Rectangle 9">
              <a:extLst>
                <a:ext uri="{FF2B5EF4-FFF2-40B4-BE49-F238E27FC236}">
                  <a16:creationId xmlns:a16="http://schemas.microsoft.com/office/drawing/2014/main" id="{C30E55BD-DF62-4874-862D-A74DB7D5101C}"/>
                </a:ext>
              </a:extLst>
            </p:cNvPr>
            <p:cNvSpPr/>
            <p:nvPr/>
          </p:nvSpPr>
          <p:spPr>
            <a:xfrm>
              <a:off x="3059418" y="2626269"/>
              <a:ext cx="996463" cy="544429"/>
            </a:xfrm>
            <a:prstGeom prst="roundRect">
              <a:avLst/>
            </a:prstGeom>
            <a:solidFill>
              <a:schemeClr val="bg2"/>
            </a:solidFill>
            <a:ln w="25400" cap="flat" cmpd="sng" algn="ctr">
              <a:solidFill>
                <a:schemeClr val="tx2">
                  <a:lumMod val="60000"/>
                  <a:lumOff val="40000"/>
                </a:schemeClr>
              </a:solidFill>
              <a:prstDash val="solid"/>
            </a:ln>
            <a:effectLst/>
          </p:spPr>
          <p:txBody>
            <a:bodyPr lIns="0" rIns="0" rtlCol="0" anchor="ctr"/>
            <a:lstStyle/>
            <a:p>
              <a:pPr lvl="0" algn="ctr">
                <a:defRPr/>
              </a:pPr>
              <a:r>
                <a:rPr lang="en-US" sz="1000" kern="0" dirty="0">
                  <a:solidFill>
                    <a:prstClr val="black"/>
                  </a:solidFill>
                </a:rPr>
                <a:t>Last radiological</a:t>
              </a:r>
            </a:p>
            <a:p>
              <a:pPr lvl="0" algn="ctr">
                <a:defRPr/>
              </a:pPr>
              <a:r>
                <a:rPr lang="en-US" sz="1000" kern="0" dirty="0">
                  <a:solidFill>
                    <a:prstClr val="black"/>
                  </a:solidFill>
                </a:rPr>
                <a:t>complete response</a:t>
              </a:r>
            </a:p>
          </p:txBody>
        </p:sp>
        <p:sp>
          <p:nvSpPr>
            <p:cNvPr id="41" name="Rounded Rectangle 12">
              <a:extLst>
                <a:ext uri="{FF2B5EF4-FFF2-40B4-BE49-F238E27FC236}">
                  <a16:creationId xmlns:a16="http://schemas.microsoft.com/office/drawing/2014/main" id="{F4BBCB0B-25AF-40B7-A75A-66926FB9E5DA}"/>
                </a:ext>
              </a:extLst>
            </p:cNvPr>
            <p:cNvSpPr/>
            <p:nvPr/>
          </p:nvSpPr>
          <p:spPr>
            <a:xfrm>
              <a:off x="4180879" y="2613621"/>
              <a:ext cx="819574" cy="544428"/>
            </a:xfrm>
            <a:prstGeom prst="roundRect">
              <a:avLst/>
            </a:prstGeom>
            <a:solidFill>
              <a:schemeClr val="bg2"/>
            </a:solidFill>
            <a:ln w="25400" cap="flat" cmpd="sng" algn="ctr">
              <a:solidFill>
                <a:schemeClr val="accent2">
                  <a:lumMod val="75000"/>
                </a:schemeClr>
              </a:solidFill>
              <a:prstDash val="solid"/>
            </a:ln>
            <a:effectLst/>
          </p:spPr>
          <p:txBody>
            <a:bodyPr lIns="36000" rIns="36000" rtlCol="0" anchor="ctr"/>
            <a:lstStyle/>
            <a:p>
              <a:pPr algn="ctr">
                <a:defRPr/>
              </a:pPr>
              <a:r>
                <a:rPr lang="en-US" sz="1000" kern="0" dirty="0">
                  <a:solidFill>
                    <a:prstClr val="black"/>
                  </a:solidFill>
                </a:rPr>
                <a:t>DAAs starting</a:t>
              </a:r>
            </a:p>
          </p:txBody>
        </p:sp>
        <p:sp>
          <p:nvSpPr>
            <p:cNvPr id="42" name="Rounded Rectangle 15">
              <a:extLst>
                <a:ext uri="{FF2B5EF4-FFF2-40B4-BE49-F238E27FC236}">
                  <a16:creationId xmlns:a16="http://schemas.microsoft.com/office/drawing/2014/main" id="{5A461F0C-EB1A-43B3-A111-42F887CADC2C}"/>
                </a:ext>
              </a:extLst>
            </p:cNvPr>
            <p:cNvSpPr/>
            <p:nvPr/>
          </p:nvSpPr>
          <p:spPr>
            <a:xfrm>
              <a:off x="5094320" y="2620685"/>
              <a:ext cx="979745" cy="544428"/>
            </a:xfrm>
            <a:prstGeom prst="roundRect">
              <a:avLst/>
            </a:prstGeom>
            <a:solidFill>
              <a:schemeClr val="bg2"/>
            </a:solidFill>
            <a:ln w="25400" cap="flat" cmpd="sng" algn="ctr">
              <a:solidFill>
                <a:schemeClr val="accent2">
                  <a:lumMod val="75000"/>
                </a:schemeClr>
              </a:solidFill>
              <a:prstDash val="solid"/>
            </a:ln>
            <a:effectLst/>
          </p:spPr>
          <p:txBody>
            <a:bodyPr lIns="36000" rIns="36000" rtlCol="0" anchor="ctr"/>
            <a:lstStyle/>
            <a:p>
              <a:pPr lvl="0" algn="ctr">
                <a:defRPr/>
              </a:pPr>
              <a:r>
                <a:rPr lang="en-US" sz="1000" kern="0" dirty="0">
                  <a:solidFill>
                    <a:prstClr val="black"/>
                  </a:solidFill>
                </a:rPr>
                <a:t>Radiological</a:t>
              </a:r>
            </a:p>
            <a:p>
              <a:pPr lvl="0" algn="ctr">
                <a:defRPr/>
              </a:pPr>
              <a:r>
                <a:rPr lang="en-US" sz="1000" kern="0" dirty="0">
                  <a:solidFill>
                    <a:prstClr val="black"/>
                  </a:solidFill>
                </a:rPr>
                <a:t> </a:t>
              </a:r>
              <a:r>
                <a:rPr lang="en-US" sz="1000" kern="0" dirty="0" err="1">
                  <a:solidFill>
                    <a:prstClr val="black"/>
                  </a:solidFill>
                </a:rPr>
                <a:t>tumour</a:t>
              </a:r>
              <a:r>
                <a:rPr lang="en-US" sz="1000" kern="0" dirty="0">
                  <a:solidFill>
                    <a:prstClr val="black"/>
                  </a:solidFill>
                </a:rPr>
                <a:t> progression</a:t>
              </a:r>
            </a:p>
          </p:txBody>
        </p:sp>
      </p:grpSp>
      <p:grpSp>
        <p:nvGrpSpPr>
          <p:cNvPr id="36" name="Group 35">
            <a:extLst>
              <a:ext uri="{FF2B5EF4-FFF2-40B4-BE49-F238E27FC236}">
                <a16:creationId xmlns:a16="http://schemas.microsoft.com/office/drawing/2014/main" id="{BF484632-6C04-4E40-B4F2-967F967CCD99}"/>
              </a:ext>
            </a:extLst>
          </p:cNvPr>
          <p:cNvGrpSpPr/>
          <p:nvPr/>
        </p:nvGrpSpPr>
        <p:grpSpPr>
          <a:xfrm>
            <a:off x="2123728" y="3754410"/>
            <a:ext cx="4341606" cy="1618806"/>
            <a:chOff x="1932070" y="3806634"/>
            <a:chExt cx="4341606" cy="1618806"/>
          </a:xfrm>
        </p:grpSpPr>
        <p:sp>
          <p:nvSpPr>
            <p:cNvPr id="38" name="TextBox 37">
              <a:extLst>
                <a:ext uri="{FF2B5EF4-FFF2-40B4-BE49-F238E27FC236}">
                  <a16:creationId xmlns:a16="http://schemas.microsoft.com/office/drawing/2014/main" id="{C088EE2B-1595-4A13-9E28-600579D9781C}"/>
                </a:ext>
              </a:extLst>
            </p:cNvPr>
            <p:cNvSpPr txBox="1"/>
            <p:nvPr/>
          </p:nvSpPr>
          <p:spPr>
            <a:xfrm>
              <a:off x="4803925" y="4130055"/>
              <a:ext cx="1388522" cy="261610"/>
            </a:xfrm>
            <a:prstGeom prst="rect">
              <a:avLst/>
            </a:prstGeom>
            <a:noFill/>
          </p:spPr>
          <p:txBody>
            <a:bodyPr wrap="none" rtlCol="0">
              <a:spAutoFit/>
            </a:bodyPr>
            <a:lstStyle/>
            <a:p>
              <a:pPr>
                <a:tabLst>
                  <a:tab pos="1616075" algn="ctr"/>
                </a:tabLst>
              </a:pPr>
              <a:r>
                <a:rPr lang="en-GB" sz="1100" dirty="0"/>
                <a:t>CR time ≤6 months</a:t>
              </a:r>
            </a:p>
          </p:txBody>
        </p:sp>
        <p:sp>
          <p:nvSpPr>
            <p:cNvPr id="43" name="TextBox 42">
              <a:extLst>
                <a:ext uri="{FF2B5EF4-FFF2-40B4-BE49-F238E27FC236}">
                  <a16:creationId xmlns:a16="http://schemas.microsoft.com/office/drawing/2014/main" id="{DAF6F617-610A-4D9B-A013-5332E1516F6E}"/>
                </a:ext>
              </a:extLst>
            </p:cNvPr>
            <p:cNvSpPr txBox="1"/>
            <p:nvPr/>
          </p:nvSpPr>
          <p:spPr>
            <a:xfrm>
              <a:off x="5641772" y="4414450"/>
              <a:ext cx="631904" cy="261610"/>
            </a:xfrm>
            <a:prstGeom prst="rect">
              <a:avLst/>
            </a:prstGeom>
            <a:noFill/>
          </p:spPr>
          <p:txBody>
            <a:bodyPr wrap="none" rtlCol="0">
              <a:spAutoFit/>
            </a:bodyPr>
            <a:lstStyle/>
            <a:p>
              <a:pPr>
                <a:tabLst>
                  <a:tab pos="1524000" algn="ctr"/>
                </a:tabLst>
              </a:pPr>
              <a:r>
                <a:rPr lang="en-GB" sz="1100" dirty="0"/>
                <a:t>Overall</a:t>
              </a:r>
            </a:p>
          </p:txBody>
        </p:sp>
        <p:sp>
          <p:nvSpPr>
            <p:cNvPr id="44" name="TextBox 43">
              <a:extLst>
                <a:ext uri="{FF2B5EF4-FFF2-40B4-BE49-F238E27FC236}">
                  <a16:creationId xmlns:a16="http://schemas.microsoft.com/office/drawing/2014/main" id="{8ACB9777-A4A3-473E-B521-629AAFD3779D}"/>
                </a:ext>
              </a:extLst>
            </p:cNvPr>
            <p:cNvSpPr txBox="1"/>
            <p:nvPr/>
          </p:nvSpPr>
          <p:spPr>
            <a:xfrm>
              <a:off x="4873966" y="4730904"/>
              <a:ext cx="1388522" cy="261610"/>
            </a:xfrm>
            <a:prstGeom prst="rect">
              <a:avLst/>
            </a:prstGeom>
            <a:noFill/>
          </p:spPr>
          <p:txBody>
            <a:bodyPr wrap="none" rtlCol="0">
              <a:spAutoFit/>
            </a:bodyPr>
            <a:lstStyle/>
            <a:p>
              <a:pPr>
                <a:tabLst>
                  <a:tab pos="1616075" algn="ctr"/>
                </a:tabLst>
              </a:pPr>
              <a:r>
                <a:rPr lang="en-GB" sz="1100" dirty="0"/>
                <a:t>CR time &gt;6 months</a:t>
              </a:r>
            </a:p>
          </p:txBody>
        </p:sp>
        <p:grpSp>
          <p:nvGrpSpPr>
            <p:cNvPr id="45" name="Group 44">
              <a:extLst>
                <a:ext uri="{FF2B5EF4-FFF2-40B4-BE49-F238E27FC236}">
                  <a16:creationId xmlns:a16="http://schemas.microsoft.com/office/drawing/2014/main" id="{02EFA549-2D5E-49A1-A9E6-C7A8FC29A2B5}"/>
                </a:ext>
              </a:extLst>
            </p:cNvPr>
            <p:cNvGrpSpPr/>
            <p:nvPr/>
          </p:nvGrpSpPr>
          <p:grpSpPr>
            <a:xfrm>
              <a:off x="1932070" y="3863340"/>
              <a:ext cx="3878180" cy="1562100"/>
              <a:chOff x="2242258" y="1324449"/>
              <a:chExt cx="3557053" cy="2010959"/>
            </a:xfrm>
          </p:grpSpPr>
          <p:cxnSp>
            <p:nvCxnSpPr>
              <p:cNvPr id="75" name="Straight Connector 74">
                <a:extLst>
                  <a:ext uri="{FF2B5EF4-FFF2-40B4-BE49-F238E27FC236}">
                    <a16:creationId xmlns:a16="http://schemas.microsoft.com/office/drawing/2014/main" id="{0D47D46E-9A19-48BD-93F3-272B17441E92}"/>
                  </a:ext>
                </a:extLst>
              </p:cNvPr>
              <p:cNvCxnSpPr>
                <a:cxnSpLocks/>
              </p:cNvCxnSpPr>
              <p:nvPr/>
            </p:nvCxnSpPr>
            <p:spPr bwMode="auto">
              <a:xfrm>
                <a:off x="3040703" y="1389540"/>
                <a:ext cx="0" cy="1440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201405-74EC-47A2-97DA-2323738B4CD8}"/>
                  </a:ext>
                </a:extLst>
              </p:cNvPr>
              <p:cNvCxnSpPr/>
              <p:nvPr/>
            </p:nvCxnSpPr>
            <p:spPr bwMode="auto">
              <a:xfrm>
                <a:off x="3040703" y="2829085"/>
                <a:ext cx="2669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17">
                <a:extLst>
                  <a:ext uri="{FF2B5EF4-FFF2-40B4-BE49-F238E27FC236}">
                    <a16:creationId xmlns:a16="http://schemas.microsoft.com/office/drawing/2014/main" id="{0ACB46F7-E57E-4A3F-9817-11BE27598DDA}"/>
                  </a:ext>
                </a:extLst>
              </p:cNvPr>
              <p:cNvSpPr txBox="1">
                <a:spLocks noChangeArrowheads="1"/>
              </p:cNvSpPr>
              <p:nvPr/>
            </p:nvSpPr>
            <p:spPr bwMode="auto">
              <a:xfrm rot="16200000">
                <a:off x="1706200" y="2013008"/>
                <a:ext cx="1408419" cy="33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it-IT" sz="1100" dirty="0"/>
                  <a:t>HCC recurrence </a:t>
                </a:r>
                <a:br>
                  <a:rPr lang="it-IT" sz="1100" dirty="0"/>
                </a:br>
                <a:r>
                  <a:rPr lang="it-IT" sz="1100" dirty="0"/>
                  <a:t>probability (%)</a:t>
                </a:r>
              </a:p>
            </p:txBody>
          </p:sp>
          <p:grpSp>
            <p:nvGrpSpPr>
              <p:cNvPr id="78" name="Group 77">
                <a:extLst>
                  <a:ext uri="{FF2B5EF4-FFF2-40B4-BE49-F238E27FC236}">
                    <a16:creationId xmlns:a16="http://schemas.microsoft.com/office/drawing/2014/main" id="{38F3E803-CDB6-460E-BF21-F2662C95C097}"/>
                  </a:ext>
                </a:extLst>
              </p:cNvPr>
              <p:cNvGrpSpPr/>
              <p:nvPr/>
            </p:nvGrpSpPr>
            <p:grpSpPr>
              <a:xfrm>
                <a:off x="3667537" y="2829069"/>
                <a:ext cx="92833" cy="273677"/>
                <a:chOff x="6645222" y="4276328"/>
                <a:chExt cx="103203" cy="442285"/>
              </a:xfrm>
            </p:grpSpPr>
            <p:sp>
              <p:nvSpPr>
                <p:cNvPr id="115" name="TextBox 22">
                  <a:extLst>
                    <a:ext uri="{FF2B5EF4-FFF2-40B4-BE49-F238E27FC236}">
                      <a16:creationId xmlns:a16="http://schemas.microsoft.com/office/drawing/2014/main" id="{3C6A17F1-F672-4C9E-9A1E-3F192DC0BAD0}"/>
                    </a:ext>
                  </a:extLst>
                </p:cNvPr>
                <p:cNvSpPr txBox="1">
                  <a:spLocks noChangeArrowheads="1"/>
                </p:cNvSpPr>
                <p:nvPr/>
              </p:nvSpPr>
              <p:spPr bwMode="auto">
                <a:xfrm>
                  <a:off x="6645222" y="4420177"/>
                  <a:ext cx="103203"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6</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6" name="Straight Connector 115">
                  <a:extLst>
                    <a:ext uri="{FF2B5EF4-FFF2-40B4-BE49-F238E27FC236}">
                      <a16:creationId xmlns:a16="http://schemas.microsoft.com/office/drawing/2014/main" id="{FEC72A97-F94C-4010-B423-1A4743124201}"/>
                    </a:ext>
                  </a:extLst>
                </p:cNvPr>
                <p:cNvCxnSpPr/>
                <p:nvPr/>
              </p:nvCxnSpPr>
              <p:spPr bwMode="auto">
                <a:xfrm>
                  <a:off x="6697111"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27209E79-B199-4A28-9F2B-8F7DC5E5AE1B}"/>
                  </a:ext>
                </a:extLst>
              </p:cNvPr>
              <p:cNvGrpSpPr/>
              <p:nvPr/>
            </p:nvGrpSpPr>
            <p:grpSpPr>
              <a:xfrm>
                <a:off x="5613644" y="2829069"/>
                <a:ext cx="185667" cy="273677"/>
                <a:chOff x="8202654" y="4276328"/>
                <a:chExt cx="206406" cy="442285"/>
              </a:xfrm>
            </p:grpSpPr>
            <p:sp>
              <p:nvSpPr>
                <p:cNvPr id="113" name="TextBox 24">
                  <a:extLst>
                    <a:ext uri="{FF2B5EF4-FFF2-40B4-BE49-F238E27FC236}">
                      <a16:creationId xmlns:a16="http://schemas.microsoft.com/office/drawing/2014/main" id="{1CE03A68-2054-4A1D-AB87-C4E1DE132671}"/>
                    </a:ext>
                  </a:extLst>
                </p:cNvPr>
                <p:cNvSpPr txBox="1">
                  <a:spLocks noChangeArrowheads="1"/>
                </p:cNvSpPr>
                <p:nvPr/>
              </p:nvSpPr>
              <p:spPr bwMode="auto">
                <a:xfrm>
                  <a:off x="8202654"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24</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4" name="Straight Connector 113">
                  <a:extLst>
                    <a:ext uri="{FF2B5EF4-FFF2-40B4-BE49-F238E27FC236}">
                      <a16:creationId xmlns:a16="http://schemas.microsoft.com/office/drawing/2014/main" id="{844DED4E-1C74-4F57-B058-F84AB7DE0C4B}"/>
                    </a:ext>
                  </a:extLst>
                </p:cNvPr>
                <p:cNvCxnSpPr/>
                <p:nvPr/>
              </p:nvCxnSpPr>
              <p:spPr bwMode="auto">
                <a:xfrm>
                  <a:off x="8305428"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91449BA-475E-40B0-8434-06FCB9D117AB}"/>
                  </a:ext>
                </a:extLst>
              </p:cNvPr>
              <p:cNvGrpSpPr/>
              <p:nvPr/>
            </p:nvGrpSpPr>
            <p:grpSpPr>
              <a:xfrm>
                <a:off x="3994706" y="2829069"/>
                <a:ext cx="92833" cy="273677"/>
                <a:chOff x="7262194" y="4276328"/>
                <a:chExt cx="103203" cy="442285"/>
              </a:xfrm>
            </p:grpSpPr>
            <p:sp>
              <p:nvSpPr>
                <p:cNvPr id="111" name="TextBox 33">
                  <a:extLst>
                    <a:ext uri="{FF2B5EF4-FFF2-40B4-BE49-F238E27FC236}">
                      <a16:creationId xmlns:a16="http://schemas.microsoft.com/office/drawing/2014/main" id="{1727865B-C915-48BB-BF0E-6F032B3A35C7}"/>
                    </a:ext>
                  </a:extLst>
                </p:cNvPr>
                <p:cNvSpPr txBox="1">
                  <a:spLocks noChangeArrowheads="1"/>
                </p:cNvSpPr>
                <p:nvPr/>
              </p:nvSpPr>
              <p:spPr bwMode="auto">
                <a:xfrm>
                  <a:off x="7262194" y="4420177"/>
                  <a:ext cx="103203"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cxnSp>
              <p:nvCxnSpPr>
                <p:cNvPr id="112" name="Straight Connector 111">
                  <a:extLst>
                    <a:ext uri="{FF2B5EF4-FFF2-40B4-BE49-F238E27FC236}">
                      <a16:creationId xmlns:a16="http://schemas.microsoft.com/office/drawing/2014/main" id="{E31261B3-D2AA-4F1F-8783-C84D72573170}"/>
                    </a:ext>
                  </a:extLst>
                </p:cNvPr>
                <p:cNvCxnSpPr/>
                <p:nvPr/>
              </p:nvCxnSpPr>
              <p:spPr bwMode="auto">
                <a:xfrm>
                  <a:off x="7313641"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3BFC824-866C-47F0-907C-F67D387B2906}"/>
                  </a:ext>
                </a:extLst>
              </p:cNvPr>
              <p:cNvGrpSpPr/>
              <p:nvPr/>
            </p:nvGrpSpPr>
            <p:grpSpPr>
              <a:xfrm>
                <a:off x="3328711" y="1890806"/>
                <a:ext cx="1407855" cy="1211942"/>
                <a:chOff x="6001717" y="2760014"/>
                <a:chExt cx="1565121" cy="1958601"/>
              </a:xfrm>
            </p:grpSpPr>
            <p:sp>
              <p:nvSpPr>
                <p:cNvPr id="107" name="TextBox 92">
                  <a:extLst>
                    <a:ext uri="{FF2B5EF4-FFF2-40B4-BE49-F238E27FC236}">
                      <a16:creationId xmlns:a16="http://schemas.microsoft.com/office/drawing/2014/main" id="{EB450309-B273-4460-8A7C-7117EA46B7D9}"/>
                    </a:ext>
                  </a:extLst>
                </p:cNvPr>
                <p:cNvSpPr txBox="1">
                  <a:spLocks noChangeArrowheads="1"/>
                </p:cNvSpPr>
                <p:nvPr/>
              </p:nvSpPr>
              <p:spPr bwMode="auto">
                <a:xfrm>
                  <a:off x="6001717" y="4420179"/>
                  <a:ext cx="103204"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108" name="Straight Connector 107">
                  <a:extLst>
                    <a:ext uri="{FF2B5EF4-FFF2-40B4-BE49-F238E27FC236}">
                      <a16:creationId xmlns:a16="http://schemas.microsoft.com/office/drawing/2014/main" id="{9796A34B-E0AA-4069-93C7-517E1879E366}"/>
                    </a:ext>
                  </a:extLst>
                </p:cNvPr>
                <p:cNvCxnSpPr/>
                <p:nvPr/>
              </p:nvCxnSpPr>
              <p:spPr bwMode="auto">
                <a:xfrm>
                  <a:off x="6052977"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92">
                  <a:extLst>
                    <a:ext uri="{FF2B5EF4-FFF2-40B4-BE49-F238E27FC236}">
                      <a16:creationId xmlns:a16="http://schemas.microsoft.com/office/drawing/2014/main" id="{3A843521-9674-49C1-B194-17D597313749}"/>
                    </a:ext>
                  </a:extLst>
                </p:cNvPr>
                <p:cNvSpPr txBox="1">
                  <a:spLocks noChangeArrowheads="1"/>
                </p:cNvSpPr>
                <p:nvPr/>
              </p:nvSpPr>
              <p:spPr bwMode="auto">
                <a:xfrm>
                  <a:off x="6469556" y="3080417"/>
                  <a:ext cx="287674" cy="3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a:t>
                  </a:r>
                </a:p>
              </p:txBody>
            </p:sp>
            <p:sp>
              <p:nvSpPr>
                <p:cNvPr id="110" name="TextBox 92">
                  <a:extLst>
                    <a:ext uri="{FF2B5EF4-FFF2-40B4-BE49-F238E27FC236}">
                      <a16:creationId xmlns:a16="http://schemas.microsoft.com/office/drawing/2014/main" id="{276BB626-8C73-48C3-BDAC-471BCF585556}"/>
                    </a:ext>
                  </a:extLst>
                </p:cNvPr>
                <p:cNvSpPr txBox="1">
                  <a:spLocks noChangeArrowheads="1"/>
                </p:cNvSpPr>
                <p:nvPr/>
              </p:nvSpPr>
              <p:spPr bwMode="auto">
                <a:xfrm>
                  <a:off x="7279164" y="2760014"/>
                  <a:ext cx="287674" cy="35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46%</a:t>
                  </a:r>
                </a:p>
              </p:txBody>
            </p:sp>
          </p:grpSp>
          <p:grpSp>
            <p:nvGrpSpPr>
              <p:cNvPr id="82" name="Group 81">
                <a:extLst>
                  <a:ext uri="{FF2B5EF4-FFF2-40B4-BE49-F238E27FC236}">
                    <a16:creationId xmlns:a16="http://schemas.microsoft.com/office/drawing/2014/main" id="{0FCBF106-1B3D-4846-AA9E-E09F887A3920}"/>
                  </a:ext>
                </a:extLst>
              </p:cNvPr>
              <p:cNvGrpSpPr/>
              <p:nvPr/>
            </p:nvGrpSpPr>
            <p:grpSpPr>
              <a:xfrm>
                <a:off x="2695351" y="2144773"/>
                <a:ext cx="346121" cy="184666"/>
                <a:chOff x="4973033" y="3591748"/>
                <a:chExt cx="384785" cy="298435"/>
              </a:xfrm>
            </p:grpSpPr>
            <p:sp>
              <p:nvSpPr>
                <p:cNvPr id="105" name="TextBox 83">
                  <a:extLst>
                    <a:ext uri="{FF2B5EF4-FFF2-40B4-BE49-F238E27FC236}">
                      <a16:creationId xmlns:a16="http://schemas.microsoft.com/office/drawing/2014/main" id="{94F8AFDC-9157-47AD-8456-EF8E2216F5B4}"/>
                    </a:ext>
                  </a:extLst>
                </p:cNvPr>
                <p:cNvSpPr txBox="1">
                  <a:spLocks noChangeArrowheads="1"/>
                </p:cNvSpPr>
                <p:nvPr/>
              </p:nvSpPr>
              <p:spPr bwMode="auto">
                <a:xfrm>
                  <a:off x="4973033" y="3591748"/>
                  <a:ext cx="268563" cy="29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50</a:t>
                  </a:r>
                  <a:endParaRPr lang="en-GB" altLang="en-US" sz="1200" baseline="30000" dirty="0">
                    <a:solidFill>
                      <a:srgbClr val="000000"/>
                    </a:solidFill>
                  </a:endParaRPr>
                </a:p>
              </p:txBody>
            </p:sp>
            <p:cxnSp>
              <p:nvCxnSpPr>
                <p:cNvPr id="106" name="Straight Connector 105">
                  <a:extLst>
                    <a:ext uri="{FF2B5EF4-FFF2-40B4-BE49-F238E27FC236}">
                      <a16:creationId xmlns:a16="http://schemas.microsoft.com/office/drawing/2014/main" id="{E240BB15-FC97-4B71-9473-6E6D400DCED7}"/>
                    </a:ext>
                  </a:extLst>
                </p:cNvPr>
                <p:cNvCxnSpPr/>
                <p:nvPr/>
              </p:nvCxnSpPr>
              <p:spPr bwMode="auto">
                <a:xfrm flipH="1">
                  <a:off x="5294714" y="372773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584E25E-636E-4F3B-B3F0-600F5CD6C906}"/>
                  </a:ext>
                </a:extLst>
              </p:cNvPr>
              <p:cNvGrpSpPr/>
              <p:nvPr/>
            </p:nvGrpSpPr>
            <p:grpSpPr>
              <a:xfrm>
                <a:off x="2639356" y="1324449"/>
                <a:ext cx="402114" cy="184666"/>
                <a:chOff x="4910784" y="3245794"/>
                <a:chExt cx="447034" cy="298437"/>
              </a:xfrm>
            </p:grpSpPr>
            <p:sp>
              <p:nvSpPr>
                <p:cNvPr id="103" name="TextBox 78">
                  <a:extLst>
                    <a:ext uri="{FF2B5EF4-FFF2-40B4-BE49-F238E27FC236}">
                      <a16:creationId xmlns:a16="http://schemas.microsoft.com/office/drawing/2014/main" id="{C57D0BDA-FC5E-47E1-AB17-8757502F0C76}"/>
                    </a:ext>
                  </a:extLst>
                </p:cNvPr>
                <p:cNvSpPr txBox="1">
                  <a:spLocks noChangeArrowheads="1"/>
                </p:cNvSpPr>
                <p:nvPr/>
              </p:nvSpPr>
              <p:spPr bwMode="auto">
                <a:xfrm>
                  <a:off x="4910784" y="3245794"/>
                  <a:ext cx="330625" cy="2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endParaRPr lang="en-GB" altLang="en-US" sz="1200" baseline="30000" dirty="0">
                    <a:solidFill>
                      <a:srgbClr val="000000"/>
                    </a:solidFill>
                  </a:endParaRPr>
                </a:p>
              </p:txBody>
            </p:sp>
            <p:cxnSp>
              <p:nvCxnSpPr>
                <p:cNvPr id="104" name="Straight Connector 103">
                  <a:extLst>
                    <a:ext uri="{FF2B5EF4-FFF2-40B4-BE49-F238E27FC236}">
                      <a16:creationId xmlns:a16="http://schemas.microsoft.com/office/drawing/2014/main" id="{6D04E2FE-4AB1-4CBA-A887-A592E418F23F}"/>
                    </a:ext>
                  </a:extLst>
                </p:cNvPr>
                <p:cNvCxnSpPr/>
                <p:nvPr/>
              </p:nvCxnSpPr>
              <p:spPr bwMode="auto">
                <a:xfrm flipH="1">
                  <a:off x="5294714" y="335679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28387B55-F4AC-4A17-AF59-0CC4412213B5}"/>
                  </a:ext>
                </a:extLst>
              </p:cNvPr>
              <p:cNvGrpSpPr/>
              <p:nvPr/>
            </p:nvGrpSpPr>
            <p:grpSpPr>
              <a:xfrm>
                <a:off x="2999030" y="2829069"/>
                <a:ext cx="76423" cy="203278"/>
                <a:chOff x="5312726" y="4276328"/>
                <a:chExt cx="84960" cy="328516"/>
              </a:xfrm>
            </p:grpSpPr>
            <p:sp>
              <p:nvSpPr>
                <p:cNvPr id="101" name="TextBox 97">
                  <a:extLst>
                    <a:ext uri="{FF2B5EF4-FFF2-40B4-BE49-F238E27FC236}">
                      <a16:creationId xmlns:a16="http://schemas.microsoft.com/office/drawing/2014/main" id="{3BF7F5EB-114C-4052-AAEC-E91010DB32F9}"/>
                    </a:ext>
                  </a:extLst>
                </p:cNvPr>
                <p:cNvSpPr txBox="1">
                  <a:spLocks noChangeArrowheads="1"/>
                </p:cNvSpPr>
                <p:nvPr/>
              </p:nvSpPr>
              <p:spPr bwMode="auto">
                <a:xfrm>
                  <a:off x="5312726" y="4420179"/>
                  <a:ext cx="84960"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02" name="Straight Connector 101">
                  <a:extLst>
                    <a:ext uri="{FF2B5EF4-FFF2-40B4-BE49-F238E27FC236}">
                      <a16:creationId xmlns:a16="http://schemas.microsoft.com/office/drawing/2014/main" id="{698FDF8E-186E-43BC-B400-86FF642277EC}"/>
                    </a:ext>
                  </a:extLst>
                </p:cNvPr>
                <p:cNvCxnSpPr/>
                <p:nvPr/>
              </p:nvCxnSpPr>
              <p:spPr bwMode="auto">
                <a:xfrm>
                  <a:off x="5358002" y="4276328"/>
                  <a:ext cx="0" cy="65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950315BA-A761-46D9-9589-A95EC676DEA1}"/>
                  </a:ext>
                </a:extLst>
              </p:cNvPr>
              <p:cNvGrpSpPr/>
              <p:nvPr/>
            </p:nvGrpSpPr>
            <p:grpSpPr>
              <a:xfrm>
                <a:off x="2632877" y="2709996"/>
                <a:ext cx="408423" cy="159011"/>
                <a:chOff x="4903770" y="3764841"/>
                <a:chExt cx="454048" cy="256976"/>
              </a:xfrm>
            </p:grpSpPr>
            <p:sp>
              <p:nvSpPr>
                <p:cNvPr id="99" name="TextBox 85">
                  <a:extLst>
                    <a:ext uri="{FF2B5EF4-FFF2-40B4-BE49-F238E27FC236}">
                      <a16:creationId xmlns:a16="http://schemas.microsoft.com/office/drawing/2014/main" id="{4C76B487-2162-4B0B-A271-277C08AA65DF}"/>
                    </a:ext>
                  </a:extLst>
                </p:cNvPr>
                <p:cNvSpPr txBox="1">
                  <a:spLocks noChangeArrowheads="1"/>
                </p:cNvSpPr>
                <p:nvPr/>
              </p:nvSpPr>
              <p:spPr bwMode="auto">
                <a:xfrm>
                  <a:off x="4903770" y="3764841"/>
                  <a:ext cx="337827" cy="25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00" name="Straight Connector 99">
                  <a:extLst>
                    <a:ext uri="{FF2B5EF4-FFF2-40B4-BE49-F238E27FC236}">
                      <a16:creationId xmlns:a16="http://schemas.microsoft.com/office/drawing/2014/main" id="{14E4B801-ADD8-4AE8-843B-D85444CF1720}"/>
                    </a:ext>
                  </a:extLst>
                </p:cNvPr>
                <p:cNvCxnSpPr/>
                <p:nvPr/>
              </p:nvCxnSpPr>
              <p:spPr bwMode="auto">
                <a:xfrm flipH="1">
                  <a:off x="5294714" y="388410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E4F27800-1A36-4AA6-B528-0C77F9B57A15}"/>
                  </a:ext>
                </a:extLst>
              </p:cNvPr>
              <p:cNvSpPr txBox="1">
                <a:spLocks noChangeArrowheads="1"/>
              </p:cNvSpPr>
              <p:nvPr/>
            </p:nvSpPr>
            <p:spPr bwMode="auto">
              <a:xfrm>
                <a:off x="3065333" y="3150742"/>
                <a:ext cx="2533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from starting DAAs (months)</a:t>
                </a:r>
              </a:p>
            </p:txBody>
          </p:sp>
          <p:grpSp>
            <p:nvGrpSpPr>
              <p:cNvPr id="87" name="Group 86">
                <a:extLst>
                  <a:ext uri="{FF2B5EF4-FFF2-40B4-BE49-F238E27FC236}">
                    <a16:creationId xmlns:a16="http://schemas.microsoft.com/office/drawing/2014/main" id="{1912B072-788F-40F9-9AA3-9A5882FDEE06}"/>
                  </a:ext>
                </a:extLst>
              </p:cNvPr>
              <p:cNvGrpSpPr/>
              <p:nvPr/>
            </p:nvGrpSpPr>
            <p:grpSpPr>
              <a:xfrm>
                <a:off x="4281104" y="2829069"/>
                <a:ext cx="185667" cy="273677"/>
                <a:chOff x="6638950" y="4276328"/>
                <a:chExt cx="206406" cy="442285"/>
              </a:xfrm>
            </p:grpSpPr>
            <p:sp>
              <p:nvSpPr>
                <p:cNvPr id="97" name="TextBox 22">
                  <a:extLst>
                    <a:ext uri="{FF2B5EF4-FFF2-40B4-BE49-F238E27FC236}">
                      <a16:creationId xmlns:a16="http://schemas.microsoft.com/office/drawing/2014/main" id="{CA34FC0F-DC5C-42CB-956D-7D174E80379B}"/>
                    </a:ext>
                  </a:extLst>
                </p:cNvPr>
                <p:cNvSpPr txBox="1">
                  <a:spLocks noChangeArrowheads="1"/>
                </p:cNvSpPr>
                <p:nvPr/>
              </p:nvSpPr>
              <p:spPr bwMode="auto">
                <a:xfrm>
                  <a:off x="6638950"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8" name="Straight Connector 97">
                  <a:extLst>
                    <a:ext uri="{FF2B5EF4-FFF2-40B4-BE49-F238E27FC236}">
                      <a16:creationId xmlns:a16="http://schemas.microsoft.com/office/drawing/2014/main" id="{15FC7BDA-F3EA-4937-B7DB-91542664388F}"/>
                    </a:ext>
                  </a:extLst>
                </p:cNvPr>
                <p:cNvCxnSpPr/>
                <p:nvPr/>
              </p:nvCxnSpPr>
              <p:spPr bwMode="auto">
                <a:xfrm>
                  <a:off x="6742440"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880CAEAC-FEE0-4133-BD88-6DE8F9587BB0}"/>
                  </a:ext>
                </a:extLst>
              </p:cNvPr>
              <p:cNvGrpSpPr/>
              <p:nvPr/>
            </p:nvGrpSpPr>
            <p:grpSpPr>
              <a:xfrm>
                <a:off x="4619565" y="2829069"/>
                <a:ext cx="185667" cy="273677"/>
                <a:chOff x="7165264" y="4276328"/>
                <a:chExt cx="206406" cy="442285"/>
              </a:xfrm>
            </p:grpSpPr>
            <p:sp>
              <p:nvSpPr>
                <p:cNvPr id="95" name="TextBox 33">
                  <a:extLst>
                    <a:ext uri="{FF2B5EF4-FFF2-40B4-BE49-F238E27FC236}">
                      <a16:creationId xmlns:a16="http://schemas.microsoft.com/office/drawing/2014/main" id="{19AF4176-0E17-495F-9DB8-8F8054A52531}"/>
                    </a:ext>
                  </a:extLst>
                </p:cNvPr>
                <p:cNvSpPr txBox="1">
                  <a:spLocks noChangeArrowheads="1"/>
                </p:cNvSpPr>
                <p:nvPr/>
              </p:nvSpPr>
              <p:spPr bwMode="auto">
                <a:xfrm>
                  <a:off x="7165264" y="4420177"/>
                  <a:ext cx="206406"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cxnSp>
              <p:nvCxnSpPr>
                <p:cNvPr id="96" name="Straight Connector 95">
                  <a:extLst>
                    <a:ext uri="{FF2B5EF4-FFF2-40B4-BE49-F238E27FC236}">
                      <a16:creationId xmlns:a16="http://schemas.microsoft.com/office/drawing/2014/main" id="{6AE550A3-B3F3-4D05-B83C-22555198C0AE}"/>
                    </a:ext>
                  </a:extLst>
                </p:cNvPr>
                <p:cNvCxnSpPr/>
                <p:nvPr/>
              </p:nvCxnSpPr>
              <p:spPr bwMode="auto">
                <a:xfrm>
                  <a:off x="7268315"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286DE384-B1DA-4471-8D49-A2AED59D4838}"/>
                  </a:ext>
                </a:extLst>
              </p:cNvPr>
              <p:cNvGrpSpPr/>
              <p:nvPr/>
            </p:nvGrpSpPr>
            <p:grpSpPr>
              <a:xfrm>
                <a:off x="4960941" y="2829069"/>
                <a:ext cx="169918" cy="273677"/>
                <a:chOff x="8293969" y="4276328"/>
                <a:chExt cx="188898" cy="442285"/>
              </a:xfrm>
            </p:grpSpPr>
            <p:sp>
              <p:nvSpPr>
                <p:cNvPr id="93" name="TextBox 24">
                  <a:extLst>
                    <a:ext uri="{FF2B5EF4-FFF2-40B4-BE49-F238E27FC236}">
                      <a16:creationId xmlns:a16="http://schemas.microsoft.com/office/drawing/2014/main" id="{1B09EDC8-7FBE-47C3-A0F2-8DF3295DBF07}"/>
                    </a:ext>
                  </a:extLst>
                </p:cNvPr>
                <p:cNvSpPr txBox="1">
                  <a:spLocks noChangeArrowheads="1"/>
                </p:cNvSpPr>
                <p:nvPr/>
              </p:nvSpPr>
              <p:spPr bwMode="auto">
                <a:xfrm>
                  <a:off x="8293969" y="4420177"/>
                  <a:ext cx="188898"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18</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4" name="Straight Connector 93">
                  <a:extLst>
                    <a:ext uri="{FF2B5EF4-FFF2-40B4-BE49-F238E27FC236}">
                      <a16:creationId xmlns:a16="http://schemas.microsoft.com/office/drawing/2014/main" id="{0EA8069F-83F1-4095-B928-472ACC2175C6}"/>
                    </a:ext>
                  </a:extLst>
                </p:cNvPr>
                <p:cNvCxnSpPr/>
                <p:nvPr/>
              </p:nvCxnSpPr>
              <p:spPr bwMode="auto">
                <a:xfrm>
                  <a:off x="8387977"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CCE1790E-80AC-46F9-9C57-4319B2F08830}"/>
                  </a:ext>
                </a:extLst>
              </p:cNvPr>
              <p:cNvGrpSpPr/>
              <p:nvPr/>
            </p:nvGrpSpPr>
            <p:grpSpPr>
              <a:xfrm>
                <a:off x="5292387" y="2827574"/>
                <a:ext cx="169918" cy="273677"/>
                <a:chOff x="8258355" y="4276328"/>
                <a:chExt cx="188898" cy="442285"/>
              </a:xfrm>
            </p:grpSpPr>
            <p:sp>
              <p:nvSpPr>
                <p:cNvPr id="91" name="TextBox 24">
                  <a:extLst>
                    <a:ext uri="{FF2B5EF4-FFF2-40B4-BE49-F238E27FC236}">
                      <a16:creationId xmlns:a16="http://schemas.microsoft.com/office/drawing/2014/main" id="{71EFA81C-7CE6-48D4-AD15-733258132B32}"/>
                    </a:ext>
                  </a:extLst>
                </p:cNvPr>
                <p:cNvSpPr txBox="1">
                  <a:spLocks noChangeArrowheads="1"/>
                </p:cNvSpPr>
                <p:nvPr/>
              </p:nvSpPr>
              <p:spPr bwMode="auto">
                <a:xfrm>
                  <a:off x="8258355" y="4420177"/>
                  <a:ext cx="188898" cy="2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21</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id="{B523725C-662E-4C84-A042-C6BBC7CAE0FC}"/>
                    </a:ext>
                  </a:extLst>
                </p:cNvPr>
                <p:cNvCxnSpPr/>
                <p:nvPr/>
              </p:nvCxnSpPr>
              <p:spPr bwMode="auto">
                <a:xfrm>
                  <a:off x="8352369" y="4276328"/>
                  <a:ext cx="0" cy="65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TextBox 45">
              <a:extLst>
                <a:ext uri="{FF2B5EF4-FFF2-40B4-BE49-F238E27FC236}">
                  <a16:creationId xmlns:a16="http://schemas.microsoft.com/office/drawing/2014/main" id="{4EBC142E-7F56-4FC9-A503-564B70F1207A}"/>
                </a:ext>
              </a:extLst>
            </p:cNvPr>
            <p:cNvSpPr txBox="1"/>
            <p:nvPr/>
          </p:nvSpPr>
          <p:spPr>
            <a:xfrm>
              <a:off x="2816441" y="3806634"/>
              <a:ext cx="713657" cy="261610"/>
            </a:xfrm>
            <a:prstGeom prst="rect">
              <a:avLst/>
            </a:prstGeom>
            <a:noFill/>
          </p:spPr>
          <p:txBody>
            <a:bodyPr wrap="none" rtlCol="0">
              <a:spAutoFit/>
            </a:bodyPr>
            <a:lstStyle/>
            <a:p>
              <a:pPr>
                <a:tabLst>
                  <a:tab pos="1616075" algn="ctr"/>
                </a:tabLst>
              </a:pPr>
              <a:r>
                <a:rPr lang="en-GB" sz="1100" dirty="0"/>
                <a:t>p=0.031</a:t>
              </a:r>
            </a:p>
          </p:txBody>
        </p:sp>
        <p:sp>
          <p:nvSpPr>
            <p:cNvPr id="68" name="Freeform: Shape 67">
              <a:extLst>
                <a:ext uri="{FF2B5EF4-FFF2-40B4-BE49-F238E27FC236}">
                  <a16:creationId xmlns:a16="http://schemas.microsoft.com/office/drawing/2014/main" id="{73DF6554-71F8-4D8A-8B36-BC11B7AADFA8}"/>
                </a:ext>
              </a:extLst>
            </p:cNvPr>
            <p:cNvSpPr/>
            <p:nvPr/>
          </p:nvSpPr>
          <p:spPr>
            <a:xfrm>
              <a:off x="2867025" y="4398169"/>
              <a:ext cx="2855119" cy="627459"/>
            </a:xfrm>
            <a:custGeom>
              <a:avLst/>
              <a:gdLst>
                <a:gd name="connsiteX0" fmla="*/ 2855119 w 2855119"/>
                <a:gd name="connsiteY0" fmla="*/ 2381 h 627459"/>
                <a:gd name="connsiteX1" fmla="*/ 2531269 w 2855119"/>
                <a:gd name="connsiteY1" fmla="*/ 0 h 627459"/>
                <a:gd name="connsiteX2" fmla="*/ 2526506 w 2855119"/>
                <a:gd name="connsiteY2" fmla="*/ 46434 h 627459"/>
                <a:gd name="connsiteX3" fmla="*/ 1807369 w 2855119"/>
                <a:gd name="connsiteY3" fmla="*/ 52387 h 627459"/>
                <a:gd name="connsiteX4" fmla="*/ 1804988 w 2855119"/>
                <a:gd name="connsiteY4" fmla="*/ 84534 h 627459"/>
                <a:gd name="connsiteX5" fmla="*/ 1450181 w 2855119"/>
                <a:gd name="connsiteY5" fmla="*/ 85725 h 627459"/>
                <a:gd name="connsiteX6" fmla="*/ 1453753 w 2855119"/>
                <a:gd name="connsiteY6" fmla="*/ 114300 h 627459"/>
                <a:gd name="connsiteX7" fmla="*/ 1441847 w 2855119"/>
                <a:gd name="connsiteY7" fmla="*/ 114300 h 627459"/>
                <a:gd name="connsiteX8" fmla="*/ 1226344 w 2855119"/>
                <a:gd name="connsiteY8" fmla="*/ 116681 h 627459"/>
                <a:gd name="connsiteX9" fmla="*/ 1216819 w 2855119"/>
                <a:gd name="connsiteY9" fmla="*/ 152400 h 627459"/>
                <a:gd name="connsiteX10" fmla="*/ 1163241 w 2855119"/>
                <a:gd name="connsiteY10" fmla="*/ 148828 h 627459"/>
                <a:gd name="connsiteX11" fmla="*/ 1154906 w 2855119"/>
                <a:gd name="connsiteY11" fmla="*/ 176212 h 627459"/>
                <a:gd name="connsiteX12" fmla="*/ 1146572 w 2855119"/>
                <a:gd name="connsiteY12" fmla="*/ 176212 h 627459"/>
                <a:gd name="connsiteX13" fmla="*/ 1144191 w 2855119"/>
                <a:gd name="connsiteY13" fmla="*/ 211931 h 627459"/>
                <a:gd name="connsiteX14" fmla="*/ 1091803 w 2855119"/>
                <a:gd name="connsiteY14" fmla="*/ 211931 h 627459"/>
                <a:gd name="connsiteX15" fmla="*/ 1095375 w 2855119"/>
                <a:gd name="connsiteY15" fmla="*/ 242887 h 627459"/>
                <a:gd name="connsiteX16" fmla="*/ 926306 w 2855119"/>
                <a:gd name="connsiteY16" fmla="*/ 242887 h 627459"/>
                <a:gd name="connsiteX17" fmla="*/ 921544 w 2855119"/>
                <a:gd name="connsiteY17" fmla="*/ 272653 h 627459"/>
                <a:gd name="connsiteX18" fmla="*/ 650081 w 2855119"/>
                <a:gd name="connsiteY18" fmla="*/ 273844 h 627459"/>
                <a:gd name="connsiteX19" fmla="*/ 648891 w 2855119"/>
                <a:gd name="connsiteY19" fmla="*/ 303609 h 627459"/>
                <a:gd name="connsiteX20" fmla="*/ 627459 w 2855119"/>
                <a:gd name="connsiteY20" fmla="*/ 304800 h 627459"/>
                <a:gd name="connsiteX21" fmla="*/ 631031 w 2855119"/>
                <a:gd name="connsiteY21" fmla="*/ 335756 h 627459"/>
                <a:gd name="connsiteX22" fmla="*/ 613172 w 2855119"/>
                <a:gd name="connsiteY22" fmla="*/ 335756 h 627459"/>
                <a:gd name="connsiteX23" fmla="*/ 598884 w 2855119"/>
                <a:gd name="connsiteY23" fmla="*/ 338137 h 627459"/>
                <a:gd name="connsiteX24" fmla="*/ 606028 w 2855119"/>
                <a:gd name="connsiteY24" fmla="*/ 363140 h 627459"/>
                <a:gd name="connsiteX25" fmla="*/ 579834 w 2855119"/>
                <a:gd name="connsiteY25" fmla="*/ 364331 h 627459"/>
                <a:gd name="connsiteX26" fmla="*/ 577453 w 2855119"/>
                <a:gd name="connsiteY26" fmla="*/ 389334 h 627459"/>
                <a:gd name="connsiteX27" fmla="*/ 535781 w 2855119"/>
                <a:gd name="connsiteY27" fmla="*/ 394097 h 627459"/>
                <a:gd name="connsiteX28" fmla="*/ 533400 w 2855119"/>
                <a:gd name="connsiteY28" fmla="*/ 417909 h 627459"/>
                <a:gd name="connsiteX29" fmla="*/ 436959 w 2855119"/>
                <a:gd name="connsiteY29" fmla="*/ 422672 h 627459"/>
                <a:gd name="connsiteX30" fmla="*/ 444103 w 2855119"/>
                <a:gd name="connsiteY30" fmla="*/ 451247 h 627459"/>
                <a:gd name="connsiteX31" fmla="*/ 428625 w 2855119"/>
                <a:gd name="connsiteY31" fmla="*/ 451247 h 627459"/>
                <a:gd name="connsiteX32" fmla="*/ 427434 w 2855119"/>
                <a:gd name="connsiteY32" fmla="*/ 483394 h 627459"/>
                <a:gd name="connsiteX33" fmla="*/ 341709 w 2855119"/>
                <a:gd name="connsiteY33" fmla="*/ 486965 h 627459"/>
                <a:gd name="connsiteX34" fmla="*/ 335756 w 2855119"/>
                <a:gd name="connsiteY34" fmla="*/ 507206 h 627459"/>
                <a:gd name="connsiteX35" fmla="*/ 254794 w 2855119"/>
                <a:gd name="connsiteY35" fmla="*/ 509587 h 627459"/>
                <a:gd name="connsiteX36" fmla="*/ 252413 w 2855119"/>
                <a:gd name="connsiteY36" fmla="*/ 542925 h 627459"/>
                <a:gd name="connsiteX37" fmla="*/ 135731 w 2855119"/>
                <a:gd name="connsiteY37" fmla="*/ 542925 h 627459"/>
                <a:gd name="connsiteX38" fmla="*/ 133350 w 2855119"/>
                <a:gd name="connsiteY38" fmla="*/ 572690 h 627459"/>
                <a:gd name="connsiteX39" fmla="*/ 53578 w 2855119"/>
                <a:gd name="connsiteY39" fmla="*/ 578644 h 627459"/>
                <a:gd name="connsiteX40" fmla="*/ 52388 w 2855119"/>
                <a:gd name="connsiteY40" fmla="*/ 602456 h 627459"/>
                <a:gd name="connsiteX41" fmla="*/ 1191 w 2855119"/>
                <a:gd name="connsiteY41" fmla="*/ 596503 h 627459"/>
                <a:gd name="connsiteX42" fmla="*/ 0 w 2855119"/>
                <a:gd name="connsiteY42" fmla="*/ 627459 h 627459"/>
                <a:gd name="connsiteX43" fmla="*/ 1191 w 2855119"/>
                <a:gd name="connsiteY43" fmla="*/ 623887 h 627459"/>
                <a:gd name="connsiteX44" fmla="*/ 1191 w 2855119"/>
                <a:gd name="connsiteY44" fmla="*/ 623887 h 627459"/>
                <a:gd name="connsiteX45" fmla="*/ 5953 w 2855119"/>
                <a:gd name="connsiteY45" fmla="*/ 620315 h 627459"/>
                <a:gd name="connsiteX46" fmla="*/ 5953 w 2855119"/>
                <a:gd name="connsiteY46" fmla="*/ 621506 h 62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55119" h="627459">
                  <a:moveTo>
                    <a:pt x="2855119" y="2381"/>
                  </a:moveTo>
                  <a:lnTo>
                    <a:pt x="2531269" y="0"/>
                  </a:lnTo>
                  <a:lnTo>
                    <a:pt x="2526506" y="46434"/>
                  </a:lnTo>
                  <a:lnTo>
                    <a:pt x="1807369" y="52387"/>
                  </a:lnTo>
                  <a:lnTo>
                    <a:pt x="1804988" y="84534"/>
                  </a:lnTo>
                  <a:lnTo>
                    <a:pt x="1450181" y="85725"/>
                  </a:lnTo>
                  <a:lnTo>
                    <a:pt x="1453753" y="114300"/>
                  </a:lnTo>
                  <a:lnTo>
                    <a:pt x="1441847" y="114300"/>
                  </a:lnTo>
                  <a:lnTo>
                    <a:pt x="1226344" y="116681"/>
                  </a:lnTo>
                  <a:lnTo>
                    <a:pt x="1216819" y="152400"/>
                  </a:lnTo>
                  <a:lnTo>
                    <a:pt x="1163241" y="148828"/>
                  </a:lnTo>
                  <a:lnTo>
                    <a:pt x="1154906" y="176212"/>
                  </a:lnTo>
                  <a:lnTo>
                    <a:pt x="1146572" y="176212"/>
                  </a:lnTo>
                  <a:lnTo>
                    <a:pt x="1144191" y="211931"/>
                  </a:lnTo>
                  <a:lnTo>
                    <a:pt x="1091803" y="211931"/>
                  </a:lnTo>
                  <a:lnTo>
                    <a:pt x="1095375" y="242887"/>
                  </a:lnTo>
                  <a:lnTo>
                    <a:pt x="926306" y="242887"/>
                  </a:lnTo>
                  <a:lnTo>
                    <a:pt x="921544" y="272653"/>
                  </a:lnTo>
                  <a:lnTo>
                    <a:pt x="650081" y="273844"/>
                  </a:lnTo>
                  <a:cubicBezTo>
                    <a:pt x="649684" y="283766"/>
                    <a:pt x="649288" y="293687"/>
                    <a:pt x="648891" y="303609"/>
                  </a:cubicBezTo>
                  <a:lnTo>
                    <a:pt x="627459" y="304800"/>
                  </a:lnTo>
                  <a:lnTo>
                    <a:pt x="631031" y="335756"/>
                  </a:lnTo>
                  <a:lnTo>
                    <a:pt x="613172" y="335756"/>
                  </a:lnTo>
                  <a:lnTo>
                    <a:pt x="598884" y="338137"/>
                  </a:lnTo>
                  <a:lnTo>
                    <a:pt x="606028" y="363140"/>
                  </a:lnTo>
                  <a:lnTo>
                    <a:pt x="579834" y="364331"/>
                  </a:lnTo>
                  <a:lnTo>
                    <a:pt x="577453" y="389334"/>
                  </a:lnTo>
                  <a:lnTo>
                    <a:pt x="535781" y="394097"/>
                  </a:lnTo>
                  <a:lnTo>
                    <a:pt x="533400" y="417909"/>
                  </a:lnTo>
                  <a:lnTo>
                    <a:pt x="436959" y="422672"/>
                  </a:lnTo>
                  <a:lnTo>
                    <a:pt x="444103" y="451247"/>
                  </a:lnTo>
                  <a:lnTo>
                    <a:pt x="428625" y="451247"/>
                  </a:lnTo>
                  <a:lnTo>
                    <a:pt x="427434" y="483394"/>
                  </a:lnTo>
                  <a:lnTo>
                    <a:pt x="341709" y="486965"/>
                  </a:lnTo>
                  <a:lnTo>
                    <a:pt x="335756" y="507206"/>
                  </a:lnTo>
                  <a:lnTo>
                    <a:pt x="254794" y="509587"/>
                  </a:lnTo>
                  <a:lnTo>
                    <a:pt x="252413" y="542925"/>
                  </a:lnTo>
                  <a:lnTo>
                    <a:pt x="135731" y="542925"/>
                  </a:lnTo>
                  <a:lnTo>
                    <a:pt x="133350" y="572690"/>
                  </a:lnTo>
                  <a:lnTo>
                    <a:pt x="53578" y="578644"/>
                  </a:lnTo>
                  <a:cubicBezTo>
                    <a:pt x="53181" y="586581"/>
                    <a:pt x="52785" y="594519"/>
                    <a:pt x="52388" y="602456"/>
                  </a:cubicBezTo>
                  <a:lnTo>
                    <a:pt x="1191" y="596503"/>
                  </a:lnTo>
                  <a:lnTo>
                    <a:pt x="0" y="627459"/>
                  </a:lnTo>
                  <a:lnTo>
                    <a:pt x="1191" y="623887"/>
                  </a:lnTo>
                  <a:lnTo>
                    <a:pt x="1191" y="623887"/>
                  </a:lnTo>
                  <a:lnTo>
                    <a:pt x="5953" y="620315"/>
                  </a:lnTo>
                  <a:lnTo>
                    <a:pt x="5953" y="621506"/>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B4AB40FF-B80D-474A-ACFB-C39E32EFA46D}"/>
                </a:ext>
              </a:extLst>
            </p:cNvPr>
            <p:cNvSpPr/>
            <p:nvPr/>
          </p:nvSpPr>
          <p:spPr>
            <a:xfrm>
              <a:off x="2992041" y="4674394"/>
              <a:ext cx="2726531" cy="351234"/>
            </a:xfrm>
            <a:custGeom>
              <a:avLst/>
              <a:gdLst>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35868 w 2726531"/>
                <a:gd name="connsiteY11" fmla="*/ 134540 h 351234"/>
                <a:gd name="connsiteX12" fmla="*/ 1226343 w 2726531"/>
                <a:gd name="connsiteY12" fmla="*/ 157162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35868 w 2726531"/>
                <a:gd name="connsiteY11" fmla="*/ 134540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9225 w 2726531"/>
                <a:gd name="connsiteY10" fmla="*/ 129778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3272 w 2726531"/>
                <a:gd name="connsiteY10" fmla="*/ 146446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2082 w 2726531"/>
                <a:gd name="connsiteY10" fmla="*/ 134540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01366 w 2726531"/>
                <a:gd name="connsiteY10" fmla="*/ 139303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21606 w 2726531"/>
                <a:gd name="connsiteY9" fmla="*/ 108347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04937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5152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8724 w 2726531"/>
                <a:gd name="connsiteY12" fmla="*/ 165497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8354 h 351234"/>
                <a:gd name="connsiteX13" fmla="*/ 1104900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8354 h 351234"/>
                <a:gd name="connsiteX13" fmla="*/ 1102518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63203 w 2726531"/>
                <a:gd name="connsiteY15" fmla="*/ 183356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87003 w 2726531"/>
                <a:gd name="connsiteY18" fmla="*/ 230981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75034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80988 h 351234"/>
                <a:gd name="connsiteX25" fmla="*/ 172640 w 2726531"/>
                <a:gd name="connsiteY25" fmla="*/ 285750 h 351234"/>
                <a:gd name="connsiteX26" fmla="*/ 166687 w 2726531"/>
                <a:gd name="connsiteY26" fmla="*/ 302419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 name="connsiteX0" fmla="*/ 2726531 w 2726531"/>
                <a:gd name="connsiteY0" fmla="*/ 0 h 351234"/>
                <a:gd name="connsiteX1" fmla="*/ 2058590 w 2726531"/>
                <a:gd name="connsiteY1" fmla="*/ 0 h 351234"/>
                <a:gd name="connsiteX2" fmla="*/ 2057400 w 2726531"/>
                <a:gd name="connsiteY2" fmla="*/ 29765 h 351234"/>
                <a:gd name="connsiteX3" fmla="*/ 1740693 w 2726531"/>
                <a:gd name="connsiteY3" fmla="*/ 32147 h 351234"/>
                <a:gd name="connsiteX4" fmla="*/ 1734740 w 2726531"/>
                <a:gd name="connsiteY4" fmla="*/ 54769 h 351234"/>
                <a:gd name="connsiteX5" fmla="*/ 1676400 w 2726531"/>
                <a:gd name="connsiteY5" fmla="*/ 60722 h 351234"/>
                <a:gd name="connsiteX6" fmla="*/ 1672828 w 2726531"/>
                <a:gd name="connsiteY6" fmla="*/ 84534 h 351234"/>
                <a:gd name="connsiteX7" fmla="*/ 1482328 w 2726531"/>
                <a:gd name="connsiteY7" fmla="*/ 88106 h 351234"/>
                <a:gd name="connsiteX8" fmla="*/ 1483518 w 2726531"/>
                <a:gd name="connsiteY8" fmla="*/ 105965 h 351234"/>
                <a:gd name="connsiteX9" fmla="*/ 1413271 w 2726531"/>
                <a:gd name="connsiteY9" fmla="*/ 107156 h 351234"/>
                <a:gd name="connsiteX10" fmla="*/ 1412082 w 2726531"/>
                <a:gd name="connsiteY10" fmla="*/ 140494 h 351234"/>
                <a:gd name="connsiteX11" fmla="*/ 1229915 w 2726531"/>
                <a:gd name="connsiteY11" fmla="*/ 138112 h 351234"/>
                <a:gd name="connsiteX12" fmla="*/ 1229915 w 2726531"/>
                <a:gd name="connsiteY12" fmla="*/ 159544 h 351234"/>
                <a:gd name="connsiteX13" fmla="*/ 1102518 w 2726531"/>
                <a:gd name="connsiteY13" fmla="*/ 159544 h 351234"/>
                <a:gd name="connsiteX14" fmla="*/ 1098947 w 2726531"/>
                <a:gd name="connsiteY14" fmla="*/ 185737 h 351234"/>
                <a:gd name="connsiteX15" fmla="*/ 859631 w 2726531"/>
                <a:gd name="connsiteY15" fmla="*/ 185737 h 351234"/>
                <a:gd name="connsiteX16" fmla="*/ 854868 w 2726531"/>
                <a:gd name="connsiteY16" fmla="*/ 209550 h 351234"/>
                <a:gd name="connsiteX17" fmla="*/ 790575 w 2726531"/>
                <a:gd name="connsiteY17" fmla="*/ 209550 h 351234"/>
                <a:gd name="connsiteX18" fmla="*/ 790575 w 2726531"/>
                <a:gd name="connsiteY18" fmla="*/ 235744 h 351234"/>
                <a:gd name="connsiteX19" fmla="*/ 517922 w 2726531"/>
                <a:gd name="connsiteY19" fmla="*/ 236934 h 351234"/>
                <a:gd name="connsiteX20" fmla="*/ 519112 w 2726531"/>
                <a:gd name="connsiteY20" fmla="*/ 254794 h 351234"/>
                <a:gd name="connsiteX21" fmla="*/ 491728 w 2726531"/>
                <a:gd name="connsiteY21" fmla="*/ 259556 h 351234"/>
                <a:gd name="connsiteX22" fmla="*/ 477440 w 2726531"/>
                <a:gd name="connsiteY22" fmla="*/ 261937 h 351234"/>
                <a:gd name="connsiteX23" fmla="*/ 476250 w 2726531"/>
                <a:gd name="connsiteY23" fmla="*/ 275034 h 351234"/>
                <a:gd name="connsiteX24" fmla="*/ 476250 w 2726531"/>
                <a:gd name="connsiteY24" fmla="*/ 280988 h 351234"/>
                <a:gd name="connsiteX25" fmla="*/ 172640 w 2726531"/>
                <a:gd name="connsiteY25" fmla="*/ 285750 h 351234"/>
                <a:gd name="connsiteX26" fmla="*/ 167878 w 2726531"/>
                <a:gd name="connsiteY26" fmla="*/ 308372 h 351234"/>
                <a:gd name="connsiteX27" fmla="*/ 28575 w 2726531"/>
                <a:gd name="connsiteY27" fmla="*/ 309562 h 351234"/>
                <a:gd name="connsiteX28" fmla="*/ 26193 w 2726531"/>
                <a:gd name="connsiteY28" fmla="*/ 330994 h 351234"/>
                <a:gd name="connsiteX29" fmla="*/ 3572 w 2726531"/>
                <a:gd name="connsiteY29" fmla="*/ 330994 h 351234"/>
                <a:gd name="connsiteX30" fmla="*/ 0 w 2726531"/>
                <a:gd name="connsiteY30" fmla="*/ 351234 h 35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26531" h="351234">
                  <a:moveTo>
                    <a:pt x="2726531" y="0"/>
                  </a:moveTo>
                  <a:lnTo>
                    <a:pt x="2058590" y="0"/>
                  </a:lnTo>
                  <a:cubicBezTo>
                    <a:pt x="2058193" y="9922"/>
                    <a:pt x="2057797" y="19843"/>
                    <a:pt x="2057400" y="29765"/>
                  </a:cubicBezTo>
                  <a:lnTo>
                    <a:pt x="1740693" y="32147"/>
                  </a:lnTo>
                  <a:lnTo>
                    <a:pt x="1734740" y="54769"/>
                  </a:lnTo>
                  <a:lnTo>
                    <a:pt x="1676400" y="60722"/>
                  </a:lnTo>
                  <a:lnTo>
                    <a:pt x="1672828" y="84534"/>
                  </a:lnTo>
                  <a:lnTo>
                    <a:pt x="1482328" y="88106"/>
                  </a:lnTo>
                  <a:cubicBezTo>
                    <a:pt x="1482725" y="94059"/>
                    <a:pt x="1483121" y="100012"/>
                    <a:pt x="1483518" y="105965"/>
                  </a:cubicBezTo>
                  <a:lnTo>
                    <a:pt x="1413271" y="107156"/>
                  </a:lnTo>
                  <a:cubicBezTo>
                    <a:pt x="1412875" y="118269"/>
                    <a:pt x="1412478" y="129381"/>
                    <a:pt x="1412082" y="140494"/>
                  </a:cubicBezTo>
                  <a:lnTo>
                    <a:pt x="1229915" y="138112"/>
                  </a:lnTo>
                  <a:lnTo>
                    <a:pt x="1229915" y="159544"/>
                  </a:lnTo>
                  <a:lnTo>
                    <a:pt x="1102518" y="159544"/>
                  </a:lnTo>
                  <a:lnTo>
                    <a:pt x="1098947" y="185737"/>
                  </a:lnTo>
                  <a:lnTo>
                    <a:pt x="859631" y="185737"/>
                  </a:lnTo>
                  <a:lnTo>
                    <a:pt x="854868" y="209550"/>
                  </a:lnTo>
                  <a:lnTo>
                    <a:pt x="790575" y="209550"/>
                  </a:lnTo>
                  <a:lnTo>
                    <a:pt x="790575" y="235744"/>
                  </a:lnTo>
                  <a:lnTo>
                    <a:pt x="517922" y="236934"/>
                  </a:lnTo>
                  <a:cubicBezTo>
                    <a:pt x="518319" y="242887"/>
                    <a:pt x="518715" y="248841"/>
                    <a:pt x="519112" y="254794"/>
                  </a:cubicBezTo>
                  <a:lnTo>
                    <a:pt x="491728" y="259556"/>
                  </a:lnTo>
                  <a:lnTo>
                    <a:pt x="477440" y="261937"/>
                  </a:lnTo>
                  <a:cubicBezTo>
                    <a:pt x="476162" y="273442"/>
                    <a:pt x="476448" y="271859"/>
                    <a:pt x="476250" y="275034"/>
                  </a:cubicBezTo>
                  <a:cubicBezTo>
                    <a:pt x="476052" y="278209"/>
                    <a:pt x="476250" y="279003"/>
                    <a:pt x="476250" y="280988"/>
                  </a:cubicBezTo>
                  <a:lnTo>
                    <a:pt x="172640" y="285750"/>
                  </a:lnTo>
                  <a:lnTo>
                    <a:pt x="167878" y="308372"/>
                  </a:lnTo>
                  <a:lnTo>
                    <a:pt x="28575" y="309562"/>
                  </a:lnTo>
                  <a:lnTo>
                    <a:pt x="26193" y="330994"/>
                  </a:lnTo>
                  <a:lnTo>
                    <a:pt x="3572" y="330994"/>
                  </a:lnTo>
                  <a:lnTo>
                    <a:pt x="0" y="351234"/>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E2B9E163-EF50-43F1-9E77-966356EBD673}"/>
                </a:ext>
              </a:extLst>
            </p:cNvPr>
            <p:cNvSpPr/>
            <p:nvPr/>
          </p:nvSpPr>
          <p:spPr>
            <a:xfrm>
              <a:off x="2881313" y="4551759"/>
              <a:ext cx="2832496" cy="469107"/>
            </a:xfrm>
            <a:custGeom>
              <a:avLst/>
              <a:gdLst>
                <a:gd name="connsiteX0" fmla="*/ 2832496 w 2832496"/>
                <a:gd name="connsiteY0" fmla="*/ 0 h 469107"/>
                <a:gd name="connsiteX1" fmla="*/ 2520553 w 2832496"/>
                <a:gd name="connsiteY1" fmla="*/ 2382 h 469107"/>
                <a:gd name="connsiteX2" fmla="*/ 2521743 w 2832496"/>
                <a:gd name="connsiteY2" fmla="*/ 23813 h 469107"/>
                <a:gd name="connsiteX3" fmla="*/ 2165746 w 2832496"/>
                <a:gd name="connsiteY3" fmla="*/ 22622 h 469107"/>
                <a:gd name="connsiteX4" fmla="*/ 2168128 w 2832496"/>
                <a:gd name="connsiteY4" fmla="*/ 44054 h 469107"/>
                <a:gd name="connsiteX5" fmla="*/ 1850231 w 2832496"/>
                <a:gd name="connsiteY5" fmla="*/ 39291 h 469107"/>
                <a:gd name="connsiteX6" fmla="*/ 1843087 w 2832496"/>
                <a:gd name="connsiteY6" fmla="*/ 57150 h 469107"/>
                <a:gd name="connsiteX7" fmla="*/ 1794271 w 2832496"/>
                <a:gd name="connsiteY7" fmla="*/ 54769 h 469107"/>
                <a:gd name="connsiteX8" fmla="*/ 1796653 w 2832496"/>
                <a:gd name="connsiteY8" fmla="*/ 65485 h 469107"/>
                <a:gd name="connsiteX9" fmla="*/ 1787128 w 2832496"/>
                <a:gd name="connsiteY9" fmla="*/ 65485 h 469107"/>
                <a:gd name="connsiteX10" fmla="*/ 1787128 w 2832496"/>
                <a:gd name="connsiteY10" fmla="*/ 86916 h 469107"/>
                <a:gd name="connsiteX11" fmla="*/ 1602581 w 2832496"/>
                <a:gd name="connsiteY11" fmla="*/ 84535 h 469107"/>
                <a:gd name="connsiteX12" fmla="*/ 1599009 w 2832496"/>
                <a:gd name="connsiteY12" fmla="*/ 98822 h 469107"/>
                <a:gd name="connsiteX13" fmla="*/ 1531143 w 2832496"/>
                <a:gd name="connsiteY13" fmla="*/ 98822 h 469107"/>
                <a:gd name="connsiteX14" fmla="*/ 1532334 w 2832496"/>
                <a:gd name="connsiteY14" fmla="*/ 113110 h 469107"/>
                <a:gd name="connsiteX15" fmla="*/ 1437084 w 2832496"/>
                <a:gd name="connsiteY15" fmla="*/ 111919 h 469107"/>
                <a:gd name="connsiteX16" fmla="*/ 1435893 w 2832496"/>
                <a:gd name="connsiteY16" fmla="*/ 125016 h 469107"/>
                <a:gd name="connsiteX17" fmla="*/ 1345406 w 2832496"/>
                <a:gd name="connsiteY17" fmla="*/ 127397 h 469107"/>
                <a:gd name="connsiteX18" fmla="*/ 1337071 w 2832496"/>
                <a:gd name="connsiteY18" fmla="*/ 142875 h 469107"/>
                <a:gd name="connsiteX19" fmla="*/ 1210865 w 2832496"/>
                <a:gd name="connsiteY19" fmla="*/ 144066 h 469107"/>
                <a:gd name="connsiteX20" fmla="*/ 1212056 w 2832496"/>
                <a:gd name="connsiteY20" fmla="*/ 151210 h 469107"/>
                <a:gd name="connsiteX21" fmla="*/ 1212056 w 2832496"/>
                <a:gd name="connsiteY21" fmla="*/ 151210 h 469107"/>
                <a:gd name="connsiteX22" fmla="*/ 1209675 w 2832496"/>
                <a:gd name="connsiteY22" fmla="*/ 165497 h 469107"/>
                <a:gd name="connsiteX23" fmla="*/ 1143000 w 2832496"/>
                <a:gd name="connsiteY23" fmla="*/ 170260 h 469107"/>
                <a:gd name="connsiteX24" fmla="*/ 1143000 w 2832496"/>
                <a:gd name="connsiteY24" fmla="*/ 170260 h 469107"/>
                <a:gd name="connsiteX25" fmla="*/ 1123950 w 2832496"/>
                <a:gd name="connsiteY25" fmla="*/ 178594 h 469107"/>
                <a:gd name="connsiteX26" fmla="*/ 1125140 w 2832496"/>
                <a:gd name="connsiteY26" fmla="*/ 194072 h 469107"/>
                <a:gd name="connsiteX27" fmla="*/ 1089421 w 2832496"/>
                <a:gd name="connsiteY27" fmla="*/ 194072 h 469107"/>
                <a:gd name="connsiteX28" fmla="*/ 1085850 w 2832496"/>
                <a:gd name="connsiteY28" fmla="*/ 214313 h 469107"/>
                <a:gd name="connsiteX29" fmla="*/ 971550 w 2832496"/>
                <a:gd name="connsiteY29" fmla="*/ 214313 h 469107"/>
                <a:gd name="connsiteX30" fmla="*/ 973931 w 2832496"/>
                <a:gd name="connsiteY30" fmla="*/ 222647 h 469107"/>
                <a:gd name="connsiteX31" fmla="*/ 913209 w 2832496"/>
                <a:gd name="connsiteY31" fmla="*/ 223838 h 469107"/>
                <a:gd name="connsiteX32" fmla="*/ 913209 w 2832496"/>
                <a:gd name="connsiteY32" fmla="*/ 223838 h 469107"/>
                <a:gd name="connsiteX33" fmla="*/ 901303 w 2832496"/>
                <a:gd name="connsiteY33" fmla="*/ 236935 h 469107"/>
                <a:gd name="connsiteX34" fmla="*/ 906065 w 2832496"/>
                <a:gd name="connsiteY34" fmla="*/ 251222 h 469107"/>
                <a:gd name="connsiteX35" fmla="*/ 638175 w 2832496"/>
                <a:gd name="connsiteY35" fmla="*/ 251222 h 469107"/>
                <a:gd name="connsiteX36" fmla="*/ 638175 w 2832496"/>
                <a:gd name="connsiteY36" fmla="*/ 263129 h 469107"/>
                <a:gd name="connsiteX37" fmla="*/ 620315 w 2832496"/>
                <a:gd name="connsiteY37" fmla="*/ 271463 h 469107"/>
                <a:gd name="connsiteX38" fmla="*/ 619125 w 2832496"/>
                <a:gd name="connsiteY38" fmla="*/ 282179 h 469107"/>
                <a:gd name="connsiteX39" fmla="*/ 609600 w 2832496"/>
                <a:gd name="connsiteY39" fmla="*/ 289322 h 469107"/>
                <a:gd name="connsiteX40" fmla="*/ 596503 w 2832496"/>
                <a:gd name="connsiteY40" fmla="*/ 286941 h 469107"/>
                <a:gd name="connsiteX41" fmla="*/ 588168 w 2832496"/>
                <a:gd name="connsiteY41" fmla="*/ 302419 h 469107"/>
                <a:gd name="connsiteX42" fmla="*/ 588168 w 2832496"/>
                <a:gd name="connsiteY42" fmla="*/ 313135 h 469107"/>
                <a:gd name="connsiteX43" fmla="*/ 565546 w 2832496"/>
                <a:gd name="connsiteY43" fmla="*/ 319088 h 469107"/>
                <a:gd name="connsiteX44" fmla="*/ 567928 w 2832496"/>
                <a:gd name="connsiteY44" fmla="*/ 334566 h 469107"/>
                <a:gd name="connsiteX45" fmla="*/ 567928 w 2832496"/>
                <a:gd name="connsiteY45" fmla="*/ 334566 h 469107"/>
                <a:gd name="connsiteX46" fmla="*/ 521493 w 2832496"/>
                <a:gd name="connsiteY46" fmla="*/ 332185 h 469107"/>
                <a:gd name="connsiteX47" fmla="*/ 520303 w 2832496"/>
                <a:gd name="connsiteY47" fmla="*/ 340519 h 469107"/>
                <a:gd name="connsiteX48" fmla="*/ 509587 w 2832496"/>
                <a:gd name="connsiteY48" fmla="*/ 340519 h 469107"/>
                <a:gd name="connsiteX49" fmla="*/ 423862 w 2832496"/>
                <a:gd name="connsiteY49" fmla="*/ 346472 h 469107"/>
                <a:gd name="connsiteX50" fmla="*/ 410765 w 2832496"/>
                <a:gd name="connsiteY50" fmla="*/ 353616 h 469107"/>
                <a:gd name="connsiteX51" fmla="*/ 411956 w 2832496"/>
                <a:gd name="connsiteY51" fmla="*/ 357188 h 469107"/>
                <a:gd name="connsiteX52" fmla="*/ 409575 w 2832496"/>
                <a:gd name="connsiteY52" fmla="*/ 367904 h 469107"/>
                <a:gd name="connsiteX53" fmla="*/ 408384 w 2832496"/>
                <a:gd name="connsiteY53" fmla="*/ 369094 h 469107"/>
                <a:gd name="connsiteX54" fmla="*/ 397668 w 2832496"/>
                <a:gd name="connsiteY54" fmla="*/ 369094 h 469107"/>
                <a:gd name="connsiteX55" fmla="*/ 323850 w 2832496"/>
                <a:gd name="connsiteY55" fmla="*/ 365522 h 469107"/>
                <a:gd name="connsiteX56" fmla="*/ 321468 w 2832496"/>
                <a:gd name="connsiteY56" fmla="*/ 386954 h 469107"/>
                <a:gd name="connsiteX57" fmla="*/ 308371 w 2832496"/>
                <a:gd name="connsiteY57" fmla="*/ 386954 h 469107"/>
                <a:gd name="connsiteX58" fmla="*/ 275034 w 2832496"/>
                <a:gd name="connsiteY58" fmla="*/ 390525 h 469107"/>
                <a:gd name="connsiteX59" fmla="*/ 275034 w 2832496"/>
                <a:gd name="connsiteY59" fmla="*/ 401241 h 469107"/>
                <a:gd name="connsiteX60" fmla="*/ 242887 w 2832496"/>
                <a:gd name="connsiteY60" fmla="*/ 398860 h 469107"/>
                <a:gd name="connsiteX61" fmla="*/ 241696 w 2832496"/>
                <a:gd name="connsiteY61" fmla="*/ 411957 h 469107"/>
                <a:gd name="connsiteX62" fmla="*/ 214312 w 2832496"/>
                <a:gd name="connsiteY62" fmla="*/ 410766 h 469107"/>
                <a:gd name="connsiteX63" fmla="*/ 136921 w 2832496"/>
                <a:gd name="connsiteY63" fmla="*/ 416719 h 469107"/>
                <a:gd name="connsiteX64" fmla="*/ 121443 w 2832496"/>
                <a:gd name="connsiteY64" fmla="*/ 433388 h 469107"/>
                <a:gd name="connsiteX65" fmla="*/ 95250 w 2832496"/>
                <a:gd name="connsiteY65" fmla="*/ 452438 h 469107"/>
                <a:gd name="connsiteX66" fmla="*/ 51196 w 2832496"/>
                <a:gd name="connsiteY66" fmla="*/ 450057 h 469107"/>
                <a:gd name="connsiteX67" fmla="*/ 34528 w 2832496"/>
                <a:gd name="connsiteY67" fmla="*/ 463154 h 469107"/>
                <a:gd name="connsiteX68" fmla="*/ 0 w 2832496"/>
                <a:gd name="connsiteY68" fmla="*/ 469107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2496" h="469107">
                  <a:moveTo>
                    <a:pt x="2832496" y="0"/>
                  </a:moveTo>
                  <a:lnTo>
                    <a:pt x="2520553" y="2382"/>
                  </a:lnTo>
                  <a:cubicBezTo>
                    <a:pt x="2520950" y="9526"/>
                    <a:pt x="2521346" y="16669"/>
                    <a:pt x="2521743" y="23813"/>
                  </a:cubicBezTo>
                  <a:lnTo>
                    <a:pt x="2165746" y="22622"/>
                  </a:lnTo>
                  <a:lnTo>
                    <a:pt x="2168128" y="44054"/>
                  </a:lnTo>
                  <a:lnTo>
                    <a:pt x="1850231" y="39291"/>
                  </a:lnTo>
                  <a:lnTo>
                    <a:pt x="1843087" y="57150"/>
                  </a:lnTo>
                  <a:lnTo>
                    <a:pt x="1794271" y="54769"/>
                  </a:lnTo>
                  <a:lnTo>
                    <a:pt x="1796653" y="65485"/>
                  </a:lnTo>
                  <a:lnTo>
                    <a:pt x="1787128" y="65485"/>
                  </a:lnTo>
                  <a:lnTo>
                    <a:pt x="1787128" y="86916"/>
                  </a:lnTo>
                  <a:lnTo>
                    <a:pt x="1602581" y="84535"/>
                  </a:lnTo>
                  <a:lnTo>
                    <a:pt x="1599009" y="98822"/>
                  </a:lnTo>
                  <a:lnTo>
                    <a:pt x="1531143" y="98822"/>
                  </a:lnTo>
                  <a:lnTo>
                    <a:pt x="1532334" y="113110"/>
                  </a:lnTo>
                  <a:lnTo>
                    <a:pt x="1437084" y="111919"/>
                  </a:lnTo>
                  <a:lnTo>
                    <a:pt x="1435893" y="125016"/>
                  </a:lnTo>
                  <a:lnTo>
                    <a:pt x="1345406" y="127397"/>
                  </a:lnTo>
                  <a:lnTo>
                    <a:pt x="1337071" y="142875"/>
                  </a:lnTo>
                  <a:lnTo>
                    <a:pt x="1210865" y="144066"/>
                  </a:lnTo>
                  <a:lnTo>
                    <a:pt x="1212056" y="151210"/>
                  </a:lnTo>
                  <a:lnTo>
                    <a:pt x="1212056" y="151210"/>
                  </a:lnTo>
                  <a:lnTo>
                    <a:pt x="1209675" y="165497"/>
                  </a:lnTo>
                  <a:lnTo>
                    <a:pt x="1143000" y="170260"/>
                  </a:lnTo>
                  <a:lnTo>
                    <a:pt x="1143000" y="170260"/>
                  </a:lnTo>
                  <a:lnTo>
                    <a:pt x="1123950" y="178594"/>
                  </a:lnTo>
                  <a:cubicBezTo>
                    <a:pt x="1124347" y="183753"/>
                    <a:pt x="1124743" y="188913"/>
                    <a:pt x="1125140" y="194072"/>
                  </a:cubicBezTo>
                  <a:lnTo>
                    <a:pt x="1089421" y="194072"/>
                  </a:lnTo>
                  <a:lnTo>
                    <a:pt x="1085850" y="214313"/>
                  </a:lnTo>
                  <a:lnTo>
                    <a:pt x="971550" y="214313"/>
                  </a:lnTo>
                  <a:lnTo>
                    <a:pt x="973931" y="222647"/>
                  </a:lnTo>
                  <a:lnTo>
                    <a:pt x="913209" y="223838"/>
                  </a:lnTo>
                  <a:lnTo>
                    <a:pt x="913209" y="223838"/>
                  </a:lnTo>
                  <a:lnTo>
                    <a:pt x="901303" y="236935"/>
                  </a:lnTo>
                  <a:lnTo>
                    <a:pt x="906065" y="251222"/>
                  </a:lnTo>
                  <a:lnTo>
                    <a:pt x="638175" y="251222"/>
                  </a:lnTo>
                  <a:lnTo>
                    <a:pt x="638175" y="263129"/>
                  </a:lnTo>
                  <a:lnTo>
                    <a:pt x="620315" y="271463"/>
                  </a:lnTo>
                  <a:lnTo>
                    <a:pt x="619125" y="282179"/>
                  </a:lnTo>
                  <a:lnTo>
                    <a:pt x="609600" y="289322"/>
                  </a:lnTo>
                  <a:lnTo>
                    <a:pt x="596503" y="286941"/>
                  </a:lnTo>
                  <a:lnTo>
                    <a:pt x="588168" y="302419"/>
                  </a:lnTo>
                  <a:lnTo>
                    <a:pt x="588168" y="313135"/>
                  </a:lnTo>
                  <a:lnTo>
                    <a:pt x="565546" y="319088"/>
                  </a:lnTo>
                  <a:cubicBezTo>
                    <a:pt x="568272" y="331354"/>
                    <a:pt x="567928" y="326145"/>
                    <a:pt x="567928" y="334566"/>
                  </a:cubicBezTo>
                  <a:lnTo>
                    <a:pt x="567928" y="334566"/>
                  </a:lnTo>
                  <a:lnTo>
                    <a:pt x="521493" y="332185"/>
                  </a:lnTo>
                  <a:lnTo>
                    <a:pt x="520303" y="340519"/>
                  </a:lnTo>
                  <a:lnTo>
                    <a:pt x="509587" y="340519"/>
                  </a:lnTo>
                  <a:lnTo>
                    <a:pt x="423862" y="346472"/>
                  </a:lnTo>
                  <a:lnTo>
                    <a:pt x="410765" y="353616"/>
                  </a:lnTo>
                  <a:lnTo>
                    <a:pt x="411956" y="357188"/>
                  </a:lnTo>
                  <a:lnTo>
                    <a:pt x="409575" y="367904"/>
                  </a:lnTo>
                  <a:lnTo>
                    <a:pt x="408384" y="369094"/>
                  </a:lnTo>
                  <a:lnTo>
                    <a:pt x="397668" y="369094"/>
                  </a:lnTo>
                  <a:lnTo>
                    <a:pt x="323850" y="365522"/>
                  </a:lnTo>
                  <a:lnTo>
                    <a:pt x="321468" y="386954"/>
                  </a:lnTo>
                  <a:lnTo>
                    <a:pt x="308371" y="386954"/>
                  </a:lnTo>
                  <a:lnTo>
                    <a:pt x="275034" y="390525"/>
                  </a:lnTo>
                  <a:lnTo>
                    <a:pt x="275034" y="401241"/>
                  </a:lnTo>
                  <a:lnTo>
                    <a:pt x="242887" y="398860"/>
                  </a:lnTo>
                  <a:lnTo>
                    <a:pt x="241696" y="411957"/>
                  </a:lnTo>
                  <a:cubicBezTo>
                    <a:pt x="224656" y="410252"/>
                    <a:pt x="233778" y="410766"/>
                    <a:pt x="214312" y="410766"/>
                  </a:cubicBezTo>
                  <a:lnTo>
                    <a:pt x="136921" y="416719"/>
                  </a:lnTo>
                  <a:lnTo>
                    <a:pt x="121443" y="433388"/>
                  </a:lnTo>
                  <a:lnTo>
                    <a:pt x="95250" y="452438"/>
                  </a:lnTo>
                  <a:lnTo>
                    <a:pt x="51196" y="450057"/>
                  </a:lnTo>
                  <a:lnTo>
                    <a:pt x="34528" y="463154"/>
                  </a:lnTo>
                  <a:lnTo>
                    <a:pt x="0" y="469107"/>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Connector 70">
              <a:extLst>
                <a:ext uri="{FF2B5EF4-FFF2-40B4-BE49-F238E27FC236}">
                  <a16:creationId xmlns:a16="http://schemas.microsoft.com/office/drawing/2014/main" id="{1B4E6512-8572-4C24-80FD-1169430A87A4}"/>
                </a:ext>
              </a:extLst>
            </p:cNvPr>
            <p:cNvCxnSpPr>
              <a:cxnSpLocks/>
            </p:cNvCxnSpPr>
            <p:nvPr/>
          </p:nvCxnSpPr>
          <p:spPr bwMode="auto">
            <a:xfrm>
              <a:off x="3536629" y="3913902"/>
              <a:ext cx="0" cy="11192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BB99377-14BA-40AA-9BDC-E9068DED07FB}"/>
                </a:ext>
              </a:extLst>
            </p:cNvPr>
            <p:cNvCxnSpPr>
              <a:cxnSpLocks/>
            </p:cNvCxnSpPr>
            <p:nvPr/>
          </p:nvCxnSpPr>
          <p:spPr bwMode="auto">
            <a:xfrm>
              <a:off x="4256668" y="3927452"/>
              <a:ext cx="0" cy="11192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92">
              <a:extLst>
                <a:ext uri="{FF2B5EF4-FFF2-40B4-BE49-F238E27FC236}">
                  <a16:creationId xmlns:a16="http://schemas.microsoft.com/office/drawing/2014/main" id="{9B7A6F72-5698-4410-BF72-6098B798EDF2}"/>
                </a:ext>
              </a:extLst>
            </p:cNvPr>
            <p:cNvSpPr txBox="1">
              <a:spLocks noChangeArrowheads="1"/>
            </p:cNvSpPr>
            <p:nvPr/>
          </p:nvSpPr>
          <p:spPr bwMode="auto">
            <a:xfrm>
              <a:off x="3578210" y="4886533"/>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100" dirty="0">
                  <a:solidFill>
                    <a:srgbClr val="000000"/>
                  </a:solidFill>
                </a:rPr>
                <a:t>10</a:t>
              </a: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74" name="TextBox 92">
              <a:extLst>
                <a:ext uri="{FF2B5EF4-FFF2-40B4-BE49-F238E27FC236}">
                  <a16:creationId xmlns:a16="http://schemas.microsoft.com/office/drawing/2014/main" id="{7547E4FF-292E-43AA-9278-2B49B8C97DE4}"/>
                </a:ext>
              </a:extLst>
            </p:cNvPr>
            <p:cNvSpPr txBox="1">
              <a:spLocks noChangeArrowheads="1"/>
            </p:cNvSpPr>
            <p:nvPr/>
          </p:nvSpPr>
          <p:spPr bwMode="auto">
            <a:xfrm>
              <a:off x="4372214" y="4793487"/>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a:t>
              </a:r>
            </a:p>
          </p:txBody>
        </p:sp>
      </p:grpSp>
    </p:spTree>
    <p:extLst>
      <p:ext uri="{BB962C8B-B14F-4D97-AF65-F5344CB8AC3E}">
        <p14:creationId xmlns:p14="http://schemas.microsoft.com/office/powerpoint/2010/main" val="335308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a:t>Risk of total non-hepatic cancer following treatment for HCV infection with DAAs</a:t>
            </a:r>
            <a:endParaRPr lang="en-GB" dirty="0"/>
          </a:p>
        </p:txBody>
      </p:sp>
      <p:sp>
        <p:nvSpPr>
          <p:cNvPr id="11" name="Text Placeholder 10">
            <a:extLst>
              <a:ext uri="{FF2B5EF4-FFF2-40B4-BE49-F238E27FC236}">
                <a16:creationId xmlns:a16="http://schemas.microsoft.com/office/drawing/2014/main" id="{38BEEF1E-F1D0-41C2-B9EC-BACC7E48AB45}"/>
              </a:ext>
            </a:extLst>
          </p:cNvPr>
          <p:cNvSpPr>
            <a:spLocks noGrp="1"/>
          </p:cNvSpPr>
          <p:nvPr>
            <p:ph type="body" sz="quarter" idx="10"/>
          </p:nvPr>
        </p:nvSpPr>
        <p:spPr/>
        <p:txBody>
          <a:bodyPr/>
          <a:lstStyle/>
          <a:p>
            <a:r>
              <a:rPr lang="en-US" dirty="0"/>
              <a:t>*</a:t>
            </a:r>
            <a:r>
              <a:rPr lang="en-GB" dirty="0"/>
              <a:t>Cox regression, after adjustment for covariates and treatment propensity</a:t>
            </a:r>
            <a:endParaRPr lang="en-US" dirty="0"/>
          </a:p>
          <a:p>
            <a:r>
              <a:rPr lang="en-US" dirty="0" err="1"/>
              <a:t>Chokkalingam</a:t>
            </a:r>
            <a:r>
              <a:rPr lang="en-US" dirty="0"/>
              <a:t> A</a:t>
            </a:r>
            <a:r>
              <a:rPr lang="en-GB" dirty="0"/>
              <a:t>, et al. ILC 2018, #</a:t>
            </a:r>
            <a:r>
              <a:rPr lang="en-US" dirty="0"/>
              <a:t>PS-155</a:t>
            </a:r>
            <a:endParaRPr lang="en-GB" dirty="0"/>
          </a:p>
        </p:txBody>
      </p:sp>
      <p:sp>
        <p:nvSpPr>
          <p:cNvPr id="107" name="Content Placeholder 2">
            <a:extLst>
              <a:ext uri="{FF2B5EF4-FFF2-40B4-BE49-F238E27FC236}">
                <a16:creationId xmlns:a16="http://schemas.microsoft.com/office/drawing/2014/main" id="{A05CFE5E-1594-4886-AE91-A1999945BF31}"/>
              </a:ext>
            </a:extLst>
          </p:cNvPr>
          <p:cNvSpPr txBox="1">
            <a:spLocks/>
          </p:cNvSpPr>
          <p:nvPr/>
        </p:nvSpPr>
        <p:spPr>
          <a:xfrm>
            <a:off x="-2611" y="5599104"/>
            <a:ext cx="4180678" cy="1290044"/>
          </a:xfrm>
          <a:prstGeom prst="rect">
            <a:avLst/>
          </a:prstGeom>
        </p:spPr>
        <p:txBody>
          <a:bodyPr vert="horz" lIns="274320" tIns="45720" rIns="91440" bIns="45720" rtlCol="0">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00050" indent="-171450">
              <a:lnSpc>
                <a:spcPct val="120000"/>
              </a:lnSpc>
              <a:spcBef>
                <a:spcPts val="200"/>
              </a:spcBef>
              <a:buFontTx/>
              <a:buChar char="-"/>
            </a:pPr>
            <a:endParaRPr lang="en-US" dirty="0">
              <a:latin typeface="Arial" panose="020B0604020202020204" pitchFamily="34" charset="0"/>
              <a:cs typeface="Arial" panose="020B0604020202020204" pitchFamily="34"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4286731264"/>
              </p:ext>
            </p:extLst>
          </p:nvPr>
        </p:nvGraphicFramePr>
        <p:xfrm>
          <a:off x="4580103" y="1465018"/>
          <a:ext cx="4106208" cy="1594485"/>
        </p:xfrm>
        <a:graphic>
          <a:graphicData uri="http://schemas.openxmlformats.org/drawingml/2006/table">
            <a:tbl>
              <a:tblPr firstRow="1" bandRow="1">
                <a:tableStyleId>{69012ECD-51FC-41F1-AA8D-1B2483CD663E}</a:tableStyleId>
              </a:tblPr>
              <a:tblGrid>
                <a:gridCol w="912491">
                  <a:extLst>
                    <a:ext uri="{9D8B030D-6E8A-4147-A177-3AD203B41FA5}">
                      <a16:colId xmlns:a16="http://schemas.microsoft.com/office/drawing/2014/main" val="20000"/>
                    </a:ext>
                  </a:extLst>
                </a:gridCol>
                <a:gridCol w="963185">
                  <a:extLst>
                    <a:ext uri="{9D8B030D-6E8A-4147-A177-3AD203B41FA5}">
                      <a16:colId xmlns:a16="http://schemas.microsoft.com/office/drawing/2014/main" val="20001"/>
                    </a:ext>
                  </a:extLst>
                </a:gridCol>
                <a:gridCol w="659021">
                  <a:extLst>
                    <a:ext uri="{9D8B030D-6E8A-4147-A177-3AD203B41FA5}">
                      <a16:colId xmlns:a16="http://schemas.microsoft.com/office/drawing/2014/main" val="20004"/>
                    </a:ext>
                  </a:extLst>
                </a:gridCol>
                <a:gridCol w="1571511">
                  <a:extLst>
                    <a:ext uri="{9D8B030D-6E8A-4147-A177-3AD203B41FA5}">
                      <a16:colId xmlns:a16="http://schemas.microsoft.com/office/drawing/2014/main" val="20005"/>
                    </a:ext>
                  </a:extLst>
                </a:gridCol>
              </a:tblGrid>
              <a:tr h="136252">
                <a:tc>
                  <a:txBody>
                    <a:bodyPr/>
                    <a:lstStyle/>
                    <a:p>
                      <a:pPr marL="36000" algn="l" fontAlgn="b"/>
                      <a:r>
                        <a:rPr lang="en-US" sz="1100" u="none" strike="noStrike">
                          <a:effectLst/>
                        </a:rPr>
                        <a:t>Cancer</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100" u="none" strike="noStrike" dirty="0">
                          <a:effectLst/>
                        </a:rPr>
                        <a:t>Exposure</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100" u="none" strike="noStrike" dirty="0">
                          <a:effectLst/>
                        </a:rPr>
                        <a:t>N events</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100" u="none" strike="noStrike" dirty="0">
                          <a:effectLst/>
                        </a:rPr>
                        <a:t>Adjusted HR (95% CI)*</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51100">
                <a:tc>
                  <a:txBody>
                    <a:bodyPr/>
                    <a:lstStyle/>
                    <a:p>
                      <a:pPr marL="36000" algn="l" fontAlgn="b"/>
                      <a:r>
                        <a:rPr lang="en-US" sz="1100" u="none" strike="noStrike">
                          <a:effectLst/>
                        </a:rPr>
                        <a:t>NHL</a:t>
                      </a:r>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DAA</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73</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0.88 (0.60, 1.29)</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36000" algn="l" fontAlgn="b"/>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IFN</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64</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1.00 (ref)</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892">
                <a:tc>
                  <a:txBody>
                    <a:bodyPr/>
                    <a:lstStyle/>
                    <a:p>
                      <a:pPr marL="36000" algn="l" fontAlgn="b"/>
                      <a:r>
                        <a:rPr lang="en-US" sz="1100" u="none" strike="noStrike">
                          <a:effectLst/>
                        </a:rPr>
                        <a:t>Bile duct</a:t>
                      </a:r>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DAA</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43</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0.81 (0.50, 1.31)</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1844">
                <a:tc>
                  <a:txBody>
                    <a:bodyPr/>
                    <a:lstStyle/>
                    <a:p>
                      <a:pPr marL="36000" algn="l" fontAlgn="b"/>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IFN</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34</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u="none" strike="noStrike" dirty="0">
                          <a:effectLst/>
                        </a:rPr>
                        <a:t>1.00 (ref)</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1844">
                <a:tc>
                  <a:txBody>
                    <a:bodyPr/>
                    <a:lstStyle/>
                    <a:p>
                      <a:pPr marL="36000" algn="l" fontAlgn="b"/>
                      <a:r>
                        <a:rPr lang="en-US" sz="1100" b="0" i="0" u="none" strike="noStrike">
                          <a:solidFill>
                            <a:srgbClr val="000000"/>
                          </a:solidFill>
                          <a:effectLst/>
                          <a:latin typeface="+mn-lt"/>
                        </a:rPr>
                        <a:t>Prostate</a:t>
                      </a:r>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DAA</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86</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0.71 (0.52-0.97)</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1844">
                <a:tc>
                  <a:txBody>
                    <a:bodyPr/>
                    <a:lstStyle/>
                    <a:p>
                      <a:pPr marL="36000" algn="l" fontAlgn="b"/>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IFN</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80</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1.00 (ref)</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1844">
                <a:tc>
                  <a:txBody>
                    <a:bodyPr/>
                    <a:lstStyle/>
                    <a:p>
                      <a:pPr marL="36000" algn="l" fontAlgn="b"/>
                      <a:r>
                        <a:rPr lang="en-US" sz="1100" b="0" i="0" u="none" strike="noStrike">
                          <a:solidFill>
                            <a:srgbClr val="000000"/>
                          </a:solidFill>
                          <a:effectLst/>
                          <a:latin typeface="+mn-lt"/>
                        </a:rPr>
                        <a:t>Lung</a:t>
                      </a:r>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DAA</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97</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0.55 (0.40-0.74)</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51844">
                <a:tc>
                  <a:txBody>
                    <a:bodyPr/>
                    <a:lstStyle/>
                    <a:p>
                      <a:pPr marL="36000" algn="l" fontAlgn="b"/>
                      <a:endParaRPr lang="en-US" sz="1100" b="0" i="0" u="none" strike="noStrike" dirty="0">
                        <a:solidFill>
                          <a:srgbClr val="000000"/>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u="none" strike="noStrike" dirty="0">
                          <a:effectLst/>
                        </a:rPr>
                        <a:t>IFN</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97</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n-lt"/>
                        </a:rPr>
                        <a:t>1.00 (ref)</a:t>
                      </a: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44" name="Rectangle 43"/>
          <p:cNvSpPr/>
          <p:nvPr/>
        </p:nvSpPr>
        <p:spPr>
          <a:xfrm>
            <a:off x="1031916" y="4237685"/>
            <a:ext cx="3017171" cy="210312"/>
          </a:xfrm>
          <a:prstGeom prst="rect">
            <a:avLst/>
          </a:prstGeom>
          <a:noFill/>
        </p:spPr>
        <p:txBody>
          <a:bodyPr wrap="none" lIns="91440" tIns="0" rIns="0" bIns="0" anchor="ctr">
            <a:noAutofit/>
          </a:bodyPr>
          <a:lstStyle/>
          <a:p>
            <a:pPr algn="ctr"/>
            <a:r>
              <a:rPr lang="en-US" sz="1200" b="1" dirty="0"/>
              <a:t>Risk of total non-hepatic cancer</a:t>
            </a:r>
          </a:p>
        </p:txBody>
      </p:sp>
      <p:graphicFrame>
        <p:nvGraphicFramePr>
          <p:cNvPr id="26" name="Content Placeholder 25">
            <a:extLst>
              <a:ext uri="{FF2B5EF4-FFF2-40B4-BE49-F238E27FC236}">
                <a16:creationId xmlns:a16="http://schemas.microsoft.com/office/drawing/2014/main" id="{1E6EA6A9-65BA-486A-8D35-0BB1B743D93A}"/>
              </a:ext>
            </a:extLst>
          </p:cNvPr>
          <p:cNvGraphicFramePr>
            <a:graphicFrameLocks noGrp="1"/>
          </p:cNvGraphicFramePr>
          <p:nvPr>
            <p:ph sz="half" idx="12"/>
            <p:extLst>
              <p:ext uri="{D42A27DB-BD31-4B8C-83A1-F6EECF244321}">
                <p14:modId xmlns:p14="http://schemas.microsoft.com/office/powerpoint/2010/main" val="2071321636"/>
              </p:ext>
            </p:extLst>
          </p:nvPr>
        </p:nvGraphicFramePr>
        <p:xfrm>
          <a:off x="596794" y="4500536"/>
          <a:ext cx="3887415" cy="699135"/>
        </p:xfrm>
        <a:graphic>
          <a:graphicData uri="http://schemas.openxmlformats.org/drawingml/2006/table">
            <a:tbl>
              <a:tblPr firstRow="1" bandRow="1">
                <a:tableStyleId>{69012ECD-51FC-41F1-AA8D-1B2483CD663E}</a:tableStyleId>
              </a:tblPr>
              <a:tblGrid>
                <a:gridCol w="79107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136252">
                <a:tc>
                  <a:txBody>
                    <a:bodyPr/>
                    <a:lstStyle/>
                    <a:p>
                      <a:pPr marL="36000" algn="l" fontAlgn="b"/>
                      <a:r>
                        <a:rPr lang="en-US" sz="1100" u="none" strike="noStrike" dirty="0">
                          <a:effectLst/>
                        </a:rPr>
                        <a:t>Exposure</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r>
                        <a:rPr lang="en-US" sz="1100" u="none" strike="noStrike" dirty="0">
                          <a:effectLst/>
                        </a:rPr>
                        <a:t>N</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r>
                        <a:rPr lang="en-US" sz="1100" u="none" strike="noStrike" dirty="0">
                          <a:effectLst/>
                        </a:rPr>
                        <a:t>Years</a:t>
                      </a:r>
                      <a:r>
                        <a:rPr lang="en-US" sz="1100" u="none" strike="noStrike" baseline="0" dirty="0">
                          <a:effectLst/>
                        </a:rPr>
                        <a:t> of </a:t>
                      </a:r>
                      <a:r>
                        <a:rPr lang="en-US" sz="1100" u="none" strike="noStrike" dirty="0">
                          <a:effectLst/>
                        </a:rPr>
                        <a:t>follow-up</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r>
                        <a:rPr lang="en-US" sz="1100" u="none" strike="noStrike" dirty="0">
                          <a:effectLst/>
                        </a:rPr>
                        <a:t>N events</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fontAlgn="b"/>
                      <a:r>
                        <a:rPr lang="en-US" sz="1100" u="none" strike="noStrike" dirty="0">
                          <a:effectLst/>
                        </a:rPr>
                        <a:t>Adjusted HR</a:t>
                      </a:r>
                      <a:br>
                        <a:rPr lang="en-US" sz="1100" u="none" strike="noStrike" dirty="0">
                          <a:effectLst/>
                        </a:rPr>
                      </a:br>
                      <a:r>
                        <a:rPr lang="en-US" sz="1100" u="none" strike="noStrike" dirty="0">
                          <a:effectLst/>
                        </a:rPr>
                        <a:t>(95% CI)*</a:t>
                      </a:r>
                      <a:endParaRPr lang="en-US" sz="1100" b="1" i="0" u="none" strike="noStrike" dirty="0">
                        <a:solidFill>
                          <a:schemeClr val="bg1"/>
                        </a:solidFill>
                        <a:effectLst/>
                        <a:latin typeface="+mn-lt"/>
                      </a:endParaRPr>
                    </a:p>
                  </a:txBody>
                  <a:tcPr marL="9525" marR="9525" marT="9525"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0">
                <a:tc>
                  <a:txBody>
                    <a:bodyPr/>
                    <a:lstStyle/>
                    <a:p>
                      <a:pPr marL="36000" algn="l" fontAlgn="b"/>
                      <a:r>
                        <a:rPr lang="en-US" sz="1100" u="none" strike="noStrike">
                          <a:effectLst/>
                        </a:rPr>
                        <a:t>DAA</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en-US" sz="1100" u="none" strike="noStrike" dirty="0">
                          <a:effectLst/>
                        </a:rPr>
                        <a:t>22,894 </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en-US" sz="1100" u="none" strike="noStrike" dirty="0">
                          <a:effectLst/>
                        </a:rPr>
                        <a:t>25,944 </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en-US" sz="1100" u="none" strike="noStrike" dirty="0">
                          <a:effectLst/>
                        </a:rPr>
                        <a:t>1,576</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en-US" sz="1100" u="none" strike="noStrike" dirty="0">
                          <a:effectLst/>
                        </a:rPr>
                        <a:t>0.86 (0.80, 0.93)</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122148">
                <a:tc>
                  <a:txBody>
                    <a:bodyPr/>
                    <a:lstStyle/>
                    <a:p>
                      <a:pPr marL="36000" algn="l" fontAlgn="b"/>
                      <a:r>
                        <a:rPr lang="en-US" sz="1100" u="none" strike="noStrike">
                          <a:effectLst/>
                        </a:rPr>
                        <a:t>IFN</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t"/>
                      <a:r>
                        <a:rPr lang="en-US" sz="1100" u="none" strike="noStrike" dirty="0">
                          <a:effectLst/>
                        </a:rPr>
                        <a:t>10,989 </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t"/>
                      <a:r>
                        <a:rPr lang="en-US" sz="1100" u="none" strike="noStrike" dirty="0">
                          <a:effectLst/>
                        </a:rPr>
                        <a:t>30,522 </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t"/>
                      <a:r>
                        <a:rPr lang="en-US" sz="1100" u="none" strike="noStrike" dirty="0">
                          <a:effectLst/>
                        </a:rPr>
                        <a:t>1,684</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fontAlgn="b"/>
                      <a:r>
                        <a:rPr lang="en-US" sz="1100" u="none" strike="noStrike" dirty="0">
                          <a:effectLst/>
                        </a:rPr>
                        <a:t>1.00 (ref)</a:t>
                      </a:r>
                      <a:endParaRPr lang="en-US" sz="1100" b="0" i="0" u="none" strike="noStrike" dirty="0">
                        <a:solidFill>
                          <a:srgbClr val="000000"/>
                        </a:solidFill>
                        <a:effectLst/>
                        <a:latin typeface="+mn-lt"/>
                      </a:endParaRPr>
                    </a:p>
                  </a:txBody>
                  <a:tcPr marL="9525" marR="9525" marT="9525"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Rectangle 26">
            <a:extLst>
              <a:ext uri="{FF2B5EF4-FFF2-40B4-BE49-F238E27FC236}">
                <a16:creationId xmlns:a16="http://schemas.microsoft.com/office/drawing/2014/main" id="{C4846126-5025-469C-9324-A7D403A111B6}"/>
              </a:ext>
            </a:extLst>
          </p:cNvPr>
          <p:cNvSpPr/>
          <p:nvPr/>
        </p:nvSpPr>
        <p:spPr>
          <a:xfrm>
            <a:off x="4981428" y="1211286"/>
            <a:ext cx="3318888" cy="210312"/>
          </a:xfrm>
          <a:prstGeom prst="rect">
            <a:avLst/>
          </a:prstGeom>
          <a:noFill/>
        </p:spPr>
        <p:txBody>
          <a:bodyPr wrap="none" lIns="91440" tIns="0" rIns="0" bIns="0" anchor="ctr">
            <a:noAutofit/>
          </a:bodyPr>
          <a:lstStyle/>
          <a:p>
            <a:pPr algn="ctr"/>
            <a:r>
              <a:rPr lang="en-GB" sz="1200" b="1" dirty="0"/>
              <a:t>Risk of specific non-hepatic cancers</a:t>
            </a:r>
          </a:p>
        </p:txBody>
      </p:sp>
      <p:sp>
        <p:nvSpPr>
          <p:cNvPr id="28" name="Content Placeholder 6">
            <a:extLst>
              <a:ext uri="{FF2B5EF4-FFF2-40B4-BE49-F238E27FC236}">
                <a16:creationId xmlns:a16="http://schemas.microsoft.com/office/drawing/2014/main" id="{5822FC14-6D84-47E4-A1B9-857C08767695}"/>
              </a:ext>
            </a:extLst>
          </p:cNvPr>
          <p:cNvSpPr txBox="1">
            <a:spLocks/>
          </p:cNvSpPr>
          <p:nvPr/>
        </p:nvSpPr>
        <p:spPr>
          <a:xfrm>
            <a:off x="179512" y="5296096"/>
            <a:ext cx="8506800" cy="1120307"/>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t>Conclusions:</a:t>
            </a:r>
          </a:p>
          <a:p>
            <a:pPr lvl="1"/>
            <a:r>
              <a:rPr lang="en-US" sz="1200" dirty="0"/>
              <a:t>Relative to pre-DAA IFN, DAAs are associated with reduced risk of total non-hepatic cancer </a:t>
            </a:r>
            <a:br>
              <a:rPr lang="en-US" sz="1200" dirty="0"/>
            </a:br>
            <a:r>
              <a:rPr lang="en-US" sz="1200" dirty="0"/>
              <a:t>(non-significant results for NHL, bile duct (based on small event counts), and significant risk reductions for prostate and lung cancer)</a:t>
            </a:r>
          </a:p>
          <a:p>
            <a:pPr lvl="1"/>
            <a:r>
              <a:rPr lang="en-US" sz="1200" dirty="0"/>
              <a:t>Indicates long-term impact of successful HCV treatment on non-hepatic cancer at population level</a:t>
            </a:r>
          </a:p>
        </p:txBody>
      </p:sp>
      <p:sp>
        <p:nvSpPr>
          <p:cNvPr id="30" name="Content Placeholder 6">
            <a:extLst>
              <a:ext uri="{FF2B5EF4-FFF2-40B4-BE49-F238E27FC236}">
                <a16:creationId xmlns:a16="http://schemas.microsoft.com/office/drawing/2014/main" id="{28D3AC3E-9C0D-46AB-8C36-5C017D4A873E}"/>
              </a:ext>
            </a:extLst>
          </p:cNvPr>
          <p:cNvSpPr>
            <a:spLocks noGrp="1"/>
          </p:cNvSpPr>
          <p:nvPr>
            <p:ph sz="half" idx="11"/>
          </p:nvPr>
        </p:nvSpPr>
        <p:spPr>
          <a:xfrm>
            <a:off x="179512" y="1340768"/>
            <a:ext cx="4179600" cy="2850011"/>
          </a:xfrm>
        </p:spPr>
        <p:txBody>
          <a:bodyPr>
            <a:spAutoFit/>
          </a:bodyPr>
          <a:lstStyle/>
          <a:p>
            <a:r>
              <a:rPr lang="en-GB" sz="1400" dirty="0"/>
              <a:t>IFN-based treatment may have anti-tumour effects but has low tolerability and SVR </a:t>
            </a:r>
          </a:p>
          <a:p>
            <a:r>
              <a:rPr lang="en-GB" sz="1400" dirty="0"/>
              <a:t>DAAs are well tolerated and with SVR &gt;90%</a:t>
            </a:r>
          </a:p>
          <a:p>
            <a:r>
              <a:rPr lang="en-US" sz="1400" b="1" dirty="0"/>
              <a:t>Objective: </a:t>
            </a:r>
            <a:r>
              <a:rPr lang="en-US" sz="1400" dirty="0"/>
              <a:t>examine risk of non-hepatic cancer associated with DAAs vs. pre-DAA era IFN</a:t>
            </a:r>
          </a:p>
          <a:p>
            <a:r>
              <a:rPr lang="en-GB" sz="1400" b="1" dirty="0"/>
              <a:t>Methods: </a:t>
            </a:r>
          </a:p>
          <a:p>
            <a:pPr lvl="1"/>
            <a:r>
              <a:rPr lang="en-GB" sz="1200" dirty="0"/>
              <a:t>US administrative claims data for HCV patients enrolled Jan 2006</a:t>
            </a:r>
            <a:r>
              <a:rPr lang="en-GB" sz="1200" dirty="0">
                <a:latin typeface="Arial" panose="020B0604020202020204" pitchFamily="34" charset="0"/>
                <a:cs typeface="Arial" panose="020B0604020202020204" pitchFamily="34" charset="0"/>
              </a:rPr>
              <a:t>–</a:t>
            </a:r>
            <a:r>
              <a:rPr lang="en-GB" sz="1200" dirty="0"/>
              <a:t>March 2017</a:t>
            </a:r>
          </a:p>
          <a:p>
            <a:pPr lvl="2"/>
            <a:r>
              <a:rPr lang="en-GB" sz="1050" dirty="0"/>
              <a:t>DAA cohort: Dec 2013 through March 2017</a:t>
            </a:r>
          </a:p>
          <a:p>
            <a:pPr lvl="2"/>
            <a:r>
              <a:rPr lang="en-GB" sz="1050" dirty="0"/>
              <a:t>Pre-DAA IFN cohort: receiving IFN prior to May 2011 (follow-up through Nov 2013) </a:t>
            </a:r>
          </a:p>
          <a:p>
            <a:pPr lvl="1"/>
            <a:r>
              <a:rPr lang="en-GB" sz="1200" dirty="0"/>
              <a:t>Patients with prior cancer at baseline were excluded (by total and specific cancers)</a:t>
            </a:r>
          </a:p>
        </p:txBody>
      </p:sp>
      <p:sp>
        <p:nvSpPr>
          <p:cNvPr id="47" name="Rectangle 46">
            <a:extLst>
              <a:ext uri="{FF2B5EF4-FFF2-40B4-BE49-F238E27FC236}">
                <a16:creationId xmlns:a16="http://schemas.microsoft.com/office/drawing/2014/main" id="{B84F014E-C125-4FCB-B8B6-280C7F41EBB5}"/>
              </a:ext>
            </a:extLst>
          </p:cNvPr>
          <p:cNvSpPr/>
          <p:nvPr/>
        </p:nvSpPr>
        <p:spPr>
          <a:xfrm>
            <a:off x="-680875" y="1465018"/>
            <a:ext cx="1371600" cy="210312"/>
          </a:xfrm>
          <a:prstGeom prst="rect">
            <a:avLst/>
          </a:prstGeom>
          <a:noFill/>
        </p:spPr>
        <p:txBody>
          <a:bodyPr wrap="none" lIns="91440" tIns="0" rIns="0" bIns="0" anchor="ctr">
            <a:noAutofit/>
          </a:bodyPr>
          <a:lstStyle/>
          <a:p>
            <a:endParaRPr lang="en-US" sz="1100" b="1" dirty="0">
              <a:solidFill>
                <a:srgbClr val="004A86"/>
              </a:solidFill>
            </a:endParaRPr>
          </a:p>
        </p:txBody>
      </p:sp>
      <p:grpSp>
        <p:nvGrpSpPr>
          <p:cNvPr id="2" name="Group 1">
            <a:extLst>
              <a:ext uri="{FF2B5EF4-FFF2-40B4-BE49-F238E27FC236}">
                <a16:creationId xmlns:a16="http://schemas.microsoft.com/office/drawing/2014/main" id="{064028D5-D866-4B40-B656-72215B04AFAD}"/>
              </a:ext>
            </a:extLst>
          </p:cNvPr>
          <p:cNvGrpSpPr/>
          <p:nvPr/>
        </p:nvGrpSpPr>
        <p:grpSpPr>
          <a:xfrm>
            <a:off x="4561874" y="3212976"/>
            <a:ext cx="4292913" cy="2179388"/>
            <a:chOff x="4561874" y="3409852"/>
            <a:chExt cx="4292913" cy="2179388"/>
          </a:xfrm>
        </p:grpSpPr>
        <p:sp>
          <p:nvSpPr>
            <p:cNvPr id="25" name="TextBox 24">
              <a:extLst>
                <a:ext uri="{FF2B5EF4-FFF2-40B4-BE49-F238E27FC236}">
                  <a16:creationId xmlns:a16="http://schemas.microsoft.com/office/drawing/2014/main" id="{9D6822A8-5704-4124-990F-EF95C40CFB86}"/>
                </a:ext>
              </a:extLst>
            </p:cNvPr>
            <p:cNvSpPr txBox="1"/>
            <p:nvPr/>
          </p:nvSpPr>
          <p:spPr>
            <a:xfrm>
              <a:off x="7893510" y="5208028"/>
              <a:ext cx="395513" cy="264301"/>
            </a:xfrm>
            <a:prstGeom prst="rect">
              <a:avLst/>
            </a:prstGeom>
            <a:noFill/>
          </p:spPr>
          <p:txBody>
            <a:bodyPr wrap="square" rtlCol="0" anchor="t">
              <a:spAutoFit/>
            </a:bodyPr>
            <a:lstStyle/>
            <a:p>
              <a:pPr algn="ctr"/>
              <a:r>
                <a:rPr lang="en-US" sz="1200" dirty="0"/>
                <a:t>2.5</a:t>
              </a:r>
              <a:endParaRPr lang="en-GB" sz="1200" dirty="0"/>
            </a:p>
          </p:txBody>
        </p:sp>
        <p:sp>
          <p:nvSpPr>
            <p:cNvPr id="29" name="TextBox 28">
              <a:extLst>
                <a:ext uri="{FF2B5EF4-FFF2-40B4-BE49-F238E27FC236}">
                  <a16:creationId xmlns:a16="http://schemas.microsoft.com/office/drawing/2014/main" id="{650B9BEB-2F58-4C6C-9CCD-D5D58B961A47}"/>
                </a:ext>
              </a:extLst>
            </p:cNvPr>
            <p:cNvSpPr txBox="1"/>
            <p:nvPr/>
          </p:nvSpPr>
          <p:spPr>
            <a:xfrm>
              <a:off x="8459274" y="5208028"/>
              <a:ext cx="395513" cy="264301"/>
            </a:xfrm>
            <a:prstGeom prst="rect">
              <a:avLst/>
            </a:prstGeom>
            <a:noFill/>
          </p:spPr>
          <p:txBody>
            <a:bodyPr wrap="square" rtlCol="0" anchor="t">
              <a:spAutoFit/>
            </a:bodyPr>
            <a:lstStyle/>
            <a:p>
              <a:pPr algn="ctr"/>
              <a:r>
                <a:rPr lang="en-US" sz="1200" dirty="0"/>
                <a:t>3.0</a:t>
              </a:r>
              <a:endParaRPr lang="en-GB" sz="1200" dirty="0"/>
            </a:p>
          </p:txBody>
        </p:sp>
        <p:sp>
          <p:nvSpPr>
            <p:cNvPr id="31" name="Rectangle 30">
              <a:extLst>
                <a:ext uri="{FF2B5EF4-FFF2-40B4-BE49-F238E27FC236}">
                  <a16:creationId xmlns:a16="http://schemas.microsoft.com/office/drawing/2014/main" id="{B4ABE2CD-491D-42DF-8932-1536AFFD8BAC}"/>
                </a:ext>
              </a:extLst>
            </p:cNvPr>
            <p:cNvSpPr/>
            <p:nvPr/>
          </p:nvSpPr>
          <p:spPr>
            <a:xfrm>
              <a:off x="4924894" y="3409852"/>
              <a:ext cx="3688812" cy="222568"/>
            </a:xfrm>
            <a:prstGeom prst="rect">
              <a:avLst/>
            </a:prstGeom>
            <a:noFill/>
          </p:spPr>
          <p:txBody>
            <a:bodyPr wrap="none" lIns="91440" tIns="0" rIns="0" bIns="0" anchor="ctr">
              <a:noAutofit/>
            </a:bodyPr>
            <a:lstStyle/>
            <a:p>
              <a:pPr algn="ctr"/>
              <a:r>
                <a:rPr lang="en-GB" sz="1200" b="1" dirty="0"/>
                <a:t>Adjusted total non-hepatic cancer-free survival</a:t>
              </a:r>
            </a:p>
          </p:txBody>
        </p:sp>
        <p:cxnSp>
          <p:nvCxnSpPr>
            <p:cNvPr id="32" name="Straight Connector 31">
              <a:extLst>
                <a:ext uri="{FF2B5EF4-FFF2-40B4-BE49-F238E27FC236}">
                  <a16:creationId xmlns:a16="http://schemas.microsoft.com/office/drawing/2014/main" id="{8C82D831-5F9B-4086-8950-185AAA40FBFC}"/>
                </a:ext>
              </a:extLst>
            </p:cNvPr>
            <p:cNvCxnSpPr/>
            <p:nvPr/>
          </p:nvCxnSpPr>
          <p:spPr>
            <a:xfrm>
              <a:off x="5157289" y="3720883"/>
              <a:ext cx="0" cy="1484563"/>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684107D-E4DF-478F-89B0-A73251963F80}"/>
                </a:ext>
              </a:extLst>
            </p:cNvPr>
            <p:cNvCxnSpPr>
              <a:cxnSpLocks/>
            </p:cNvCxnSpPr>
            <p:nvPr/>
          </p:nvCxnSpPr>
          <p:spPr>
            <a:xfrm>
              <a:off x="5103269" y="5205447"/>
              <a:ext cx="366257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1A3D1A4-FA96-4E19-80C4-8613B6B16D52}"/>
                </a:ext>
              </a:extLst>
            </p:cNvPr>
            <p:cNvCxnSpPr/>
            <p:nvPr/>
          </p:nvCxnSpPr>
          <p:spPr>
            <a:xfrm>
              <a:off x="5103269" y="3726568"/>
              <a:ext cx="540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1AC8BD4-9294-44B0-9A91-5BDBC5D132FC}"/>
                </a:ext>
              </a:extLst>
            </p:cNvPr>
            <p:cNvCxnSpPr/>
            <p:nvPr/>
          </p:nvCxnSpPr>
          <p:spPr>
            <a:xfrm>
              <a:off x="5103269" y="4909672"/>
              <a:ext cx="540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E606673-0175-461B-A5AB-1CA4F5BE55AA}"/>
                </a:ext>
              </a:extLst>
            </p:cNvPr>
            <p:cNvCxnSpPr/>
            <p:nvPr/>
          </p:nvCxnSpPr>
          <p:spPr>
            <a:xfrm>
              <a:off x="5103269" y="4613896"/>
              <a:ext cx="540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082058F-94B3-4CEB-90BC-B116DB045530}"/>
                </a:ext>
              </a:extLst>
            </p:cNvPr>
            <p:cNvCxnSpPr/>
            <p:nvPr/>
          </p:nvCxnSpPr>
          <p:spPr>
            <a:xfrm>
              <a:off x="5103269" y="4318120"/>
              <a:ext cx="540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DD92A9F-43C9-4224-B7E9-7E746BB24C3E}"/>
                </a:ext>
              </a:extLst>
            </p:cNvPr>
            <p:cNvCxnSpPr/>
            <p:nvPr/>
          </p:nvCxnSpPr>
          <p:spPr>
            <a:xfrm>
              <a:off x="5103269" y="4022344"/>
              <a:ext cx="5402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0DF6EFF-23CB-4D61-A34F-D9334EB70248}"/>
                </a:ext>
              </a:extLst>
            </p:cNvPr>
            <p:cNvCxnSpPr/>
            <p:nvPr/>
          </p:nvCxnSpPr>
          <p:spPr>
            <a:xfrm>
              <a:off x="5264008"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EAE00A6-F6EC-4976-A1A1-912639A3AC7C}"/>
                </a:ext>
              </a:extLst>
            </p:cNvPr>
            <p:cNvCxnSpPr/>
            <p:nvPr/>
          </p:nvCxnSpPr>
          <p:spPr>
            <a:xfrm>
              <a:off x="5829773"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307724B-614A-4F69-BB61-DB157A5DB0B1}"/>
                </a:ext>
              </a:extLst>
            </p:cNvPr>
            <p:cNvCxnSpPr/>
            <p:nvPr/>
          </p:nvCxnSpPr>
          <p:spPr>
            <a:xfrm>
              <a:off x="6395538"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D83924E-410D-4029-A0AB-415285F35DD8}"/>
                </a:ext>
              </a:extLst>
            </p:cNvPr>
            <p:cNvCxnSpPr/>
            <p:nvPr/>
          </p:nvCxnSpPr>
          <p:spPr>
            <a:xfrm>
              <a:off x="6961303"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B14EB0D-3C21-408E-B77E-CEE83B6DA258}"/>
                </a:ext>
              </a:extLst>
            </p:cNvPr>
            <p:cNvCxnSpPr/>
            <p:nvPr/>
          </p:nvCxnSpPr>
          <p:spPr>
            <a:xfrm>
              <a:off x="7527068"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38A07BB-5808-4611-84CC-D6D9EF32911A}"/>
                </a:ext>
              </a:extLst>
            </p:cNvPr>
            <p:cNvCxnSpPr/>
            <p:nvPr/>
          </p:nvCxnSpPr>
          <p:spPr>
            <a:xfrm>
              <a:off x="8092832"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2001276-74F1-4819-BB2C-91FE8C5F9E86}"/>
                </a:ext>
              </a:extLst>
            </p:cNvPr>
            <p:cNvCxnSpPr/>
            <p:nvPr/>
          </p:nvCxnSpPr>
          <p:spPr>
            <a:xfrm>
              <a:off x="8658598" y="5205447"/>
              <a:ext cx="0" cy="5152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7A1C2183-05EE-419F-AE21-44D276CD741A}"/>
                </a:ext>
              </a:extLst>
            </p:cNvPr>
            <p:cNvSpPr txBox="1"/>
            <p:nvPr/>
          </p:nvSpPr>
          <p:spPr>
            <a:xfrm>
              <a:off x="4733029" y="3591384"/>
              <a:ext cx="395513" cy="264301"/>
            </a:xfrm>
            <a:prstGeom prst="rect">
              <a:avLst/>
            </a:prstGeom>
            <a:noFill/>
          </p:spPr>
          <p:txBody>
            <a:bodyPr wrap="square" rtlCol="0" anchor="ctr">
              <a:spAutoFit/>
            </a:bodyPr>
            <a:lstStyle/>
            <a:p>
              <a:pPr algn="r"/>
              <a:r>
                <a:rPr lang="en-US" sz="1200" dirty="0"/>
                <a:t>1.0</a:t>
              </a:r>
              <a:endParaRPr lang="en-GB" sz="1200" dirty="0"/>
            </a:p>
          </p:txBody>
        </p:sp>
        <p:sp>
          <p:nvSpPr>
            <p:cNvPr id="56" name="TextBox 55">
              <a:extLst>
                <a:ext uri="{FF2B5EF4-FFF2-40B4-BE49-F238E27FC236}">
                  <a16:creationId xmlns:a16="http://schemas.microsoft.com/office/drawing/2014/main" id="{E7ECB7E5-B321-4495-9201-47CEC9671922}"/>
                </a:ext>
              </a:extLst>
            </p:cNvPr>
            <p:cNvSpPr txBox="1"/>
            <p:nvPr/>
          </p:nvSpPr>
          <p:spPr>
            <a:xfrm>
              <a:off x="4733029" y="3890193"/>
              <a:ext cx="395513" cy="264301"/>
            </a:xfrm>
            <a:prstGeom prst="rect">
              <a:avLst/>
            </a:prstGeom>
            <a:noFill/>
          </p:spPr>
          <p:txBody>
            <a:bodyPr wrap="square" rtlCol="0" anchor="ctr">
              <a:spAutoFit/>
            </a:bodyPr>
            <a:lstStyle/>
            <a:p>
              <a:pPr algn="r"/>
              <a:r>
                <a:rPr lang="en-US" sz="1200" dirty="0"/>
                <a:t>0.8</a:t>
              </a:r>
              <a:endParaRPr lang="en-GB" sz="1200" dirty="0"/>
            </a:p>
          </p:txBody>
        </p:sp>
        <p:sp>
          <p:nvSpPr>
            <p:cNvPr id="57" name="TextBox 56">
              <a:extLst>
                <a:ext uri="{FF2B5EF4-FFF2-40B4-BE49-F238E27FC236}">
                  <a16:creationId xmlns:a16="http://schemas.microsoft.com/office/drawing/2014/main" id="{1ADA924C-ABEC-4189-B6FC-548FDEFEE369}"/>
                </a:ext>
              </a:extLst>
            </p:cNvPr>
            <p:cNvSpPr txBox="1"/>
            <p:nvPr/>
          </p:nvSpPr>
          <p:spPr>
            <a:xfrm>
              <a:off x="4733029" y="4187674"/>
              <a:ext cx="395513" cy="264301"/>
            </a:xfrm>
            <a:prstGeom prst="rect">
              <a:avLst/>
            </a:prstGeom>
            <a:noFill/>
          </p:spPr>
          <p:txBody>
            <a:bodyPr wrap="square" rtlCol="0" anchor="ctr">
              <a:spAutoFit/>
            </a:bodyPr>
            <a:lstStyle/>
            <a:p>
              <a:pPr algn="r"/>
              <a:r>
                <a:rPr lang="en-US" sz="1200" dirty="0"/>
                <a:t>0.6</a:t>
              </a:r>
              <a:endParaRPr lang="en-GB" sz="1200" dirty="0"/>
            </a:p>
          </p:txBody>
        </p:sp>
        <p:sp>
          <p:nvSpPr>
            <p:cNvPr id="58" name="TextBox 57">
              <a:extLst>
                <a:ext uri="{FF2B5EF4-FFF2-40B4-BE49-F238E27FC236}">
                  <a16:creationId xmlns:a16="http://schemas.microsoft.com/office/drawing/2014/main" id="{E7C6166C-5956-4106-9B8E-9AD7762570D3}"/>
                </a:ext>
              </a:extLst>
            </p:cNvPr>
            <p:cNvSpPr txBox="1"/>
            <p:nvPr/>
          </p:nvSpPr>
          <p:spPr>
            <a:xfrm>
              <a:off x="4733029" y="4480997"/>
              <a:ext cx="395513" cy="264301"/>
            </a:xfrm>
            <a:prstGeom prst="rect">
              <a:avLst/>
            </a:prstGeom>
            <a:noFill/>
          </p:spPr>
          <p:txBody>
            <a:bodyPr wrap="square" rtlCol="0" anchor="ctr">
              <a:spAutoFit/>
            </a:bodyPr>
            <a:lstStyle/>
            <a:p>
              <a:pPr algn="r"/>
              <a:r>
                <a:rPr lang="en-US" sz="1200" dirty="0"/>
                <a:t>0.4</a:t>
              </a:r>
              <a:endParaRPr lang="en-GB" sz="1200" dirty="0"/>
            </a:p>
          </p:txBody>
        </p:sp>
        <p:sp>
          <p:nvSpPr>
            <p:cNvPr id="59" name="TextBox 58">
              <a:extLst>
                <a:ext uri="{FF2B5EF4-FFF2-40B4-BE49-F238E27FC236}">
                  <a16:creationId xmlns:a16="http://schemas.microsoft.com/office/drawing/2014/main" id="{E2CDEA3C-F7A8-4EDC-97CE-6E8BCD9A01FA}"/>
                </a:ext>
              </a:extLst>
            </p:cNvPr>
            <p:cNvSpPr txBox="1"/>
            <p:nvPr/>
          </p:nvSpPr>
          <p:spPr>
            <a:xfrm>
              <a:off x="4733029" y="4776630"/>
              <a:ext cx="395513" cy="264301"/>
            </a:xfrm>
            <a:prstGeom prst="rect">
              <a:avLst/>
            </a:prstGeom>
            <a:noFill/>
          </p:spPr>
          <p:txBody>
            <a:bodyPr wrap="square" rtlCol="0" anchor="ctr">
              <a:spAutoFit/>
            </a:bodyPr>
            <a:lstStyle/>
            <a:p>
              <a:pPr algn="r"/>
              <a:r>
                <a:rPr lang="en-US" sz="1200" dirty="0"/>
                <a:t>0.2</a:t>
              </a:r>
              <a:endParaRPr lang="en-GB" sz="1200" dirty="0"/>
            </a:p>
          </p:txBody>
        </p:sp>
        <p:sp>
          <p:nvSpPr>
            <p:cNvPr id="60" name="TextBox 59">
              <a:extLst>
                <a:ext uri="{FF2B5EF4-FFF2-40B4-BE49-F238E27FC236}">
                  <a16:creationId xmlns:a16="http://schemas.microsoft.com/office/drawing/2014/main" id="{FF405B99-3019-4DD3-8E50-1B8075E89B82}"/>
                </a:ext>
              </a:extLst>
            </p:cNvPr>
            <p:cNvSpPr txBox="1"/>
            <p:nvPr/>
          </p:nvSpPr>
          <p:spPr>
            <a:xfrm>
              <a:off x="4733029" y="5068195"/>
              <a:ext cx="395513" cy="264301"/>
            </a:xfrm>
            <a:prstGeom prst="rect">
              <a:avLst/>
            </a:prstGeom>
            <a:noFill/>
          </p:spPr>
          <p:txBody>
            <a:bodyPr wrap="square" rtlCol="0" anchor="ctr">
              <a:spAutoFit/>
            </a:bodyPr>
            <a:lstStyle/>
            <a:p>
              <a:pPr algn="r"/>
              <a:r>
                <a:rPr lang="en-US" sz="1200" dirty="0"/>
                <a:t>0.0</a:t>
              </a:r>
              <a:endParaRPr lang="en-GB" sz="1200" dirty="0"/>
            </a:p>
          </p:txBody>
        </p:sp>
        <p:sp>
          <p:nvSpPr>
            <p:cNvPr id="61" name="TextBox 60">
              <a:extLst>
                <a:ext uri="{FF2B5EF4-FFF2-40B4-BE49-F238E27FC236}">
                  <a16:creationId xmlns:a16="http://schemas.microsoft.com/office/drawing/2014/main" id="{E2F5C6F0-04ED-4106-8BC5-C69ED2EBFBEA}"/>
                </a:ext>
              </a:extLst>
            </p:cNvPr>
            <p:cNvSpPr txBox="1"/>
            <p:nvPr/>
          </p:nvSpPr>
          <p:spPr>
            <a:xfrm>
              <a:off x="5062520" y="5208028"/>
              <a:ext cx="395513" cy="264301"/>
            </a:xfrm>
            <a:prstGeom prst="rect">
              <a:avLst/>
            </a:prstGeom>
            <a:noFill/>
          </p:spPr>
          <p:txBody>
            <a:bodyPr wrap="square" rtlCol="0" anchor="t">
              <a:spAutoFit/>
            </a:bodyPr>
            <a:lstStyle/>
            <a:p>
              <a:pPr algn="ctr"/>
              <a:r>
                <a:rPr lang="en-US" sz="1200" dirty="0"/>
                <a:t>0.0</a:t>
              </a:r>
              <a:endParaRPr lang="en-GB" sz="1200" dirty="0"/>
            </a:p>
          </p:txBody>
        </p:sp>
        <p:sp>
          <p:nvSpPr>
            <p:cNvPr id="62" name="TextBox 61">
              <a:extLst>
                <a:ext uri="{FF2B5EF4-FFF2-40B4-BE49-F238E27FC236}">
                  <a16:creationId xmlns:a16="http://schemas.microsoft.com/office/drawing/2014/main" id="{AEF5F0DA-3D9C-47AA-A15E-D8F81229B424}"/>
                </a:ext>
              </a:extLst>
            </p:cNvPr>
            <p:cNvSpPr txBox="1"/>
            <p:nvPr/>
          </p:nvSpPr>
          <p:spPr>
            <a:xfrm>
              <a:off x="5628284" y="5208028"/>
              <a:ext cx="395513" cy="264301"/>
            </a:xfrm>
            <a:prstGeom prst="rect">
              <a:avLst/>
            </a:prstGeom>
            <a:noFill/>
          </p:spPr>
          <p:txBody>
            <a:bodyPr wrap="square" rtlCol="0" anchor="t">
              <a:spAutoFit/>
            </a:bodyPr>
            <a:lstStyle/>
            <a:p>
              <a:pPr algn="ctr"/>
              <a:r>
                <a:rPr lang="en-US" sz="1200" dirty="0"/>
                <a:t>0.5</a:t>
              </a:r>
              <a:endParaRPr lang="en-GB" sz="1200" dirty="0"/>
            </a:p>
          </p:txBody>
        </p:sp>
        <p:sp>
          <p:nvSpPr>
            <p:cNvPr id="63" name="TextBox 62">
              <a:extLst>
                <a:ext uri="{FF2B5EF4-FFF2-40B4-BE49-F238E27FC236}">
                  <a16:creationId xmlns:a16="http://schemas.microsoft.com/office/drawing/2014/main" id="{EB99F87C-92BC-449D-9951-0205B67B20EC}"/>
                </a:ext>
              </a:extLst>
            </p:cNvPr>
            <p:cNvSpPr txBox="1"/>
            <p:nvPr/>
          </p:nvSpPr>
          <p:spPr>
            <a:xfrm>
              <a:off x="6196525" y="5208028"/>
              <a:ext cx="395513" cy="264301"/>
            </a:xfrm>
            <a:prstGeom prst="rect">
              <a:avLst/>
            </a:prstGeom>
            <a:noFill/>
          </p:spPr>
          <p:txBody>
            <a:bodyPr wrap="square" rtlCol="0" anchor="t">
              <a:spAutoFit/>
            </a:bodyPr>
            <a:lstStyle/>
            <a:p>
              <a:pPr algn="ctr"/>
              <a:r>
                <a:rPr lang="en-US" sz="1200" dirty="0"/>
                <a:t>1.0</a:t>
              </a:r>
              <a:endParaRPr lang="en-GB" sz="1200" dirty="0"/>
            </a:p>
          </p:txBody>
        </p:sp>
        <p:sp>
          <p:nvSpPr>
            <p:cNvPr id="64" name="TextBox 63">
              <a:extLst>
                <a:ext uri="{FF2B5EF4-FFF2-40B4-BE49-F238E27FC236}">
                  <a16:creationId xmlns:a16="http://schemas.microsoft.com/office/drawing/2014/main" id="{3D96387F-4B9E-462F-AAE7-BA81B9175CAB}"/>
                </a:ext>
              </a:extLst>
            </p:cNvPr>
            <p:cNvSpPr txBox="1"/>
            <p:nvPr/>
          </p:nvSpPr>
          <p:spPr>
            <a:xfrm>
              <a:off x="6762289" y="5208028"/>
              <a:ext cx="395513" cy="264301"/>
            </a:xfrm>
            <a:prstGeom prst="rect">
              <a:avLst/>
            </a:prstGeom>
            <a:noFill/>
          </p:spPr>
          <p:txBody>
            <a:bodyPr wrap="square" rtlCol="0" anchor="t">
              <a:spAutoFit/>
            </a:bodyPr>
            <a:lstStyle/>
            <a:p>
              <a:pPr algn="ctr"/>
              <a:r>
                <a:rPr lang="en-US" sz="1200" dirty="0"/>
                <a:t>1.5</a:t>
              </a:r>
              <a:endParaRPr lang="en-GB" sz="1200" dirty="0"/>
            </a:p>
          </p:txBody>
        </p:sp>
        <p:sp>
          <p:nvSpPr>
            <p:cNvPr id="65" name="TextBox 64">
              <a:extLst>
                <a:ext uri="{FF2B5EF4-FFF2-40B4-BE49-F238E27FC236}">
                  <a16:creationId xmlns:a16="http://schemas.microsoft.com/office/drawing/2014/main" id="{AD2C101C-39B8-4973-93D9-AFD958BC71B5}"/>
                </a:ext>
              </a:extLst>
            </p:cNvPr>
            <p:cNvSpPr txBox="1"/>
            <p:nvPr/>
          </p:nvSpPr>
          <p:spPr>
            <a:xfrm>
              <a:off x="7327747" y="5208028"/>
              <a:ext cx="395513" cy="264301"/>
            </a:xfrm>
            <a:prstGeom prst="rect">
              <a:avLst/>
            </a:prstGeom>
            <a:noFill/>
          </p:spPr>
          <p:txBody>
            <a:bodyPr wrap="square" rtlCol="0" anchor="t">
              <a:spAutoFit/>
            </a:bodyPr>
            <a:lstStyle/>
            <a:p>
              <a:pPr algn="ctr"/>
              <a:r>
                <a:rPr lang="en-US" sz="1200" dirty="0"/>
                <a:t>2.0</a:t>
              </a:r>
              <a:endParaRPr lang="en-GB" sz="1200" dirty="0"/>
            </a:p>
          </p:txBody>
        </p:sp>
        <p:sp>
          <p:nvSpPr>
            <p:cNvPr id="66" name="TextBox 65">
              <a:extLst>
                <a:ext uri="{FF2B5EF4-FFF2-40B4-BE49-F238E27FC236}">
                  <a16:creationId xmlns:a16="http://schemas.microsoft.com/office/drawing/2014/main" id="{EC2244C7-8238-427C-AAC4-0FD7EC4E5354}"/>
                </a:ext>
              </a:extLst>
            </p:cNvPr>
            <p:cNvSpPr txBox="1"/>
            <p:nvPr/>
          </p:nvSpPr>
          <p:spPr>
            <a:xfrm>
              <a:off x="6395538" y="5324939"/>
              <a:ext cx="1131530" cy="264301"/>
            </a:xfrm>
            <a:prstGeom prst="rect">
              <a:avLst/>
            </a:prstGeom>
            <a:noFill/>
          </p:spPr>
          <p:txBody>
            <a:bodyPr wrap="square" rtlCol="0" anchor="t">
              <a:spAutoFit/>
            </a:bodyPr>
            <a:lstStyle/>
            <a:p>
              <a:pPr algn="ctr"/>
              <a:r>
                <a:rPr lang="en-US" sz="1200" dirty="0"/>
                <a:t>Years</a:t>
              </a:r>
              <a:endParaRPr lang="en-GB" sz="1200" dirty="0"/>
            </a:p>
          </p:txBody>
        </p:sp>
        <p:sp>
          <p:nvSpPr>
            <p:cNvPr id="67" name="TextBox 66">
              <a:extLst>
                <a:ext uri="{FF2B5EF4-FFF2-40B4-BE49-F238E27FC236}">
                  <a16:creationId xmlns:a16="http://schemas.microsoft.com/office/drawing/2014/main" id="{C8CA5E77-6F3D-409B-B3A1-211171DA3FD6}"/>
                </a:ext>
              </a:extLst>
            </p:cNvPr>
            <p:cNvSpPr txBox="1"/>
            <p:nvPr/>
          </p:nvSpPr>
          <p:spPr>
            <a:xfrm rot="16200000">
              <a:off x="3864325" y="4378708"/>
              <a:ext cx="1672097" cy="276999"/>
            </a:xfrm>
            <a:prstGeom prst="rect">
              <a:avLst/>
            </a:prstGeom>
            <a:noFill/>
          </p:spPr>
          <p:txBody>
            <a:bodyPr wrap="square" rtlCol="0" anchor="b">
              <a:spAutoFit/>
            </a:bodyPr>
            <a:lstStyle/>
            <a:p>
              <a:pPr algn="ctr"/>
              <a:r>
                <a:rPr lang="en-US" sz="1200" dirty="0"/>
                <a:t>Cancer-free survival</a:t>
              </a:r>
              <a:endParaRPr lang="en-GB" sz="1200" dirty="0"/>
            </a:p>
          </p:txBody>
        </p:sp>
        <p:cxnSp>
          <p:nvCxnSpPr>
            <p:cNvPr id="68" name="Straight Connector 67">
              <a:extLst>
                <a:ext uri="{FF2B5EF4-FFF2-40B4-BE49-F238E27FC236}">
                  <a16:creationId xmlns:a16="http://schemas.microsoft.com/office/drawing/2014/main" id="{821C7ABE-1744-4B54-886A-6A07F863BD4B}"/>
                </a:ext>
              </a:extLst>
            </p:cNvPr>
            <p:cNvCxnSpPr/>
            <p:nvPr/>
          </p:nvCxnSpPr>
          <p:spPr>
            <a:xfrm>
              <a:off x="7653087" y="3842025"/>
              <a:ext cx="360175"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1B60A573-41E6-474A-B7D9-8E49283AD18C}"/>
                </a:ext>
              </a:extLst>
            </p:cNvPr>
            <p:cNvSpPr txBox="1"/>
            <p:nvPr/>
          </p:nvSpPr>
          <p:spPr>
            <a:xfrm>
              <a:off x="7999608" y="3709875"/>
              <a:ext cx="792541" cy="264301"/>
            </a:xfrm>
            <a:prstGeom prst="rect">
              <a:avLst/>
            </a:prstGeom>
            <a:noFill/>
          </p:spPr>
          <p:txBody>
            <a:bodyPr wrap="square" rtlCol="0">
              <a:spAutoFit/>
            </a:bodyPr>
            <a:lstStyle/>
            <a:p>
              <a:r>
                <a:rPr lang="en-GB" sz="1200" dirty="0"/>
                <a:t>Pre-DAA</a:t>
              </a:r>
            </a:p>
          </p:txBody>
        </p:sp>
        <p:cxnSp>
          <p:nvCxnSpPr>
            <p:cNvPr id="70" name="Straight Connector 69">
              <a:extLst>
                <a:ext uri="{FF2B5EF4-FFF2-40B4-BE49-F238E27FC236}">
                  <a16:creationId xmlns:a16="http://schemas.microsoft.com/office/drawing/2014/main" id="{9F8DE330-EAA2-4F89-AAC9-CDE6AF132207}"/>
                </a:ext>
              </a:extLst>
            </p:cNvPr>
            <p:cNvCxnSpPr/>
            <p:nvPr/>
          </p:nvCxnSpPr>
          <p:spPr>
            <a:xfrm>
              <a:off x="7653087" y="3997369"/>
              <a:ext cx="360175" cy="0"/>
            </a:xfrm>
            <a:prstGeom prst="line">
              <a:avLst/>
            </a:prstGeom>
            <a:ln w="952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6233E3EA-49DC-4FDC-A2E1-2A1A8C30CF20}"/>
                </a:ext>
              </a:extLst>
            </p:cNvPr>
            <p:cNvSpPr txBox="1"/>
            <p:nvPr/>
          </p:nvSpPr>
          <p:spPr>
            <a:xfrm>
              <a:off x="7999608" y="3865219"/>
              <a:ext cx="735400" cy="264301"/>
            </a:xfrm>
            <a:prstGeom prst="rect">
              <a:avLst/>
            </a:prstGeom>
            <a:noFill/>
          </p:spPr>
          <p:txBody>
            <a:bodyPr wrap="square" rtlCol="0">
              <a:spAutoFit/>
            </a:bodyPr>
            <a:lstStyle/>
            <a:p>
              <a:r>
                <a:rPr lang="en-GB" sz="1200" dirty="0"/>
                <a:t>DAA</a:t>
              </a:r>
            </a:p>
          </p:txBody>
        </p:sp>
        <p:sp>
          <p:nvSpPr>
            <p:cNvPr id="23" name="Freeform: Shape 22">
              <a:extLst>
                <a:ext uri="{FF2B5EF4-FFF2-40B4-BE49-F238E27FC236}">
                  <a16:creationId xmlns:a16="http://schemas.microsoft.com/office/drawing/2014/main" id="{1C29E58D-5857-4EC8-A9FD-A9E8B063362F}"/>
                </a:ext>
              </a:extLst>
            </p:cNvPr>
            <p:cNvSpPr/>
            <p:nvPr/>
          </p:nvSpPr>
          <p:spPr>
            <a:xfrm>
              <a:off x="5317596" y="3729480"/>
              <a:ext cx="3435085" cy="742570"/>
            </a:xfrm>
            <a:custGeom>
              <a:avLst/>
              <a:gdLst>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808823 w 33127406"/>
                <a:gd name="connsiteY15" fmla="*/ 35956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1949723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808823 w 33127406"/>
                <a:gd name="connsiteY15" fmla="*/ 35956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1949723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808823 w 33127406"/>
                <a:gd name="connsiteY15" fmla="*/ 35956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1949723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808823 w 33127406"/>
                <a:gd name="connsiteY15" fmla="*/ 35956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808823 w 33127406"/>
                <a:gd name="connsiteY15" fmla="*/ 35956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779931 w 33127406"/>
                <a:gd name="connsiteY11" fmla="*/ 4431666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427543 w 33127406"/>
                <a:gd name="connsiteY5" fmla="*/ 6260466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155680 w 33127406"/>
                <a:gd name="connsiteY16" fmla="*/ 3465014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046438 w 33127406"/>
                <a:gd name="connsiteY16" fmla="*/ 3482448 h 7514500"/>
                <a:gd name="connsiteX17" fmla="*/ 9300754 w 33127406"/>
                <a:gd name="connsiteY17" fmla="*/ 3047003 h 7514500"/>
                <a:gd name="connsiteX18" fmla="*/ 7210697 w 33127406"/>
                <a:gd name="connsiteY18" fmla="*/ 2393860 h 7514500"/>
                <a:gd name="connsiteX19" fmla="*/ 5669280 w 33127406"/>
                <a:gd name="connsiteY19" fmla="*/ 2001974 h 7514500"/>
                <a:gd name="connsiteX20" fmla="*/ 4650377 w 33127406"/>
                <a:gd name="connsiteY20" fmla="*/ 1557837 h 7514500"/>
                <a:gd name="connsiteX21" fmla="*/ 3997234 w 33127406"/>
                <a:gd name="connsiteY21" fmla="*/ 1348831 h 7514500"/>
                <a:gd name="connsiteX22" fmla="*/ 3030583 w 33127406"/>
                <a:gd name="connsiteY22" fmla="*/ 1009197 h 7514500"/>
                <a:gd name="connsiteX23" fmla="*/ 1933303 w 33127406"/>
                <a:gd name="connsiteY23" fmla="*/ 669563 h 7514500"/>
                <a:gd name="connsiteX24" fmla="*/ 1436914 w 33127406"/>
                <a:gd name="connsiteY24" fmla="*/ 382180 h 7514500"/>
                <a:gd name="connsiteX25" fmla="*/ 470263 w 33127406"/>
                <a:gd name="connsiteY25" fmla="*/ 42546 h 7514500"/>
                <a:gd name="connsiteX26" fmla="*/ 0 w 33127406"/>
                <a:gd name="connsiteY26"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046438 w 33127406"/>
                <a:gd name="connsiteY16" fmla="*/ 3482448 h 7514500"/>
                <a:gd name="connsiteX17" fmla="*/ 9300754 w 33127406"/>
                <a:gd name="connsiteY17" fmla="*/ 3047003 h 7514500"/>
                <a:gd name="connsiteX18" fmla="*/ 7925132 w 33127406"/>
                <a:gd name="connsiteY18" fmla="*/ 2616626 h 7514500"/>
                <a:gd name="connsiteX19" fmla="*/ 7210697 w 33127406"/>
                <a:gd name="connsiteY19" fmla="*/ 2393860 h 7514500"/>
                <a:gd name="connsiteX20" fmla="*/ 5669280 w 33127406"/>
                <a:gd name="connsiteY20" fmla="*/ 2001974 h 7514500"/>
                <a:gd name="connsiteX21" fmla="*/ 4650377 w 33127406"/>
                <a:gd name="connsiteY21" fmla="*/ 1557837 h 7514500"/>
                <a:gd name="connsiteX22" fmla="*/ 3997234 w 33127406"/>
                <a:gd name="connsiteY22" fmla="*/ 1348831 h 7514500"/>
                <a:gd name="connsiteX23" fmla="*/ 3030583 w 33127406"/>
                <a:gd name="connsiteY23" fmla="*/ 1009197 h 7514500"/>
                <a:gd name="connsiteX24" fmla="*/ 1933303 w 33127406"/>
                <a:gd name="connsiteY24" fmla="*/ 669563 h 7514500"/>
                <a:gd name="connsiteX25" fmla="*/ 1436914 w 33127406"/>
                <a:gd name="connsiteY25" fmla="*/ 382180 h 7514500"/>
                <a:gd name="connsiteX26" fmla="*/ 470263 w 33127406"/>
                <a:gd name="connsiteY26" fmla="*/ 42546 h 7514500"/>
                <a:gd name="connsiteX27" fmla="*/ 0 w 33127406"/>
                <a:gd name="connsiteY27"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046438 w 33127406"/>
                <a:gd name="connsiteY16" fmla="*/ 3482448 h 7514500"/>
                <a:gd name="connsiteX17" fmla="*/ 9300754 w 33127406"/>
                <a:gd name="connsiteY17" fmla="*/ 3047003 h 7514500"/>
                <a:gd name="connsiteX18" fmla="*/ 7943338 w 33127406"/>
                <a:gd name="connsiteY18" fmla="*/ 2703783 h 7514500"/>
                <a:gd name="connsiteX19" fmla="*/ 7210697 w 33127406"/>
                <a:gd name="connsiteY19" fmla="*/ 2393860 h 7514500"/>
                <a:gd name="connsiteX20" fmla="*/ 5669280 w 33127406"/>
                <a:gd name="connsiteY20" fmla="*/ 2001974 h 7514500"/>
                <a:gd name="connsiteX21" fmla="*/ 4650377 w 33127406"/>
                <a:gd name="connsiteY21" fmla="*/ 1557837 h 7514500"/>
                <a:gd name="connsiteX22" fmla="*/ 3997234 w 33127406"/>
                <a:gd name="connsiteY22" fmla="*/ 1348831 h 7514500"/>
                <a:gd name="connsiteX23" fmla="*/ 3030583 w 33127406"/>
                <a:gd name="connsiteY23" fmla="*/ 1009197 h 7514500"/>
                <a:gd name="connsiteX24" fmla="*/ 1933303 w 33127406"/>
                <a:gd name="connsiteY24" fmla="*/ 669563 h 7514500"/>
                <a:gd name="connsiteX25" fmla="*/ 1436914 w 33127406"/>
                <a:gd name="connsiteY25" fmla="*/ 382180 h 7514500"/>
                <a:gd name="connsiteX26" fmla="*/ 470263 w 33127406"/>
                <a:gd name="connsiteY26" fmla="*/ 42546 h 7514500"/>
                <a:gd name="connsiteX27" fmla="*/ 0 w 33127406"/>
                <a:gd name="connsiteY27"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046438 w 33127406"/>
                <a:gd name="connsiteY16" fmla="*/ 3482448 h 7514500"/>
                <a:gd name="connsiteX17" fmla="*/ 9300754 w 33127406"/>
                <a:gd name="connsiteY17" fmla="*/ 3047003 h 7514500"/>
                <a:gd name="connsiteX18" fmla="*/ 7943338 w 33127406"/>
                <a:gd name="connsiteY18" fmla="*/ 2703783 h 7514500"/>
                <a:gd name="connsiteX19" fmla="*/ 7210697 w 33127406"/>
                <a:gd name="connsiteY19" fmla="*/ 2393860 h 7514500"/>
                <a:gd name="connsiteX20" fmla="*/ 6414009 w 33127406"/>
                <a:gd name="connsiteY20" fmla="*/ 2233136 h 7514500"/>
                <a:gd name="connsiteX21" fmla="*/ 5669280 w 33127406"/>
                <a:gd name="connsiteY21" fmla="*/ 2001974 h 7514500"/>
                <a:gd name="connsiteX22" fmla="*/ 4650377 w 33127406"/>
                <a:gd name="connsiteY22" fmla="*/ 1557837 h 7514500"/>
                <a:gd name="connsiteX23" fmla="*/ 3997234 w 33127406"/>
                <a:gd name="connsiteY23" fmla="*/ 1348831 h 7514500"/>
                <a:gd name="connsiteX24" fmla="*/ 3030583 w 33127406"/>
                <a:gd name="connsiteY24" fmla="*/ 1009197 h 7514500"/>
                <a:gd name="connsiteX25" fmla="*/ 1933303 w 33127406"/>
                <a:gd name="connsiteY25" fmla="*/ 669563 h 7514500"/>
                <a:gd name="connsiteX26" fmla="*/ 1436914 w 33127406"/>
                <a:gd name="connsiteY26" fmla="*/ 382180 h 7514500"/>
                <a:gd name="connsiteX27" fmla="*/ 470263 w 33127406"/>
                <a:gd name="connsiteY27" fmla="*/ 42546 h 7514500"/>
                <a:gd name="connsiteX28" fmla="*/ 0 w 33127406"/>
                <a:gd name="connsiteY28" fmla="*/ 16420 h 7514500"/>
                <a:gd name="connsiteX0" fmla="*/ 33127406 w 33127406"/>
                <a:gd name="connsiteY0" fmla="*/ 7514500 h 7514500"/>
                <a:gd name="connsiteX1" fmla="*/ 29940068 w 33127406"/>
                <a:gd name="connsiteY1" fmla="*/ 7070363 h 7514500"/>
                <a:gd name="connsiteX2" fmla="*/ 28842788 w 33127406"/>
                <a:gd name="connsiteY2" fmla="*/ 6965860 h 7514500"/>
                <a:gd name="connsiteX3" fmla="*/ 28006766 w 33127406"/>
                <a:gd name="connsiteY3" fmla="*/ 6782980 h 7514500"/>
                <a:gd name="connsiteX4" fmla="*/ 24976183 w 33127406"/>
                <a:gd name="connsiteY4" fmla="*/ 6260466 h 7514500"/>
                <a:gd name="connsiteX5" fmla="*/ 24372927 w 33127406"/>
                <a:gd name="connsiteY5" fmla="*/ 6208173 h 7514500"/>
                <a:gd name="connsiteX6" fmla="*/ 23774400 w 33127406"/>
                <a:gd name="connsiteY6" fmla="*/ 6025334 h 7514500"/>
                <a:gd name="connsiteX7" fmla="*/ 22494240 w 33127406"/>
                <a:gd name="connsiteY7" fmla="*/ 5685700 h 7514500"/>
                <a:gd name="connsiteX8" fmla="*/ 20378057 w 33127406"/>
                <a:gd name="connsiteY8" fmla="*/ 5319940 h 7514500"/>
                <a:gd name="connsiteX9" fmla="*/ 17765486 w 33127406"/>
                <a:gd name="connsiteY9" fmla="*/ 4901928 h 7514500"/>
                <a:gd name="connsiteX10" fmla="*/ 16145691 w 33127406"/>
                <a:gd name="connsiteY10" fmla="*/ 4640671 h 7514500"/>
                <a:gd name="connsiteX11" fmla="*/ 15530244 w 33127406"/>
                <a:gd name="connsiteY11" fmla="*/ 4507872 h 7514500"/>
                <a:gd name="connsiteX12" fmla="*/ 14787154 w 33127406"/>
                <a:gd name="connsiteY12" fmla="*/ 4353288 h 7514500"/>
                <a:gd name="connsiteX13" fmla="*/ 13297988 w 33127406"/>
                <a:gd name="connsiteY13" fmla="*/ 4118157 h 7514500"/>
                <a:gd name="connsiteX14" fmla="*/ 12096206 w 33127406"/>
                <a:gd name="connsiteY14" fmla="*/ 3830774 h 7514500"/>
                <a:gd name="connsiteX15" fmla="*/ 11475906 w 33127406"/>
                <a:gd name="connsiteY15" fmla="*/ 3671843 h 7514500"/>
                <a:gd name="connsiteX16" fmla="*/ 11046438 w 33127406"/>
                <a:gd name="connsiteY16" fmla="*/ 3482448 h 7514500"/>
                <a:gd name="connsiteX17" fmla="*/ 9300754 w 33127406"/>
                <a:gd name="connsiteY17" fmla="*/ 3047003 h 7514500"/>
                <a:gd name="connsiteX18" fmla="*/ 7943338 w 33127406"/>
                <a:gd name="connsiteY18" fmla="*/ 2703783 h 7514500"/>
                <a:gd name="connsiteX19" fmla="*/ 7210697 w 33127406"/>
                <a:gd name="connsiteY19" fmla="*/ 2393860 h 7514500"/>
                <a:gd name="connsiteX20" fmla="*/ 6523247 w 33127406"/>
                <a:gd name="connsiteY20" fmla="*/ 2302861 h 7514500"/>
                <a:gd name="connsiteX21" fmla="*/ 5669280 w 33127406"/>
                <a:gd name="connsiteY21" fmla="*/ 2001974 h 7514500"/>
                <a:gd name="connsiteX22" fmla="*/ 4650377 w 33127406"/>
                <a:gd name="connsiteY22" fmla="*/ 1557837 h 7514500"/>
                <a:gd name="connsiteX23" fmla="*/ 3997234 w 33127406"/>
                <a:gd name="connsiteY23" fmla="*/ 1348831 h 7514500"/>
                <a:gd name="connsiteX24" fmla="*/ 3030583 w 33127406"/>
                <a:gd name="connsiteY24" fmla="*/ 1009197 h 7514500"/>
                <a:gd name="connsiteX25" fmla="*/ 1933303 w 33127406"/>
                <a:gd name="connsiteY25" fmla="*/ 669563 h 7514500"/>
                <a:gd name="connsiteX26" fmla="*/ 1436914 w 33127406"/>
                <a:gd name="connsiteY26" fmla="*/ 382180 h 7514500"/>
                <a:gd name="connsiteX27" fmla="*/ 470263 w 33127406"/>
                <a:gd name="connsiteY27" fmla="*/ 42546 h 7514500"/>
                <a:gd name="connsiteX28" fmla="*/ 0 w 33127406"/>
                <a:gd name="connsiteY28" fmla="*/ 16420 h 7514500"/>
                <a:gd name="connsiteX0" fmla="*/ 33127406 w 33127406"/>
                <a:gd name="connsiteY0" fmla="*/ 7508095 h 7508095"/>
                <a:gd name="connsiteX1" fmla="*/ 29940068 w 33127406"/>
                <a:gd name="connsiteY1" fmla="*/ 7063958 h 7508095"/>
                <a:gd name="connsiteX2" fmla="*/ 28842788 w 33127406"/>
                <a:gd name="connsiteY2" fmla="*/ 6959455 h 7508095"/>
                <a:gd name="connsiteX3" fmla="*/ 28006766 w 33127406"/>
                <a:gd name="connsiteY3" fmla="*/ 6776575 h 7508095"/>
                <a:gd name="connsiteX4" fmla="*/ 24976183 w 33127406"/>
                <a:gd name="connsiteY4" fmla="*/ 6254061 h 7508095"/>
                <a:gd name="connsiteX5" fmla="*/ 24372927 w 33127406"/>
                <a:gd name="connsiteY5" fmla="*/ 6201768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697 w 33127406"/>
                <a:gd name="connsiteY19" fmla="*/ 2387455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42788 w 33127406"/>
                <a:gd name="connsiteY2" fmla="*/ 6959455 h 7508095"/>
                <a:gd name="connsiteX3" fmla="*/ 28006766 w 33127406"/>
                <a:gd name="connsiteY3" fmla="*/ 6776575 h 7508095"/>
                <a:gd name="connsiteX4" fmla="*/ 24976183 w 33127406"/>
                <a:gd name="connsiteY4" fmla="*/ 6254061 h 7508095"/>
                <a:gd name="connsiteX5" fmla="*/ 24372927 w 33127406"/>
                <a:gd name="connsiteY5" fmla="*/ 6201768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700 w 33127406"/>
                <a:gd name="connsiteY19" fmla="*/ 2404887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42788 w 33127406"/>
                <a:gd name="connsiteY2" fmla="*/ 6959455 h 7508095"/>
                <a:gd name="connsiteX3" fmla="*/ 28006766 w 33127406"/>
                <a:gd name="connsiteY3" fmla="*/ 6776575 h 7508095"/>
                <a:gd name="connsiteX4" fmla="*/ 24976183 w 33127406"/>
                <a:gd name="connsiteY4" fmla="*/ 6254061 h 7508095"/>
                <a:gd name="connsiteX5" fmla="*/ 24372927 w 33127406"/>
                <a:gd name="connsiteY5" fmla="*/ 6184336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700 w 33127406"/>
                <a:gd name="connsiteY19" fmla="*/ 2404887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42788 w 33127406"/>
                <a:gd name="connsiteY2" fmla="*/ 6959455 h 7508095"/>
                <a:gd name="connsiteX3" fmla="*/ 28006766 w 33127406"/>
                <a:gd name="connsiteY3" fmla="*/ 6776575 h 7508095"/>
                <a:gd name="connsiteX4" fmla="*/ 24976183 w 33127406"/>
                <a:gd name="connsiteY4" fmla="*/ 6254061 h 7508095"/>
                <a:gd name="connsiteX5" fmla="*/ 24372927 w 33127406"/>
                <a:gd name="connsiteY5" fmla="*/ 6132042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700 w 33127406"/>
                <a:gd name="connsiteY19" fmla="*/ 2404887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79202 w 33127406"/>
                <a:gd name="connsiteY2" fmla="*/ 6959451 h 7508095"/>
                <a:gd name="connsiteX3" fmla="*/ 28006766 w 33127406"/>
                <a:gd name="connsiteY3" fmla="*/ 6776575 h 7508095"/>
                <a:gd name="connsiteX4" fmla="*/ 24976183 w 33127406"/>
                <a:gd name="connsiteY4" fmla="*/ 6254061 h 7508095"/>
                <a:gd name="connsiteX5" fmla="*/ 24372927 w 33127406"/>
                <a:gd name="connsiteY5" fmla="*/ 6132042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700 w 33127406"/>
                <a:gd name="connsiteY19" fmla="*/ 2404887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79202 w 33127406"/>
                <a:gd name="connsiteY2" fmla="*/ 6959451 h 7508095"/>
                <a:gd name="connsiteX3" fmla="*/ 28006766 w 33127406"/>
                <a:gd name="connsiteY3" fmla="*/ 6776575 h 7508095"/>
                <a:gd name="connsiteX4" fmla="*/ 24976183 w 33127406"/>
                <a:gd name="connsiteY4" fmla="*/ 6254061 h 7508095"/>
                <a:gd name="connsiteX5" fmla="*/ 24372927 w 33127406"/>
                <a:gd name="connsiteY5" fmla="*/ 6132042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10700 w 33127406"/>
                <a:gd name="connsiteY19" fmla="*/ 2404887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79202 w 33127406"/>
                <a:gd name="connsiteY2" fmla="*/ 6959451 h 7508095"/>
                <a:gd name="connsiteX3" fmla="*/ 28006766 w 33127406"/>
                <a:gd name="connsiteY3" fmla="*/ 6776575 h 7508095"/>
                <a:gd name="connsiteX4" fmla="*/ 24976183 w 33127406"/>
                <a:gd name="connsiteY4" fmla="*/ 6254061 h 7508095"/>
                <a:gd name="connsiteX5" fmla="*/ 24372927 w 33127406"/>
                <a:gd name="connsiteY5" fmla="*/ 6132042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192493 w 33127406"/>
                <a:gd name="connsiteY19" fmla="*/ 2422319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 name="connsiteX0" fmla="*/ 33127406 w 33127406"/>
                <a:gd name="connsiteY0" fmla="*/ 7508095 h 7508095"/>
                <a:gd name="connsiteX1" fmla="*/ 29940068 w 33127406"/>
                <a:gd name="connsiteY1" fmla="*/ 7063958 h 7508095"/>
                <a:gd name="connsiteX2" fmla="*/ 28879202 w 33127406"/>
                <a:gd name="connsiteY2" fmla="*/ 6959451 h 7508095"/>
                <a:gd name="connsiteX3" fmla="*/ 28006766 w 33127406"/>
                <a:gd name="connsiteY3" fmla="*/ 6776575 h 7508095"/>
                <a:gd name="connsiteX4" fmla="*/ 24976183 w 33127406"/>
                <a:gd name="connsiteY4" fmla="*/ 6254061 h 7508095"/>
                <a:gd name="connsiteX5" fmla="*/ 24372927 w 33127406"/>
                <a:gd name="connsiteY5" fmla="*/ 6132042 h 7508095"/>
                <a:gd name="connsiteX6" fmla="*/ 23774400 w 33127406"/>
                <a:gd name="connsiteY6" fmla="*/ 6018929 h 7508095"/>
                <a:gd name="connsiteX7" fmla="*/ 22494240 w 33127406"/>
                <a:gd name="connsiteY7" fmla="*/ 5679295 h 7508095"/>
                <a:gd name="connsiteX8" fmla="*/ 20378057 w 33127406"/>
                <a:gd name="connsiteY8" fmla="*/ 5313535 h 7508095"/>
                <a:gd name="connsiteX9" fmla="*/ 17765486 w 33127406"/>
                <a:gd name="connsiteY9" fmla="*/ 4895523 h 7508095"/>
                <a:gd name="connsiteX10" fmla="*/ 16145691 w 33127406"/>
                <a:gd name="connsiteY10" fmla="*/ 4634266 h 7508095"/>
                <a:gd name="connsiteX11" fmla="*/ 15530244 w 33127406"/>
                <a:gd name="connsiteY11" fmla="*/ 4501467 h 7508095"/>
                <a:gd name="connsiteX12" fmla="*/ 14787154 w 33127406"/>
                <a:gd name="connsiteY12" fmla="*/ 4346883 h 7508095"/>
                <a:gd name="connsiteX13" fmla="*/ 13297988 w 33127406"/>
                <a:gd name="connsiteY13" fmla="*/ 4111752 h 7508095"/>
                <a:gd name="connsiteX14" fmla="*/ 12096206 w 33127406"/>
                <a:gd name="connsiteY14" fmla="*/ 3824369 h 7508095"/>
                <a:gd name="connsiteX15" fmla="*/ 11475906 w 33127406"/>
                <a:gd name="connsiteY15" fmla="*/ 3665438 h 7508095"/>
                <a:gd name="connsiteX16" fmla="*/ 11046438 w 33127406"/>
                <a:gd name="connsiteY16" fmla="*/ 3476043 h 7508095"/>
                <a:gd name="connsiteX17" fmla="*/ 9300754 w 33127406"/>
                <a:gd name="connsiteY17" fmla="*/ 3040598 h 7508095"/>
                <a:gd name="connsiteX18" fmla="*/ 7943338 w 33127406"/>
                <a:gd name="connsiteY18" fmla="*/ 2697378 h 7508095"/>
                <a:gd name="connsiteX19" fmla="*/ 7247112 w 33127406"/>
                <a:gd name="connsiteY19" fmla="*/ 2509476 h 7508095"/>
                <a:gd name="connsiteX20" fmla="*/ 6523247 w 33127406"/>
                <a:gd name="connsiteY20" fmla="*/ 2296456 h 7508095"/>
                <a:gd name="connsiteX21" fmla="*/ 5669280 w 33127406"/>
                <a:gd name="connsiteY21" fmla="*/ 1995569 h 7508095"/>
                <a:gd name="connsiteX22" fmla="*/ 4650377 w 33127406"/>
                <a:gd name="connsiteY22" fmla="*/ 1551432 h 7508095"/>
                <a:gd name="connsiteX23" fmla="*/ 3997234 w 33127406"/>
                <a:gd name="connsiteY23" fmla="*/ 1342426 h 7508095"/>
                <a:gd name="connsiteX24" fmla="*/ 3030583 w 33127406"/>
                <a:gd name="connsiteY24" fmla="*/ 1002792 h 7508095"/>
                <a:gd name="connsiteX25" fmla="*/ 1933303 w 33127406"/>
                <a:gd name="connsiteY25" fmla="*/ 663158 h 7508095"/>
                <a:gd name="connsiteX26" fmla="*/ 1436914 w 33127406"/>
                <a:gd name="connsiteY26" fmla="*/ 375775 h 7508095"/>
                <a:gd name="connsiteX27" fmla="*/ 452061 w 33127406"/>
                <a:gd name="connsiteY27" fmla="*/ 53575 h 7508095"/>
                <a:gd name="connsiteX28" fmla="*/ 0 w 33127406"/>
                <a:gd name="connsiteY28" fmla="*/ 10015 h 750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7406" h="7508095">
                  <a:moveTo>
                    <a:pt x="33127406" y="7508095"/>
                  </a:moveTo>
                  <a:lnTo>
                    <a:pt x="29940068" y="7063958"/>
                  </a:lnTo>
                  <a:cubicBezTo>
                    <a:pt x="29225965" y="6972518"/>
                    <a:pt x="29123042" y="7007307"/>
                    <a:pt x="28879202" y="6959451"/>
                  </a:cubicBezTo>
                  <a:cubicBezTo>
                    <a:pt x="28635362" y="6911595"/>
                    <a:pt x="28657269" y="6894140"/>
                    <a:pt x="28006766" y="6776575"/>
                  </a:cubicBezTo>
                  <a:lnTo>
                    <a:pt x="24976183" y="6254061"/>
                  </a:lnTo>
                  <a:cubicBezTo>
                    <a:pt x="24370543" y="6146639"/>
                    <a:pt x="24573224" y="6171231"/>
                    <a:pt x="24372927" y="6132042"/>
                  </a:cubicBezTo>
                  <a:cubicBezTo>
                    <a:pt x="24172630" y="6092853"/>
                    <a:pt x="24087514" y="6094387"/>
                    <a:pt x="23774400" y="6018929"/>
                  </a:cubicBezTo>
                  <a:cubicBezTo>
                    <a:pt x="23461286" y="5943471"/>
                    <a:pt x="23060297" y="5796861"/>
                    <a:pt x="22494240" y="5679295"/>
                  </a:cubicBezTo>
                  <a:cubicBezTo>
                    <a:pt x="21928183" y="5561729"/>
                    <a:pt x="20378057" y="5313535"/>
                    <a:pt x="20378057" y="5313535"/>
                  </a:cubicBezTo>
                  <a:lnTo>
                    <a:pt x="17765486" y="4895523"/>
                  </a:lnTo>
                  <a:lnTo>
                    <a:pt x="16145691" y="4634266"/>
                  </a:lnTo>
                  <a:cubicBezTo>
                    <a:pt x="15773151" y="4568590"/>
                    <a:pt x="15835044" y="4497112"/>
                    <a:pt x="15530244" y="4501467"/>
                  </a:cubicBezTo>
                  <a:cubicBezTo>
                    <a:pt x="15225444" y="4505822"/>
                    <a:pt x="15159197" y="4411836"/>
                    <a:pt x="14787154" y="4346883"/>
                  </a:cubicBezTo>
                  <a:cubicBezTo>
                    <a:pt x="14415111" y="4281931"/>
                    <a:pt x="13746479" y="4198838"/>
                    <a:pt x="13297988" y="4111752"/>
                  </a:cubicBezTo>
                  <a:cubicBezTo>
                    <a:pt x="12849497" y="4024666"/>
                    <a:pt x="12399886" y="3898755"/>
                    <a:pt x="12096206" y="3824369"/>
                  </a:cubicBezTo>
                  <a:cubicBezTo>
                    <a:pt x="11792526" y="3749983"/>
                    <a:pt x="11650867" y="3723492"/>
                    <a:pt x="11475906" y="3665438"/>
                  </a:cubicBezTo>
                  <a:cubicBezTo>
                    <a:pt x="11300945" y="3607384"/>
                    <a:pt x="11408963" y="3580183"/>
                    <a:pt x="11046438" y="3476043"/>
                  </a:cubicBezTo>
                  <a:cubicBezTo>
                    <a:pt x="10683913" y="3371903"/>
                    <a:pt x="9817937" y="3170376"/>
                    <a:pt x="9300754" y="3040598"/>
                  </a:cubicBezTo>
                  <a:cubicBezTo>
                    <a:pt x="8783571" y="2910821"/>
                    <a:pt x="8291681" y="2806235"/>
                    <a:pt x="7943338" y="2697378"/>
                  </a:cubicBezTo>
                  <a:cubicBezTo>
                    <a:pt x="7594995" y="2588521"/>
                    <a:pt x="7483794" y="2576296"/>
                    <a:pt x="7247112" y="2509476"/>
                  </a:cubicBezTo>
                  <a:cubicBezTo>
                    <a:pt x="7010430" y="2442656"/>
                    <a:pt x="6780150" y="2361770"/>
                    <a:pt x="6523247" y="2296456"/>
                  </a:cubicBezTo>
                  <a:cubicBezTo>
                    <a:pt x="6266344" y="2231142"/>
                    <a:pt x="5981425" y="2119740"/>
                    <a:pt x="5669280" y="1995569"/>
                  </a:cubicBezTo>
                  <a:cubicBezTo>
                    <a:pt x="5357135" y="1871398"/>
                    <a:pt x="4929051" y="1660289"/>
                    <a:pt x="4650377" y="1551432"/>
                  </a:cubicBezTo>
                  <a:cubicBezTo>
                    <a:pt x="4371703" y="1442575"/>
                    <a:pt x="4267200" y="1433866"/>
                    <a:pt x="3997234" y="1342426"/>
                  </a:cubicBezTo>
                  <a:cubicBezTo>
                    <a:pt x="3727268" y="1250986"/>
                    <a:pt x="3374571" y="1116003"/>
                    <a:pt x="3030583" y="1002792"/>
                  </a:cubicBezTo>
                  <a:cubicBezTo>
                    <a:pt x="2686595" y="889581"/>
                    <a:pt x="2198914" y="767661"/>
                    <a:pt x="1933303" y="663158"/>
                  </a:cubicBezTo>
                  <a:cubicBezTo>
                    <a:pt x="1667692" y="558655"/>
                    <a:pt x="1683788" y="477372"/>
                    <a:pt x="1436914" y="375775"/>
                  </a:cubicBezTo>
                  <a:cubicBezTo>
                    <a:pt x="1190040" y="274178"/>
                    <a:pt x="691547" y="114535"/>
                    <a:pt x="452061" y="53575"/>
                  </a:cubicBezTo>
                  <a:cubicBezTo>
                    <a:pt x="212575" y="-7385"/>
                    <a:pt x="115388" y="-7402"/>
                    <a:pt x="0" y="10015"/>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Shape 23">
              <a:extLst>
                <a:ext uri="{FF2B5EF4-FFF2-40B4-BE49-F238E27FC236}">
                  <a16:creationId xmlns:a16="http://schemas.microsoft.com/office/drawing/2014/main" id="{E334E760-9A93-4850-8CC9-1AE14A5E4C8E}"/>
                </a:ext>
              </a:extLst>
            </p:cNvPr>
            <p:cNvSpPr/>
            <p:nvPr/>
          </p:nvSpPr>
          <p:spPr>
            <a:xfrm>
              <a:off x="5277781" y="3730427"/>
              <a:ext cx="3477609" cy="689945"/>
            </a:xfrm>
            <a:custGeom>
              <a:avLst/>
              <a:gdLst>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376983 w 33519291"/>
                <a:gd name="connsiteY3" fmla="*/ 6698779 h 7038414"/>
                <a:gd name="connsiteX4" fmla="*/ 29626560 w 33519291"/>
                <a:gd name="connsiteY4" fmla="*/ 6385271 h 7038414"/>
                <a:gd name="connsiteX5" fmla="*/ 29051794 w 33519291"/>
                <a:gd name="connsiteY5" fmla="*/ 6150139 h 7038414"/>
                <a:gd name="connsiteX6" fmla="*/ 28111268 w 33519291"/>
                <a:gd name="connsiteY6" fmla="*/ 6124014 h 7038414"/>
                <a:gd name="connsiteX7" fmla="*/ 27850011 w 33519291"/>
                <a:gd name="connsiteY7" fmla="*/ 5941134 h 7038414"/>
                <a:gd name="connsiteX8" fmla="*/ 25315817 w 33519291"/>
                <a:gd name="connsiteY8" fmla="*/ 5732128 h 7038414"/>
                <a:gd name="connsiteX9" fmla="*/ 22624868 w 33519291"/>
                <a:gd name="connsiteY9" fmla="*/ 5235739 h 7038414"/>
                <a:gd name="connsiteX10" fmla="*/ 21475337 w 33519291"/>
                <a:gd name="connsiteY10" fmla="*/ 5052859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8111268 w 33519291"/>
                <a:gd name="connsiteY6" fmla="*/ 6124014 h 7038414"/>
                <a:gd name="connsiteX7" fmla="*/ 27850011 w 33519291"/>
                <a:gd name="connsiteY7" fmla="*/ 5941134 h 7038414"/>
                <a:gd name="connsiteX8" fmla="*/ 25315817 w 33519291"/>
                <a:gd name="connsiteY8" fmla="*/ 5732128 h 7038414"/>
                <a:gd name="connsiteX9" fmla="*/ 22624868 w 33519291"/>
                <a:gd name="connsiteY9" fmla="*/ 5235739 h 7038414"/>
                <a:gd name="connsiteX10" fmla="*/ 21475337 w 33519291"/>
                <a:gd name="connsiteY10" fmla="*/ 5052859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8111268 w 33519291"/>
                <a:gd name="connsiteY6" fmla="*/ 6124014 h 7038414"/>
                <a:gd name="connsiteX7" fmla="*/ 27850011 w 33519291"/>
                <a:gd name="connsiteY7" fmla="*/ 5941134 h 7038414"/>
                <a:gd name="connsiteX8" fmla="*/ 25315817 w 33519291"/>
                <a:gd name="connsiteY8" fmla="*/ 5732128 h 7038414"/>
                <a:gd name="connsiteX9" fmla="*/ 22624868 w 33519291"/>
                <a:gd name="connsiteY9" fmla="*/ 5235739 h 7038414"/>
                <a:gd name="connsiteX10" fmla="*/ 21475337 w 33519291"/>
                <a:gd name="connsiteY10" fmla="*/ 5052859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8111268 w 33519291"/>
                <a:gd name="connsiteY6" fmla="*/ 6124014 h 7038414"/>
                <a:gd name="connsiteX7" fmla="*/ 27850011 w 33519291"/>
                <a:gd name="connsiteY7" fmla="*/ 5941134 h 7038414"/>
                <a:gd name="connsiteX8" fmla="*/ 25315817 w 33519291"/>
                <a:gd name="connsiteY8" fmla="*/ 5732128 h 7038414"/>
                <a:gd name="connsiteX9" fmla="*/ 22624868 w 33519291"/>
                <a:gd name="connsiteY9" fmla="*/ 5235739 h 7038414"/>
                <a:gd name="connsiteX10" fmla="*/ 21475337 w 33519291"/>
                <a:gd name="connsiteY10" fmla="*/ 5052859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7850011 w 33519291"/>
                <a:gd name="connsiteY6" fmla="*/ 5941134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9051794 w 33519291"/>
                <a:gd name="connsiteY5" fmla="*/ 6150139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612116 w 33519291"/>
                <a:gd name="connsiteY3" fmla="*/ 6672654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552640 w 33519291"/>
                <a:gd name="connsiteY1" fmla="*/ 6829408 h 7038414"/>
                <a:gd name="connsiteX2" fmla="*/ 31977874 w 33519291"/>
                <a:gd name="connsiteY2" fmla="*/ 6829408 h 7038414"/>
                <a:gd name="connsiteX3" fmla="*/ 31484677 w 33519291"/>
                <a:gd name="connsiteY3" fmla="*/ 6655226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07525 w 33519291"/>
                <a:gd name="connsiteY1" fmla="*/ 6829411 h 7038414"/>
                <a:gd name="connsiteX2" fmla="*/ 31977874 w 33519291"/>
                <a:gd name="connsiteY2" fmla="*/ 6829408 h 7038414"/>
                <a:gd name="connsiteX3" fmla="*/ 31484677 w 33519291"/>
                <a:gd name="connsiteY3" fmla="*/ 6655226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07525 w 33519291"/>
                <a:gd name="connsiteY1" fmla="*/ 6829411 h 7038414"/>
                <a:gd name="connsiteX2" fmla="*/ 32287379 w 33519291"/>
                <a:gd name="connsiteY2" fmla="*/ 6864274 h 7038414"/>
                <a:gd name="connsiteX3" fmla="*/ 31484677 w 33519291"/>
                <a:gd name="connsiteY3" fmla="*/ 6655226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07525 w 33519291"/>
                <a:gd name="connsiteY1" fmla="*/ 6829411 h 7038414"/>
                <a:gd name="connsiteX2" fmla="*/ 32269173 w 33519291"/>
                <a:gd name="connsiteY2" fmla="*/ 6951431 h 7038414"/>
                <a:gd name="connsiteX3" fmla="*/ 31484677 w 33519291"/>
                <a:gd name="connsiteY3" fmla="*/ 6655226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484677 w 33519291"/>
                <a:gd name="connsiteY3" fmla="*/ 6655226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8131246 w 33519291"/>
                <a:gd name="connsiteY10" fmla="*/ 4321339 h 7038414"/>
                <a:gd name="connsiteX11" fmla="*/ 17190720 w 33519291"/>
                <a:gd name="connsiteY11" fmla="*/ 4138459 h 7038414"/>
                <a:gd name="connsiteX12" fmla="*/ 15623177 w 33519291"/>
                <a:gd name="connsiteY12" fmla="*/ 3824951 h 7038414"/>
                <a:gd name="connsiteX13" fmla="*/ 12827726 w 33519291"/>
                <a:gd name="connsiteY13" fmla="*/ 3302436 h 7038414"/>
                <a:gd name="connsiteX14" fmla="*/ 11887200 w 33519291"/>
                <a:gd name="connsiteY14" fmla="*/ 3171808 h 7038414"/>
                <a:gd name="connsiteX15" fmla="*/ 10398034 w 33519291"/>
                <a:gd name="connsiteY15" fmla="*/ 2649294 h 7038414"/>
                <a:gd name="connsiteX16" fmla="*/ 8151223 w 33519291"/>
                <a:gd name="connsiteY16" fmla="*/ 2152905 h 7038414"/>
                <a:gd name="connsiteX17" fmla="*/ 5486400 w 33519291"/>
                <a:gd name="connsiteY17" fmla="*/ 1447511 h 7038414"/>
                <a:gd name="connsiteX18" fmla="*/ 2847703 w 33519291"/>
                <a:gd name="connsiteY18" fmla="*/ 715991 h 7038414"/>
                <a:gd name="connsiteX19" fmla="*/ 757646 w 33519291"/>
                <a:gd name="connsiteY19" fmla="*/ 62848 h 7038414"/>
                <a:gd name="connsiteX20" fmla="*/ 0 w 33519291"/>
                <a:gd name="connsiteY20"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60592 w 33519291"/>
                <a:gd name="connsiteY10" fmla="*/ 4667665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6 w 33519291"/>
                <a:gd name="connsiteY11" fmla="*/ 4321339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623177 w 33519291"/>
                <a:gd name="connsiteY13" fmla="*/ 3824951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1887200 w 33519291"/>
                <a:gd name="connsiteY15" fmla="*/ 3171808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60299 w 33519291"/>
                <a:gd name="connsiteY15" fmla="*/ 3276394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60299 w 33519291"/>
                <a:gd name="connsiteY15" fmla="*/ 3276394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05680 w 33519291"/>
                <a:gd name="connsiteY15" fmla="*/ 3276394 h 7038414"/>
                <a:gd name="connsiteX16" fmla="*/ 10398034 w 33519291"/>
                <a:gd name="connsiteY16" fmla="*/ 2649294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05680 w 33519291"/>
                <a:gd name="connsiteY15" fmla="*/ 3276394 h 7038414"/>
                <a:gd name="connsiteX16" fmla="*/ 10325209 w 33519291"/>
                <a:gd name="connsiteY16" fmla="*/ 2736451 h 7038414"/>
                <a:gd name="connsiteX17" fmla="*/ 8151223 w 33519291"/>
                <a:gd name="connsiteY17" fmla="*/ 2152905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05680 w 33519291"/>
                <a:gd name="connsiteY15" fmla="*/ 3276394 h 7038414"/>
                <a:gd name="connsiteX16" fmla="*/ 10325209 w 33519291"/>
                <a:gd name="connsiteY16" fmla="*/ 2736451 h 7038414"/>
                <a:gd name="connsiteX17" fmla="*/ 8096605 w 33519291"/>
                <a:gd name="connsiteY17" fmla="*/ 2257496 h 7038414"/>
                <a:gd name="connsiteX18" fmla="*/ 5486400 w 33519291"/>
                <a:gd name="connsiteY18" fmla="*/ 1447511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827726 w 33519291"/>
                <a:gd name="connsiteY14" fmla="*/ 3302436 h 7038414"/>
                <a:gd name="connsiteX15" fmla="*/ 12105680 w 33519291"/>
                <a:gd name="connsiteY15" fmla="*/ 3276394 h 7038414"/>
                <a:gd name="connsiteX16" fmla="*/ 10325209 w 33519291"/>
                <a:gd name="connsiteY16" fmla="*/ 2736451 h 7038414"/>
                <a:gd name="connsiteX17" fmla="*/ 8096605 w 33519291"/>
                <a:gd name="connsiteY17" fmla="*/ 2257496 h 7038414"/>
                <a:gd name="connsiteX18" fmla="*/ 5650261 w 33519291"/>
                <a:gd name="connsiteY18" fmla="*/ 1621822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754904 w 33519291"/>
                <a:gd name="connsiteY14" fmla="*/ 3337298 h 7038414"/>
                <a:gd name="connsiteX15" fmla="*/ 12105680 w 33519291"/>
                <a:gd name="connsiteY15" fmla="*/ 3276394 h 7038414"/>
                <a:gd name="connsiteX16" fmla="*/ 10325209 w 33519291"/>
                <a:gd name="connsiteY16" fmla="*/ 2736451 h 7038414"/>
                <a:gd name="connsiteX17" fmla="*/ 8096605 w 33519291"/>
                <a:gd name="connsiteY17" fmla="*/ 2257496 h 7038414"/>
                <a:gd name="connsiteX18" fmla="*/ 5650261 w 33519291"/>
                <a:gd name="connsiteY18" fmla="*/ 1621822 h 7038414"/>
                <a:gd name="connsiteX19" fmla="*/ 2847703 w 33519291"/>
                <a:gd name="connsiteY19" fmla="*/ 715991 h 7038414"/>
                <a:gd name="connsiteX20" fmla="*/ 757646 w 33519291"/>
                <a:gd name="connsiteY20" fmla="*/ 62848 h 7038414"/>
                <a:gd name="connsiteX21" fmla="*/ 0 w 33519291"/>
                <a:gd name="connsiteY21" fmla="*/ 62848 h 7038414"/>
                <a:gd name="connsiteX0" fmla="*/ 33519291 w 33519291"/>
                <a:gd name="connsiteY0" fmla="*/ 7006141 h 7006141"/>
                <a:gd name="connsiteX1" fmla="*/ 32880350 w 33519291"/>
                <a:gd name="connsiteY1" fmla="*/ 6919158 h 7006141"/>
                <a:gd name="connsiteX2" fmla="*/ 32269173 w 33519291"/>
                <a:gd name="connsiteY2" fmla="*/ 6919158 h 7006141"/>
                <a:gd name="connsiteX3" fmla="*/ 31393646 w 33519291"/>
                <a:gd name="connsiteY3" fmla="*/ 6657815 h 7006141"/>
                <a:gd name="connsiteX4" fmla="*/ 29626560 w 33519291"/>
                <a:gd name="connsiteY4" fmla="*/ 6352998 h 7006141"/>
                <a:gd name="connsiteX5" fmla="*/ 28906149 w 33519291"/>
                <a:gd name="connsiteY5" fmla="*/ 6187589 h 7006141"/>
                <a:gd name="connsiteX6" fmla="*/ 27850011 w 33519291"/>
                <a:gd name="connsiteY6" fmla="*/ 6065743 h 7006141"/>
                <a:gd name="connsiteX7" fmla="*/ 25315817 w 33519291"/>
                <a:gd name="connsiteY7" fmla="*/ 5699855 h 7006141"/>
                <a:gd name="connsiteX8" fmla="*/ 22624868 w 33519291"/>
                <a:gd name="connsiteY8" fmla="*/ 5203466 h 7006141"/>
                <a:gd name="connsiteX9" fmla="*/ 21475337 w 33519291"/>
                <a:gd name="connsiteY9" fmla="*/ 5020586 h 7006141"/>
                <a:gd name="connsiteX10" fmla="*/ 19597004 w 33519291"/>
                <a:gd name="connsiteY10" fmla="*/ 4652823 h 7006141"/>
                <a:gd name="connsiteX11" fmla="*/ 18131249 w 33519291"/>
                <a:gd name="connsiteY11" fmla="*/ 4323933 h 7006141"/>
                <a:gd name="connsiteX12" fmla="*/ 17190720 w 33519291"/>
                <a:gd name="connsiteY12" fmla="*/ 4106186 h 7006141"/>
                <a:gd name="connsiteX13" fmla="*/ 15586763 w 33519291"/>
                <a:gd name="connsiteY13" fmla="*/ 3810105 h 7006141"/>
                <a:gd name="connsiteX14" fmla="*/ 12754904 w 33519291"/>
                <a:gd name="connsiteY14" fmla="*/ 3305025 h 7006141"/>
                <a:gd name="connsiteX15" fmla="*/ 12105680 w 33519291"/>
                <a:gd name="connsiteY15" fmla="*/ 3244121 h 7006141"/>
                <a:gd name="connsiteX16" fmla="*/ 10325209 w 33519291"/>
                <a:gd name="connsiteY16" fmla="*/ 2704178 h 7006141"/>
                <a:gd name="connsiteX17" fmla="*/ 8096605 w 33519291"/>
                <a:gd name="connsiteY17" fmla="*/ 2225223 h 7006141"/>
                <a:gd name="connsiteX18" fmla="*/ 5650261 w 33519291"/>
                <a:gd name="connsiteY18" fmla="*/ 1589549 h 7006141"/>
                <a:gd name="connsiteX19" fmla="*/ 2847703 w 33519291"/>
                <a:gd name="connsiteY19" fmla="*/ 683718 h 7006141"/>
                <a:gd name="connsiteX20" fmla="*/ 757650 w 33519291"/>
                <a:gd name="connsiteY20" fmla="*/ 100297 h 7006141"/>
                <a:gd name="connsiteX21" fmla="*/ 0 w 33519291"/>
                <a:gd name="connsiteY21" fmla="*/ 30575 h 7006141"/>
                <a:gd name="connsiteX0" fmla="*/ 33519291 w 33519291"/>
                <a:gd name="connsiteY0" fmla="*/ 7038414 h 7038414"/>
                <a:gd name="connsiteX1" fmla="*/ 32880350 w 33519291"/>
                <a:gd name="connsiteY1" fmla="*/ 6951431 h 7038414"/>
                <a:gd name="connsiteX2" fmla="*/ 32269173 w 33519291"/>
                <a:gd name="connsiteY2" fmla="*/ 6951431 h 7038414"/>
                <a:gd name="connsiteX3" fmla="*/ 31393646 w 33519291"/>
                <a:gd name="connsiteY3" fmla="*/ 6690088 h 7038414"/>
                <a:gd name="connsiteX4" fmla="*/ 29626560 w 33519291"/>
                <a:gd name="connsiteY4" fmla="*/ 6385271 h 7038414"/>
                <a:gd name="connsiteX5" fmla="*/ 28906149 w 33519291"/>
                <a:gd name="connsiteY5" fmla="*/ 6219862 h 7038414"/>
                <a:gd name="connsiteX6" fmla="*/ 27850011 w 33519291"/>
                <a:gd name="connsiteY6" fmla="*/ 6098016 h 7038414"/>
                <a:gd name="connsiteX7" fmla="*/ 25315817 w 33519291"/>
                <a:gd name="connsiteY7" fmla="*/ 5732128 h 7038414"/>
                <a:gd name="connsiteX8" fmla="*/ 22624868 w 33519291"/>
                <a:gd name="connsiteY8" fmla="*/ 5235739 h 7038414"/>
                <a:gd name="connsiteX9" fmla="*/ 21475337 w 33519291"/>
                <a:gd name="connsiteY9" fmla="*/ 5052859 h 7038414"/>
                <a:gd name="connsiteX10" fmla="*/ 19597004 w 33519291"/>
                <a:gd name="connsiteY10" fmla="*/ 4685096 h 7038414"/>
                <a:gd name="connsiteX11" fmla="*/ 18131249 w 33519291"/>
                <a:gd name="connsiteY11" fmla="*/ 4356206 h 7038414"/>
                <a:gd name="connsiteX12" fmla="*/ 17190720 w 33519291"/>
                <a:gd name="connsiteY12" fmla="*/ 4138459 h 7038414"/>
                <a:gd name="connsiteX13" fmla="*/ 15586763 w 33519291"/>
                <a:gd name="connsiteY13" fmla="*/ 3842378 h 7038414"/>
                <a:gd name="connsiteX14" fmla="*/ 12754904 w 33519291"/>
                <a:gd name="connsiteY14" fmla="*/ 3337298 h 7038414"/>
                <a:gd name="connsiteX15" fmla="*/ 12105680 w 33519291"/>
                <a:gd name="connsiteY15" fmla="*/ 3276394 h 7038414"/>
                <a:gd name="connsiteX16" fmla="*/ 10325209 w 33519291"/>
                <a:gd name="connsiteY16" fmla="*/ 2736451 h 7038414"/>
                <a:gd name="connsiteX17" fmla="*/ 8096605 w 33519291"/>
                <a:gd name="connsiteY17" fmla="*/ 2257496 h 7038414"/>
                <a:gd name="connsiteX18" fmla="*/ 5650261 w 33519291"/>
                <a:gd name="connsiteY18" fmla="*/ 1621822 h 7038414"/>
                <a:gd name="connsiteX19" fmla="*/ 2847703 w 33519291"/>
                <a:gd name="connsiteY19" fmla="*/ 715991 h 7038414"/>
                <a:gd name="connsiteX20" fmla="*/ 775856 w 33519291"/>
                <a:gd name="connsiteY20" fmla="*/ 62844 h 7038414"/>
                <a:gd name="connsiteX21" fmla="*/ 0 w 33519291"/>
                <a:gd name="connsiteY21" fmla="*/ 62848 h 7038414"/>
                <a:gd name="connsiteX0" fmla="*/ 33537497 w 33537497"/>
                <a:gd name="connsiteY0" fmla="*/ 7022639 h 7022639"/>
                <a:gd name="connsiteX1" fmla="*/ 32898556 w 33537497"/>
                <a:gd name="connsiteY1" fmla="*/ 6935656 h 7022639"/>
                <a:gd name="connsiteX2" fmla="*/ 32287379 w 33537497"/>
                <a:gd name="connsiteY2" fmla="*/ 6935656 h 7022639"/>
                <a:gd name="connsiteX3" fmla="*/ 31411852 w 33537497"/>
                <a:gd name="connsiteY3" fmla="*/ 6674313 h 7022639"/>
                <a:gd name="connsiteX4" fmla="*/ 29644766 w 33537497"/>
                <a:gd name="connsiteY4" fmla="*/ 6369496 h 7022639"/>
                <a:gd name="connsiteX5" fmla="*/ 28924355 w 33537497"/>
                <a:gd name="connsiteY5" fmla="*/ 6204087 h 7022639"/>
                <a:gd name="connsiteX6" fmla="*/ 27868217 w 33537497"/>
                <a:gd name="connsiteY6" fmla="*/ 6082241 h 7022639"/>
                <a:gd name="connsiteX7" fmla="*/ 25334023 w 33537497"/>
                <a:gd name="connsiteY7" fmla="*/ 5716353 h 7022639"/>
                <a:gd name="connsiteX8" fmla="*/ 22643074 w 33537497"/>
                <a:gd name="connsiteY8" fmla="*/ 5219964 h 7022639"/>
                <a:gd name="connsiteX9" fmla="*/ 21493543 w 33537497"/>
                <a:gd name="connsiteY9" fmla="*/ 5037084 h 7022639"/>
                <a:gd name="connsiteX10" fmla="*/ 19615210 w 33537497"/>
                <a:gd name="connsiteY10" fmla="*/ 4669321 h 7022639"/>
                <a:gd name="connsiteX11" fmla="*/ 18149455 w 33537497"/>
                <a:gd name="connsiteY11" fmla="*/ 4340431 h 7022639"/>
                <a:gd name="connsiteX12" fmla="*/ 17208926 w 33537497"/>
                <a:gd name="connsiteY12" fmla="*/ 4122684 h 7022639"/>
                <a:gd name="connsiteX13" fmla="*/ 15604969 w 33537497"/>
                <a:gd name="connsiteY13" fmla="*/ 3826603 h 7022639"/>
                <a:gd name="connsiteX14" fmla="*/ 12773110 w 33537497"/>
                <a:gd name="connsiteY14" fmla="*/ 3321523 h 7022639"/>
                <a:gd name="connsiteX15" fmla="*/ 12123886 w 33537497"/>
                <a:gd name="connsiteY15" fmla="*/ 3260619 h 7022639"/>
                <a:gd name="connsiteX16" fmla="*/ 10343415 w 33537497"/>
                <a:gd name="connsiteY16" fmla="*/ 2720676 h 7022639"/>
                <a:gd name="connsiteX17" fmla="*/ 8114811 w 33537497"/>
                <a:gd name="connsiteY17" fmla="*/ 2241721 h 7022639"/>
                <a:gd name="connsiteX18" fmla="*/ 5668467 w 33537497"/>
                <a:gd name="connsiteY18" fmla="*/ 1606047 h 7022639"/>
                <a:gd name="connsiteX19" fmla="*/ 2865909 w 33537497"/>
                <a:gd name="connsiteY19" fmla="*/ 700216 h 7022639"/>
                <a:gd name="connsiteX20" fmla="*/ 794062 w 33537497"/>
                <a:gd name="connsiteY20" fmla="*/ 47069 h 7022639"/>
                <a:gd name="connsiteX21" fmla="*/ 0 w 33537497"/>
                <a:gd name="connsiteY21" fmla="*/ 99364 h 7022639"/>
                <a:gd name="connsiteX0" fmla="*/ 33537497 w 33537497"/>
                <a:gd name="connsiteY0" fmla="*/ 6976009 h 6976009"/>
                <a:gd name="connsiteX1" fmla="*/ 32898556 w 33537497"/>
                <a:gd name="connsiteY1" fmla="*/ 6889026 h 6976009"/>
                <a:gd name="connsiteX2" fmla="*/ 32287379 w 33537497"/>
                <a:gd name="connsiteY2" fmla="*/ 6889026 h 6976009"/>
                <a:gd name="connsiteX3" fmla="*/ 31411852 w 33537497"/>
                <a:gd name="connsiteY3" fmla="*/ 6627683 h 6976009"/>
                <a:gd name="connsiteX4" fmla="*/ 29644766 w 33537497"/>
                <a:gd name="connsiteY4" fmla="*/ 6322866 h 6976009"/>
                <a:gd name="connsiteX5" fmla="*/ 28924355 w 33537497"/>
                <a:gd name="connsiteY5" fmla="*/ 6157457 h 6976009"/>
                <a:gd name="connsiteX6" fmla="*/ 27868217 w 33537497"/>
                <a:gd name="connsiteY6" fmla="*/ 6035611 h 6976009"/>
                <a:gd name="connsiteX7" fmla="*/ 25334023 w 33537497"/>
                <a:gd name="connsiteY7" fmla="*/ 5669723 h 6976009"/>
                <a:gd name="connsiteX8" fmla="*/ 22643074 w 33537497"/>
                <a:gd name="connsiteY8" fmla="*/ 5173334 h 6976009"/>
                <a:gd name="connsiteX9" fmla="*/ 21493543 w 33537497"/>
                <a:gd name="connsiteY9" fmla="*/ 4990454 h 6976009"/>
                <a:gd name="connsiteX10" fmla="*/ 19615210 w 33537497"/>
                <a:gd name="connsiteY10" fmla="*/ 4622691 h 6976009"/>
                <a:gd name="connsiteX11" fmla="*/ 18149455 w 33537497"/>
                <a:gd name="connsiteY11" fmla="*/ 4293801 h 6976009"/>
                <a:gd name="connsiteX12" fmla="*/ 17208926 w 33537497"/>
                <a:gd name="connsiteY12" fmla="*/ 4076054 h 6976009"/>
                <a:gd name="connsiteX13" fmla="*/ 15604969 w 33537497"/>
                <a:gd name="connsiteY13" fmla="*/ 3779973 h 6976009"/>
                <a:gd name="connsiteX14" fmla="*/ 12773110 w 33537497"/>
                <a:gd name="connsiteY14" fmla="*/ 3274893 h 6976009"/>
                <a:gd name="connsiteX15" fmla="*/ 12123886 w 33537497"/>
                <a:gd name="connsiteY15" fmla="*/ 3213989 h 6976009"/>
                <a:gd name="connsiteX16" fmla="*/ 10343415 w 33537497"/>
                <a:gd name="connsiteY16" fmla="*/ 2674046 h 6976009"/>
                <a:gd name="connsiteX17" fmla="*/ 8114811 w 33537497"/>
                <a:gd name="connsiteY17" fmla="*/ 2195091 h 6976009"/>
                <a:gd name="connsiteX18" fmla="*/ 5668467 w 33537497"/>
                <a:gd name="connsiteY18" fmla="*/ 1559417 h 6976009"/>
                <a:gd name="connsiteX19" fmla="*/ 2865909 w 33537497"/>
                <a:gd name="connsiteY19" fmla="*/ 653586 h 6976009"/>
                <a:gd name="connsiteX20" fmla="*/ 848681 w 33537497"/>
                <a:gd name="connsiteY20" fmla="*/ 70165 h 6976009"/>
                <a:gd name="connsiteX21" fmla="*/ 0 w 33537497"/>
                <a:gd name="connsiteY21" fmla="*/ 52734 h 6976009"/>
                <a:gd name="connsiteX0" fmla="*/ 33537497 w 33537497"/>
                <a:gd name="connsiteY0" fmla="*/ 6976009 h 6976009"/>
                <a:gd name="connsiteX1" fmla="*/ 32898556 w 33537497"/>
                <a:gd name="connsiteY1" fmla="*/ 6889026 h 6976009"/>
                <a:gd name="connsiteX2" fmla="*/ 32287379 w 33537497"/>
                <a:gd name="connsiteY2" fmla="*/ 6889026 h 6976009"/>
                <a:gd name="connsiteX3" fmla="*/ 31411852 w 33537497"/>
                <a:gd name="connsiteY3" fmla="*/ 6627683 h 6976009"/>
                <a:gd name="connsiteX4" fmla="*/ 29644766 w 33537497"/>
                <a:gd name="connsiteY4" fmla="*/ 6322866 h 6976009"/>
                <a:gd name="connsiteX5" fmla="*/ 28924355 w 33537497"/>
                <a:gd name="connsiteY5" fmla="*/ 6157457 h 6976009"/>
                <a:gd name="connsiteX6" fmla="*/ 27868217 w 33537497"/>
                <a:gd name="connsiteY6" fmla="*/ 6035611 h 6976009"/>
                <a:gd name="connsiteX7" fmla="*/ 25334023 w 33537497"/>
                <a:gd name="connsiteY7" fmla="*/ 5669723 h 6976009"/>
                <a:gd name="connsiteX8" fmla="*/ 22643074 w 33537497"/>
                <a:gd name="connsiteY8" fmla="*/ 5173334 h 6976009"/>
                <a:gd name="connsiteX9" fmla="*/ 21493543 w 33537497"/>
                <a:gd name="connsiteY9" fmla="*/ 4990454 h 6976009"/>
                <a:gd name="connsiteX10" fmla="*/ 19615210 w 33537497"/>
                <a:gd name="connsiteY10" fmla="*/ 4622691 h 6976009"/>
                <a:gd name="connsiteX11" fmla="*/ 18149455 w 33537497"/>
                <a:gd name="connsiteY11" fmla="*/ 4293801 h 6976009"/>
                <a:gd name="connsiteX12" fmla="*/ 17208926 w 33537497"/>
                <a:gd name="connsiteY12" fmla="*/ 4076054 h 6976009"/>
                <a:gd name="connsiteX13" fmla="*/ 15604969 w 33537497"/>
                <a:gd name="connsiteY13" fmla="*/ 3779973 h 6976009"/>
                <a:gd name="connsiteX14" fmla="*/ 12773110 w 33537497"/>
                <a:gd name="connsiteY14" fmla="*/ 3274893 h 6976009"/>
                <a:gd name="connsiteX15" fmla="*/ 12123886 w 33537497"/>
                <a:gd name="connsiteY15" fmla="*/ 3144263 h 6976009"/>
                <a:gd name="connsiteX16" fmla="*/ 10343415 w 33537497"/>
                <a:gd name="connsiteY16" fmla="*/ 2674046 h 6976009"/>
                <a:gd name="connsiteX17" fmla="*/ 8114811 w 33537497"/>
                <a:gd name="connsiteY17" fmla="*/ 2195091 h 6976009"/>
                <a:gd name="connsiteX18" fmla="*/ 5668467 w 33537497"/>
                <a:gd name="connsiteY18" fmla="*/ 1559417 h 6976009"/>
                <a:gd name="connsiteX19" fmla="*/ 2865909 w 33537497"/>
                <a:gd name="connsiteY19" fmla="*/ 653586 h 6976009"/>
                <a:gd name="connsiteX20" fmla="*/ 848681 w 33537497"/>
                <a:gd name="connsiteY20" fmla="*/ 70165 h 6976009"/>
                <a:gd name="connsiteX21" fmla="*/ 0 w 33537497"/>
                <a:gd name="connsiteY21" fmla="*/ 52734 h 6976009"/>
                <a:gd name="connsiteX0" fmla="*/ 33537497 w 33537497"/>
                <a:gd name="connsiteY0" fmla="*/ 6976009 h 6976009"/>
                <a:gd name="connsiteX1" fmla="*/ 32898556 w 33537497"/>
                <a:gd name="connsiteY1" fmla="*/ 6889026 h 6976009"/>
                <a:gd name="connsiteX2" fmla="*/ 32305585 w 33537497"/>
                <a:gd name="connsiteY2" fmla="*/ 6819300 h 6976009"/>
                <a:gd name="connsiteX3" fmla="*/ 31411852 w 33537497"/>
                <a:gd name="connsiteY3" fmla="*/ 6627683 h 6976009"/>
                <a:gd name="connsiteX4" fmla="*/ 29644766 w 33537497"/>
                <a:gd name="connsiteY4" fmla="*/ 6322866 h 6976009"/>
                <a:gd name="connsiteX5" fmla="*/ 28924355 w 33537497"/>
                <a:gd name="connsiteY5" fmla="*/ 6157457 h 6976009"/>
                <a:gd name="connsiteX6" fmla="*/ 27868217 w 33537497"/>
                <a:gd name="connsiteY6" fmla="*/ 6035611 h 6976009"/>
                <a:gd name="connsiteX7" fmla="*/ 25334023 w 33537497"/>
                <a:gd name="connsiteY7" fmla="*/ 5669723 h 6976009"/>
                <a:gd name="connsiteX8" fmla="*/ 22643074 w 33537497"/>
                <a:gd name="connsiteY8" fmla="*/ 5173334 h 6976009"/>
                <a:gd name="connsiteX9" fmla="*/ 21493543 w 33537497"/>
                <a:gd name="connsiteY9" fmla="*/ 4990454 h 6976009"/>
                <a:gd name="connsiteX10" fmla="*/ 19615210 w 33537497"/>
                <a:gd name="connsiteY10" fmla="*/ 4622691 h 6976009"/>
                <a:gd name="connsiteX11" fmla="*/ 18149455 w 33537497"/>
                <a:gd name="connsiteY11" fmla="*/ 4293801 h 6976009"/>
                <a:gd name="connsiteX12" fmla="*/ 17208926 w 33537497"/>
                <a:gd name="connsiteY12" fmla="*/ 4076054 h 6976009"/>
                <a:gd name="connsiteX13" fmla="*/ 15604969 w 33537497"/>
                <a:gd name="connsiteY13" fmla="*/ 3779973 h 6976009"/>
                <a:gd name="connsiteX14" fmla="*/ 12773110 w 33537497"/>
                <a:gd name="connsiteY14" fmla="*/ 3274893 h 6976009"/>
                <a:gd name="connsiteX15" fmla="*/ 12123886 w 33537497"/>
                <a:gd name="connsiteY15" fmla="*/ 3144263 h 6976009"/>
                <a:gd name="connsiteX16" fmla="*/ 10343415 w 33537497"/>
                <a:gd name="connsiteY16" fmla="*/ 2674046 h 6976009"/>
                <a:gd name="connsiteX17" fmla="*/ 8114811 w 33537497"/>
                <a:gd name="connsiteY17" fmla="*/ 2195091 h 6976009"/>
                <a:gd name="connsiteX18" fmla="*/ 5668467 w 33537497"/>
                <a:gd name="connsiteY18" fmla="*/ 1559417 h 6976009"/>
                <a:gd name="connsiteX19" fmla="*/ 2865909 w 33537497"/>
                <a:gd name="connsiteY19" fmla="*/ 653586 h 6976009"/>
                <a:gd name="connsiteX20" fmla="*/ 848681 w 33537497"/>
                <a:gd name="connsiteY20" fmla="*/ 70165 h 6976009"/>
                <a:gd name="connsiteX21" fmla="*/ 0 w 33537497"/>
                <a:gd name="connsiteY21" fmla="*/ 52734 h 697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37497" h="6976009">
                  <a:moveTo>
                    <a:pt x="33537497" y="6976009"/>
                  </a:moveTo>
                  <a:cubicBezTo>
                    <a:pt x="33182623" y="6888923"/>
                    <a:pt x="33103875" y="6915144"/>
                    <a:pt x="32898556" y="6889026"/>
                  </a:cubicBezTo>
                  <a:cubicBezTo>
                    <a:pt x="32693237" y="6862908"/>
                    <a:pt x="32553369" y="6862857"/>
                    <a:pt x="32305585" y="6819300"/>
                  </a:cubicBezTo>
                  <a:cubicBezTo>
                    <a:pt x="32057801" y="6775743"/>
                    <a:pt x="31855322" y="6710422"/>
                    <a:pt x="31411852" y="6627683"/>
                  </a:cubicBezTo>
                  <a:cubicBezTo>
                    <a:pt x="30968382" y="6544944"/>
                    <a:pt x="30059349" y="6401237"/>
                    <a:pt x="29644766" y="6322866"/>
                  </a:cubicBezTo>
                  <a:cubicBezTo>
                    <a:pt x="29230183" y="6244495"/>
                    <a:pt x="29220447" y="6205333"/>
                    <a:pt x="28924355" y="6157457"/>
                  </a:cubicBezTo>
                  <a:cubicBezTo>
                    <a:pt x="28628264" y="6109581"/>
                    <a:pt x="28466606" y="6116900"/>
                    <a:pt x="27868217" y="6035611"/>
                  </a:cubicBezTo>
                  <a:cubicBezTo>
                    <a:pt x="27269828" y="5954322"/>
                    <a:pt x="26204880" y="5813436"/>
                    <a:pt x="25334023" y="5669723"/>
                  </a:cubicBezTo>
                  <a:cubicBezTo>
                    <a:pt x="24463166" y="5526010"/>
                    <a:pt x="23283154" y="5286545"/>
                    <a:pt x="22643074" y="5173334"/>
                  </a:cubicBezTo>
                  <a:cubicBezTo>
                    <a:pt x="22002994" y="5060122"/>
                    <a:pt x="21998187" y="5082228"/>
                    <a:pt x="21493543" y="4990454"/>
                  </a:cubicBezTo>
                  <a:cubicBezTo>
                    <a:pt x="20988899" y="4898680"/>
                    <a:pt x="20208975" y="4727179"/>
                    <a:pt x="19615210" y="4622691"/>
                  </a:cubicBezTo>
                  <a:cubicBezTo>
                    <a:pt x="18966827" y="4535635"/>
                    <a:pt x="18550502" y="4384907"/>
                    <a:pt x="18149455" y="4293801"/>
                  </a:cubicBezTo>
                  <a:lnTo>
                    <a:pt x="17208926" y="4076054"/>
                  </a:lnTo>
                  <a:lnTo>
                    <a:pt x="15604969" y="3779973"/>
                  </a:lnTo>
                  <a:cubicBezTo>
                    <a:pt x="14849145" y="3704584"/>
                    <a:pt x="13692789" y="3454874"/>
                    <a:pt x="12773110" y="3274893"/>
                  </a:cubicBezTo>
                  <a:cubicBezTo>
                    <a:pt x="12150447" y="3166036"/>
                    <a:pt x="12528835" y="3244404"/>
                    <a:pt x="12123886" y="3144263"/>
                  </a:cubicBezTo>
                  <a:cubicBezTo>
                    <a:pt x="11718937" y="3044122"/>
                    <a:pt x="11011594" y="2832241"/>
                    <a:pt x="10343415" y="2674046"/>
                  </a:cubicBezTo>
                  <a:cubicBezTo>
                    <a:pt x="9675236" y="2515851"/>
                    <a:pt x="8893969" y="2380863"/>
                    <a:pt x="8114811" y="2195091"/>
                  </a:cubicBezTo>
                  <a:cubicBezTo>
                    <a:pt x="7335653" y="2009319"/>
                    <a:pt x="6483915" y="1771308"/>
                    <a:pt x="5668467" y="1559417"/>
                  </a:cubicBezTo>
                  <a:lnTo>
                    <a:pt x="2865909" y="653586"/>
                  </a:lnTo>
                  <a:cubicBezTo>
                    <a:pt x="2077783" y="422809"/>
                    <a:pt x="1323298" y="179022"/>
                    <a:pt x="848681" y="70165"/>
                  </a:cubicBezTo>
                  <a:cubicBezTo>
                    <a:pt x="374064" y="-38692"/>
                    <a:pt x="141514" y="-1695"/>
                    <a:pt x="0" y="52734"/>
                  </a:cubicBez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235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fr-FR" sz="2200" dirty="0"/>
              <a:t>Post-</a:t>
            </a:r>
            <a:r>
              <a:rPr lang="fr-FR" sz="2200" dirty="0" err="1"/>
              <a:t>treatment</a:t>
            </a:r>
            <a:r>
              <a:rPr lang="fr-FR" sz="2200" dirty="0"/>
              <a:t> </a:t>
            </a:r>
            <a:r>
              <a:rPr lang="fr-FR" sz="2200" dirty="0" err="1"/>
              <a:t>liver</a:t>
            </a:r>
            <a:r>
              <a:rPr lang="fr-FR" sz="2200" dirty="0"/>
              <a:t> </a:t>
            </a:r>
            <a:r>
              <a:rPr lang="fr-FR" sz="2200" dirty="0" err="1"/>
              <a:t>stiffness</a:t>
            </a:r>
            <a:r>
              <a:rPr lang="fr-FR" sz="2200" dirty="0"/>
              <a:t> </a:t>
            </a:r>
            <a:r>
              <a:rPr lang="fr-FR" sz="2200" dirty="0" err="1"/>
              <a:t>measurement</a:t>
            </a:r>
            <a:r>
              <a:rPr lang="fr-FR" sz="2200" dirty="0"/>
              <a:t> (LSM) </a:t>
            </a:r>
            <a:r>
              <a:rPr lang="fr-FR" sz="2200" dirty="0" err="1"/>
              <a:t>is</a:t>
            </a:r>
            <a:r>
              <a:rPr lang="fr-FR" sz="2200" dirty="0"/>
              <a:t> not </a:t>
            </a:r>
            <a:r>
              <a:rPr lang="fr-FR" sz="2200" dirty="0" err="1"/>
              <a:t>useful</a:t>
            </a:r>
            <a:r>
              <a:rPr lang="fr-FR" sz="2200" dirty="0"/>
              <a:t> to </a:t>
            </a:r>
            <a:r>
              <a:rPr lang="fr-FR" sz="2200" dirty="0" err="1"/>
              <a:t>predict</a:t>
            </a:r>
            <a:r>
              <a:rPr lang="fr-FR" sz="2200" dirty="0"/>
              <a:t> HCC in HCV patients </a:t>
            </a:r>
            <a:r>
              <a:rPr lang="fr-FR" sz="2200" dirty="0" err="1"/>
              <a:t>who</a:t>
            </a:r>
            <a:r>
              <a:rPr lang="fr-FR" sz="2200" dirty="0"/>
              <a:t> </a:t>
            </a:r>
            <a:r>
              <a:rPr lang="fr-FR" sz="2200" dirty="0" err="1"/>
              <a:t>achieve</a:t>
            </a:r>
            <a:r>
              <a:rPr lang="fr-FR" sz="2200" dirty="0"/>
              <a:t> SVR </a:t>
            </a:r>
            <a:endParaRPr lang="en-GB" sz="2200" dirty="0"/>
          </a:p>
        </p:txBody>
      </p:sp>
      <p:sp>
        <p:nvSpPr>
          <p:cNvPr id="3" name="Text Placeholder 2">
            <a:extLst>
              <a:ext uri="{FF2B5EF4-FFF2-40B4-BE49-F238E27FC236}">
                <a16:creationId xmlns:a16="http://schemas.microsoft.com/office/drawing/2014/main" id="{5DC4FE0E-C9FE-47E4-90F0-74E1C7BA921F}"/>
              </a:ext>
            </a:extLst>
          </p:cNvPr>
          <p:cNvSpPr>
            <a:spLocks noGrp="1"/>
          </p:cNvSpPr>
          <p:nvPr>
            <p:ph type="body" sz="quarter" idx="10"/>
          </p:nvPr>
        </p:nvSpPr>
        <p:spPr/>
        <p:txBody>
          <a:bodyPr/>
          <a:lstStyle/>
          <a:p>
            <a:r>
              <a:rPr lang="en-GB" dirty="0" err="1"/>
              <a:t>Shili</a:t>
            </a:r>
            <a:r>
              <a:rPr lang="en-GB" dirty="0"/>
              <a:t> S, et al. ILC 2018, #PS-021</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646331"/>
          </a:xfrm>
        </p:spPr>
        <p:txBody>
          <a:bodyPr wrap="square">
            <a:spAutoFit/>
          </a:bodyPr>
          <a:lstStyle/>
          <a:p>
            <a:r>
              <a:rPr lang="en-GB" sz="1800" b="1" dirty="0"/>
              <a:t>Aim: </a:t>
            </a:r>
            <a:r>
              <a:rPr lang="en-GB" sz="1800" dirty="0"/>
              <a:t>prospective study to </a:t>
            </a:r>
            <a:r>
              <a:rPr lang="fr-FR" sz="1800" dirty="0" err="1"/>
              <a:t>assess</a:t>
            </a:r>
            <a:r>
              <a:rPr lang="fr-FR" sz="1800" dirty="0"/>
              <a:t> LSM and </a:t>
            </a:r>
            <a:r>
              <a:rPr lang="fr-FR" sz="1800" dirty="0" err="1"/>
              <a:t>its</a:t>
            </a:r>
            <a:r>
              <a:rPr lang="fr-FR" sz="1800" dirty="0"/>
              <a:t> </a:t>
            </a:r>
            <a:r>
              <a:rPr lang="fr-FR" sz="1800" dirty="0" err="1"/>
              <a:t>evolution</a:t>
            </a:r>
            <a:r>
              <a:rPr lang="fr-FR" sz="1800" dirty="0"/>
              <a:t>, and </a:t>
            </a:r>
            <a:r>
              <a:rPr lang="fr-FR" sz="1800" dirty="0" err="1"/>
              <a:t>evaluate</a:t>
            </a:r>
            <a:r>
              <a:rPr lang="fr-FR" sz="1800" dirty="0"/>
              <a:t> </a:t>
            </a:r>
            <a:r>
              <a:rPr lang="fr-FR" sz="1800" dirty="0" err="1"/>
              <a:t>risk</a:t>
            </a:r>
            <a:r>
              <a:rPr lang="fr-FR" sz="1800" dirty="0"/>
              <a:t> </a:t>
            </a:r>
            <a:r>
              <a:rPr lang="fr-FR" sz="1800" dirty="0" err="1"/>
              <a:t>factors</a:t>
            </a:r>
            <a:r>
              <a:rPr lang="fr-FR" sz="1800" dirty="0"/>
              <a:t> </a:t>
            </a:r>
            <a:r>
              <a:rPr lang="fr-FR" sz="1800" dirty="0" err="1"/>
              <a:t>associated</a:t>
            </a:r>
            <a:r>
              <a:rPr lang="fr-FR" sz="1800" dirty="0"/>
              <a:t> </a:t>
            </a:r>
            <a:r>
              <a:rPr lang="fr-FR" sz="1800" dirty="0" err="1"/>
              <a:t>with</a:t>
            </a:r>
            <a:r>
              <a:rPr lang="fr-FR" sz="1800" dirty="0"/>
              <a:t> HCC in SVR HCV patients </a:t>
            </a:r>
            <a:r>
              <a:rPr lang="fr-FR" sz="1800" dirty="0" err="1"/>
              <a:t>after</a:t>
            </a:r>
            <a:r>
              <a:rPr lang="fr-FR" sz="1800" dirty="0"/>
              <a:t> DAA </a:t>
            </a:r>
            <a:r>
              <a:rPr lang="fr-FR" sz="1800" dirty="0" err="1"/>
              <a:t>treatment</a:t>
            </a:r>
            <a:endParaRPr lang="fr-FR" sz="1800" dirty="0"/>
          </a:p>
        </p:txBody>
      </p:sp>
      <p:graphicFrame>
        <p:nvGraphicFramePr>
          <p:cNvPr id="16" name="Content Placeholder 15">
            <a:extLst>
              <a:ext uri="{FF2B5EF4-FFF2-40B4-BE49-F238E27FC236}">
                <a16:creationId xmlns:a16="http://schemas.microsoft.com/office/drawing/2014/main" id="{C7D53ADF-26AF-41EE-947F-17D3298F325F}"/>
              </a:ext>
            </a:extLst>
          </p:cNvPr>
          <p:cNvGraphicFramePr>
            <a:graphicFrameLocks noGrp="1"/>
          </p:cNvGraphicFramePr>
          <p:nvPr>
            <p:ph sz="half" idx="4294967295"/>
            <p:extLst>
              <p:ext uri="{D42A27DB-BD31-4B8C-83A1-F6EECF244321}">
                <p14:modId xmlns:p14="http://schemas.microsoft.com/office/powerpoint/2010/main" val="4128513752"/>
              </p:ext>
            </p:extLst>
          </p:nvPr>
        </p:nvGraphicFramePr>
        <p:xfrm>
          <a:off x="5141292" y="2485569"/>
          <a:ext cx="3607172" cy="2287007"/>
        </p:xfrm>
        <a:graphic>
          <a:graphicData uri="http://schemas.openxmlformats.org/drawingml/2006/table">
            <a:tbl>
              <a:tblPr firstRow="1" bandRow="1">
                <a:tableStyleId>{5C22544A-7EE6-4342-B048-85BDC9FD1C3A}</a:tableStyleId>
              </a:tblPr>
              <a:tblGrid>
                <a:gridCol w="123090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200687">
                <a:tc>
                  <a:txBody>
                    <a:bodyPr/>
                    <a:lstStyle/>
                    <a:p>
                      <a:pPr algn="l">
                        <a:lnSpc>
                          <a:spcPct val="107000"/>
                        </a:lnSpc>
                        <a:spcAft>
                          <a:spcPts val="800"/>
                        </a:spcAft>
                      </a:pPr>
                      <a:r>
                        <a:rPr lang="en-US" sz="1400" dirty="0">
                          <a:effectLst/>
                        </a:rPr>
                        <a:t>Parameter </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7000"/>
                        </a:lnSpc>
                        <a:spcAft>
                          <a:spcPts val="800"/>
                        </a:spcAft>
                      </a:pPr>
                      <a:r>
                        <a:rPr lang="en-US" sz="1400" dirty="0">
                          <a:effectLst/>
                        </a:rPr>
                        <a:t>HR (95% CI)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ct val="107000"/>
                        </a:lnSpc>
                        <a:spcAft>
                          <a:spcPts val="800"/>
                        </a:spcAft>
                      </a:pPr>
                      <a:r>
                        <a:rPr lang="en-US" sz="1400" dirty="0">
                          <a:effectLst/>
                        </a:rPr>
                        <a:t>p-value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19406">
                <a:tc>
                  <a:txBody>
                    <a:bodyPr/>
                    <a:lstStyle/>
                    <a:p>
                      <a:pPr algn="l">
                        <a:lnSpc>
                          <a:spcPct val="107000"/>
                        </a:lnSpc>
                        <a:spcAft>
                          <a:spcPts val="800"/>
                        </a:spcAft>
                      </a:pPr>
                      <a:r>
                        <a:rPr lang="en-US" sz="1400" dirty="0">
                          <a:effectLst/>
                        </a:rPr>
                        <a:t>Males</a:t>
                      </a:r>
                      <a:br>
                        <a:rPr lang="en-US" sz="1400" dirty="0">
                          <a:effectLst/>
                        </a:rPr>
                      </a:br>
                      <a:r>
                        <a:rPr lang="en-US" sz="1400" dirty="0">
                          <a:effectLst/>
                        </a:rPr>
                        <a:t>(vs. females)</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3.04 (1.10, 8.41)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0.032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648133"/>
                  </a:ext>
                </a:extLst>
              </a:tr>
              <a:tr h="232464">
                <a:tc>
                  <a:txBody>
                    <a:bodyPr/>
                    <a:lstStyle/>
                    <a:p>
                      <a:pPr algn="l">
                        <a:lnSpc>
                          <a:spcPct val="107000"/>
                        </a:lnSpc>
                        <a:spcAft>
                          <a:spcPts val="800"/>
                        </a:spcAft>
                      </a:pPr>
                      <a:r>
                        <a:rPr lang="en-US" sz="1400" dirty="0">
                          <a:effectLst/>
                        </a:rPr>
                        <a:t>Age (years)</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1.06 (1.02, 1.10)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0.005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92095"/>
                  </a:ext>
                </a:extLst>
              </a:tr>
              <a:tr h="327654">
                <a:tc>
                  <a:txBody>
                    <a:bodyPr/>
                    <a:lstStyle/>
                    <a:p>
                      <a:pPr algn="l">
                        <a:lnSpc>
                          <a:spcPct val="107000"/>
                        </a:lnSpc>
                        <a:spcAft>
                          <a:spcPts val="800"/>
                        </a:spcAft>
                      </a:pPr>
                      <a:r>
                        <a:rPr lang="en-US" sz="1400" dirty="0">
                          <a:effectLst/>
                        </a:rPr>
                        <a:t>Diabetes </a:t>
                      </a:r>
                      <a:br>
                        <a:rPr lang="en-US" sz="1400" dirty="0">
                          <a:effectLst/>
                        </a:rPr>
                      </a:br>
                      <a:r>
                        <a:rPr lang="en-US" sz="1400" dirty="0">
                          <a:effectLst/>
                        </a:rPr>
                        <a:t>(yes vs. no)</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2.70 (1.12, 6.51)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0.026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654">
                <a:tc>
                  <a:txBody>
                    <a:bodyPr/>
                    <a:lstStyle/>
                    <a:p>
                      <a:pPr algn="l">
                        <a:lnSpc>
                          <a:spcPct val="107000"/>
                        </a:lnSpc>
                        <a:spcAft>
                          <a:spcPts val="800"/>
                        </a:spcAft>
                      </a:pPr>
                      <a:r>
                        <a:rPr lang="en-US" sz="1400" dirty="0">
                          <a:effectLst/>
                        </a:rPr>
                        <a:t>Baseline LSM (/kPa)</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1.05 (1.02, 1.07)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&lt;0.0001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7654">
                <a:tc>
                  <a:txBody>
                    <a:bodyPr/>
                    <a:lstStyle/>
                    <a:p>
                      <a:pPr algn="l">
                        <a:lnSpc>
                          <a:spcPct val="107000"/>
                        </a:lnSpc>
                        <a:spcAft>
                          <a:spcPts val="800"/>
                        </a:spcAft>
                      </a:pPr>
                      <a:r>
                        <a:rPr lang="en-US" sz="1400" dirty="0">
                          <a:effectLst/>
                        </a:rPr>
                        <a:t>Delta-LSM (/kPa)</a:t>
                      </a:r>
                      <a:endParaRPr lang="fr-FR" sz="1400" dirty="0">
                        <a:effectLst/>
                        <a:latin typeface="Calibri" panose="020F0502020204030204" pitchFamily="34" charset="0"/>
                        <a:ea typeface="+mn-ea"/>
                        <a:cs typeface="Times New Roman" panose="02020603050405020304" pitchFamily="18" charset="0"/>
                      </a:endParaRPr>
                    </a:p>
                  </a:txBody>
                  <a:tcPr marL="63500" marR="635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lnSpc>
                          <a:spcPct val="107000"/>
                        </a:lnSpc>
                        <a:spcAft>
                          <a:spcPts val="800"/>
                        </a:spcAft>
                      </a:pPr>
                      <a:r>
                        <a:rPr lang="en-US" sz="1400" dirty="0">
                          <a:effectLst/>
                        </a:rPr>
                        <a:t>0.99 (0.94, 1.04)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400" dirty="0">
                          <a:effectLst/>
                        </a:rPr>
                        <a:t>0.705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 name="Rectangle 16">
            <a:extLst>
              <a:ext uri="{FF2B5EF4-FFF2-40B4-BE49-F238E27FC236}">
                <a16:creationId xmlns:a16="http://schemas.microsoft.com/office/drawing/2014/main" id="{092859A8-2333-4D1F-930B-067FFF315C7F}"/>
              </a:ext>
            </a:extLst>
          </p:cNvPr>
          <p:cNvSpPr/>
          <p:nvPr/>
        </p:nvSpPr>
        <p:spPr>
          <a:xfrm>
            <a:off x="6364861" y="2146339"/>
            <a:ext cx="1369286" cy="338554"/>
          </a:xfrm>
          <a:prstGeom prst="rect">
            <a:avLst/>
          </a:prstGeom>
        </p:spPr>
        <p:txBody>
          <a:bodyPr wrap="none">
            <a:spAutoFit/>
          </a:bodyPr>
          <a:lstStyle/>
          <a:p>
            <a:r>
              <a:rPr lang="en-GB" sz="1600" b="1" dirty="0">
                <a:latin typeface="Arial" panose="020B0604020202020204" pitchFamily="34" charset="0"/>
                <a:cs typeface="Arial" panose="020B0604020202020204" pitchFamily="34" charset="0"/>
              </a:rPr>
              <a:t>Risk of HCC</a:t>
            </a:r>
          </a:p>
        </p:txBody>
      </p:sp>
      <p:sp>
        <p:nvSpPr>
          <p:cNvPr id="18" name="Content Placeholder 4">
            <a:extLst>
              <a:ext uri="{FF2B5EF4-FFF2-40B4-BE49-F238E27FC236}">
                <a16:creationId xmlns:a16="http://schemas.microsoft.com/office/drawing/2014/main" id="{16B41361-C69B-4B3B-B16D-0BEC26AE81AC}"/>
              </a:ext>
            </a:extLst>
          </p:cNvPr>
          <p:cNvSpPr txBox="1">
            <a:spLocks/>
          </p:cNvSpPr>
          <p:nvPr/>
        </p:nvSpPr>
        <p:spPr>
          <a:xfrm>
            <a:off x="318600" y="2139123"/>
            <a:ext cx="4829464" cy="3090077"/>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b="1" dirty="0"/>
              <a:t>Method: </a:t>
            </a:r>
          </a:p>
          <a:p>
            <a:pPr lvl="1"/>
            <a:r>
              <a:rPr lang="en-GB" sz="1400" dirty="0"/>
              <a:t>2 French university hospitals (Bordeaux, </a:t>
            </a:r>
            <a:r>
              <a:rPr lang="en-GB" sz="1400" dirty="0" err="1"/>
              <a:t>Créteil</a:t>
            </a:r>
            <a:r>
              <a:rPr lang="en-GB" sz="1400" dirty="0"/>
              <a:t>)</a:t>
            </a:r>
          </a:p>
          <a:p>
            <a:pPr lvl="1"/>
            <a:r>
              <a:rPr lang="en-GB" sz="1400" dirty="0"/>
              <a:t>May 2008</a:t>
            </a:r>
            <a:r>
              <a:rPr lang="en-GB" sz="1400" dirty="0">
                <a:latin typeface="Arial" panose="020B0604020202020204" pitchFamily="34" charset="0"/>
                <a:cs typeface="Arial" panose="020B0604020202020204" pitchFamily="34" charset="0"/>
              </a:rPr>
              <a:t>–</a:t>
            </a:r>
            <a:r>
              <a:rPr lang="en-GB" sz="1400" dirty="0"/>
              <a:t>Nov 2016</a:t>
            </a:r>
          </a:p>
          <a:p>
            <a:pPr lvl="1"/>
            <a:r>
              <a:rPr lang="en-GB" sz="1400" dirty="0"/>
              <a:t>Patients were treated with DAAs</a:t>
            </a:r>
          </a:p>
          <a:p>
            <a:pPr lvl="1"/>
            <a:r>
              <a:rPr lang="en-GB" sz="1400" dirty="0"/>
              <a:t>LSM conducted before and after treatment</a:t>
            </a:r>
          </a:p>
          <a:p>
            <a:pPr lvl="1"/>
            <a:r>
              <a:rPr lang="fr-FR" sz="1400" dirty="0"/>
              <a:t>Delta LSM = follow-up LSM – </a:t>
            </a:r>
            <a:r>
              <a:rPr lang="fr-FR" sz="1400" dirty="0" err="1"/>
              <a:t>baseline</a:t>
            </a:r>
            <a:r>
              <a:rPr lang="fr-FR" sz="1400" dirty="0"/>
              <a:t> LSM </a:t>
            </a:r>
            <a:br>
              <a:rPr lang="fr-FR" sz="1400" dirty="0"/>
            </a:br>
            <a:r>
              <a:rPr lang="fr-FR" sz="1400" dirty="0"/>
              <a:t>(&lt;0 if </a:t>
            </a:r>
            <a:r>
              <a:rPr lang="fr-FR" sz="1400" dirty="0" err="1"/>
              <a:t>improvement</a:t>
            </a:r>
            <a:r>
              <a:rPr lang="fr-FR" sz="1400" dirty="0"/>
              <a:t>)</a:t>
            </a:r>
          </a:p>
          <a:p>
            <a:r>
              <a:rPr lang="en-GB" sz="1600" b="1" dirty="0"/>
              <a:t>Results:</a:t>
            </a:r>
          </a:p>
          <a:p>
            <a:pPr lvl="1"/>
            <a:r>
              <a:rPr lang="en-GB" sz="1400" dirty="0"/>
              <a:t>N=828, 52% male; median age 61 years; </a:t>
            </a:r>
            <a:br>
              <a:rPr lang="en-GB" sz="1400" dirty="0"/>
            </a:br>
            <a:r>
              <a:rPr lang="en-GB" sz="1400" dirty="0"/>
              <a:t>15% diabetes; 41% cirrhosis</a:t>
            </a:r>
          </a:p>
          <a:p>
            <a:pPr lvl="1"/>
            <a:r>
              <a:rPr lang="en-GB" sz="1400" dirty="0"/>
              <a:t>Median (range) Delta LSM = </a:t>
            </a:r>
            <a:br>
              <a:rPr lang="en-GB" sz="1400" dirty="0"/>
            </a:br>
            <a:r>
              <a:rPr lang="en-US" sz="1400" dirty="0">
                <a:latin typeface="Arial" panose="020B0604020202020204" pitchFamily="34" charset="0"/>
                <a:cs typeface="Arial" panose="020B0604020202020204" pitchFamily="34" charset="0"/>
              </a:rPr>
              <a:t>–</a:t>
            </a:r>
            <a:r>
              <a:rPr lang="en-US" sz="1400" dirty="0"/>
              <a:t>3.6 (</a:t>
            </a:r>
            <a:r>
              <a:rPr lang="en-US" sz="1400" dirty="0">
                <a:latin typeface="Arial" panose="020B0604020202020204" pitchFamily="34" charset="0"/>
                <a:cs typeface="Arial" panose="020B0604020202020204" pitchFamily="34" charset="0"/>
              </a:rPr>
              <a:t>–</a:t>
            </a:r>
            <a:r>
              <a:rPr lang="en-US" sz="1400" dirty="0"/>
              <a:t>6.2, </a:t>
            </a:r>
            <a:r>
              <a:rPr lang="en-US" sz="1400" dirty="0">
                <a:latin typeface="Arial" panose="020B0604020202020204" pitchFamily="34" charset="0"/>
                <a:cs typeface="Arial" panose="020B0604020202020204" pitchFamily="34" charset="0"/>
              </a:rPr>
              <a:t>–</a:t>
            </a:r>
            <a:r>
              <a:rPr lang="en-US" sz="1400" dirty="0"/>
              <a:t>1.1) kPa (p&lt;0.0001)</a:t>
            </a:r>
          </a:p>
        </p:txBody>
      </p:sp>
      <p:sp>
        <p:nvSpPr>
          <p:cNvPr id="13" name="Content Placeholder 3">
            <a:extLst>
              <a:ext uri="{FF2B5EF4-FFF2-40B4-BE49-F238E27FC236}">
                <a16:creationId xmlns:a16="http://schemas.microsoft.com/office/drawing/2014/main" id="{CE881883-1313-4DF1-9B46-E7CA30FDB7D4}"/>
              </a:ext>
            </a:extLst>
          </p:cNvPr>
          <p:cNvSpPr txBox="1">
            <a:spLocks/>
          </p:cNvSpPr>
          <p:nvPr/>
        </p:nvSpPr>
        <p:spPr>
          <a:xfrm>
            <a:off x="318600" y="5161361"/>
            <a:ext cx="8506800" cy="566309"/>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r>
              <a:rPr lang="fr-FR" sz="1400" dirty="0"/>
              <a:t>Baseline LSM of 8</a:t>
            </a:r>
            <a:r>
              <a:rPr lang="fr-FR" sz="1400" dirty="0">
                <a:latin typeface="Arial" panose="020B0604020202020204" pitchFamily="34" charset="0"/>
                <a:cs typeface="Arial" panose="020B0604020202020204" pitchFamily="34" charset="0"/>
              </a:rPr>
              <a:t>–</a:t>
            </a:r>
            <a:r>
              <a:rPr lang="fr-FR" sz="1400" dirty="0"/>
              <a:t>12.5 and no </a:t>
            </a:r>
            <a:r>
              <a:rPr lang="fr-FR" sz="1400" dirty="0" err="1"/>
              <a:t>diabetes</a:t>
            </a:r>
            <a:r>
              <a:rPr lang="fr-FR" sz="1400" dirty="0"/>
              <a:t>: 1/238 (0.4%) </a:t>
            </a:r>
            <a:r>
              <a:rPr lang="fr-FR" sz="1400" dirty="0">
                <a:sym typeface="Wingdings" panose="05000000000000000000" pitchFamily="2" charset="2"/>
              </a:rPr>
              <a:t> no HCC screening</a:t>
            </a:r>
            <a:endParaRPr lang="fr-FR" sz="1400" dirty="0"/>
          </a:p>
          <a:p>
            <a:pPr lvl="1"/>
            <a:r>
              <a:rPr lang="fr-FR" sz="1400" dirty="0" err="1"/>
              <a:t>Diabetes</a:t>
            </a:r>
            <a:r>
              <a:rPr lang="fr-FR" sz="1400" dirty="0"/>
              <a:t> </a:t>
            </a:r>
            <a:r>
              <a:rPr lang="fr-FR" sz="1400" dirty="0" err="1"/>
              <a:t>regardless</a:t>
            </a:r>
            <a:r>
              <a:rPr lang="fr-FR" sz="1400" dirty="0"/>
              <a:t> of </a:t>
            </a:r>
            <a:r>
              <a:rPr lang="fr-FR" sz="1400" dirty="0" err="1"/>
              <a:t>baseline</a:t>
            </a:r>
            <a:r>
              <a:rPr lang="fr-FR" sz="1400" dirty="0"/>
              <a:t> LSM: 21/390 (5.4%) </a:t>
            </a:r>
            <a:r>
              <a:rPr lang="fr-FR" sz="1400" dirty="0">
                <a:sym typeface="Wingdings" panose="05000000000000000000" pitchFamily="2" charset="2"/>
              </a:rPr>
              <a:t> HCC screening</a:t>
            </a:r>
            <a:endParaRPr lang="fr-FR" sz="1400" dirty="0"/>
          </a:p>
        </p:txBody>
      </p:sp>
    </p:spTree>
    <p:extLst>
      <p:ext uri="{BB962C8B-B14F-4D97-AF65-F5344CB8AC3E}">
        <p14:creationId xmlns:p14="http://schemas.microsoft.com/office/powerpoint/2010/main" val="408658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Long-term impact of HCV eradication after all-oral therapy in patients with clinically significant portal hypertension (CSPH)</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1. Lens S, et al. Gastroenterology 2017;153:1273</a:t>
            </a:r>
            <a:r>
              <a:rPr lang="en-GB" dirty="0">
                <a:latin typeface="Arial" panose="020B0604020202020204" pitchFamily="34" charset="0"/>
                <a:cs typeface="Arial" panose="020B0604020202020204" pitchFamily="34" charset="0"/>
              </a:rPr>
              <a:t>–</a:t>
            </a:r>
            <a:r>
              <a:rPr lang="en-GB" dirty="0"/>
              <a:t>83;</a:t>
            </a:r>
            <a:br>
              <a:rPr lang="en-US" dirty="0"/>
            </a:br>
            <a:r>
              <a:rPr lang="en-GB" dirty="0"/>
              <a:t>Lens S, et al. ILC 2018, #PS-150</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997196"/>
          </a:xfrm>
        </p:spPr>
        <p:txBody>
          <a:bodyPr>
            <a:spAutoFit/>
          </a:bodyPr>
          <a:lstStyle/>
          <a:p>
            <a:r>
              <a:rPr lang="en-GB" sz="1400" dirty="0"/>
              <a:t>Multicentre prospective study of patients with HCV-related cirrhosis and CSPH (HVPG</a:t>
            </a:r>
            <a:r>
              <a:rPr lang="en-US" sz="1400" dirty="0"/>
              <a:t> </a:t>
            </a:r>
            <a:r>
              <a:rPr lang="es-ES_tradnl" sz="1400" dirty="0">
                <a:sym typeface="Symbol" charset="2"/>
              </a:rPr>
              <a:t>≥</a:t>
            </a:r>
            <a:r>
              <a:rPr lang="en-GB" sz="1400" dirty="0"/>
              <a:t>10 mmHg) achieving SVR after all-oral antiviral therapy</a:t>
            </a:r>
            <a:r>
              <a:rPr lang="en-GB" sz="1400" baseline="30000" dirty="0"/>
              <a:t>1</a:t>
            </a:r>
          </a:p>
          <a:p>
            <a:r>
              <a:rPr lang="en-GB" sz="1400" dirty="0"/>
              <a:t>Patients with CSPH 24 weeks after therapy underwent a new haemodynamic assessment 96 weeks after EOT (SVR24 and SVR96, respectively)</a:t>
            </a:r>
          </a:p>
        </p:txBody>
      </p:sp>
      <p:cxnSp>
        <p:nvCxnSpPr>
          <p:cNvPr id="9" name="10 Conector recto">
            <a:extLst>
              <a:ext uri="{FF2B5EF4-FFF2-40B4-BE49-F238E27FC236}">
                <a16:creationId xmlns:a16="http://schemas.microsoft.com/office/drawing/2014/main" id="{6307F6CA-4E7A-8845-AA1A-2539A8A4D148}"/>
              </a:ext>
            </a:extLst>
          </p:cNvPr>
          <p:cNvCxnSpPr/>
          <p:nvPr/>
        </p:nvCxnSpPr>
        <p:spPr>
          <a:xfrm flipV="1">
            <a:off x="1411687" y="2761764"/>
            <a:ext cx="2449627"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15 Conector recto">
            <a:extLst>
              <a:ext uri="{FF2B5EF4-FFF2-40B4-BE49-F238E27FC236}">
                <a16:creationId xmlns:a16="http://schemas.microsoft.com/office/drawing/2014/main" id="{1AEBD25D-70FE-B04E-8478-87D39F1D4F8E}"/>
              </a:ext>
            </a:extLst>
          </p:cNvPr>
          <p:cNvCxnSpPr/>
          <p:nvPr/>
        </p:nvCxnSpPr>
        <p:spPr>
          <a:xfrm flipV="1">
            <a:off x="2616769" y="3104380"/>
            <a:ext cx="1223431"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24 CuadroTexto">
            <a:extLst>
              <a:ext uri="{FF2B5EF4-FFF2-40B4-BE49-F238E27FC236}">
                <a16:creationId xmlns:a16="http://schemas.microsoft.com/office/drawing/2014/main" id="{2216CD04-89C9-D341-93EA-424D07B085A7}"/>
              </a:ext>
            </a:extLst>
          </p:cNvPr>
          <p:cNvSpPr txBox="1"/>
          <p:nvPr/>
        </p:nvSpPr>
        <p:spPr>
          <a:xfrm>
            <a:off x="1357349" y="2442415"/>
            <a:ext cx="2525050" cy="261610"/>
          </a:xfrm>
          <a:prstGeom prst="rect">
            <a:avLst/>
          </a:prstGeom>
          <a:noFill/>
        </p:spPr>
        <p:txBody>
          <a:bodyPr wrap="none" rtlCol="0">
            <a:spAutoFit/>
          </a:bodyPr>
          <a:lstStyle/>
          <a:p>
            <a:pPr algn="ctr"/>
            <a:r>
              <a:rPr lang="es-ES" sz="1100" dirty="0">
                <a:latin typeface="Arial" panose="020B0604020202020204" pitchFamily="34" charset="0"/>
                <a:cs typeface="Arial" panose="020B0604020202020204" pitchFamily="34" charset="0"/>
              </a:rPr>
              <a:t>–</a:t>
            </a:r>
            <a:r>
              <a:rPr lang="es-ES" sz="1100" dirty="0"/>
              <a:t>3.9</a:t>
            </a:r>
            <a:r>
              <a:rPr lang="es-ES" sz="1100" dirty="0">
                <a:cs typeface="Calibri"/>
              </a:rPr>
              <a:t>±3.6 </a:t>
            </a:r>
            <a:r>
              <a:rPr lang="es-ES" sz="1100" dirty="0" err="1"/>
              <a:t>mmHg</a:t>
            </a:r>
            <a:r>
              <a:rPr lang="es-ES" sz="1100" dirty="0"/>
              <a:t> (</a:t>
            </a:r>
            <a:r>
              <a:rPr lang="es-ES" sz="1100" dirty="0">
                <a:latin typeface="Arial" panose="020B0604020202020204" pitchFamily="34" charset="0"/>
                <a:cs typeface="Arial" panose="020B0604020202020204" pitchFamily="34" charset="0"/>
              </a:rPr>
              <a:t>–</a:t>
            </a:r>
            <a:r>
              <a:rPr lang="es-ES" sz="1100" dirty="0"/>
              <a:t>23</a:t>
            </a:r>
            <a:r>
              <a:rPr lang="es-ES" sz="1100" dirty="0">
                <a:cs typeface="Calibri"/>
              </a:rPr>
              <a:t>±19%); </a:t>
            </a:r>
            <a:r>
              <a:rPr lang="es-ES" sz="1100" dirty="0"/>
              <a:t>p&lt;0.01 </a:t>
            </a:r>
          </a:p>
        </p:txBody>
      </p:sp>
      <p:sp>
        <p:nvSpPr>
          <p:cNvPr id="12" name="26 CuadroTexto">
            <a:extLst>
              <a:ext uri="{FF2B5EF4-FFF2-40B4-BE49-F238E27FC236}">
                <a16:creationId xmlns:a16="http://schemas.microsoft.com/office/drawing/2014/main" id="{91A49161-91A7-DF43-B24F-67A41F772A08}"/>
              </a:ext>
            </a:extLst>
          </p:cNvPr>
          <p:cNvSpPr txBox="1"/>
          <p:nvPr/>
        </p:nvSpPr>
        <p:spPr>
          <a:xfrm>
            <a:off x="1987712" y="2847703"/>
            <a:ext cx="2589542" cy="261610"/>
          </a:xfrm>
          <a:prstGeom prst="rect">
            <a:avLst/>
          </a:prstGeom>
          <a:noFill/>
        </p:spPr>
        <p:txBody>
          <a:bodyPr wrap="square" rtlCol="0">
            <a:spAutoFit/>
          </a:bodyPr>
          <a:lstStyle/>
          <a:p>
            <a:pPr algn="ctr"/>
            <a:r>
              <a:rPr lang="es-ES" sz="1100" dirty="0">
                <a:latin typeface="Arial" panose="020B0604020202020204" pitchFamily="34" charset="0"/>
                <a:cs typeface="Arial" panose="020B0604020202020204" pitchFamily="34" charset="0"/>
              </a:rPr>
              <a:t>–</a:t>
            </a:r>
            <a:r>
              <a:rPr lang="es-ES" sz="1100" dirty="0"/>
              <a:t>2</a:t>
            </a:r>
            <a:r>
              <a:rPr lang="es-ES" sz="1100" dirty="0">
                <a:cs typeface="Calibri"/>
              </a:rPr>
              <a:t>±2.9 </a:t>
            </a:r>
            <a:r>
              <a:rPr lang="es-ES" sz="1100" dirty="0" err="1"/>
              <a:t>mmHg</a:t>
            </a:r>
            <a:r>
              <a:rPr lang="es-ES" sz="1100" dirty="0">
                <a:cs typeface="Calibri"/>
              </a:rPr>
              <a:t> </a:t>
            </a:r>
            <a:r>
              <a:rPr lang="es-ES" sz="1100" dirty="0"/>
              <a:t>(</a:t>
            </a:r>
            <a:r>
              <a:rPr lang="es-ES" sz="1100" dirty="0">
                <a:latin typeface="Arial" panose="020B0604020202020204" pitchFamily="34" charset="0"/>
                <a:cs typeface="Arial" panose="020B0604020202020204" pitchFamily="34" charset="0"/>
              </a:rPr>
              <a:t>–</a:t>
            </a:r>
            <a:r>
              <a:rPr lang="es-ES" sz="1100" dirty="0"/>
              <a:t>12</a:t>
            </a:r>
            <a:r>
              <a:rPr lang="es-ES" sz="1100" dirty="0">
                <a:cs typeface="Calibri"/>
              </a:rPr>
              <a:t>±18%); </a:t>
            </a:r>
            <a:r>
              <a:rPr lang="es-ES" sz="1100" dirty="0"/>
              <a:t>p&lt;0.01 </a:t>
            </a:r>
          </a:p>
        </p:txBody>
      </p:sp>
      <p:sp>
        <p:nvSpPr>
          <p:cNvPr id="13" name="Content Placeholder 4">
            <a:extLst>
              <a:ext uri="{FF2B5EF4-FFF2-40B4-BE49-F238E27FC236}">
                <a16:creationId xmlns:a16="http://schemas.microsoft.com/office/drawing/2014/main" id="{32227937-6755-E248-B11F-030FC3B69F90}"/>
              </a:ext>
            </a:extLst>
          </p:cNvPr>
          <p:cNvSpPr txBox="1">
            <a:spLocks/>
          </p:cNvSpPr>
          <p:nvPr/>
        </p:nvSpPr>
        <p:spPr>
          <a:xfrm>
            <a:off x="179512" y="5027945"/>
            <a:ext cx="8506800" cy="1280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endParaRPr lang="en-GB" sz="1050" dirty="0"/>
          </a:p>
          <a:p>
            <a:pPr>
              <a:buFont typeface="Wingdings" pitchFamily="2" charset="2"/>
              <a:buChar char="ü"/>
            </a:pPr>
            <a:endParaRPr lang="en-GB" sz="1050" dirty="0" err="1"/>
          </a:p>
        </p:txBody>
      </p:sp>
      <p:sp>
        <p:nvSpPr>
          <p:cNvPr id="14" name="Content Placeholder 3">
            <a:extLst>
              <a:ext uri="{FF2B5EF4-FFF2-40B4-BE49-F238E27FC236}">
                <a16:creationId xmlns:a16="http://schemas.microsoft.com/office/drawing/2014/main" id="{C17D22A8-CB24-4A3C-870E-1C5C607D2C5C}"/>
              </a:ext>
            </a:extLst>
          </p:cNvPr>
          <p:cNvSpPr txBox="1">
            <a:spLocks/>
          </p:cNvSpPr>
          <p:nvPr/>
        </p:nvSpPr>
        <p:spPr>
          <a:xfrm>
            <a:off x="319314" y="4809229"/>
            <a:ext cx="8506800" cy="142808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dirty="0"/>
              <a:t>SVR after IFN-free regimens is associated with time-dependent reduction in portal pressure in patients with baseline CSPH. However, a significant proportion of patients still present with CSPH in the long term and remain at risk of clinical decompensation and OV development or progression</a:t>
            </a:r>
          </a:p>
          <a:p>
            <a:r>
              <a:rPr lang="en-GB" sz="1400" dirty="0"/>
              <a:t>Baseline HVPG (OR 1.55 [95% CI 1.18, 2.1]; p&lt;0.01) or previous liver decompensation in absence of HVPG assessment (OR 10 [95% CI 1.4, 80]; p=0.02) were independently associated with lower rate of HVPG decrease &lt;10 mmHg 2 years after therapy</a:t>
            </a:r>
          </a:p>
        </p:txBody>
      </p:sp>
      <p:graphicFrame>
        <p:nvGraphicFramePr>
          <p:cNvPr id="18" name="Chart 17">
            <a:extLst>
              <a:ext uri="{FF2B5EF4-FFF2-40B4-BE49-F238E27FC236}">
                <a16:creationId xmlns:a16="http://schemas.microsoft.com/office/drawing/2014/main" id="{3F94470F-7E57-4793-9D24-86B902D18579}"/>
              </a:ext>
            </a:extLst>
          </p:cNvPr>
          <p:cNvGraphicFramePr/>
          <p:nvPr>
            <p:extLst>
              <p:ext uri="{D42A27DB-BD31-4B8C-83A1-F6EECF244321}">
                <p14:modId xmlns:p14="http://schemas.microsoft.com/office/powerpoint/2010/main" val="3415209168"/>
              </p:ext>
            </p:extLst>
          </p:nvPr>
        </p:nvGraphicFramePr>
        <p:xfrm>
          <a:off x="4666958" y="2343205"/>
          <a:ext cx="3960440" cy="247692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23C7A48-2D1D-4A0A-A246-ED05F2F69D16}"/>
              </a:ext>
            </a:extLst>
          </p:cNvPr>
          <p:cNvSpPr txBox="1"/>
          <p:nvPr/>
        </p:nvSpPr>
        <p:spPr>
          <a:xfrm>
            <a:off x="5551684" y="4250084"/>
            <a:ext cx="341760" cy="261610"/>
          </a:xfrm>
          <a:prstGeom prst="rect">
            <a:avLst/>
          </a:prstGeom>
          <a:noFill/>
        </p:spPr>
        <p:txBody>
          <a:bodyPr wrap="none" rtlCol="0">
            <a:spAutoFit/>
          </a:bodyPr>
          <a:lstStyle/>
          <a:p>
            <a:pPr algn="ctr"/>
            <a:r>
              <a:rPr lang="en-GB" sz="1100" dirty="0"/>
              <a:t>77</a:t>
            </a:r>
          </a:p>
        </p:txBody>
      </p:sp>
      <p:sp>
        <p:nvSpPr>
          <p:cNvPr id="20" name="TextBox 19">
            <a:extLst>
              <a:ext uri="{FF2B5EF4-FFF2-40B4-BE49-F238E27FC236}">
                <a16:creationId xmlns:a16="http://schemas.microsoft.com/office/drawing/2014/main" id="{F94695F5-21A7-449F-A025-168F26732643}"/>
              </a:ext>
            </a:extLst>
          </p:cNvPr>
          <p:cNvSpPr txBox="1"/>
          <p:nvPr/>
        </p:nvSpPr>
        <p:spPr>
          <a:xfrm>
            <a:off x="5770780" y="4250084"/>
            <a:ext cx="341760" cy="261610"/>
          </a:xfrm>
          <a:prstGeom prst="rect">
            <a:avLst/>
          </a:prstGeom>
          <a:noFill/>
        </p:spPr>
        <p:txBody>
          <a:bodyPr wrap="none" rtlCol="0">
            <a:spAutoFit/>
          </a:bodyPr>
          <a:lstStyle/>
          <a:p>
            <a:pPr algn="ctr"/>
            <a:r>
              <a:rPr lang="en-GB" sz="1100" dirty="0">
                <a:solidFill>
                  <a:schemeClr val="bg2"/>
                </a:solidFill>
              </a:rPr>
              <a:t>71</a:t>
            </a:r>
          </a:p>
        </p:txBody>
      </p:sp>
      <p:sp>
        <p:nvSpPr>
          <p:cNvPr id="21" name="TextBox 20">
            <a:extLst>
              <a:ext uri="{FF2B5EF4-FFF2-40B4-BE49-F238E27FC236}">
                <a16:creationId xmlns:a16="http://schemas.microsoft.com/office/drawing/2014/main" id="{03DC3D6F-7FA2-473B-9812-4BC4AFAADFE6}"/>
              </a:ext>
            </a:extLst>
          </p:cNvPr>
          <p:cNvSpPr txBox="1"/>
          <p:nvPr/>
        </p:nvSpPr>
        <p:spPr>
          <a:xfrm>
            <a:off x="6004826" y="4250084"/>
            <a:ext cx="341760" cy="261610"/>
          </a:xfrm>
          <a:prstGeom prst="rect">
            <a:avLst/>
          </a:prstGeom>
          <a:noFill/>
        </p:spPr>
        <p:txBody>
          <a:bodyPr wrap="none" rtlCol="0">
            <a:spAutoFit/>
          </a:bodyPr>
          <a:lstStyle/>
          <a:p>
            <a:pPr algn="ctr"/>
            <a:r>
              <a:rPr lang="en-GB" sz="1100" dirty="0">
                <a:solidFill>
                  <a:schemeClr val="bg2"/>
                </a:solidFill>
              </a:rPr>
              <a:t>39</a:t>
            </a:r>
          </a:p>
        </p:txBody>
      </p:sp>
      <p:sp>
        <p:nvSpPr>
          <p:cNvPr id="22" name="TextBox 21">
            <a:extLst>
              <a:ext uri="{FF2B5EF4-FFF2-40B4-BE49-F238E27FC236}">
                <a16:creationId xmlns:a16="http://schemas.microsoft.com/office/drawing/2014/main" id="{ED3E72E1-A628-465B-AA40-695B60CAAA3B}"/>
              </a:ext>
            </a:extLst>
          </p:cNvPr>
          <p:cNvSpPr txBox="1"/>
          <p:nvPr/>
        </p:nvSpPr>
        <p:spPr>
          <a:xfrm>
            <a:off x="6574780" y="4250084"/>
            <a:ext cx="341760" cy="261610"/>
          </a:xfrm>
          <a:prstGeom prst="rect">
            <a:avLst/>
          </a:prstGeom>
          <a:noFill/>
        </p:spPr>
        <p:txBody>
          <a:bodyPr wrap="none" rtlCol="0">
            <a:spAutoFit/>
          </a:bodyPr>
          <a:lstStyle/>
          <a:p>
            <a:pPr algn="ctr"/>
            <a:r>
              <a:rPr lang="en-GB" sz="1100" dirty="0"/>
              <a:t>77</a:t>
            </a:r>
          </a:p>
        </p:txBody>
      </p:sp>
      <p:sp>
        <p:nvSpPr>
          <p:cNvPr id="23" name="TextBox 22">
            <a:extLst>
              <a:ext uri="{FF2B5EF4-FFF2-40B4-BE49-F238E27FC236}">
                <a16:creationId xmlns:a16="http://schemas.microsoft.com/office/drawing/2014/main" id="{29D06B4D-F260-4A25-A175-60FB872C47D4}"/>
              </a:ext>
            </a:extLst>
          </p:cNvPr>
          <p:cNvSpPr txBox="1"/>
          <p:nvPr/>
        </p:nvSpPr>
        <p:spPr>
          <a:xfrm>
            <a:off x="6793876" y="4250084"/>
            <a:ext cx="341760" cy="261610"/>
          </a:xfrm>
          <a:prstGeom prst="rect">
            <a:avLst/>
          </a:prstGeom>
          <a:noFill/>
        </p:spPr>
        <p:txBody>
          <a:bodyPr wrap="none" rtlCol="0">
            <a:spAutoFit/>
          </a:bodyPr>
          <a:lstStyle/>
          <a:p>
            <a:pPr algn="ctr"/>
            <a:r>
              <a:rPr lang="en-GB" sz="1100" dirty="0">
                <a:solidFill>
                  <a:schemeClr val="bg2"/>
                </a:solidFill>
              </a:rPr>
              <a:t>61</a:t>
            </a:r>
          </a:p>
        </p:txBody>
      </p:sp>
      <p:sp>
        <p:nvSpPr>
          <p:cNvPr id="24" name="TextBox 23">
            <a:extLst>
              <a:ext uri="{FF2B5EF4-FFF2-40B4-BE49-F238E27FC236}">
                <a16:creationId xmlns:a16="http://schemas.microsoft.com/office/drawing/2014/main" id="{4654BFA8-2C37-4129-9CA4-45B93273E6C2}"/>
              </a:ext>
            </a:extLst>
          </p:cNvPr>
          <p:cNvSpPr txBox="1"/>
          <p:nvPr/>
        </p:nvSpPr>
        <p:spPr>
          <a:xfrm>
            <a:off x="7027922" y="4250084"/>
            <a:ext cx="341760" cy="261610"/>
          </a:xfrm>
          <a:prstGeom prst="rect">
            <a:avLst/>
          </a:prstGeom>
          <a:noFill/>
        </p:spPr>
        <p:txBody>
          <a:bodyPr wrap="none" rtlCol="0">
            <a:spAutoFit/>
          </a:bodyPr>
          <a:lstStyle/>
          <a:p>
            <a:pPr algn="ctr"/>
            <a:r>
              <a:rPr lang="en-GB" sz="1100" dirty="0">
                <a:solidFill>
                  <a:schemeClr val="bg2"/>
                </a:solidFill>
              </a:rPr>
              <a:t>27</a:t>
            </a:r>
          </a:p>
        </p:txBody>
      </p:sp>
      <p:sp>
        <p:nvSpPr>
          <p:cNvPr id="25" name="TextBox 24">
            <a:extLst>
              <a:ext uri="{FF2B5EF4-FFF2-40B4-BE49-F238E27FC236}">
                <a16:creationId xmlns:a16="http://schemas.microsoft.com/office/drawing/2014/main" id="{F521DBD1-D433-4520-8F17-39F4F91D5C69}"/>
              </a:ext>
            </a:extLst>
          </p:cNvPr>
          <p:cNvSpPr txBox="1"/>
          <p:nvPr/>
        </p:nvSpPr>
        <p:spPr>
          <a:xfrm>
            <a:off x="7586281" y="4250084"/>
            <a:ext cx="341760" cy="261610"/>
          </a:xfrm>
          <a:prstGeom prst="rect">
            <a:avLst/>
          </a:prstGeom>
          <a:noFill/>
        </p:spPr>
        <p:txBody>
          <a:bodyPr wrap="none" rtlCol="0">
            <a:spAutoFit/>
          </a:bodyPr>
          <a:lstStyle/>
          <a:p>
            <a:pPr algn="ctr"/>
            <a:r>
              <a:rPr lang="en-GB" sz="1100" dirty="0"/>
              <a:t>59</a:t>
            </a:r>
          </a:p>
        </p:txBody>
      </p:sp>
      <p:sp>
        <p:nvSpPr>
          <p:cNvPr id="26" name="TextBox 25">
            <a:extLst>
              <a:ext uri="{FF2B5EF4-FFF2-40B4-BE49-F238E27FC236}">
                <a16:creationId xmlns:a16="http://schemas.microsoft.com/office/drawing/2014/main" id="{8BB289AB-AF27-4DBA-8FA5-C7BF590C0493}"/>
              </a:ext>
            </a:extLst>
          </p:cNvPr>
          <p:cNvSpPr txBox="1"/>
          <p:nvPr/>
        </p:nvSpPr>
        <p:spPr>
          <a:xfrm>
            <a:off x="7805377" y="4250084"/>
            <a:ext cx="341760" cy="261610"/>
          </a:xfrm>
          <a:prstGeom prst="rect">
            <a:avLst/>
          </a:prstGeom>
          <a:noFill/>
        </p:spPr>
        <p:txBody>
          <a:bodyPr wrap="none" rtlCol="0">
            <a:spAutoFit/>
          </a:bodyPr>
          <a:lstStyle/>
          <a:p>
            <a:pPr algn="ctr"/>
            <a:r>
              <a:rPr lang="en-GB" sz="1100" dirty="0">
                <a:solidFill>
                  <a:schemeClr val="bg2"/>
                </a:solidFill>
              </a:rPr>
              <a:t>41</a:t>
            </a:r>
          </a:p>
        </p:txBody>
      </p:sp>
      <p:sp>
        <p:nvSpPr>
          <p:cNvPr id="27" name="TextBox 26">
            <a:extLst>
              <a:ext uri="{FF2B5EF4-FFF2-40B4-BE49-F238E27FC236}">
                <a16:creationId xmlns:a16="http://schemas.microsoft.com/office/drawing/2014/main" id="{E6285137-65B1-4514-ADE1-5D5E2B0E41EB}"/>
              </a:ext>
            </a:extLst>
          </p:cNvPr>
          <p:cNvSpPr txBox="1"/>
          <p:nvPr/>
        </p:nvSpPr>
        <p:spPr>
          <a:xfrm>
            <a:off x="8039423" y="4250084"/>
            <a:ext cx="341760" cy="261610"/>
          </a:xfrm>
          <a:prstGeom prst="rect">
            <a:avLst/>
          </a:prstGeom>
          <a:noFill/>
        </p:spPr>
        <p:txBody>
          <a:bodyPr wrap="none" rtlCol="0">
            <a:spAutoFit/>
          </a:bodyPr>
          <a:lstStyle/>
          <a:p>
            <a:pPr algn="ctr"/>
            <a:r>
              <a:rPr lang="en-GB" sz="1100" dirty="0">
                <a:solidFill>
                  <a:schemeClr val="bg2"/>
                </a:solidFill>
              </a:rPr>
              <a:t>15</a:t>
            </a:r>
          </a:p>
        </p:txBody>
      </p:sp>
      <p:graphicFrame>
        <p:nvGraphicFramePr>
          <p:cNvPr id="28" name="Chart 27">
            <a:extLst>
              <a:ext uri="{FF2B5EF4-FFF2-40B4-BE49-F238E27FC236}">
                <a16:creationId xmlns:a16="http://schemas.microsoft.com/office/drawing/2014/main" id="{AFF7640E-AFEC-4264-B076-31F838BC018B}"/>
              </a:ext>
            </a:extLst>
          </p:cNvPr>
          <p:cNvGraphicFramePr/>
          <p:nvPr>
            <p:extLst>
              <p:ext uri="{D42A27DB-BD31-4B8C-83A1-F6EECF244321}">
                <p14:modId xmlns:p14="http://schemas.microsoft.com/office/powerpoint/2010/main" val="4098599704"/>
              </p:ext>
            </p:extLst>
          </p:nvPr>
        </p:nvGraphicFramePr>
        <p:xfrm>
          <a:off x="393957" y="2958053"/>
          <a:ext cx="3960440" cy="182843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9B31A614-EE27-42DD-84CB-8240D64DA19E}"/>
              </a:ext>
            </a:extLst>
          </p:cNvPr>
          <p:cNvSpPr txBox="1"/>
          <p:nvPr/>
        </p:nvSpPr>
        <p:spPr>
          <a:xfrm>
            <a:off x="1183671" y="3101731"/>
            <a:ext cx="982961" cy="261610"/>
          </a:xfrm>
          <a:prstGeom prst="rect">
            <a:avLst/>
          </a:prstGeom>
          <a:noFill/>
        </p:spPr>
        <p:txBody>
          <a:bodyPr wrap="none" rtlCol="0">
            <a:spAutoFit/>
          </a:bodyPr>
          <a:lstStyle/>
          <a:p>
            <a:pPr algn="ctr"/>
            <a:r>
              <a:rPr lang="en-GB" sz="1050" dirty="0"/>
              <a:t>16 (14.5</a:t>
            </a:r>
            <a:r>
              <a:rPr lang="en-GB" sz="1050" dirty="0">
                <a:cs typeface="Arial" panose="020B0604020202020204" pitchFamily="34" charset="0"/>
              </a:rPr>
              <a:t>–10)</a:t>
            </a:r>
            <a:endParaRPr lang="en-GB" sz="1050" dirty="0"/>
          </a:p>
        </p:txBody>
      </p:sp>
      <p:sp>
        <p:nvSpPr>
          <p:cNvPr id="30" name="TextBox 29">
            <a:extLst>
              <a:ext uri="{FF2B5EF4-FFF2-40B4-BE49-F238E27FC236}">
                <a16:creationId xmlns:a16="http://schemas.microsoft.com/office/drawing/2014/main" id="{F0227996-E12A-4491-815E-87BC805FF473}"/>
              </a:ext>
            </a:extLst>
          </p:cNvPr>
          <p:cNvSpPr txBox="1"/>
          <p:nvPr/>
        </p:nvSpPr>
        <p:spPr>
          <a:xfrm>
            <a:off x="2135266" y="3205507"/>
            <a:ext cx="1099981" cy="261610"/>
          </a:xfrm>
          <a:prstGeom prst="rect">
            <a:avLst/>
          </a:prstGeom>
          <a:noFill/>
        </p:spPr>
        <p:txBody>
          <a:bodyPr wrap="none" rtlCol="0">
            <a:spAutoFit/>
          </a:bodyPr>
          <a:lstStyle/>
          <a:p>
            <a:pPr algn="ctr"/>
            <a:r>
              <a:rPr lang="en-GB" sz="1050" dirty="0"/>
              <a:t>14.5 (12.5</a:t>
            </a:r>
            <a:r>
              <a:rPr lang="en-GB" sz="1050" dirty="0">
                <a:cs typeface="Arial" panose="020B0604020202020204" pitchFamily="34" charset="0"/>
              </a:rPr>
              <a:t>–17)</a:t>
            </a:r>
            <a:endParaRPr lang="en-GB" sz="1050" dirty="0"/>
          </a:p>
        </p:txBody>
      </p:sp>
      <p:sp>
        <p:nvSpPr>
          <p:cNvPr id="31" name="TextBox 30">
            <a:extLst>
              <a:ext uri="{FF2B5EF4-FFF2-40B4-BE49-F238E27FC236}">
                <a16:creationId xmlns:a16="http://schemas.microsoft.com/office/drawing/2014/main" id="{6AE57DB7-43A6-4A46-9129-1A0016C47C8F}"/>
              </a:ext>
            </a:extLst>
          </p:cNvPr>
          <p:cNvSpPr txBox="1"/>
          <p:nvPr/>
        </p:nvSpPr>
        <p:spPr>
          <a:xfrm>
            <a:off x="3286014" y="3350114"/>
            <a:ext cx="838691" cy="253916"/>
          </a:xfrm>
          <a:prstGeom prst="rect">
            <a:avLst/>
          </a:prstGeom>
          <a:noFill/>
        </p:spPr>
        <p:txBody>
          <a:bodyPr wrap="none" rtlCol="0">
            <a:spAutoFit/>
          </a:bodyPr>
          <a:lstStyle/>
          <a:p>
            <a:pPr algn="ctr"/>
            <a:r>
              <a:rPr lang="en-GB" sz="1050" dirty="0"/>
              <a:t>12 (10</a:t>
            </a:r>
            <a:r>
              <a:rPr lang="en-GB" sz="1050" dirty="0">
                <a:cs typeface="Arial" panose="020B0604020202020204" pitchFamily="34" charset="0"/>
              </a:rPr>
              <a:t>–15)</a:t>
            </a:r>
            <a:endParaRPr lang="en-GB" sz="1050" dirty="0"/>
          </a:p>
        </p:txBody>
      </p:sp>
    </p:spTree>
    <p:extLst>
      <p:ext uri="{BB962C8B-B14F-4D97-AF65-F5344CB8AC3E}">
        <p14:creationId xmlns:p14="http://schemas.microsoft.com/office/powerpoint/2010/main" val="368617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a:xfrm>
            <a:off x="319314" y="140970"/>
            <a:ext cx="7637062" cy="769620"/>
          </a:xfrm>
        </p:spPr>
        <p:txBody>
          <a:bodyPr/>
          <a:lstStyle/>
          <a:p>
            <a:r>
              <a:rPr lang="en-GB" dirty="0"/>
              <a:t>Contents – section 1</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69B5000F-F36F-49EA-A7F4-57ACDDF759FC}"/>
              </a:ext>
            </a:extLst>
          </p:cNvPr>
          <p:cNvGraphicFramePr>
            <a:graphicFrameLocks noGrp="1"/>
          </p:cNvGraphicFramePr>
          <p:nvPr>
            <p:ph sz="half" idx="1"/>
            <p:extLst>
              <p:ext uri="{D42A27DB-BD31-4B8C-83A1-F6EECF244321}">
                <p14:modId xmlns:p14="http://schemas.microsoft.com/office/powerpoint/2010/main" val="442652946"/>
              </p:ext>
            </p:extLst>
          </p:nvPr>
        </p:nvGraphicFramePr>
        <p:xfrm>
          <a:off x="395288" y="1571800"/>
          <a:ext cx="7661057" cy="3493972"/>
        </p:xfrm>
        <a:graphic>
          <a:graphicData uri="http://schemas.openxmlformats.org/drawingml/2006/table">
            <a:tbl>
              <a:tblPr firstRow="1" bandRow="1">
                <a:tableStyleId>{5C22544A-7EE6-4342-B048-85BDC9FD1C3A}</a:tableStyleId>
              </a:tblPr>
              <a:tblGrid>
                <a:gridCol w="716210">
                  <a:extLst>
                    <a:ext uri="{9D8B030D-6E8A-4147-A177-3AD203B41FA5}">
                      <a16:colId xmlns:a16="http://schemas.microsoft.com/office/drawing/2014/main" val="20001"/>
                    </a:ext>
                  </a:extLst>
                </a:gridCol>
                <a:gridCol w="6944847">
                  <a:extLst>
                    <a:ext uri="{9D8B030D-6E8A-4147-A177-3AD203B41FA5}">
                      <a16:colId xmlns:a16="http://schemas.microsoft.com/office/drawing/2014/main" val="20002"/>
                    </a:ext>
                  </a:extLst>
                </a:gridCol>
              </a:tblGrid>
              <a:tr h="345315">
                <a:tc gridSpan="2">
                  <a:txBody>
                    <a:bodyPr/>
                    <a:lstStyle/>
                    <a:p>
                      <a:r>
                        <a:rPr lang="en-GB" sz="1400" dirty="0">
                          <a:latin typeface="Arial" panose="020B0604020202020204" pitchFamily="34" charset="0"/>
                          <a:cs typeface="Arial" panose="020B0604020202020204" pitchFamily="34" charset="0"/>
                        </a:rPr>
                        <a:t>1. HCV– DAAs: drug efficacy and safety</a:t>
                      </a:r>
                    </a:p>
                  </a:txBody>
                  <a:tcPr marT="45267" marB="45267"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86338">
                <a:tc>
                  <a:txBody>
                    <a:bodyPr/>
                    <a:lstStyle/>
                    <a:p>
                      <a:pPr marL="36000" indent="0" algn="l" fontAlgn="t"/>
                      <a:r>
                        <a:rPr lang="en-GB" sz="1100" dirty="0"/>
                        <a:t>GS-018</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indent="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Long-term follow-up of patients with chronic HCV infection and compensated or decompensated cirrhosis following treatment with sofosbuvir-based regimens</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82335731"/>
                  </a:ext>
                </a:extLst>
              </a:tr>
              <a:tr h="386338">
                <a:tc>
                  <a:txBody>
                    <a:bodyPr/>
                    <a:lstStyle/>
                    <a:p>
                      <a:pPr marL="36000" indent="0" algn="l" fontAlgn="t"/>
                      <a:r>
                        <a:rPr lang="en-GB" sz="1100" dirty="0"/>
                        <a:t>PS-034</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8 weeks sofosbuvir/</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velpatasvir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in genotype 3 patients with significant fibrosis: highly effective amongst an OST cohort</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78166826"/>
                  </a:ext>
                </a:extLst>
              </a:tr>
              <a:tr h="386338">
                <a:tc>
                  <a:txBody>
                    <a:bodyPr/>
                    <a:lstStyle/>
                    <a:p>
                      <a:pPr marL="36000" indent="0" algn="l" fontAlgn="t"/>
                      <a:r>
                        <a:rPr lang="en-GB" sz="1100" dirty="0"/>
                        <a:t>PS-090</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Direct-acting antiviral treatment in sub-Saharan Africa: a prospective trial of ledipasvir/sofosbuvir for chronic hepatitis C infection in Rwanda (the SHARED study) </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53533410"/>
                  </a:ext>
                </a:extLst>
              </a:tr>
              <a:tr h="208855">
                <a:tc>
                  <a:txBody>
                    <a:bodyPr/>
                    <a:lstStyle/>
                    <a:p>
                      <a:pPr marL="36000" indent="0" algn="l" fontAlgn="t"/>
                      <a:r>
                        <a:rPr lang="en-GB" sz="1100" dirty="0"/>
                        <a:t>GS-006</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Efficacy and safety of 8 weeks of elbasvir/grazoprevir in HCV GT4-infected treatment-naïve participants</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29821444"/>
                  </a:ext>
                </a:extLst>
              </a:tr>
              <a:tr h="386338">
                <a:tc>
                  <a:txBody>
                    <a:bodyPr/>
                    <a:lstStyle/>
                    <a:p>
                      <a:pPr marL="36000" indent="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LBO-008</a:t>
                      </a: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A Phase 3b, open-label, randomized, pragmatic study of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glecaprevir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pibrentasvir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 ribavirin (RBV) for HCV genotype 1 subjects who previously failed an NS5A Inhibitor + sofosbuvir (SOF) therapy</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62695071"/>
                  </a:ext>
                </a:extLst>
              </a:tr>
              <a:tr h="386338">
                <a:tc>
                  <a:txBody>
                    <a:bodyPr/>
                    <a:lstStyle/>
                    <a:p>
                      <a:pPr marL="36000" indent="0" algn="l" fontAlgn="t"/>
                      <a:r>
                        <a:rPr lang="en-GB" sz="1100" dirty="0"/>
                        <a:t>GS-012</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Efficacy and safety of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glecaprevir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pibrentasvir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in patients with HCV genotype 5 or 6 infection: the ENDURANCE-5,6 study</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8558558"/>
                  </a:ext>
                </a:extLst>
              </a:tr>
              <a:tr h="235436">
                <a:tc>
                  <a:txBody>
                    <a:bodyPr/>
                    <a:lstStyle/>
                    <a:p>
                      <a:pPr marL="36000" indent="0" algn="l" fontAlgn="t"/>
                      <a:r>
                        <a:rPr lang="en-GB" sz="1100" dirty="0"/>
                        <a:t>PS-040</a:t>
                      </a:r>
                      <a:endParaRPr lang="en-GB" sz="1100" b="0" i="0" u="none" strike="noStrike" kern="1200" dirty="0">
                        <a:ln>
                          <a:noFill/>
                        </a:ln>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ln>
                            <a:noFill/>
                          </a:ln>
                          <a:solidFill>
                            <a:srgbClr val="000000"/>
                          </a:solidFill>
                          <a:effectLst/>
                          <a:latin typeface="Arial" panose="020B0604020202020204" pitchFamily="34" charset="0"/>
                          <a:ea typeface="+mn-ea"/>
                          <a:cs typeface="Arial" panose="020B0604020202020204" pitchFamily="34" charset="0"/>
                        </a:rPr>
                        <a:t>Retreatment of patients who failed </a:t>
                      </a:r>
                      <a:r>
                        <a:rPr lang="en-GB" sz="1100" b="0" i="0" u="none" strike="noStrike" kern="1200" dirty="0" err="1">
                          <a:ln>
                            <a:noFill/>
                          </a:ln>
                          <a:solidFill>
                            <a:srgbClr val="000000"/>
                          </a:solidFill>
                          <a:effectLst/>
                          <a:latin typeface="Arial" panose="020B0604020202020204" pitchFamily="34" charset="0"/>
                          <a:ea typeface="+mn-ea"/>
                          <a:cs typeface="Arial" panose="020B0604020202020204" pitchFamily="34" charset="0"/>
                        </a:rPr>
                        <a:t>glecaprevir</a:t>
                      </a:r>
                      <a:r>
                        <a:rPr lang="en-GB" sz="1100" b="0" i="0" u="none" strike="noStrike" kern="1200" dirty="0">
                          <a:ln>
                            <a:noFill/>
                          </a:ln>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dirty="0" err="1">
                          <a:ln>
                            <a:noFill/>
                          </a:ln>
                          <a:solidFill>
                            <a:srgbClr val="000000"/>
                          </a:solidFill>
                          <a:effectLst/>
                          <a:latin typeface="Arial" panose="020B0604020202020204" pitchFamily="34" charset="0"/>
                          <a:ea typeface="+mn-ea"/>
                          <a:cs typeface="Arial" panose="020B0604020202020204" pitchFamily="34" charset="0"/>
                        </a:rPr>
                        <a:t>pibrentasvir</a:t>
                      </a:r>
                      <a:r>
                        <a:rPr lang="en-GB" sz="1100" b="0" i="0" u="none" strike="noStrike" kern="1200" dirty="0">
                          <a:ln>
                            <a:noFill/>
                          </a:ln>
                          <a:solidFill>
                            <a:srgbClr val="000000"/>
                          </a:solidFill>
                          <a:effectLst/>
                          <a:latin typeface="Arial" panose="020B0604020202020204" pitchFamily="34" charset="0"/>
                          <a:ea typeface="+mn-ea"/>
                          <a:cs typeface="Arial" panose="020B0604020202020204" pitchFamily="34" charset="0"/>
                        </a:rPr>
                        <a:t> treatment for hepatitis C virus infection</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90424243"/>
                  </a:ext>
                </a:extLst>
              </a:tr>
              <a:tr h="386338">
                <a:tc>
                  <a:txBody>
                    <a:bodyPr/>
                    <a:lstStyle/>
                    <a:p>
                      <a:pPr marL="36000" indent="0" algn="l" fontAlgn="t"/>
                      <a:r>
                        <a:rPr lang="en-GB" sz="1100" dirty="0"/>
                        <a:t>GS-013</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Real-life effectiveness and safety of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glecaprevir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pibrentasvir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among 723 Italian patients with chronic hepatitis C: the Navigator-II study </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86338">
                <a:tc>
                  <a:txBody>
                    <a:bodyPr/>
                    <a:lstStyle/>
                    <a:p>
                      <a:pPr marL="36000" indent="0" algn="l" fontAlgn="t"/>
                      <a:r>
                        <a:rPr lang="en-GB" sz="1100" dirty="0"/>
                        <a:t>GS-007</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16"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First real-world data on safety and effectiveness of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glecaprevir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pibrentasvir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for the treatment of patients with chronic hepatitis C virus infection: data from the German Hepatitis C-Registry</a:t>
                      </a:r>
                    </a:p>
                  </a:txBody>
                  <a:tcPr marL="4763" marR="4763" marT="4716"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5" name="TextBox 14">
            <a:hlinkClick r:id="rId3" action="ppaction://hlinksldjump"/>
            <a:extLst>
              <a:ext uri="{FF2B5EF4-FFF2-40B4-BE49-F238E27FC236}">
                <a16:creationId xmlns:a16="http://schemas.microsoft.com/office/drawing/2014/main" id="{0430461F-0C51-4037-AD98-CC1A63E59D1B}"/>
              </a:ext>
            </a:extLst>
          </p:cNvPr>
          <p:cNvSpPr txBox="1">
            <a:spLocks/>
          </p:cNvSpPr>
          <p:nvPr/>
        </p:nvSpPr>
        <p:spPr>
          <a:xfrm>
            <a:off x="2820053" y="5517232"/>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121264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000" dirty="0"/>
              <a:t>SOF-based DAA without IFN is a risk factor for eGFR decrease: give with caution among patients at risk of renal progression</a:t>
            </a:r>
            <a:endParaRPr lang="fr-FR" sz="20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fr-FR" dirty="0" err="1"/>
              <a:t>Linear</a:t>
            </a:r>
            <a:r>
              <a:rPr lang="fr-FR" dirty="0"/>
              <a:t> mixed </a:t>
            </a:r>
            <a:r>
              <a:rPr lang="fr-FR" dirty="0" err="1"/>
              <a:t>models</a:t>
            </a:r>
            <a:r>
              <a:rPr lang="fr-FR" dirty="0"/>
              <a:t> of </a:t>
            </a:r>
            <a:r>
              <a:rPr lang="fr-FR" dirty="0" err="1"/>
              <a:t>eGFR</a:t>
            </a:r>
            <a:r>
              <a:rPr lang="fr-FR" dirty="0"/>
              <a:t> </a:t>
            </a:r>
            <a:r>
              <a:rPr lang="fr-FR" dirty="0" err="1"/>
              <a:t>were</a:t>
            </a:r>
            <a:r>
              <a:rPr lang="fr-FR" dirty="0"/>
              <a:t> </a:t>
            </a:r>
            <a:r>
              <a:rPr lang="fr-FR" dirty="0" err="1"/>
              <a:t>stratified</a:t>
            </a:r>
            <a:r>
              <a:rPr lang="fr-FR" dirty="0"/>
              <a:t> by CKD </a:t>
            </a:r>
            <a:r>
              <a:rPr lang="fr-FR" dirty="0" err="1"/>
              <a:t>risk</a:t>
            </a:r>
            <a:r>
              <a:rPr lang="fr-FR" dirty="0"/>
              <a:t> </a:t>
            </a:r>
            <a:r>
              <a:rPr lang="fr-FR" dirty="0" err="1"/>
              <a:t>factors</a:t>
            </a:r>
            <a:r>
              <a:rPr lang="fr-FR" dirty="0"/>
              <a:t> </a:t>
            </a:r>
            <a:r>
              <a:rPr lang="fr-FR" dirty="0" err="1"/>
              <a:t>with</a:t>
            </a:r>
            <a:r>
              <a:rPr lang="fr-FR" dirty="0"/>
              <a:t> SOF </a:t>
            </a:r>
            <a:r>
              <a:rPr lang="fr-FR" dirty="0" err="1"/>
              <a:t>exposure</a:t>
            </a:r>
            <a:r>
              <a:rPr lang="fr-FR" dirty="0"/>
              <a:t> as a </a:t>
            </a:r>
            <a:r>
              <a:rPr lang="fr-FR" dirty="0" err="1"/>
              <a:t>fixed</a:t>
            </a:r>
            <a:r>
              <a:rPr lang="fr-FR" dirty="0"/>
              <a:t> factor and </a:t>
            </a:r>
            <a:r>
              <a:rPr lang="fr-FR" dirty="0" err="1"/>
              <a:t>with</a:t>
            </a:r>
            <a:r>
              <a:rPr lang="fr-FR" dirty="0"/>
              <a:t> </a:t>
            </a:r>
            <a:r>
              <a:rPr lang="fr-FR" dirty="0" err="1"/>
              <a:t>adjustments</a:t>
            </a:r>
            <a:r>
              <a:rPr lang="fr-FR" dirty="0"/>
              <a:t> for </a:t>
            </a:r>
            <a:r>
              <a:rPr lang="fr-FR" dirty="0" err="1"/>
              <a:t>baseline</a:t>
            </a:r>
            <a:r>
              <a:rPr lang="fr-FR" dirty="0"/>
              <a:t> patient </a:t>
            </a:r>
            <a:r>
              <a:rPr lang="fr-FR" dirty="0" err="1"/>
              <a:t>demographics</a:t>
            </a:r>
            <a:r>
              <a:rPr lang="fr-FR" dirty="0"/>
              <a:t> and </a:t>
            </a:r>
            <a:r>
              <a:rPr lang="fr-FR" dirty="0" err="1"/>
              <a:t>clinical</a:t>
            </a:r>
            <a:r>
              <a:rPr lang="fr-FR" dirty="0"/>
              <a:t> </a:t>
            </a:r>
            <a:r>
              <a:rPr lang="fr-FR" dirty="0" err="1"/>
              <a:t>characteristics</a:t>
            </a:r>
            <a:endParaRPr lang="fr-FR" dirty="0"/>
          </a:p>
          <a:p>
            <a:r>
              <a:rPr lang="en-GB" dirty="0"/>
              <a:t>Mallet V, et al. ILC 2018, #PS-037</a:t>
            </a:r>
          </a:p>
        </p:txBody>
      </p:sp>
      <p:sp>
        <p:nvSpPr>
          <p:cNvPr id="12" name="Content Placeholder 11">
            <a:extLst>
              <a:ext uri="{FF2B5EF4-FFF2-40B4-BE49-F238E27FC236}">
                <a16:creationId xmlns:a16="http://schemas.microsoft.com/office/drawing/2014/main" id="{DBB5A74C-0D0B-4E60-868B-552A6A46C4F0}"/>
              </a:ext>
            </a:extLst>
          </p:cNvPr>
          <p:cNvSpPr>
            <a:spLocks noGrp="1"/>
          </p:cNvSpPr>
          <p:nvPr>
            <p:ph sz="half" idx="4294967295"/>
          </p:nvPr>
        </p:nvSpPr>
        <p:spPr>
          <a:xfrm>
            <a:off x="318294" y="1217730"/>
            <a:ext cx="8507412" cy="880241"/>
          </a:xfrm>
        </p:spPr>
        <p:txBody>
          <a:bodyPr>
            <a:spAutoFit/>
          </a:bodyPr>
          <a:lstStyle/>
          <a:p>
            <a:r>
              <a:rPr lang="en-US" sz="1600" dirty="0"/>
              <a:t>Linear mixed model of eGFR variations in a 2013</a:t>
            </a:r>
            <a:r>
              <a:rPr lang="en-US" sz="1600" dirty="0">
                <a:cs typeface="Arial" panose="020B0604020202020204" pitchFamily="34" charset="0"/>
              </a:rPr>
              <a:t>–</a:t>
            </a:r>
            <a:r>
              <a:rPr lang="en-US" sz="1600" dirty="0"/>
              <a:t>2016 monocentric retrospective observational cohort of 814 CHC patients</a:t>
            </a:r>
          </a:p>
          <a:p>
            <a:r>
              <a:rPr lang="en-US" sz="1600" dirty="0"/>
              <a:t>Median (IQR) age: 58 (52</a:t>
            </a:r>
            <a:r>
              <a:rPr lang="en-US" sz="1600" dirty="0">
                <a:latin typeface="Arial" panose="020B0604020202020204" pitchFamily="34" charset="0"/>
                <a:cs typeface="Arial" panose="020B0604020202020204" pitchFamily="34" charset="0"/>
              </a:rPr>
              <a:t>–66</a:t>
            </a:r>
            <a:r>
              <a:rPr lang="en-US" sz="1600" dirty="0"/>
              <a:t>) years; 40% cirrhosis; 25% CKD risk factors</a:t>
            </a:r>
          </a:p>
        </p:txBody>
      </p:sp>
      <p:grpSp>
        <p:nvGrpSpPr>
          <p:cNvPr id="23" name="Group 22">
            <a:extLst>
              <a:ext uri="{FF2B5EF4-FFF2-40B4-BE49-F238E27FC236}">
                <a16:creationId xmlns:a16="http://schemas.microsoft.com/office/drawing/2014/main" id="{566CDDA8-D670-44FD-8E11-94B2730670AC}"/>
              </a:ext>
            </a:extLst>
          </p:cNvPr>
          <p:cNvGrpSpPr/>
          <p:nvPr/>
        </p:nvGrpSpPr>
        <p:grpSpPr>
          <a:xfrm>
            <a:off x="2051720" y="2744088"/>
            <a:ext cx="4920571" cy="307777"/>
            <a:chOff x="4139574" y="3259325"/>
            <a:chExt cx="4920571" cy="307777"/>
          </a:xfrm>
        </p:grpSpPr>
        <p:cxnSp>
          <p:nvCxnSpPr>
            <p:cNvPr id="19" name="Straight Connector 18">
              <a:extLst>
                <a:ext uri="{FF2B5EF4-FFF2-40B4-BE49-F238E27FC236}">
                  <a16:creationId xmlns:a16="http://schemas.microsoft.com/office/drawing/2014/main" id="{141A6FBC-A16F-4521-A60A-409B9D5D7207}"/>
                </a:ext>
              </a:extLst>
            </p:cNvPr>
            <p:cNvCxnSpPr/>
            <p:nvPr/>
          </p:nvCxnSpPr>
          <p:spPr>
            <a:xfrm>
              <a:off x="4139574" y="3413213"/>
              <a:ext cx="43280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457394-5BEC-402B-AC56-DCA0217EBE95}"/>
                </a:ext>
              </a:extLst>
            </p:cNvPr>
            <p:cNvSpPr txBox="1"/>
            <p:nvPr/>
          </p:nvSpPr>
          <p:spPr>
            <a:xfrm>
              <a:off x="4562122" y="3259325"/>
              <a:ext cx="2137124" cy="307777"/>
            </a:xfrm>
            <a:prstGeom prst="rect">
              <a:avLst/>
            </a:prstGeom>
            <a:noFill/>
          </p:spPr>
          <p:txBody>
            <a:bodyPr wrap="none" rtlCol="0">
              <a:spAutoFit/>
            </a:bodyPr>
            <a:lstStyle/>
            <a:p>
              <a:r>
                <a:rPr lang="en-GB" sz="1400" dirty="0"/>
                <a:t>Without CKD risk factors</a:t>
              </a:r>
            </a:p>
          </p:txBody>
        </p:sp>
        <p:cxnSp>
          <p:nvCxnSpPr>
            <p:cNvPr id="21" name="Straight Connector 20">
              <a:extLst>
                <a:ext uri="{FF2B5EF4-FFF2-40B4-BE49-F238E27FC236}">
                  <a16:creationId xmlns:a16="http://schemas.microsoft.com/office/drawing/2014/main" id="{D522076D-2D9A-4DD0-B7AD-515EA09D85A0}"/>
                </a:ext>
              </a:extLst>
            </p:cNvPr>
            <p:cNvCxnSpPr/>
            <p:nvPr/>
          </p:nvCxnSpPr>
          <p:spPr>
            <a:xfrm>
              <a:off x="6699246" y="3413213"/>
              <a:ext cx="432805"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732DA2-5AE9-4205-A945-89B7D35F0FC0}"/>
                </a:ext>
              </a:extLst>
            </p:cNvPr>
            <p:cNvSpPr txBox="1"/>
            <p:nvPr/>
          </p:nvSpPr>
          <p:spPr>
            <a:xfrm>
              <a:off x="7121794" y="3259325"/>
              <a:ext cx="1938351" cy="307777"/>
            </a:xfrm>
            <a:prstGeom prst="rect">
              <a:avLst/>
            </a:prstGeom>
            <a:noFill/>
          </p:spPr>
          <p:txBody>
            <a:bodyPr wrap="none" rtlCol="0">
              <a:spAutoFit/>
            </a:bodyPr>
            <a:lstStyle/>
            <a:p>
              <a:r>
                <a:rPr lang="en-GB" sz="1400" dirty="0"/>
                <a:t>With CKD risk factors</a:t>
              </a:r>
            </a:p>
          </p:txBody>
        </p:sp>
      </p:grpSp>
      <p:sp>
        <p:nvSpPr>
          <p:cNvPr id="24" name="TextBox 23">
            <a:extLst>
              <a:ext uri="{FF2B5EF4-FFF2-40B4-BE49-F238E27FC236}">
                <a16:creationId xmlns:a16="http://schemas.microsoft.com/office/drawing/2014/main" id="{A46D4D83-D4EB-41C1-B0AA-16FCB515D2C5}"/>
              </a:ext>
            </a:extLst>
          </p:cNvPr>
          <p:cNvSpPr txBox="1"/>
          <p:nvPr/>
        </p:nvSpPr>
        <p:spPr>
          <a:xfrm rot="16200000">
            <a:off x="-1086926" y="4218314"/>
            <a:ext cx="2831224" cy="276999"/>
          </a:xfrm>
          <a:prstGeom prst="rect">
            <a:avLst/>
          </a:prstGeom>
          <a:noFill/>
        </p:spPr>
        <p:txBody>
          <a:bodyPr wrap="none" rtlCol="0">
            <a:spAutoFit/>
          </a:bodyPr>
          <a:lstStyle/>
          <a:p>
            <a:r>
              <a:rPr lang="en-GB" sz="1200" dirty="0"/>
              <a:t>Mean (95% CI) eGFR, ml/min/1.73 m</a:t>
            </a:r>
            <a:r>
              <a:rPr lang="en-GB" sz="1200" baseline="30000" dirty="0"/>
              <a:t>2</a:t>
            </a:r>
          </a:p>
        </p:txBody>
      </p:sp>
      <p:graphicFrame>
        <p:nvGraphicFramePr>
          <p:cNvPr id="25" name="Table 24">
            <a:extLst>
              <a:ext uri="{FF2B5EF4-FFF2-40B4-BE49-F238E27FC236}">
                <a16:creationId xmlns:a16="http://schemas.microsoft.com/office/drawing/2014/main" id="{AC7F5428-5608-49F4-B0A1-EEB24B1155B5}"/>
              </a:ext>
            </a:extLst>
          </p:cNvPr>
          <p:cNvGraphicFramePr>
            <a:graphicFrameLocks noGrp="1"/>
          </p:cNvGraphicFramePr>
          <p:nvPr>
            <p:extLst>
              <p:ext uri="{D42A27DB-BD31-4B8C-83A1-F6EECF244321}">
                <p14:modId xmlns:p14="http://schemas.microsoft.com/office/powerpoint/2010/main" val="3950349764"/>
              </p:ext>
            </p:extLst>
          </p:nvPr>
        </p:nvGraphicFramePr>
        <p:xfrm>
          <a:off x="887865" y="5224010"/>
          <a:ext cx="3332448" cy="651600"/>
        </p:xfrm>
        <a:graphic>
          <a:graphicData uri="http://schemas.openxmlformats.org/drawingml/2006/table">
            <a:tbl>
              <a:tblPr firstRow="1" bandRow="1">
                <a:tableStyleId>{5940675A-B579-460E-94D1-54222C63F5DA}</a:tableStyleId>
              </a:tblPr>
              <a:tblGrid>
                <a:gridCol w="833112">
                  <a:extLst>
                    <a:ext uri="{9D8B030D-6E8A-4147-A177-3AD203B41FA5}">
                      <a16:colId xmlns:a16="http://schemas.microsoft.com/office/drawing/2014/main" val="1511418392"/>
                    </a:ext>
                  </a:extLst>
                </a:gridCol>
                <a:gridCol w="833112">
                  <a:extLst>
                    <a:ext uri="{9D8B030D-6E8A-4147-A177-3AD203B41FA5}">
                      <a16:colId xmlns:a16="http://schemas.microsoft.com/office/drawing/2014/main" val="3299522123"/>
                    </a:ext>
                  </a:extLst>
                </a:gridCol>
                <a:gridCol w="833112">
                  <a:extLst>
                    <a:ext uri="{9D8B030D-6E8A-4147-A177-3AD203B41FA5}">
                      <a16:colId xmlns:a16="http://schemas.microsoft.com/office/drawing/2014/main" val="1699907682"/>
                    </a:ext>
                  </a:extLst>
                </a:gridCol>
                <a:gridCol w="833112">
                  <a:extLst>
                    <a:ext uri="{9D8B030D-6E8A-4147-A177-3AD203B41FA5}">
                      <a16:colId xmlns:a16="http://schemas.microsoft.com/office/drawing/2014/main" val="1865097390"/>
                    </a:ext>
                  </a:extLst>
                </a:gridCol>
              </a:tblGrid>
              <a:tr h="463399">
                <a:tc>
                  <a:txBody>
                    <a:bodyPr/>
                    <a:lstStyle/>
                    <a:p>
                      <a:pPr algn="ctr"/>
                      <a:r>
                        <a:rPr lang="en-GB" sz="1000" dirty="0"/>
                        <a:t>Before DAA</a:t>
                      </a:r>
                    </a:p>
                    <a:p>
                      <a:pPr algn="ctr"/>
                      <a:r>
                        <a:rPr lang="en-GB" sz="1000" dirty="0"/>
                        <a:t>(n=421; 1,266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t>At DAA </a:t>
                      </a:r>
                      <a:br>
                        <a:rPr lang="en-GB" sz="1000" dirty="0"/>
                      </a:br>
                      <a:r>
                        <a:rPr lang="en-GB" sz="1000" dirty="0"/>
                        <a:t>(n=740; 740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t>Under DAA</a:t>
                      </a:r>
                    </a:p>
                    <a:p>
                      <a:pPr algn="ctr"/>
                      <a:r>
                        <a:rPr lang="en-GB" sz="1000" dirty="0"/>
                        <a:t>(n=640; 929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t>After DAA (n=503; 1,040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441158"/>
                  </a:ext>
                </a:extLst>
              </a:tr>
              <a:tr h="180000">
                <a:tc gridSpan="2">
                  <a:txBody>
                    <a:bodyPr/>
                    <a:lstStyle/>
                    <a:p>
                      <a:pPr algn="ctr"/>
                      <a:r>
                        <a:rPr lang="en-GB" sz="1000" dirty="0"/>
                        <a:t>Median (IQR): 107 (340) </a:t>
                      </a:r>
                      <a:r>
                        <a:rPr lang="en-GB" sz="1000" dirty="0" err="1"/>
                        <a:t>wks</a:t>
                      </a: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Median (IQR): 24 (17) </a:t>
                      </a:r>
                      <a:r>
                        <a:rPr lang="en-GB" sz="1000" dirty="0" err="1"/>
                        <a:t>wks</a:t>
                      </a: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906835"/>
                  </a:ext>
                </a:extLst>
              </a:tr>
            </a:tbl>
          </a:graphicData>
        </a:graphic>
      </p:graphicFrame>
      <p:graphicFrame>
        <p:nvGraphicFramePr>
          <p:cNvPr id="26" name="Table 25">
            <a:extLst>
              <a:ext uri="{FF2B5EF4-FFF2-40B4-BE49-F238E27FC236}">
                <a16:creationId xmlns:a16="http://schemas.microsoft.com/office/drawing/2014/main" id="{E4F456EF-6F6B-4F1A-8B98-A48D9676EEDE}"/>
              </a:ext>
            </a:extLst>
          </p:cNvPr>
          <p:cNvGraphicFramePr>
            <a:graphicFrameLocks noGrp="1"/>
          </p:cNvGraphicFramePr>
          <p:nvPr>
            <p:extLst>
              <p:ext uri="{D42A27DB-BD31-4B8C-83A1-F6EECF244321}">
                <p14:modId xmlns:p14="http://schemas.microsoft.com/office/powerpoint/2010/main" val="3294928683"/>
              </p:ext>
            </p:extLst>
          </p:nvPr>
        </p:nvGraphicFramePr>
        <p:xfrm>
          <a:off x="5137833" y="5225672"/>
          <a:ext cx="3332444" cy="651600"/>
        </p:xfrm>
        <a:graphic>
          <a:graphicData uri="http://schemas.openxmlformats.org/drawingml/2006/table">
            <a:tbl>
              <a:tblPr firstRow="1" bandRow="1">
                <a:tableStyleId>{5940675A-B579-460E-94D1-54222C63F5DA}</a:tableStyleId>
              </a:tblPr>
              <a:tblGrid>
                <a:gridCol w="833111">
                  <a:extLst>
                    <a:ext uri="{9D8B030D-6E8A-4147-A177-3AD203B41FA5}">
                      <a16:colId xmlns:a16="http://schemas.microsoft.com/office/drawing/2014/main" val="1511418392"/>
                    </a:ext>
                  </a:extLst>
                </a:gridCol>
                <a:gridCol w="833111">
                  <a:extLst>
                    <a:ext uri="{9D8B030D-6E8A-4147-A177-3AD203B41FA5}">
                      <a16:colId xmlns:a16="http://schemas.microsoft.com/office/drawing/2014/main" val="3299522123"/>
                    </a:ext>
                  </a:extLst>
                </a:gridCol>
                <a:gridCol w="833111">
                  <a:extLst>
                    <a:ext uri="{9D8B030D-6E8A-4147-A177-3AD203B41FA5}">
                      <a16:colId xmlns:a16="http://schemas.microsoft.com/office/drawing/2014/main" val="1699907682"/>
                    </a:ext>
                  </a:extLst>
                </a:gridCol>
                <a:gridCol w="833111">
                  <a:extLst>
                    <a:ext uri="{9D8B030D-6E8A-4147-A177-3AD203B41FA5}">
                      <a16:colId xmlns:a16="http://schemas.microsoft.com/office/drawing/2014/main" val="1865097390"/>
                    </a:ext>
                  </a:extLst>
                </a:gridCol>
              </a:tblGrid>
              <a:tr h="370840">
                <a:tc>
                  <a:txBody>
                    <a:bodyPr/>
                    <a:lstStyle/>
                    <a:p>
                      <a:pPr algn="ctr"/>
                      <a:r>
                        <a:rPr lang="en-GB" sz="1000" dirty="0"/>
                        <a:t>Before DAA</a:t>
                      </a:r>
                    </a:p>
                    <a:p>
                      <a:pPr algn="ctr"/>
                      <a:r>
                        <a:rPr lang="en-GB" sz="1000" dirty="0"/>
                        <a:t>(n=41; 100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1000" dirty="0"/>
                        <a:t>At DAA </a:t>
                      </a:r>
                      <a:br>
                        <a:rPr lang="en-GB" sz="1000" dirty="0"/>
                      </a:br>
                      <a:r>
                        <a:rPr lang="en-GB" sz="1000" dirty="0"/>
                        <a:t>(n=74; 73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1000" dirty="0"/>
                        <a:t>Under DAA</a:t>
                      </a:r>
                    </a:p>
                    <a:p>
                      <a:pPr algn="ctr"/>
                      <a:r>
                        <a:rPr lang="en-GB" sz="1000" dirty="0"/>
                        <a:t>(n=64; 59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1000" dirty="0"/>
                        <a:t>After DAA (n=46; 71 measures)</a:t>
                      </a: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441158"/>
                  </a:ext>
                </a:extLst>
              </a:tr>
              <a:tr h="180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Median (IQR): 92 (204) </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rPr>
                        <a:t>wks</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Median (IQR): 23 (12) </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rPr>
                        <a:t>wks</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GB" sz="1000" dirty="0"/>
                    </a:p>
                  </a:txBody>
                  <a:tcPr marL="7200" marR="7200" marT="7200" marB="72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539377"/>
                  </a:ext>
                </a:extLst>
              </a:tr>
            </a:tbl>
          </a:graphicData>
        </a:graphic>
      </p:graphicFrame>
      <p:grpSp>
        <p:nvGrpSpPr>
          <p:cNvPr id="27" name="Group 26">
            <a:extLst>
              <a:ext uri="{FF2B5EF4-FFF2-40B4-BE49-F238E27FC236}">
                <a16:creationId xmlns:a16="http://schemas.microsoft.com/office/drawing/2014/main" id="{57495501-4B47-41C4-87AD-68B1D7443C23}"/>
              </a:ext>
            </a:extLst>
          </p:cNvPr>
          <p:cNvGrpSpPr/>
          <p:nvPr/>
        </p:nvGrpSpPr>
        <p:grpSpPr>
          <a:xfrm>
            <a:off x="5544532" y="3344828"/>
            <a:ext cx="60118" cy="423744"/>
            <a:chOff x="4672637" y="1412776"/>
            <a:chExt cx="170657" cy="648072"/>
          </a:xfrm>
        </p:grpSpPr>
        <p:cxnSp>
          <p:nvCxnSpPr>
            <p:cNvPr id="90" name="Straight Connector 89">
              <a:extLst>
                <a:ext uri="{FF2B5EF4-FFF2-40B4-BE49-F238E27FC236}">
                  <a16:creationId xmlns:a16="http://schemas.microsoft.com/office/drawing/2014/main" id="{6991D226-2AC8-4EE5-8886-6C21FF3A1C26}"/>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650C68-53DA-4689-B889-BE2AD0B4C26C}"/>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7A92449-3617-460E-9A90-BF94CEFB355A}"/>
              </a:ext>
            </a:extLst>
          </p:cNvPr>
          <p:cNvGrpSpPr/>
          <p:nvPr/>
        </p:nvGrpSpPr>
        <p:grpSpPr>
          <a:xfrm>
            <a:off x="6387836" y="3173260"/>
            <a:ext cx="60118" cy="408384"/>
            <a:chOff x="4672637" y="1412776"/>
            <a:chExt cx="170657" cy="648072"/>
          </a:xfrm>
        </p:grpSpPr>
        <p:cxnSp>
          <p:nvCxnSpPr>
            <p:cNvPr id="87" name="Straight Connector 86">
              <a:extLst>
                <a:ext uri="{FF2B5EF4-FFF2-40B4-BE49-F238E27FC236}">
                  <a16:creationId xmlns:a16="http://schemas.microsoft.com/office/drawing/2014/main" id="{B0C50B00-DB31-403A-994D-FABC918DABB0}"/>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5348750-0BAE-446B-B484-DEC5C4EF3752}"/>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A0A64EA-3C63-4DC3-995F-CEA32032C6DE}"/>
              </a:ext>
            </a:extLst>
          </p:cNvPr>
          <p:cNvGrpSpPr/>
          <p:nvPr/>
        </p:nvGrpSpPr>
        <p:grpSpPr>
          <a:xfrm>
            <a:off x="7233096" y="3319707"/>
            <a:ext cx="60118" cy="411956"/>
            <a:chOff x="4672637" y="1412776"/>
            <a:chExt cx="170657" cy="648072"/>
          </a:xfrm>
        </p:grpSpPr>
        <p:cxnSp>
          <p:nvCxnSpPr>
            <p:cNvPr id="84" name="Straight Connector 83">
              <a:extLst>
                <a:ext uri="{FF2B5EF4-FFF2-40B4-BE49-F238E27FC236}">
                  <a16:creationId xmlns:a16="http://schemas.microsoft.com/office/drawing/2014/main" id="{0F4CDBA0-696A-40E9-B634-B5AC14ED8F2F}"/>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B4FECFF-4C63-45A6-9EBF-0438AB59ACD9}"/>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D1EDC0E-9849-4023-ABAD-6835F868D847}"/>
              </a:ext>
            </a:extLst>
          </p:cNvPr>
          <p:cNvGrpSpPr/>
          <p:nvPr/>
        </p:nvGrpSpPr>
        <p:grpSpPr>
          <a:xfrm>
            <a:off x="8073423" y="3299466"/>
            <a:ext cx="60118" cy="400050"/>
            <a:chOff x="4672637" y="1412776"/>
            <a:chExt cx="170657" cy="648072"/>
          </a:xfrm>
        </p:grpSpPr>
        <p:cxnSp>
          <p:nvCxnSpPr>
            <p:cNvPr id="81" name="Straight Connector 80">
              <a:extLst>
                <a:ext uri="{FF2B5EF4-FFF2-40B4-BE49-F238E27FC236}">
                  <a16:creationId xmlns:a16="http://schemas.microsoft.com/office/drawing/2014/main" id="{7B53C8E7-6CCD-48A1-ABC9-66CF954186CB}"/>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47F7C60-5810-481A-AF9F-6963D157157A}"/>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DD67939-A0A6-49B6-94B2-902262827482}"/>
              </a:ext>
            </a:extLst>
          </p:cNvPr>
          <p:cNvGrpSpPr/>
          <p:nvPr/>
        </p:nvGrpSpPr>
        <p:grpSpPr>
          <a:xfrm>
            <a:off x="5546913" y="3576882"/>
            <a:ext cx="60118" cy="1195387"/>
            <a:chOff x="4672637" y="1412776"/>
            <a:chExt cx="170657" cy="648072"/>
          </a:xfrm>
        </p:grpSpPr>
        <p:cxnSp>
          <p:nvCxnSpPr>
            <p:cNvPr id="78" name="Straight Connector 77">
              <a:extLst>
                <a:ext uri="{FF2B5EF4-FFF2-40B4-BE49-F238E27FC236}">
                  <a16:creationId xmlns:a16="http://schemas.microsoft.com/office/drawing/2014/main" id="{7DE6671C-4DF5-4F42-8227-4E19900D5870}"/>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C997E6-DDFC-48F5-B9EB-CE97173F975D}"/>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1EDEC56-C1E2-49C9-8916-0DF00BB35911}"/>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2B3DB31-BEE1-49D8-8F57-D0DCDE223AE6}"/>
              </a:ext>
            </a:extLst>
          </p:cNvPr>
          <p:cNvGrpSpPr/>
          <p:nvPr/>
        </p:nvGrpSpPr>
        <p:grpSpPr>
          <a:xfrm>
            <a:off x="6387836" y="3498301"/>
            <a:ext cx="60118" cy="1193005"/>
            <a:chOff x="4672637" y="1412776"/>
            <a:chExt cx="170657" cy="648072"/>
          </a:xfrm>
        </p:grpSpPr>
        <p:cxnSp>
          <p:nvCxnSpPr>
            <p:cNvPr id="75" name="Straight Connector 74">
              <a:extLst>
                <a:ext uri="{FF2B5EF4-FFF2-40B4-BE49-F238E27FC236}">
                  <a16:creationId xmlns:a16="http://schemas.microsoft.com/office/drawing/2014/main" id="{26F8009E-23F0-430D-A3FF-DD37D51A8BC3}"/>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5E95065-27A4-44AB-A224-60B127F32F3E}"/>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A1775ED-AE86-4776-9F6B-67889B8A2718}"/>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7C28DB7-0D58-44E5-8199-C09515A50EFB}"/>
              </a:ext>
            </a:extLst>
          </p:cNvPr>
          <p:cNvGrpSpPr/>
          <p:nvPr/>
        </p:nvGrpSpPr>
        <p:grpSpPr>
          <a:xfrm>
            <a:off x="7233096" y="3380428"/>
            <a:ext cx="60118" cy="1228725"/>
            <a:chOff x="4672637" y="1412776"/>
            <a:chExt cx="170657" cy="648072"/>
          </a:xfrm>
        </p:grpSpPr>
        <p:cxnSp>
          <p:nvCxnSpPr>
            <p:cNvPr id="72" name="Straight Connector 71">
              <a:extLst>
                <a:ext uri="{FF2B5EF4-FFF2-40B4-BE49-F238E27FC236}">
                  <a16:creationId xmlns:a16="http://schemas.microsoft.com/office/drawing/2014/main" id="{F63F61D6-394B-4CBB-BB07-06ED5D8717A9}"/>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5C9012E-BB76-4DB9-9C86-A538B33E23CB}"/>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114C835-FB58-4BAA-8C7E-34F5398CAEFD}"/>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08D4447-CE8D-46AE-86B0-D87E9588BE3A}"/>
              </a:ext>
            </a:extLst>
          </p:cNvPr>
          <p:cNvGrpSpPr/>
          <p:nvPr/>
        </p:nvGrpSpPr>
        <p:grpSpPr>
          <a:xfrm>
            <a:off x="8073423" y="3438769"/>
            <a:ext cx="60118" cy="1189434"/>
            <a:chOff x="4672637" y="1412776"/>
            <a:chExt cx="170657" cy="648072"/>
          </a:xfrm>
        </p:grpSpPr>
        <p:cxnSp>
          <p:nvCxnSpPr>
            <p:cNvPr id="69" name="Straight Connector 68">
              <a:extLst>
                <a:ext uri="{FF2B5EF4-FFF2-40B4-BE49-F238E27FC236}">
                  <a16:creationId xmlns:a16="http://schemas.microsoft.com/office/drawing/2014/main" id="{348D1176-13FB-4E27-BC33-B2E97275696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65C094-E760-4DA9-B0A7-2A9EF6D45DBE}"/>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9F4EE8-214E-4819-AA93-6633D74A6003}"/>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69C1B3FF-5A78-42F3-AF31-C304F21B7FF7}"/>
              </a:ext>
            </a:extLst>
          </p:cNvPr>
          <p:cNvSpPr txBox="1"/>
          <p:nvPr/>
        </p:nvSpPr>
        <p:spPr>
          <a:xfrm>
            <a:off x="5228156" y="3039958"/>
            <a:ext cx="697628" cy="261610"/>
          </a:xfrm>
          <a:prstGeom prst="rect">
            <a:avLst/>
          </a:prstGeom>
          <a:noFill/>
        </p:spPr>
        <p:txBody>
          <a:bodyPr wrap="none" rtlCol="0">
            <a:spAutoFit/>
          </a:bodyPr>
          <a:lstStyle/>
          <a:p>
            <a:pPr algn="ctr"/>
            <a:r>
              <a:rPr lang="en-GB" sz="1100" dirty="0">
                <a:solidFill>
                  <a:schemeClr val="tx2"/>
                </a:solidFill>
              </a:rPr>
              <a:t>p=0.124</a:t>
            </a:r>
          </a:p>
        </p:txBody>
      </p:sp>
      <p:sp>
        <p:nvSpPr>
          <p:cNvPr id="36" name="TextBox 35">
            <a:extLst>
              <a:ext uri="{FF2B5EF4-FFF2-40B4-BE49-F238E27FC236}">
                <a16:creationId xmlns:a16="http://schemas.microsoft.com/office/drawing/2014/main" id="{43615EAC-926E-4518-82F8-5BFD3EF82DB1}"/>
              </a:ext>
            </a:extLst>
          </p:cNvPr>
          <p:cNvSpPr txBox="1"/>
          <p:nvPr/>
        </p:nvSpPr>
        <p:spPr>
          <a:xfrm>
            <a:off x="5226650" y="4762511"/>
            <a:ext cx="697627" cy="261610"/>
          </a:xfrm>
          <a:prstGeom prst="rect">
            <a:avLst/>
          </a:prstGeom>
          <a:noFill/>
        </p:spPr>
        <p:txBody>
          <a:bodyPr wrap="none" rtlCol="0">
            <a:spAutoFit/>
          </a:bodyPr>
          <a:lstStyle/>
          <a:p>
            <a:pPr algn="ctr"/>
            <a:r>
              <a:rPr lang="en-GB" sz="1100" dirty="0">
                <a:solidFill>
                  <a:schemeClr val="tx2"/>
                </a:solidFill>
              </a:rPr>
              <a:t>p=0.735</a:t>
            </a:r>
          </a:p>
        </p:txBody>
      </p:sp>
      <p:sp>
        <p:nvSpPr>
          <p:cNvPr id="37" name="TextBox 36">
            <a:extLst>
              <a:ext uri="{FF2B5EF4-FFF2-40B4-BE49-F238E27FC236}">
                <a16:creationId xmlns:a16="http://schemas.microsoft.com/office/drawing/2014/main" id="{8A1AC598-9AA2-436D-A0FC-4C0A48B95991}"/>
              </a:ext>
            </a:extLst>
          </p:cNvPr>
          <p:cNvSpPr txBox="1"/>
          <p:nvPr/>
        </p:nvSpPr>
        <p:spPr>
          <a:xfrm>
            <a:off x="6172773" y="2971019"/>
            <a:ext cx="468398" cy="224880"/>
          </a:xfrm>
          <a:prstGeom prst="rect">
            <a:avLst/>
          </a:prstGeom>
          <a:noFill/>
        </p:spPr>
        <p:txBody>
          <a:bodyPr wrap="none" rtlCol="0">
            <a:spAutoFit/>
          </a:bodyPr>
          <a:lstStyle/>
          <a:p>
            <a:pPr algn="ctr"/>
            <a:r>
              <a:rPr lang="en-GB" sz="1100" dirty="0">
                <a:solidFill>
                  <a:schemeClr val="tx2"/>
                </a:solidFill>
              </a:rPr>
              <a:t>REF</a:t>
            </a:r>
          </a:p>
        </p:txBody>
      </p:sp>
      <p:sp>
        <p:nvSpPr>
          <p:cNvPr id="38" name="TextBox 37">
            <a:extLst>
              <a:ext uri="{FF2B5EF4-FFF2-40B4-BE49-F238E27FC236}">
                <a16:creationId xmlns:a16="http://schemas.microsoft.com/office/drawing/2014/main" id="{27471B20-EE3A-43C1-9C49-A589D0145AC2}"/>
              </a:ext>
            </a:extLst>
          </p:cNvPr>
          <p:cNvSpPr txBox="1"/>
          <p:nvPr/>
        </p:nvSpPr>
        <p:spPr>
          <a:xfrm>
            <a:off x="6180604" y="4666483"/>
            <a:ext cx="468398" cy="224880"/>
          </a:xfrm>
          <a:prstGeom prst="rect">
            <a:avLst/>
          </a:prstGeom>
          <a:noFill/>
        </p:spPr>
        <p:txBody>
          <a:bodyPr wrap="none" rtlCol="0">
            <a:spAutoFit/>
          </a:bodyPr>
          <a:lstStyle/>
          <a:p>
            <a:pPr algn="ctr"/>
            <a:r>
              <a:rPr lang="en-GB" sz="1100" dirty="0">
                <a:solidFill>
                  <a:schemeClr val="tx2"/>
                </a:solidFill>
              </a:rPr>
              <a:t>REF</a:t>
            </a:r>
          </a:p>
        </p:txBody>
      </p:sp>
      <p:sp>
        <p:nvSpPr>
          <p:cNvPr id="39" name="TextBox 38">
            <a:extLst>
              <a:ext uri="{FF2B5EF4-FFF2-40B4-BE49-F238E27FC236}">
                <a16:creationId xmlns:a16="http://schemas.microsoft.com/office/drawing/2014/main" id="{166B2448-3AE6-47F3-A0E2-C9CAD25A59D1}"/>
              </a:ext>
            </a:extLst>
          </p:cNvPr>
          <p:cNvSpPr txBox="1"/>
          <p:nvPr/>
        </p:nvSpPr>
        <p:spPr>
          <a:xfrm>
            <a:off x="6998578" y="3039958"/>
            <a:ext cx="619080" cy="261610"/>
          </a:xfrm>
          <a:prstGeom prst="rect">
            <a:avLst/>
          </a:prstGeom>
          <a:noFill/>
        </p:spPr>
        <p:txBody>
          <a:bodyPr wrap="none" rtlCol="0">
            <a:spAutoFit/>
          </a:bodyPr>
          <a:lstStyle/>
          <a:p>
            <a:pPr algn="ctr"/>
            <a:r>
              <a:rPr lang="en-GB" sz="1100" dirty="0">
                <a:solidFill>
                  <a:schemeClr val="tx2"/>
                </a:solidFill>
              </a:rPr>
              <a:t>p=0.11</a:t>
            </a:r>
          </a:p>
        </p:txBody>
      </p:sp>
      <p:sp>
        <p:nvSpPr>
          <p:cNvPr id="40" name="TextBox 39">
            <a:extLst>
              <a:ext uri="{FF2B5EF4-FFF2-40B4-BE49-F238E27FC236}">
                <a16:creationId xmlns:a16="http://schemas.microsoft.com/office/drawing/2014/main" id="{4A1A9A66-59BD-4BB8-94DB-C05906FB916B}"/>
              </a:ext>
            </a:extLst>
          </p:cNvPr>
          <p:cNvSpPr txBox="1"/>
          <p:nvPr/>
        </p:nvSpPr>
        <p:spPr>
          <a:xfrm>
            <a:off x="7765289" y="2979857"/>
            <a:ext cx="697628" cy="261610"/>
          </a:xfrm>
          <a:prstGeom prst="rect">
            <a:avLst/>
          </a:prstGeom>
          <a:noFill/>
        </p:spPr>
        <p:txBody>
          <a:bodyPr wrap="none" rtlCol="0">
            <a:spAutoFit/>
          </a:bodyPr>
          <a:lstStyle/>
          <a:p>
            <a:pPr algn="ctr"/>
            <a:r>
              <a:rPr lang="en-GB" sz="1100" dirty="0">
                <a:solidFill>
                  <a:schemeClr val="tx2"/>
                </a:solidFill>
              </a:rPr>
              <a:t>p=0.225</a:t>
            </a:r>
          </a:p>
        </p:txBody>
      </p:sp>
      <p:sp>
        <p:nvSpPr>
          <p:cNvPr id="41" name="TextBox 40">
            <a:extLst>
              <a:ext uri="{FF2B5EF4-FFF2-40B4-BE49-F238E27FC236}">
                <a16:creationId xmlns:a16="http://schemas.microsoft.com/office/drawing/2014/main" id="{74E18866-B636-4D4F-A8AA-5E3E51AA80D2}"/>
              </a:ext>
            </a:extLst>
          </p:cNvPr>
          <p:cNvSpPr txBox="1"/>
          <p:nvPr/>
        </p:nvSpPr>
        <p:spPr>
          <a:xfrm>
            <a:off x="7772649" y="4621626"/>
            <a:ext cx="697628" cy="261610"/>
          </a:xfrm>
          <a:prstGeom prst="rect">
            <a:avLst/>
          </a:prstGeom>
          <a:noFill/>
        </p:spPr>
        <p:txBody>
          <a:bodyPr wrap="none" rtlCol="0">
            <a:spAutoFit/>
          </a:bodyPr>
          <a:lstStyle/>
          <a:p>
            <a:pPr algn="ctr"/>
            <a:r>
              <a:rPr lang="en-GB" sz="1100" dirty="0">
                <a:solidFill>
                  <a:schemeClr val="tx2"/>
                </a:solidFill>
              </a:rPr>
              <a:t>p=0.745</a:t>
            </a:r>
          </a:p>
        </p:txBody>
      </p:sp>
      <p:sp>
        <p:nvSpPr>
          <p:cNvPr id="42" name="TextBox 41">
            <a:extLst>
              <a:ext uri="{FF2B5EF4-FFF2-40B4-BE49-F238E27FC236}">
                <a16:creationId xmlns:a16="http://schemas.microsoft.com/office/drawing/2014/main" id="{2F770E87-C4BD-43B0-9C7B-B702B991022D}"/>
              </a:ext>
            </a:extLst>
          </p:cNvPr>
          <p:cNvSpPr txBox="1"/>
          <p:nvPr/>
        </p:nvSpPr>
        <p:spPr>
          <a:xfrm>
            <a:off x="6930205" y="4613506"/>
            <a:ext cx="697627" cy="261610"/>
          </a:xfrm>
          <a:prstGeom prst="rect">
            <a:avLst/>
          </a:prstGeom>
          <a:noFill/>
        </p:spPr>
        <p:txBody>
          <a:bodyPr wrap="none" rtlCol="0">
            <a:spAutoFit/>
          </a:bodyPr>
          <a:lstStyle/>
          <a:p>
            <a:pPr algn="ctr"/>
            <a:r>
              <a:rPr lang="en-GB" sz="1100" dirty="0">
                <a:solidFill>
                  <a:schemeClr val="tx2"/>
                </a:solidFill>
              </a:rPr>
              <a:t>p=0.663</a:t>
            </a:r>
          </a:p>
        </p:txBody>
      </p:sp>
      <p:cxnSp>
        <p:nvCxnSpPr>
          <p:cNvPr id="46" name="Straight Connector 45">
            <a:extLst>
              <a:ext uri="{FF2B5EF4-FFF2-40B4-BE49-F238E27FC236}">
                <a16:creationId xmlns:a16="http://schemas.microsoft.com/office/drawing/2014/main" id="{A1338859-2272-436B-8D07-3816CACD84A2}"/>
              </a:ext>
            </a:extLst>
          </p:cNvPr>
          <p:cNvCxnSpPr/>
          <p:nvPr/>
        </p:nvCxnSpPr>
        <p:spPr bwMode="auto">
          <a:xfrm>
            <a:off x="5137564" y="3062698"/>
            <a:ext cx="0" cy="2203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20EDE33-FFD6-4CDF-A254-14FB36389DC2}"/>
              </a:ext>
            </a:extLst>
          </p:cNvPr>
          <p:cNvGrpSpPr/>
          <p:nvPr/>
        </p:nvGrpSpPr>
        <p:grpSpPr>
          <a:xfrm>
            <a:off x="4728098" y="3837941"/>
            <a:ext cx="409466" cy="184666"/>
            <a:chOff x="4728098" y="4275741"/>
            <a:chExt cx="409466" cy="184666"/>
          </a:xfrm>
        </p:grpSpPr>
        <p:sp>
          <p:nvSpPr>
            <p:cNvPr id="49" name="TextBox 13">
              <a:extLst>
                <a:ext uri="{FF2B5EF4-FFF2-40B4-BE49-F238E27FC236}">
                  <a16:creationId xmlns:a16="http://schemas.microsoft.com/office/drawing/2014/main" id="{F7A25B65-A49F-4117-879C-5A3039545BA3}"/>
                </a:ext>
              </a:extLst>
            </p:cNvPr>
            <p:cNvSpPr txBox="1">
              <a:spLocks noChangeArrowheads="1"/>
            </p:cNvSpPr>
            <p:nvPr/>
          </p:nvSpPr>
          <p:spPr bwMode="auto">
            <a:xfrm>
              <a:off x="4728098" y="4275741"/>
              <a:ext cx="2737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rPr>
                <a:t>87</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9D3BDAA1-A23F-4A74-9208-885B03116065}"/>
                </a:ext>
              </a:extLst>
            </p:cNvPr>
            <p:cNvCxnSpPr/>
            <p:nvPr/>
          </p:nvCxnSpPr>
          <p:spPr bwMode="auto">
            <a:xfrm flipH="1">
              <a:off x="5063862" y="4360447"/>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29B7B6A-5B92-46BE-B080-1FBC85FE51CB}"/>
              </a:ext>
            </a:extLst>
          </p:cNvPr>
          <p:cNvGrpSpPr/>
          <p:nvPr/>
        </p:nvGrpSpPr>
        <p:grpSpPr>
          <a:xfrm>
            <a:off x="4690975" y="2979862"/>
            <a:ext cx="446589" cy="184666"/>
            <a:chOff x="4690975" y="3212981"/>
            <a:chExt cx="446589" cy="184666"/>
          </a:xfrm>
        </p:grpSpPr>
        <p:sp>
          <p:nvSpPr>
            <p:cNvPr id="53" name="TextBox 29">
              <a:extLst>
                <a:ext uri="{FF2B5EF4-FFF2-40B4-BE49-F238E27FC236}">
                  <a16:creationId xmlns:a16="http://schemas.microsoft.com/office/drawing/2014/main" id="{C11213E0-8F5C-4CC1-8409-388166D8915C}"/>
                </a:ext>
              </a:extLst>
            </p:cNvPr>
            <p:cNvSpPr txBox="1">
              <a:spLocks noChangeArrowheads="1"/>
            </p:cNvSpPr>
            <p:nvPr/>
          </p:nvSpPr>
          <p:spPr bwMode="auto">
            <a:xfrm>
              <a:off x="4690975" y="3212981"/>
              <a:ext cx="310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97</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54" name="Straight Connector 53">
              <a:extLst>
                <a:ext uri="{FF2B5EF4-FFF2-40B4-BE49-F238E27FC236}">
                  <a16:creationId xmlns:a16="http://schemas.microsoft.com/office/drawing/2014/main" id="{DDEF874C-7A16-4362-A83F-396ED7576C84}"/>
                </a:ext>
              </a:extLst>
            </p:cNvPr>
            <p:cNvCxnSpPr/>
            <p:nvPr/>
          </p:nvCxnSpPr>
          <p:spPr bwMode="auto">
            <a:xfrm flipH="1">
              <a:off x="5060791" y="3297687"/>
              <a:ext cx="76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984245E-7ACB-42D3-87D6-3EC15F791FEB}"/>
              </a:ext>
            </a:extLst>
          </p:cNvPr>
          <p:cNvGrpSpPr/>
          <p:nvPr/>
        </p:nvGrpSpPr>
        <p:grpSpPr>
          <a:xfrm>
            <a:off x="4728098" y="3411867"/>
            <a:ext cx="409466" cy="178735"/>
            <a:chOff x="4728098" y="4063188"/>
            <a:chExt cx="409466" cy="178735"/>
          </a:xfrm>
        </p:grpSpPr>
        <p:sp>
          <p:nvSpPr>
            <p:cNvPr id="57" name="TextBox 76">
              <a:extLst>
                <a:ext uri="{FF2B5EF4-FFF2-40B4-BE49-F238E27FC236}">
                  <a16:creationId xmlns:a16="http://schemas.microsoft.com/office/drawing/2014/main" id="{9F394369-62F9-4304-94C5-E611FD35D743}"/>
                </a:ext>
              </a:extLst>
            </p:cNvPr>
            <p:cNvSpPr txBox="1">
              <a:spLocks noChangeArrowheads="1"/>
            </p:cNvSpPr>
            <p:nvPr/>
          </p:nvSpPr>
          <p:spPr bwMode="auto">
            <a:xfrm>
              <a:off x="4728098" y="4063188"/>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92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58" name="Straight Connector 57">
              <a:extLst>
                <a:ext uri="{FF2B5EF4-FFF2-40B4-BE49-F238E27FC236}">
                  <a16:creationId xmlns:a16="http://schemas.microsoft.com/office/drawing/2014/main" id="{14B9E032-A28D-4A55-9AA4-373B050ED4E1}"/>
                </a:ext>
              </a:extLst>
            </p:cNvPr>
            <p:cNvCxnSpPr/>
            <p:nvPr/>
          </p:nvCxnSpPr>
          <p:spPr bwMode="auto">
            <a:xfrm flipH="1">
              <a:off x="5060791" y="4147895"/>
              <a:ext cx="76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08724323-7932-4047-AAF1-B1502B7DC201}"/>
              </a:ext>
            </a:extLst>
          </p:cNvPr>
          <p:cNvGrpSpPr/>
          <p:nvPr/>
        </p:nvGrpSpPr>
        <p:grpSpPr>
          <a:xfrm>
            <a:off x="4728095" y="4269946"/>
            <a:ext cx="409469" cy="184666"/>
            <a:chOff x="4728095" y="4913396"/>
            <a:chExt cx="409469" cy="184666"/>
          </a:xfrm>
        </p:grpSpPr>
        <p:sp>
          <p:nvSpPr>
            <p:cNvPr id="61" name="TextBox 83">
              <a:extLst>
                <a:ext uri="{FF2B5EF4-FFF2-40B4-BE49-F238E27FC236}">
                  <a16:creationId xmlns:a16="http://schemas.microsoft.com/office/drawing/2014/main" id="{9DDB3223-5C88-4310-971E-3E3842A45867}"/>
                </a:ext>
              </a:extLst>
            </p:cNvPr>
            <p:cNvSpPr txBox="1">
              <a:spLocks noChangeArrowheads="1"/>
            </p:cNvSpPr>
            <p:nvPr/>
          </p:nvSpPr>
          <p:spPr bwMode="auto">
            <a:xfrm>
              <a:off x="4728095" y="4913396"/>
              <a:ext cx="2737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82</a:t>
              </a:r>
            </a:p>
          </p:txBody>
        </p:sp>
        <p:cxnSp>
          <p:nvCxnSpPr>
            <p:cNvPr id="62" name="Straight Connector 61">
              <a:extLst>
                <a:ext uri="{FF2B5EF4-FFF2-40B4-BE49-F238E27FC236}">
                  <a16:creationId xmlns:a16="http://schemas.microsoft.com/office/drawing/2014/main" id="{AF838079-DD04-4624-B529-7C7A812831A9}"/>
                </a:ext>
              </a:extLst>
            </p:cNvPr>
            <p:cNvCxnSpPr/>
            <p:nvPr/>
          </p:nvCxnSpPr>
          <p:spPr bwMode="auto">
            <a:xfrm flipH="1">
              <a:off x="5063862" y="4998102"/>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F941A8D4-1F75-491D-A5CE-6A91849B3397}"/>
              </a:ext>
            </a:extLst>
          </p:cNvPr>
          <p:cNvGrpSpPr/>
          <p:nvPr/>
        </p:nvGrpSpPr>
        <p:grpSpPr>
          <a:xfrm>
            <a:off x="4728095" y="4701951"/>
            <a:ext cx="409469" cy="184666"/>
            <a:chOff x="4728095" y="5125948"/>
            <a:chExt cx="409469" cy="184666"/>
          </a:xfrm>
        </p:grpSpPr>
        <p:sp>
          <p:nvSpPr>
            <p:cNvPr id="63" name="TextBox 85">
              <a:extLst>
                <a:ext uri="{FF2B5EF4-FFF2-40B4-BE49-F238E27FC236}">
                  <a16:creationId xmlns:a16="http://schemas.microsoft.com/office/drawing/2014/main" id="{A4CB17D9-F22D-4992-A9B4-055CA00258EA}"/>
                </a:ext>
              </a:extLst>
            </p:cNvPr>
            <p:cNvSpPr txBox="1">
              <a:spLocks noChangeArrowheads="1"/>
            </p:cNvSpPr>
            <p:nvPr/>
          </p:nvSpPr>
          <p:spPr bwMode="auto">
            <a:xfrm>
              <a:off x="4728095" y="5125948"/>
              <a:ext cx="2737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77</a:t>
              </a:r>
            </a:p>
          </p:txBody>
        </p:sp>
        <p:cxnSp>
          <p:nvCxnSpPr>
            <p:cNvPr id="64" name="Straight Connector 63">
              <a:extLst>
                <a:ext uri="{FF2B5EF4-FFF2-40B4-BE49-F238E27FC236}">
                  <a16:creationId xmlns:a16="http://schemas.microsoft.com/office/drawing/2014/main" id="{5411E5D1-61BF-4D87-B48D-95F9E48CF601}"/>
                </a:ext>
              </a:extLst>
            </p:cNvPr>
            <p:cNvCxnSpPr/>
            <p:nvPr/>
          </p:nvCxnSpPr>
          <p:spPr bwMode="auto">
            <a:xfrm flipH="1">
              <a:off x="5063862" y="5210654"/>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9911CF97-1E62-4BC0-A56C-67A09DA039B6}"/>
              </a:ext>
            </a:extLst>
          </p:cNvPr>
          <p:cNvSpPr txBox="1"/>
          <p:nvPr/>
        </p:nvSpPr>
        <p:spPr>
          <a:xfrm>
            <a:off x="2683194" y="4231744"/>
            <a:ext cx="697627" cy="224880"/>
          </a:xfrm>
          <a:prstGeom prst="rect">
            <a:avLst/>
          </a:prstGeom>
          <a:noFill/>
        </p:spPr>
        <p:txBody>
          <a:bodyPr wrap="none" rtlCol="0">
            <a:spAutoFit/>
          </a:bodyPr>
          <a:lstStyle/>
          <a:p>
            <a:pPr algn="ctr"/>
            <a:r>
              <a:rPr lang="en-GB" sz="1100" dirty="0">
                <a:solidFill>
                  <a:schemeClr val="tx2"/>
                </a:solidFill>
              </a:rPr>
              <a:t>p&lt;0.001</a:t>
            </a:r>
          </a:p>
        </p:txBody>
      </p:sp>
      <p:grpSp>
        <p:nvGrpSpPr>
          <p:cNvPr id="99" name="Group 98">
            <a:extLst>
              <a:ext uri="{FF2B5EF4-FFF2-40B4-BE49-F238E27FC236}">
                <a16:creationId xmlns:a16="http://schemas.microsoft.com/office/drawing/2014/main" id="{09890944-0C72-4D9A-A52E-CF4ED7DC9532}"/>
              </a:ext>
            </a:extLst>
          </p:cNvPr>
          <p:cNvGrpSpPr/>
          <p:nvPr/>
        </p:nvGrpSpPr>
        <p:grpSpPr>
          <a:xfrm>
            <a:off x="1290505" y="3499490"/>
            <a:ext cx="60118" cy="273247"/>
            <a:chOff x="4672637" y="1412776"/>
            <a:chExt cx="170657" cy="648072"/>
          </a:xfrm>
        </p:grpSpPr>
        <p:cxnSp>
          <p:nvCxnSpPr>
            <p:cNvPr id="135" name="Straight Connector 134">
              <a:extLst>
                <a:ext uri="{FF2B5EF4-FFF2-40B4-BE49-F238E27FC236}">
                  <a16:creationId xmlns:a16="http://schemas.microsoft.com/office/drawing/2014/main" id="{6E95A13E-E5C5-46B6-89CB-8724003EF99A}"/>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F093E4F-8F08-48C0-AB08-AC1F5356DE42}"/>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E6173F8B-4075-4056-9572-532649A94579}"/>
              </a:ext>
            </a:extLst>
          </p:cNvPr>
          <p:cNvGrpSpPr/>
          <p:nvPr/>
        </p:nvGrpSpPr>
        <p:grpSpPr>
          <a:xfrm>
            <a:off x="2131428" y="3538781"/>
            <a:ext cx="60118" cy="265509"/>
            <a:chOff x="4672637" y="1412776"/>
            <a:chExt cx="170657" cy="648072"/>
          </a:xfrm>
        </p:grpSpPr>
        <p:cxnSp>
          <p:nvCxnSpPr>
            <p:cNvPr id="132" name="Straight Connector 131">
              <a:extLst>
                <a:ext uri="{FF2B5EF4-FFF2-40B4-BE49-F238E27FC236}">
                  <a16:creationId xmlns:a16="http://schemas.microsoft.com/office/drawing/2014/main" id="{CF6C8E08-6123-40B8-BE54-46AA45FF6861}"/>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C454009-28CC-4951-B0AF-F51833D0FE8B}"/>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A8046C1-9D4D-4154-8435-16D04EA24367}"/>
              </a:ext>
            </a:extLst>
          </p:cNvPr>
          <p:cNvGrpSpPr/>
          <p:nvPr/>
        </p:nvGrpSpPr>
        <p:grpSpPr>
          <a:xfrm>
            <a:off x="2970733" y="3784050"/>
            <a:ext cx="60118" cy="250590"/>
            <a:chOff x="4672637" y="1412776"/>
            <a:chExt cx="170657" cy="648072"/>
          </a:xfrm>
        </p:grpSpPr>
        <p:cxnSp>
          <p:nvCxnSpPr>
            <p:cNvPr id="129" name="Straight Connector 128">
              <a:extLst>
                <a:ext uri="{FF2B5EF4-FFF2-40B4-BE49-F238E27FC236}">
                  <a16:creationId xmlns:a16="http://schemas.microsoft.com/office/drawing/2014/main" id="{0383DC86-CF56-4363-8A79-D3A6C95226CD}"/>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7410716-0CA0-407C-8A76-1239C1BA1A65}"/>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D0995BF1-E2E6-436F-BE1D-048A0D3FBF0B}"/>
              </a:ext>
            </a:extLst>
          </p:cNvPr>
          <p:cNvGrpSpPr/>
          <p:nvPr/>
        </p:nvGrpSpPr>
        <p:grpSpPr>
          <a:xfrm>
            <a:off x="3817015" y="3631649"/>
            <a:ext cx="60118" cy="270817"/>
            <a:chOff x="4672637" y="1412776"/>
            <a:chExt cx="170657" cy="648072"/>
          </a:xfrm>
        </p:grpSpPr>
        <p:cxnSp>
          <p:nvCxnSpPr>
            <p:cNvPr id="126" name="Straight Connector 125">
              <a:extLst>
                <a:ext uri="{FF2B5EF4-FFF2-40B4-BE49-F238E27FC236}">
                  <a16:creationId xmlns:a16="http://schemas.microsoft.com/office/drawing/2014/main" id="{D2D503C6-A449-4C3A-8796-0C4365C2AD6A}"/>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45B3E9-5168-4BCC-83B0-42186E078814}"/>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E76DCB3-1C38-4606-A61B-B34B9ABB539E}"/>
              </a:ext>
            </a:extLst>
          </p:cNvPr>
          <p:cNvGrpSpPr/>
          <p:nvPr/>
        </p:nvGrpSpPr>
        <p:grpSpPr>
          <a:xfrm>
            <a:off x="1288762" y="4043014"/>
            <a:ext cx="60118" cy="704251"/>
            <a:chOff x="4672637" y="1412776"/>
            <a:chExt cx="170657" cy="648072"/>
          </a:xfrm>
        </p:grpSpPr>
        <p:cxnSp>
          <p:nvCxnSpPr>
            <p:cNvPr id="123" name="Straight Connector 122">
              <a:extLst>
                <a:ext uri="{FF2B5EF4-FFF2-40B4-BE49-F238E27FC236}">
                  <a16:creationId xmlns:a16="http://schemas.microsoft.com/office/drawing/2014/main" id="{F3FFA5DB-2749-4BC8-AC24-5061679A547D}"/>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709B3E6-E26F-4239-AB90-74E30CA3524E}"/>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008C503-42FA-4CF1-AE01-37B4A2C8D6A0}"/>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5F1E510E-F7B2-4459-958D-29C340D4CB47}"/>
              </a:ext>
            </a:extLst>
          </p:cNvPr>
          <p:cNvGrpSpPr/>
          <p:nvPr/>
        </p:nvGrpSpPr>
        <p:grpSpPr>
          <a:xfrm>
            <a:off x="2131428" y="4057894"/>
            <a:ext cx="60118" cy="689372"/>
            <a:chOff x="4672637" y="1412776"/>
            <a:chExt cx="170657" cy="648072"/>
          </a:xfrm>
        </p:grpSpPr>
        <p:cxnSp>
          <p:nvCxnSpPr>
            <p:cNvPr id="120" name="Straight Connector 119">
              <a:extLst>
                <a:ext uri="{FF2B5EF4-FFF2-40B4-BE49-F238E27FC236}">
                  <a16:creationId xmlns:a16="http://schemas.microsoft.com/office/drawing/2014/main" id="{F3DDFCC2-DB82-420F-BD80-F7E3F075BD55}"/>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F9F42AF-DF2A-4B89-B35A-C2111B8CF093}"/>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6D63137-708F-44A6-A0C7-7BE6237D3822}"/>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1A3B3CC4-9A91-4668-911A-FA82F0E15473}"/>
              </a:ext>
            </a:extLst>
          </p:cNvPr>
          <p:cNvGrpSpPr/>
          <p:nvPr/>
        </p:nvGrpSpPr>
        <p:grpSpPr>
          <a:xfrm>
            <a:off x="2970733" y="4469772"/>
            <a:ext cx="60118" cy="678734"/>
            <a:chOff x="4672637" y="1412776"/>
            <a:chExt cx="170657" cy="648072"/>
          </a:xfrm>
        </p:grpSpPr>
        <p:cxnSp>
          <p:nvCxnSpPr>
            <p:cNvPr id="117" name="Straight Connector 116">
              <a:extLst>
                <a:ext uri="{FF2B5EF4-FFF2-40B4-BE49-F238E27FC236}">
                  <a16:creationId xmlns:a16="http://schemas.microsoft.com/office/drawing/2014/main" id="{417F188E-1535-4F06-84D3-99BF7294B0ED}"/>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526A8A-1AAD-4580-A8C9-63E5FD188DB6}"/>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757B3CC-CD4D-42EE-910F-06C83E4E9088}"/>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C06408D0-EC85-47FC-A38D-E1F0115F7C5E}"/>
              </a:ext>
            </a:extLst>
          </p:cNvPr>
          <p:cNvGrpSpPr/>
          <p:nvPr/>
        </p:nvGrpSpPr>
        <p:grpSpPr>
          <a:xfrm>
            <a:off x="3817015" y="4351978"/>
            <a:ext cx="60118" cy="684609"/>
            <a:chOff x="4672637" y="1412776"/>
            <a:chExt cx="170657" cy="648072"/>
          </a:xfrm>
        </p:grpSpPr>
        <p:cxnSp>
          <p:nvCxnSpPr>
            <p:cNvPr id="114" name="Straight Connector 113">
              <a:extLst>
                <a:ext uri="{FF2B5EF4-FFF2-40B4-BE49-F238E27FC236}">
                  <a16:creationId xmlns:a16="http://schemas.microsoft.com/office/drawing/2014/main" id="{CE21A1E0-BC5A-4C54-8DD1-0DE7281C8E4E}"/>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4257C80-0B71-46D0-BEC2-58CFBF4E6F3A}"/>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17CE85C-CB09-425B-8D08-E881F6B4E3BF}"/>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9DC62333-37B6-49A7-B55A-8760037F350C}"/>
              </a:ext>
            </a:extLst>
          </p:cNvPr>
          <p:cNvSpPr txBox="1"/>
          <p:nvPr/>
        </p:nvSpPr>
        <p:spPr>
          <a:xfrm>
            <a:off x="983385" y="3233285"/>
            <a:ext cx="697628" cy="261610"/>
          </a:xfrm>
          <a:prstGeom prst="rect">
            <a:avLst/>
          </a:prstGeom>
          <a:noFill/>
        </p:spPr>
        <p:txBody>
          <a:bodyPr wrap="none" rtlCol="0">
            <a:spAutoFit/>
          </a:bodyPr>
          <a:lstStyle/>
          <a:p>
            <a:pPr algn="ctr"/>
            <a:r>
              <a:rPr lang="en-GB" sz="1100" dirty="0">
                <a:solidFill>
                  <a:schemeClr val="tx2"/>
                </a:solidFill>
              </a:rPr>
              <a:t>p=0.582</a:t>
            </a:r>
          </a:p>
        </p:txBody>
      </p:sp>
      <p:sp>
        <p:nvSpPr>
          <p:cNvPr id="108" name="TextBox 107">
            <a:extLst>
              <a:ext uri="{FF2B5EF4-FFF2-40B4-BE49-F238E27FC236}">
                <a16:creationId xmlns:a16="http://schemas.microsoft.com/office/drawing/2014/main" id="{E78252BF-C838-4F5F-8E98-B913D2867570}"/>
              </a:ext>
            </a:extLst>
          </p:cNvPr>
          <p:cNvSpPr txBox="1"/>
          <p:nvPr/>
        </p:nvSpPr>
        <p:spPr>
          <a:xfrm>
            <a:off x="971476" y="4725243"/>
            <a:ext cx="736099" cy="261610"/>
          </a:xfrm>
          <a:prstGeom prst="rect">
            <a:avLst/>
          </a:prstGeom>
          <a:noFill/>
        </p:spPr>
        <p:txBody>
          <a:bodyPr wrap="none" rtlCol="0">
            <a:spAutoFit/>
          </a:bodyPr>
          <a:lstStyle/>
          <a:p>
            <a:pPr algn="ctr"/>
            <a:r>
              <a:rPr lang="en-GB" sz="1100" dirty="0">
                <a:solidFill>
                  <a:schemeClr val="tx2"/>
                </a:solidFill>
              </a:rPr>
              <a:t>p=0. 945</a:t>
            </a:r>
          </a:p>
        </p:txBody>
      </p:sp>
      <p:sp>
        <p:nvSpPr>
          <p:cNvPr id="109" name="TextBox 108">
            <a:extLst>
              <a:ext uri="{FF2B5EF4-FFF2-40B4-BE49-F238E27FC236}">
                <a16:creationId xmlns:a16="http://schemas.microsoft.com/office/drawing/2014/main" id="{E8910F26-386A-4920-BAC8-369FC10511D7}"/>
              </a:ext>
            </a:extLst>
          </p:cNvPr>
          <p:cNvSpPr txBox="1"/>
          <p:nvPr/>
        </p:nvSpPr>
        <p:spPr>
          <a:xfrm>
            <a:off x="1906307" y="3284659"/>
            <a:ext cx="468398" cy="224880"/>
          </a:xfrm>
          <a:prstGeom prst="rect">
            <a:avLst/>
          </a:prstGeom>
          <a:noFill/>
        </p:spPr>
        <p:txBody>
          <a:bodyPr wrap="none" rtlCol="0">
            <a:spAutoFit/>
          </a:bodyPr>
          <a:lstStyle/>
          <a:p>
            <a:pPr algn="ctr"/>
            <a:r>
              <a:rPr lang="en-GB" sz="1100" dirty="0">
                <a:solidFill>
                  <a:schemeClr val="tx2"/>
                </a:solidFill>
              </a:rPr>
              <a:t>REF</a:t>
            </a:r>
          </a:p>
        </p:txBody>
      </p:sp>
      <p:sp>
        <p:nvSpPr>
          <p:cNvPr id="110" name="TextBox 109">
            <a:extLst>
              <a:ext uri="{FF2B5EF4-FFF2-40B4-BE49-F238E27FC236}">
                <a16:creationId xmlns:a16="http://schemas.microsoft.com/office/drawing/2014/main" id="{D71AC3C9-82E3-4E33-A4E6-66FA7E7225C3}"/>
              </a:ext>
            </a:extLst>
          </p:cNvPr>
          <p:cNvSpPr txBox="1"/>
          <p:nvPr/>
        </p:nvSpPr>
        <p:spPr>
          <a:xfrm>
            <a:off x="1924196" y="4701324"/>
            <a:ext cx="468398" cy="224880"/>
          </a:xfrm>
          <a:prstGeom prst="rect">
            <a:avLst/>
          </a:prstGeom>
          <a:noFill/>
        </p:spPr>
        <p:txBody>
          <a:bodyPr wrap="none" rtlCol="0">
            <a:spAutoFit/>
          </a:bodyPr>
          <a:lstStyle/>
          <a:p>
            <a:pPr algn="ctr"/>
            <a:r>
              <a:rPr lang="en-GB" sz="1100" dirty="0">
                <a:solidFill>
                  <a:schemeClr val="tx2"/>
                </a:solidFill>
              </a:rPr>
              <a:t>REF</a:t>
            </a:r>
          </a:p>
        </p:txBody>
      </p:sp>
      <p:sp>
        <p:nvSpPr>
          <p:cNvPr id="111" name="TextBox 110">
            <a:extLst>
              <a:ext uri="{FF2B5EF4-FFF2-40B4-BE49-F238E27FC236}">
                <a16:creationId xmlns:a16="http://schemas.microsoft.com/office/drawing/2014/main" id="{81974407-C98F-4C09-A644-513C975C0ABC}"/>
              </a:ext>
            </a:extLst>
          </p:cNvPr>
          <p:cNvSpPr txBox="1"/>
          <p:nvPr/>
        </p:nvSpPr>
        <p:spPr>
          <a:xfrm>
            <a:off x="2675169" y="3500988"/>
            <a:ext cx="713658" cy="224880"/>
          </a:xfrm>
          <a:prstGeom prst="rect">
            <a:avLst/>
          </a:prstGeom>
          <a:noFill/>
        </p:spPr>
        <p:txBody>
          <a:bodyPr wrap="none" rtlCol="0">
            <a:spAutoFit/>
          </a:bodyPr>
          <a:lstStyle/>
          <a:p>
            <a:pPr algn="ctr"/>
            <a:r>
              <a:rPr lang="en-GB" sz="1100" dirty="0">
                <a:solidFill>
                  <a:schemeClr val="tx2"/>
                </a:solidFill>
              </a:rPr>
              <a:t>p&lt;0.001</a:t>
            </a:r>
          </a:p>
        </p:txBody>
      </p:sp>
      <p:sp>
        <p:nvSpPr>
          <p:cNvPr id="112" name="TextBox 111">
            <a:extLst>
              <a:ext uri="{FF2B5EF4-FFF2-40B4-BE49-F238E27FC236}">
                <a16:creationId xmlns:a16="http://schemas.microsoft.com/office/drawing/2014/main" id="{32555AE4-8B00-48C1-B0C0-B2AAC2477042}"/>
              </a:ext>
            </a:extLst>
          </p:cNvPr>
          <p:cNvSpPr txBox="1"/>
          <p:nvPr/>
        </p:nvSpPr>
        <p:spPr>
          <a:xfrm>
            <a:off x="3507248" y="3358978"/>
            <a:ext cx="697628" cy="261610"/>
          </a:xfrm>
          <a:prstGeom prst="rect">
            <a:avLst/>
          </a:prstGeom>
          <a:noFill/>
        </p:spPr>
        <p:txBody>
          <a:bodyPr wrap="none" rtlCol="0">
            <a:spAutoFit/>
          </a:bodyPr>
          <a:lstStyle/>
          <a:p>
            <a:pPr algn="ctr"/>
            <a:r>
              <a:rPr lang="en-GB" sz="1100" dirty="0">
                <a:solidFill>
                  <a:schemeClr val="tx2"/>
                </a:solidFill>
              </a:rPr>
              <a:t>p=0.122</a:t>
            </a:r>
          </a:p>
        </p:txBody>
      </p:sp>
      <p:sp>
        <p:nvSpPr>
          <p:cNvPr id="113" name="TextBox 112">
            <a:extLst>
              <a:ext uri="{FF2B5EF4-FFF2-40B4-BE49-F238E27FC236}">
                <a16:creationId xmlns:a16="http://schemas.microsoft.com/office/drawing/2014/main" id="{CC904E96-8DC1-44B7-8628-2D2F35503C50}"/>
              </a:ext>
            </a:extLst>
          </p:cNvPr>
          <p:cNvSpPr txBox="1"/>
          <p:nvPr/>
        </p:nvSpPr>
        <p:spPr>
          <a:xfrm>
            <a:off x="3466105" y="4995000"/>
            <a:ext cx="697628" cy="261610"/>
          </a:xfrm>
          <a:prstGeom prst="rect">
            <a:avLst/>
          </a:prstGeom>
          <a:noFill/>
        </p:spPr>
        <p:txBody>
          <a:bodyPr wrap="none" rtlCol="0">
            <a:spAutoFit/>
          </a:bodyPr>
          <a:lstStyle/>
          <a:p>
            <a:pPr algn="ctr"/>
            <a:r>
              <a:rPr lang="en-GB" sz="1100" dirty="0">
                <a:solidFill>
                  <a:schemeClr val="tx2"/>
                </a:solidFill>
              </a:rPr>
              <a:t>p=0.014</a:t>
            </a:r>
          </a:p>
        </p:txBody>
      </p:sp>
      <p:grpSp>
        <p:nvGrpSpPr>
          <p:cNvPr id="15" name="Group 14">
            <a:extLst>
              <a:ext uri="{FF2B5EF4-FFF2-40B4-BE49-F238E27FC236}">
                <a16:creationId xmlns:a16="http://schemas.microsoft.com/office/drawing/2014/main" id="{DDC7ED10-4FC9-4B8D-9EAA-8954EF5A2824}"/>
              </a:ext>
            </a:extLst>
          </p:cNvPr>
          <p:cNvGrpSpPr/>
          <p:nvPr/>
        </p:nvGrpSpPr>
        <p:grpSpPr>
          <a:xfrm>
            <a:off x="478398" y="2979516"/>
            <a:ext cx="409469" cy="2310529"/>
            <a:chOff x="478398" y="3212635"/>
            <a:chExt cx="409469" cy="2310529"/>
          </a:xfrm>
        </p:grpSpPr>
        <p:cxnSp>
          <p:nvCxnSpPr>
            <p:cNvPr id="138" name="Straight Connector 137">
              <a:extLst>
                <a:ext uri="{FF2B5EF4-FFF2-40B4-BE49-F238E27FC236}">
                  <a16:creationId xmlns:a16="http://schemas.microsoft.com/office/drawing/2014/main" id="{DEF03140-B9BD-45CE-990F-BEDF9DD87511}"/>
                </a:ext>
              </a:extLst>
            </p:cNvPr>
            <p:cNvCxnSpPr/>
            <p:nvPr/>
          </p:nvCxnSpPr>
          <p:spPr bwMode="auto">
            <a:xfrm>
              <a:off x="887867" y="3295817"/>
              <a:ext cx="0" cy="2203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FF318B2-3253-4AA9-BC38-A17902C0ABFF}"/>
                </a:ext>
              </a:extLst>
            </p:cNvPr>
            <p:cNvGrpSpPr/>
            <p:nvPr/>
          </p:nvGrpSpPr>
          <p:grpSpPr>
            <a:xfrm>
              <a:off x="478401" y="4123720"/>
              <a:ext cx="409466" cy="178735"/>
              <a:chOff x="478401" y="4275741"/>
              <a:chExt cx="409466" cy="178735"/>
            </a:xfrm>
          </p:grpSpPr>
          <p:sp>
            <p:nvSpPr>
              <p:cNvPr id="141" name="TextBox 13">
                <a:extLst>
                  <a:ext uri="{FF2B5EF4-FFF2-40B4-BE49-F238E27FC236}">
                    <a16:creationId xmlns:a16="http://schemas.microsoft.com/office/drawing/2014/main" id="{E1A531A5-652B-45EB-A46A-46BCF3E5346B}"/>
                  </a:ext>
                </a:extLst>
              </p:cNvPr>
              <p:cNvSpPr txBox="1">
                <a:spLocks noChangeArrowheads="1"/>
              </p:cNvSpPr>
              <p:nvPr/>
            </p:nvSpPr>
            <p:spPr bwMode="auto">
              <a:xfrm>
                <a:off x="478401" y="4275741"/>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42" name="Straight Connector 141">
                <a:extLst>
                  <a:ext uri="{FF2B5EF4-FFF2-40B4-BE49-F238E27FC236}">
                    <a16:creationId xmlns:a16="http://schemas.microsoft.com/office/drawing/2014/main" id="{F88A3DC7-CC99-4555-B3C8-5A4A19D8EB55}"/>
                  </a:ext>
                </a:extLst>
              </p:cNvPr>
              <p:cNvCxnSpPr/>
              <p:nvPr/>
            </p:nvCxnSpPr>
            <p:spPr bwMode="auto">
              <a:xfrm flipH="1">
                <a:off x="814165" y="4360447"/>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C1BA41F-EBFB-4046-8217-0D616C1C3436}"/>
                </a:ext>
              </a:extLst>
            </p:cNvPr>
            <p:cNvGrpSpPr/>
            <p:nvPr/>
          </p:nvGrpSpPr>
          <p:grpSpPr>
            <a:xfrm>
              <a:off x="478401" y="3212635"/>
              <a:ext cx="409466" cy="178735"/>
              <a:chOff x="478401" y="3638085"/>
              <a:chExt cx="409466" cy="178735"/>
            </a:xfrm>
          </p:grpSpPr>
          <p:sp>
            <p:nvSpPr>
              <p:cNvPr id="143" name="TextBox 15">
                <a:extLst>
                  <a:ext uri="{FF2B5EF4-FFF2-40B4-BE49-F238E27FC236}">
                    <a16:creationId xmlns:a16="http://schemas.microsoft.com/office/drawing/2014/main" id="{FAF28BFD-1754-4538-87B5-3ACB1BFE37C4}"/>
                  </a:ext>
                </a:extLst>
              </p:cNvPr>
              <p:cNvSpPr txBox="1">
                <a:spLocks noChangeArrowheads="1"/>
              </p:cNvSpPr>
              <p:nvPr/>
            </p:nvSpPr>
            <p:spPr bwMode="auto">
              <a:xfrm>
                <a:off x="478401" y="3638085"/>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rPr>
                  <a:t>96</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44" name="Straight Connector 143">
                <a:extLst>
                  <a:ext uri="{FF2B5EF4-FFF2-40B4-BE49-F238E27FC236}">
                    <a16:creationId xmlns:a16="http://schemas.microsoft.com/office/drawing/2014/main" id="{F42074FE-C8E7-4BF9-BAE4-5B6DBC273FBA}"/>
                  </a:ext>
                </a:extLst>
              </p:cNvPr>
              <p:cNvCxnSpPr/>
              <p:nvPr/>
            </p:nvCxnSpPr>
            <p:spPr bwMode="auto">
              <a:xfrm flipH="1">
                <a:off x="811094" y="3722791"/>
                <a:ext cx="76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76D4E4F-3C64-4CB1-ABC3-198C0ACBE74C}"/>
                </a:ext>
              </a:extLst>
            </p:cNvPr>
            <p:cNvGrpSpPr/>
            <p:nvPr/>
          </p:nvGrpSpPr>
          <p:grpSpPr>
            <a:xfrm>
              <a:off x="478401" y="3516330"/>
              <a:ext cx="409466" cy="178735"/>
              <a:chOff x="478401" y="3850637"/>
              <a:chExt cx="409466" cy="178735"/>
            </a:xfrm>
          </p:grpSpPr>
          <p:sp>
            <p:nvSpPr>
              <p:cNvPr id="147" name="TextBox 74">
                <a:extLst>
                  <a:ext uri="{FF2B5EF4-FFF2-40B4-BE49-F238E27FC236}">
                    <a16:creationId xmlns:a16="http://schemas.microsoft.com/office/drawing/2014/main" id="{55ABA086-C129-46A3-A6E0-EFC3CABC2DA8}"/>
                  </a:ext>
                </a:extLst>
              </p:cNvPr>
              <p:cNvSpPr txBox="1">
                <a:spLocks noChangeArrowheads="1"/>
              </p:cNvSpPr>
              <p:nvPr/>
            </p:nvSpPr>
            <p:spPr bwMode="auto">
              <a:xfrm>
                <a:off x="478401" y="3850637"/>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94</a:t>
                </a:r>
              </a:p>
            </p:txBody>
          </p:sp>
          <p:cxnSp>
            <p:nvCxnSpPr>
              <p:cNvPr id="148" name="Straight Connector 147">
                <a:extLst>
                  <a:ext uri="{FF2B5EF4-FFF2-40B4-BE49-F238E27FC236}">
                    <a16:creationId xmlns:a16="http://schemas.microsoft.com/office/drawing/2014/main" id="{73846F96-52B0-44AB-8AC1-57046C59F3C1}"/>
                  </a:ext>
                </a:extLst>
              </p:cNvPr>
              <p:cNvCxnSpPr/>
              <p:nvPr/>
            </p:nvCxnSpPr>
            <p:spPr bwMode="auto">
              <a:xfrm flipH="1">
                <a:off x="811094" y="3935343"/>
                <a:ext cx="76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47C2E4D-8C60-4DC9-9993-7F9CAE0F0B29}"/>
                </a:ext>
              </a:extLst>
            </p:cNvPr>
            <p:cNvGrpSpPr/>
            <p:nvPr/>
          </p:nvGrpSpPr>
          <p:grpSpPr>
            <a:xfrm>
              <a:off x="478401" y="3820025"/>
              <a:ext cx="409466" cy="178735"/>
              <a:chOff x="478401" y="4063188"/>
              <a:chExt cx="409466" cy="178735"/>
            </a:xfrm>
          </p:grpSpPr>
          <p:sp>
            <p:nvSpPr>
              <p:cNvPr id="149" name="TextBox 76">
                <a:extLst>
                  <a:ext uri="{FF2B5EF4-FFF2-40B4-BE49-F238E27FC236}">
                    <a16:creationId xmlns:a16="http://schemas.microsoft.com/office/drawing/2014/main" id="{B05AE945-92BE-4C8A-8220-062398D4D423}"/>
                  </a:ext>
                </a:extLst>
              </p:cNvPr>
              <p:cNvSpPr txBox="1">
                <a:spLocks noChangeArrowheads="1"/>
              </p:cNvSpPr>
              <p:nvPr/>
            </p:nvSpPr>
            <p:spPr bwMode="auto">
              <a:xfrm>
                <a:off x="478401" y="4063188"/>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92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50" name="Straight Connector 149">
                <a:extLst>
                  <a:ext uri="{FF2B5EF4-FFF2-40B4-BE49-F238E27FC236}">
                    <a16:creationId xmlns:a16="http://schemas.microsoft.com/office/drawing/2014/main" id="{6724A30E-F00C-4F5E-B2E7-B89455477D44}"/>
                  </a:ext>
                </a:extLst>
              </p:cNvPr>
              <p:cNvCxnSpPr/>
              <p:nvPr/>
            </p:nvCxnSpPr>
            <p:spPr bwMode="auto">
              <a:xfrm flipH="1">
                <a:off x="811094" y="4147895"/>
                <a:ext cx="767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7FA9146-0A7D-4F1D-9A6F-2E8A6D9D6156}"/>
                </a:ext>
              </a:extLst>
            </p:cNvPr>
            <p:cNvGrpSpPr/>
            <p:nvPr/>
          </p:nvGrpSpPr>
          <p:grpSpPr>
            <a:xfrm>
              <a:off x="478401" y="4731110"/>
              <a:ext cx="409466" cy="178735"/>
              <a:chOff x="478401" y="4700845"/>
              <a:chExt cx="409466" cy="178735"/>
            </a:xfrm>
          </p:grpSpPr>
          <p:sp>
            <p:nvSpPr>
              <p:cNvPr id="151" name="TextBox 81">
                <a:extLst>
                  <a:ext uri="{FF2B5EF4-FFF2-40B4-BE49-F238E27FC236}">
                    <a16:creationId xmlns:a16="http://schemas.microsoft.com/office/drawing/2014/main" id="{00CA4D75-C744-4333-BC80-2FFAF958C8A4}"/>
                  </a:ext>
                </a:extLst>
              </p:cNvPr>
              <p:cNvSpPr txBox="1">
                <a:spLocks noChangeArrowheads="1"/>
              </p:cNvSpPr>
              <p:nvPr/>
            </p:nvSpPr>
            <p:spPr bwMode="auto">
              <a:xfrm>
                <a:off x="478401" y="4700845"/>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86</a:t>
                </a:r>
              </a:p>
            </p:txBody>
          </p:sp>
          <p:cxnSp>
            <p:nvCxnSpPr>
              <p:cNvPr id="152" name="Straight Connector 151">
                <a:extLst>
                  <a:ext uri="{FF2B5EF4-FFF2-40B4-BE49-F238E27FC236}">
                    <a16:creationId xmlns:a16="http://schemas.microsoft.com/office/drawing/2014/main" id="{1588ED6C-B5BD-41F8-BC62-C805ACBD9D51}"/>
                  </a:ext>
                </a:extLst>
              </p:cNvPr>
              <p:cNvCxnSpPr/>
              <p:nvPr/>
            </p:nvCxnSpPr>
            <p:spPr bwMode="auto">
              <a:xfrm flipH="1">
                <a:off x="814165" y="4785551"/>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5CFF3FA-1EC8-4384-9428-DE0253CFD0DB}"/>
                </a:ext>
              </a:extLst>
            </p:cNvPr>
            <p:cNvGrpSpPr/>
            <p:nvPr/>
          </p:nvGrpSpPr>
          <p:grpSpPr>
            <a:xfrm>
              <a:off x="478398" y="5034805"/>
              <a:ext cx="409469" cy="178735"/>
              <a:chOff x="478398" y="4913396"/>
              <a:chExt cx="409469" cy="178735"/>
            </a:xfrm>
          </p:grpSpPr>
          <p:sp>
            <p:nvSpPr>
              <p:cNvPr id="153" name="TextBox 83">
                <a:extLst>
                  <a:ext uri="{FF2B5EF4-FFF2-40B4-BE49-F238E27FC236}">
                    <a16:creationId xmlns:a16="http://schemas.microsoft.com/office/drawing/2014/main" id="{522E12BD-15C9-4E47-A197-E9789EDA0640}"/>
                  </a:ext>
                </a:extLst>
              </p:cNvPr>
              <p:cNvSpPr txBox="1">
                <a:spLocks noChangeArrowheads="1"/>
              </p:cNvSpPr>
              <p:nvPr/>
            </p:nvSpPr>
            <p:spPr bwMode="auto">
              <a:xfrm>
                <a:off x="478398" y="4913396"/>
                <a:ext cx="273728"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84</a:t>
                </a:r>
              </a:p>
            </p:txBody>
          </p:sp>
          <p:cxnSp>
            <p:nvCxnSpPr>
              <p:cNvPr id="154" name="Straight Connector 153">
                <a:extLst>
                  <a:ext uri="{FF2B5EF4-FFF2-40B4-BE49-F238E27FC236}">
                    <a16:creationId xmlns:a16="http://schemas.microsoft.com/office/drawing/2014/main" id="{58B1F863-71C5-4D37-B7FA-AD89BAA6A3C9}"/>
                  </a:ext>
                </a:extLst>
              </p:cNvPr>
              <p:cNvCxnSpPr/>
              <p:nvPr/>
            </p:nvCxnSpPr>
            <p:spPr bwMode="auto">
              <a:xfrm flipH="1">
                <a:off x="814165" y="5002763"/>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91A0746-232F-49B3-AEDD-093FC3062AB8}"/>
                </a:ext>
              </a:extLst>
            </p:cNvPr>
            <p:cNvGrpSpPr/>
            <p:nvPr/>
          </p:nvGrpSpPr>
          <p:grpSpPr>
            <a:xfrm>
              <a:off x="478401" y="4427415"/>
              <a:ext cx="409466" cy="178735"/>
              <a:chOff x="478401" y="4488292"/>
              <a:chExt cx="409466" cy="178735"/>
            </a:xfrm>
          </p:grpSpPr>
          <p:sp>
            <p:nvSpPr>
              <p:cNvPr id="157" name="TextBox 78">
                <a:extLst>
                  <a:ext uri="{FF2B5EF4-FFF2-40B4-BE49-F238E27FC236}">
                    <a16:creationId xmlns:a16="http://schemas.microsoft.com/office/drawing/2014/main" id="{09290569-4443-491F-9810-4053A9210689}"/>
                  </a:ext>
                </a:extLst>
              </p:cNvPr>
              <p:cNvSpPr txBox="1">
                <a:spLocks noChangeArrowheads="1"/>
              </p:cNvSpPr>
              <p:nvPr/>
            </p:nvSpPr>
            <p:spPr bwMode="auto">
              <a:xfrm>
                <a:off x="478401" y="4488292"/>
                <a:ext cx="273726" cy="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88</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58" name="Straight Connector 157">
                <a:extLst>
                  <a:ext uri="{FF2B5EF4-FFF2-40B4-BE49-F238E27FC236}">
                    <a16:creationId xmlns:a16="http://schemas.microsoft.com/office/drawing/2014/main" id="{56A7A2D9-7FE4-4078-9632-C4DE9750A306}"/>
                  </a:ext>
                </a:extLst>
              </p:cNvPr>
              <p:cNvCxnSpPr/>
              <p:nvPr/>
            </p:nvCxnSpPr>
            <p:spPr bwMode="auto">
              <a:xfrm flipH="1">
                <a:off x="814165" y="4572998"/>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3F748FF2-D41D-4607-B805-609773E58565}"/>
                </a:ext>
              </a:extLst>
            </p:cNvPr>
            <p:cNvGrpSpPr/>
            <p:nvPr/>
          </p:nvGrpSpPr>
          <p:grpSpPr>
            <a:xfrm>
              <a:off x="564132" y="5338498"/>
              <a:ext cx="323733" cy="184666"/>
              <a:chOff x="564132" y="5338498"/>
              <a:chExt cx="323733" cy="184666"/>
            </a:xfrm>
          </p:grpSpPr>
          <p:sp>
            <p:nvSpPr>
              <p:cNvPr id="140" name="TextBox 31">
                <a:extLst>
                  <a:ext uri="{FF2B5EF4-FFF2-40B4-BE49-F238E27FC236}">
                    <a16:creationId xmlns:a16="http://schemas.microsoft.com/office/drawing/2014/main" id="{2A6B1CB4-004E-4167-B84C-8C31B5D0C872}"/>
                  </a:ext>
                </a:extLst>
              </p:cNvPr>
              <p:cNvSpPr txBox="1">
                <a:spLocks noChangeArrowheads="1"/>
              </p:cNvSpPr>
              <p:nvPr/>
            </p:nvSpPr>
            <p:spPr bwMode="auto">
              <a:xfrm>
                <a:off x="564132" y="5338498"/>
                <a:ext cx="187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82</a:t>
                </a:r>
              </a:p>
            </p:txBody>
          </p:sp>
          <p:cxnSp>
            <p:nvCxnSpPr>
              <p:cNvPr id="162" name="Straight Connector 161">
                <a:extLst>
                  <a:ext uri="{FF2B5EF4-FFF2-40B4-BE49-F238E27FC236}">
                    <a16:creationId xmlns:a16="http://schemas.microsoft.com/office/drawing/2014/main" id="{9D12BFA1-714A-4A1D-950D-292CF09A9076}"/>
                  </a:ext>
                </a:extLst>
              </p:cNvPr>
              <p:cNvCxnSpPr/>
              <p:nvPr/>
            </p:nvCxnSpPr>
            <p:spPr bwMode="auto">
              <a:xfrm flipH="1">
                <a:off x="814163" y="5430831"/>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a16="http://schemas.microsoft.com/office/drawing/2014/main" id="{5F5CC3DB-21F8-46D2-A132-7CEC041D4CC3}"/>
              </a:ext>
            </a:extLst>
          </p:cNvPr>
          <p:cNvGrpSpPr/>
          <p:nvPr/>
        </p:nvGrpSpPr>
        <p:grpSpPr>
          <a:xfrm>
            <a:off x="4813829" y="5133954"/>
            <a:ext cx="320664" cy="184666"/>
            <a:chOff x="4813829" y="5367073"/>
            <a:chExt cx="320664" cy="184666"/>
          </a:xfrm>
        </p:grpSpPr>
        <p:sp>
          <p:nvSpPr>
            <p:cNvPr id="48" name="TextBox 31">
              <a:extLst>
                <a:ext uri="{FF2B5EF4-FFF2-40B4-BE49-F238E27FC236}">
                  <a16:creationId xmlns:a16="http://schemas.microsoft.com/office/drawing/2014/main" id="{87B0F01D-0E27-4E62-9446-E43A2A2B7467}"/>
                </a:ext>
              </a:extLst>
            </p:cNvPr>
            <p:cNvSpPr txBox="1">
              <a:spLocks noChangeArrowheads="1"/>
            </p:cNvSpPr>
            <p:nvPr/>
          </p:nvSpPr>
          <p:spPr bwMode="auto">
            <a:xfrm>
              <a:off x="4813829" y="5367073"/>
              <a:ext cx="1879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72</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63" name="Straight Connector 162">
              <a:extLst>
                <a:ext uri="{FF2B5EF4-FFF2-40B4-BE49-F238E27FC236}">
                  <a16:creationId xmlns:a16="http://schemas.microsoft.com/office/drawing/2014/main" id="{CF862A17-9E31-4A4E-9A94-46980478C0BF}"/>
                </a:ext>
              </a:extLst>
            </p:cNvPr>
            <p:cNvCxnSpPr/>
            <p:nvPr/>
          </p:nvCxnSpPr>
          <p:spPr bwMode="auto">
            <a:xfrm flipH="1">
              <a:off x="5060791" y="5457129"/>
              <a:ext cx="73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3519FD5-F570-4009-BA46-937D71CB86B0}"/>
              </a:ext>
            </a:extLst>
          </p:cNvPr>
          <p:cNvSpPr txBox="1"/>
          <p:nvPr/>
        </p:nvSpPr>
        <p:spPr>
          <a:xfrm>
            <a:off x="387475" y="2230189"/>
            <a:ext cx="4202175" cy="523220"/>
          </a:xfrm>
          <a:prstGeom prst="rect">
            <a:avLst/>
          </a:prstGeom>
          <a:noFill/>
        </p:spPr>
        <p:txBody>
          <a:bodyPr wrap="square" rtlCol="0">
            <a:spAutoFit/>
          </a:bodyPr>
          <a:lstStyle/>
          <a:p>
            <a:pPr algn="ctr"/>
            <a:r>
              <a:rPr lang="fr-FR" sz="1400" b="1" dirty="0" err="1">
                <a:ea typeface="Times New Roman" charset="0"/>
                <a:cs typeface="Times New Roman" charset="0"/>
              </a:rPr>
              <a:t>eGFR</a:t>
            </a:r>
            <a:r>
              <a:rPr lang="fr-FR" sz="1400" b="1" dirty="0">
                <a:ea typeface="Times New Roman" charset="0"/>
                <a:cs typeface="Times New Roman" charset="0"/>
              </a:rPr>
              <a:t> variations </a:t>
            </a:r>
            <a:r>
              <a:rPr lang="fr-FR" sz="1400" b="1" dirty="0" err="1">
                <a:ea typeface="Times New Roman" charset="0"/>
                <a:cs typeface="Times New Roman" charset="0"/>
              </a:rPr>
              <a:t>among</a:t>
            </a:r>
            <a:r>
              <a:rPr lang="fr-FR" sz="1400" b="1" dirty="0">
                <a:ea typeface="Times New Roman" charset="0"/>
                <a:cs typeface="Times New Roman" charset="0"/>
              </a:rPr>
              <a:t> 740 CHC patients </a:t>
            </a:r>
            <a:r>
              <a:rPr lang="fr-FR" sz="1400" b="1" dirty="0" err="1">
                <a:ea typeface="Times New Roman" charset="0"/>
                <a:cs typeface="Times New Roman" charset="0"/>
              </a:rPr>
              <a:t>exposed</a:t>
            </a:r>
            <a:r>
              <a:rPr lang="fr-FR" sz="1400" b="1" dirty="0">
                <a:ea typeface="Times New Roman" charset="0"/>
                <a:cs typeface="Times New Roman" charset="0"/>
              </a:rPr>
              <a:t> to SOF-</a:t>
            </a:r>
            <a:r>
              <a:rPr lang="fr-FR" sz="1400" b="1" dirty="0" err="1">
                <a:ea typeface="Times New Roman" charset="0"/>
                <a:cs typeface="Times New Roman" charset="0"/>
              </a:rPr>
              <a:t>based</a:t>
            </a:r>
            <a:r>
              <a:rPr lang="fr-FR" sz="1400" b="1" dirty="0">
                <a:ea typeface="Times New Roman" charset="0"/>
                <a:cs typeface="Times New Roman" charset="0"/>
              </a:rPr>
              <a:t> DAA </a:t>
            </a:r>
            <a:r>
              <a:rPr lang="fr-FR" sz="1400" b="1" dirty="0" err="1">
                <a:ea typeface="Times New Roman" charset="0"/>
                <a:cs typeface="Times New Roman" charset="0"/>
              </a:rPr>
              <a:t>treatment</a:t>
            </a:r>
            <a:endParaRPr lang="fr-FR" sz="1400" b="1" dirty="0">
              <a:ea typeface="Times New Roman" charset="0"/>
              <a:cs typeface="Times New Roman" charset="0"/>
            </a:endParaRPr>
          </a:p>
        </p:txBody>
      </p:sp>
      <p:sp>
        <p:nvSpPr>
          <p:cNvPr id="164" name="TextBox 163">
            <a:extLst>
              <a:ext uri="{FF2B5EF4-FFF2-40B4-BE49-F238E27FC236}">
                <a16:creationId xmlns:a16="http://schemas.microsoft.com/office/drawing/2014/main" id="{ECD098FF-0BCB-482B-8DE1-D656A5F55663}"/>
              </a:ext>
            </a:extLst>
          </p:cNvPr>
          <p:cNvSpPr txBox="1"/>
          <p:nvPr/>
        </p:nvSpPr>
        <p:spPr>
          <a:xfrm>
            <a:off x="4669289" y="2230189"/>
            <a:ext cx="4202175" cy="523220"/>
          </a:xfrm>
          <a:prstGeom prst="rect">
            <a:avLst/>
          </a:prstGeom>
          <a:noFill/>
        </p:spPr>
        <p:txBody>
          <a:bodyPr wrap="square" rtlCol="0">
            <a:spAutoFit/>
          </a:bodyPr>
          <a:lstStyle/>
          <a:p>
            <a:pPr algn="ctr"/>
            <a:r>
              <a:rPr lang="en-GB" sz="1400" b="1" dirty="0">
                <a:ea typeface="Times New Roman" charset="0"/>
                <a:cs typeface="Times New Roman" charset="0"/>
              </a:rPr>
              <a:t>eGFR variations among 74 CHC patients exposed to non-SOF-based </a:t>
            </a:r>
            <a:r>
              <a:rPr lang="fr-FR" sz="1400" b="1" dirty="0">
                <a:ea typeface="Times New Roman" charset="0"/>
                <a:cs typeface="Times New Roman" charset="0"/>
              </a:rPr>
              <a:t>DAA </a:t>
            </a:r>
            <a:r>
              <a:rPr lang="fr-FR" sz="1400" b="1" dirty="0" err="1">
                <a:ea typeface="Times New Roman" charset="0"/>
                <a:cs typeface="Times New Roman" charset="0"/>
              </a:rPr>
              <a:t>treatment</a:t>
            </a:r>
            <a:endParaRPr lang="en-GB" sz="1400" b="1" dirty="0">
              <a:ea typeface="Times New Roman" charset="0"/>
              <a:cs typeface="Times New Roman" charset="0"/>
            </a:endParaRPr>
          </a:p>
        </p:txBody>
      </p:sp>
      <p:sp>
        <p:nvSpPr>
          <p:cNvPr id="161" name="TextBox 160">
            <a:extLst>
              <a:ext uri="{FF2B5EF4-FFF2-40B4-BE49-F238E27FC236}">
                <a16:creationId xmlns:a16="http://schemas.microsoft.com/office/drawing/2014/main" id="{149CDDEE-9118-4124-A586-6F149892BDEE}"/>
              </a:ext>
            </a:extLst>
          </p:cNvPr>
          <p:cNvSpPr txBox="1"/>
          <p:nvPr/>
        </p:nvSpPr>
        <p:spPr>
          <a:xfrm rot="16200000">
            <a:off x="3164421" y="4218314"/>
            <a:ext cx="2831224" cy="276999"/>
          </a:xfrm>
          <a:prstGeom prst="rect">
            <a:avLst/>
          </a:prstGeom>
          <a:noFill/>
        </p:spPr>
        <p:txBody>
          <a:bodyPr wrap="none" rtlCol="0">
            <a:spAutoFit/>
          </a:bodyPr>
          <a:lstStyle/>
          <a:p>
            <a:r>
              <a:rPr lang="en-GB" sz="1200" dirty="0"/>
              <a:t>Mean (95% CI) eGFR, ml/min/1.73 m</a:t>
            </a:r>
            <a:r>
              <a:rPr lang="en-GB" sz="1200" baseline="30000" dirty="0"/>
              <a:t>2</a:t>
            </a:r>
          </a:p>
        </p:txBody>
      </p:sp>
      <p:sp>
        <p:nvSpPr>
          <p:cNvPr id="139" name="Freeform: Shape 138">
            <a:extLst>
              <a:ext uri="{FF2B5EF4-FFF2-40B4-BE49-F238E27FC236}">
                <a16:creationId xmlns:a16="http://schemas.microsoft.com/office/drawing/2014/main" id="{50DC3F36-AD8B-4B3A-87B7-7A896EB3E00B}"/>
              </a:ext>
            </a:extLst>
          </p:cNvPr>
          <p:cNvSpPr/>
          <p:nvPr/>
        </p:nvSpPr>
        <p:spPr>
          <a:xfrm>
            <a:off x="1314450" y="3593550"/>
            <a:ext cx="2531269" cy="292894"/>
          </a:xfrm>
          <a:custGeom>
            <a:avLst/>
            <a:gdLst>
              <a:gd name="connsiteX0" fmla="*/ 0 w 2531269"/>
              <a:gd name="connsiteY0" fmla="*/ 0 h 292894"/>
              <a:gd name="connsiteX1" fmla="*/ 838200 w 2531269"/>
              <a:gd name="connsiteY1" fmla="*/ 28575 h 292894"/>
              <a:gd name="connsiteX2" fmla="*/ 1683544 w 2531269"/>
              <a:gd name="connsiteY2" fmla="*/ 292894 h 292894"/>
              <a:gd name="connsiteX3" fmla="*/ 2531269 w 2531269"/>
              <a:gd name="connsiteY3" fmla="*/ 140494 h 292894"/>
            </a:gdLst>
            <a:ahLst/>
            <a:cxnLst>
              <a:cxn ang="0">
                <a:pos x="connsiteX0" y="connsiteY0"/>
              </a:cxn>
              <a:cxn ang="0">
                <a:pos x="connsiteX1" y="connsiteY1"/>
              </a:cxn>
              <a:cxn ang="0">
                <a:pos x="connsiteX2" y="connsiteY2"/>
              </a:cxn>
              <a:cxn ang="0">
                <a:pos x="connsiteX3" y="connsiteY3"/>
              </a:cxn>
            </a:cxnLst>
            <a:rect l="l" t="t" r="r" b="b"/>
            <a:pathLst>
              <a:path w="2531269" h="292894">
                <a:moveTo>
                  <a:pt x="0" y="0"/>
                </a:moveTo>
                <a:lnTo>
                  <a:pt x="838200" y="28575"/>
                </a:lnTo>
                <a:lnTo>
                  <a:pt x="1683544" y="292894"/>
                </a:lnTo>
                <a:lnTo>
                  <a:pt x="2531269" y="140494"/>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reeform: Shape 170">
            <a:extLst>
              <a:ext uri="{FF2B5EF4-FFF2-40B4-BE49-F238E27FC236}">
                <a16:creationId xmlns:a16="http://schemas.microsoft.com/office/drawing/2014/main" id="{2EDB8DBA-553E-4CEC-B2FD-879F13FF00AE}"/>
              </a:ext>
            </a:extLst>
          </p:cNvPr>
          <p:cNvSpPr/>
          <p:nvPr/>
        </p:nvSpPr>
        <p:spPr>
          <a:xfrm>
            <a:off x="1314450" y="4396031"/>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reeform: Shape 173">
            <a:extLst>
              <a:ext uri="{FF2B5EF4-FFF2-40B4-BE49-F238E27FC236}">
                <a16:creationId xmlns:a16="http://schemas.microsoft.com/office/drawing/2014/main" id="{821BF285-60E3-4410-9CE1-71929CB31F62}"/>
              </a:ext>
            </a:extLst>
          </p:cNvPr>
          <p:cNvSpPr/>
          <p:nvPr/>
        </p:nvSpPr>
        <p:spPr>
          <a:xfrm>
            <a:off x="1323975" y="4393650"/>
            <a:ext cx="2521744" cy="438150"/>
          </a:xfrm>
          <a:custGeom>
            <a:avLst/>
            <a:gdLst>
              <a:gd name="connsiteX0" fmla="*/ 0 w 2521744"/>
              <a:gd name="connsiteY0" fmla="*/ 4762 h 438150"/>
              <a:gd name="connsiteX1" fmla="*/ 833438 w 2521744"/>
              <a:gd name="connsiteY1" fmla="*/ 0 h 438150"/>
              <a:gd name="connsiteX2" fmla="*/ 1678781 w 2521744"/>
              <a:gd name="connsiteY2" fmla="*/ 438150 h 438150"/>
              <a:gd name="connsiteX3" fmla="*/ 2521744 w 2521744"/>
              <a:gd name="connsiteY3" fmla="*/ 297656 h 438150"/>
            </a:gdLst>
            <a:ahLst/>
            <a:cxnLst>
              <a:cxn ang="0">
                <a:pos x="connsiteX0" y="connsiteY0"/>
              </a:cxn>
              <a:cxn ang="0">
                <a:pos x="connsiteX1" y="connsiteY1"/>
              </a:cxn>
              <a:cxn ang="0">
                <a:pos x="connsiteX2" y="connsiteY2"/>
              </a:cxn>
              <a:cxn ang="0">
                <a:pos x="connsiteX3" y="connsiteY3"/>
              </a:cxn>
            </a:cxnLst>
            <a:rect l="l" t="t" r="r" b="b"/>
            <a:pathLst>
              <a:path w="2521744" h="438150">
                <a:moveTo>
                  <a:pt x="0" y="4762"/>
                </a:moveTo>
                <a:lnTo>
                  <a:pt x="833438" y="0"/>
                </a:lnTo>
                <a:lnTo>
                  <a:pt x="1678781" y="438150"/>
                </a:lnTo>
                <a:lnTo>
                  <a:pt x="2521744" y="297656"/>
                </a:lnTo>
              </a:path>
            </a:pathLst>
          </a:cu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Shape 174">
            <a:extLst>
              <a:ext uri="{FF2B5EF4-FFF2-40B4-BE49-F238E27FC236}">
                <a16:creationId xmlns:a16="http://schemas.microsoft.com/office/drawing/2014/main" id="{6CD3E404-2424-4208-B924-C2119E062BA9}"/>
              </a:ext>
            </a:extLst>
          </p:cNvPr>
          <p:cNvSpPr/>
          <p:nvPr/>
        </p:nvSpPr>
        <p:spPr>
          <a:xfrm>
            <a:off x="5572125" y="3273669"/>
            <a:ext cx="2530475" cy="176212"/>
          </a:xfrm>
          <a:custGeom>
            <a:avLst/>
            <a:gdLst>
              <a:gd name="connsiteX0" fmla="*/ 0 w 2530475"/>
              <a:gd name="connsiteY0" fmla="*/ 176212 h 176212"/>
              <a:gd name="connsiteX1" fmla="*/ 842963 w 2530475"/>
              <a:gd name="connsiteY1" fmla="*/ 0 h 176212"/>
              <a:gd name="connsiteX2" fmla="*/ 1693863 w 2530475"/>
              <a:gd name="connsiteY2" fmla="*/ 155575 h 176212"/>
              <a:gd name="connsiteX3" fmla="*/ 2530475 w 2530475"/>
              <a:gd name="connsiteY3" fmla="*/ 120650 h 176212"/>
            </a:gdLst>
            <a:ahLst/>
            <a:cxnLst>
              <a:cxn ang="0">
                <a:pos x="connsiteX0" y="connsiteY0"/>
              </a:cxn>
              <a:cxn ang="0">
                <a:pos x="connsiteX1" y="connsiteY1"/>
              </a:cxn>
              <a:cxn ang="0">
                <a:pos x="connsiteX2" y="connsiteY2"/>
              </a:cxn>
              <a:cxn ang="0">
                <a:pos x="connsiteX3" y="connsiteY3"/>
              </a:cxn>
            </a:cxnLst>
            <a:rect l="l" t="t" r="r" b="b"/>
            <a:pathLst>
              <a:path w="2530475" h="176212">
                <a:moveTo>
                  <a:pt x="0" y="176212"/>
                </a:moveTo>
                <a:lnTo>
                  <a:pt x="842963" y="0"/>
                </a:lnTo>
                <a:lnTo>
                  <a:pt x="1693863" y="155575"/>
                </a:lnTo>
                <a:lnTo>
                  <a:pt x="2530475" y="12065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Shape 175">
            <a:extLst>
              <a:ext uri="{FF2B5EF4-FFF2-40B4-BE49-F238E27FC236}">
                <a16:creationId xmlns:a16="http://schemas.microsoft.com/office/drawing/2014/main" id="{63DB43DD-EB9A-46FA-AF68-5D3D5AE50BE7}"/>
              </a:ext>
            </a:extLst>
          </p:cNvPr>
          <p:cNvSpPr/>
          <p:nvPr/>
        </p:nvSpPr>
        <p:spPr>
          <a:xfrm>
            <a:off x="5575300" y="3988044"/>
            <a:ext cx="2532063" cy="190500"/>
          </a:xfrm>
          <a:custGeom>
            <a:avLst/>
            <a:gdLst>
              <a:gd name="connsiteX0" fmla="*/ 0 w 2532063"/>
              <a:gd name="connsiteY0" fmla="*/ 190500 h 190500"/>
              <a:gd name="connsiteX1" fmla="*/ 844550 w 2532063"/>
              <a:gd name="connsiteY1" fmla="*/ 111125 h 190500"/>
              <a:gd name="connsiteX2" fmla="*/ 1685925 w 2532063"/>
              <a:gd name="connsiteY2" fmla="*/ 0 h 190500"/>
              <a:gd name="connsiteX3" fmla="*/ 2532063 w 2532063"/>
              <a:gd name="connsiteY3" fmla="*/ 25400 h 190500"/>
            </a:gdLst>
            <a:ahLst/>
            <a:cxnLst>
              <a:cxn ang="0">
                <a:pos x="connsiteX0" y="connsiteY0"/>
              </a:cxn>
              <a:cxn ang="0">
                <a:pos x="connsiteX1" y="connsiteY1"/>
              </a:cxn>
              <a:cxn ang="0">
                <a:pos x="connsiteX2" y="connsiteY2"/>
              </a:cxn>
              <a:cxn ang="0">
                <a:pos x="connsiteX3" y="connsiteY3"/>
              </a:cxn>
            </a:cxnLst>
            <a:rect l="l" t="t" r="r" b="b"/>
            <a:pathLst>
              <a:path w="2532063" h="190500">
                <a:moveTo>
                  <a:pt x="0" y="190500"/>
                </a:moveTo>
                <a:lnTo>
                  <a:pt x="844550" y="111125"/>
                </a:lnTo>
                <a:lnTo>
                  <a:pt x="1685925" y="0"/>
                </a:lnTo>
                <a:lnTo>
                  <a:pt x="2532063" y="25400"/>
                </a:lnTo>
              </a:path>
            </a:pathLst>
          </a:cu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163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8C8C-993C-4EE2-ADA1-2E8C11A06F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3. HCV – disease management</a:t>
            </a:r>
          </a:p>
        </p:txBody>
      </p:sp>
      <p:sp>
        <p:nvSpPr>
          <p:cNvPr id="3" name="Text Placeholder 2">
            <a:extLst>
              <a:ext uri="{FF2B5EF4-FFF2-40B4-BE49-F238E27FC236}">
                <a16:creationId xmlns:a16="http://schemas.microsoft.com/office/drawing/2014/main" id="{A6010166-84DF-4899-AE23-686DD3340A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8095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HCV testing and linkage to care: expanding access to HCV care through electronic health engagement</a:t>
            </a:r>
            <a:endParaRPr lang="en-GB" dirty="0"/>
          </a:p>
        </p:txBody>
      </p:sp>
      <p:sp>
        <p:nvSpPr>
          <p:cNvPr id="7" name="Text Placeholder 6">
            <a:extLst>
              <a:ext uri="{FF2B5EF4-FFF2-40B4-BE49-F238E27FC236}">
                <a16:creationId xmlns:a16="http://schemas.microsoft.com/office/drawing/2014/main" id="{1F7AA114-BCAE-41C7-8D98-7ED4E83416FA}"/>
              </a:ext>
            </a:extLst>
          </p:cNvPr>
          <p:cNvSpPr>
            <a:spLocks noGrp="1"/>
          </p:cNvSpPr>
          <p:nvPr>
            <p:ph type="body" sz="quarter" idx="10"/>
          </p:nvPr>
        </p:nvSpPr>
        <p:spPr>
          <a:xfrm>
            <a:off x="4925" y="6021288"/>
            <a:ext cx="7519403" cy="835633"/>
          </a:xfrm>
        </p:spPr>
        <p:txBody>
          <a:bodyPr/>
          <a:lstStyle/>
          <a:p>
            <a:br>
              <a:rPr lang="en-US" dirty="0"/>
            </a:br>
            <a:r>
              <a:rPr lang="en-US" dirty="0"/>
              <a:t>*39% self-referred; 61% referred from 27 facilities in 19 states (88% Texas); 57% uninsured; 52% aged 21</a:t>
            </a:r>
            <a:r>
              <a:rPr lang="en-US" dirty="0">
                <a:cs typeface="Arial" panose="020B0604020202020204" pitchFamily="34" charset="0"/>
              </a:rPr>
              <a:t>–</a:t>
            </a:r>
            <a:r>
              <a:rPr lang="en-US" dirty="0"/>
              <a:t>40 years; 51% males; </a:t>
            </a:r>
            <a:r>
              <a:rPr lang="en-US" baseline="30000" dirty="0"/>
              <a:t>†</a:t>
            </a:r>
            <a:r>
              <a:rPr lang="en-US" dirty="0"/>
              <a:t>28% awaiting lab results; 2% lost contact; </a:t>
            </a:r>
            <a:r>
              <a:rPr lang="en-US" baseline="30000" dirty="0"/>
              <a:t>‡</a:t>
            </a:r>
            <a:r>
              <a:rPr lang="en-US" dirty="0"/>
              <a:t>40% completed evaluation; </a:t>
            </a:r>
            <a:r>
              <a:rPr lang="en-US" baseline="30000" dirty="0"/>
              <a:t>§</a:t>
            </a:r>
            <a:r>
              <a:rPr lang="en-US" dirty="0"/>
              <a:t>92% seen in office, 8% through telemedicine. 47% from sober living homes, 47% from addiction treatment facilities, 6% from medical clinics</a:t>
            </a:r>
          </a:p>
          <a:p>
            <a:r>
              <a:rPr lang="en-GB" dirty="0" err="1"/>
              <a:t>Alam</a:t>
            </a:r>
            <a:r>
              <a:rPr lang="en-GB" dirty="0"/>
              <a:t> Z, et al. ILC 2018, #PS-091</a:t>
            </a:r>
          </a:p>
        </p:txBody>
      </p:sp>
      <p:sp>
        <p:nvSpPr>
          <p:cNvPr id="12" name="Content Placeholder 11">
            <a:extLst>
              <a:ext uri="{FF2B5EF4-FFF2-40B4-BE49-F238E27FC236}">
                <a16:creationId xmlns:a16="http://schemas.microsoft.com/office/drawing/2014/main" id="{3444079A-F897-4D18-BA0B-A1C852C0A692}"/>
              </a:ext>
            </a:extLst>
          </p:cNvPr>
          <p:cNvSpPr>
            <a:spLocks noGrp="1"/>
          </p:cNvSpPr>
          <p:nvPr>
            <p:ph sz="half" idx="1"/>
          </p:nvPr>
        </p:nvSpPr>
        <p:spPr>
          <a:xfrm>
            <a:off x="318600" y="1241407"/>
            <a:ext cx="8506800" cy="2102114"/>
          </a:xfrm>
        </p:spPr>
        <p:txBody>
          <a:bodyPr>
            <a:spAutoFit/>
          </a:bodyPr>
          <a:lstStyle/>
          <a:p>
            <a:r>
              <a:rPr lang="en-US" sz="1400" b="1" dirty="0"/>
              <a:t>Aim: </a:t>
            </a:r>
            <a:r>
              <a:rPr lang="en-US" sz="1400" dirty="0"/>
              <a:t>longitudinal prospective cohort study to link HCV RNA+ individuals to care through an electronic patient database management system (PDMS)</a:t>
            </a:r>
          </a:p>
          <a:p>
            <a:r>
              <a:rPr lang="en-US" sz="1400" b="1" dirty="0"/>
              <a:t>Methods: </a:t>
            </a:r>
          </a:p>
          <a:p>
            <a:pPr lvl="1"/>
            <a:r>
              <a:rPr lang="en-US" sz="1300" dirty="0"/>
              <a:t>HCV screening at substance abuse treatment centers; HIPPA-compliant PDMS (</a:t>
            </a:r>
            <a:r>
              <a:rPr lang="en-US" sz="1300" dirty="0">
                <a:hlinkClick r:id="rId3"/>
              </a:rPr>
              <a:t>www.linkagetocare.com</a:t>
            </a:r>
            <a:r>
              <a:rPr lang="en-US" sz="1300" dirty="0"/>
              <a:t>)</a:t>
            </a:r>
          </a:p>
          <a:p>
            <a:pPr lvl="1"/>
            <a:r>
              <a:rPr lang="en-US" sz="1300" dirty="0"/>
              <a:t>A centrally located linkage-to-care specialist (LTCS) is notified when an individual’s information is entered in the system by the treatment </a:t>
            </a:r>
            <a:r>
              <a:rPr lang="en-US" sz="1300" dirty="0" err="1"/>
              <a:t>centre</a:t>
            </a:r>
            <a:r>
              <a:rPr lang="en-US" sz="1300" dirty="0"/>
              <a:t> or self-referral, and educates the individual and proceeds to link them to care</a:t>
            </a:r>
          </a:p>
          <a:p>
            <a:pPr lvl="1"/>
            <a:r>
              <a:rPr lang="en-US" sz="1300" dirty="0"/>
              <a:t>Patients were contacted by LTCS within 48 hours of referral and twice before scheduling first clinic visit</a:t>
            </a:r>
          </a:p>
        </p:txBody>
      </p:sp>
      <p:sp>
        <p:nvSpPr>
          <p:cNvPr id="17" name="Content Placeholder 3">
            <a:extLst>
              <a:ext uri="{FF2B5EF4-FFF2-40B4-BE49-F238E27FC236}">
                <a16:creationId xmlns:a16="http://schemas.microsoft.com/office/drawing/2014/main" id="{DEEDC067-0D79-45F1-AE82-FAD33835B767}"/>
              </a:ext>
            </a:extLst>
          </p:cNvPr>
          <p:cNvSpPr txBox="1">
            <a:spLocks/>
          </p:cNvSpPr>
          <p:nvPr/>
        </p:nvSpPr>
        <p:spPr>
          <a:xfrm>
            <a:off x="319314" y="5426060"/>
            <a:ext cx="8506800" cy="52322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Conclusion: </a:t>
            </a:r>
            <a:r>
              <a:rPr lang="en-US" sz="1400" dirty="0"/>
              <a:t>promising role for HCV patient engagement in electronic portals and LTCS as a tool in linking patients to the HCV care cascade</a:t>
            </a:r>
          </a:p>
        </p:txBody>
      </p:sp>
      <p:graphicFrame>
        <p:nvGraphicFramePr>
          <p:cNvPr id="19" name="Content Placeholder 12">
            <a:extLst>
              <a:ext uri="{FF2B5EF4-FFF2-40B4-BE49-F238E27FC236}">
                <a16:creationId xmlns:a16="http://schemas.microsoft.com/office/drawing/2014/main" id="{B4318BC3-6C4B-4FB8-B2FA-BA0DA0B852F4}"/>
              </a:ext>
            </a:extLst>
          </p:cNvPr>
          <p:cNvGraphicFramePr>
            <a:graphicFrameLocks/>
          </p:cNvGraphicFramePr>
          <p:nvPr>
            <p:extLst>
              <p:ext uri="{D42A27DB-BD31-4B8C-83A1-F6EECF244321}">
                <p14:modId xmlns:p14="http://schemas.microsoft.com/office/powerpoint/2010/main" val="4119044898"/>
              </p:ext>
            </p:extLst>
          </p:nvPr>
        </p:nvGraphicFramePr>
        <p:xfrm>
          <a:off x="243633" y="3414935"/>
          <a:ext cx="8429150" cy="22463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DE09C6C-0F7E-4D7B-84FF-BC031DCD5A61}"/>
              </a:ext>
            </a:extLst>
          </p:cNvPr>
          <p:cNvSpPr txBox="1"/>
          <p:nvPr/>
        </p:nvSpPr>
        <p:spPr>
          <a:xfrm>
            <a:off x="3059832" y="3384301"/>
            <a:ext cx="3231461" cy="307777"/>
          </a:xfrm>
          <a:prstGeom prst="rect">
            <a:avLst/>
          </a:prstGeom>
          <a:noFill/>
        </p:spPr>
        <p:txBody>
          <a:bodyPr wrap="none" rtlCol="0">
            <a:spAutoFit/>
          </a:bodyPr>
          <a:lstStyle/>
          <a:p>
            <a:pPr algn="ctr"/>
            <a:r>
              <a:rPr lang="en-US" sz="1400" b="1" dirty="0"/>
              <a:t>LTC cascade of care (Jan–Oct 2017)</a:t>
            </a:r>
          </a:p>
        </p:txBody>
      </p:sp>
    </p:spTree>
    <p:extLst>
      <p:ext uri="{BB962C8B-B14F-4D97-AF65-F5344CB8AC3E}">
        <p14:creationId xmlns:p14="http://schemas.microsoft.com/office/powerpoint/2010/main" val="1053855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FDC05C-4E80-4A2B-903C-A6F45FC97C4E}"/>
              </a:ext>
            </a:extLst>
          </p:cNvPr>
          <p:cNvSpPr>
            <a:spLocks noGrp="1"/>
          </p:cNvSpPr>
          <p:nvPr>
            <p:ph type="title"/>
          </p:nvPr>
        </p:nvSpPr>
        <p:spPr/>
        <p:txBody>
          <a:bodyPr>
            <a:normAutofit fontScale="90000"/>
          </a:bodyPr>
          <a:lstStyle/>
          <a:p>
            <a:r>
              <a:rPr lang="en-GB" dirty="0"/>
              <a:t>Decentralized care is effective in management of HCV in a public healthcare setting: Punjab model</a:t>
            </a:r>
          </a:p>
        </p:txBody>
      </p:sp>
      <p:sp>
        <p:nvSpPr>
          <p:cNvPr id="3" name="Text Placeholder 2">
            <a:extLst>
              <a:ext uri="{FF2B5EF4-FFF2-40B4-BE49-F238E27FC236}">
                <a16:creationId xmlns:a16="http://schemas.microsoft.com/office/drawing/2014/main" id="{8DF5BD8D-9CE7-41D3-BA8F-E1BB6C85E14C}"/>
              </a:ext>
            </a:extLst>
          </p:cNvPr>
          <p:cNvSpPr>
            <a:spLocks noGrp="1"/>
          </p:cNvSpPr>
          <p:nvPr>
            <p:ph type="body" sz="quarter" idx="10"/>
          </p:nvPr>
        </p:nvSpPr>
        <p:spPr>
          <a:xfrm>
            <a:off x="4925" y="6479931"/>
            <a:ext cx="7519403" cy="376990"/>
          </a:xfrm>
        </p:spPr>
        <p:txBody>
          <a:bodyPr/>
          <a:lstStyle/>
          <a:p>
            <a:r>
              <a:rPr lang="en-GB" dirty="0"/>
              <a:t>*3 Government Medical Colleges, 22 District Hospitals. ECHO, Extension for Community Healthcare Outcomes</a:t>
            </a:r>
          </a:p>
          <a:p>
            <a:r>
              <a:rPr lang="en-GB" dirty="0" err="1"/>
              <a:t>Dhiman</a:t>
            </a:r>
            <a:r>
              <a:rPr lang="en-GB" dirty="0"/>
              <a:t> RK, et al. ILC 2018, #PS-089</a:t>
            </a:r>
          </a:p>
        </p:txBody>
      </p:sp>
      <p:sp>
        <p:nvSpPr>
          <p:cNvPr id="4" name="Content Placeholder 3">
            <a:extLst>
              <a:ext uri="{FF2B5EF4-FFF2-40B4-BE49-F238E27FC236}">
                <a16:creationId xmlns:a16="http://schemas.microsoft.com/office/drawing/2014/main" id="{63915E17-F719-4D4D-861F-C673049AC652}"/>
              </a:ext>
            </a:extLst>
          </p:cNvPr>
          <p:cNvSpPr>
            <a:spLocks noGrp="1"/>
          </p:cNvSpPr>
          <p:nvPr>
            <p:ph sz="half" idx="1"/>
          </p:nvPr>
        </p:nvSpPr>
        <p:spPr>
          <a:xfrm>
            <a:off x="319314" y="1340768"/>
            <a:ext cx="8506800" cy="5029069"/>
          </a:xfrm>
        </p:spPr>
        <p:txBody>
          <a:bodyPr>
            <a:spAutoFit/>
          </a:bodyPr>
          <a:lstStyle/>
          <a:p>
            <a:r>
              <a:rPr lang="en-GB" sz="1400" b="1" dirty="0"/>
              <a:t>Aim: </a:t>
            </a:r>
            <a:r>
              <a:rPr lang="en-GB" sz="1400" dirty="0"/>
              <a:t>to assess feasibility of decentralized care and efficacy </a:t>
            </a:r>
            <a:br>
              <a:rPr lang="en-GB" sz="1400" dirty="0"/>
            </a:br>
            <a:r>
              <a:rPr lang="en-GB" sz="1400" dirty="0"/>
              <a:t>and safety of DAAs in a public healthcare setting </a:t>
            </a:r>
          </a:p>
          <a:p>
            <a:r>
              <a:rPr lang="en-GB" sz="1400" b="1" dirty="0"/>
              <a:t>Methods and design:</a:t>
            </a:r>
          </a:p>
          <a:p>
            <a:pPr lvl="1"/>
            <a:r>
              <a:rPr lang="en-GB" sz="1200" dirty="0"/>
              <a:t>MMPHCRF, launched 18 June 2016, provides free </a:t>
            </a:r>
            <a:br>
              <a:rPr lang="en-GB" sz="1200" dirty="0"/>
            </a:br>
            <a:r>
              <a:rPr lang="en-GB" sz="1200" dirty="0"/>
              <a:t>treatment at 25 centres* in Punjab</a:t>
            </a:r>
          </a:p>
          <a:p>
            <a:pPr lvl="1"/>
            <a:r>
              <a:rPr lang="en-GB" sz="1200" dirty="0"/>
              <a:t>~80 medical specialists were trained to manage </a:t>
            </a:r>
            <a:br>
              <a:rPr lang="en-GB" sz="1200" dirty="0"/>
            </a:br>
            <a:r>
              <a:rPr lang="en-GB" sz="1200" dirty="0"/>
              <a:t>patients with CHC </a:t>
            </a:r>
          </a:p>
          <a:p>
            <a:pPr lvl="1"/>
            <a:r>
              <a:rPr lang="en-GB" sz="1200" dirty="0"/>
              <a:t>ECHO Clinics twice a month – to discuss cases </a:t>
            </a:r>
            <a:br>
              <a:rPr lang="en-GB" sz="1200" dirty="0"/>
            </a:br>
            <a:r>
              <a:rPr lang="en-GB" sz="1200" dirty="0"/>
              <a:t>and presentation of didactic lectures</a:t>
            </a:r>
          </a:p>
          <a:p>
            <a:r>
              <a:rPr lang="en-GB" sz="1400" b="1" dirty="0"/>
              <a:t>Results: </a:t>
            </a:r>
          </a:p>
          <a:p>
            <a:pPr lvl="1"/>
            <a:r>
              <a:rPr lang="en-GB" sz="1200" dirty="0"/>
              <a:t>29,731 patients enrolled in 1 year</a:t>
            </a:r>
          </a:p>
          <a:p>
            <a:pPr lvl="1"/>
            <a:r>
              <a:rPr lang="en-GB" sz="1200" dirty="0"/>
              <a:t>61.7% male; mean age 42 years</a:t>
            </a:r>
          </a:p>
          <a:p>
            <a:pPr lvl="1"/>
            <a:r>
              <a:rPr lang="en-GB" sz="1200" dirty="0"/>
              <a:t>GT 3 71.1%, </a:t>
            </a:r>
            <a:r>
              <a:rPr lang="en-GB" sz="1200" dirty="0" err="1"/>
              <a:t>cirrhotics</a:t>
            </a:r>
            <a:r>
              <a:rPr lang="en-GB" sz="1200" dirty="0"/>
              <a:t> 14.3% </a:t>
            </a:r>
          </a:p>
          <a:p>
            <a:pPr lvl="1"/>
            <a:r>
              <a:rPr lang="en-GB" sz="1200" dirty="0"/>
              <a:t>19,646 have completed treatment</a:t>
            </a:r>
          </a:p>
          <a:p>
            <a:pPr lvl="1"/>
            <a:r>
              <a:rPr lang="en-GB" sz="1200" dirty="0"/>
              <a:t>Overall SVR12 of 92.5% (81.2% of patients </a:t>
            </a:r>
            <a:br>
              <a:rPr lang="en-GB" sz="1200" dirty="0"/>
            </a:br>
            <a:r>
              <a:rPr lang="en-GB" sz="1200" dirty="0"/>
              <a:t>are from a rural background)</a:t>
            </a:r>
          </a:p>
          <a:p>
            <a:pPr lvl="1"/>
            <a:r>
              <a:rPr lang="en-GB" sz="1200" dirty="0"/>
              <a:t>SVR12: </a:t>
            </a:r>
          </a:p>
          <a:p>
            <a:pPr lvl="2"/>
            <a:r>
              <a:rPr lang="en-GB" sz="1000" dirty="0" err="1"/>
              <a:t>Cirrhotics</a:t>
            </a:r>
            <a:r>
              <a:rPr lang="en-GB" sz="1000" dirty="0"/>
              <a:t> 93.1%, non-</a:t>
            </a:r>
            <a:r>
              <a:rPr lang="en-GB" sz="1000" dirty="0" err="1"/>
              <a:t>cirrhotics</a:t>
            </a:r>
            <a:r>
              <a:rPr lang="en-GB" sz="1000" dirty="0"/>
              <a:t> 92.4%</a:t>
            </a:r>
          </a:p>
          <a:p>
            <a:pPr lvl="2"/>
            <a:r>
              <a:rPr lang="en-GB" sz="1000" dirty="0"/>
              <a:t>GT 3 92.6%, non-GT 3 93.1%</a:t>
            </a:r>
          </a:p>
          <a:p>
            <a:r>
              <a:rPr lang="en-GB" sz="1400" b="1" dirty="0"/>
              <a:t>Conclusion: </a:t>
            </a:r>
            <a:endParaRPr lang="en-GB" sz="1400" dirty="0"/>
          </a:p>
          <a:p>
            <a:pPr lvl="1"/>
            <a:r>
              <a:rPr lang="en-GB" sz="1200" dirty="0"/>
              <a:t>SOF/LDV/DCV/RBV are effective and well tolerated in Indian patients</a:t>
            </a:r>
          </a:p>
          <a:p>
            <a:pPr lvl="1"/>
            <a:r>
              <a:rPr lang="en-GB" sz="1200" dirty="0"/>
              <a:t>Most cost-effective approach for diagnosis and treatment monitoring </a:t>
            </a:r>
            <a:br>
              <a:rPr lang="en-GB" sz="1200" dirty="0"/>
            </a:br>
            <a:r>
              <a:rPr lang="en-GB" sz="1200" dirty="0"/>
              <a:t>(costs less than US$1 per day in &gt;90% of non-cirrhotic CHC patients </a:t>
            </a:r>
            <a:endParaRPr lang="en-GB" sz="1000" dirty="0"/>
          </a:p>
        </p:txBody>
      </p:sp>
      <p:grpSp>
        <p:nvGrpSpPr>
          <p:cNvPr id="28" name="Group 27">
            <a:extLst>
              <a:ext uri="{FF2B5EF4-FFF2-40B4-BE49-F238E27FC236}">
                <a16:creationId xmlns:a16="http://schemas.microsoft.com/office/drawing/2014/main" id="{4F4DE550-9FAA-4070-9B1C-A28524CAB780}"/>
              </a:ext>
            </a:extLst>
          </p:cNvPr>
          <p:cNvGrpSpPr/>
          <p:nvPr/>
        </p:nvGrpSpPr>
        <p:grpSpPr>
          <a:xfrm>
            <a:off x="4647810" y="4012255"/>
            <a:ext cx="4104457" cy="1633394"/>
            <a:chOff x="4720229" y="4066510"/>
            <a:chExt cx="4104457" cy="1633394"/>
          </a:xfrm>
        </p:grpSpPr>
        <p:sp>
          <p:nvSpPr>
            <p:cNvPr id="18" name="Rectangle 17">
              <a:extLst>
                <a:ext uri="{FF2B5EF4-FFF2-40B4-BE49-F238E27FC236}">
                  <a16:creationId xmlns:a16="http://schemas.microsoft.com/office/drawing/2014/main" id="{05E84DCC-72F3-49AE-A186-1075D085AF81}"/>
                </a:ext>
              </a:extLst>
            </p:cNvPr>
            <p:cNvSpPr/>
            <p:nvPr/>
          </p:nvSpPr>
          <p:spPr>
            <a:xfrm>
              <a:off x="4949795" y="4066510"/>
              <a:ext cx="3866581" cy="210312"/>
            </a:xfrm>
            <a:prstGeom prst="rect">
              <a:avLst/>
            </a:prstGeom>
            <a:noFill/>
          </p:spPr>
          <p:txBody>
            <a:bodyPr wrap="none" lIns="91440" tIns="0" rIns="0" bIns="0" anchor="ctr">
              <a:noAutofit/>
            </a:bodyPr>
            <a:lstStyle/>
            <a:p>
              <a:pPr algn="ctr"/>
              <a:r>
                <a:rPr lang="en-GB" sz="1200" b="1" dirty="0"/>
                <a:t>First year enrolment of CHC patients in MMPHCRF</a:t>
              </a:r>
            </a:p>
          </p:txBody>
        </p:sp>
        <p:grpSp>
          <p:nvGrpSpPr>
            <p:cNvPr id="27" name="Group 26">
              <a:extLst>
                <a:ext uri="{FF2B5EF4-FFF2-40B4-BE49-F238E27FC236}">
                  <a16:creationId xmlns:a16="http://schemas.microsoft.com/office/drawing/2014/main" id="{162A066B-E9A5-4E4D-B4AA-260488E71323}"/>
                </a:ext>
              </a:extLst>
            </p:cNvPr>
            <p:cNvGrpSpPr/>
            <p:nvPr/>
          </p:nvGrpSpPr>
          <p:grpSpPr>
            <a:xfrm>
              <a:off x="4720229" y="4232772"/>
              <a:ext cx="4104457" cy="1467132"/>
              <a:chOff x="4720229" y="4232772"/>
              <a:chExt cx="4104457" cy="1467132"/>
            </a:xfrm>
          </p:grpSpPr>
          <p:graphicFrame>
            <p:nvGraphicFramePr>
              <p:cNvPr id="20" name="Chart 19">
                <a:extLst>
                  <a:ext uri="{FF2B5EF4-FFF2-40B4-BE49-F238E27FC236}">
                    <a16:creationId xmlns:a16="http://schemas.microsoft.com/office/drawing/2014/main" id="{01E8287A-9036-4FED-8C3D-6B03E8FF8098}"/>
                  </a:ext>
                </a:extLst>
              </p:cNvPr>
              <p:cNvGraphicFramePr/>
              <p:nvPr>
                <p:extLst>
                  <p:ext uri="{D42A27DB-BD31-4B8C-83A1-F6EECF244321}">
                    <p14:modId xmlns:p14="http://schemas.microsoft.com/office/powerpoint/2010/main" val="3785757155"/>
                  </p:ext>
                </p:extLst>
              </p:nvPr>
            </p:nvGraphicFramePr>
            <p:xfrm>
              <a:off x="4720229" y="4232772"/>
              <a:ext cx="4104457" cy="1467132"/>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498F0954-DB0E-42A1-B549-9C984F07A664}"/>
                  </a:ext>
                </a:extLst>
              </p:cNvPr>
              <p:cNvSpPr/>
              <p:nvPr/>
            </p:nvSpPr>
            <p:spPr>
              <a:xfrm>
                <a:off x="6819627" y="4864099"/>
                <a:ext cx="272653" cy="41996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Rectangle 23">
                <a:extLst>
                  <a:ext uri="{FF2B5EF4-FFF2-40B4-BE49-F238E27FC236}">
                    <a16:creationId xmlns:a16="http://schemas.microsoft.com/office/drawing/2014/main" id="{6C34C96A-5EE6-4AFC-9729-1F8A95F9F452}"/>
                  </a:ext>
                </a:extLst>
              </p:cNvPr>
              <p:cNvSpPr/>
              <p:nvPr/>
            </p:nvSpPr>
            <p:spPr>
              <a:xfrm>
                <a:off x="7488508" y="4973638"/>
                <a:ext cx="272653" cy="31043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Rectangle 24">
                <a:extLst>
                  <a:ext uri="{FF2B5EF4-FFF2-40B4-BE49-F238E27FC236}">
                    <a16:creationId xmlns:a16="http://schemas.microsoft.com/office/drawing/2014/main" id="{EE788C2B-5145-4B11-B8A8-CF8387ECA3FE}"/>
                  </a:ext>
                </a:extLst>
              </p:cNvPr>
              <p:cNvSpPr/>
              <p:nvPr/>
            </p:nvSpPr>
            <p:spPr>
              <a:xfrm>
                <a:off x="8199581" y="4999038"/>
                <a:ext cx="272653" cy="28503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id="{2C322BA6-5DFC-4AC5-B449-F693E8131BD4}"/>
                  </a:ext>
                </a:extLst>
              </p:cNvPr>
              <p:cNvSpPr txBox="1"/>
              <p:nvPr/>
            </p:nvSpPr>
            <p:spPr>
              <a:xfrm>
                <a:off x="7357070" y="4751800"/>
                <a:ext cx="583814" cy="261610"/>
              </a:xfrm>
              <a:prstGeom prst="rect">
                <a:avLst/>
              </a:prstGeom>
              <a:noFill/>
            </p:spPr>
            <p:txBody>
              <a:bodyPr wrap="none" rtlCol="0">
                <a:spAutoFit/>
              </a:bodyPr>
              <a:lstStyle/>
              <a:p>
                <a:pPr algn="ctr"/>
                <a:r>
                  <a:rPr lang="en-GB" sz="1100" dirty="0"/>
                  <a:t>73.6%</a:t>
                </a:r>
              </a:p>
            </p:txBody>
          </p:sp>
          <p:sp>
            <p:nvSpPr>
              <p:cNvPr id="26" name="TextBox 25">
                <a:extLst>
                  <a:ext uri="{FF2B5EF4-FFF2-40B4-BE49-F238E27FC236}">
                    <a16:creationId xmlns:a16="http://schemas.microsoft.com/office/drawing/2014/main" id="{C383AC00-8FF8-42E7-99A5-086FBB832A70}"/>
                  </a:ext>
                </a:extLst>
              </p:cNvPr>
              <p:cNvSpPr txBox="1"/>
              <p:nvPr/>
            </p:nvSpPr>
            <p:spPr>
              <a:xfrm>
                <a:off x="8097823" y="4768106"/>
                <a:ext cx="583814" cy="261610"/>
              </a:xfrm>
              <a:prstGeom prst="rect">
                <a:avLst/>
              </a:prstGeom>
              <a:noFill/>
            </p:spPr>
            <p:txBody>
              <a:bodyPr wrap="none" rtlCol="0">
                <a:spAutoFit/>
              </a:bodyPr>
              <a:lstStyle/>
              <a:p>
                <a:pPr algn="ctr"/>
                <a:r>
                  <a:rPr lang="en-GB" sz="1100" dirty="0"/>
                  <a:t>92.4%</a:t>
                </a:r>
              </a:p>
            </p:txBody>
          </p:sp>
        </p:grpSp>
      </p:grpSp>
      <p:grpSp>
        <p:nvGrpSpPr>
          <p:cNvPr id="73" name="Group 72">
            <a:extLst>
              <a:ext uri="{FF2B5EF4-FFF2-40B4-BE49-F238E27FC236}">
                <a16:creationId xmlns:a16="http://schemas.microsoft.com/office/drawing/2014/main" id="{7D836E5A-F4E7-4031-8F38-E623C6A82780}"/>
              </a:ext>
            </a:extLst>
          </p:cNvPr>
          <p:cNvGrpSpPr/>
          <p:nvPr/>
        </p:nvGrpSpPr>
        <p:grpSpPr>
          <a:xfrm>
            <a:off x="5151390" y="1154022"/>
            <a:ext cx="3658818" cy="2646860"/>
            <a:chOff x="5331520" y="1288163"/>
            <a:chExt cx="3658818" cy="2646860"/>
          </a:xfrm>
        </p:grpSpPr>
        <p:sp>
          <p:nvSpPr>
            <p:cNvPr id="17" name="Rectangle 16">
              <a:extLst>
                <a:ext uri="{FF2B5EF4-FFF2-40B4-BE49-F238E27FC236}">
                  <a16:creationId xmlns:a16="http://schemas.microsoft.com/office/drawing/2014/main" id="{C368014D-9833-43B4-9EC6-7555EA9088EA}"/>
                </a:ext>
              </a:extLst>
            </p:cNvPr>
            <p:cNvSpPr/>
            <p:nvPr/>
          </p:nvSpPr>
          <p:spPr>
            <a:xfrm>
              <a:off x="6374219" y="1288163"/>
              <a:ext cx="1703114" cy="210312"/>
            </a:xfrm>
            <a:prstGeom prst="rect">
              <a:avLst/>
            </a:prstGeom>
            <a:noFill/>
          </p:spPr>
          <p:txBody>
            <a:bodyPr wrap="none" lIns="91440" tIns="0" rIns="0" bIns="0" anchor="ctr">
              <a:noAutofit/>
            </a:bodyPr>
            <a:lstStyle/>
            <a:p>
              <a:pPr algn="ctr"/>
              <a:r>
                <a:rPr lang="en-GB" sz="1400" b="1" dirty="0"/>
                <a:t>Treatment algorithm</a:t>
              </a:r>
            </a:p>
          </p:txBody>
        </p:sp>
        <p:sp>
          <p:nvSpPr>
            <p:cNvPr id="32" name="TextBox 31">
              <a:extLst>
                <a:ext uri="{FF2B5EF4-FFF2-40B4-BE49-F238E27FC236}">
                  <a16:creationId xmlns:a16="http://schemas.microsoft.com/office/drawing/2014/main" id="{12C911EA-F350-40BC-8F63-3D394B507899}"/>
                </a:ext>
              </a:extLst>
            </p:cNvPr>
            <p:cNvSpPr txBox="1"/>
            <p:nvPr/>
          </p:nvSpPr>
          <p:spPr>
            <a:xfrm>
              <a:off x="6807232" y="1562427"/>
              <a:ext cx="837088" cy="203488"/>
            </a:xfrm>
            <a:prstGeom prst="rect">
              <a:avLst/>
            </a:prstGeom>
            <a:solidFill>
              <a:schemeClr val="accent1"/>
            </a:solidFill>
          </p:spPr>
          <p:txBody>
            <a:bodyPr wrap="none" rtlCol="0" anchor="ctr">
              <a:spAutoFit/>
            </a:bodyPr>
            <a:lstStyle/>
            <a:p>
              <a:pPr algn="ctr"/>
              <a:r>
                <a:rPr lang="en-GB" sz="1000" dirty="0"/>
                <a:t>HCV RNA+</a:t>
              </a:r>
            </a:p>
          </p:txBody>
        </p:sp>
        <p:sp>
          <p:nvSpPr>
            <p:cNvPr id="33" name="TextBox 32">
              <a:extLst>
                <a:ext uri="{FF2B5EF4-FFF2-40B4-BE49-F238E27FC236}">
                  <a16:creationId xmlns:a16="http://schemas.microsoft.com/office/drawing/2014/main" id="{81C0EAEA-BB83-40B0-8319-5326BDB7EA94}"/>
                </a:ext>
              </a:extLst>
            </p:cNvPr>
            <p:cNvSpPr txBox="1"/>
            <p:nvPr/>
          </p:nvSpPr>
          <p:spPr>
            <a:xfrm>
              <a:off x="6880169" y="1872089"/>
              <a:ext cx="691215" cy="203488"/>
            </a:xfrm>
            <a:prstGeom prst="rect">
              <a:avLst/>
            </a:prstGeom>
            <a:solidFill>
              <a:schemeClr val="tx2">
                <a:lumMod val="60000"/>
                <a:lumOff val="40000"/>
              </a:schemeClr>
            </a:solidFill>
          </p:spPr>
          <p:txBody>
            <a:bodyPr wrap="none" rtlCol="0" anchor="ctr">
              <a:spAutoFit/>
            </a:bodyPr>
            <a:lstStyle/>
            <a:p>
              <a:pPr algn="ctr"/>
              <a:r>
                <a:rPr lang="en-GB" sz="1000" dirty="0">
                  <a:solidFill>
                    <a:schemeClr val="bg2"/>
                  </a:solidFill>
                </a:rPr>
                <a:t>Cirrhosis</a:t>
              </a:r>
            </a:p>
          </p:txBody>
        </p:sp>
        <p:sp>
          <p:nvSpPr>
            <p:cNvPr id="34" name="TextBox 33">
              <a:extLst>
                <a:ext uri="{FF2B5EF4-FFF2-40B4-BE49-F238E27FC236}">
                  <a16:creationId xmlns:a16="http://schemas.microsoft.com/office/drawing/2014/main" id="{676B2774-7BD0-4126-9D5F-AD7BE1F26CC4}"/>
                </a:ext>
              </a:extLst>
            </p:cNvPr>
            <p:cNvSpPr txBox="1"/>
            <p:nvPr/>
          </p:nvSpPr>
          <p:spPr>
            <a:xfrm>
              <a:off x="5580112" y="1872089"/>
              <a:ext cx="1032655" cy="203488"/>
            </a:xfrm>
            <a:prstGeom prst="rect">
              <a:avLst/>
            </a:prstGeom>
            <a:solidFill>
              <a:schemeClr val="accent2"/>
            </a:solidFill>
          </p:spPr>
          <p:txBody>
            <a:bodyPr wrap="none" rtlCol="0" anchor="ctr">
              <a:spAutoFit/>
            </a:bodyPr>
            <a:lstStyle/>
            <a:p>
              <a:pPr algn="ctr"/>
              <a:r>
                <a:rPr lang="en-GB" sz="1000" dirty="0"/>
                <a:t>Absent (~85%)</a:t>
              </a:r>
            </a:p>
          </p:txBody>
        </p:sp>
        <p:sp>
          <p:nvSpPr>
            <p:cNvPr id="35" name="TextBox 34">
              <a:extLst>
                <a:ext uri="{FF2B5EF4-FFF2-40B4-BE49-F238E27FC236}">
                  <a16:creationId xmlns:a16="http://schemas.microsoft.com/office/drawing/2014/main" id="{2C1D958F-7246-4023-BA6B-212F9AB35A7D}"/>
                </a:ext>
              </a:extLst>
            </p:cNvPr>
            <p:cNvSpPr txBox="1"/>
            <p:nvPr/>
          </p:nvSpPr>
          <p:spPr>
            <a:xfrm>
              <a:off x="7808702" y="1850723"/>
              <a:ext cx="1075937" cy="246221"/>
            </a:xfrm>
            <a:prstGeom prst="rect">
              <a:avLst/>
            </a:prstGeom>
            <a:solidFill>
              <a:schemeClr val="accent2"/>
            </a:solidFill>
          </p:spPr>
          <p:txBody>
            <a:bodyPr wrap="none" rtlCol="0" anchor="ctr">
              <a:spAutoFit/>
            </a:bodyPr>
            <a:lstStyle/>
            <a:p>
              <a:pPr algn="ctr"/>
              <a:r>
                <a:rPr lang="en-GB" sz="1000" dirty="0"/>
                <a:t>Present (~15%)</a:t>
              </a:r>
            </a:p>
          </p:txBody>
        </p:sp>
        <p:sp>
          <p:nvSpPr>
            <p:cNvPr id="36" name="TextBox 35">
              <a:extLst>
                <a:ext uri="{FF2B5EF4-FFF2-40B4-BE49-F238E27FC236}">
                  <a16:creationId xmlns:a16="http://schemas.microsoft.com/office/drawing/2014/main" id="{FB452C7E-8F2A-481C-9A48-2845007BFE1F}"/>
                </a:ext>
              </a:extLst>
            </p:cNvPr>
            <p:cNvSpPr txBox="1"/>
            <p:nvPr/>
          </p:nvSpPr>
          <p:spPr>
            <a:xfrm>
              <a:off x="5674689" y="2197836"/>
              <a:ext cx="843501" cy="203488"/>
            </a:xfrm>
            <a:prstGeom prst="rect">
              <a:avLst/>
            </a:prstGeom>
            <a:solidFill>
              <a:schemeClr val="accent4"/>
            </a:solidFill>
          </p:spPr>
          <p:txBody>
            <a:bodyPr wrap="none" rtlCol="0" anchor="ctr">
              <a:spAutoFit/>
            </a:bodyPr>
            <a:lstStyle/>
            <a:p>
              <a:pPr algn="ctr"/>
              <a:r>
                <a:rPr lang="en-GB" sz="1000" dirty="0">
                  <a:solidFill>
                    <a:schemeClr val="bg2"/>
                  </a:solidFill>
                </a:rPr>
                <a:t>GT optional</a:t>
              </a:r>
            </a:p>
          </p:txBody>
        </p:sp>
        <p:sp>
          <p:nvSpPr>
            <p:cNvPr id="37" name="TextBox 36">
              <a:extLst>
                <a:ext uri="{FF2B5EF4-FFF2-40B4-BE49-F238E27FC236}">
                  <a16:creationId xmlns:a16="http://schemas.microsoft.com/office/drawing/2014/main" id="{1D3B755E-C53B-4B3A-B0FF-E653B0D50AB6}"/>
                </a:ext>
              </a:extLst>
            </p:cNvPr>
            <p:cNvSpPr txBox="1"/>
            <p:nvPr/>
          </p:nvSpPr>
          <p:spPr>
            <a:xfrm>
              <a:off x="7846374" y="2200225"/>
              <a:ext cx="1000594" cy="203488"/>
            </a:xfrm>
            <a:prstGeom prst="rect">
              <a:avLst/>
            </a:prstGeom>
            <a:solidFill>
              <a:schemeClr val="accent4"/>
            </a:solidFill>
          </p:spPr>
          <p:txBody>
            <a:bodyPr wrap="none" rtlCol="0" anchor="ctr">
              <a:spAutoFit/>
            </a:bodyPr>
            <a:lstStyle/>
            <a:p>
              <a:pPr algn="ctr"/>
              <a:r>
                <a:rPr lang="en-GB" sz="1000" dirty="0">
                  <a:solidFill>
                    <a:schemeClr val="bg2"/>
                  </a:solidFill>
                </a:rPr>
                <a:t>GT mandatory</a:t>
              </a:r>
            </a:p>
          </p:txBody>
        </p:sp>
        <p:sp>
          <p:nvSpPr>
            <p:cNvPr id="38" name="TextBox 37">
              <a:extLst>
                <a:ext uri="{FF2B5EF4-FFF2-40B4-BE49-F238E27FC236}">
                  <a16:creationId xmlns:a16="http://schemas.microsoft.com/office/drawing/2014/main" id="{5DC41212-A79A-47EF-AF8B-D5B3D6175C32}"/>
                </a:ext>
              </a:extLst>
            </p:cNvPr>
            <p:cNvSpPr txBox="1"/>
            <p:nvPr/>
          </p:nvSpPr>
          <p:spPr>
            <a:xfrm>
              <a:off x="5331520" y="2513026"/>
              <a:ext cx="1367682" cy="246221"/>
            </a:xfrm>
            <a:prstGeom prst="rect">
              <a:avLst/>
            </a:prstGeom>
            <a:solidFill>
              <a:schemeClr val="accent5"/>
            </a:solidFill>
          </p:spPr>
          <p:txBody>
            <a:bodyPr wrap="none" rtlCol="0" anchor="ctr">
              <a:spAutoFit/>
            </a:bodyPr>
            <a:lstStyle/>
            <a:p>
              <a:pPr algn="ctr"/>
              <a:r>
                <a:rPr lang="en-GB" sz="1000" dirty="0"/>
                <a:t>SOF+DCV 12 weeks</a:t>
              </a:r>
            </a:p>
          </p:txBody>
        </p:sp>
        <p:sp>
          <p:nvSpPr>
            <p:cNvPr id="39" name="TextBox 38">
              <a:extLst>
                <a:ext uri="{FF2B5EF4-FFF2-40B4-BE49-F238E27FC236}">
                  <a16:creationId xmlns:a16="http://schemas.microsoft.com/office/drawing/2014/main" id="{F5B2F276-F1C8-4ED8-B85F-56C6ECEA7DB3}"/>
                </a:ext>
              </a:extLst>
            </p:cNvPr>
            <p:cNvSpPr txBox="1"/>
            <p:nvPr/>
          </p:nvSpPr>
          <p:spPr>
            <a:xfrm>
              <a:off x="7038603" y="2515786"/>
              <a:ext cx="1112048" cy="208800"/>
            </a:xfrm>
            <a:prstGeom prst="rect">
              <a:avLst/>
            </a:prstGeom>
            <a:solidFill>
              <a:schemeClr val="accent4"/>
            </a:solidFill>
            <a:ln>
              <a:noFill/>
            </a:ln>
          </p:spPr>
          <p:txBody>
            <a:bodyPr wrap="square" rtlCol="0" anchor="ctr">
              <a:noAutofit/>
            </a:bodyPr>
            <a:lstStyle/>
            <a:p>
              <a:pPr algn="ctr"/>
              <a:r>
                <a:rPr lang="en-GB" sz="1000" dirty="0">
                  <a:solidFill>
                    <a:schemeClr val="bg2"/>
                  </a:solidFill>
                </a:rPr>
                <a:t>GT 1, 4, 5 &amp; 6</a:t>
              </a:r>
            </a:p>
          </p:txBody>
        </p:sp>
        <p:sp>
          <p:nvSpPr>
            <p:cNvPr id="40" name="TextBox 39">
              <a:extLst>
                <a:ext uri="{FF2B5EF4-FFF2-40B4-BE49-F238E27FC236}">
                  <a16:creationId xmlns:a16="http://schemas.microsoft.com/office/drawing/2014/main" id="{64AA6F4E-22AC-4C97-82F7-8AAF968E86A2}"/>
                </a:ext>
              </a:extLst>
            </p:cNvPr>
            <p:cNvSpPr txBox="1"/>
            <p:nvPr/>
          </p:nvSpPr>
          <p:spPr>
            <a:xfrm>
              <a:off x="8289046" y="2514738"/>
              <a:ext cx="482824" cy="209848"/>
            </a:xfrm>
            <a:prstGeom prst="rect">
              <a:avLst/>
            </a:prstGeom>
            <a:solidFill>
              <a:schemeClr val="accent4"/>
            </a:solidFill>
          </p:spPr>
          <p:txBody>
            <a:bodyPr wrap="none" rtlCol="0" anchor="ctr">
              <a:spAutoFit/>
            </a:bodyPr>
            <a:lstStyle/>
            <a:p>
              <a:pPr algn="ctr"/>
              <a:r>
                <a:rPr lang="en-GB" sz="1000" dirty="0">
                  <a:solidFill>
                    <a:schemeClr val="bg2"/>
                  </a:solidFill>
                </a:rPr>
                <a:t>GT 3</a:t>
              </a:r>
            </a:p>
          </p:txBody>
        </p:sp>
        <p:sp>
          <p:nvSpPr>
            <p:cNvPr id="41" name="TextBox 40">
              <a:extLst>
                <a:ext uri="{FF2B5EF4-FFF2-40B4-BE49-F238E27FC236}">
                  <a16:creationId xmlns:a16="http://schemas.microsoft.com/office/drawing/2014/main" id="{9BCFABBC-F018-48D8-A0BF-C6005906FE59}"/>
                </a:ext>
              </a:extLst>
            </p:cNvPr>
            <p:cNvSpPr txBox="1"/>
            <p:nvPr/>
          </p:nvSpPr>
          <p:spPr>
            <a:xfrm>
              <a:off x="7978532" y="2840310"/>
              <a:ext cx="1011806" cy="400110"/>
            </a:xfrm>
            <a:prstGeom prst="rect">
              <a:avLst/>
            </a:prstGeom>
            <a:solidFill>
              <a:schemeClr val="accent6">
                <a:lumMod val="40000"/>
                <a:lumOff val="60000"/>
              </a:schemeClr>
            </a:solidFill>
          </p:spPr>
          <p:txBody>
            <a:bodyPr wrap="square" lIns="0" rIns="0" rtlCol="0" anchor="ctr">
              <a:spAutoFit/>
            </a:bodyPr>
            <a:lstStyle/>
            <a:p>
              <a:pPr algn="ctr"/>
              <a:r>
                <a:rPr lang="en-GB" sz="1000" dirty="0"/>
                <a:t>SOF+DCV+RBV 12 weeks</a:t>
              </a:r>
            </a:p>
          </p:txBody>
        </p:sp>
        <p:sp>
          <p:nvSpPr>
            <p:cNvPr id="42" name="TextBox 41">
              <a:extLst>
                <a:ext uri="{FF2B5EF4-FFF2-40B4-BE49-F238E27FC236}">
                  <a16:creationId xmlns:a16="http://schemas.microsoft.com/office/drawing/2014/main" id="{3F974AB6-8064-4675-B1C5-6CAC2765C205}"/>
                </a:ext>
              </a:extLst>
            </p:cNvPr>
            <p:cNvSpPr txBox="1"/>
            <p:nvPr/>
          </p:nvSpPr>
          <p:spPr>
            <a:xfrm>
              <a:off x="6170058" y="3356992"/>
              <a:ext cx="1718740" cy="246221"/>
            </a:xfrm>
            <a:prstGeom prst="rect">
              <a:avLst/>
            </a:prstGeom>
            <a:solidFill>
              <a:schemeClr val="tx2">
                <a:lumMod val="20000"/>
                <a:lumOff val="80000"/>
              </a:schemeClr>
            </a:solidFill>
          </p:spPr>
          <p:txBody>
            <a:bodyPr wrap="none" rtlCol="0" anchor="ctr">
              <a:spAutoFit/>
            </a:bodyPr>
            <a:lstStyle/>
            <a:p>
              <a:pPr algn="ctr"/>
              <a:r>
                <a:rPr lang="en-GB" sz="1000" dirty="0"/>
                <a:t>HCV RNA for ETR optional</a:t>
              </a:r>
            </a:p>
          </p:txBody>
        </p:sp>
        <p:sp>
          <p:nvSpPr>
            <p:cNvPr id="43" name="TextBox 42">
              <a:extLst>
                <a:ext uri="{FF2B5EF4-FFF2-40B4-BE49-F238E27FC236}">
                  <a16:creationId xmlns:a16="http://schemas.microsoft.com/office/drawing/2014/main" id="{0CF15A1A-448F-4535-85A9-FC800149860B}"/>
                </a:ext>
              </a:extLst>
            </p:cNvPr>
            <p:cNvSpPr txBox="1"/>
            <p:nvPr/>
          </p:nvSpPr>
          <p:spPr>
            <a:xfrm>
              <a:off x="6017773" y="3688802"/>
              <a:ext cx="2023311" cy="246221"/>
            </a:xfrm>
            <a:prstGeom prst="rect">
              <a:avLst/>
            </a:prstGeom>
            <a:solidFill>
              <a:schemeClr val="tx2">
                <a:lumMod val="20000"/>
                <a:lumOff val="80000"/>
              </a:schemeClr>
            </a:solidFill>
          </p:spPr>
          <p:txBody>
            <a:bodyPr wrap="none" rtlCol="0" anchor="ctr">
              <a:spAutoFit/>
            </a:bodyPr>
            <a:lstStyle/>
            <a:p>
              <a:pPr algn="ctr"/>
              <a:r>
                <a:rPr lang="en-GB" sz="1000" dirty="0"/>
                <a:t>HCV RNA for SVR12 mandatory</a:t>
              </a:r>
            </a:p>
          </p:txBody>
        </p:sp>
        <p:cxnSp>
          <p:nvCxnSpPr>
            <p:cNvPr id="47" name="Straight Arrow Connector 46">
              <a:extLst>
                <a:ext uri="{FF2B5EF4-FFF2-40B4-BE49-F238E27FC236}">
                  <a16:creationId xmlns:a16="http://schemas.microsoft.com/office/drawing/2014/main" id="{4F0604F3-0769-4131-840E-8F1F2FA40BD1}"/>
                </a:ext>
              </a:extLst>
            </p:cNvPr>
            <p:cNvCxnSpPr>
              <a:stCxn id="32" idx="2"/>
              <a:endCxn id="33" idx="0"/>
            </p:cNvCxnSpPr>
            <p:nvPr/>
          </p:nvCxnSpPr>
          <p:spPr>
            <a:xfrm>
              <a:off x="7225776" y="1765915"/>
              <a:ext cx="1" cy="106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93F11AE-592E-4A6F-8C27-0E1D598DCF7D}"/>
                </a:ext>
              </a:extLst>
            </p:cNvPr>
            <p:cNvCxnSpPr>
              <a:cxnSpLocks/>
              <a:stCxn id="33" idx="3"/>
              <a:endCxn id="35" idx="1"/>
            </p:cNvCxnSpPr>
            <p:nvPr/>
          </p:nvCxnSpPr>
          <p:spPr>
            <a:xfrm>
              <a:off x="7571384" y="1973833"/>
              <a:ext cx="23731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D436CE-0446-477A-A39A-C00069C36B98}"/>
                </a:ext>
              </a:extLst>
            </p:cNvPr>
            <p:cNvCxnSpPr>
              <a:stCxn id="33" idx="1"/>
              <a:endCxn id="34" idx="3"/>
            </p:cNvCxnSpPr>
            <p:nvPr/>
          </p:nvCxnSpPr>
          <p:spPr>
            <a:xfrm flipH="1">
              <a:off x="6612767" y="1973833"/>
              <a:ext cx="2674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02D7CE6-27F9-43EC-BD68-AD0B2777018F}"/>
                </a:ext>
              </a:extLst>
            </p:cNvPr>
            <p:cNvCxnSpPr>
              <a:stCxn id="35" idx="2"/>
              <a:endCxn id="37" idx="0"/>
            </p:cNvCxnSpPr>
            <p:nvPr/>
          </p:nvCxnSpPr>
          <p:spPr>
            <a:xfrm>
              <a:off x="8346671" y="2096944"/>
              <a:ext cx="0" cy="1032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0A37A1E-7579-4B6E-B778-244106CCC7B6}"/>
                </a:ext>
              </a:extLst>
            </p:cNvPr>
            <p:cNvCxnSpPr>
              <a:stCxn id="34" idx="2"/>
              <a:endCxn id="36" idx="0"/>
            </p:cNvCxnSpPr>
            <p:nvPr/>
          </p:nvCxnSpPr>
          <p:spPr>
            <a:xfrm>
              <a:off x="6096440" y="2075577"/>
              <a:ext cx="0" cy="1222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3E6DC5F-DC07-4AAB-84AF-C4431D2A9C0B}"/>
                </a:ext>
              </a:extLst>
            </p:cNvPr>
            <p:cNvCxnSpPr/>
            <p:nvPr/>
          </p:nvCxnSpPr>
          <p:spPr>
            <a:xfrm>
              <a:off x="8530458" y="2401324"/>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9FE04C8-727E-4EC0-B6A6-91DA6AFDDDD6}"/>
                </a:ext>
              </a:extLst>
            </p:cNvPr>
            <p:cNvCxnSpPr/>
            <p:nvPr/>
          </p:nvCxnSpPr>
          <p:spPr>
            <a:xfrm>
              <a:off x="7956376" y="2401324"/>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2FE8B92-D506-4AA4-AA16-C365B534854C}"/>
                </a:ext>
              </a:extLst>
            </p:cNvPr>
            <p:cNvCxnSpPr/>
            <p:nvPr/>
          </p:nvCxnSpPr>
          <p:spPr>
            <a:xfrm>
              <a:off x="6084168" y="2401324"/>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C8A75C6-F512-406E-9979-9A3B333559B4}"/>
                </a:ext>
              </a:extLst>
            </p:cNvPr>
            <p:cNvSpPr txBox="1"/>
            <p:nvPr/>
          </p:nvSpPr>
          <p:spPr>
            <a:xfrm>
              <a:off x="6232310" y="2842677"/>
              <a:ext cx="1594237" cy="400110"/>
            </a:xfrm>
            <a:prstGeom prst="rect">
              <a:avLst/>
            </a:prstGeom>
            <a:solidFill>
              <a:schemeClr val="accent6">
                <a:lumMod val="40000"/>
                <a:lumOff val="60000"/>
              </a:schemeClr>
            </a:solidFill>
          </p:spPr>
          <p:txBody>
            <a:bodyPr wrap="square" lIns="0" rIns="0" rtlCol="0" anchor="ctr">
              <a:spAutoFit/>
            </a:bodyPr>
            <a:lstStyle/>
            <a:p>
              <a:pPr algn="ctr"/>
              <a:r>
                <a:rPr lang="en-GB" sz="1000" dirty="0"/>
                <a:t>SOF+LDV+RBV x12 weeks</a:t>
              </a:r>
            </a:p>
            <a:p>
              <a:pPr algn="ctr"/>
              <a:r>
                <a:rPr lang="en-GB" sz="1000" dirty="0"/>
                <a:t>SOF+LDV x24 weeks</a:t>
              </a:r>
            </a:p>
          </p:txBody>
        </p:sp>
        <p:cxnSp>
          <p:nvCxnSpPr>
            <p:cNvPr id="63" name="Straight Arrow Connector 62">
              <a:extLst>
                <a:ext uri="{FF2B5EF4-FFF2-40B4-BE49-F238E27FC236}">
                  <a16:creationId xmlns:a16="http://schemas.microsoft.com/office/drawing/2014/main" id="{7EF2E855-AF6C-4FFF-9236-703915B3FF05}"/>
                </a:ext>
              </a:extLst>
            </p:cNvPr>
            <p:cNvCxnSpPr/>
            <p:nvPr/>
          </p:nvCxnSpPr>
          <p:spPr>
            <a:xfrm>
              <a:off x="8540803" y="2718226"/>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7D7CA06-8745-48C1-92DD-756D22B6F670}"/>
                </a:ext>
              </a:extLst>
            </p:cNvPr>
            <p:cNvCxnSpPr/>
            <p:nvPr/>
          </p:nvCxnSpPr>
          <p:spPr>
            <a:xfrm>
              <a:off x="7596336" y="2718226"/>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0DD8E36-4454-462F-B1A4-77577BB1B296}"/>
                </a:ext>
              </a:extLst>
            </p:cNvPr>
            <p:cNvCxnSpPr/>
            <p:nvPr/>
          </p:nvCxnSpPr>
          <p:spPr>
            <a:xfrm>
              <a:off x="7029428" y="3240420"/>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7E8CD8F-A823-4EFC-813F-2F7066C3D074}"/>
                </a:ext>
              </a:extLst>
            </p:cNvPr>
            <p:cNvCxnSpPr/>
            <p:nvPr/>
          </p:nvCxnSpPr>
          <p:spPr>
            <a:xfrm>
              <a:off x="7029428" y="3593258"/>
              <a:ext cx="0" cy="1246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5F0A0F2-A004-4962-9B38-45D47E451ACF}"/>
                </a:ext>
              </a:extLst>
            </p:cNvPr>
            <p:cNvCxnSpPr>
              <a:stCxn id="41" idx="2"/>
              <a:endCxn id="42" idx="3"/>
            </p:cNvCxnSpPr>
            <p:nvPr/>
          </p:nvCxnSpPr>
          <p:spPr>
            <a:xfrm flipH="1">
              <a:off x="7888798" y="3240420"/>
              <a:ext cx="595637" cy="23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01AD723-9280-4909-B74A-D234FA0D1DA1}"/>
                </a:ext>
              </a:extLst>
            </p:cNvPr>
            <p:cNvCxnSpPr>
              <a:cxnSpLocks/>
            </p:cNvCxnSpPr>
            <p:nvPr/>
          </p:nvCxnSpPr>
          <p:spPr>
            <a:xfrm>
              <a:off x="5674689" y="2724586"/>
              <a:ext cx="474515" cy="7389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3101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19314" y="140970"/>
            <a:ext cx="7637062" cy="769620"/>
          </a:xfrm>
        </p:spPr>
        <p:txBody>
          <a:bodyPr>
            <a:noAutofit/>
          </a:bodyPr>
          <a:lstStyle/>
          <a:p>
            <a:r>
              <a:rPr lang="en-US" sz="2000" dirty="0"/>
              <a:t>Hepatitis C care cascade in the country of Georgia after </a:t>
            </a:r>
            <a:br>
              <a:rPr lang="en-US" sz="2000" dirty="0"/>
            </a:br>
            <a:r>
              <a:rPr lang="en-US" sz="2000" dirty="0"/>
              <a:t>2 years of starting national hepatitis C elimination </a:t>
            </a:r>
            <a:r>
              <a:rPr lang="en-US" sz="2000" dirty="0" err="1"/>
              <a:t>programme</a:t>
            </a:r>
            <a:endParaRPr lang="en-GB" sz="20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a:t>*At the time of analysis, 24,758 patients were assessed for SVR</a:t>
            </a:r>
          </a:p>
          <a:p>
            <a:r>
              <a:rPr lang="en-US" dirty="0" err="1"/>
              <a:t>Tsertsvadze</a:t>
            </a:r>
            <a:r>
              <a:rPr lang="en-US" dirty="0"/>
              <a:t> T,</a:t>
            </a:r>
            <a:r>
              <a:rPr lang="en-GB" dirty="0"/>
              <a:t> et al. ILC 2018, #PS-096</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73166" cy="1674305"/>
          </a:xfrm>
        </p:spPr>
        <p:txBody>
          <a:bodyPr>
            <a:spAutoFit/>
          </a:bodyPr>
          <a:lstStyle/>
          <a:p>
            <a:r>
              <a:rPr lang="en-US" sz="1400" b="1" dirty="0"/>
              <a:t>Aim: </a:t>
            </a:r>
            <a:r>
              <a:rPr lang="en-US" sz="1400" dirty="0"/>
              <a:t>to assess progress towards 90-95-95 targets after 2 years of a national elimination </a:t>
            </a:r>
            <a:r>
              <a:rPr lang="en-US" sz="1400" dirty="0" err="1"/>
              <a:t>programme</a:t>
            </a:r>
            <a:r>
              <a:rPr lang="en-US" sz="1400" dirty="0"/>
              <a:t> </a:t>
            </a:r>
          </a:p>
          <a:p>
            <a:r>
              <a:rPr lang="en-US" sz="1400" b="1" dirty="0"/>
              <a:t>Methods: </a:t>
            </a:r>
          </a:p>
          <a:p>
            <a:pPr lvl="1"/>
            <a:r>
              <a:rPr lang="en-US" sz="1200" dirty="0"/>
              <a:t>The proportion engaged in stages of care was quantified from total estimated number of HCV-infected individuals</a:t>
            </a:r>
          </a:p>
          <a:p>
            <a:pPr lvl="1"/>
            <a:r>
              <a:rPr lang="en-US" sz="1200" dirty="0"/>
              <a:t>Data on diagnosis, treatment and cure were extracted from national hepatitis C elimination </a:t>
            </a:r>
            <a:r>
              <a:rPr lang="en-US" sz="1200" dirty="0" err="1"/>
              <a:t>programme</a:t>
            </a:r>
            <a:r>
              <a:rPr lang="en-US" sz="1200" dirty="0"/>
              <a:t> treatment databases (28 April 2015 through 30 April 2017)</a:t>
            </a:r>
          </a:p>
          <a:p>
            <a:pPr lvl="1"/>
            <a:r>
              <a:rPr lang="en-US" sz="1200" dirty="0"/>
              <a:t>SVR was calculated using both per-protocol and </a:t>
            </a:r>
            <a:r>
              <a:rPr lang="en-US" sz="1200" dirty="0" err="1"/>
              <a:t>mITT</a:t>
            </a:r>
            <a:r>
              <a:rPr lang="en-US" sz="1200" dirty="0"/>
              <a:t> analysis</a:t>
            </a:r>
          </a:p>
          <a:p>
            <a:r>
              <a:rPr lang="en-US" sz="1400" b="1" dirty="0"/>
              <a:t>Results:</a:t>
            </a:r>
            <a:endParaRPr lang="en-US" sz="1400" dirty="0"/>
          </a:p>
        </p:txBody>
      </p:sp>
      <p:sp>
        <p:nvSpPr>
          <p:cNvPr id="8" name="Content Placeholder 4">
            <a:extLst>
              <a:ext uri="{FF2B5EF4-FFF2-40B4-BE49-F238E27FC236}">
                <a16:creationId xmlns:a16="http://schemas.microsoft.com/office/drawing/2014/main" id="{698FBA17-2E8C-425F-9405-E058D59E708E}"/>
              </a:ext>
            </a:extLst>
          </p:cNvPr>
          <p:cNvSpPr txBox="1">
            <a:spLocks/>
          </p:cNvSpPr>
          <p:nvPr/>
        </p:nvSpPr>
        <p:spPr>
          <a:xfrm>
            <a:off x="539552" y="3333996"/>
            <a:ext cx="4497885"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u="sng" dirty="0"/>
          </a:p>
        </p:txBody>
      </p:sp>
      <p:sp>
        <p:nvSpPr>
          <p:cNvPr id="14" name="Content Placeholder 3">
            <a:extLst>
              <a:ext uri="{FF2B5EF4-FFF2-40B4-BE49-F238E27FC236}">
                <a16:creationId xmlns:a16="http://schemas.microsoft.com/office/drawing/2014/main" id="{6D0D7016-3240-4173-B22D-B93AD50441F6}"/>
              </a:ext>
            </a:extLst>
          </p:cNvPr>
          <p:cNvSpPr txBox="1">
            <a:spLocks/>
          </p:cNvSpPr>
          <p:nvPr/>
        </p:nvSpPr>
        <p:spPr>
          <a:xfrm>
            <a:off x="319314" y="5100654"/>
            <a:ext cx="8506800" cy="93564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Conclusions: </a:t>
            </a:r>
          </a:p>
          <a:p>
            <a:pPr lvl="1"/>
            <a:r>
              <a:rPr lang="en-US" sz="1200" dirty="0"/>
              <a:t>Georgian hepatitis C treatment model ensures high cure </a:t>
            </a:r>
            <a:br>
              <a:rPr lang="en-US" sz="1200" dirty="0"/>
            </a:br>
            <a:r>
              <a:rPr lang="en-US" sz="1200" dirty="0"/>
              <a:t>rates already exceeding 2020 target with LDV/SOF and without newer-generation DAAs</a:t>
            </a:r>
          </a:p>
          <a:p>
            <a:pPr lvl="1"/>
            <a:r>
              <a:rPr lang="en-US" sz="1200" dirty="0"/>
              <a:t>Scaling-up testing and diagnosis, along with effective linkage-to-care services are needed to achieve elimination</a:t>
            </a:r>
          </a:p>
        </p:txBody>
      </p:sp>
      <p:sp>
        <p:nvSpPr>
          <p:cNvPr id="15" name="Content Placeholder 10">
            <a:extLst>
              <a:ext uri="{FF2B5EF4-FFF2-40B4-BE49-F238E27FC236}">
                <a16:creationId xmlns:a16="http://schemas.microsoft.com/office/drawing/2014/main" id="{C2238A46-661A-4209-94C0-55A7C6A72AD5}"/>
              </a:ext>
            </a:extLst>
          </p:cNvPr>
          <p:cNvSpPr txBox="1">
            <a:spLocks/>
          </p:cNvSpPr>
          <p:nvPr/>
        </p:nvSpPr>
        <p:spPr>
          <a:xfrm>
            <a:off x="319314" y="3002756"/>
            <a:ext cx="4179600" cy="2049792"/>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200" dirty="0"/>
              <a:t>Efficacy analysis included 25,359 persons:</a:t>
            </a:r>
          </a:p>
          <a:p>
            <a:pPr lvl="2"/>
            <a:r>
              <a:rPr lang="en-US" sz="1200" dirty="0"/>
              <a:t>24,758 persons with complete SVR data </a:t>
            </a:r>
          </a:p>
          <a:p>
            <a:pPr lvl="2"/>
            <a:r>
              <a:rPr lang="en-US" sz="1200" dirty="0"/>
              <a:t>601 persons who discontinued treatment</a:t>
            </a:r>
          </a:p>
          <a:p>
            <a:pPr lvl="1"/>
            <a:r>
              <a:rPr lang="en-US" sz="1200" dirty="0"/>
              <a:t>Total SVR rate: </a:t>
            </a:r>
          </a:p>
          <a:p>
            <a:pPr lvl="2"/>
            <a:r>
              <a:rPr lang="en-US" sz="1200" dirty="0"/>
              <a:t>Per-protocol: 98.0% (24,273/24,758)</a:t>
            </a:r>
          </a:p>
          <a:p>
            <a:pPr lvl="2"/>
            <a:r>
              <a:rPr lang="en-US" sz="1200" dirty="0" err="1"/>
              <a:t>mITT</a:t>
            </a:r>
            <a:r>
              <a:rPr lang="en-US" sz="1200" dirty="0"/>
              <a:t>: 95.7% (24,273/25,359) in </a:t>
            </a:r>
            <a:r>
              <a:rPr lang="en-US" sz="1200" dirty="0" err="1"/>
              <a:t>mITT</a:t>
            </a:r>
            <a:endParaRPr lang="en-US" sz="1200" dirty="0"/>
          </a:p>
          <a:p>
            <a:pPr lvl="1"/>
            <a:r>
              <a:rPr lang="en-US" sz="1200" dirty="0"/>
              <a:t>SVR rate</a:t>
            </a:r>
          </a:p>
          <a:p>
            <a:pPr lvl="2"/>
            <a:r>
              <a:rPr lang="en-US" sz="1200" dirty="0"/>
              <a:t>79.5% for SOF-based regimen</a:t>
            </a:r>
          </a:p>
          <a:p>
            <a:pPr lvl="2"/>
            <a:r>
              <a:rPr lang="en-US" sz="1200" dirty="0"/>
              <a:t>98.5% for LDV/SOF </a:t>
            </a:r>
          </a:p>
        </p:txBody>
      </p:sp>
      <p:grpSp>
        <p:nvGrpSpPr>
          <p:cNvPr id="24" name="Group 23">
            <a:extLst>
              <a:ext uri="{FF2B5EF4-FFF2-40B4-BE49-F238E27FC236}">
                <a16:creationId xmlns:a16="http://schemas.microsoft.com/office/drawing/2014/main" id="{725B3851-C851-4C84-B671-97CF7BE32A75}"/>
              </a:ext>
            </a:extLst>
          </p:cNvPr>
          <p:cNvGrpSpPr/>
          <p:nvPr/>
        </p:nvGrpSpPr>
        <p:grpSpPr>
          <a:xfrm>
            <a:off x="4424835" y="2755920"/>
            <a:ext cx="4442952" cy="2693141"/>
            <a:chOff x="4572000" y="2680075"/>
            <a:chExt cx="4442952" cy="2693141"/>
          </a:xfrm>
        </p:grpSpPr>
        <p:sp>
          <p:nvSpPr>
            <p:cNvPr id="7" name="Rectangle 6"/>
            <p:cNvSpPr/>
            <p:nvPr/>
          </p:nvSpPr>
          <p:spPr>
            <a:xfrm>
              <a:off x="5296294" y="2680075"/>
              <a:ext cx="3528392" cy="276999"/>
            </a:xfrm>
            <a:prstGeom prst="rect">
              <a:avLst/>
            </a:prstGeom>
          </p:spPr>
          <p:txBody>
            <a:bodyPr wrap="square">
              <a:spAutoFit/>
            </a:bodyPr>
            <a:lstStyle/>
            <a:p>
              <a:pPr algn="ctr"/>
              <a:r>
                <a:rPr lang="en-US" sz="1200" b="1" dirty="0"/>
                <a:t>Hepatitis C care cascade as of April 30, 2017</a:t>
              </a:r>
              <a:endParaRPr lang="en-US" sz="1200" dirty="0"/>
            </a:p>
          </p:txBody>
        </p:sp>
        <p:graphicFrame>
          <p:nvGraphicFramePr>
            <p:cNvPr id="18" name="Chart 17">
              <a:extLst>
                <a:ext uri="{FF2B5EF4-FFF2-40B4-BE49-F238E27FC236}">
                  <a16:creationId xmlns:a16="http://schemas.microsoft.com/office/drawing/2014/main" id="{D382775A-38A8-48DF-99B5-7FAB53F9F99B}"/>
                </a:ext>
              </a:extLst>
            </p:cNvPr>
            <p:cNvGraphicFramePr/>
            <p:nvPr>
              <p:extLst>
                <p:ext uri="{D42A27DB-BD31-4B8C-83A1-F6EECF244321}">
                  <p14:modId xmlns:p14="http://schemas.microsoft.com/office/powerpoint/2010/main" val="1829741994"/>
                </p:ext>
              </p:extLst>
            </p:nvPr>
          </p:nvGraphicFramePr>
          <p:xfrm>
            <a:off x="4572000" y="2957073"/>
            <a:ext cx="4442952" cy="241614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CEED0ACA-4855-438F-9382-E065D9D6BD69}"/>
                </a:ext>
              </a:extLst>
            </p:cNvPr>
            <p:cNvSpPr txBox="1"/>
            <p:nvPr/>
          </p:nvSpPr>
          <p:spPr>
            <a:xfrm>
              <a:off x="5297756" y="2931297"/>
              <a:ext cx="938077" cy="276999"/>
            </a:xfrm>
            <a:prstGeom prst="rect">
              <a:avLst/>
            </a:prstGeom>
            <a:noFill/>
          </p:spPr>
          <p:txBody>
            <a:bodyPr wrap="none" rtlCol="0">
              <a:spAutoFit/>
            </a:bodyPr>
            <a:lstStyle/>
            <a:p>
              <a:pPr algn="ctr"/>
              <a:r>
                <a:rPr lang="en-GB" sz="1200" dirty="0"/>
                <a:t>n=150,000</a:t>
              </a:r>
            </a:p>
          </p:txBody>
        </p:sp>
        <p:sp>
          <p:nvSpPr>
            <p:cNvPr id="20" name="TextBox 19">
              <a:extLst>
                <a:ext uri="{FF2B5EF4-FFF2-40B4-BE49-F238E27FC236}">
                  <a16:creationId xmlns:a16="http://schemas.microsoft.com/office/drawing/2014/main" id="{B44354FB-1E30-4737-A5E4-0755DC081B11}"/>
                </a:ext>
              </a:extLst>
            </p:cNvPr>
            <p:cNvSpPr txBox="1"/>
            <p:nvPr/>
          </p:nvSpPr>
          <p:spPr>
            <a:xfrm>
              <a:off x="6291137" y="4144048"/>
              <a:ext cx="827471" cy="276999"/>
            </a:xfrm>
            <a:prstGeom prst="rect">
              <a:avLst/>
            </a:prstGeom>
            <a:noFill/>
          </p:spPr>
          <p:txBody>
            <a:bodyPr wrap="none" rtlCol="0">
              <a:spAutoFit/>
            </a:bodyPr>
            <a:lstStyle/>
            <a:p>
              <a:pPr algn="ctr"/>
              <a:r>
                <a:rPr lang="en-GB" sz="1200" dirty="0"/>
                <a:t>n=43,989</a:t>
              </a:r>
            </a:p>
          </p:txBody>
        </p:sp>
        <p:sp>
          <p:nvSpPr>
            <p:cNvPr id="21" name="TextBox 20">
              <a:extLst>
                <a:ext uri="{FF2B5EF4-FFF2-40B4-BE49-F238E27FC236}">
                  <a16:creationId xmlns:a16="http://schemas.microsoft.com/office/drawing/2014/main" id="{B637E6E5-6D7B-4F77-948F-BFA5B474F37A}"/>
                </a:ext>
              </a:extLst>
            </p:cNvPr>
            <p:cNvSpPr txBox="1"/>
            <p:nvPr/>
          </p:nvSpPr>
          <p:spPr>
            <a:xfrm>
              <a:off x="7080506" y="4245957"/>
              <a:ext cx="827471" cy="276999"/>
            </a:xfrm>
            <a:prstGeom prst="rect">
              <a:avLst/>
            </a:prstGeom>
            <a:noFill/>
          </p:spPr>
          <p:txBody>
            <a:bodyPr wrap="none" rtlCol="0">
              <a:spAutoFit/>
            </a:bodyPr>
            <a:lstStyle/>
            <a:p>
              <a:pPr algn="ctr"/>
              <a:r>
                <a:rPr lang="en-GB" sz="1200" dirty="0"/>
                <a:t>n=33,673</a:t>
              </a:r>
            </a:p>
          </p:txBody>
        </p:sp>
        <p:sp>
          <p:nvSpPr>
            <p:cNvPr id="23" name="TextBox 22">
              <a:extLst>
                <a:ext uri="{FF2B5EF4-FFF2-40B4-BE49-F238E27FC236}">
                  <a16:creationId xmlns:a16="http://schemas.microsoft.com/office/drawing/2014/main" id="{713749A8-64AC-4DC9-A2BB-BF6F41C995B0}"/>
                </a:ext>
              </a:extLst>
            </p:cNvPr>
            <p:cNvSpPr txBox="1"/>
            <p:nvPr/>
          </p:nvSpPr>
          <p:spPr>
            <a:xfrm>
              <a:off x="7980052" y="4354380"/>
              <a:ext cx="886781" cy="276999"/>
            </a:xfrm>
            <a:prstGeom prst="rect">
              <a:avLst/>
            </a:prstGeom>
            <a:noFill/>
          </p:spPr>
          <p:txBody>
            <a:bodyPr wrap="none" rtlCol="0">
              <a:spAutoFit/>
            </a:bodyPr>
            <a:lstStyle/>
            <a:p>
              <a:pPr algn="ctr"/>
              <a:r>
                <a:rPr lang="en-GB" sz="1200" dirty="0"/>
                <a:t>n=24,273*</a:t>
              </a:r>
            </a:p>
          </p:txBody>
        </p:sp>
      </p:grpSp>
    </p:spTree>
    <p:extLst>
      <p:ext uri="{BB962C8B-B14F-4D97-AF65-F5344CB8AC3E}">
        <p14:creationId xmlns:p14="http://schemas.microsoft.com/office/powerpoint/2010/main" val="147480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31473" y="153128"/>
            <a:ext cx="7637062" cy="769620"/>
          </a:xfrm>
        </p:spPr>
        <p:txBody>
          <a:bodyPr>
            <a:noAutofit/>
          </a:bodyPr>
          <a:lstStyle/>
          <a:p>
            <a:r>
              <a:rPr lang="en-US" sz="1800" dirty="0"/>
              <a:t>Use of buprenorphine with HCV treatment to improve adherence and reduce harm in PWID with HCV: Preliminary ANCHOR study data</a:t>
            </a:r>
            <a:endParaRPr lang="en-GB" sz="1800" dirty="0"/>
          </a:p>
        </p:txBody>
      </p:sp>
      <p:sp>
        <p:nvSpPr>
          <p:cNvPr id="8" name="Text Placeholder 7">
            <a:extLst>
              <a:ext uri="{FF2B5EF4-FFF2-40B4-BE49-F238E27FC236}">
                <a16:creationId xmlns:a16="http://schemas.microsoft.com/office/drawing/2014/main" id="{B5B84150-FA7B-4BED-9F9F-D4CFFCFC6167}"/>
              </a:ext>
            </a:extLst>
          </p:cNvPr>
          <p:cNvSpPr>
            <a:spLocks noGrp="1"/>
          </p:cNvSpPr>
          <p:nvPr>
            <p:ph type="body" sz="quarter" idx="10"/>
          </p:nvPr>
        </p:nvSpPr>
        <p:spPr>
          <a:xfrm>
            <a:off x="17084" y="6492089"/>
            <a:ext cx="7519403" cy="376990"/>
          </a:xfrm>
        </p:spPr>
        <p:txBody>
          <a:bodyPr/>
          <a:lstStyle/>
          <a:p>
            <a:r>
              <a:rPr lang="en-GB" dirty="0"/>
              <a:t>Rosenthal E, et al. ILC 2018, #PS-092</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31473" y="1196752"/>
            <a:ext cx="8506800" cy="1975926"/>
          </a:xfrm>
        </p:spPr>
        <p:txBody>
          <a:bodyPr>
            <a:spAutoFit/>
          </a:bodyPr>
          <a:lstStyle/>
          <a:p>
            <a:r>
              <a:rPr lang="en-US" sz="1200" dirty="0"/>
              <a:t>Single-</a:t>
            </a:r>
            <a:r>
              <a:rPr lang="en-US" sz="1200" dirty="0" err="1"/>
              <a:t>centre</a:t>
            </a:r>
            <a:r>
              <a:rPr lang="en-US" sz="1200" dirty="0"/>
              <a:t> study to assess the use of SOF/VEL with optional buprenorphine for treatment of opioid use disorder (OUD) in PWIDs with chronic HCV</a:t>
            </a:r>
          </a:p>
          <a:p>
            <a:r>
              <a:rPr lang="en-GB" sz="1200" dirty="0"/>
              <a:t>Compared with patients not on medication-assisted treatment (MAT) for OUD, those who started buprenorphine:</a:t>
            </a:r>
          </a:p>
          <a:p>
            <a:pPr lvl="1"/>
            <a:r>
              <a:rPr lang="en-GB" sz="1200" dirty="0"/>
              <a:t>Were more likely to attend treatment visits: Week 4 (95% vs. 71%, p=0.02); Week 12 (86% vs. 40%, p=0.007) </a:t>
            </a:r>
          </a:p>
          <a:p>
            <a:pPr lvl="1"/>
            <a:r>
              <a:rPr lang="en-GB" sz="1200" dirty="0"/>
              <a:t>Were more likely to receive the second bottle of SOF/VEL (100% vs. 82%, p=0.02)</a:t>
            </a:r>
          </a:p>
          <a:p>
            <a:pPr lvl="1"/>
            <a:r>
              <a:rPr lang="en-GB" sz="1200" dirty="0"/>
              <a:t>Had a significant decline in the </a:t>
            </a:r>
            <a:r>
              <a:rPr lang="en-GB" sz="1200" dirty="0" err="1"/>
              <a:t>Darke</a:t>
            </a:r>
            <a:r>
              <a:rPr lang="en-GB" sz="1200" dirty="0"/>
              <a:t> HIV Risk-Taking Behaviour Scale during and after HCV treatment </a:t>
            </a:r>
            <a:br>
              <a:rPr lang="en-GB" sz="1200" dirty="0"/>
            </a:br>
            <a:r>
              <a:rPr lang="en-GB" sz="1200" dirty="0"/>
              <a:t>(</a:t>
            </a:r>
            <a:r>
              <a:rPr lang="en-GB" sz="1200" dirty="0">
                <a:latin typeface="Arial" panose="020B0604020202020204" pitchFamily="34" charset="0"/>
                <a:cs typeface="Arial" panose="020B0604020202020204" pitchFamily="34" charset="0"/>
              </a:rPr>
              <a:t>–</a:t>
            </a:r>
            <a:r>
              <a:rPr lang="en-GB" sz="1200" dirty="0"/>
              <a:t>2.2 at Week 4, p=0.003; </a:t>
            </a:r>
            <a:r>
              <a:rPr lang="en-GB" sz="1200" dirty="0">
                <a:latin typeface="Arial" panose="020B0604020202020204" pitchFamily="34" charset="0"/>
                <a:cs typeface="Arial" panose="020B0604020202020204" pitchFamily="34" charset="0"/>
              </a:rPr>
              <a:t>–</a:t>
            </a:r>
            <a:r>
              <a:rPr lang="en-GB" sz="1200" dirty="0"/>
              <a:t>4.4 at Week 12, p=0.001; </a:t>
            </a:r>
            <a:r>
              <a:rPr lang="en-GB" sz="1200" dirty="0">
                <a:latin typeface="Arial" panose="020B0604020202020204" pitchFamily="34" charset="0"/>
                <a:cs typeface="Arial" panose="020B0604020202020204" pitchFamily="34" charset="0"/>
              </a:rPr>
              <a:t>–</a:t>
            </a:r>
            <a:r>
              <a:rPr lang="en-GB" sz="1200" dirty="0"/>
              <a:t>3.2 at Week 24, p=0.003)</a:t>
            </a:r>
          </a:p>
          <a:p>
            <a:r>
              <a:rPr lang="en-GB" sz="1200" dirty="0"/>
              <a:t>Of the 46 patients who attended the Week 24 visit to date, the overall SVR was 91%  </a:t>
            </a:r>
          </a:p>
          <a:p>
            <a:endParaRPr lang="en-US" sz="1200" dirty="0"/>
          </a:p>
        </p:txBody>
      </p:sp>
      <p:graphicFrame>
        <p:nvGraphicFramePr>
          <p:cNvPr id="12" name="Content Placeholder 3">
            <a:extLst>
              <a:ext uri="{FF2B5EF4-FFF2-40B4-BE49-F238E27FC236}">
                <a16:creationId xmlns:a16="http://schemas.microsoft.com/office/drawing/2014/main" id="{A97E8422-44FE-BB42-BA98-15C262096344}"/>
              </a:ext>
            </a:extLst>
          </p:cNvPr>
          <p:cNvGraphicFramePr>
            <a:graphicFrameLocks/>
          </p:cNvGraphicFramePr>
          <p:nvPr>
            <p:extLst/>
          </p:nvPr>
        </p:nvGraphicFramePr>
        <p:xfrm>
          <a:off x="0" y="3043970"/>
          <a:ext cx="4526136" cy="2007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3">
            <a:extLst>
              <a:ext uri="{FF2B5EF4-FFF2-40B4-BE49-F238E27FC236}">
                <a16:creationId xmlns:a16="http://schemas.microsoft.com/office/drawing/2014/main" id="{F6A1F648-90DB-B340-A12D-231AC352AFFA}"/>
              </a:ext>
            </a:extLst>
          </p:cNvPr>
          <p:cNvGraphicFramePr>
            <a:graphicFrameLocks/>
          </p:cNvGraphicFramePr>
          <p:nvPr>
            <p:extLst/>
          </p:nvPr>
        </p:nvGraphicFramePr>
        <p:xfrm>
          <a:off x="4412862" y="3043970"/>
          <a:ext cx="4323443" cy="20921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B198E91-1D1C-466B-BDC6-8226F95D12DF}"/>
              </a:ext>
            </a:extLst>
          </p:cNvPr>
          <p:cNvSpPr txBox="1"/>
          <p:nvPr/>
        </p:nvSpPr>
        <p:spPr>
          <a:xfrm>
            <a:off x="1589988" y="2996952"/>
            <a:ext cx="2391744" cy="307777"/>
          </a:xfrm>
          <a:prstGeom prst="rect">
            <a:avLst/>
          </a:prstGeom>
          <a:noFill/>
        </p:spPr>
        <p:txBody>
          <a:bodyPr wrap="none" rtlCol="0">
            <a:spAutoFit/>
          </a:bodyPr>
          <a:lstStyle/>
          <a:p>
            <a:pPr algn="ctr"/>
            <a:r>
              <a:rPr lang="en-US" sz="1400" b="1" dirty="0"/>
              <a:t>Treatment visit adherence</a:t>
            </a:r>
          </a:p>
        </p:txBody>
      </p:sp>
      <p:sp>
        <p:nvSpPr>
          <p:cNvPr id="20" name="TextBox 19">
            <a:extLst>
              <a:ext uri="{FF2B5EF4-FFF2-40B4-BE49-F238E27FC236}">
                <a16:creationId xmlns:a16="http://schemas.microsoft.com/office/drawing/2014/main" id="{43B6EF40-A413-4B3E-8367-2410C81D739D}"/>
              </a:ext>
            </a:extLst>
          </p:cNvPr>
          <p:cNvSpPr txBox="1"/>
          <p:nvPr/>
        </p:nvSpPr>
        <p:spPr>
          <a:xfrm>
            <a:off x="5708478" y="2996952"/>
            <a:ext cx="2233304" cy="307777"/>
          </a:xfrm>
          <a:prstGeom prst="rect">
            <a:avLst/>
          </a:prstGeom>
          <a:noFill/>
        </p:spPr>
        <p:txBody>
          <a:bodyPr wrap="none" rtlCol="0">
            <a:spAutoFit/>
          </a:bodyPr>
          <a:lstStyle/>
          <a:p>
            <a:pPr algn="ctr"/>
            <a:r>
              <a:rPr lang="en-US" sz="1400" b="1" dirty="0"/>
              <a:t>HIV risk-taking behavior</a:t>
            </a:r>
          </a:p>
        </p:txBody>
      </p:sp>
      <p:grpSp>
        <p:nvGrpSpPr>
          <p:cNvPr id="13" name="Group 12">
            <a:extLst>
              <a:ext uri="{FF2B5EF4-FFF2-40B4-BE49-F238E27FC236}">
                <a16:creationId xmlns:a16="http://schemas.microsoft.com/office/drawing/2014/main" id="{ACEC86D4-4F8C-4047-A2ED-63578A903F02}"/>
              </a:ext>
            </a:extLst>
          </p:cNvPr>
          <p:cNvGrpSpPr/>
          <p:nvPr/>
        </p:nvGrpSpPr>
        <p:grpSpPr>
          <a:xfrm>
            <a:off x="2036938" y="4997633"/>
            <a:ext cx="5113220" cy="276999"/>
            <a:chOff x="1426566" y="5592172"/>
            <a:chExt cx="5113220" cy="276999"/>
          </a:xfrm>
        </p:grpSpPr>
        <p:sp>
          <p:nvSpPr>
            <p:cNvPr id="16" name="TextBox 15">
              <a:extLst>
                <a:ext uri="{FF2B5EF4-FFF2-40B4-BE49-F238E27FC236}">
                  <a16:creationId xmlns:a16="http://schemas.microsoft.com/office/drawing/2014/main" id="{F55A9C29-F305-DC4B-B3F6-7251446182EF}"/>
                </a:ext>
              </a:extLst>
            </p:cNvPr>
            <p:cNvSpPr txBox="1"/>
            <p:nvPr/>
          </p:nvSpPr>
          <p:spPr>
            <a:xfrm>
              <a:off x="1915641" y="5592172"/>
              <a:ext cx="1128642" cy="276999"/>
            </a:xfrm>
            <a:prstGeom prst="rect">
              <a:avLst/>
            </a:prstGeom>
            <a:noFill/>
          </p:spPr>
          <p:txBody>
            <a:bodyPr wrap="none" rtlCol="0">
              <a:spAutoFit/>
            </a:bodyPr>
            <a:lstStyle/>
            <a:p>
              <a:r>
                <a:rPr lang="en-US" sz="1200" dirty="0"/>
                <a:t>Baseline MAT</a:t>
              </a:r>
            </a:p>
          </p:txBody>
        </p:sp>
        <p:cxnSp>
          <p:nvCxnSpPr>
            <p:cNvPr id="19" name="Straight Connector 18">
              <a:extLst>
                <a:ext uri="{FF2B5EF4-FFF2-40B4-BE49-F238E27FC236}">
                  <a16:creationId xmlns:a16="http://schemas.microsoft.com/office/drawing/2014/main" id="{A44CF00A-37C7-7E43-9566-28F38B8C811B}"/>
                </a:ext>
              </a:extLst>
            </p:cNvPr>
            <p:cNvCxnSpPr/>
            <p:nvPr/>
          </p:nvCxnSpPr>
          <p:spPr>
            <a:xfrm>
              <a:off x="1426566" y="5730671"/>
              <a:ext cx="50405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0F3555-DE97-A04B-9AD6-9F6EE6EFBEE4}"/>
                </a:ext>
              </a:extLst>
            </p:cNvPr>
            <p:cNvCxnSpPr/>
            <p:nvPr/>
          </p:nvCxnSpPr>
          <p:spPr>
            <a:xfrm>
              <a:off x="3031114" y="5730671"/>
              <a:ext cx="504056" cy="0"/>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D6C407-14DC-7941-AB0F-D5837EE489AB}"/>
                </a:ext>
              </a:extLst>
            </p:cNvPr>
            <p:cNvCxnSpPr/>
            <p:nvPr/>
          </p:nvCxnSpPr>
          <p:spPr>
            <a:xfrm>
              <a:off x="5244769" y="5730671"/>
              <a:ext cx="504056"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9600F9-0D5D-48D8-A9DC-8D2434E90DF5}"/>
                </a:ext>
              </a:extLst>
            </p:cNvPr>
            <p:cNvSpPr txBox="1"/>
            <p:nvPr/>
          </p:nvSpPr>
          <p:spPr>
            <a:xfrm>
              <a:off x="3562760" y="5592172"/>
              <a:ext cx="1752403" cy="276999"/>
            </a:xfrm>
            <a:prstGeom prst="rect">
              <a:avLst/>
            </a:prstGeom>
            <a:noFill/>
          </p:spPr>
          <p:txBody>
            <a:bodyPr wrap="none" rtlCol="0">
              <a:spAutoFit/>
            </a:bodyPr>
            <a:lstStyle/>
            <a:p>
              <a:r>
                <a:rPr lang="en-US" sz="1200" dirty="0"/>
                <a:t>Started buprenorphine </a:t>
              </a:r>
            </a:p>
          </p:txBody>
        </p:sp>
        <p:sp>
          <p:nvSpPr>
            <p:cNvPr id="24" name="TextBox 23">
              <a:extLst>
                <a:ext uri="{FF2B5EF4-FFF2-40B4-BE49-F238E27FC236}">
                  <a16:creationId xmlns:a16="http://schemas.microsoft.com/office/drawing/2014/main" id="{D7ECF7A6-7338-4BE0-AF23-74F0F7B84AA1}"/>
                </a:ext>
              </a:extLst>
            </p:cNvPr>
            <p:cNvSpPr txBox="1"/>
            <p:nvPr/>
          </p:nvSpPr>
          <p:spPr>
            <a:xfrm>
              <a:off x="5761752" y="5592172"/>
              <a:ext cx="778034" cy="276999"/>
            </a:xfrm>
            <a:prstGeom prst="rect">
              <a:avLst/>
            </a:prstGeom>
            <a:noFill/>
          </p:spPr>
          <p:txBody>
            <a:bodyPr wrap="none" rtlCol="0">
              <a:spAutoFit/>
            </a:bodyPr>
            <a:lstStyle/>
            <a:p>
              <a:r>
                <a:rPr lang="en-US" sz="1200" dirty="0"/>
                <a:t>No MAT </a:t>
              </a:r>
            </a:p>
          </p:txBody>
        </p:sp>
      </p:grpSp>
      <p:sp>
        <p:nvSpPr>
          <p:cNvPr id="25" name="Content Placeholder 3">
            <a:extLst>
              <a:ext uri="{FF2B5EF4-FFF2-40B4-BE49-F238E27FC236}">
                <a16:creationId xmlns:a16="http://schemas.microsoft.com/office/drawing/2014/main" id="{EDCFD142-6A5A-48D6-ADD5-C57259F76EDD}"/>
              </a:ext>
            </a:extLst>
          </p:cNvPr>
          <p:cNvSpPr txBox="1">
            <a:spLocks/>
          </p:cNvSpPr>
          <p:nvPr/>
        </p:nvSpPr>
        <p:spPr>
          <a:xfrm>
            <a:off x="319314" y="5152080"/>
            <a:ext cx="8645174" cy="134190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Conclusions</a:t>
            </a:r>
          </a:p>
          <a:p>
            <a:pPr lvl="1"/>
            <a:r>
              <a:rPr lang="en-US" sz="1200" dirty="0"/>
              <a:t>Active PWID not on MAT can be successfully initiated on buprenorphine during the course of HCV treatment </a:t>
            </a:r>
          </a:p>
          <a:p>
            <a:pPr lvl="1"/>
            <a:r>
              <a:rPr lang="en-US" sz="1200" dirty="0"/>
              <a:t>Use of buprenorphine improves visit adherence and decreases risk </a:t>
            </a:r>
            <a:r>
              <a:rPr lang="en-US" sz="1200" dirty="0" err="1"/>
              <a:t>behaviour</a:t>
            </a:r>
            <a:r>
              <a:rPr lang="en-US" sz="1200" dirty="0"/>
              <a:t> compared to those not on MAT</a:t>
            </a:r>
          </a:p>
          <a:p>
            <a:pPr lvl="1"/>
            <a:r>
              <a:rPr lang="en-US" sz="1200" dirty="0"/>
              <a:t>We await long-term data to see if ANCHOR collocated care model can provide a critical </a:t>
            </a:r>
            <a:br>
              <a:rPr lang="en-US" sz="1200" dirty="0"/>
            </a:br>
            <a:r>
              <a:rPr lang="en-US" sz="1200" dirty="0"/>
              <a:t>opportunity to cure HCV while simultaneously preventing reinfection, and preventing </a:t>
            </a:r>
            <a:br>
              <a:rPr lang="en-US" sz="1200" dirty="0"/>
            </a:br>
            <a:r>
              <a:rPr lang="en-US" sz="1200" dirty="0"/>
              <a:t>long-term harm associated with IDU and OUD</a:t>
            </a:r>
            <a:endParaRPr lang="en-GB" sz="1400" dirty="0"/>
          </a:p>
        </p:txBody>
      </p:sp>
    </p:spTree>
    <p:extLst>
      <p:ext uri="{BB962C8B-B14F-4D97-AF65-F5344CB8AC3E}">
        <p14:creationId xmlns:p14="http://schemas.microsoft.com/office/powerpoint/2010/main" val="341687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36EECE0-8F1B-41CF-84E1-981ACD8FABD3}"/>
              </a:ext>
            </a:extLst>
          </p:cNvPr>
          <p:cNvSpPr>
            <a:spLocks noGrp="1"/>
          </p:cNvSpPr>
          <p:nvPr>
            <p:ph type="title"/>
          </p:nvPr>
        </p:nvSpPr>
        <p:spPr/>
        <p:txBody>
          <a:bodyPr>
            <a:noAutofit/>
          </a:bodyPr>
          <a:lstStyle/>
          <a:p>
            <a:br>
              <a:rPr lang="en-US" sz="1800" dirty="0"/>
            </a:br>
            <a:r>
              <a:rPr lang="en-US" sz="1800" dirty="0"/>
              <a:t>Marked reduction in the prevalence of HCV among PWID during 2nd year of  the Treatment as Prevention (</a:t>
            </a:r>
            <a:r>
              <a:rPr lang="en-US" sz="1800" dirty="0" err="1"/>
              <a:t>TraP</a:t>
            </a:r>
            <a:r>
              <a:rPr lang="en-US" sz="1800" dirty="0"/>
              <a:t> </a:t>
            </a:r>
            <a:r>
              <a:rPr lang="en-US" sz="1800" dirty="0" err="1"/>
              <a:t>HepC</a:t>
            </a:r>
            <a:r>
              <a:rPr lang="en-US" sz="1800" dirty="0"/>
              <a:t>) </a:t>
            </a:r>
            <a:r>
              <a:rPr lang="en-US" sz="1800" dirty="0" err="1"/>
              <a:t>programme</a:t>
            </a:r>
            <a:r>
              <a:rPr lang="en-US" sz="1800" dirty="0"/>
              <a:t> in Iceland</a:t>
            </a:r>
            <a:br>
              <a:rPr lang="is-IS" sz="1800" dirty="0"/>
            </a:br>
            <a:endParaRPr lang="en-GB" sz="1800" dirty="0"/>
          </a:p>
        </p:txBody>
      </p:sp>
      <p:sp>
        <p:nvSpPr>
          <p:cNvPr id="3" name="Text Placeholder 2">
            <a:extLst>
              <a:ext uri="{FF2B5EF4-FFF2-40B4-BE49-F238E27FC236}">
                <a16:creationId xmlns:a16="http://schemas.microsoft.com/office/drawing/2014/main" id="{D71B72E4-B492-4CA1-8047-61CEED3083DD}"/>
              </a:ext>
            </a:extLst>
          </p:cNvPr>
          <p:cNvSpPr>
            <a:spLocks noGrp="1"/>
          </p:cNvSpPr>
          <p:nvPr>
            <p:ph type="body" sz="quarter" idx="10"/>
          </p:nvPr>
        </p:nvSpPr>
        <p:spPr/>
        <p:txBody>
          <a:bodyPr/>
          <a:lstStyle/>
          <a:p>
            <a:r>
              <a:rPr lang="en-GB" dirty="0" err="1"/>
              <a:t>Tyrfingsson</a:t>
            </a:r>
            <a:r>
              <a:rPr lang="en-GB" dirty="0"/>
              <a:t> T, et al. ILC 2018, #PS-095</a:t>
            </a:r>
          </a:p>
        </p:txBody>
      </p:sp>
      <p:sp>
        <p:nvSpPr>
          <p:cNvPr id="8" name="Content Placeholder 19">
            <a:extLst>
              <a:ext uri="{FF2B5EF4-FFF2-40B4-BE49-F238E27FC236}">
                <a16:creationId xmlns:a16="http://schemas.microsoft.com/office/drawing/2014/main" id="{E29D0982-A37E-4D8B-BC59-706713B51832}"/>
              </a:ext>
            </a:extLst>
          </p:cNvPr>
          <p:cNvSpPr txBox="1">
            <a:spLocks/>
          </p:cNvSpPr>
          <p:nvPr/>
        </p:nvSpPr>
        <p:spPr>
          <a:xfrm>
            <a:off x="395536" y="1124744"/>
            <a:ext cx="8352928" cy="4464496"/>
          </a:xfrm>
          <a:prstGeom prst="rect">
            <a:avLst/>
          </a:prstGeom>
        </p:spPr>
        <p:txBody>
          <a:bodyPr>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9" name="Content Placeholder 19">
            <a:extLst>
              <a:ext uri="{FF2B5EF4-FFF2-40B4-BE49-F238E27FC236}">
                <a16:creationId xmlns:a16="http://schemas.microsoft.com/office/drawing/2014/main" id="{754E6178-459B-4D3B-BDA3-29CB3CF98008}"/>
              </a:ext>
            </a:extLst>
          </p:cNvPr>
          <p:cNvSpPr txBox="1">
            <a:spLocks/>
          </p:cNvSpPr>
          <p:nvPr/>
        </p:nvSpPr>
        <p:spPr>
          <a:xfrm>
            <a:off x="319314" y="4526818"/>
            <a:ext cx="8352928" cy="373928"/>
          </a:xfrm>
          <a:prstGeom prst="rect">
            <a:avLst/>
          </a:prstGeom>
        </p:spPr>
        <p:txBody>
          <a:bodyPr>
            <a:no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200" dirty="0"/>
          </a:p>
        </p:txBody>
      </p:sp>
      <p:sp>
        <p:nvSpPr>
          <p:cNvPr id="20" name="Content Placeholder 19">
            <a:extLst>
              <a:ext uri="{FF2B5EF4-FFF2-40B4-BE49-F238E27FC236}">
                <a16:creationId xmlns:a16="http://schemas.microsoft.com/office/drawing/2014/main" id="{600951CD-6643-41C5-B41B-31FFE9CAE8FE}"/>
              </a:ext>
            </a:extLst>
          </p:cNvPr>
          <p:cNvSpPr>
            <a:spLocks noGrp="1"/>
          </p:cNvSpPr>
          <p:nvPr>
            <p:ph sz="half" idx="1"/>
          </p:nvPr>
        </p:nvSpPr>
        <p:spPr>
          <a:xfrm>
            <a:off x="319314" y="1340768"/>
            <a:ext cx="8717182" cy="4622400"/>
          </a:xfrm>
        </p:spPr>
        <p:txBody>
          <a:bodyPr>
            <a:normAutofit/>
          </a:bodyPr>
          <a:lstStyle/>
          <a:p>
            <a:r>
              <a:rPr lang="en-US" sz="1600" dirty="0"/>
              <a:t>Nationwide treatment </a:t>
            </a:r>
            <a:r>
              <a:rPr lang="en-US" sz="1600" dirty="0" err="1"/>
              <a:t>programme</a:t>
            </a:r>
            <a:r>
              <a:rPr lang="en-US" sz="1600" dirty="0"/>
              <a:t> initiated Jan 2016, aiming for elimination of CHC infection as a public health threat. Estimated 800</a:t>
            </a:r>
            <a:r>
              <a:rPr lang="en-US" sz="1600" dirty="0">
                <a:latin typeface="Arial" panose="020B0604020202020204" pitchFamily="34" charset="0"/>
                <a:cs typeface="Arial" panose="020B0604020202020204" pitchFamily="34" charset="0"/>
              </a:rPr>
              <a:t>–</a:t>
            </a:r>
            <a:r>
              <a:rPr lang="en-US" sz="1600" dirty="0"/>
              <a:t>1000 HCV-infected individuals in Iceland</a:t>
            </a:r>
          </a:p>
          <a:p>
            <a:r>
              <a:rPr lang="en-US" sz="1600" dirty="0" err="1"/>
              <a:t>Vogur</a:t>
            </a:r>
            <a:r>
              <a:rPr lang="en-US" sz="1600" dirty="0"/>
              <a:t> Addiction Hospital, a key sentinel site where most PWID in Iceland seek treatment; provides an opportunity to monitor trends in HCV prevalence among PWID</a:t>
            </a:r>
          </a:p>
          <a:p>
            <a:pPr marL="0" indent="0">
              <a:buNone/>
            </a:pPr>
            <a:endParaRPr lang="en-US" sz="1400" dirty="0"/>
          </a:p>
          <a:p>
            <a:endParaRPr lang="en-US" sz="1600" dirty="0"/>
          </a:p>
          <a:p>
            <a:endParaRPr lang="en-GB" sz="1600" dirty="0"/>
          </a:p>
        </p:txBody>
      </p:sp>
      <p:sp>
        <p:nvSpPr>
          <p:cNvPr id="22" name="TextBox 21">
            <a:extLst>
              <a:ext uri="{FF2B5EF4-FFF2-40B4-BE49-F238E27FC236}">
                <a16:creationId xmlns:a16="http://schemas.microsoft.com/office/drawing/2014/main" id="{A98F0FB5-C681-4633-8C55-240DE7033A41}"/>
              </a:ext>
            </a:extLst>
          </p:cNvPr>
          <p:cNvSpPr txBox="1"/>
          <p:nvPr/>
        </p:nvSpPr>
        <p:spPr>
          <a:xfrm>
            <a:off x="473977" y="2511105"/>
            <a:ext cx="4600443" cy="307777"/>
          </a:xfrm>
          <a:prstGeom prst="rect">
            <a:avLst/>
          </a:prstGeom>
          <a:noFill/>
        </p:spPr>
        <p:txBody>
          <a:bodyPr wrap="square" rtlCol="0">
            <a:spAutoFit/>
          </a:bodyPr>
          <a:lstStyle/>
          <a:p>
            <a:pPr algn="ctr"/>
            <a:r>
              <a:rPr lang="is-IS" sz="1400" b="1" dirty="0"/>
              <a:t>HCV PCR positive PWID at Vogur Hospital 2015</a:t>
            </a:r>
            <a:r>
              <a:rPr lang="is-IS" sz="1400" b="1" dirty="0">
                <a:latin typeface="Arial" panose="020B0604020202020204" pitchFamily="34" charset="0"/>
                <a:cs typeface="Arial" panose="020B0604020202020204" pitchFamily="34" charset="0"/>
              </a:rPr>
              <a:t>–</a:t>
            </a:r>
            <a:r>
              <a:rPr lang="is-IS" sz="1400" b="1" dirty="0"/>
              <a:t>17</a:t>
            </a:r>
          </a:p>
        </p:txBody>
      </p:sp>
      <p:grpSp>
        <p:nvGrpSpPr>
          <p:cNvPr id="25" name="Group 24">
            <a:extLst>
              <a:ext uri="{FF2B5EF4-FFF2-40B4-BE49-F238E27FC236}">
                <a16:creationId xmlns:a16="http://schemas.microsoft.com/office/drawing/2014/main" id="{9A1FCE3E-C86E-4CE5-BE07-4697D8A43BCF}"/>
              </a:ext>
            </a:extLst>
          </p:cNvPr>
          <p:cNvGrpSpPr/>
          <p:nvPr/>
        </p:nvGrpSpPr>
        <p:grpSpPr>
          <a:xfrm>
            <a:off x="608318" y="2772874"/>
            <a:ext cx="4536504" cy="2437163"/>
            <a:chOff x="395536" y="3152077"/>
            <a:chExt cx="4536504" cy="2437163"/>
          </a:xfrm>
        </p:grpSpPr>
        <p:graphicFrame>
          <p:nvGraphicFramePr>
            <p:cNvPr id="21" name="Chart Placeholder 6">
              <a:extLst>
                <a:ext uri="{FF2B5EF4-FFF2-40B4-BE49-F238E27FC236}">
                  <a16:creationId xmlns:a16="http://schemas.microsoft.com/office/drawing/2014/main" id="{98B6FAE0-1E03-40BF-BD7C-DB1F751A03A7}"/>
                </a:ext>
              </a:extLst>
            </p:cNvPr>
            <p:cNvGraphicFramePr>
              <a:graphicFrameLocks/>
            </p:cNvGraphicFramePr>
            <p:nvPr>
              <p:extLst>
                <p:ext uri="{D42A27DB-BD31-4B8C-83A1-F6EECF244321}">
                  <p14:modId xmlns:p14="http://schemas.microsoft.com/office/powerpoint/2010/main" val="635278689"/>
                </p:ext>
              </p:extLst>
            </p:nvPr>
          </p:nvGraphicFramePr>
          <p:xfrm>
            <a:off x="395536" y="3255707"/>
            <a:ext cx="4176463" cy="233353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id="{A97F60A8-346E-4872-8209-FCAA42D8FB0C}"/>
                </a:ext>
              </a:extLst>
            </p:cNvPr>
            <p:cNvCxnSpPr/>
            <p:nvPr/>
          </p:nvCxnSpPr>
          <p:spPr>
            <a:xfrm>
              <a:off x="2638229" y="3216791"/>
              <a:ext cx="0" cy="360040"/>
            </a:xfrm>
            <a:prstGeom prst="straightConnector1">
              <a:avLst/>
            </a:prstGeom>
            <a:ln w="28575">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5DA216E-18EA-42BF-9BF9-DFF52D050F4D}"/>
                </a:ext>
              </a:extLst>
            </p:cNvPr>
            <p:cNvSpPr txBox="1"/>
            <p:nvPr/>
          </p:nvSpPr>
          <p:spPr>
            <a:xfrm>
              <a:off x="2627784" y="3152077"/>
              <a:ext cx="2304256" cy="307777"/>
            </a:xfrm>
            <a:prstGeom prst="rect">
              <a:avLst/>
            </a:prstGeom>
            <a:noFill/>
          </p:spPr>
          <p:txBody>
            <a:bodyPr wrap="square" rtlCol="0">
              <a:spAutoFit/>
            </a:bodyPr>
            <a:lstStyle/>
            <a:p>
              <a:r>
                <a:rPr lang="is-IS" sz="1400" b="1" dirty="0">
                  <a:solidFill>
                    <a:schemeClr val="tx2">
                      <a:lumMod val="60000"/>
                      <a:lumOff val="40000"/>
                    </a:schemeClr>
                  </a:solidFill>
                </a:rPr>
                <a:t>Start of </a:t>
              </a:r>
              <a:r>
                <a:rPr lang="is-IS" sz="1400" b="1" dirty="0" err="1">
                  <a:solidFill>
                    <a:schemeClr val="tx2">
                      <a:lumMod val="60000"/>
                      <a:lumOff val="40000"/>
                    </a:schemeClr>
                  </a:solidFill>
                </a:rPr>
                <a:t>TrapHepC</a:t>
              </a:r>
              <a:endParaRPr lang="en-US" sz="1400" b="1" dirty="0">
                <a:solidFill>
                  <a:schemeClr val="tx2">
                    <a:lumMod val="60000"/>
                    <a:lumOff val="40000"/>
                  </a:schemeClr>
                </a:solidFill>
              </a:endParaRPr>
            </a:p>
          </p:txBody>
        </p:sp>
      </p:grpSp>
      <p:sp>
        <p:nvSpPr>
          <p:cNvPr id="26" name="Content Placeholder 7">
            <a:extLst>
              <a:ext uri="{FF2B5EF4-FFF2-40B4-BE49-F238E27FC236}">
                <a16:creationId xmlns:a16="http://schemas.microsoft.com/office/drawing/2014/main" id="{7D5FB8FB-D1BF-49C3-A539-6B0CB47F29EF}"/>
              </a:ext>
            </a:extLst>
          </p:cNvPr>
          <p:cNvSpPr txBox="1">
            <a:spLocks/>
          </p:cNvSpPr>
          <p:nvPr/>
        </p:nvSpPr>
        <p:spPr>
          <a:xfrm>
            <a:off x="4922068" y="2861636"/>
            <a:ext cx="3848798" cy="2289858"/>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s-IS" sz="1600" dirty="0"/>
              <a:t>After 2 years of TrapHep C, </a:t>
            </a:r>
            <a:br>
              <a:rPr lang="is-IS" sz="1600" dirty="0"/>
            </a:br>
            <a:r>
              <a:rPr lang="is-IS" sz="1600" dirty="0"/>
              <a:t>80</a:t>
            </a:r>
            <a:r>
              <a:rPr lang="is-IS" sz="1600" dirty="0">
                <a:cs typeface="Arial" panose="020B0604020202020204" pitchFamily="34" charset="0"/>
              </a:rPr>
              <a:t>–</a:t>
            </a:r>
            <a:r>
              <a:rPr lang="is-IS" sz="1600" dirty="0"/>
              <a:t>85% of all patients evaluated or initiated on DAA treatment</a:t>
            </a:r>
          </a:p>
          <a:p>
            <a:r>
              <a:rPr lang="en-US" sz="1600" dirty="0"/>
              <a:t>HCV prevalence among PWID:</a:t>
            </a:r>
          </a:p>
          <a:p>
            <a:pPr lvl="1"/>
            <a:r>
              <a:rPr lang="en-US" sz="1400" dirty="0"/>
              <a:t>2015: 42.6% </a:t>
            </a:r>
            <a:r>
              <a:rPr lang="en-US" sz="1400" dirty="0">
                <a:latin typeface="Arial" panose="020B0604020202020204" pitchFamily="34" charset="0"/>
                <a:cs typeface="Arial" panose="020B0604020202020204" pitchFamily="34" charset="0"/>
              </a:rPr>
              <a:t>– </a:t>
            </a:r>
            <a:r>
              <a:rPr lang="en-US" sz="1400" dirty="0"/>
              <a:t>among those admitted for addiction treatment prior to </a:t>
            </a:r>
            <a:r>
              <a:rPr lang="en-US" sz="1400" dirty="0" err="1"/>
              <a:t>TraP</a:t>
            </a:r>
            <a:r>
              <a:rPr lang="en-US" sz="1400" dirty="0"/>
              <a:t> </a:t>
            </a:r>
            <a:r>
              <a:rPr lang="en-US" sz="1400" dirty="0" err="1"/>
              <a:t>HepC</a:t>
            </a:r>
            <a:endParaRPr lang="en-US" sz="1400" dirty="0"/>
          </a:p>
          <a:p>
            <a:pPr lvl="1"/>
            <a:r>
              <a:rPr lang="en-US" sz="1400" dirty="0"/>
              <a:t>2017: 11.6% </a:t>
            </a:r>
            <a:r>
              <a:rPr lang="en-US" sz="1400" dirty="0">
                <a:latin typeface="Arial" panose="020B0604020202020204" pitchFamily="34" charset="0"/>
                <a:cs typeface="Arial" panose="020B0604020202020204" pitchFamily="34" charset="0"/>
              </a:rPr>
              <a:t>– </a:t>
            </a:r>
            <a:r>
              <a:rPr lang="en-US" sz="1400" dirty="0"/>
              <a:t>representing a 73% reduction (p&lt;0.001) </a:t>
            </a:r>
          </a:p>
        </p:txBody>
      </p:sp>
      <p:sp>
        <p:nvSpPr>
          <p:cNvPr id="27" name="Content Placeholder 3">
            <a:extLst>
              <a:ext uri="{FF2B5EF4-FFF2-40B4-BE49-F238E27FC236}">
                <a16:creationId xmlns:a16="http://schemas.microsoft.com/office/drawing/2014/main" id="{3A1D5BA9-49AB-48C0-8751-5AB0FBD018A7}"/>
              </a:ext>
            </a:extLst>
          </p:cNvPr>
          <p:cNvSpPr txBox="1">
            <a:spLocks/>
          </p:cNvSpPr>
          <p:nvPr/>
        </p:nvSpPr>
        <p:spPr>
          <a:xfrm>
            <a:off x="319314" y="5195169"/>
            <a:ext cx="8506800" cy="111415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600" dirty="0"/>
              <a:t>Conclusion:  </a:t>
            </a:r>
          </a:p>
          <a:p>
            <a:pPr lvl="1"/>
            <a:r>
              <a:rPr lang="en-US" sz="1400" dirty="0"/>
              <a:t>A major scale-up in HCV treatment all patient groups has been successfully initiated in Iceland</a:t>
            </a:r>
          </a:p>
          <a:p>
            <a:pPr lvl="1"/>
            <a:r>
              <a:rPr lang="en-US" sz="1400" dirty="0"/>
              <a:t>This has already translated into a significant reduction in prevalence among PWID</a:t>
            </a:r>
          </a:p>
          <a:p>
            <a:pPr lvl="1"/>
            <a:r>
              <a:rPr lang="en-US" sz="1400" dirty="0"/>
              <a:t>Key population, should be the focus of treatment scale-up to curtail spread of HCV</a:t>
            </a:r>
          </a:p>
        </p:txBody>
      </p:sp>
    </p:spTree>
    <p:extLst>
      <p:ext uri="{BB962C8B-B14F-4D97-AF65-F5344CB8AC3E}">
        <p14:creationId xmlns:p14="http://schemas.microsoft.com/office/powerpoint/2010/main" val="95821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s-ES"/>
              <a:t>Risk of liver fibrosis progression in patients with undiagnosed HCV infection</a:t>
            </a: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Patients who had no data for APRI calculation were excluded (n=280)</a:t>
            </a:r>
            <a:endParaRPr lang="es-ES" dirty="0"/>
          </a:p>
          <a:p>
            <a:r>
              <a:rPr lang="es-ES" dirty="0" err="1"/>
              <a:t>Arraez</a:t>
            </a:r>
            <a:r>
              <a:rPr lang="es-ES" dirty="0"/>
              <a:t> DEM,</a:t>
            </a:r>
            <a:r>
              <a:rPr lang="en-GB" dirty="0"/>
              <a:t> et al. ILC 2018, #</a:t>
            </a:r>
            <a:r>
              <a:rPr lang="es-ES" dirty="0"/>
              <a:t>PS-094</a:t>
            </a:r>
            <a:endParaRPr lang="en-GB" dirty="0"/>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3970318"/>
          </a:xfrm>
        </p:spPr>
        <p:txBody>
          <a:bodyPr>
            <a:spAutoFit/>
          </a:bodyPr>
          <a:lstStyle/>
          <a:p>
            <a:r>
              <a:rPr lang="en-US" sz="1200" dirty="0"/>
              <a:t>Many HCV-infected patients remain improperly diagnosed/untreated and at risk of complications</a:t>
            </a:r>
          </a:p>
          <a:p>
            <a:r>
              <a:rPr lang="en-US" sz="1200" b="1" dirty="0"/>
              <a:t>Aims: </a:t>
            </a:r>
            <a:r>
              <a:rPr lang="en-US" sz="1200" dirty="0"/>
              <a:t>to </a:t>
            </a:r>
            <a:r>
              <a:rPr lang="en-GB" sz="1200" dirty="0"/>
              <a:t>evaluate risk of liver fibrosis progression and the characteristics of HCV Ab+ patients without RNA testing </a:t>
            </a:r>
          </a:p>
          <a:p>
            <a:r>
              <a:rPr lang="en-GB" sz="1200" b="1" dirty="0"/>
              <a:t>Methods: </a:t>
            </a:r>
            <a:r>
              <a:rPr lang="en-GB" sz="1200" dirty="0"/>
              <a:t>patients with a +</a:t>
            </a:r>
            <a:r>
              <a:rPr lang="en-GB" sz="1200" dirty="0" err="1"/>
              <a:t>ve</a:t>
            </a:r>
            <a:r>
              <a:rPr lang="en-GB" sz="1200" dirty="0"/>
              <a:t> HCV Ab test performed 2005</a:t>
            </a:r>
            <a:r>
              <a:rPr lang="en-GB" sz="1200" dirty="0">
                <a:latin typeface="Arial" panose="020B0604020202020204" pitchFamily="34" charset="0"/>
                <a:cs typeface="Arial" panose="020B0604020202020204" pitchFamily="34" charset="0"/>
              </a:rPr>
              <a:t>–</a:t>
            </a:r>
            <a:r>
              <a:rPr lang="en-GB" sz="1200" dirty="0"/>
              <a:t>2007 were identified and classified based on whether an RNA test was performed during follow-up (until Jan 2017) and their RNA result. Fibrosis was estimated by APRI score</a:t>
            </a:r>
          </a:p>
          <a:p>
            <a:r>
              <a:rPr lang="en-GB" sz="1200" b="1" dirty="0"/>
              <a:t>Results: </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r>
              <a:rPr lang="en-GB" sz="1200" dirty="0"/>
              <a:t>Patients without RNA testing were more likely to be male (70% vs. 47%; p=0.001), use alcohol (53% vs. 38%; p=0.048), lack social support (50% vs. 29%; p=0.003) or have significant fibrosis (≥F2) (26% vs. 11%; p=0.005)</a:t>
            </a:r>
          </a:p>
        </p:txBody>
      </p:sp>
      <p:sp>
        <p:nvSpPr>
          <p:cNvPr id="16" name="Content Placeholder 7">
            <a:extLst>
              <a:ext uri="{FF2B5EF4-FFF2-40B4-BE49-F238E27FC236}">
                <a16:creationId xmlns:a16="http://schemas.microsoft.com/office/drawing/2014/main" id="{FDF5939C-E3B4-489C-8716-B57029535BB8}"/>
              </a:ext>
            </a:extLst>
          </p:cNvPr>
          <p:cNvSpPr txBox="1">
            <a:spLocks/>
          </p:cNvSpPr>
          <p:nvPr/>
        </p:nvSpPr>
        <p:spPr>
          <a:xfrm>
            <a:off x="251520" y="5373949"/>
            <a:ext cx="8481514" cy="9356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Conclusions:</a:t>
            </a:r>
          </a:p>
          <a:p>
            <a:pPr lvl="1"/>
            <a:r>
              <a:rPr lang="en-US" sz="1200" dirty="0"/>
              <a:t>Overall, ~50% of HCV Ab+ patients had no RNA test; these patients are more likely to be socially excluded</a:t>
            </a:r>
          </a:p>
          <a:p>
            <a:pPr lvl="1"/>
            <a:r>
              <a:rPr lang="en-US" sz="1200" dirty="0"/>
              <a:t>Given the increased risk of advanced fibrosis and progression to cirrhosis, support measures and </a:t>
            </a:r>
            <a:br>
              <a:rPr lang="en-US" sz="1200" dirty="0"/>
            </a:br>
            <a:r>
              <a:rPr lang="en-US" sz="1200" dirty="0"/>
              <a:t>strategies for</a:t>
            </a:r>
            <a:r>
              <a:rPr lang="es-ES" sz="1200" dirty="0"/>
              <a:t> </a:t>
            </a:r>
            <a:r>
              <a:rPr lang="es-ES" sz="1200" dirty="0" err="1"/>
              <a:t>linkage</a:t>
            </a:r>
            <a:r>
              <a:rPr lang="es-ES" sz="1200" dirty="0"/>
              <a:t> </a:t>
            </a:r>
            <a:r>
              <a:rPr lang="es-ES" sz="1200" dirty="0" err="1"/>
              <a:t>to</a:t>
            </a:r>
            <a:r>
              <a:rPr lang="es-ES" sz="1200" dirty="0"/>
              <a:t> </a:t>
            </a:r>
            <a:r>
              <a:rPr lang="es-ES" sz="1200" dirty="0" err="1"/>
              <a:t>care</a:t>
            </a:r>
            <a:r>
              <a:rPr lang="es-ES" sz="1200" dirty="0"/>
              <a:t> </a:t>
            </a:r>
            <a:r>
              <a:rPr lang="en-US" sz="1200" dirty="0"/>
              <a:t>are needed for these difficult-to-treat patients</a:t>
            </a:r>
            <a:endParaRPr lang="en-GB" sz="1400" dirty="0"/>
          </a:p>
        </p:txBody>
      </p:sp>
      <p:grpSp>
        <p:nvGrpSpPr>
          <p:cNvPr id="55" name="Group 54">
            <a:extLst>
              <a:ext uri="{FF2B5EF4-FFF2-40B4-BE49-F238E27FC236}">
                <a16:creationId xmlns:a16="http://schemas.microsoft.com/office/drawing/2014/main" id="{70EEDBC8-9336-4ECE-894A-5E8E0197E4F1}"/>
              </a:ext>
            </a:extLst>
          </p:cNvPr>
          <p:cNvGrpSpPr/>
          <p:nvPr/>
        </p:nvGrpSpPr>
        <p:grpSpPr>
          <a:xfrm>
            <a:off x="744612" y="2564904"/>
            <a:ext cx="3764002" cy="2076333"/>
            <a:chOff x="683568" y="2722793"/>
            <a:chExt cx="3764002" cy="2076333"/>
          </a:xfrm>
        </p:grpSpPr>
        <p:sp>
          <p:nvSpPr>
            <p:cNvPr id="41" name="Rectangle: Rounded Corners 40">
              <a:extLst>
                <a:ext uri="{FF2B5EF4-FFF2-40B4-BE49-F238E27FC236}">
                  <a16:creationId xmlns:a16="http://schemas.microsoft.com/office/drawing/2014/main" id="{7F42FB2B-9A6B-4EBA-93E1-01758CBDA4DD}"/>
                </a:ext>
              </a:extLst>
            </p:cNvPr>
            <p:cNvSpPr/>
            <p:nvPr/>
          </p:nvSpPr>
          <p:spPr>
            <a:xfrm>
              <a:off x="1335744" y="2722793"/>
              <a:ext cx="2651238" cy="29678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HCV serological tests 2005</a:t>
              </a:r>
              <a:r>
                <a:rPr lang="en-GB" sz="1100" dirty="0">
                  <a:solidFill>
                    <a:schemeClr val="tx1"/>
                  </a:solidFill>
                  <a:cs typeface="Arial" panose="020B0604020202020204" pitchFamily="34" charset="0"/>
                </a:rPr>
                <a:t>–</a:t>
              </a:r>
              <a:r>
                <a:rPr lang="en-GB" sz="1100" dirty="0">
                  <a:solidFill>
                    <a:schemeClr val="tx1"/>
                  </a:solidFill>
                </a:rPr>
                <a:t>2007 </a:t>
              </a:r>
              <a:r>
                <a:rPr lang="en-GB" sz="1100" b="1" dirty="0">
                  <a:solidFill>
                    <a:schemeClr val="tx1"/>
                  </a:solidFill>
                </a:rPr>
                <a:t>38,246 </a:t>
              </a:r>
            </a:p>
          </p:txBody>
        </p:sp>
        <p:sp>
          <p:nvSpPr>
            <p:cNvPr id="42" name="Rectangle: Rounded Corners 41">
              <a:extLst>
                <a:ext uri="{FF2B5EF4-FFF2-40B4-BE49-F238E27FC236}">
                  <a16:creationId xmlns:a16="http://schemas.microsoft.com/office/drawing/2014/main" id="{BE939C83-E0AF-4EBF-A189-76584D9BBED2}"/>
                </a:ext>
              </a:extLst>
            </p:cNvPr>
            <p:cNvSpPr/>
            <p:nvPr/>
          </p:nvSpPr>
          <p:spPr>
            <a:xfrm>
              <a:off x="1335744" y="3159364"/>
              <a:ext cx="2651238" cy="29678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HCV Ab+ patients, </a:t>
              </a:r>
              <a:r>
                <a:rPr lang="en-GB" sz="1100" b="1" dirty="0">
                  <a:solidFill>
                    <a:schemeClr val="tx1"/>
                  </a:solidFill>
                </a:rPr>
                <a:t>2.07%, n=791 </a:t>
              </a:r>
            </a:p>
          </p:txBody>
        </p:sp>
        <p:sp>
          <p:nvSpPr>
            <p:cNvPr id="43" name="Rectangle: Rounded Corners 42">
              <a:extLst>
                <a:ext uri="{FF2B5EF4-FFF2-40B4-BE49-F238E27FC236}">
                  <a16:creationId xmlns:a16="http://schemas.microsoft.com/office/drawing/2014/main" id="{74FCAD01-F1A8-4B6A-8AB4-900FD072C434}"/>
                </a:ext>
              </a:extLst>
            </p:cNvPr>
            <p:cNvSpPr/>
            <p:nvPr/>
          </p:nvSpPr>
          <p:spPr>
            <a:xfrm>
              <a:off x="1057364" y="3595934"/>
              <a:ext cx="3207998" cy="296781"/>
            </a:xfrm>
            <a:prstGeom prst="round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Median follow-up 128.6 (109.8</a:t>
              </a:r>
              <a:r>
                <a:rPr lang="en-GB" sz="1100" dirty="0">
                  <a:solidFill>
                    <a:schemeClr val="tx1"/>
                  </a:solidFill>
                  <a:cs typeface="Arial" panose="020B0604020202020204" pitchFamily="34" charset="0"/>
                </a:rPr>
                <a:t>–145.9) months</a:t>
              </a:r>
              <a:endParaRPr lang="en-GB" sz="1100" b="1" dirty="0">
                <a:solidFill>
                  <a:schemeClr val="tx1"/>
                </a:solidFill>
              </a:endParaRPr>
            </a:p>
          </p:txBody>
        </p:sp>
        <p:sp>
          <p:nvSpPr>
            <p:cNvPr id="44" name="Rectangle: Rounded Corners 43">
              <a:extLst>
                <a:ext uri="{FF2B5EF4-FFF2-40B4-BE49-F238E27FC236}">
                  <a16:creationId xmlns:a16="http://schemas.microsoft.com/office/drawing/2014/main" id="{4EE70BF8-DD27-4BC9-8C9F-296A462A0910}"/>
                </a:ext>
              </a:extLst>
            </p:cNvPr>
            <p:cNvSpPr/>
            <p:nvPr/>
          </p:nvSpPr>
          <p:spPr>
            <a:xfrm>
              <a:off x="2099171" y="4176520"/>
              <a:ext cx="1124385" cy="618013"/>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RNA tested, &gt;15 IU</a:t>
              </a:r>
            </a:p>
            <a:p>
              <a:pPr algn="ctr"/>
              <a:r>
                <a:rPr lang="en-GB" sz="1100" b="1" dirty="0">
                  <a:solidFill>
                    <a:schemeClr val="tx1"/>
                  </a:solidFill>
                </a:rPr>
                <a:t>37.55%, n=297</a:t>
              </a:r>
            </a:p>
          </p:txBody>
        </p:sp>
        <p:sp>
          <p:nvSpPr>
            <p:cNvPr id="45" name="Rectangle: Rounded Corners 44">
              <a:extLst>
                <a:ext uri="{FF2B5EF4-FFF2-40B4-BE49-F238E27FC236}">
                  <a16:creationId xmlns:a16="http://schemas.microsoft.com/office/drawing/2014/main" id="{B3AFFF56-75FC-4889-AF89-3F040FBC16C0}"/>
                </a:ext>
              </a:extLst>
            </p:cNvPr>
            <p:cNvSpPr/>
            <p:nvPr/>
          </p:nvSpPr>
          <p:spPr>
            <a:xfrm>
              <a:off x="3275856" y="4176520"/>
              <a:ext cx="1171714" cy="618013"/>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RNA tested, undetectable </a:t>
              </a:r>
              <a:r>
                <a:rPr lang="en-GB" sz="1100" b="1" dirty="0">
                  <a:solidFill>
                    <a:schemeClr val="tx1"/>
                  </a:solidFill>
                </a:rPr>
                <a:t>13.02%, n=103</a:t>
              </a:r>
            </a:p>
          </p:txBody>
        </p:sp>
        <p:sp>
          <p:nvSpPr>
            <p:cNvPr id="46" name="Rectangle: Rounded Corners 45">
              <a:extLst>
                <a:ext uri="{FF2B5EF4-FFF2-40B4-BE49-F238E27FC236}">
                  <a16:creationId xmlns:a16="http://schemas.microsoft.com/office/drawing/2014/main" id="{5CFFC743-AE82-47E0-8614-16622881F78A}"/>
                </a:ext>
              </a:extLst>
            </p:cNvPr>
            <p:cNvSpPr/>
            <p:nvPr/>
          </p:nvSpPr>
          <p:spPr>
            <a:xfrm>
              <a:off x="683568" y="4176887"/>
              <a:ext cx="1350901" cy="622239"/>
            </a:xfrm>
            <a:prstGeom prst="round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rPr>
                <a:t>HCV Ab+; </a:t>
              </a:r>
            </a:p>
            <a:p>
              <a:pPr algn="ctr"/>
              <a:r>
                <a:rPr lang="en-GB" sz="1100" dirty="0">
                  <a:solidFill>
                    <a:schemeClr val="tx1"/>
                  </a:solidFill>
                </a:rPr>
                <a:t>RNA not tested </a:t>
              </a:r>
            </a:p>
            <a:p>
              <a:pPr algn="ctr"/>
              <a:r>
                <a:rPr lang="en-GB" sz="1100" b="1" dirty="0">
                  <a:solidFill>
                    <a:schemeClr val="tx1"/>
                  </a:solidFill>
                </a:rPr>
                <a:t>49.43%, n=391</a:t>
              </a:r>
            </a:p>
          </p:txBody>
        </p:sp>
        <p:cxnSp>
          <p:nvCxnSpPr>
            <p:cNvPr id="47" name="Straight Arrow Connector 46">
              <a:extLst>
                <a:ext uri="{FF2B5EF4-FFF2-40B4-BE49-F238E27FC236}">
                  <a16:creationId xmlns:a16="http://schemas.microsoft.com/office/drawing/2014/main" id="{4906B804-1EF8-4A6D-AF9B-0AF117B5D4B7}"/>
                </a:ext>
              </a:extLst>
            </p:cNvPr>
            <p:cNvCxnSpPr>
              <a:cxnSpLocks/>
              <a:stCxn id="41" idx="2"/>
              <a:endCxn id="42" idx="0"/>
            </p:cNvCxnSpPr>
            <p:nvPr/>
          </p:nvCxnSpPr>
          <p:spPr>
            <a:xfrm>
              <a:off x="2661363" y="3019574"/>
              <a:ext cx="0" cy="139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709685D-5578-4095-841F-CCF3268D9321}"/>
                </a:ext>
              </a:extLst>
            </p:cNvPr>
            <p:cNvCxnSpPr>
              <a:stCxn id="42" idx="2"/>
              <a:endCxn id="43" idx="0"/>
            </p:cNvCxnSpPr>
            <p:nvPr/>
          </p:nvCxnSpPr>
          <p:spPr>
            <a:xfrm>
              <a:off x="2661363" y="3456145"/>
              <a:ext cx="0" cy="1397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A00C5A44-234F-4EBE-89A8-DCDEE54B74AE}"/>
                </a:ext>
              </a:extLst>
            </p:cNvPr>
            <p:cNvGrpSpPr/>
            <p:nvPr/>
          </p:nvGrpSpPr>
          <p:grpSpPr>
            <a:xfrm>
              <a:off x="1388182" y="3892715"/>
              <a:ext cx="2463669" cy="283805"/>
              <a:chOff x="1135182" y="3892715"/>
              <a:chExt cx="2943955" cy="283805"/>
            </a:xfrm>
          </p:grpSpPr>
          <p:cxnSp>
            <p:nvCxnSpPr>
              <p:cNvPr id="49" name="Straight Arrow Connector 48">
                <a:extLst>
                  <a:ext uri="{FF2B5EF4-FFF2-40B4-BE49-F238E27FC236}">
                    <a16:creationId xmlns:a16="http://schemas.microsoft.com/office/drawing/2014/main" id="{9F5E6041-5695-480C-8398-BA8249F054B9}"/>
                  </a:ext>
                </a:extLst>
              </p:cNvPr>
              <p:cNvCxnSpPr>
                <a:cxnSpLocks/>
                <a:stCxn id="43" idx="2"/>
                <a:endCxn id="44" idx="0"/>
              </p:cNvCxnSpPr>
              <p:nvPr/>
            </p:nvCxnSpPr>
            <p:spPr>
              <a:xfrm>
                <a:off x="2661363" y="3892715"/>
                <a:ext cx="1" cy="2838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EA6105-331A-4387-BDD3-7BB4DC37839C}"/>
                  </a:ext>
                </a:extLst>
              </p:cNvPr>
              <p:cNvCxnSpPr>
                <a:cxnSpLocks/>
              </p:cNvCxnSpPr>
              <p:nvPr/>
            </p:nvCxnSpPr>
            <p:spPr>
              <a:xfrm>
                <a:off x="1135182" y="4005953"/>
                <a:ext cx="294395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B5C7D40-7871-4BF0-B721-24D6B298B3C9}"/>
                  </a:ext>
                </a:extLst>
              </p:cNvPr>
              <p:cNvCxnSpPr>
                <a:cxnSpLocks/>
              </p:cNvCxnSpPr>
              <p:nvPr/>
            </p:nvCxnSpPr>
            <p:spPr>
              <a:xfrm>
                <a:off x="4071319" y="4005076"/>
                <a:ext cx="1630" cy="170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9989130-359D-47E3-AE4C-F612D185BBBA}"/>
                  </a:ext>
                </a:extLst>
              </p:cNvPr>
              <p:cNvCxnSpPr>
                <a:cxnSpLocks/>
              </p:cNvCxnSpPr>
              <p:nvPr/>
            </p:nvCxnSpPr>
            <p:spPr>
              <a:xfrm>
                <a:off x="1135182" y="4005076"/>
                <a:ext cx="1630" cy="170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58" name="Chart 57">
            <a:extLst>
              <a:ext uri="{FF2B5EF4-FFF2-40B4-BE49-F238E27FC236}">
                <a16:creationId xmlns:a16="http://schemas.microsoft.com/office/drawing/2014/main" id="{7916B4E1-0D0E-40FD-AA94-2725BAEE799C}"/>
              </a:ext>
            </a:extLst>
          </p:cNvPr>
          <p:cNvGraphicFramePr/>
          <p:nvPr>
            <p:extLst>
              <p:ext uri="{D42A27DB-BD31-4B8C-83A1-F6EECF244321}">
                <p14:modId xmlns:p14="http://schemas.microsoft.com/office/powerpoint/2010/main" val="2905404814"/>
              </p:ext>
            </p:extLst>
          </p:nvPr>
        </p:nvGraphicFramePr>
        <p:xfrm>
          <a:off x="4841108" y="2420896"/>
          <a:ext cx="4051372" cy="2376256"/>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a:extLst>
              <a:ext uri="{FF2B5EF4-FFF2-40B4-BE49-F238E27FC236}">
                <a16:creationId xmlns:a16="http://schemas.microsoft.com/office/drawing/2014/main" id="{8F4B1284-02B4-463B-8A54-855C009EA27D}"/>
              </a:ext>
            </a:extLst>
          </p:cNvPr>
          <p:cNvSpPr txBox="1"/>
          <p:nvPr/>
        </p:nvSpPr>
        <p:spPr>
          <a:xfrm>
            <a:off x="5427300" y="2250555"/>
            <a:ext cx="1075038" cy="276999"/>
          </a:xfrm>
          <a:prstGeom prst="rect">
            <a:avLst/>
          </a:prstGeom>
          <a:noFill/>
        </p:spPr>
        <p:txBody>
          <a:bodyPr wrap="none" rtlCol="0">
            <a:spAutoFit/>
          </a:bodyPr>
          <a:lstStyle/>
          <a:p>
            <a:pPr algn="ctr"/>
            <a:r>
              <a:rPr lang="en-GB" sz="1200" b="1" dirty="0"/>
              <a:t>No RNA test</a:t>
            </a:r>
          </a:p>
        </p:txBody>
      </p:sp>
      <p:sp>
        <p:nvSpPr>
          <p:cNvPr id="60" name="TextBox 59">
            <a:extLst>
              <a:ext uri="{FF2B5EF4-FFF2-40B4-BE49-F238E27FC236}">
                <a16:creationId xmlns:a16="http://schemas.microsoft.com/office/drawing/2014/main" id="{92D3DFE3-56C2-4466-B78C-8A87A3E21517}"/>
              </a:ext>
            </a:extLst>
          </p:cNvPr>
          <p:cNvSpPr txBox="1"/>
          <p:nvPr/>
        </p:nvSpPr>
        <p:spPr>
          <a:xfrm>
            <a:off x="6502338" y="2250555"/>
            <a:ext cx="1524776" cy="276999"/>
          </a:xfrm>
          <a:prstGeom prst="rect">
            <a:avLst/>
          </a:prstGeom>
          <a:noFill/>
        </p:spPr>
        <p:txBody>
          <a:bodyPr wrap="none" rtlCol="0">
            <a:spAutoFit/>
          </a:bodyPr>
          <a:lstStyle/>
          <a:p>
            <a:pPr algn="ctr"/>
            <a:r>
              <a:rPr lang="en-GB" sz="1200" b="1" dirty="0"/>
              <a:t>Undetectable RNA</a:t>
            </a:r>
          </a:p>
        </p:txBody>
      </p:sp>
      <p:cxnSp>
        <p:nvCxnSpPr>
          <p:cNvPr id="62" name="Straight Connector 61">
            <a:extLst>
              <a:ext uri="{FF2B5EF4-FFF2-40B4-BE49-F238E27FC236}">
                <a16:creationId xmlns:a16="http://schemas.microsoft.com/office/drawing/2014/main" id="{66595912-03AC-43F7-A144-50F7BA51DD41}"/>
              </a:ext>
            </a:extLst>
          </p:cNvPr>
          <p:cNvCxnSpPr/>
          <p:nvPr/>
        </p:nvCxnSpPr>
        <p:spPr>
          <a:xfrm>
            <a:off x="6671496" y="2564904"/>
            <a:ext cx="0" cy="1904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487FECB6-3AE2-4109-8660-CE48E2C13741}"/>
              </a:ext>
            </a:extLst>
          </p:cNvPr>
          <p:cNvSpPr/>
          <p:nvPr/>
        </p:nvSpPr>
        <p:spPr>
          <a:xfrm>
            <a:off x="6194627" y="3664932"/>
            <a:ext cx="953739" cy="350324"/>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latin typeface="Arial" panose="020B0604020202020204" pitchFamily="34" charset="0"/>
                <a:cs typeface="Arial" panose="020B0604020202020204" pitchFamily="34" charset="0"/>
              </a:rPr>
              <a:t>≥F2 p=0.035</a:t>
            </a:r>
            <a:endParaRPr lang="en-GB" sz="1100" b="1" dirty="0">
              <a:solidFill>
                <a:schemeClr val="tx1"/>
              </a:solidFill>
            </a:endParaRPr>
          </a:p>
        </p:txBody>
      </p:sp>
      <p:sp>
        <p:nvSpPr>
          <p:cNvPr id="65" name="Rectangle: Rounded Corners 64">
            <a:extLst>
              <a:ext uri="{FF2B5EF4-FFF2-40B4-BE49-F238E27FC236}">
                <a16:creationId xmlns:a16="http://schemas.microsoft.com/office/drawing/2014/main" id="{F1EBEA46-0B9D-41DA-A265-4C6F5410E1BE}"/>
              </a:ext>
            </a:extLst>
          </p:cNvPr>
          <p:cNvSpPr/>
          <p:nvPr/>
        </p:nvSpPr>
        <p:spPr>
          <a:xfrm>
            <a:off x="6194627" y="4067086"/>
            <a:ext cx="953739" cy="350324"/>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dirty="0">
                <a:solidFill>
                  <a:schemeClr val="tx1"/>
                </a:solidFill>
                <a:latin typeface="Arial" panose="020B0604020202020204" pitchFamily="34" charset="0"/>
                <a:cs typeface="Arial" panose="020B0604020202020204" pitchFamily="34" charset="0"/>
              </a:rPr>
              <a:t>F4 p=0.022</a:t>
            </a:r>
            <a:endParaRPr lang="en-GB" sz="1100" b="1" dirty="0">
              <a:solidFill>
                <a:schemeClr val="tx1"/>
              </a:solidFill>
            </a:endParaRPr>
          </a:p>
        </p:txBody>
      </p:sp>
    </p:spTree>
    <p:extLst>
      <p:ext uri="{BB962C8B-B14F-4D97-AF65-F5344CB8AC3E}">
        <p14:creationId xmlns:p14="http://schemas.microsoft.com/office/powerpoint/2010/main" val="1660187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8C8C-993C-4EE2-ADA1-2E8C11A06F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4. HBV– current therapies</a:t>
            </a:r>
          </a:p>
        </p:txBody>
      </p:sp>
      <p:sp>
        <p:nvSpPr>
          <p:cNvPr id="3" name="Text Placeholder 2">
            <a:extLst>
              <a:ext uri="{FF2B5EF4-FFF2-40B4-BE49-F238E27FC236}">
                <a16:creationId xmlns:a16="http://schemas.microsoft.com/office/drawing/2014/main" id="{A6010166-84DF-4899-AE23-686DD3340A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65748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400" dirty="0"/>
              <a:t>Safety and efficacy at 1 year after switching from TDF To TAF in CHB patients with risk factors for TDF use</a:t>
            </a:r>
            <a:endParaRPr lang="en-GB" sz="2400" dirty="0"/>
          </a:p>
        </p:txBody>
      </p:sp>
      <p:sp>
        <p:nvSpPr>
          <p:cNvPr id="13" name="Text Placeholder 12">
            <a:extLst>
              <a:ext uri="{FF2B5EF4-FFF2-40B4-BE49-F238E27FC236}">
                <a16:creationId xmlns:a16="http://schemas.microsoft.com/office/drawing/2014/main" id="{09F43816-E321-45CC-939A-5E2840EEAA7A}"/>
              </a:ext>
            </a:extLst>
          </p:cNvPr>
          <p:cNvSpPr>
            <a:spLocks noGrp="1"/>
          </p:cNvSpPr>
          <p:nvPr>
            <p:ph type="body" sz="quarter" idx="10"/>
          </p:nvPr>
        </p:nvSpPr>
        <p:spPr>
          <a:xfrm>
            <a:off x="4925" y="6237312"/>
            <a:ext cx="7519403" cy="619609"/>
          </a:xfrm>
        </p:spPr>
        <p:txBody>
          <a:bodyPr/>
          <a:lstStyle/>
          <a:p>
            <a:r>
              <a:rPr lang="en-US" dirty="0"/>
              <a:t>*TDF risk factors: age &gt;60 years, osteoporosis of hip/spine, ≥stage 2 CKD, albuminuria (UACR &gt;30 mg/g), </a:t>
            </a:r>
            <a:r>
              <a:rPr lang="en-US" dirty="0" err="1"/>
              <a:t>hypophosphataemia</a:t>
            </a:r>
            <a:r>
              <a:rPr lang="en-US" dirty="0"/>
              <a:t> </a:t>
            </a:r>
            <a:br>
              <a:rPr lang="en-US" dirty="0"/>
            </a:br>
            <a:r>
              <a:rPr lang="en-US" dirty="0"/>
              <a:t>(PO</a:t>
            </a:r>
            <a:r>
              <a:rPr lang="en-US" baseline="-25000" dirty="0"/>
              <a:t>4</a:t>
            </a:r>
            <a:r>
              <a:rPr lang="en-US" dirty="0"/>
              <a:t> &lt;2.5 mg/dl), or comorbidities associated with CKD (e.g. HTN, DM, obesity)</a:t>
            </a:r>
          </a:p>
          <a:p>
            <a:r>
              <a:rPr lang="en-GB" dirty="0"/>
              <a:t>Gane E, et al. ILC 2018, #PS-156</a:t>
            </a:r>
          </a:p>
        </p:txBody>
      </p:sp>
      <p:sp>
        <p:nvSpPr>
          <p:cNvPr id="16" name="Content Placeholder 15">
            <a:extLst>
              <a:ext uri="{FF2B5EF4-FFF2-40B4-BE49-F238E27FC236}">
                <a16:creationId xmlns:a16="http://schemas.microsoft.com/office/drawing/2014/main" id="{DEFBF434-786C-46F5-93A1-8B8D1299D592}"/>
              </a:ext>
            </a:extLst>
          </p:cNvPr>
          <p:cNvSpPr>
            <a:spLocks noGrp="1"/>
          </p:cNvSpPr>
          <p:nvPr>
            <p:ph sz="half" idx="1"/>
          </p:nvPr>
        </p:nvSpPr>
        <p:spPr>
          <a:xfrm>
            <a:off x="319314" y="1340768"/>
            <a:ext cx="8717182" cy="867930"/>
          </a:xfrm>
        </p:spPr>
        <p:txBody>
          <a:bodyPr wrap="square">
            <a:spAutoFit/>
          </a:bodyPr>
          <a:lstStyle/>
          <a:p>
            <a:r>
              <a:rPr lang="en-US" sz="1200" b="1" dirty="0"/>
              <a:t>Background: </a:t>
            </a:r>
            <a:r>
              <a:rPr lang="en-US" sz="1200" dirty="0"/>
              <a:t>TAF monotherapy is a preferred regimen in the 2017 EASL HBV guidelines, especially in patients with risk factors for TDF-associated renal and bone effects</a:t>
            </a:r>
          </a:p>
          <a:p>
            <a:r>
              <a:rPr lang="en-US" sz="1200" b="1" dirty="0"/>
              <a:t>Objective/methods: </a:t>
            </a:r>
            <a:r>
              <a:rPr lang="en-US" sz="1200" dirty="0"/>
              <a:t>to assess 1 year renal and bone safety, antiviral efficacy (HBV DNA &lt;29 IU/ml) and ALT normalization in a subset of patients with CHB and baseline risk factors for TDF* switching to open-label TAF at Week 96</a:t>
            </a:r>
          </a:p>
        </p:txBody>
      </p:sp>
      <p:sp>
        <p:nvSpPr>
          <p:cNvPr id="24" name="Content Placeholder 10">
            <a:extLst>
              <a:ext uri="{FF2B5EF4-FFF2-40B4-BE49-F238E27FC236}">
                <a16:creationId xmlns:a16="http://schemas.microsoft.com/office/drawing/2014/main" id="{26A58D27-F476-4F1C-8249-5A9C4D92B8FE}"/>
              </a:ext>
            </a:extLst>
          </p:cNvPr>
          <p:cNvSpPr txBox="1">
            <a:spLocks/>
          </p:cNvSpPr>
          <p:nvPr/>
        </p:nvSpPr>
        <p:spPr>
          <a:xfrm>
            <a:off x="319314" y="3933056"/>
            <a:ext cx="4695930" cy="2169825"/>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t>Results:</a:t>
            </a:r>
          </a:p>
          <a:p>
            <a:pPr lvl="1"/>
            <a:r>
              <a:rPr lang="en-US" sz="1100" dirty="0"/>
              <a:t>1298 patients randomized and treated, 540 switched to OL TAF at Week 96; 284 (53%) had ≥1 TDF risk factor</a:t>
            </a:r>
          </a:p>
          <a:p>
            <a:pPr lvl="1"/>
            <a:r>
              <a:rPr lang="en-US" sz="1100" dirty="0"/>
              <a:t>Baseline demographics and HBV DNA suppression </a:t>
            </a:r>
            <a:br>
              <a:rPr lang="en-US" sz="1100" dirty="0"/>
            </a:br>
            <a:r>
              <a:rPr lang="en-US" sz="1100" dirty="0"/>
              <a:t>1 year following switch were similar for both groups</a:t>
            </a:r>
          </a:p>
          <a:p>
            <a:pPr lvl="1"/>
            <a:r>
              <a:rPr lang="en-US" sz="1100" dirty="0"/>
              <a:t>Switch patients had increased rate of ALT normalization and improved bone and renal safety parameters</a:t>
            </a:r>
          </a:p>
          <a:p>
            <a:r>
              <a:rPr lang="en-US" sz="1200" b="1" dirty="0"/>
              <a:t>Conclusion: </a:t>
            </a:r>
            <a:r>
              <a:rPr lang="en-US" sz="1200" dirty="0"/>
              <a:t>CHB patients with TDF risk factors who switched to TAF had improved bone and renal safety and increased rates of ALT normalization whilst maintaining efficacy at 1 year</a:t>
            </a:r>
            <a:endParaRPr lang="en-GB" sz="1200" dirty="0"/>
          </a:p>
        </p:txBody>
      </p:sp>
      <p:grpSp>
        <p:nvGrpSpPr>
          <p:cNvPr id="55" name="Group 54">
            <a:extLst>
              <a:ext uri="{FF2B5EF4-FFF2-40B4-BE49-F238E27FC236}">
                <a16:creationId xmlns:a16="http://schemas.microsoft.com/office/drawing/2014/main" id="{A1CD0DE5-28A2-4EC4-A31F-4678B8512566}"/>
              </a:ext>
            </a:extLst>
          </p:cNvPr>
          <p:cNvGrpSpPr/>
          <p:nvPr/>
        </p:nvGrpSpPr>
        <p:grpSpPr>
          <a:xfrm>
            <a:off x="171727" y="2255425"/>
            <a:ext cx="4506178" cy="1623976"/>
            <a:chOff x="202722" y="2431921"/>
            <a:chExt cx="4506178" cy="1623976"/>
          </a:xfrm>
        </p:grpSpPr>
        <p:sp>
          <p:nvSpPr>
            <p:cNvPr id="3" name="TextBox 2"/>
            <p:cNvSpPr txBox="1"/>
            <p:nvPr/>
          </p:nvSpPr>
          <p:spPr>
            <a:xfrm>
              <a:off x="680899" y="2431921"/>
              <a:ext cx="3084052" cy="276999"/>
            </a:xfrm>
            <a:prstGeom prst="rect">
              <a:avLst/>
            </a:prstGeom>
            <a:noFill/>
          </p:spPr>
          <p:txBody>
            <a:bodyPr wrap="square" rtlCol="0">
              <a:spAutoFit/>
            </a:bodyPr>
            <a:lstStyle/>
            <a:p>
              <a:pPr>
                <a:spcBef>
                  <a:spcPts val="600"/>
                </a:spcBef>
                <a:spcAft>
                  <a:spcPts val="200"/>
                </a:spcAft>
              </a:pPr>
              <a:r>
                <a:rPr lang="en-GB" sz="1200" b="1" dirty="0">
                  <a:solidFill>
                    <a:prstClr val="black"/>
                  </a:solidFill>
                </a:rPr>
                <a:t>Study design (Switch cohort)</a:t>
              </a:r>
              <a:endParaRPr lang="en-US" sz="1050" b="1" dirty="0">
                <a:solidFill>
                  <a:prstClr val="black"/>
                </a:solidFill>
              </a:endParaRPr>
            </a:p>
          </p:txBody>
        </p:sp>
        <p:cxnSp>
          <p:nvCxnSpPr>
            <p:cNvPr id="18" name="Straight Connector 17">
              <a:extLst>
                <a:ext uri="{FF2B5EF4-FFF2-40B4-BE49-F238E27FC236}">
                  <a16:creationId xmlns:a16="http://schemas.microsoft.com/office/drawing/2014/main" id="{261E034D-6FE8-4AD9-9A6B-8FCDF709E07B}"/>
                </a:ext>
              </a:extLst>
            </p:cNvPr>
            <p:cNvCxnSpPr/>
            <p:nvPr/>
          </p:nvCxnSpPr>
          <p:spPr>
            <a:xfrm>
              <a:off x="809099" y="3516880"/>
              <a:ext cx="3690893" cy="10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E1E1730-D0D8-4889-BAB0-30640E4EA618}"/>
                </a:ext>
              </a:extLst>
            </p:cNvPr>
            <p:cNvGrpSpPr/>
            <p:nvPr/>
          </p:nvGrpSpPr>
          <p:grpSpPr>
            <a:xfrm>
              <a:off x="685337" y="3517326"/>
              <a:ext cx="269625" cy="343722"/>
              <a:chOff x="685337" y="3517326"/>
              <a:chExt cx="269625" cy="343722"/>
            </a:xfrm>
          </p:grpSpPr>
          <p:cxnSp>
            <p:nvCxnSpPr>
              <p:cNvPr id="19" name="Straight Connector 18">
                <a:extLst>
                  <a:ext uri="{FF2B5EF4-FFF2-40B4-BE49-F238E27FC236}">
                    <a16:creationId xmlns:a16="http://schemas.microsoft.com/office/drawing/2014/main" id="{3243F66E-CF02-463E-9890-DDE8BDD0E0B3}"/>
                  </a:ext>
                </a:extLst>
              </p:cNvPr>
              <p:cNvCxnSpPr/>
              <p:nvPr/>
            </p:nvCxnSpPr>
            <p:spPr>
              <a:xfrm flipH="1">
                <a:off x="817031"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0">
                <a:extLst>
                  <a:ext uri="{FF2B5EF4-FFF2-40B4-BE49-F238E27FC236}">
                    <a16:creationId xmlns:a16="http://schemas.microsoft.com/office/drawing/2014/main" id="{2313AA80-951E-410F-8638-13F4FC7BC832}"/>
                  </a:ext>
                </a:extLst>
              </p:cNvPr>
              <p:cNvSpPr txBox="1"/>
              <p:nvPr/>
            </p:nvSpPr>
            <p:spPr>
              <a:xfrm>
                <a:off x="685337" y="3620982"/>
                <a:ext cx="269625"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0</a:t>
                </a:r>
                <a:endParaRPr lang="en-US" sz="1200" dirty="0">
                  <a:ea typeface="Times New Roman"/>
                </a:endParaRPr>
              </a:p>
            </p:txBody>
          </p:sp>
        </p:grpSp>
        <p:grpSp>
          <p:nvGrpSpPr>
            <p:cNvPr id="2" name="Group 1">
              <a:extLst>
                <a:ext uri="{FF2B5EF4-FFF2-40B4-BE49-F238E27FC236}">
                  <a16:creationId xmlns:a16="http://schemas.microsoft.com/office/drawing/2014/main" id="{B6CE4CF4-8CE5-48C4-BB41-D4F30B5B87B9}"/>
                </a:ext>
              </a:extLst>
            </p:cNvPr>
            <p:cNvGrpSpPr/>
            <p:nvPr/>
          </p:nvGrpSpPr>
          <p:grpSpPr>
            <a:xfrm>
              <a:off x="1496382" y="3517326"/>
              <a:ext cx="354584" cy="343722"/>
              <a:chOff x="2130658" y="3063048"/>
              <a:chExt cx="354584" cy="343722"/>
            </a:xfrm>
          </p:grpSpPr>
          <p:sp>
            <p:nvSpPr>
              <p:cNvPr id="22" name="TextBox 11">
                <a:extLst>
                  <a:ext uri="{FF2B5EF4-FFF2-40B4-BE49-F238E27FC236}">
                    <a16:creationId xmlns:a16="http://schemas.microsoft.com/office/drawing/2014/main" id="{565C6953-9082-4108-AA70-622DBE1610F4}"/>
                  </a:ext>
                </a:extLst>
              </p:cNvPr>
              <p:cNvSpPr txBox="1"/>
              <p:nvPr/>
            </p:nvSpPr>
            <p:spPr>
              <a:xfrm>
                <a:off x="2130658" y="3166704"/>
                <a:ext cx="35458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48</a:t>
                </a:r>
                <a:endParaRPr lang="en-US" sz="1200" dirty="0">
                  <a:ea typeface="Times New Roman"/>
                </a:endParaRPr>
              </a:p>
            </p:txBody>
          </p:sp>
          <p:cxnSp>
            <p:nvCxnSpPr>
              <p:cNvPr id="27" name="Straight Connector 26">
                <a:extLst>
                  <a:ext uri="{FF2B5EF4-FFF2-40B4-BE49-F238E27FC236}">
                    <a16:creationId xmlns:a16="http://schemas.microsoft.com/office/drawing/2014/main" id="{0EDAF648-6A45-44D1-B32E-27E4B56BAF7E}"/>
                  </a:ext>
                </a:extLst>
              </p:cNvPr>
              <p:cNvCxnSpPr/>
              <p:nvPr/>
            </p:nvCxnSpPr>
            <p:spPr>
              <a:xfrm flipH="1">
                <a:off x="2307631"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873D984-6D0E-40D3-827E-5B6329D16563}"/>
                </a:ext>
              </a:extLst>
            </p:cNvPr>
            <p:cNvGrpSpPr/>
            <p:nvPr/>
          </p:nvGrpSpPr>
          <p:grpSpPr>
            <a:xfrm>
              <a:off x="2392386" y="3517326"/>
              <a:ext cx="354584" cy="343722"/>
              <a:chOff x="2564617" y="3063048"/>
              <a:chExt cx="354584" cy="343722"/>
            </a:xfrm>
          </p:grpSpPr>
          <p:sp>
            <p:nvSpPr>
              <p:cNvPr id="25" name="TextBox 11">
                <a:extLst>
                  <a:ext uri="{FF2B5EF4-FFF2-40B4-BE49-F238E27FC236}">
                    <a16:creationId xmlns:a16="http://schemas.microsoft.com/office/drawing/2014/main" id="{0205CDBE-35CA-4AC5-8CA0-B02001683E17}"/>
                  </a:ext>
                </a:extLst>
              </p:cNvPr>
              <p:cNvSpPr txBox="1"/>
              <p:nvPr/>
            </p:nvSpPr>
            <p:spPr>
              <a:xfrm>
                <a:off x="2564617" y="3166704"/>
                <a:ext cx="35458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96</a:t>
                </a:r>
                <a:endParaRPr lang="en-US" sz="1200" dirty="0">
                  <a:ea typeface="Times New Roman"/>
                </a:endParaRPr>
              </a:p>
            </p:txBody>
          </p:sp>
          <p:cxnSp>
            <p:nvCxnSpPr>
              <p:cNvPr id="28" name="Straight Connector 27">
                <a:extLst>
                  <a:ext uri="{FF2B5EF4-FFF2-40B4-BE49-F238E27FC236}">
                    <a16:creationId xmlns:a16="http://schemas.microsoft.com/office/drawing/2014/main" id="{6E0C1ECD-6213-4100-BA01-092B0ABA75D1}"/>
                  </a:ext>
                </a:extLst>
              </p:cNvPr>
              <p:cNvCxnSpPr/>
              <p:nvPr/>
            </p:nvCxnSpPr>
            <p:spPr>
              <a:xfrm flipH="1">
                <a:off x="2741590"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28DA44B-5D0A-4808-BC94-4F21A50512E4}"/>
                </a:ext>
              </a:extLst>
            </p:cNvPr>
            <p:cNvGrpSpPr/>
            <p:nvPr/>
          </p:nvGrpSpPr>
          <p:grpSpPr>
            <a:xfrm>
              <a:off x="3288390" y="3517326"/>
              <a:ext cx="439544" cy="343722"/>
              <a:chOff x="3350302" y="3517326"/>
              <a:chExt cx="439544" cy="343722"/>
            </a:xfrm>
          </p:grpSpPr>
          <p:sp>
            <p:nvSpPr>
              <p:cNvPr id="21" name="TextBox 12">
                <a:extLst>
                  <a:ext uri="{FF2B5EF4-FFF2-40B4-BE49-F238E27FC236}">
                    <a16:creationId xmlns:a16="http://schemas.microsoft.com/office/drawing/2014/main" id="{95F5532B-2186-414C-9690-393858CE6277}"/>
                  </a:ext>
                </a:extLst>
              </p:cNvPr>
              <p:cNvSpPr txBox="1"/>
              <p:nvPr/>
            </p:nvSpPr>
            <p:spPr>
              <a:xfrm>
                <a:off x="3350302" y="3620982"/>
                <a:ext cx="439544" cy="240066"/>
              </a:xfrm>
              <a:prstGeom prst="rect">
                <a:avLst/>
              </a:prstGeom>
              <a:noFill/>
            </p:spPr>
            <p:txBody>
              <a:bodyPr wrap="none" rtlCol="0">
                <a:spAutoFit/>
              </a:bodyPr>
              <a:lstStyle/>
              <a:p>
                <a:pPr algn="ctr">
                  <a:lnSpc>
                    <a:spcPct val="80000"/>
                  </a:lnSpc>
                </a:pPr>
                <a:r>
                  <a:rPr lang="en-US" sz="1200" dirty="0">
                    <a:solidFill>
                      <a:schemeClr val="tx2"/>
                    </a:solidFill>
                    <a:ea typeface="Times New Roman"/>
                    <a:cs typeface="Times New Roman"/>
                  </a:rPr>
                  <a:t>144</a:t>
                </a:r>
                <a:endParaRPr lang="en-US" sz="1200" dirty="0">
                  <a:solidFill>
                    <a:schemeClr val="tx2"/>
                  </a:solidFill>
                  <a:ea typeface="Times New Roman"/>
                </a:endParaRPr>
              </a:p>
            </p:txBody>
          </p:sp>
          <p:cxnSp>
            <p:nvCxnSpPr>
              <p:cNvPr id="29" name="Straight Connector 28">
                <a:extLst>
                  <a:ext uri="{FF2B5EF4-FFF2-40B4-BE49-F238E27FC236}">
                    <a16:creationId xmlns:a16="http://schemas.microsoft.com/office/drawing/2014/main" id="{8D472A6D-5669-4418-882D-5AE19CA2D4C1}"/>
                  </a:ext>
                </a:extLst>
              </p:cNvPr>
              <p:cNvCxnSpPr/>
              <p:nvPr/>
            </p:nvCxnSpPr>
            <p:spPr>
              <a:xfrm flipH="1">
                <a:off x="3569757"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C31E9BC-992E-4883-A9C2-CBAA6186CE1D}"/>
                </a:ext>
              </a:extLst>
            </p:cNvPr>
            <p:cNvGrpSpPr/>
            <p:nvPr/>
          </p:nvGrpSpPr>
          <p:grpSpPr>
            <a:xfrm>
              <a:off x="4269356" y="3517326"/>
              <a:ext cx="439544" cy="343722"/>
              <a:chOff x="4269356" y="3517326"/>
              <a:chExt cx="439544" cy="343722"/>
            </a:xfrm>
          </p:grpSpPr>
          <p:sp>
            <p:nvSpPr>
              <p:cNvPr id="26" name="TextBox 12">
                <a:extLst>
                  <a:ext uri="{FF2B5EF4-FFF2-40B4-BE49-F238E27FC236}">
                    <a16:creationId xmlns:a16="http://schemas.microsoft.com/office/drawing/2014/main" id="{D5949C61-6F59-431B-B71D-98F2B8D2B51D}"/>
                  </a:ext>
                </a:extLst>
              </p:cNvPr>
              <p:cNvSpPr txBox="1"/>
              <p:nvPr/>
            </p:nvSpPr>
            <p:spPr>
              <a:xfrm>
                <a:off x="4269356" y="3620982"/>
                <a:ext cx="439544" cy="240066"/>
              </a:xfrm>
              <a:prstGeom prst="rect">
                <a:avLst/>
              </a:prstGeom>
              <a:noFill/>
            </p:spPr>
            <p:txBody>
              <a:bodyPr wrap="none" rtlCol="0">
                <a:spAutoFit/>
              </a:bodyPr>
              <a:lstStyle/>
              <a:p>
                <a:pPr algn="ctr">
                  <a:lnSpc>
                    <a:spcPct val="80000"/>
                  </a:lnSpc>
                </a:pPr>
                <a:r>
                  <a:rPr lang="en-US" sz="1200" dirty="0">
                    <a:solidFill>
                      <a:srgbClr val="000000"/>
                    </a:solidFill>
                    <a:ea typeface="Times New Roman"/>
                    <a:cs typeface="Times New Roman"/>
                  </a:rPr>
                  <a:t>384</a:t>
                </a:r>
                <a:endParaRPr lang="en-US" sz="1200" dirty="0">
                  <a:ea typeface="Times New Roman"/>
                </a:endParaRPr>
              </a:p>
            </p:txBody>
          </p:sp>
          <p:cxnSp>
            <p:nvCxnSpPr>
              <p:cNvPr id="30" name="Straight Connector 29">
                <a:extLst>
                  <a:ext uri="{FF2B5EF4-FFF2-40B4-BE49-F238E27FC236}">
                    <a16:creationId xmlns:a16="http://schemas.microsoft.com/office/drawing/2014/main" id="{17A0414A-FD4A-41EA-9E9E-2DF1AAC54DC4}"/>
                  </a:ext>
                </a:extLst>
              </p:cNvPr>
              <p:cNvCxnSpPr/>
              <p:nvPr/>
            </p:nvCxnSpPr>
            <p:spPr>
              <a:xfrm flipH="1">
                <a:off x="4488809"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Rounded Corners 33">
              <a:extLst>
                <a:ext uri="{FF2B5EF4-FFF2-40B4-BE49-F238E27FC236}">
                  <a16:creationId xmlns:a16="http://schemas.microsoft.com/office/drawing/2014/main" id="{1DF5CBEC-EF4C-4644-BC13-4BCD8984419B}"/>
                </a:ext>
              </a:extLst>
            </p:cNvPr>
            <p:cNvSpPr/>
            <p:nvPr/>
          </p:nvSpPr>
          <p:spPr>
            <a:xfrm>
              <a:off x="788222" y="3133821"/>
              <a:ext cx="1839562" cy="29015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200" dirty="0">
                  <a:solidFill>
                    <a:schemeClr val="bg2"/>
                  </a:solidFill>
                </a:rPr>
                <a:t>TDF 300 mg </a:t>
              </a:r>
              <a:r>
                <a:rPr lang="en-GB" sz="1200" dirty="0" err="1">
                  <a:solidFill>
                    <a:schemeClr val="bg2"/>
                  </a:solidFill>
                </a:rPr>
                <a:t>qd</a:t>
              </a:r>
              <a:r>
                <a:rPr lang="en-GB" sz="1200" dirty="0">
                  <a:solidFill>
                    <a:schemeClr val="bg2"/>
                  </a:solidFill>
                </a:rPr>
                <a:t>, n=180</a:t>
              </a:r>
            </a:p>
          </p:txBody>
        </p:sp>
        <p:sp>
          <p:nvSpPr>
            <p:cNvPr id="38" name="TextBox 39">
              <a:extLst>
                <a:ext uri="{FF2B5EF4-FFF2-40B4-BE49-F238E27FC236}">
                  <a16:creationId xmlns:a16="http://schemas.microsoft.com/office/drawing/2014/main" id="{1F9182E8-25BB-4ABF-B518-C2ACCCEF11C4}"/>
                </a:ext>
              </a:extLst>
            </p:cNvPr>
            <p:cNvSpPr txBox="1"/>
            <p:nvPr/>
          </p:nvSpPr>
          <p:spPr>
            <a:xfrm>
              <a:off x="2882513" y="3831540"/>
              <a:ext cx="1250663" cy="224357"/>
            </a:xfrm>
            <a:prstGeom prst="rect">
              <a:avLst/>
            </a:prstGeom>
            <a:noFill/>
          </p:spPr>
          <p:txBody>
            <a:bodyPr wrap="none" rtlCol="0">
              <a:spAutoFit/>
            </a:bodyPr>
            <a:lstStyle/>
            <a:p>
              <a:pPr algn="ctr">
                <a:lnSpc>
                  <a:spcPct val="70000"/>
                </a:lnSpc>
              </a:pPr>
              <a:r>
                <a:rPr lang="en-US" sz="1200" dirty="0">
                  <a:solidFill>
                    <a:schemeClr val="tx2"/>
                  </a:solidFill>
                  <a:ea typeface="Times New Roman"/>
                  <a:cs typeface="Times New Roman"/>
                </a:rPr>
                <a:t>Interim analysis</a:t>
              </a:r>
              <a:endParaRPr lang="en-US" sz="1200" dirty="0">
                <a:solidFill>
                  <a:schemeClr val="tx2"/>
                </a:solidFill>
                <a:ea typeface="Times New Roman"/>
              </a:endParaRPr>
            </a:p>
          </p:txBody>
        </p:sp>
        <p:sp>
          <p:nvSpPr>
            <p:cNvPr id="40" name="Rectangle: Rounded Corners 39">
              <a:extLst>
                <a:ext uri="{FF2B5EF4-FFF2-40B4-BE49-F238E27FC236}">
                  <a16:creationId xmlns:a16="http://schemas.microsoft.com/office/drawing/2014/main" id="{8C2B5ABC-93E8-46FA-874D-C103A6276586}"/>
                </a:ext>
              </a:extLst>
            </p:cNvPr>
            <p:cNvSpPr/>
            <p:nvPr/>
          </p:nvSpPr>
          <p:spPr>
            <a:xfrm>
              <a:off x="780517" y="2723634"/>
              <a:ext cx="1847267" cy="290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TAF 25 mg </a:t>
              </a:r>
              <a:r>
                <a:rPr lang="en-GB" sz="1200" dirty="0" err="1">
                  <a:solidFill>
                    <a:schemeClr val="tx1"/>
                  </a:solidFill>
                </a:rPr>
                <a:t>qd</a:t>
              </a:r>
              <a:r>
                <a:rPr lang="en-GB" sz="1200" dirty="0">
                  <a:solidFill>
                    <a:schemeClr val="tx1"/>
                  </a:solidFill>
                </a:rPr>
                <a:t>, n=360</a:t>
              </a:r>
            </a:p>
          </p:txBody>
        </p:sp>
        <p:sp>
          <p:nvSpPr>
            <p:cNvPr id="43" name="TextBox 39">
              <a:extLst>
                <a:ext uri="{FF2B5EF4-FFF2-40B4-BE49-F238E27FC236}">
                  <a16:creationId xmlns:a16="http://schemas.microsoft.com/office/drawing/2014/main" id="{4D49905D-5C2B-4CFC-9C5C-83FEE9A58A0B}"/>
                </a:ext>
              </a:extLst>
            </p:cNvPr>
            <p:cNvSpPr txBox="1"/>
            <p:nvPr/>
          </p:nvSpPr>
          <p:spPr>
            <a:xfrm>
              <a:off x="202722" y="3636691"/>
              <a:ext cx="574644" cy="224357"/>
            </a:xfrm>
            <a:prstGeom prst="rect">
              <a:avLst/>
            </a:prstGeom>
            <a:noFill/>
          </p:spPr>
          <p:txBody>
            <a:bodyPr wrap="none" rtlCol="0">
              <a:spAutoFit/>
            </a:bodyPr>
            <a:lstStyle/>
            <a:p>
              <a:pPr algn="ctr">
                <a:lnSpc>
                  <a:spcPct val="70000"/>
                </a:lnSpc>
              </a:pPr>
              <a:r>
                <a:rPr lang="en-US" sz="1200" dirty="0">
                  <a:solidFill>
                    <a:srgbClr val="000000"/>
                  </a:solidFill>
                  <a:ea typeface="Times New Roman"/>
                  <a:cs typeface="Times New Roman"/>
                </a:rPr>
                <a:t>Week</a:t>
              </a:r>
              <a:endParaRPr lang="en-US" sz="1200" dirty="0">
                <a:ea typeface="Times New Roman"/>
              </a:endParaRPr>
            </a:p>
          </p:txBody>
        </p:sp>
        <p:sp>
          <p:nvSpPr>
            <p:cNvPr id="44" name="Rectangle: Rounded Corners 43">
              <a:extLst>
                <a:ext uri="{FF2B5EF4-FFF2-40B4-BE49-F238E27FC236}">
                  <a16:creationId xmlns:a16="http://schemas.microsoft.com/office/drawing/2014/main" id="{BDD3BB3A-0FAB-4203-9020-7E4487F74F50}"/>
                </a:ext>
              </a:extLst>
            </p:cNvPr>
            <p:cNvSpPr/>
            <p:nvPr/>
          </p:nvSpPr>
          <p:spPr>
            <a:xfrm>
              <a:off x="2915816" y="2877530"/>
              <a:ext cx="1572993" cy="398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TAF 25 mg </a:t>
              </a:r>
              <a:r>
                <a:rPr lang="en-GB" sz="1200" dirty="0" err="1">
                  <a:solidFill>
                    <a:schemeClr val="tx1"/>
                  </a:solidFill>
                </a:rPr>
                <a:t>qd</a:t>
              </a:r>
              <a:r>
                <a:rPr lang="en-GB" sz="1200" dirty="0">
                  <a:solidFill>
                    <a:schemeClr val="tx1"/>
                  </a:solidFill>
                </a:rPr>
                <a:t> </a:t>
              </a:r>
              <a:br>
                <a:rPr lang="en-GB" sz="1200" dirty="0">
                  <a:solidFill>
                    <a:schemeClr val="tx1"/>
                  </a:solidFill>
                </a:rPr>
              </a:br>
              <a:r>
                <a:rPr lang="en-GB" sz="1200" dirty="0">
                  <a:solidFill>
                    <a:schemeClr val="tx1"/>
                  </a:solidFill>
                </a:rPr>
                <a:t>(open label)</a:t>
              </a:r>
            </a:p>
          </p:txBody>
        </p:sp>
        <p:grpSp>
          <p:nvGrpSpPr>
            <p:cNvPr id="45" name="Group 44">
              <a:extLst>
                <a:ext uri="{FF2B5EF4-FFF2-40B4-BE49-F238E27FC236}">
                  <a16:creationId xmlns:a16="http://schemas.microsoft.com/office/drawing/2014/main" id="{A06C0085-DB6A-4842-AA92-123C2D0BEA6C}"/>
                </a:ext>
              </a:extLst>
            </p:cNvPr>
            <p:cNvGrpSpPr/>
            <p:nvPr/>
          </p:nvGrpSpPr>
          <p:grpSpPr>
            <a:xfrm>
              <a:off x="3916410" y="3461868"/>
              <a:ext cx="178845" cy="159114"/>
              <a:chOff x="9495841" y="1335936"/>
              <a:chExt cx="178845" cy="159114"/>
            </a:xfrm>
          </p:grpSpPr>
          <p:cxnSp>
            <p:nvCxnSpPr>
              <p:cNvPr id="48" name="Straight Connector 47">
                <a:extLst>
                  <a:ext uri="{FF2B5EF4-FFF2-40B4-BE49-F238E27FC236}">
                    <a16:creationId xmlns:a16="http://schemas.microsoft.com/office/drawing/2014/main" id="{EBBCE5ED-A06B-451A-BAF2-A34BF9BF1531}"/>
                  </a:ext>
                </a:extLst>
              </p:cNvPr>
              <p:cNvCxnSpPr/>
              <p:nvPr/>
            </p:nvCxnSpPr>
            <p:spPr>
              <a:xfrm flipH="1">
                <a:off x="9540552" y="1335936"/>
                <a:ext cx="89423" cy="159114"/>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10CAC1F-7A5D-4DFB-83DB-1EB70B88141C}"/>
                  </a:ext>
                </a:extLst>
              </p:cNvPr>
              <p:cNvCxnSpPr/>
              <p:nvPr/>
            </p:nvCxnSpPr>
            <p:spPr>
              <a:xfrm flipH="1">
                <a:off x="9495841" y="1335936"/>
                <a:ext cx="89423" cy="159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237FF6B-E9E8-4077-9FC4-1A004ADCB467}"/>
                  </a:ext>
                </a:extLst>
              </p:cNvPr>
              <p:cNvCxnSpPr/>
              <p:nvPr/>
            </p:nvCxnSpPr>
            <p:spPr>
              <a:xfrm flipH="1">
                <a:off x="9585263" y="1335936"/>
                <a:ext cx="89423" cy="159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Connector: Elbow 48">
              <a:extLst>
                <a:ext uri="{FF2B5EF4-FFF2-40B4-BE49-F238E27FC236}">
                  <a16:creationId xmlns:a16="http://schemas.microsoft.com/office/drawing/2014/main" id="{3D744E44-DC14-49A8-B5F9-2E868C7CC82F}"/>
                </a:ext>
              </a:extLst>
            </p:cNvPr>
            <p:cNvCxnSpPr>
              <a:cxnSpLocks/>
              <a:stCxn id="40" idx="3"/>
              <a:endCxn id="44" idx="1"/>
            </p:cNvCxnSpPr>
            <p:nvPr/>
          </p:nvCxnSpPr>
          <p:spPr>
            <a:xfrm>
              <a:off x="2627784" y="2868711"/>
              <a:ext cx="288032" cy="207947"/>
            </a:xfrm>
            <a:prstGeom prst="bentConnector3">
              <a:avLst>
                <a:gd name="adj1" fmla="val 50000"/>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8DCF95F2-ADF1-4E8C-916B-485AA0F9BB82}"/>
                </a:ext>
              </a:extLst>
            </p:cNvPr>
            <p:cNvCxnSpPr>
              <a:cxnSpLocks/>
              <a:stCxn id="34" idx="3"/>
              <a:endCxn id="44" idx="1"/>
            </p:cNvCxnSpPr>
            <p:nvPr/>
          </p:nvCxnSpPr>
          <p:spPr>
            <a:xfrm flipV="1">
              <a:off x="2627784" y="3076658"/>
              <a:ext cx="288032" cy="202240"/>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DD876C96-8292-4D74-82DE-3286E51A5B03}"/>
              </a:ext>
            </a:extLst>
          </p:cNvPr>
          <p:cNvSpPr txBox="1"/>
          <p:nvPr/>
        </p:nvSpPr>
        <p:spPr>
          <a:xfrm>
            <a:off x="4991403" y="2268102"/>
            <a:ext cx="4278623" cy="461665"/>
          </a:xfrm>
          <a:prstGeom prst="rect">
            <a:avLst/>
          </a:prstGeom>
          <a:noFill/>
        </p:spPr>
        <p:txBody>
          <a:bodyPr wrap="square" rtlCol="0">
            <a:spAutoFit/>
          </a:bodyPr>
          <a:lstStyle/>
          <a:p>
            <a:pPr algn="ctr">
              <a:spcBef>
                <a:spcPts val="600"/>
              </a:spcBef>
              <a:spcAft>
                <a:spcPts val="200"/>
              </a:spcAft>
            </a:pPr>
            <a:r>
              <a:rPr lang="en-GB" sz="1200" b="1" dirty="0">
                <a:solidFill>
                  <a:prstClr val="black"/>
                </a:solidFill>
              </a:rPr>
              <a:t>Bone/renal parameters in patients </a:t>
            </a:r>
            <a:r>
              <a:rPr lang="en-GB" sz="1200" b="1" dirty="0">
                <a:solidFill>
                  <a:prstClr val="black"/>
                </a:solidFill>
                <a:latin typeface="Arial" panose="020B0604020202020204" pitchFamily="34" charset="0"/>
                <a:cs typeface="Arial" panose="020B0604020202020204" pitchFamily="34" charset="0"/>
              </a:rPr>
              <a:t>≥1 TDF risk factor</a:t>
            </a:r>
            <a:endParaRPr lang="en-US" sz="1050" b="1" dirty="0">
              <a:solidFill>
                <a:prstClr val="black"/>
              </a:solidFill>
            </a:endParaRPr>
          </a:p>
        </p:txBody>
      </p:sp>
      <p:grpSp>
        <p:nvGrpSpPr>
          <p:cNvPr id="56" name="Group 55">
            <a:extLst>
              <a:ext uri="{FF2B5EF4-FFF2-40B4-BE49-F238E27FC236}">
                <a16:creationId xmlns:a16="http://schemas.microsoft.com/office/drawing/2014/main" id="{CBB700EB-483F-4ACA-996D-21FCB39EFBBD}"/>
              </a:ext>
            </a:extLst>
          </p:cNvPr>
          <p:cNvGrpSpPr/>
          <p:nvPr/>
        </p:nvGrpSpPr>
        <p:grpSpPr>
          <a:xfrm>
            <a:off x="5634754" y="2512866"/>
            <a:ext cx="2717417" cy="276999"/>
            <a:chOff x="5218689" y="2636276"/>
            <a:chExt cx="2717417" cy="276999"/>
          </a:xfrm>
        </p:grpSpPr>
        <p:grpSp>
          <p:nvGrpSpPr>
            <p:cNvPr id="60" name="Group 59">
              <a:extLst>
                <a:ext uri="{FF2B5EF4-FFF2-40B4-BE49-F238E27FC236}">
                  <a16:creationId xmlns:a16="http://schemas.microsoft.com/office/drawing/2014/main" id="{33F91115-BC98-4F50-A6EE-041E25993287}"/>
                </a:ext>
              </a:extLst>
            </p:cNvPr>
            <p:cNvGrpSpPr/>
            <p:nvPr/>
          </p:nvGrpSpPr>
          <p:grpSpPr>
            <a:xfrm>
              <a:off x="5218689" y="2736164"/>
              <a:ext cx="288032" cy="108000"/>
              <a:chOff x="4049936" y="5751264"/>
              <a:chExt cx="288032" cy="108000"/>
            </a:xfrm>
          </p:grpSpPr>
          <p:sp>
            <p:nvSpPr>
              <p:cNvPr id="62" name="Oval 61">
                <a:extLst>
                  <a:ext uri="{FF2B5EF4-FFF2-40B4-BE49-F238E27FC236}">
                    <a16:creationId xmlns:a16="http://schemas.microsoft.com/office/drawing/2014/main" id="{778414F2-7A9E-4AB1-9B87-A8D7E4F8D603}"/>
                  </a:ext>
                </a:extLst>
              </p:cNvPr>
              <p:cNvSpPr/>
              <p:nvPr/>
            </p:nvSpPr>
            <p:spPr>
              <a:xfrm>
                <a:off x="4139952" y="5751264"/>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63" name="Straight Connector 62">
                <a:extLst>
                  <a:ext uri="{FF2B5EF4-FFF2-40B4-BE49-F238E27FC236}">
                    <a16:creationId xmlns:a16="http://schemas.microsoft.com/office/drawing/2014/main" id="{E6691D7D-A5B5-4C10-90C8-78C2F6987EFD}"/>
                  </a:ext>
                </a:extLst>
              </p:cNvPr>
              <p:cNvCxnSpPr/>
              <p:nvPr/>
            </p:nvCxnSpPr>
            <p:spPr>
              <a:xfrm>
                <a:off x="4049936" y="5805264"/>
                <a:ext cx="2880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3FB15320-DFAC-410E-851B-1267FBEE817F}"/>
                </a:ext>
              </a:extLst>
            </p:cNvPr>
            <p:cNvSpPr txBox="1"/>
            <p:nvPr/>
          </p:nvSpPr>
          <p:spPr>
            <a:xfrm>
              <a:off x="5462736" y="2636276"/>
              <a:ext cx="464999" cy="276999"/>
            </a:xfrm>
            <a:prstGeom prst="rect">
              <a:avLst/>
            </a:prstGeom>
            <a:noFill/>
          </p:spPr>
          <p:txBody>
            <a:bodyPr wrap="none" rtlCol="0">
              <a:spAutoFit/>
            </a:bodyPr>
            <a:lstStyle/>
            <a:p>
              <a:r>
                <a:rPr lang="en-GB" sz="1200" dirty="0"/>
                <a:t>TAF</a:t>
              </a:r>
            </a:p>
          </p:txBody>
        </p:sp>
        <p:grpSp>
          <p:nvGrpSpPr>
            <p:cNvPr id="65" name="Group 64">
              <a:extLst>
                <a:ext uri="{FF2B5EF4-FFF2-40B4-BE49-F238E27FC236}">
                  <a16:creationId xmlns:a16="http://schemas.microsoft.com/office/drawing/2014/main" id="{1B8193A5-82D7-4797-982B-1151F15D8CD7}"/>
                </a:ext>
              </a:extLst>
            </p:cNvPr>
            <p:cNvGrpSpPr/>
            <p:nvPr/>
          </p:nvGrpSpPr>
          <p:grpSpPr>
            <a:xfrm>
              <a:off x="5986175" y="2736164"/>
              <a:ext cx="288032" cy="108000"/>
              <a:chOff x="4049936" y="5751264"/>
              <a:chExt cx="288032" cy="108000"/>
            </a:xfrm>
            <a:solidFill>
              <a:schemeClr val="tx2">
                <a:lumMod val="60000"/>
                <a:lumOff val="40000"/>
              </a:schemeClr>
            </a:solidFill>
          </p:grpSpPr>
          <p:sp>
            <p:nvSpPr>
              <p:cNvPr id="67" name="Rectangle 66">
                <a:extLst>
                  <a:ext uri="{FF2B5EF4-FFF2-40B4-BE49-F238E27FC236}">
                    <a16:creationId xmlns:a16="http://schemas.microsoft.com/office/drawing/2014/main" id="{EA4FD7CC-4AF2-4BD2-9493-E683F371257A}"/>
                  </a:ext>
                </a:extLst>
              </p:cNvPr>
              <p:cNvSpPr/>
              <p:nvPr/>
            </p:nvSpPr>
            <p:spPr>
              <a:xfrm>
                <a:off x="4139952" y="5751264"/>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68" name="Straight Connector 67">
                <a:extLst>
                  <a:ext uri="{FF2B5EF4-FFF2-40B4-BE49-F238E27FC236}">
                    <a16:creationId xmlns:a16="http://schemas.microsoft.com/office/drawing/2014/main" id="{BD85EB40-AEEF-407F-98C4-392E753A8201}"/>
                  </a:ext>
                </a:extLst>
              </p:cNvPr>
              <p:cNvCxnSpPr/>
              <p:nvPr/>
            </p:nvCxnSpPr>
            <p:spPr>
              <a:xfrm>
                <a:off x="4049936" y="5805264"/>
                <a:ext cx="288032" cy="0"/>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A0AA7660-10A5-4421-B2FF-AA698020F1F5}"/>
                </a:ext>
              </a:extLst>
            </p:cNvPr>
            <p:cNvSpPr txBox="1"/>
            <p:nvPr/>
          </p:nvSpPr>
          <p:spPr>
            <a:xfrm>
              <a:off x="6230222" y="2636276"/>
              <a:ext cx="484428" cy="276999"/>
            </a:xfrm>
            <a:prstGeom prst="rect">
              <a:avLst/>
            </a:prstGeom>
            <a:noFill/>
          </p:spPr>
          <p:txBody>
            <a:bodyPr wrap="none" rtlCol="0">
              <a:spAutoFit/>
            </a:bodyPr>
            <a:lstStyle/>
            <a:p>
              <a:r>
                <a:rPr lang="en-GB" sz="1200" dirty="0"/>
                <a:t>TDF</a:t>
              </a:r>
            </a:p>
          </p:txBody>
        </p:sp>
        <p:grpSp>
          <p:nvGrpSpPr>
            <p:cNvPr id="70" name="Group 69">
              <a:extLst>
                <a:ext uri="{FF2B5EF4-FFF2-40B4-BE49-F238E27FC236}">
                  <a16:creationId xmlns:a16="http://schemas.microsoft.com/office/drawing/2014/main" id="{26FC07CC-B496-4753-80F8-8220B82884F2}"/>
                </a:ext>
              </a:extLst>
            </p:cNvPr>
            <p:cNvGrpSpPr/>
            <p:nvPr/>
          </p:nvGrpSpPr>
          <p:grpSpPr>
            <a:xfrm>
              <a:off x="6776616" y="2736164"/>
              <a:ext cx="288032" cy="108000"/>
              <a:chOff x="4049936" y="5751264"/>
              <a:chExt cx="288032" cy="108000"/>
            </a:xfrm>
            <a:solidFill>
              <a:schemeClr val="accent1"/>
            </a:solidFill>
          </p:grpSpPr>
          <p:sp>
            <p:nvSpPr>
              <p:cNvPr id="72" name="Oval 71">
                <a:extLst>
                  <a:ext uri="{FF2B5EF4-FFF2-40B4-BE49-F238E27FC236}">
                    <a16:creationId xmlns:a16="http://schemas.microsoft.com/office/drawing/2014/main" id="{99D14154-34A1-47FF-9839-F868342111AB}"/>
                  </a:ext>
                </a:extLst>
              </p:cNvPr>
              <p:cNvSpPr/>
              <p:nvPr/>
            </p:nvSpPr>
            <p:spPr>
              <a:xfrm>
                <a:off x="4139952" y="5751264"/>
                <a:ext cx="108000" cy="108000"/>
              </a:xfrm>
              <a:prstGeom prst="ellipse">
                <a:avLst/>
              </a:prstGeom>
              <a:grp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73" name="Straight Connector 72">
                <a:extLst>
                  <a:ext uri="{FF2B5EF4-FFF2-40B4-BE49-F238E27FC236}">
                    <a16:creationId xmlns:a16="http://schemas.microsoft.com/office/drawing/2014/main" id="{11A9538D-A3B1-4880-B40D-0B8098D81465}"/>
                  </a:ext>
                </a:extLst>
              </p:cNvPr>
              <p:cNvCxnSpPr/>
              <p:nvPr/>
            </p:nvCxnSpPr>
            <p:spPr>
              <a:xfrm>
                <a:off x="4049936" y="5805264"/>
                <a:ext cx="288032" cy="0"/>
              </a:xfrm>
              <a:prstGeom prst="line">
                <a:avLst/>
              </a:prstGeom>
              <a:grpFill/>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AE5C96E3-3A6A-4154-A385-B8BDDF9D9BF2}"/>
                </a:ext>
              </a:extLst>
            </p:cNvPr>
            <p:cNvSpPr txBox="1"/>
            <p:nvPr/>
          </p:nvSpPr>
          <p:spPr>
            <a:xfrm>
              <a:off x="7020663" y="2636276"/>
              <a:ext cx="915443" cy="276999"/>
            </a:xfrm>
            <a:prstGeom prst="rect">
              <a:avLst/>
            </a:prstGeom>
            <a:noFill/>
          </p:spPr>
          <p:txBody>
            <a:bodyPr wrap="none" rtlCol="0">
              <a:spAutoFit/>
            </a:bodyPr>
            <a:lstStyle/>
            <a:p>
              <a:r>
                <a:rPr lang="en-GB" sz="1200" dirty="0"/>
                <a:t>TDF</a:t>
              </a:r>
              <a:r>
                <a:rPr lang="en-GB" sz="1200" dirty="0">
                  <a:sym typeface="Wingdings" panose="05000000000000000000" pitchFamily="2" charset="2"/>
                </a:rPr>
                <a:t>TAF</a:t>
              </a:r>
              <a:endParaRPr lang="en-GB" sz="1200" dirty="0"/>
            </a:p>
          </p:txBody>
        </p:sp>
      </p:grpSp>
      <p:grpSp>
        <p:nvGrpSpPr>
          <p:cNvPr id="76" name="Group 75">
            <a:extLst>
              <a:ext uri="{FF2B5EF4-FFF2-40B4-BE49-F238E27FC236}">
                <a16:creationId xmlns:a16="http://schemas.microsoft.com/office/drawing/2014/main" id="{AB97963B-5622-4BC7-9101-04E34BDC497F}"/>
              </a:ext>
            </a:extLst>
          </p:cNvPr>
          <p:cNvGrpSpPr/>
          <p:nvPr/>
        </p:nvGrpSpPr>
        <p:grpSpPr>
          <a:xfrm>
            <a:off x="5356763" y="2760662"/>
            <a:ext cx="3391701" cy="1553040"/>
            <a:chOff x="5068731" y="2884072"/>
            <a:chExt cx="3391701" cy="1553040"/>
          </a:xfrm>
        </p:grpSpPr>
        <p:grpSp>
          <p:nvGrpSpPr>
            <p:cNvPr id="77" name="Group 76">
              <a:extLst>
                <a:ext uri="{FF2B5EF4-FFF2-40B4-BE49-F238E27FC236}">
                  <a16:creationId xmlns:a16="http://schemas.microsoft.com/office/drawing/2014/main" id="{E1660056-ADC9-4A2A-96AB-6109E7F1A9D4}"/>
                </a:ext>
              </a:extLst>
            </p:cNvPr>
            <p:cNvGrpSpPr/>
            <p:nvPr/>
          </p:nvGrpSpPr>
          <p:grpSpPr>
            <a:xfrm>
              <a:off x="5068731" y="3068960"/>
              <a:ext cx="3391701" cy="1368152"/>
              <a:chOff x="5068731" y="3068960"/>
              <a:chExt cx="3391701" cy="1368152"/>
            </a:xfrm>
          </p:grpSpPr>
          <p:sp>
            <p:nvSpPr>
              <p:cNvPr id="79" name="Oval 78">
                <a:extLst>
                  <a:ext uri="{FF2B5EF4-FFF2-40B4-BE49-F238E27FC236}">
                    <a16:creationId xmlns:a16="http://schemas.microsoft.com/office/drawing/2014/main" id="{B45AEB27-18DF-4A17-B3DF-B53E09483270}"/>
                  </a:ext>
                </a:extLst>
              </p:cNvPr>
              <p:cNvSpPr/>
              <p:nvPr/>
            </p:nvSpPr>
            <p:spPr>
              <a:xfrm>
                <a:off x="6156318" y="347308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0" name="Group 79">
                <a:extLst>
                  <a:ext uri="{FF2B5EF4-FFF2-40B4-BE49-F238E27FC236}">
                    <a16:creationId xmlns:a16="http://schemas.microsoft.com/office/drawing/2014/main" id="{5398F30D-3296-434E-A81B-A306D96C6B8C}"/>
                  </a:ext>
                </a:extLst>
              </p:cNvPr>
              <p:cNvGrpSpPr/>
              <p:nvPr/>
            </p:nvGrpSpPr>
            <p:grpSpPr>
              <a:xfrm>
                <a:off x="6180259" y="3412331"/>
                <a:ext cx="60118" cy="579835"/>
                <a:chOff x="3290222" y="5138323"/>
                <a:chExt cx="60118" cy="124353"/>
              </a:xfrm>
            </p:grpSpPr>
            <p:cxnSp>
              <p:nvCxnSpPr>
                <p:cNvPr id="198" name="Straight Connector 197">
                  <a:extLst>
                    <a:ext uri="{FF2B5EF4-FFF2-40B4-BE49-F238E27FC236}">
                      <a16:creationId xmlns:a16="http://schemas.microsoft.com/office/drawing/2014/main" id="{F5023846-0D36-473C-9D8A-1D951A77F0DE}"/>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2756AB2-556C-4500-9178-FDFCEBE030CC}"/>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B7EDD47-0DAD-4A5A-926D-6F9F419A60C7}"/>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81CB6A9-1042-4C4B-A234-A0F22ADC6A55}"/>
                  </a:ext>
                </a:extLst>
              </p:cNvPr>
              <p:cNvGrpSpPr/>
              <p:nvPr/>
            </p:nvGrpSpPr>
            <p:grpSpPr>
              <a:xfrm>
                <a:off x="5068731" y="3068960"/>
                <a:ext cx="3391701" cy="1368152"/>
                <a:chOff x="607901" y="1576638"/>
                <a:chExt cx="3951399" cy="3055730"/>
              </a:xfrm>
            </p:grpSpPr>
            <p:cxnSp>
              <p:nvCxnSpPr>
                <p:cNvPr id="170" name="Straight Connector 169">
                  <a:extLst>
                    <a:ext uri="{FF2B5EF4-FFF2-40B4-BE49-F238E27FC236}">
                      <a16:creationId xmlns:a16="http://schemas.microsoft.com/office/drawing/2014/main" id="{813671D6-BC72-435E-820A-74594A3AE941}"/>
                    </a:ext>
                  </a:extLst>
                </p:cNvPr>
                <p:cNvCxnSpPr>
                  <a:cxnSpLocks/>
                </p:cNvCxnSpPr>
                <p:nvPr/>
              </p:nvCxnSpPr>
              <p:spPr bwMode="auto">
                <a:xfrm>
                  <a:off x="1450434" y="1949889"/>
                  <a:ext cx="0" cy="23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B561DF-144E-4D79-B59B-762C3A5BCA21}"/>
                    </a:ext>
                  </a:extLst>
                </p:cNvPr>
                <p:cNvCxnSpPr/>
                <p:nvPr/>
              </p:nvCxnSpPr>
              <p:spPr bwMode="auto">
                <a:xfrm>
                  <a:off x="1450434" y="2420888"/>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
                  <a:extLst>
                    <a:ext uri="{FF2B5EF4-FFF2-40B4-BE49-F238E27FC236}">
                      <a16:creationId xmlns:a16="http://schemas.microsoft.com/office/drawing/2014/main" id="{15F8F511-091D-4B77-8176-54712E6BE38B}"/>
                    </a:ext>
                  </a:extLst>
                </p:cNvPr>
                <p:cNvSpPr txBox="1">
                  <a:spLocks noChangeArrowheads="1"/>
                </p:cNvSpPr>
                <p:nvPr/>
              </p:nvSpPr>
              <p:spPr bwMode="auto">
                <a:xfrm rot="16200000">
                  <a:off x="-704824" y="2889363"/>
                  <a:ext cx="3055730" cy="43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(SD) chang</a:t>
                  </a:r>
                  <a:r>
                    <a:rPr kumimoji="0" lang="en-GB" altLang="en-US" sz="1200" b="0" i="0" u="none" strike="noStrike" kern="1200" cap="none" spc="0" normalizeH="0" noProof="0" dirty="0">
                      <a:ln>
                        <a:noFill/>
                      </a:ln>
                      <a:solidFill>
                        <a:srgbClr val="000000"/>
                      </a:solidFill>
                      <a:effectLst/>
                      <a:uLnTx/>
                      <a:uFillTx/>
                      <a:latin typeface="Arial" panose="020B0604020202020204" pitchFamily="34" charset="0"/>
                      <a:ea typeface="+mn-ea"/>
                      <a:cs typeface="+mn-cs"/>
                    </a:rPr>
                    <a:t>e</a:t>
                  </a:r>
                  <a:br>
                    <a:rPr kumimoji="0" lang="en-GB" altLang="en-US" sz="1200" b="0" i="0" u="none" strike="noStrike" kern="1200" cap="none" spc="0" normalizeH="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noProof="0" dirty="0">
                      <a:ln>
                        <a:noFill/>
                      </a:ln>
                      <a:solidFill>
                        <a:srgbClr val="000000"/>
                      </a:solidFill>
                      <a:effectLst/>
                      <a:uLnTx/>
                      <a:uFillTx/>
                      <a:latin typeface="Arial" panose="020B0604020202020204" pitchFamily="34" charset="0"/>
                      <a:ea typeface="+mn-ea"/>
                      <a:cs typeface="+mn-cs"/>
                    </a:rPr>
                    <a:t> from BL, g/cm</a:t>
                  </a:r>
                  <a:r>
                    <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2</a:t>
                  </a:r>
                </a:p>
              </p:txBody>
            </p:sp>
            <p:sp>
              <p:nvSpPr>
                <p:cNvPr id="173" name="TextBox 22">
                  <a:extLst>
                    <a:ext uri="{FF2B5EF4-FFF2-40B4-BE49-F238E27FC236}">
                      <a16:creationId xmlns:a16="http://schemas.microsoft.com/office/drawing/2014/main" id="{351015CB-BA16-4F14-A622-ABEFF5B8F080}"/>
                    </a:ext>
                  </a:extLst>
                </p:cNvPr>
                <p:cNvSpPr txBox="1">
                  <a:spLocks noChangeArrowheads="1"/>
                </p:cNvSpPr>
                <p:nvPr/>
              </p:nvSpPr>
              <p:spPr bwMode="auto">
                <a:xfrm>
                  <a:off x="2287731"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
              <p:nvSpPr>
                <p:cNvPr id="174" name="TextBox 24">
                  <a:extLst>
                    <a:ext uri="{FF2B5EF4-FFF2-40B4-BE49-F238E27FC236}">
                      <a16:creationId xmlns:a16="http://schemas.microsoft.com/office/drawing/2014/main" id="{FA1A34E3-BC31-4B76-B3C5-61D25B438D79}"/>
                    </a:ext>
                  </a:extLst>
                </p:cNvPr>
                <p:cNvSpPr txBox="1">
                  <a:spLocks noChangeArrowheads="1"/>
                </p:cNvSpPr>
                <p:nvPr/>
              </p:nvSpPr>
              <p:spPr bwMode="auto">
                <a:xfrm>
                  <a:off x="3253597"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a:t>
                  </a:r>
                </a:p>
              </p:txBody>
            </p:sp>
            <p:sp>
              <p:nvSpPr>
                <p:cNvPr id="175" name="TextBox 33">
                  <a:extLst>
                    <a:ext uri="{FF2B5EF4-FFF2-40B4-BE49-F238E27FC236}">
                      <a16:creationId xmlns:a16="http://schemas.microsoft.com/office/drawing/2014/main" id="{D897E823-D0CD-445E-8E10-4A727B99974F}"/>
                    </a:ext>
                  </a:extLst>
                </p:cNvPr>
                <p:cNvSpPr txBox="1">
                  <a:spLocks noChangeArrowheads="1"/>
                </p:cNvSpPr>
                <p:nvPr/>
              </p:nvSpPr>
              <p:spPr bwMode="auto">
                <a:xfrm>
                  <a:off x="2770664"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sp>
              <p:nvSpPr>
                <p:cNvPr id="176" name="TextBox 92">
                  <a:extLst>
                    <a:ext uri="{FF2B5EF4-FFF2-40B4-BE49-F238E27FC236}">
                      <a16:creationId xmlns:a16="http://schemas.microsoft.com/office/drawing/2014/main" id="{96769C1F-0843-48A9-ADAF-6FF360F0A55A}"/>
                    </a:ext>
                  </a:extLst>
                </p:cNvPr>
                <p:cNvSpPr txBox="1">
                  <a:spLocks noChangeArrowheads="1"/>
                </p:cNvSpPr>
                <p:nvPr/>
              </p:nvSpPr>
              <p:spPr bwMode="auto">
                <a:xfrm>
                  <a:off x="1804798"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grpSp>
              <p:nvGrpSpPr>
                <p:cNvPr id="177" name="Group 176">
                  <a:extLst>
                    <a:ext uri="{FF2B5EF4-FFF2-40B4-BE49-F238E27FC236}">
                      <a16:creationId xmlns:a16="http://schemas.microsoft.com/office/drawing/2014/main" id="{83C89D46-6FA2-4CBB-8422-53F0A626126A}"/>
                    </a:ext>
                  </a:extLst>
                </p:cNvPr>
                <p:cNvGrpSpPr/>
                <p:nvPr/>
              </p:nvGrpSpPr>
              <p:grpSpPr>
                <a:xfrm>
                  <a:off x="953503" y="1739793"/>
                  <a:ext cx="497785" cy="395853"/>
                  <a:chOff x="4860033" y="1811237"/>
                  <a:chExt cx="497785" cy="395853"/>
                </a:xfrm>
              </p:grpSpPr>
              <p:sp>
                <p:nvSpPr>
                  <p:cNvPr id="196" name="TextBox 29">
                    <a:extLst>
                      <a:ext uri="{FF2B5EF4-FFF2-40B4-BE49-F238E27FC236}">
                        <a16:creationId xmlns:a16="http://schemas.microsoft.com/office/drawing/2014/main" id="{83710AD6-B209-4CD0-AC43-35E462ABF5B4}"/>
                      </a:ext>
                    </a:extLst>
                  </p:cNvPr>
                  <p:cNvSpPr txBox="1">
                    <a:spLocks noChangeArrowheads="1"/>
                  </p:cNvSpPr>
                  <p:nvPr/>
                </p:nvSpPr>
                <p:spPr bwMode="auto">
                  <a:xfrm>
                    <a:off x="4860033" y="1811237"/>
                    <a:ext cx="381564"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a:t>
                    </a:r>
                    <a:endParaRPr lang="en-GB" altLang="en-US" sz="1200" baseline="30000" dirty="0">
                      <a:solidFill>
                        <a:srgbClr val="000000"/>
                      </a:solidFill>
                    </a:endParaRPr>
                  </a:p>
                </p:txBody>
              </p:sp>
              <p:cxnSp>
                <p:nvCxnSpPr>
                  <p:cNvPr id="197" name="Straight Connector 196">
                    <a:extLst>
                      <a:ext uri="{FF2B5EF4-FFF2-40B4-BE49-F238E27FC236}">
                        <a16:creationId xmlns:a16="http://schemas.microsoft.com/office/drawing/2014/main" id="{CC781679-D999-4889-937D-6178F9654C74}"/>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7E910B72-6112-4092-95FE-E14ACA489E41}"/>
                    </a:ext>
                  </a:extLst>
                </p:cNvPr>
                <p:cNvGrpSpPr/>
                <p:nvPr/>
              </p:nvGrpSpPr>
              <p:grpSpPr>
                <a:xfrm>
                  <a:off x="993008" y="2669903"/>
                  <a:ext cx="458275" cy="395853"/>
                  <a:chOff x="5035059" y="2508114"/>
                  <a:chExt cx="322759" cy="395853"/>
                </a:xfrm>
              </p:grpSpPr>
              <p:sp>
                <p:nvSpPr>
                  <p:cNvPr id="194" name="TextBox 74">
                    <a:extLst>
                      <a:ext uri="{FF2B5EF4-FFF2-40B4-BE49-F238E27FC236}">
                        <a16:creationId xmlns:a16="http://schemas.microsoft.com/office/drawing/2014/main" id="{93C2D039-6D11-45B5-8E4C-B73ED4A14F51}"/>
                      </a:ext>
                    </a:extLst>
                  </p:cNvPr>
                  <p:cNvSpPr txBox="1">
                    <a:spLocks noChangeArrowheads="1"/>
                  </p:cNvSpPr>
                  <p:nvPr/>
                </p:nvSpPr>
                <p:spPr bwMode="auto">
                  <a:xfrm>
                    <a:off x="5035059" y="2508114"/>
                    <a:ext cx="234364"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–2</a:t>
                    </a:r>
                    <a:endParaRPr lang="en-GB" altLang="en-US" sz="1200" baseline="30000" dirty="0">
                      <a:solidFill>
                        <a:srgbClr val="000000"/>
                      </a:solidFill>
                    </a:endParaRPr>
                  </a:p>
                </p:txBody>
              </p:sp>
              <p:cxnSp>
                <p:nvCxnSpPr>
                  <p:cNvPr id="195" name="Straight Connector 194">
                    <a:extLst>
                      <a:ext uri="{FF2B5EF4-FFF2-40B4-BE49-F238E27FC236}">
                        <a16:creationId xmlns:a16="http://schemas.microsoft.com/office/drawing/2014/main" id="{83B3D333-4232-4F32-92E5-3C97C3010D7E}"/>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0A8A7DC7-6501-454F-B51D-00CCF4C2BA4C}"/>
                    </a:ext>
                  </a:extLst>
                </p:cNvPr>
                <p:cNvGrpSpPr/>
                <p:nvPr/>
              </p:nvGrpSpPr>
              <p:grpSpPr>
                <a:xfrm>
                  <a:off x="1066504" y="3600013"/>
                  <a:ext cx="384784" cy="395853"/>
                  <a:chOff x="4973034" y="3637118"/>
                  <a:chExt cx="384784" cy="395853"/>
                </a:xfrm>
              </p:grpSpPr>
              <p:sp>
                <p:nvSpPr>
                  <p:cNvPr id="192" name="TextBox 83">
                    <a:extLst>
                      <a:ext uri="{FF2B5EF4-FFF2-40B4-BE49-F238E27FC236}">
                        <a16:creationId xmlns:a16="http://schemas.microsoft.com/office/drawing/2014/main" id="{43B85ED6-1497-4E86-964F-20C7AECDFCDE}"/>
                      </a:ext>
                    </a:extLst>
                  </p:cNvPr>
                  <p:cNvSpPr txBox="1">
                    <a:spLocks noChangeArrowheads="1"/>
                  </p:cNvSpPr>
                  <p:nvPr/>
                </p:nvSpPr>
                <p:spPr bwMode="auto">
                  <a:xfrm>
                    <a:off x="4973034" y="3637118"/>
                    <a:ext cx="268563"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–6</a:t>
                    </a:r>
                    <a:endParaRPr lang="en-GB" altLang="en-US" sz="1200" baseline="30000" dirty="0">
                      <a:solidFill>
                        <a:srgbClr val="000000"/>
                      </a:solidFill>
                    </a:endParaRPr>
                  </a:p>
                </p:txBody>
              </p:sp>
              <p:cxnSp>
                <p:nvCxnSpPr>
                  <p:cNvPr id="193" name="Straight Connector 192">
                    <a:extLst>
                      <a:ext uri="{FF2B5EF4-FFF2-40B4-BE49-F238E27FC236}">
                        <a16:creationId xmlns:a16="http://schemas.microsoft.com/office/drawing/2014/main" id="{15C42392-1874-444E-B0BC-8A34A780839F}"/>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B2835BBC-B0DF-4ECB-B4F0-3DB3806D8809}"/>
                    </a:ext>
                  </a:extLst>
                </p:cNvPr>
                <p:cNvGrpSpPr/>
                <p:nvPr/>
              </p:nvGrpSpPr>
              <p:grpSpPr>
                <a:xfrm>
                  <a:off x="1004254" y="3134958"/>
                  <a:ext cx="447034" cy="395853"/>
                  <a:chOff x="4910784" y="3187921"/>
                  <a:chExt cx="447034" cy="395853"/>
                </a:xfrm>
              </p:grpSpPr>
              <p:sp>
                <p:nvSpPr>
                  <p:cNvPr id="190" name="TextBox 78">
                    <a:extLst>
                      <a:ext uri="{FF2B5EF4-FFF2-40B4-BE49-F238E27FC236}">
                        <a16:creationId xmlns:a16="http://schemas.microsoft.com/office/drawing/2014/main" id="{DDB2FF7C-043D-414B-9D7E-B82486DBDCC6}"/>
                      </a:ext>
                    </a:extLst>
                  </p:cNvPr>
                  <p:cNvSpPr txBox="1">
                    <a:spLocks noChangeArrowheads="1"/>
                  </p:cNvSpPr>
                  <p:nvPr/>
                </p:nvSpPr>
                <p:spPr bwMode="auto">
                  <a:xfrm>
                    <a:off x="4910784" y="3187921"/>
                    <a:ext cx="330812"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–4</a:t>
                    </a:r>
                    <a:endParaRPr lang="en-GB" altLang="en-US" sz="1200" baseline="30000" dirty="0">
                      <a:solidFill>
                        <a:srgbClr val="000000"/>
                      </a:solidFill>
                    </a:endParaRPr>
                  </a:p>
                </p:txBody>
              </p:sp>
              <p:cxnSp>
                <p:nvCxnSpPr>
                  <p:cNvPr id="191" name="Straight Connector 190">
                    <a:extLst>
                      <a:ext uri="{FF2B5EF4-FFF2-40B4-BE49-F238E27FC236}">
                        <a16:creationId xmlns:a16="http://schemas.microsoft.com/office/drawing/2014/main" id="{1B95EC55-88B8-407E-80CA-090D40BD8906}"/>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1" name="TextBox 97">
                  <a:extLst>
                    <a:ext uri="{FF2B5EF4-FFF2-40B4-BE49-F238E27FC236}">
                      <a16:creationId xmlns:a16="http://schemas.microsoft.com/office/drawing/2014/main" id="{45E9FEB8-99D5-42C9-8FF8-99E867EA6C5F}"/>
                    </a:ext>
                  </a:extLst>
                </p:cNvPr>
                <p:cNvSpPr txBox="1">
                  <a:spLocks noChangeArrowheads="1"/>
                </p:cNvSpPr>
                <p:nvPr/>
              </p:nvSpPr>
              <p:spPr bwMode="auto">
                <a:xfrm>
                  <a:off x="1406823" y="432632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nvGrpSpPr>
                <p:cNvPr id="182" name="Group 181">
                  <a:extLst>
                    <a:ext uri="{FF2B5EF4-FFF2-40B4-BE49-F238E27FC236}">
                      <a16:creationId xmlns:a16="http://schemas.microsoft.com/office/drawing/2014/main" id="{92C468DF-E6F9-4CCF-90B2-21E1B5FB3653}"/>
                    </a:ext>
                  </a:extLst>
                </p:cNvPr>
                <p:cNvGrpSpPr/>
                <p:nvPr/>
              </p:nvGrpSpPr>
              <p:grpSpPr>
                <a:xfrm>
                  <a:off x="997051" y="4065066"/>
                  <a:ext cx="454048" cy="395853"/>
                  <a:chOff x="4903770" y="3861715"/>
                  <a:chExt cx="454048" cy="395853"/>
                </a:xfrm>
              </p:grpSpPr>
              <p:sp>
                <p:nvSpPr>
                  <p:cNvPr id="188" name="TextBox 85">
                    <a:extLst>
                      <a:ext uri="{FF2B5EF4-FFF2-40B4-BE49-F238E27FC236}">
                        <a16:creationId xmlns:a16="http://schemas.microsoft.com/office/drawing/2014/main" id="{A590FBAB-2CD7-40DD-8979-44E01D007259}"/>
                      </a:ext>
                    </a:extLst>
                  </p:cNvPr>
                  <p:cNvSpPr txBox="1">
                    <a:spLocks noChangeArrowheads="1"/>
                  </p:cNvSpPr>
                  <p:nvPr/>
                </p:nvSpPr>
                <p:spPr bwMode="auto">
                  <a:xfrm>
                    <a:off x="4903770" y="3861715"/>
                    <a:ext cx="337827"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cs typeface="Arial" panose="020B0604020202020204" pitchFamily="34" charset="0"/>
                      </a:rPr>
                      <a:t>–8</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89" name="Straight Connector 188">
                    <a:extLst>
                      <a:ext uri="{FF2B5EF4-FFF2-40B4-BE49-F238E27FC236}">
                        <a16:creationId xmlns:a16="http://schemas.microsoft.com/office/drawing/2014/main" id="{1366D9CD-EDF3-43DD-88EB-B15251709E62}"/>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DB32BC19-D9AA-4E0B-A3CD-990EF7AD1B97}"/>
                    </a:ext>
                  </a:extLst>
                </p:cNvPr>
                <p:cNvGrpSpPr/>
                <p:nvPr/>
              </p:nvGrpSpPr>
              <p:grpSpPr>
                <a:xfrm>
                  <a:off x="948434" y="2206436"/>
                  <a:ext cx="497785" cy="395853"/>
                  <a:chOff x="4860033" y="1811237"/>
                  <a:chExt cx="497785" cy="395853"/>
                </a:xfrm>
              </p:grpSpPr>
              <p:sp>
                <p:nvSpPr>
                  <p:cNvPr id="186" name="TextBox 29">
                    <a:extLst>
                      <a:ext uri="{FF2B5EF4-FFF2-40B4-BE49-F238E27FC236}">
                        <a16:creationId xmlns:a16="http://schemas.microsoft.com/office/drawing/2014/main" id="{F32CC6F4-DF64-4C1D-B4FA-BFB6E552ECFD}"/>
                      </a:ext>
                    </a:extLst>
                  </p:cNvPr>
                  <p:cNvSpPr txBox="1">
                    <a:spLocks noChangeArrowheads="1"/>
                  </p:cNvSpPr>
                  <p:nvPr/>
                </p:nvSpPr>
                <p:spPr bwMode="auto">
                  <a:xfrm>
                    <a:off x="4860033" y="1811237"/>
                    <a:ext cx="381564" cy="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a:t>
                    </a:r>
                    <a:endParaRPr lang="en-GB" altLang="en-US" sz="1200" baseline="30000" dirty="0">
                      <a:solidFill>
                        <a:srgbClr val="000000"/>
                      </a:solidFill>
                    </a:endParaRPr>
                  </a:p>
                </p:txBody>
              </p:sp>
              <p:cxnSp>
                <p:nvCxnSpPr>
                  <p:cNvPr id="187" name="Straight Connector 186">
                    <a:extLst>
                      <a:ext uri="{FF2B5EF4-FFF2-40B4-BE49-F238E27FC236}">
                        <a16:creationId xmlns:a16="http://schemas.microsoft.com/office/drawing/2014/main" id="{C2B72558-D6A2-441F-8E8E-AC09DCF7B0A6}"/>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TextBox 24">
                  <a:extLst>
                    <a:ext uri="{FF2B5EF4-FFF2-40B4-BE49-F238E27FC236}">
                      <a16:creationId xmlns:a16="http://schemas.microsoft.com/office/drawing/2014/main" id="{49199269-D237-4A64-BFC2-3E77D473857F}"/>
                    </a:ext>
                  </a:extLst>
                </p:cNvPr>
                <p:cNvSpPr txBox="1">
                  <a:spLocks noChangeArrowheads="1"/>
                </p:cNvSpPr>
                <p:nvPr/>
              </p:nvSpPr>
              <p:spPr bwMode="auto">
                <a:xfrm>
                  <a:off x="4304422" y="432632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144</a:t>
                  </a:r>
                </a:p>
              </p:txBody>
            </p:sp>
            <p:sp>
              <p:nvSpPr>
                <p:cNvPr id="185" name="TextBox 33">
                  <a:extLst>
                    <a:ext uri="{FF2B5EF4-FFF2-40B4-BE49-F238E27FC236}">
                      <a16:creationId xmlns:a16="http://schemas.microsoft.com/office/drawing/2014/main" id="{8E2A68C6-A3A4-42B9-BAFD-CC264F31ADAB}"/>
                    </a:ext>
                  </a:extLst>
                </p:cNvPr>
                <p:cNvSpPr txBox="1">
                  <a:spLocks noChangeArrowheads="1"/>
                </p:cNvSpPr>
                <p:nvPr/>
              </p:nvSpPr>
              <p:spPr bwMode="auto">
                <a:xfrm>
                  <a:off x="3736530" y="432632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grpSp>
          <p:sp>
            <p:nvSpPr>
              <p:cNvPr id="82" name="Oval 81">
                <a:extLst>
                  <a:ext uri="{FF2B5EF4-FFF2-40B4-BE49-F238E27FC236}">
                    <a16:creationId xmlns:a16="http://schemas.microsoft.com/office/drawing/2014/main" id="{23DEA607-4011-453E-8FDC-E5A2DA9E5FC5}"/>
                  </a:ext>
                </a:extLst>
              </p:cNvPr>
              <p:cNvSpPr/>
              <p:nvPr/>
            </p:nvSpPr>
            <p:spPr>
              <a:xfrm>
                <a:off x="6575963" y="347308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3" name="Oval 82">
                <a:extLst>
                  <a:ext uri="{FF2B5EF4-FFF2-40B4-BE49-F238E27FC236}">
                    <a16:creationId xmlns:a16="http://schemas.microsoft.com/office/drawing/2014/main" id="{07807C1E-42BB-4EF3-9D0F-91D45DEE6BD6}"/>
                  </a:ext>
                </a:extLst>
              </p:cNvPr>
              <p:cNvSpPr/>
              <p:nvPr/>
            </p:nvSpPr>
            <p:spPr>
              <a:xfrm>
                <a:off x="6994914" y="346823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4" name="Oval 83">
                <a:extLst>
                  <a:ext uri="{FF2B5EF4-FFF2-40B4-BE49-F238E27FC236}">
                    <a16:creationId xmlns:a16="http://schemas.microsoft.com/office/drawing/2014/main" id="{1B2345F4-13CF-41D1-A785-8EADC82563E5}"/>
                  </a:ext>
                </a:extLst>
              </p:cNvPr>
              <p:cNvSpPr/>
              <p:nvPr/>
            </p:nvSpPr>
            <p:spPr>
              <a:xfrm>
                <a:off x="7411324" y="3516188"/>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5" name="Oval 84">
                <a:extLst>
                  <a:ext uri="{FF2B5EF4-FFF2-40B4-BE49-F238E27FC236}">
                    <a16:creationId xmlns:a16="http://schemas.microsoft.com/office/drawing/2014/main" id="{0138FC46-CADF-4711-BC87-24ADA6AC204D}"/>
                  </a:ext>
                </a:extLst>
              </p:cNvPr>
              <p:cNvSpPr/>
              <p:nvPr/>
            </p:nvSpPr>
            <p:spPr>
              <a:xfrm>
                <a:off x="7844384" y="344296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6" name="Oval 85">
                <a:extLst>
                  <a:ext uri="{FF2B5EF4-FFF2-40B4-BE49-F238E27FC236}">
                    <a16:creationId xmlns:a16="http://schemas.microsoft.com/office/drawing/2014/main" id="{2F8762C7-38DE-430A-89A2-D581CD261C22}"/>
                  </a:ext>
                </a:extLst>
              </p:cNvPr>
              <p:cNvSpPr/>
              <p:nvPr/>
            </p:nvSpPr>
            <p:spPr>
              <a:xfrm>
                <a:off x="8262778" y="348145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7" name="Rectangle 86">
                <a:extLst>
                  <a:ext uri="{FF2B5EF4-FFF2-40B4-BE49-F238E27FC236}">
                    <a16:creationId xmlns:a16="http://schemas.microsoft.com/office/drawing/2014/main" id="{E75EF77C-BEEF-4B41-BBB7-0DA4280DB34A}"/>
                  </a:ext>
                </a:extLst>
              </p:cNvPr>
              <p:cNvSpPr/>
              <p:nvPr/>
            </p:nvSpPr>
            <p:spPr>
              <a:xfrm>
                <a:off x="6156318" y="3645356"/>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8" name="Rectangle 87">
                <a:extLst>
                  <a:ext uri="{FF2B5EF4-FFF2-40B4-BE49-F238E27FC236}">
                    <a16:creationId xmlns:a16="http://schemas.microsoft.com/office/drawing/2014/main" id="{F19309AD-1967-4985-8E87-C618AD2D3CB6}"/>
                  </a:ext>
                </a:extLst>
              </p:cNvPr>
              <p:cNvSpPr/>
              <p:nvPr/>
            </p:nvSpPr>
            <p:spPr>
              <a:xfrm>
                <a:off x="6575963" y="3684847"/>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89" name="Rectangle 88">
                <a:extLst>
                  <a:ext uri="{FF2B5EF4-FFF2-40B4-BE49-F238E27FC236}">
                    <a16:creationId xmlns:a16="http://schemas.microsoft.com/office/drawing/2014/main" id="{3986EDCB-B2FE-451D-BC90-CB357EE7DED1}"/>
                  </a:ext>
                </a:extLst>
              </p:cNvPr>
              <p:cNvSpPr/>
              <p:nvPr/>
            </p:nvSpPr>
            <p:spPr>
              <a:xfrm>
                <a:off x="6994914" y="3715480"/>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90" name="Rectangle 89">
                <a:extLst>
                  <a:ext uri="{FF2B5EF4-FFF2-40B4-BE49-F238E27FC236}">
                    <a16:creationId xmlns:a16="http://schemas.microsoft.com/office/drawing/2014/main" id="{02310315-374C-46DC-92B5-6F371A813311}"/>
                  </a:ext>
                </a:extLst>
              </p:cNvPr>
              <p:cNvSpPr/>
              <p:nvPr/>
            </p:nvSpPr>
            <p:spPr>
              <a:xfrm>
                <a:off x="7411324" y="3735070"/>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91" name="Oval 90">
                <a:extLst>
                  <a:ext uri="{FF2B5EF4-FFF2-40B4-BE49-F238E27FC236}">
                    <a16:creationId xmlns:a16="http://schemas.microsoft.com/office/drawing/2014/main" id="{960FD3AC-8984-4E56-9C24-FF33C08C2024}"/>
                  </a:ext>
                </a:extLst>
              </p:cNvPr>
              <p:cNvSpPr/>
              <p:nvPr/>
            </p:nvSpPr>
            <p:spPr>
              <a:xfrm>
                <a:off x="7844384" y="363122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92" name="Oval 91">
                <a:extLst>
                  <a:ext uri="{FF2B5EF4-FFF2-40B4-BE49-F238E27FC236}">
                    <a16:creationId xmlns:a16="http://schemas.microsoft.com/office/drawing/2014/main" id="{BE1F2CCF-2F4B-443D-9EA2-761F99555CE4}"/>
                  </a:ext>
                </a:extLst>
              </p:cNvPr>
              <p:cNvSpPr/>
              <p:nvPr/>
            </p:nvSpPr>
            <p:spPr>
              <a:xfrm>
                <a:off x="8262778" y="354735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93" name="Group 92">
                <a:extLst>
                  <a:ext uri="{FF2B5EF4-FFF2-40B4-BE49-F238E27FC236}">
                    <a16:creationId xmlns:a16="http://schemas.microsoft.com/office/drawing/2014/main" id="{242A4F42-B93D-44BE-B818-D6AD13913674}"/>
                  </a:ext>
                </a:extLst>
              </p:cNvPr>
              <p:cNvGrpSpPr/>
              <p:nvPr/>
            </p:nvGrpSpPr>
            <p:grpSpPr>
              <a:xfrm>
                <a:off x="6599904" y="3361135"/>
                <a:ext cx="60118" cy="749132"/>
                <a:chOff x="3290222" y="5138323"/>
                <a:chExt cx="60118" cy="124353"/>
              </a:xfrm>
            </p:grpSpPr>
            <p:cxnSp>
              <p:nvCxnSpPr>
                <p:cNvPr id="167" name="Straight Connector 166">
                  <a:extLst>
                    <a:ext uri="{FF2B5EF4-FFF2-40B4-BE49-F238E27FC236}">
                      <a16:creationId xmlns:a16="http://schemas.microsoft.com/office/drawing/2014/main" id="{3B6F4391-E3C3-4D58-9D62-1121186D1CB7}"/>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82C0C4A-B4EF-4870-8963-E55B0A6096E0}"/>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F05D5C1-8B5A-47B8-A077-A8E96263509F}"/>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486ABA73-7596-478F-987C-148763C7B55A}"/>
                  </a:ext>
                </a:extLst>
              </p:cNvPr>
              <p:cNvGrpSpPr/>
              <p:nvPr/>
            </p:nvGrpSpPr>
            <p:grpSpPr>
              <a:xfrm>
                <a:off x="7868325" y="3242073"/>
                <a:ext cx="60118" cy="916206"/>
                <a:chOff x="3290222" y="5138323"/>
                <a:chExt cx="60118" cy="124353"/>
              </a:xfrm>
            </p:grpSpPr>
            <p:cxnSp>
              <p:nvCxnSpPr>
                <p:cNvPr id="165" name="Straight Connector 164">
                  <a:extLst>
                    <a:ext uri="{FF2B5EF4-FFF2-40B4-BE49-F238E27FC236}">
                      <a16:creationId xmlns:a16="http://schemas.microsoft.com/office/drawing/2014/main" id="{59E536C1-801C-48AD-A144-B561B9554FB0}"/>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C9B0D2C-ABCB-4345-8672-8ADC9DC93199}"/>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AB65F098-9CD7-4084-8B99-87F74150E346}"/>
                  </a:ext>
                </a:extLst>
              </p:cNvPr>
              <p:cNvGrpSpPr/>
              <p:nvPr/>
            </p:nvGrpSpPr>
            <p:grpSpPr>
              <a:xfrm>
                <a:off x="8286719" y="3243264"/>
                <a:ext cx="60118" cy="943132"/>
                <a:chOff x="3290222" y="5138323"/>
                <a:chExt cx="60118" cy="124353"/>
              </a:xfrm>
            </p:grpSpPr>
            <p:cxnSp>
              <p:nvCxnSpPr>
                <p:cNvPr id="163" name="Straight Connector 162">
                  <a:extLst>
                    <a:ext uri="{FF2B5EF4-FFF2-40B4-BE49-F238E27FC236}">
                      <a16:creationId xmlns:a16="http://schemas.microsoft.com/office/drawing/2014/main" id="{E6CA83C9-3F21-4F6A-9568-2409EC9DB1B6}"/>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63CB694-7F46-4164-9FB1-58FBAD7CD692}"/>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29518A64-B78F-436D-BB8E-4493D9050864}"/>
                  </a:ext>
                </a:extLst>
              </p:cNvPr>
              <p:cNvGrpSpPr/>
              <p:nvPr/>
            </p:nvGrpSpPr>
            <p:grpSpPr>
              <a:xfrm>
                <a:off x="6180259" y="3246834"/>
                <a:ext cx="60118" cy="546013"/>
                <a:chOff x="3290222" y="5138323"/>
                <a:chExt cx="60118" cy="124353"/>
              </a:xfrm>
            </p:grpSpPr>
            <p:cxnSp>
              <p:nvCxnSpPr>
                <p:cNvPr id="160" name="Straight Connector 159">
                  <a:extLst>
                    <a:ext uri="{FF2B5EF4-FFF2-40B4-BE49-F238E27FC236}">
                      <a16:creationId xmlns:a16="http://schemas.microsoft.com/office/drawing/2014/main" id="{0FA59AA9-C2EE-4DCC-8CD1-6E442FCABFFE}"/>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339FA04-BA59-420A-8CC8-BF33424F620B}"/>
                    </a:ext>
                  </a:extLst>
                </p:cNvPr>
                <p:cNvCxnSpPr>
                  <a:cxnSpLocks/>
                </p:cNvCxnSpPr>
                <p:nvPr/>
              </p:nvCxnSpPr>
              <p:spPr>
                <a:xfrm rot="5400000">
                  <a:off x="3320281" y="5108264"/>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9DD5B14-F672-45EE-9B86-177E5E3F75C9}"/>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D789DA93-4278-4E5E-8420-0D6465EC1C67}"/>
                  </a:ext>
                </a:extLst>
              </p:cNvPr>
              <p:cNvGrpSpPr/>
              <p:nvPr/>
            </p:nvGrpSpPr>
            <p:grpSpPr>
              <a:xfrm>
                <a:off x="6599904" y="3236120"/>
                <a:ext cx="60118" cy="572702"/>
                <a:chOff x="3290222" y="5138323"/>
                <a:chExt cx="60118" cy="124353"/>
              </a:xfrm>
            </p:grpSpPr>
            <p:cxnSp>
              <p:nvCxnSpPr>
                <p:cNvPr id="158" name="Straight Connector 157">
                  <a:extLst>
                    <a:ext uri="{FF2B5EF4-FFF2-40B4-BE49-F238E27FC236}">
                      <a16:creationId xmlns:a16="http://schemas.microsoft.com/office/drawing/2014/main" id="{CA7BB84B-5E70-488D-B583-90D87FB7CA70}"/>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A228E88-82D3-4ECA-8AEE-1558FEEBDBA4}"/>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4ED60C53-FC6C-4B2D-A8F7-A77B75B5F72F}"/>
                  </a:ext>
                </a:extLst>
              </p:cNvPr>
              <p:cNvGrpSpPr/>
              <p:nvPr/>
            </p:nvGrpSpPr>
            <p:grpSpPr>
              <a:xfrm>
                <a:off x="7435265" y="3242072"/>
                <a:ext cx="60118" cy="714375"/>
                <a:chOff x="3290222" y="5138323"/>
                <a:chExt cx="60118" cy="124353"/>
              </a:xfrm>
            </p:grpSpPr>
            <p:cxnSp>
              <p:nvCxnSpPr>
                <p:cNvPr id="156" name="Straight Connector 155">
                  <a:extLst>
                    <a:ext uri="{FF2B5EF4-FFF2-40B4-BE49-F238E27FC236}">
                      <a16:creationId xmlns:a16="http://schemas.microsoft.com/office/drawing/2014/main" id="{AD03A825-81AA-453E-9995-CD56B1B35E31}"/>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6ED7C8D-CF47-499C-B074-A8EFB3FE8355}"/>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89A1953B-6A5D-4B1A-A702-2BB29F7ABAB6}"/>
                  </a:ext>
                </a:extLst>
              </p:cNvPr>
              <p:cNvGrpSpPr/>
              <p:nvPr/>
            </p:nvGrpSpPr>
            <p:grpSpPr>
              <a:xfrm>
                <a:off x="8286719" y="3240882"/>
                <a:ext cx="60118" cy="678656"/>
                <a:chOff x="3290222" y="5138323"/>
                <a:chExt cx="60118" cy="124353"/>
              </a:xfrm>
            </p:grpSpPr>
            <p:cxnSp>
              <p:nvCxnSpPr>
                <p:cNvPr id="154" name="Straight Connector 153">
                  <a:extLst>
                    <a:ext uri="{FF2B5EF4-FFF2-40B4-BE49-F238E27FC236}">
                      <a16:creationId xmlns:a16="http://schemas.microsoft.com/office/drawing/2014/main" id="{4A444439-573A-4EB8-8F9C-B0A27732310C}"/>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FF6E5EF-10C6-45AA-B093-4AFE6D651B2C}"/>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0" name="Oval 99">
                <a:extLst>
                  <a:ext uri="{FF2B5EF4-FFF2-40B4-BE49-F238E27FC236}">
                    <a16:creationId xmlns:a16="http://schemas.microsoft.com/office/drawing/2014/main" id="{13379E7E-5DA2-49BA-9952-79651C3E71C5}"/>
                  </a:ext>
                </a:extLst>
              </p:cNvPr>
              <p:cNvSpPr/>
              <p:nvPr/>
            </p:nvSpPr>
            <p:spPr>
              <a:xfrm>
                <a:off x="7844384" y="344296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01" name="Oval 100">
                <a:extLst>
                  <a:ext uri="{FF2B5EF4-FFF2-40B4-BE49-F238E27FC236}">
                    <a16:creationId xmlns:a16="http://schemas.microsoft.com/office/drawing/2014/main" id="{17938BB7-D5E4-4FF2-95F8-417EA3BCCC8E}"/>
                  </a:ext>
                </a:extLst>
              </p:cNvPr>
              <p:cNvSpPr/>
              <p:nvPr/>
            </p:nvSpPr>
            <p:spPr>
              <a:xfrm>
                <a:off x="8262778" y="348145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02" name="Oval 101">
                <a:extLst>
                  <a:ext uri="{FF2B5EF4-FFF2-40B4-BE49-F238E27FC236}">
                    <a16:creationId xmlns:a16="http://schemas.microsoft.com/office/drawing/2014/main" id="{8FDDC3A2-2D85-40E4-B75E-5E67FC5A0F9C}"/>
                  </a:ext>
                </a:extLst>
              </p:cNvPr>
              <p:cNvSpPr/>
              <p:nvPr/>
            </p:nvSpPr>
            <p:spPr>
              <a:xfrm>
                <a:off x="7844384" y="363122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03" name="Oval 102">
                <a:extLst>
                  <a:ext uri="{FF2B5EF4-FFF2-40B4-BE49-F238E27FC236}">
                    <a16:creationId xmlns:a16="http://schemas.microsoft.com/office/drawing/2014/main" id="{A6C4C3AA-D044-488A-AC99-C74219F008AF}"/>
                  </a:ext>
                </a:extLst>
              </p:cNvPr>
              <p:cNvSpPr/>
              <p:nvPr/>
            </p:nvSpPr>
            <p:spPr>
              <a:xfrm>
                <a:off x="8262778" y="354735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104" name="Group 103">
                <a:extLst>
                  <a:ext uri="{FF2B5EF4-FFF2-40B4-BE49-F238E27FC236}">
                    <a16:creationId xmlns:a16="http://schemas.microsoft.com/office/drawing/2014/main" id="{D770AAC1-BC1E-48B7-9E8E-ABB8090A50A6}"/>
                  </a:ext>
                </a:extLst>
              </p:cNvPr>
              <p:cNvGrpSpPr/>
              <p:nvPr/>
            </p:nvGrpSpPr>
            <p:grpSpPr>
              <a:xfrm>
                <a:off x="7868325" y="3242073"/>
                <a:ext cx="60118" cy="916206"/>
                <a:chOff x="3290222" y="5138323"/>
                <a:chExt cx="60118" cy="124353"/>
              </a:xfrm>
            </p:grpSpPr>
            <p:cxnSp>
              <p:nvCxnSpPr>
                <p:cNvPr id="152" name="Straight Connector 151">
                  <a:extLst>
                    <a:ext uri="{FF2B5EF4-FFF2-40B4-BE49-F238E27FC236}">
                      <a16:creationId xmlns:a16="http://schemas.microsoft.com/office/drawing/2014/main" id="{C4DC421A-7C58-44C5-B156-8448E7132A70}"/>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540589C-F2B7-4102-9FD5-8C9E0CE33A90}"/>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6CC2E011-636A-4AD2-B035-7EAE10CD0BAA}"/>
                  </a:ext>
                </a:extLst>
              </p:cNvPr>
              <p:cNvGrpSpPr/>
              <p:nvPr/>
            </p:nvGrpSpPr>
            <p:grpSpPr>
              <a:xfrm>
                <a:off x="8286719" y="3243264"/>
                <a:ext cx="60118" cy="943132"/>
                <a:chOff x="3290222" y="5138323"/>
                <a:chExt cx="60118" cy="124353"/>
              </a:xfrm>
            </p:grpSpPr>
            <p:cxnSp>
              <p:nvCxnSpPr>
                <p:cNvPr id="150" name="Straight Connector 149">
                  <a:extLst>
                    <a:ext uri="{FF2B5EF4-FFF2-40B4-BE49-F238E27FC236}">
                      <a16:creationId xmlns:a16="http://schemas.microsoft.com/office/drawing/2014/main" id="{EC03FA58-D091-4553-BF60-EE4C93EB060C}"/>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1061EE7-A888-48FC-983A-E3711CBB4F7B}"/>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9152389C-C866-47FF-AF1E-F3DF7A7A1DF4}"/>
                  </a:ext>
                </a:extLst>
              </p:cNvPr>
              <p:cNvGrpSpPr/>
              <p:nvPr/>
            </p:nvGrpSpPr>
            <p:grpSpPr>
              <a:xfrm>
                <a:off x="6180259" y="3246834"/>
                <a:ext cx="60118" cy="546013"/>
                <a:chOff x="3290222" y="5138323"/>
                <a:chExt cx="60118" cy="124353"/>
              </a:xfrm>
            </p:grpSpPr>
            <p:cxnSp>
              <p:nvCxnSpPr>
                <p:cNvPr id="147" name="Straight Connector 146">
                  <a:extLst>
                    <a:ext uri="{FF2B5EF4-FFF2-40B4-BE49-F238E27FC236}">
                      <a16:creationId xmlns:a16="http://schemas.microsoft.com/office/drawing/2014/main" id="{C45D3846-8ABE-41A9-8F0A-DC478BC0BC91}"/>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22CF611-7955-4B59-A5CF-6C5CCA9EB7C1}"/>
                    </a:ext>
                  </a:extLst>
                </p:cNvPr>
                <p:cNvCxnSpPr>
                  <a:cxnSpLocks/>
                </p:cNvCxnSpPr>
                <p:nvPr/>
              </p:nvCxnSpPr>
              <p:spPr>
                <a:xfrm rot="5400000">
                  <a:off x="3320281" y="5108264"/>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93F8CC6-3C36-4C81-83AD-26805DC7ADBA}"/>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1F6983F4-10A2-4908-A067-FB099EFBA413}"/>
                  </a:ext>
                </a:extLst>
              </p:cNvPr>
              <p:cNvGrpSpPr/>
              <p:nvPr/>
            </p:nvGrpSpPr>
            <p:grpSpPr>
              <a:xfrm>
                <a:off x="6599904" y="3236120"/>
                <a:ext cx="60118" cy="572702"/>
                <a:chOff x="3290222" y="5138323"/>
                <a:chExt cx="60118" cy="124353"/>
              </a:xfrm>
            </p:grpSpPr>
            <p:cxnSp>
              <p:nvCxnSpPr>
                <p:cNvPr id="145" name="Straight Connector 144">
                  <a:extLst>
                    <a:ext uri="{FF2B5EF4-FFF2-40B4-BE49-F238E27FC236}">
                      <a16:creationId xmlns:a16="http://schemas.microsoft.com/office/drawing/2014/main" id="{66B91935-6853-4486-8C71-BB3DA1CFC0ED}"/>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5D9892B-054E-4125-9E72-9A5212A5589A}"/>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4846DED5-CA2A-49BE-8D76-F6CDB2CD3AB3}"/>
                  </a:ext>
                </a:extLst>
              </p:cNvPr>
              <p:cNvGrpSpPr/>
              <p:nvPr/>
            </p:nvGrpSpPr>
            <p:grpSpPr>
              <a:xfrm>
                <a:off x="8286719" y="3240882"/>
                <a:ext cx="60118" cy="675084"/>
                <a:chOff x="3290222" y="5138323"/>
                <a:chExt cx="60118" cy="124353"/>
              </a:xfrm>
            </p:grpSpPr>
            <p:cxnSp>
              <p:nvCxnSpPr>
                <p:cNvPr id="143" name="Straight Connector 142">
                  <a:extLst>
                    <a:ext uri="{FF2B5EF4-FFF2-40B4-BE49-F238E27FC236}">
                      <a16:creationId xmlns:a16="http://schemas.microsoft.com/office/drawing/2014/main" id="{AF87AC61-3D2A-46DD-90A6-0D9705FCE51F}"/>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5ED514E-986F-42D2-841D-F23E7DFC73B6}"/>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6AD70CFD-089A-4F57-A380-431DC94965C0}"/>
                  </a:ext>
                </a:extLst>
              </p:cNvPr>
              <p:cNvGrpSpPr/>
              <p:nvPr/>
            </p:nvGrpSpPr>
            <p:grpSpPr>
              <a:xfrm>
                <a:off x="7871115" y="3242071"/>
                <a:ext cx="60118" cy="639619"/>
                <a:chOff x="3290222" y="5138323"/>
                <a:chExt cx="60118" cy="124353"/>
              </a:xfrm>
            </p:grpSpPr>
            <p:cxnSp>
              <p:nvCxnSpPr>
                <p:cNvPr id="141" name="Straight Connector 140">
                  <a:extLst>
                    <a:ext uri="{FF2B5EF4-FFF2-40B4-BE49-F238E27FC236}">
                      <a16:creationId xmlns:a16="http://schemas.microsoft.com/office/drawing/2014/main" id="{038F3861-15CE-4B9B-9E87-3CF2C883B4D2}"/>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6BDCF1F-D7C9-47B7-B3DC-A31E50F059F1}"/>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Freeform: Shape 109">
                <a:extLst>
                  <a:ext uri="{FF2B5EF4-FFF2-40B4-BE49-F238E27FC236}">
                    <a16:creationId xmlns:a16="http://schemas.microsoft.com/office/drawing/2014/main" id="{2668D335-AA6B-4ADA-8B43-479C748C3349}"/>
                  </a:ext>
                </a:extLst>
              </p:cNvPr>
              <p:cNvSpPr/>
              <p:nvPr/>
            </p:nvSpPr>
            <p:spPr>
              <a:xfrm>
                <a:off x="5790009" y="3446859"/>
                <a:ext cx="1682354" cy="339329"/>
              </a:xfrm>
              <a:custGeom>
                <a:avLst/>
                <a:gdLst>
                  <a:gd name="connsiteX0" fmla="*/ 0 w 1682354"/>
                  <a:gd name="connsiteY0" fmla="*/ 0 h 339329"/>
                  <a:gd name="connsiteX1" fmla="*/ 411957 w 1682354"/>
                  <a:gd name="connsiteY1" fmla="*/ 255985 h 339329"/>
                  <a:gd name="connsiteX2" fmla="*/ 844154 w 1682354"/>
                  <a:gd name="connsiteY2" fmla="*/ 295275 h 339329"/>
                  <a:gd name="connsiteX3" fmla="*/ 859632 w 1682354"/>
                  <a:gd name="connsiteY3" fmla="*/ 295275 h 339329"/>
                  <a:gd name="connsiteX4" fmla="*/ 1259682 w 1682354"/>
                  <a:gd name="connsiteY4" fmla="*/ 322660 h 339329"/>
                  <a:gd name="connsiteX5" fmla="*/ 1682354 w 1682354"/>
                  <a:gd name="connsiteY5" fmla="*/ 339329 h 33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354" h="339329">
                    <a:moveTo>
                      <a:pt x="0" y="0"/>
                    </a:moveTo>
                    <a:lnTo>
                      <a:pt x="411957" y="255985"/>
                    </a:lnTo>
                    <a:lnTo>
                      <a:pt x="844154" y="295275"/>
                    </a:lnTo>
                    <a:lnTo>
                      <a:pt x="859632" y="295275"/>
                    </a:lnTo>
                    <a:lnTo>
                      <a:pt x="1259682" y="322660"/>
                    </a:lnTo>
                    <a:lnTo>
                      <a:pt x="1682354" y="339329"/>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36BE8722-7092-4CC4-ACEE-E1F690778259}"/>
                  </a:ext>
                </a:extLst>
              </p:cNvPr>
              <p:cNvSpPr/>
              <p:nvPr/>
            </p:nvSpPr>
            <p:spPr>
              <a:xfrm>
                <a:off x="5787628" y="3444478"/>
                <a:ext cx="2526506" cy="128588"/>
              </a:xfrm>
              <a:custGeom>
                <a:avLst/>
                <a:gdLst>
                  <a:gd name="connsiteX0" fmla="*/ 0 w 2526506"/>
                  <a:gd name="connsiteY0" fmla="*/ 0 h 128588"/>
                  <a:gd name="connsiteX1" fmla="*/ 426244 w 2526506"/>
                  <a:gd name="connsiteY1" fmla="*/ 83344 h 128588"/>
                  <a:gd name="connsiteX2" fmla="*/ 842963 w 2526506"/>
                  <a:gd name="connsiteY2" fmla="*/ 79772 h 128588"/>
                  <a:gd name="connsiteX3" fmla="*/ 1271588 w 2526506"/>
                  <a:gd name="connsiteY3" fmla="*/ 76200 h 128588"/>
                  <a:gd name="connsiteX4" fmla="*/ 1682353 w 2526506"/>
                  <a:gd name="connsiteY4" fmla="*/ 128588 h 128588"/>
                  <a:gd name="connsiteX5" fmla="*/ 2103835 w 2526506"/>
                  <a:gd name="connsiteY5" fmla="*/ 54769 h 128588"/>
                  <a:gd name="connsiteX6" fmla="*/ 2526506 w 2526506"/>
                  <a:gd name="connsiteY6" fmla="*/ 88106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506" h="128588">
                    <a:moveTo>
                      <a:pt x="0" y="0"/>
                    </a:moveTo>
                    <a:lnTo>
                      <a:pt x="426244" y="83344"/>
                    </a:lnTo>
                    <a:lnTo>
                      <a:pt x="842963" y="79772"/>
                    </a:lnTo>
                    <a:lnTo>
                      <a:pt x="1271588" y="76200"/>
                    </a:lnTo>
                    <a:lnTo>
                      <a:pt x="1682353" y="128588"/>
                    </a:lnTo>
                    <a:lnTo>
                      <a:pt x="2103835" y="54769"/>
                    </a:lnTo>
                    <a:lnTo>
                      <a:pt x="2526506" y="88106"/>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63CA455B-1BFB-4845-AB44-59284E42EE5F}"/>
                  </a:ext>
                </a:extLst>
              </p:cNvPr>
              <p:cNvSpPr/>
              <p:nvPr/>
            </p:nvSpPr>
            <p:spPr>
              <a:xfrm>
                <a:off x="7462838" y="3596878"/>
                <a:ext cx="851296" cy="186928"/>
              </a:xfrm>
              <a:custGeom>
                <a:avLst/>
                <a:gdLst>
                  <a:gd name="connsiteX0" fmla="*/ 0 w 851296"/>
                  <a:gd name="connsiteY0" fmla="*/ 186928 h 186928"/>
                  <a:gd name="connsiteX1" fmla="*/ 425053 w 851296"/>
                  <a:gd name="connsiteY1" fmla="*/ 84535 h 186928"/>
                  <a:gd name="connsiteX2" fmla="*/ 851296 w 851296"/>
                  <a:gd name="connsiteY2" fmla="*/ 0 h 186928"/>
                </a:gdLst>
                <a:ahLst/>
                <a:cxnLst>
                  <a:cxn ang="0">
                    <a:pos x="connsiteX0" y="connsiteY0"/>
                  </a:cxn>
                  <a:cxn ang="0">
                    <a:pos x="connsiteX1" y="connsiteY1"/>
                  </a:cxn>
                  <a:cxn ang="0">
                    <a:pos x="connsiteX2" y="connsiteY2"/>
                  </a:cxn>
                </a:cxnLst>
                <a:rect l="l" t="t" r="r" b="b"/>
                <a:pathLst>
                  <a:path w="851296" h="186928">
                    <a:moveTo>
                      <a:pt x="0" y="186928"/>
                    </a:moveTo>
                    <a:lnTo>
                      <a:pt x="425053" y="84535"/>
                    </a:lnTo>
                    <a:lnTo>
                      <a:pt x="851296" y="0"/>
                    </a:lnTo>
                  </a:path>
                </a:pathLst>
              </a:cu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008C7307-9C86-495D-9BE6-E6BC82D0B979}"/>
                  </a:ext>
                </a:extLst>
              </p:cNvPr>
              <p:cNvSpPr/>
              <p:nvPr/>
            </p:nvSpPr>
            <p:spPr>
              <a:xfrm>
                <a:off x="5737344" y="3392466"/>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14" name="Rectangle 113">
                <a:extLst>
                  <a:ext uri="{FF2B5EF4-FFF2-40B4-BE49-F238E27FC236}">
                    <a16:creationId xmlns:a16="http://schemas.microsoft.com/office/drawing/2014/main" id="{E08E16B9-00A0-46C1-9C3C-ACA5E7038A48}"/>
                  </a:ext>
                </a:extLst>
              </p:cNvPr>
              <p:cNvSpPr/>
              <p:nvPr/>
            </p:nvSpPr>
            <p:spPr>
              <a:xfrm>
                <a:off x="6156318" y="3645356"/>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15" name="Rectangle 114">
                <a:extLst>
                  <a:ext uri="{FF2B5EF4-FFF2-40B4-BE49-F238E27FC236}">
                    <a16:creationId xmlns:a16="http://schemas.microsoft.com/office/drawing/2014/main" id="{D652DFB8-205F-4826-B647-305A70905DE6}"/>
                  </a:ext>
                </a:extLst>
              </p:cNvPr>
              <p:cNvSpPr/>
              <p:nvPr/>
            </p:nvSpPr>
            <p:spPr>
              <a:xfrm>
                <a:off x="6575963" y="3684847"/>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16" name="Rectangle 115">
                <a:extLst>
                  <a:ext uri="{FF2B5EF4-FFF2-40B4-BE49-F238E27FC236}">
                    <a16:creationId xmlns:a16="http://schemas.microsoft.com/office/drawing/2014/main" id="{7D3D025B-D95E-4D4F-A21A-8C344080CEB1}"/>
                  </a:ext>
                </a:extLst>
              </p:cNvPr>
              <p:cNvSpPr/>
              <p:nvPr/>
            </p:nvSpPr>
            <p:spPr>
              <a:xfrm>
                <a:off x="7411324" y="3735070"/>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117" name="Group 116">
                <a:extLst>
                  <a:ext uri="{FF2B5EF4-FFF2-40B4-BE49-F238E27FC236}">
                    <a16:creationId xmlns:a16="http://schemas.microsoft.com/office/drawing/2014/main" id="{46678FCA-0A4E-498A-AEBE-C3C4F3CC3F6E}"/>
                  </a:ext>
                </a:extLst>
              </p:cNvPr>
              <p:cNvGrpSpPr/>
              <p:nvPr/>
            </p:nvGrpSpPr>
            <p:grpSpPr>
              <a:xfrm>
                <a:off x="6180259" y="3412331"/>
                <a:ext cx="60118" cy="579835"/>
                <a:chOff x="3290222" y="5138323"/>
                <a:chExt cx="60118" cy="124353"/>
              </a:xfrm>
            </p:grpSpPr>
            <p:cxnSp>
              <p:nvCxnSpPr>
                <p:cNvPr id="138" name="Straight Connector 137">
                  <a:extLst>
                    <a:ext uri="{FF2B5EF4-FFF2-40B4-BE49-F238E27FC236}">
                      <a16:creationId xmlns:a16="http://schemas.microsoft.com/office/drawing/2014/main" id="{3CB1CFB8-1877-4F62-8E3B-32741C1EE238}"/>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16CF4C8-1720-482B-BF98-D470D909A10D}"/>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1368088-A459-467F-90EC-DE3DE7D8F988}"/>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6CE02410-0F5E-4D94-82D1-5FFCF9257D5A}"/>
                  </a:ext>
                </a:extLst>
              </p:cNvPr>
              <p:cNvGrpSpPr/>
              <p:nvPr/>
            </p:nvGrpSpPr>
            <p:grpSpPr>
              <a:xfrm>
                <a:off x="6599904" y="3361135"/>
                <a:ext cx="60118" cy="749132"/>
                <a:chOff x="3290222" y="5138323"/>
                <a:chExt cx="60118" cy="124353"/>
              </a:xfrm>
            </p:grpSpPr>
            <p:cxnSp>
              <p:nvCxnSpPr>
                <p:cNvPr id="135" name="Straight Connector 134">
                  <a:extLst>
                    <a:ext uri="{FF2B5EF4-FFF2-40B4-BE49-F238E27FC236}">
                      <a16:creationId xmlns:a16="http://schemas.microsoft.com/office/drawing/2014/main" id="{12368E28-CB0C-4B7F-B8DB-9C7D792E617E}"/>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7627311-53BC-4C84-9BF3-2BAB66075533}"/>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E82D83B-DD59-48AE-A4CA-6FDBF28BFA88}"/>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A0953E2A-8386-4FDA-A2E8-71E6BA3250CC}"/>
                  </a:ext>
                </a:extLst>
              </p:cNvPr>
              <p:cNvGrpSpPr/>
              <p:nvPr/>
            </p:nvGrpSpPr>
            <p:grpSpPr>
              <a:xfrm>
                <a:off x="7435265" y="3356372"/>
                <a:ext cx="60118" cy="858719"/>
                <a:chOff x="3290222" y="5138323"/>
                <a:chExt cx="60118" cy="124353"/>
              </a:xfrm>
            </p:grpSpPr>
            <p:cxnSp>
              <p:nvCxnSpPr>
                <p:cNvPr id="132" name="Straight Connector 131">
                  <a:extLst>
                    <a:ext uri="{FF2B5EF4-FFF2-40B4-BE49-F238E27FC236}">
                      <a16:creationId xmlns:a16="http://schemas.microsoft.com/office/drawing/2014/main" id="{9B5173A4-53D3-45B6-B141-DE1988DCE9AE}"/>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0DA03BE-06EF-42EA-B3EB-CA36206ABB13}"/>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DF1BB75-F1CE-4C55-A28D-978159F3276F}"/>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766FD335-3B60-4A7B-91E4-C70F9C739F8F}"/>
                  </a:ext>
                </a:extLst>
              </p:cNvPr>
              <p:cNvGrpSpPr/>
              <p:nvPr/>
            </p:nvGrpSpPr>
            <p:grpSpPr>
              <a:xfrm>
                <a:off x="7018855" y="3237309"/>
                <a:ext cx="60118" cy="606029"/>
                <a:chOff x="3290222" y="5138323"/>
                <a:chExt cx="60118" cy="124353"/>
              </a:xfrm>
            </p:grpSpPr>
            <p:cxnSp>
              <p:nvCxnSpPr>
                <p:cNvPr id="130" name="Straight Connector 129">
                  <a:extLst>
                    <a:ext uri="{FF2B5EF4-FFF2-40B4-BE49-F238E27FC236}">
                      <a16:creationId xmlns:a16="http://schemas.microsoft.com/office/drawing/2014/main" id="{57528C80-55C1-4D3B-86F6-8534B2F2C876}"/>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02793A3-7835-4BE0-8730-946160C97153}"/>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1" name="Rectangle 120">
                <a:extLst>
                  <a:ext uri="{FF2B5EF4-FFF2-40B4-BE49-F238E27FC236}">
                    <a16:creationId xmlns:a16="http://schemas.microsoft.com/office/drawing/2014/main" id="{015D8244-F04F-4034-B159-2A4E297C84CE}"/>
                  </a:ext>
                </a:extLst>
              </p:cNvPr>
              <p:cNvSpPr/>
              <p:nvPr/>
            </p:nvSpPr>
            <p:spPr>
              <a:xfrm>
                <a:off x="6994914" y="3715480"/>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122" name="Group 121">
                <a:extLst>
                  <a:ext uri="{FF2B5EF4-FFF2-40B4-BE49-F238E27FC236}">
                    <a16:creationId xmlns:a16="http://schemas.microsoft.com/office/drawing/2014/main" id="{A9E7E8B6-E69C-48AC-8C09-3023CEC77B39}"/>
                  </a:ext>
                </a:extLst>
              </p:cNvPr>
              <p:cNvGrpSpPr/>
              <p:nvPr/>
            </p:nvGrpSpPr>
            <p:grpSpPr>
              <a:xfrm>
                <a:off x="7018855" y="3374232"/>
                <a:ext cx="60118" cy="786384"/>
                <a:chOff x="3290222" y="5138323"/>
                <a:chExt cx="60118" cy="124353"/>
              </a:xfrm>
            </p:grpSpPr>
            <p:cxnSp>
              <p:nvCxnSpPr>
                <p:cNvPr id="127" name="Straight Connector 126">
                  <a:extLst>
                    <a:ext uri="{FF2B5EF4-FFF2-40B4-BE49-F238E27FC236}">
                      <a16:creationId xmlns:a16="http://schemas.microsoft.com/office/drawing/2014/main" id="{771EF989-9AF1-467A-A8D7-76B54554A98A}"/>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EA07818-6280-4730-8BDF-262D99923588}"/>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701F4FD-9E3A-4D08-9DB7-5C6257D89167}"/>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3" name="Oval 122">
                <a:extLst>
                  <a:ext uri="{FF2B5EF4-FFF2-40B4-BE49-F238E27FC236}">
                    <a16:creationId xmlns:a16="http://schemas.microsoft.com/office/drawing/2014/main" id="{B0480564-85DD-4954-97AA-2C4CA6786F58}"/>
                  </a:ext>
                </a:extLst>
              </p:cNvPr>
              <p:cNvSpPr/>
              <p:nvPr/>
            </p:nvSpPr>
            <p:spPr>
              <a:xfrm>
                <a:off x="6156318" y="347308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24" name="Oval 123">
                <a:extLst>
                  <a:ext uri="{FF2B5EF4-FFF2-40B4-BE49-F238E27FC236}">
                    <a16:creationId xmlns:a16="http://schemas.microsoft.com/office/drawing/2014/main" id="{B2F2C2A4-A060-4AAC-B8F0-322B3344EF1B}"/>
                  </a:ext>
                </a:extLst>
              </p:cNvPr>
              <p:cNvSpPr/>
              <p:nvPr/>
            </p:nvSpPr>
            <p:spPr>
              <a:xfrm>
                <a:off x="6575963" y="347308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25" name="Oval 124">
                <a:extLst>
                  <a:ext uri="{FF2B5EF4-FFF2-40B4-BE49-F238E27FC236}">
                    <a16:creationId xmlns:a16="http://schemas.microsoft.com/office/drawing/2014/main" id="{DC3D593C-3066-466C-AF15-CBCABFD3858C}"/>
                  </a:ext>
                </a:extLst>
              </p:cNvPr>
              <p:cNvSpPr/>
              <p:nvPr/>
            </p:nvSpPr>
            <p:spPr>
              <a:xfrm>
                <a:off x="6994914" y="346823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126" name="Oval 125">
                <a:extLst>
                  <a:ext uri="{FF2B5EF4-FFF2-40B4-BE49-F238E27FC236}">
                    <a16:creationId xmlns:a16="http://schemas.microsoft.com/office/drawing/2014/main" id="{D334C142-EF26-4E32-B9D1-1B90182425AE}"/>
                  </a:ext>
                </a:extLst>
              </p:cNvPr>
              <p:cNvSpPr/>
              <p:nvPr/>
            </p:nvSpPr>
            <p:spPr>
              <a:xfrm>
                <a:off x="7411324" y="3516188"/>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sp>
          <p:nvSpPr>
            <p:cNvPr id="78" name="TextBox 77">
              <a:extLst>
                <a:ext uri="{FF2B5EF4-FFF2-40B4-BE49-F238E27FC236}">
                  <a16:creationId xmlns:a16="http://schemas.microsoft.com/office/drawing/2014/main" id="{BFC150B1-DF17-442D-888B-139C6FB4632B}"/>
                </a:ext>
              </a:extLst>
            </p:cNvPr>
            <p:cNvSpPr txBox="1"/>
            <p:nvPr/>
          </p:nvSpPr>
          <p:spPr>
            <a:xfrm>
              <a:off x="6523252" y="2884072"/>
              <a:ext cx="997389" cy="276999"/>
            </a:xfrm>
            <a:prstGeom prst="rect">
              <a:avLst/>
            </a:prstGeom>
            <a:noFill/>
          </p:spPr>
          <p:txBody>
            <a:bodyPr wrap="none" rtlCol="0">
              <a:spAutoFit/>
            </a:bodyPr>
            <a:lstStyle/>
            <a:p>
              <a:r>
                <a:rPr lang="en-GB" sz="1200" b="1" dirty="0"/>
                <a:t>Spine BMD</a:t>
              </a:r>
            </a:p>
          </p:txBody>
        </p:sp>
      </p:grpSp>
      <p:grpSp>
        <p:nvGrpSpPr>
          <p:cNvPr id="201" name="Group 200">
            <a:extLst>
              <a:ext uri="{FF2B5EF4-FFF2-40B4-BE49-F238E27FC236}">
                <a16:creationId xmlns:a16="http://schemas.microsoft.com/office/drawing/2014/main" id="{D0700E71-3529-40F3-A7C9-923514DE37DC}"/>
              </a:ext>
            </a:extLst>
          </p:cNvPr>
          <p:cNvGrpSpPr/>
          <p:nvPr/>
        </p:nvGrpSpPr>
        <p:grpSpPr>
          <a:xfrm>
            <a:off x="5356763" y="4343283"/>
            <a:ext cx="3391701" cy="1606633"/>
            <a:chOff x="5068731" y="4414655"/>
            <a:chExt cx="3391701" cy="1606633"/>
          </a:xfrm>
        </p:grpSpPr>
        <p:grpSp>
          <p:nvGrpSpPr>
            <p:cNvPr id="202" name="Group 201">
              <a:extLst>
                <a:ext uri="{FF2B5EF4-FFF2-40B4-BE49-F238E27FC236}">
                  <a16:creationId xmlns:a16="http://schemas.microsoft.com/office/drawing/2014/main" id="{3B40A4E0-5F66-438F-8685-EE6EF7671EB3}"/>
                </a:ext>
              </a:extLst>
            </p:cNvPr>
            <p:cNvGrpSpPr/>
            <p:nvPr/>
          </p:nvGrpSpPr>
          <p:grpSpPr>
            <a:xfrm>
              <a:off x="5068731" y="4546822"/>
              <a:ext cx="3391701" cy="1474466"/>
              <a:chOff x="607901" y="1576638"/>
              <a:chExt cx="3951399" cy="3293179"/>
            </a:xfrm>
          </p:grpSpPr>
          <p:cxnSp>
            <p:nvCxnSpPr>
              <p:cNvPr id="240" name="Straight Connector 239">
                <a:extLst>
                  <a:ext uri="{FF2B5EF4-FFF2-40B4-BE49-F238E27FC236}">
                    <a16:creationId xmlns:a16="http://schemas.microsoft.com/office/drawing/2014/main" id="{FC6BBDB8-A898-4DFC-8F00-AFCD00BFFCE5}"/>
                  </a:ext>
                </a:extLst>
              </p:cNvPr>
              <p:cNvCxnSpPr>
                <a:cxnSpLocks/>
              </p:cNvCxnSpPr>
              <p:nvPr/>
            </p:nvCxnSpPr>
            <p:spPr bwMode="auto">
              <a:xfrm>
                <a:off x="1450434" y="1949889"/>
                <a:ext cx="0" cy="23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99D6B0B-B0DA-44D4-98ED-2313C83D7C60}"/>
                  </a:ext>
                </a:extLst>
              </p:cNvPr>
              <p:cNvCxnSpPr/>
              <p:nvPr/>
            </p:nvCxnSpPr>
            <p:spPr bwMode="auto">
              <a:xfrm>
                <a:off x="1450434" y="1949889"/>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TextBox 17">
                <a:extLst>
                  <a:ext uri="{FF2B5EF4-FFF2-40B4-BE49-F238E27FC236}">
                    <a16:creationId xmlns:a16="http://schemas.microsoft.com/office/drawing/2014/main" id="{5195C497-52A1-4B52-9969-422DC824364E}"/>
                  </a:ext>
                </a:extLst>
              </p:cNvPr>
              <p:cNvSpPr txBox="1">
                <a:spLocks noChangeArrowheads="1"/>
              </p:cNvSpPr>
              <p:nvPr/>
            </p:nvSpPr>
            <p:spPr bwMode="auto">
              <a:xfrm rot="16200000">
                <a:off x="-704824" y="2889363"/>
                <a:ext cx="3055730" cy="43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Median (Q1, Q3) chang</a:t>
                </a:r>
                <a:r>
                  <a:rPr kumimoji="0" lang="en-GB" altLang="en-US" sz="1200" b="0" i="0" u="none" strike="noStrike" kern="1200" cap="none" spc="0" normalizeH="0" noProof="0" dirty="0">
                    <a:ln>
                      <a:noFill/>
                    </a:ln>
                    <a:solidFill>
                      <a:srgbClr val="000000"/>
                    </a:solidFill>
                    <a:effectLst/>
                    <a:uLnTx/>
                    <a:uFillTx/>
                    <a:latin typeface="Arial" panose="020B0604020202020204" pitchFamily="34" charset="0"/>
                    <a:ea typeface="+mn-ea"/>
                    <a:cs typeface="+mn-cs"/>
                  </a:rPr>
                  <a:t>e</a:t>
                </a:r>
                <a:r>
                  <a:rPr lang="en-GB" altLang="en-US" sz="1200" dirty="0">
                    <a:solidFill>
                      <a:srgbClr val="000000"/>
                    </a:solidFill>
                  </a:rPr>
                  <a:t> </a:t>
                </a:r>
                <a:r>
                  <a:rPr kumimoji="0" lang="en-GB" altLang="en-US" sz="1200" b="0" i="0" u="none" strike="noStrike" kern="1200" cap="none" spc="0" normalizeH="0" noProof="0" dirty="0">
                    <a:ln>
                      <a:noFill/>
                    </a:ln>
                    <a:solidFill>
                      <a:srgbClr val="000000"/>
                    </a:solidFill>
                    <a:effectLst/>
                    <a:uLnTx/>
                    <a:uFillTx/>
                    <a:latin typeface="Arial" panose="020B0604020202020204" pitchFamily="34" charset="0"/>
                    <a:ea typeface="+mn-ea"/>
                    <a:cs typeface="+mn-cs"/>
                  </a:rPr>
                  <a:t>from BL</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sp>
            <p:nvSpPr>
              <p:cNvPr id="243" name="TextBox 22">
                <a:extLst>
                  <a:ext uri="{FF2B5EF4-FFF2-40B4-BE49-F238E27FC236}">
                    <a16:creationId xmlns:a16="http://schemas.microsoft.com/office/drawing/2014/main" id="{8B0ED25C-3845-482A-A159-3324A3DC0F92}"/>
                  </a:ext>
                </a:extLst>
              </p:cNvPr>
              <p:cNvSpPr txBox="1">
                <a:spLocks noChangeArrowheads="1"/>
              </p:cNvSpPr>
              <p:nvPr/>
            </p:nvSpPr>
            <p:spPr bwMode="auto">
              <a:xfrm>
                <a:off x="2287731"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
            <p:nvSpPr>
              <p:cNvPr id="244" name="TextBox 24">
                <a:extLst>
                  <a:ext uri="{FF2B5EF4-FFF2-40B4-BE49-F238E27FC236}">
                    <a16:creationId xmlns:a16="http://schemas.microsoft.com/office/drawing/2014/main" id="{145E9D52-C16D-484F-A1D4-A33D987A01E5}"/>
                  </a:ext>
                </a:extLst>
              </p:cNvPr>
              <p:cNvSpPr txBox="1">
                <a:spLocks noChangeArrowheads="1"/>
              </p:cNvSpPr>
              <p:nvPr/>
            </p:nvSpPr>
            <p:spPr bwMode="auto">
              <a:xfrm>
                <a:off x="3253597"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96</a:t>
                </a:r>
              </a:p>
            </p:txBody>
          </p:sp>
          <p:sp>
            <p:nvSpPr>
              <p:cNvPr id="245" name="TextBox 33">
                <a:extLst>
                  <a:ext uri="{FF2B5EF4-FFF2-40B4-BE49-F238E27FC236}">
                    <a16:creationId xmlns:a16="http://schemas.microsoft.com/office/drawing/2014/main" id="{36923E0D-D375-4BAE-ADDD-8EFF91082E71}"/>
                  </a:ext>
                </a:extLst>
              </p:cNvPr>
              <p:cNvSpPr txBox="1">
                <a:spLocks noChangeArrowheads="1"/>
              </p:cNvSpPr>
              <p:nvPr/>
            </p:nvSpPr>
            <p:spPr bwMode="auto">
              <a:xfrm>
                <a:off x="2770664"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sp>
            <p:nvSpPr>
              <p:cNvPr id="246" name="TextBox 92">
                <a:extLst>
                  <a:ext uri="{FF2B5EF4-FFF2-40B4-BE49-F238E27FC236}">
                    <a16:creationId xmlns:a16="http://schemas.microsoft.com/office/drawing/2014/main" id="{DFE89435-3DD6-4FFD-AE1E-3E6B9EEC203F}"/>
                  </a:ext>
                </a:extLst>
              </p:cNvPr>
              <p:cNvSpPr txBox="1">
                <a:spLocks noChangeArrowheads="1"/>
              </p:cNvSpPr>
              <p:nvPr/>
            </p:nvSpPr>
            <p:spPr bwMode="auto">
              <a:xfrm>
                <a:off x="1804798" y="4326327"/>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
            <p:nvSpPr>
              <p:cNvPr id="247" name="TextBox 17">
                <a:extLst>
                  <a:ext uri="{FF2B5EF4-FFF2-40B4-BE49-F238E27FC236}">
                    <a16:creationId xmlns:a16="http://schemas.microsoft.com/office/drawing/2014/main" id="{6C70453A-9433-4A95-89D6-D00509444C2B}"/>
                  </a:ext>
                </a:extLst>
              </p:cNvPr>
              <p:cNvSpPr txBox="1">
                <a:spLocks noChangeArrowheads="1"/>
              </p:cNvSpPr>
              <p:nvPr/>
            </p:nvSpPr>
            <p:spPr bwMode="auto">
              <a:xfrm>
                <a:off x="2430781" y="4685151"/>
                <a:ext cx="107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Week</a:t>
                </a:r>
              </a:p>
            </p:txBody>
          </p:sp>
          <p:grpSp>
            <p:nvGrpSpPr>
              <p:cNvPr id="248" name="Group 247">
                <a:extLst>
                  <a:ext uri="{FF2B5EF4-FFF2-40B4-BE49-F238E27FC236}">
                    <a16:creationId xmlns:a16="http://schemas.microsoft.com/office/drawing/2014/main" id="{D6D8EA04-A13B-4D85-AF08-F4015D15BCBF}"/>
                  </a:ext>
                </a:extLst>
              </p:cNvPr>
              <p:cNvGrpSpPr/>
              <p:nvPr/>
            </p:nvGrpSpPr>
            <p:grpSpPr>
              <a:xfrm>
                <a:off x="953503" y="1749662"/>
                <a:ext cx="497785" cy="412447"/>
                <a:chOff x="4860033" y="1821106"/>
                <a:chExt cx="497785" cy="412447"/>
              </a:xfrm>
            </p:grpSpPr>
            <p:sp>
              <p:nvSpPr>
                <p:cNvPr id="267" name="TextBox 29">
                  <a:extLst>
                    <a:ext uri="{FF2B5EF4-FFF2-40B4-BE49-F238E27FC236}">
                      <a16:creationId xmlns:a16="http://schemas.microsoft.com/office/drawing/2014/main" id="{D9BE4F60-5470-4D9E-9F4F-5BDDF011E1B4}"/>
                    </a:ext>
                  </a:extLst>
                </p:cNvPr>
                <p:cNvSpPr txBox="1">
                  <a:spLocks noChangeArrowheads="1"/>
                </p:cNvSpPr>
                <p:nvPr/>
              </p:nvSpPr>
              <p:spPr bwMode="auto">
                <a:xfrm>
                  <a:off x="4860033" y="1821106"/>
                  <a:ext cx="381564"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0</a:t>
                  </a:r>
                  <a:endParaRPr lang="en-GB" altLang="en-US" sz="1200" baseline="30000" dirty="0">
                    <a:solidFill>
                      <a:srgbClr val="000000"/>
                    </a:solidFill>
                  </a:endParaRPr>
                </a:p>
              </p:txBody>
            </p:sp>
            <p:cxnSp>
              <p:nvCxnSpPr>
                <p:cNvPr id="268" name="Straight Connector 267">
                  <a:extLst>
                    <a:ext uri="{FF2B5EF4-FFF2-40B4-BE49-F238E27FC236}">
                      <a16:creationId xmlns:a16="http://schemas.microsoft.com/office/drawing/2014/main" id="{DC7AEDDD-E220-4902-9D82-B35FB03FED8B}"/>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id="{424651B1-45ED-4E77-8FFD-1774C7925045}"/>
                  </a:ext>
                </a:extLst>
              </p:cNvPr>
              <p:cNvGrpSpPr/>
              <p:nvPr/>
            </p:nvGrpSpPr>
            <p:grpSpPr>
              <a:xfrm>
                <a:off x="993008" y="2679772"/>
                <a:ext cx="458275" cy="412447"/>
                <a:chOff x="5035059" y="2517983"/>
                <a:chExt cx="322759" cy="412447"/>
              </a:xfrm>
            </p:grpSpPr>
            <p:sp>
              <p:nvSpPr>
                <p:cNvPr id="265" name="TextBox 74">
                  <a:extLst>
                    <a:ext uri="{FF2B5EF4-FFF2-40B4-BE49-F238E27FC236}">
                      <a16:creationId xmlns:a16="http://schemas.microsoft.com/office/drawing/2014/main" id="{9614E6DF-3496-471E-A4D7-2F93F5056C6E}"/>
                    </a:ext>
                  </a:extLst>
                </p:cNvPr>
                <p:cNvSpPr txBox="1">
                  <a:spLocks noChangeArrowheads="1"/>
                </p:cNvSpPr>
                <p:nvPr/>
              </p:nvSpPr>
              <p:spPr bwMode="auto">
                <a:xfrm>
                  <a:off x="5035059" y="2517983"/>
                  <a:ext cx="234364"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–4</a:t>
                  </a:r>
                  <a:endParaRPr lang="en-GB" altLang="en-US" sz="1200" baseline="30000" dirty="0">
                    <a:solidFill>
                      <a:srgbClr val="000000"/>
                    </a:solidFill>
                  </a:endParaRPr>
                </a:p>
              </p:txBody>
            </p:sp>
            <p:cxnSp>
              <p:nvCxnSpPr>
                <p:cNvPr id="266" name="Straight Connector 265">
                  <a:extLst>
                    <a:ext uri="{FF2B5EF4-FFF2-40B4-BE49-F238E27FC236}">
                      <a16:creationId xmlns:a16="http://schemas.microsoft.com/office/drawing/2014/main" id="{82829EBC-CB3D-49C1-8444-C80A607500D3}"/>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78186C7E-B9DD-44F5-AAE1-BE49FA699314}"/>
                  </a:ext>
                </a:extLst>
              </p:cNvPr>
              <p:cNvGrpSpPr/>
              <p:nvPr/>
            </p:nvGrpSpPr>
            <p:grpSpPr>
              <a:xfrm>
                <a:off x="1066504" y="3609882"/>
                <a:ext cx="384784" cy="412447"/>
                <a:chOff x="4973034" y="3646987"/>
                <a:chExt cx="384784" cy="412447"/>
              </a:xfrm>
            </p:grpSpPr>
            <p:sp>
              <p:nvSpPr>
                <p:cNvPr id="263" name="TextBox 83">
                  <a:extLst>
                    <a:ext uri="{FF2B5EF4-FFF2-40B4-BE49-F238E27FC236}">
                      <a16:creationId xmlns:a16="http://schemas.microsoft.com/office/drawing/2014/main" id="{71D534D8-7927-411B-835B-3BEF8344FB35}"/>
                    </a:ext>
                  </a:extLst>
                </p:cNvPr>
                <p:cNvSpPr txBox="1">
                  <a:spLocks noChangeArrowheads="1"/>
                </p:cNvSpPr>
                <p:nvPr/>
              </p:nvSpPr>
              <p:spPr bwMode="auto">
                <a:xfrm>
                  <a:off x="4973034" y="3646987"/>
                  <a:ext cx="268563"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–8</a:t>
                  </a:r>
                  <a:endParaRPr lang="en-GB" altLang="en-US" sz="1200" baseline="30000" dirty="0">
                    <a:solidFill>
                      <a:srgbClr val="000000"/>
                    </a:solidFill>
                  </a:endParaRPr>
                </a:p>
              </p:txBody>
            </p:sp>
            <p:cxnSp>
              <p:nvCxnSpPr>
                <p:cNvPr id="264" name="Straight Connector 263">
                  <a:extLst>
                    <a:ext uri="{FF2B5EF4-FFF2-40B4-BE49-F238E27FC236}">
                      <a16:creationId xmlns:a16="http://schemas.microsoft.com/office/drawing/2014/main" id="{7D056144-AB82-4274-8A9C-98287A7F12B3}"/>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30E60941-DFCD-415E-8765-60C9E3F9611F}"/>
                  </a:ext>
                </a:extLst>
              </p:cNvPr>
              <p:cNvGrpSpPr/>
              <p:nvPr/>
            </p:nvGrpSpPr>
            <p:grpSpPr>
              <a:xfrm>
                <a:off x="1004254" y="3144827"/>
                <a:ext cx="447034" cy="412447"/>
                <a:chOff x="4910784" y="3197790"/>
                <a:chExt cx="447034" cy="412447"/>
              </a:xfrm>
            </p:grpSpPr>
            <p:sp>
              <p:nvSpPr>
                <p:cNvPr id="261" name="TextBox 78">
                  <a:extLst>
                    <a:ext uri="{FF2B5EF4-FFF2-40B4-BE49-F238E27FC236}">
                      <a16:creationId xmlns:a16="http://schemas.microsoft.com/office/drawing/2014/main" id="{46133CD0-6194-4C86-9BF3-F1AB161263FB}"/>
                    </a:ext>
                  </a:extLst>
                </p:cNvPr>
                <p:cNvSpPr txBox="1">
                  <a:spLocks noChangeArrowheads="1"/>
                </p:cNvSpPr>
                <p:nvPr/>
              </p:nvSpPr>
              <p:spPr bwMode="auto">
                <a:xfrm>
                  <a:off x="4910784" y="3197790"/>
                  <a:ext cx="330812"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–6</a:t>
                  </a:r>
                  <a:endParaRPr lang="en-GB" altLang="en-US" sz="1200" baseline="30000" dirty="0">
                    <a:solidFill>
                      <a:srgbClr val="000000"/>
                    </a:solidFill>
                  </a:endParaRPr>
                </a:p>
              </p:txBody>
            </p:sp>
            <p:cxnSp>
              <p:nvCxnSpPr>
                <p:cNvPr id="262" name="Straight Connector 261">
                  <a:extLst>
                    <a:ext uri="{FF2B5EF4-FFF2-40B4-BE49-F238E27FC236}">
                      <a16:creationId xmlns:a16="http://schemas.microsoft.com/office/drawing/2014/main" id="{EF55DCE8-5239-4EA3-815A-0229983A5BD7}"/>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2" name="TextBox 97">
                <a:extLst>
                  <a:ext uri="{FF2B5EF4-FFF2-40B4-BE49-F238E27FC236}">
                    <a16:creationId xmlns:a16="http://schemas.microsoft.com/office/drawing/2014/main" id="{3C0D6999-AF2D-466A-B97C-94884CC9F910}"/>
                  </a:ext>
                </a:extLst>
              </p:cNvPr>
              <p:cNvSpPr txBox="1">
                <a:spLocks noChangeArrowheads="1"/>
              </p:cNvSpPr>
              <p:nvPr/>
            </p:nvSpPr>
            <p:spPr bwMode="auto">
              <a:xfrm>
                <a:off x="1406823" y="4326327"/>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grpSp>
            <p:nvGrpSpPr>
              <p:cNvPr id="253" name="Group 252">
                <a:extLst>
                  <a:ext uri="{FF2B5EF4-FFF2-40B4-BE49-F238E27FC236}">
                    <a16:creationId xmlns:a16="http://schemas.microsoft.com/office/drawing/2014/main" id="{4A60E2A5-E5CF-48C5-96C6-52EFA9402082}"/>
                  </a:ext>
                </a:extLst>
              </p:cNvPr>
              <p:cNvGrpSpPr/>
              <p:nvPr/>
            </p:nvGrpSpPr>
            <p:grpSpPr>
              <a:xfrm>
                <a:off x="997051" y="4074936"/>
                <a:ext cx="454048" cy="412447"/>
                <a:chOff x="4903770" y="3871585"/>
                <a:chExt cx="454048" cy="412447"/>
              </a:xfrm>
            </p:grpSpPr>
            <p:sp>
              <p:nvSpPr>
                <p:cNvPr id="259" name="TextBox 85">
                  <a:extLst>
                    <a:ext uri="{FF2B5EF4-FFF2-40B4-BE49-F238E27FC236}">
                      <a16:creationId xmlns:a16="http://schemas.microsoft.com/office/drawing/2014/main" id="{5BFE4314-C0F8-4AC2-8F51-6492336BA711}"/>
                    </a:ext>
                  </a:extLst>
                </p:cNvPr>
                <p:cNvSpPr txBox="1">
                  <a:spLocks noChangeArrowheads="1"/>
                </p:cNvSpPr>
                <p:nvPr/>
              </p:nvSpPr>
              <p:spPr bwMode="auto">
                <a:xfrm>
                  <a:off x="4903770" y="3871585"/>
                  <a:ext cx="337827"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cs typeface="Arial" panose="020B0604020202020204" pitchFamily="34" charset="0"/>
                    </a:rPr>
                    <a:t>–10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260" name="Straight Connector 259">
                  <a:extLst>
                    <a:ext uri="{FF2B5EF4-FFF2-40B4-BE49-F238E27FC236}">
                      <a16:creationId xmlns:a16="http://schemas.microsoft.com/office/drawing/2014/main" id="{A001FF15-6A97-48B0-8A25-8524A6641C18}"/>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D02D98C6-8D3D-430D-9787-05A284EAFD5D}"/>
                  </a:ext>
                </a:extLst>
              </p:cNvPr>
              <p:cNvGrpSpPr/>
              <p:nvPr/>
            </p:nvGrpSpPr>
            <p:grpSpPr>
              <a:xfrm>
                <a:off x="948434" y="2216305"/>
                <a:ext cx="497785" cy="412447"/>
                <a:chOff x="4860033" y="1821106"/>
                <a:chExt cx="497785" cy="412447"/>
              </a:xfrm>
            </p:grpSpPr>
            <p:sp>
              <p:nvSpPr>
                <p:cNvPr id="257" name="TextBox 29">
                  <a:extLst>
                    <a:ext uri="{FF2B5EF4-FFF2-40B4-BE49-F238E27FC236}">
                      <a16:creationId xmlns:a16="http://schemas.microsoft.com/office/drawing/2014/main" id="{88D34039-6B3A-4845-8355-62F1F0E54340}"/>
                    </a:ext>
                  </a:extLst>
                </p:cNvPr>
                <p:cNvSpPr txBox="1">
                  <a:spLocks noChangeArrowheads="1"/>
                </p:cNvSpPr>
                <p:nvPr/>
              </p:nvSpPr>
              <p:spPr bwMode="auto">
                <a:xfrm>
                  <a:off x="4860033" y="1821106"/>
                  <a:ext cx="381564" cy="41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cs typeface="Arial" panose="020B0604020202020204" pitchFamily="34" charset="0"/>
                    </a:rPr>
                    <a:t>–2</a:t>
                  </a:r>
                  <a:endParaRPr lang="en-GB" altLang="en-US" sz="1200" baseline="30000" dirty="0">
                    <a:solidFill>
                      <a:srgbClr val="000000"/>
                    </a:solidFill>
                  </a:endParaRPr>
                </a:p>
              </p:txBody>
            </p:sp>
            <p:cxnSp>
              <p:nvCxnSpPr>
                <p:cNvPr id="258" name="Straight Connector 257">
                  <a:extLst>
                    <a:ext uri="{FF2B5EF4-FFF2-40B4-BE49-F238E27FC236}">
                      <a16:creationId xmlns:a16="http://schemas.microsoft.com/office/drawing/2014/main" id="{4E1C2DA6-FF02-4A8C-AFBA-87B8EEED646E}"/>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5" name="TextBox 24">
                <a:extLst>
                  <a:ext uri="{FF2B5EF4-FFF2-40B4-BE49-F238E27FC236}">
                    <a16:creationId xmlns:a16="http://schemas.microsoft.com/office/drawing/2014/main" id="{6EAAB5B1-97FD-47EE-824E-DE361FAC88A5}"/>
                  </a:ext>
                </a:extLst>
              </p:cNvPr>
              <p:cNvSpPr txBox="1">
                <a:spLocks noChangeArrowheads="1"/>
              </p:cNvSpPr>
              <p:nvPr/>
            </p:nvSpPr>
            <p:spPr bwMode="auto">
              <a:xfrm>
                <a:off x="4304422" y="432632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144</a:t>
                </a:r>
              </a:p>
            </p:txBody>
          </p:sp>
          <p:sp>
            <p:nvSpPr>
              <p:cNvPr id="256" name="TextBox 33">
                <a:extLst>
                  <a:ext uri="{FF2B5EF4-FFF2-40B4-BE49-F238E27FC236}">
                    <a16:creationId xmlns:a16="http://schemas.microsoft.com/office/drawing/2014/main" id="{A024F805-9367-40B4-B4E5-9FF14850E9B7}"/>
                  </a:ext>
                </a:extLst>
              </p:cNvPr>
              <p:cNvSpPr txBox="1">
                <a:spLocks noChangeArrowheads="1"/>
              </p:cNvSpPr>
              <p:nvPr/>
            </p:nvSpPr>
            <p:spPr bwMode="auto">
              <a:xfrm>
                <a:off x="3736530" y="4326327"/>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a:t>
                </a:r>
              </a:p>
            </p:txBody>
          </p:sp>
        </p:grpSp>
        <p:grpSp>
          <p:nvGrpSpPr>
            <p:cNvPr id="203" name="Group 202">
              <a:extLst>
                <a:ext uri="{FF2B5EF4-FFF2-40B4-BE49-F238E27FC236}">
                  <a16:creationId xmlns:a16="http://schemas.microsoft.com/office/drawing/2014/main" id="{27C9AD4A-0036-4D71-AEA1-2A7BC847414E}"/>
                </a:ext>
              </a:extLst>
            </p:cNvPr>
            <p:cNvGrpSpPr/>
            <p:nvPr/>
          </p:nvGrpSpPr>
          <p:grpSpPr>
            <a:xfrm>
              <a:off x="6189180" y="4736307"/>
              <a:ext cx="60118" cy="851296"/>
              <a:chOff x="3290222" y="5138323"/>
              <a:chExt cx="60118" cy="124353"/>
            </a:xfrm>
          </p:grpSpPr>
          <p:cxnSp>
            <p:nvCxnSpPr>
              <p:cNvPr id="238" name="Straight Connector 237">
                <a:extLst>
                  <a:ext uri="{FF2B5EF4-FFF2-40B4-BE49-F238E27FC236}">
                    <a16:creationId xmlns:a16="http://schemas.microsoft.com/office/drawing/2014/main" id="{F91FB857-5128-49FB-980A-B66C724BAA23}"/>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C347FF8-A2F3-4091-B8AA-2BED42568C21}"/>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FCB10547-FA3D-4DBD-AE3E-71AD5679C7D8}"/>
                </a:ext>
              </a:extLst>
            </p:cNvPr>
            <p:cNvGrpSpPr/>
            <p:nvPr/>
          </p:nvGrpSpPr>
          <p:grpSpPr>
            <a:xfrm>
              <a:off x="6612991" y="4719637"/>
              <a:ext cx="60118" cy="741760"/>
              <a:chOff x="3290222" y="5138323"/>
              <a:chExt cx="60118" cy="124353"/>
            </a:xfrm>
          </p:grpSpPr>
          <p:cxnSp>
            <p:nvCxnSpPr>
              <p:cNvPr id="236" name="Straight Connector 235">
                <a:extLst>
                  <a:ext uri="{FF2B5EF4-FFF2-40B4-BE49-F238E27FC236}">
                    <a16:creationId xmlns:a16="http://schemas.microsoft.com/office/drawing/2014/main" id="{FC20ACF8-DFE6-46A1-8920-545BD0233278}"/>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FB0A26B-CD8B-4015-BB90-E7F7445ADCF1}"/>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B9078BE4-8391-4410-ACF8-DC330E367ADD}"/>
                </a:ext>
              </a:extLst>
            </p:cNvPr>
            <p:cNvGrpSpPr/>
            <p:nvPr/>
          </p:nvGrpSpPr>
          <p:grpSpPr>
            <a:xfrm>
              <a:off x="7030157" y="4704159"/>
              <a:ext cx="60118" cy="764381"/>
              <a:chOff x="3290222" y="5138323"/>
              <a:chExt cx="60118" cy="124353"/>
            </a:xfrm>
          </p:grpSpPr>
          <p:cxnSp>
            <p:nvCxnSpPr>
              <p:cNvPr id="233" name="Straight Connector 232">
                <a:extLst>
                  <a:ext uri="{FF2B5EF4-FFF2-40B4-BE49-F238E27FC236}">
                    <a16:creationId xmlns:a16="http://schemas.microsoft.com/office/drawing/2014/main" id="{F6CAEFCA-C59B-477F-A131-DACC0C503D8B}"/>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902C663F-ACE9-46B8-AAE6-867B3824A191}"/>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4205435-36AC-4B83-9E4B-642888EEDED3}"/>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CE51F670-2DDB-4BBC-BD23-2259B0CD3881}"/>
                </a:ext>
              </a:extLst>
            </p:cNvPr>
            <p:cNvGrpSpPr/>
            <p:nvPr/>
          </p:nvGrpSpPr>
          <p:grpSpPr>
            <a:xfrm>
              <a:off x="7445971" y="4741069"/>
              <a:ext cx="60118" cy="926306"/>
              <a:chOff x="3290222" y="5138323"/>
              <a:chExt cx="60118" cy="124353"/>
            </a:xfrm>
          </p:grpSpPr>
          <p:cxnSp>
            <p:nvCxnSpPr>
              <p:cNvPr id="230" name="Straight Connector 229">
                <a:extLst>
                  <a:ext uri="{FF2B5EF4-FFF2-40B4-BE49-F238E27FC236}">
                    <a16:creationId xmlns:a16="http://schemas.microsoft.com/office/drawing/2014/main" id="{6BF7FBC7-4768-47E4-85F2-E929B439AA44}"/>
                  </a:ext>
                </a:extLst>
              </p:cNvPr>
              <p:cNvCxnSpPr/>
              <p:nvPr/>
            </p:nvCxnSpPr>
            <p:spPr>
              <a:xfrm>
                <a:off x="3320281" y="5138323"/>
                <a:ext cx="0" cy="124353"/>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5157293-A1C8-4A28-B6B1-98C7853B5CAD}"/>
                  </a:ext>
                </a:extLst>
              </p:cNvPr>
              <p:cNvCxnSpPr>
                <a:cxnSpLocks/>
              </p:cNvCxnSpPr>
              <p:nvPr/>
            </p:nvCxnSpPr>
            <p:spPr>
              <a:xfrm rot="5400000">
                <a:off x="3320281" y="5108264"/>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E724BEC-6C44-4B4D-90CF-65E2380C9F92}"/>
                  </a:ext>
                </a:extLst>
              </p:cNvPr>
              <p:cNvCxnSpPr>
                <a:cxnSpLocks/>
              </p:cNvCxnSpPr>
              <p:nvPr/>
            </p:nvCxnSpPr>
            <p:spPr>
              <a:xfrm rot="5400000">
                <a:off x="3320281" y="5232617"/>
                <a:ext cx="0" cy="601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E6DA20A6-8CC3-4DCD-B73F-0080B34193D8}"/>
                </a:ext>
              </a:extLst>
            </p:cNvPr>
            <p:cNvGrpSpPr/>
            <p:nvPr/>
          </p:nvGrpSpPr>
          <p:grpSpPr>
            <a:xfrm>
              <a:off x="7875460" y="4708921"/>
              <a:ext cx="60118" cy="1019176"/>
              <a:chOff x="3290222" y="5138323"/>
              <a:chExt cx="60118" cy="124353"/>
            </a:xfrm>
          </p:grpSpPr>
          <p:cxnSp>
            <p:nvCxnSpPr>
              <p:cNvPr id="228" name="Straight Connector 227">
                <a:extLst>
                  <a:ext uri="{FF2B5EF4-FFF2-40B4-BE49-F238E27FC236}">
                    <a16:creationId xmlns:a16="http://schemas.microsoft.com/office/drawing/2014/main" id="{D0FB9BBB-F9D3-4A26-816D-AF3673C40633}"/>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B972B66-955F-4D18-BF8B-58E8198F3029}"/>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86BD558C-6135-4806-9F2D-937412E16463}"/>
                </a:ext>
              </a:extLst>
            </p:cNvPr>
            <p:cNvGrpSpPr/>
            <p:nvPr/>
          </p:nvGrpSpPr>
          <p:grpSpPr>
            <a:xfrm>
              <a:off x="8296235" y="4722019"/>
              <a:ext cx="60118" cy="682228"/>
              <a:chOff x="3290222" y="5138323"/>
              <a:chExt cx="60118" cy="124353"/>
            </a:xfrm>
          </p:grpSpPr>
          <p:cxnSp>
            <p:nvCxnSpPr>
              <p:cNvPr id="226" name="Straight Connector 225">
                <a:extLst>
                  <a:ext uri="{FF2B5EF4-FFF2-40B4-BE49-F238E27FC236}">
                    <a16:creationId xmlns:a16="http://schemas.microsoft.com/office/drawing/2014/main" id="{CB69813B-EB62-4399-9EAD-E9F9C461C40F}"/>
                  </a:ext>
                </a:extLst>
              </p:cNvPr>
              <p:cNvCxnSpPr/>
              <p:nvPr/>
            </p:nvCxnSpPr>
            <p:spPr>
              <a:xfrm>
                <a:off x="3320281" y="5138323"/>
                <a:ext cx="0" cy="12435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F1C8C69D-F057-4A3E-A660-3D2DC7486430}"/>
                  </a:ext>
                </a:extLst>
              </p:cNvPr>
              <p:cNvCxnSpPr>
                <a:cxnSpLocks/>
              </p:cNvCxnSpPr>
              <p:nvPr/>
            </p:nvCxnSpPr>
            <p:spPr>
              <a:xfrm rot="5400000">
                <a:off x="3320281" y="5232617"/>
                <a:ext cx="0" cy="601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9" name="TextBox 208">
              <a:extLst>
                <a:ext uri="{FF2B5EF4-FFF2-40B4-BE49-F238E27FC236}">
                  <a16:creationId xmlns:a16="http://schemas.microsoft.com/office/drawing/2014/main" id="{11E36C32-CB95-4F4A-B568-BD83CB527D09}"/>
                </a:ext>
              </a:extLst>
            </p:cNvPr>
            <p:cNvSpPr txBox="1"/>
            <p:nvPr/>
          </p:nvSpPr>
          <p:spPr>
            <a:xfrm>
              <a:off x="6755333" y="4414655"/>
              <a:ext cx="508473" cy="276999"/>
            </a:xfrm>
            <a:prstGeom prst="rect">
              <a:avLst/>
            </a:prstGeom>
            <a:noFill/>
          </p:spPr>
          <p:txBody>
            <a:bodyPr wrap="none" rtlCol="0">
              <a:spAutoFit/>
            </a:bodyPr>
            <a:lstStyle/>
            <a:p>
              <a:r>
                <a:rPr lang="en-GB" sz="1200" b="1" dirty="0" err="1"/>
                <a:t>CrCl</a:t>
              </a:r>
              <a:endParaRPr lang="en-GB" sz="1200" b="1" dirty="0"/>
            </a:p>
          </p:txBody>
        </p:sp>
        <p:sp>
          <p:nvSpPr>
            <p:cNvPr id="210" name="Freeform: Shape 209">
              <a:extLst>
                <a:ext uri="{FF2B5EF4-FFF2-40B4-BE49-F238E27FC236}">
                  <a16:creationId xmlns:a16="http://schemas.microsoft.com/office/drawing/2014/main" id="{BA5E9E03-D52E-4CD6-A760-05068068A002}"/>
                </a:ext>
              </a:extLst>
            </p:cNvPr>
            <p:cNvSpPr/>
            <p:nvPr/>
          </p:nvSpPr>
          <p:spPr>
            <a:xfrm>
              <a:off x="5790009" y="4713684"/>
              <a:ext cx="1687116" cy="521494"/>
            </a:xfrm>
            <a:custGeom>
              <a:avLst/>
              <a:gdLst>
                <a:gd name="connsiteX0" fmla="*/ 0 w 1687116"/>
                <a:gd name="connsiteY0" fmla="*/ 0 h 521494"/>
                <a:gd name="connsiteX1" fmla="*/ 426244 w 1687116"/>
                <a:gd name="connsiteY1" fmla="*/ 257175 h 521494"/>
                <a:gd name="connsiteX2" fmla="*/ 856060 w 1687116"/>
                <a:gd name="connsiteY2" fmla="*/ 373857 h 521494"/>
                <a:gd name="connsiteX3" fmla="*/ 1268016 w 1687116"/>
                <a:gd name="connsiteY3" fmla="*/ 440532 h 521494"/>
                <a:gd name="connsiteX4" fmla="*/ 1687116 w 1687116"/>
                <a:gd name="connsiteY4" fmla="*/ 521494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116" h="521494">
                  <a:moveTo>
                    <a:pt x="0" y="0"/>
                  </a:moveTo>
                  <a:lnTo>
                    <a:pt x="426244" y="257175"/>
                  </a:lnTo>
                  <a:lnTo>
                    <a:pt x="856060" y="373857"/>
                  </a:lnTo>
                  <a:lnTo>
                    <a:pt x="1268016" y="440532"/>
                  </a:lnTo>
                  <a:lnTo>
                    <a:pt x="1687116" y="521494"/>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reeform: Shape 210">
              <a:extLst>
                <a:ext uri="{FF2B5EF4-FFF2-40B4-BE49-F238E27FC236}">
                  <a16:creationId xmlns:a16="http://schemas.microsoft.com/office/drawing/2014/main" id="{C37F235D-7912-44E5-B9A2-B9679FB94D96}"/>
                </a:ext>
              </a:extLst>
            </p:cNvPr>
            <p:cNvSpPr/>
            <p:nvPr/>
          </p:nvSpPr>
          <p:spPr>
            <a:xfrm>
              <a:off x="7479506" y="4849416"/>
              <a:ext cx="844153" cy="386953"/>
            </a:xfrm>
            <a:custGeom>
              <a:avLst/>
              <a:gdLst>
                <a:gd name="connsiteX0" fmla="*/ 0 w 844153"/>
                <a:gd name="connsiteY0" fmla="*/ 386953 h 386953"/>
                <a:gd name="connsiteX1" fmla="*/ 423863 w 844153"/>
                <a:gd name="connsiteY1" fmla="*/ 267890 h 386953"/>
                <a:gd name="connsiteX2" fmla="*/ 844153 w 844153"/>
                <a:gd name="connsiteY2" fmla="*/ 0 h 386953"/>
              </a:gdLst>
              <a:ahLst/>
              <a:cxnLst>
                <a:cxn ang="0">
                  <a:pos x="connsiteX0" y="connsiteY0"/>
                </a:cxn>
                <a:cxn ang="0">
                  <a:pos x="connsiteX1" y="connsiteY1"/>
                </a:cxn>
                <a:cxn ang="0">
                  <a:pos x="connsiteX2" y="connsiteY2"/>
                </a:cxn>
              </a:cxnLst>
              <a:rect l="l" t="t" r="r" b="b"/>
              <a:pathLst>
                <a:path w="844153" h="386953">
                  <a:moveTo>
                    <a:pt x="0" y="386953"/>
                  </a:moveTo>
                  <a:lnTo>
                    <a:pt x="423863" y="267890"/>
                  </a:lnTo>
                  <a:lnTo>
                    <a:pt x="844153" y="0"/>
                  </a:lnTo>
                </a:path>
              </a:pathLst>
            </a:cu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Shape 211">
              <a:extLst>
                <a:ext uri="{FF2B5EF4-FFF2-40B4-BE49-F238E27FC236}">
                  <a16:creationId xmlns:a16="http://schemas.microsoft.com/office/drawing/2014/main" id="{136D32FC-1DF3-459D-A7A1-4CE4C335FB19}"/>
                </a:ext>
              </a:extLst>
            </p:cNvPr>
            <p:cNvSpPr/>
            <p:nvPr/>
          </p:nvSpPr>
          <p:spPr>
            <a:xfrm>
              <a:off x="5798344" y="4712494"/>
              <a:ext cx="2502694" cy="204787"/>
            </a:xfrm>
            <a:custGeom>
              <a:avLst/>
              <a:gdLst>
                <a:gd name="connsiteX0" fmla="*/ 0 w 2502694"/>
                <a:gd name="connsiteY0" fmla="*/ 0 h 204787"/>
                <a:gd name="connsiteX1" fmla="*/ 417909 w 2502694"/>
                <a:gd name="connsiteY1" fmla="*/ 23812 h 204787"/>
                <a:gd name="connsiteX2" fmla="*/ 842962 w 2502694"/>
                <a:gd name="connsiteY2" fmla="*/ 126206 h 204787"/>
                <a:gd name="connsiteX3" fmla="*/ 1258490 w 2502694"/>
                <a:gd name="connsiteY3" fmla="*/ 9525 h 204787"/>
                <a:gd name="connsiteX4" fmla="*/ 1671637 w 2502694"/>
                <a:gd name="connsiteY4" fmla="*/ 46434 h 204787"/>
                <a:gd name="connsiteX5" fmla="*/ 2105025 w 2502694"/>
                <a:gd name="connsiteY5" fmla="*/ 204787 h 204787"/>
                <a:gd name="connsiteX6" fmla="*/ 2502694 w 2502694"/>
                <a:gd name="connsiteY6" fmla="*/ 59531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694" h="204787">
                  <a:moveTo>
                    <a:pt x="0" y="0"/>
                  </a:moveTo>
                  <a:lnTo>
                    <a:pt x="417909" y="23812"/>
                  </a:lnTo>
                  <a:lnTo>
                    <a:pt x="842962" y="126206"/>
                  </a:lnTo>
                  <a:lnTo>
                    <a:pt x="1258490" y="9525"/>
                  </a:lnTo>
                  <a:lnTo>
                    <a:pt x="1671637" y="46434"/>
                  </a:lnTo>
                  <a:lnTo>
                    <a:pt x="2105025" y="204787"/>
                  </a:lnTo>
                  <a:lnTo>
                    <a:pt x="2502694" y="59531"/>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A101D9B6-C8B0-42AF-B3FA-1E211F285F5A}"/>
                </a:ext>
              </a:extLst>
            </p:cNvPr>
            <p:cNvSpPr/>
            <p:nvPr/>
          </p:nvSpPr>
          <p:spPr>
            <a:xfrm>
              <a:off x="6165239" y="468525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14" name="Oval 213">
              <a:extLst>
                <a:ext uri="{FF2B5EF4-FFF2-40B4-BE49-F238E27FC236}">
                  <a16:creationId xmlns:a16="http://schemas.microsoft.com/office/drawing/2014/main" id="{B620AD47-8725-4439-91EB-C99B6300F3F6}"/>
                </a:ext>
              </a:extLst>
            </p:cNvPr>
            <p:cNvSpPr/>
            <p:nvPr/>
          </p:nvSpPr>
          <p:spPr>
            <a:xfrm>
              <a:off x="6589050" y="477931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15" name="Oval 214">
              <a:extLst>
                <a:ext uri="{FF2B5EF4-FFF2-40B4-BE49-F238E27FC236}">
                  <a16:creationId xmlns:a16="http://schemas.microsoft.com/office/drawing/2014/main" id="{61307204-A3CB-4090-9A4E-15CAB3042D06}"/>
                </a:ext>
              </a:extLst>
            </p:cNvPr>
            <p:cNvSpPr/>
            <p:nvPr/>
          </p:nvSpPr>
          <p:spPr>
            <a:xfrm>
              <a:off x="7006216" y="4668494"/>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16" name="Oval 215">
              <a:extLst>
                <a:ext uri="{FF2B5EF4-FFF2-40B4-BE49-F238E27FC236}">
                  <a16:creationId xmlns:a16="http://schemas.microsoft.com/office/drawing/2014/main" id="{15C83758-3AED-4C4E-B550-1A6EEF8A094A}"/>
                </a:ext>
              </a:extLst>
            </p:cNvPr>
            <p:cNvSpPr/>
            <p:nvPr/>
          </p:nvSpPr>
          <p:spPr>
            <a:xfrm>
              <a:off x="7422030" y="470930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17" name="Oval 216">
              <a:extLst>
                <a:ext uri="{FF2B5EF4-FFF2-40B4-BE49-F238E27FC236}">
                  <a16:creationId xmlns:a16="http://schemas.microsoft.com/office/drawing/2014/main" id="{660475FD-6AD6-4EE4-A3EE-CA755BE25905}"/>
                </a:ext>
              </a:extLst>
            </p:cNvPr>
            <p:cNvSpPr/>
            <p:nvPr/>
          </p:nvSpPr>
          <p:spPr>
            <a:xfrm>
              <a:off x="7851519" y="485753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18" name="Oval 217">
              <a:extLst>
                <a:ext uri="{FF2B5EF4-FFF2-40B4-BE49-F238E27FC236}">
                  <a16:creationId xmlns:a16="http://schemas.microsoft.com/office/drawing/2014/main" id="{F1C176C2-C9F7-4728-A2CE-ABE142A6E7DA}"/>
                </a:ext>
              </a:extLst>
            </p:cNvPr>
            <p:cNvSpPr/>
            <p:nvPr/>
          </p:nvSpPr>
          <p:spPr>
            <a:xfrm>
              <a:off x="8272294" y="4717857"/>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19" name="Rectangle 218">
              <a:extLst>
                <a:ext uri="{FF2B5EF4-FFF2-40B4-BE49-F238E27FC236}">
                  <a16:creationId xmlns:a16="http://schemas.microsoft.com/office/drawing/2014/main" id="{08028B91-3224-4FDC-895B-4952D16AE4A9}"/>
                </a:ext>
              </a:extLst>
            </p:cNvPr>
            <p:cNvSpPr/>
            <p:nvPr/>
          </p:nvSpPr>
          <p:spPr>
            <a:xfrm>
              <a:off x="6165239" y="4912295"/>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20" name="Rectangle 219">
              <a:extLst>
                <a:ext uri="{FF2B5EF4-FFF2-40B4-BE49-F238E27FC236}">
                  <a16:creationId xmlns:a16="http://schemas.microsoft.com/office/drawing/2014/main" id="{E14678ED-C257-4672-8AE6-B31AAE5ECBE9}"/>
                </a:ext>
              </a:extLst>
            </p:cNvPr>
            <p:cNvSpPr/>
            <p:nvPr/>
          </p:nvSpPr>
          <p:spPr>
            <a:xfrm>
              <a:off x="6589050" y="5032748"/>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21" name="Rectangle 220">
              <a:extLst>
                <a:ext uri="{FF2B5EF4-FFF2-40B4-BE49-F238E27FC236}">
                  <a16:creationId xmlns:a16="http://schemas.microsoft.com/office/drawing/2014/main" id="{0783580E-66DB-41E4-8B2F-8E8D8B4D5B1C}"/>
                </a:ext>
              </a:extLst>
            </p:cNvPr>
            <p:cNvSpPr/>
            <p:nvPr/>
          </p:nvSpPr>
          <p:spPr>
            <a:xfrm>
              <a:off x="7006216" y="5097909"/>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sp>
          <p:nvSpPr>
            <p:cNvPr id="222" name="Rectangle 221">
              <a:extLst>
                <a:ext uri="{FF2B5EF4-FFF2-40B4-BE49-F238E27FC236}">
                  <a16:creationId xmlns:a16="http://schemas.microsoft.com/office/drawing/2014/main" id="{359ACB82-1591-43DB-A0BE-3F5EA5D89D51}"/>
                </a:ext>
              </a:extLst>
            </p:cNvPr>
            <p:cNvSpPr/>
            <p:nvPr/>
          </p:nvSpPr>
          <p:spPr>
            <a:xfrm>
              <a:off x="7422030" y="5180603"/>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23" name="Rectangle 222">
              <a:extLst>
                <a:ext uri="{FF2B5EF4-FFF2-40B4-BE49-F238E27FC236}">
                  <a16:creationId xmlns:a16="http://schemas.microsoft.com/office/drawing/2014/main" id="{E4D3A5BC-F3CE-4490-A0AF-F036E5C82A6A}"/>
                </a:ext>
              </a:extLst>
            </p:cNvPr>
            <p:cNvSpPr/>
            <p:nvPr/>
          </p:nvSpPr>
          <p:spPr>
            <a:xfrm>
              <a:off x="5746473" y="4659938"/>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24" name="Oval 223">
              <a:extLst>
                <a:ext uri="{FF2B5EF4-FFF2-40B4-BE49-F238E27FC236}">
                  <a16:creationId xmlns:a16="http://schemas.microsoft.com/office/drawing/2014/main" id="{7D024653-846A-4E28-B3AA-248912BDD078}"/>
                </a:ext>
              </a:extLst>
            </p:cNvPr>
            <p:cNvSpPr/>
            <p:nvPr/>
          </p:nvSpPr>
          <p:spPr>
            <a:xfrm>
              <a:off x="7851519" y="505413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sp>
          <p:nvSpPr>
            <p:cNvPr id="225" name="Oval 224">
              <a:extLst>
                <a:ext uri="{FF2B5EF4-FFF2-40B4-BE49-F238E27FC236}">
                  <a16:creationId xmlns:a16="http://schemas.microsoft.com/office/drawing/2014/main" id="{30FC5757-C418-417C-BE5A-6F9DB0CC50E9}"/>
                </a:ext>
              </a:extLst>
            </p:cNvPr>
            <p:cNvSpPr/>
            <p:nvPr/>
          </p:nvSpPr>
          <p:spPr>
            <a:xfrm>
              <a:off x="8272294" y="479524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spTree>
    <p:extLst>
      <p:ext uri="{BB962C8B-B14F-4D97-AF65-F5344CB8AC3E}">
        <p14:creationId xmlns:p14="http://schemas.microsoft.com/office/powerpoint/2010/main" val="120500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2</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69B5000F-F36F-49EA-A7F4-57ACDDF759FC}"/>
              </a:ext>
            </a:extLst>
          </p:cNvPr>
          <p:cNvGraphicFramePr>
            <a:graphicFrameLocks noGrp="1"/>
          </p:cNvGraphicFramePr>
          <p:nvPr>
            <p:ph sz="half" idx="1"/>
            <p:extLst>
              <p:ext uri="{D42A27DB-BD31-4B8C-83A1-F6EECF244321}">
                <p14:modId xmlns:p14="http://schemas.microsoft.com/office/powerpoint/2010/main" val="3982407061"/>
              </p:ext>
            </p:extLst>
          </p:nvPr>
        </p:nvGraphicFramePr>
        <p:xfrm>
          <a:off x="395536" y="1562148"/>
          <a:ext cx="7670552" cy="4114085"/>
        </p:xfrm>
        <a:graphic>
          <a:graphicData uri="http://schemas.openxmlformats.org/drawingml/2006/table">
            <a:tbl>
              <a:tblPr firstRow="1" bandRow="1">
                <a:tableStyleId>{5C22544A-7EE6-4342-B048-85BDC9FD1C3A}</a:tableStyleId>
              </a:tblPr>
              <a:tblGrid>
                <a:gridCol w="701744">
                  <a:extLst>
                    <a:ext uri="{9D8B030D-6E8A-4147-A177-3AD203B41FA5}">
                      <a16:colId xmlns:a16="http://schemas.microsoft.com/office/drawing/2014/main" val="20001"/>
                    </a:ext>
                  </a:extLst>
                </a:gridCol>
                <a:gridCol w="6968808">
                  <a:extLst>
                    <a:ext uri="{9D8B030D-6E8A-4147-A177-3AD203B41FA5}">
                      <a16:colId xmlns:a16="http://schemas.microsoft.com/office/drawing/2014/main" val="20002"/>
                    </a:ext>
                  </a:extLst>
                </a:gridCol>
              </a:tblGrid>
              <a:tr h="353279">
                <a:tc gridSpan="2">
                  <a:txBody>
                    <a:bodyPr/>
                    <a:lstStyle/>
                    <a:p>
                      <a:r>
                        <a:rPr lang="en-GB" sz="1400" dirty="0">
                          <a:latin typeface="Arial" panose="020B0604020202020204" pitchFamily="34" charset="0"/>
                          <a:cs typeface="Arial" panose="020B0604020202020204" pitchFamily="34" charset="0"/>
                        </a:rPr>
                        <a:t>2. HCV – DAAs: other outcomes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9437">
                <a:tc>
                  <a:txBody>
                    <a:bodyPr/>
                    <a:lstStyle/>
                    <a:p>
                      <a:pPr marL="36000" algn="l" fontAlgn="t"/>
                      <a:r>
                        <a:rPr lang="en-GB" sz="1100" dirty="0"/>
                        <a:t>PS-149</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Disease outcomes after DAA-induced SVR: data from the RESIST-HCV cohort</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41337451"/>
                  </a:ext>
                </a:extLst>
              </a:tr>
              <a:tr h="288032">
                <a:tc>
                  <a:txBody>
                    <a:bodyPr/>
                    <a:lstStyle/>
                    <a:p>
                      <a:pPr marL="36000" algn="l" fontAlgn="t"/>
                      <a:r>
                        <a:rPr lang="en-GB" sz="1100" dirty="0"/>
                        <a:t>PS-038</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Spontaneous clearance of HCV RNA after documented relapse following DAA-therapy: A case-control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8709413"/>
                  </a:ext>
                </a:extLst>
              </a:tr>
              <a:tr h="378786">
                <a:tc>
                  <a:txBody>
                    <a:bodyPr/>
                    <a:lstStyle/>
                    <a:p>
                      <a:pPr marL="36000" algn="l" fontAlgn="t"/>
                      <a:r>
                        <a:rPr lang="en-GB" sz="1100" dirty="0"/>
                        <a:t>PS-036</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Scaling up HCV-DAA treatment in patients on opioid substitution therapy (OST) - does alcohol and cannabis diminish cure rates? Data from the German Hepatitis C-Registry (DHC-R)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13825989"/>
                  </a:ext>
                </a:extLst>
              </a:tr>
              <a:tr h="378786">
                <a:tc>
                  <a:txBody>
                    <a:bodyPr/>
                    <a:lstStyle/>
                    <a:p>
                      <a:pPr marL="36000" algn="l" fontAlgn="t"/>
                      <a:r>
                        <a:rPr lang="en-GB" sz="1100" dirty="0"/>
                        <a:t>GS-017</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Reduction in the incidence of hepatitis C-related decompensated cirrhosis associated with national scale-up of direct-acting antiviral therapies targeting patients with advanced liver fibrosis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7621828"/>
                  </a:ext>
                </a:extLst>
              </a:tr>
              <a:tr h="250540">
                <a:tc>
                  <a:txBody>
                    <a:bodyPr/>
                    <a:lstStyle/>
                    <a:p>
                      <a:pPr marL="36000" algn="l" fontAlgn="t"/>
                      <a:r>
                        <a:rPr lang="en-US" sz="1100" dirty="0"/>
                        <a:t>PS-151</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Survival benefits of direct-acting antiviral therapy in patients with decompensated hepatitis C cirrhosis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89608053"/>
                  </a:ext>
                </a:extLst>
              </a:tr>
              <a:tr h="432048">
                <a:tc>
                  <a:txBody>
                    <a:bodyPr/>
                    <a:lstStyle/>
                    <a:p>
                      <a:pPr marL="36000" algn="l" fontAlgn="t"/>
                      <a:r>
                        <a:rPr lang="en-GB" sz="1100" dirty="0"/>
                        <a:t>PS-152</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IFN-free DAA treatment of cirrhotic HCV patients with or without history of HCC: a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multicenter</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prospective trial in Italy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45529407"/>
                  </a:ext>
                </a:extLst>
              </a:tr>
              <a:tr h="432048">
                <a:tc>
                  <a:txBody>
                    <a:bodyPr/>
                    <a:lstStyle/>
                    <a:p>
                      <a:pPr marL="36000" algn="l" fontAlgn="t"/>
                      <a:r>
                        <a:rPr lang="en-GB" sz="1100" dirty="0"/>
                        <a:t>PS-153</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HCC recurrence under all-oral DAAs-based antiviral therapy in HCV-infected patients: data from </a:t>
                      </a:r>
                      <a:r>
                        <a:rPr lang="en-GB" sz="1100" b="0" i="0" u="none" strike="noStrike" kern="1200" dirty="0" err="1">
                          <a:solidFill>
                            <a:srgbClr val="000000"/>
                          </a:solidFill>
                          <a:effectLst/>
                          <a:latin typeface="Arial" panose="020B0604020202020204" pitchFamily="34" charset="0"/>
                          <a:ea typeface="+mn-ea"/>
                          <a:cs typeface="Arial" panose="020B0604020202020204" pitchFamily="34" charset="0"/>
                        </a:rPr>
                        <a:t>Navigatore</a:t>
                      </a:r>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 web platform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93366198"/>
                  </a:ext>
                </a:extLst>
              </a:tr>
              <a:tr h="288032">
                <a:tc>
                  <a:txBody>
                    <a:bodyPr/>
                    <a:lstStyle/>
                    <a:p>
                      <a:pPr marL="36000" algn="l" fontAlgn="t"/>
                      <a:r>
                        <a:rPr lang="en-US" sz="1100" dirty="0"/>
                        <a:t>PS-155</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Risk of total non-hepatic cancer following treatment for HCV infection with direct-acting antiviral agents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23036713"/>
                  </a:ext>
                </a:extLst>
              </a:tr>
              <a:tr h="367321">
                <a:tc>
                  <a:txBody>
                    <a:bodyPr/>
                    <a:lstStyle/>
                    <a:p>
                      <a:pPr marL="36000" algn="l" fontAlgn="t"/>
                      <a:r>
                        <a:rPr lang="en-GB" sz="1100" dirty="0"/>
                        <a:t>PS-021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Post-treatment liver stiffness measurement is not useful to predict hepatocellular carcinoma in HCV patients who achieve SVR</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49237818"/>
                  </a:ext>
                </a:extLst>
              </a:tr>
              <a:tr h="276990">
                <a:tc>
                  <a:txBody>
                    <a:bodyPr/>
                    <a:lstStyle/>
                    <a:p>
                      <a:pPr marL="36000" algn="l" fontAlgn="t"/>
                      <a:r>
                        <a:rPr lang="en-GB" sz="1100" dirty="0"/>
                        <a:t>PS-150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Long-term impact of HCV eradication after all-oral therapy in patients with clinical significant portal hypertension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44209627"/>
                  </a:ext>
                </a:extLst>
              </a:tr>
              <a:tr h="378786">
                <a:tc>
                  <a:txBody>
                    <a:bodyPr/>
                    <a:lstStyle/>
                    <a:p>
                      <a:pPr marL="36000" algn="l" fontAlgn="t"/>
                      <a:r>
                        <a:rPr lang="en-GB" sz="1100" dirty="0"/>
                        <a:t>PS-037</a:t>
                      </a:r>
                      <a:endParaRPr lang="en-GB"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Estimated glomerular filtration rate variations and direct acting antivirals treatment for chronic hepatitis C: a retrospective longitudinal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0347016"/>
                  </a:ext>
                </a:extLst>
              </a:tr>
            </a:tbl>
          </a:graphicData>
        </a:graphic>
      </p:graphicFrame>
      <p:sp>
        <p:nvSpPr>
          <p:cNvPr id="8" name="TextBox 7">
            <a:hlinkClick r:id="rId3" action="ppaction://hlinksldjump"/>
            <a:extLst>
              <a:ext uri="{FF2B5EF4-FFF2-40B4-BE49-F238E27FC236}">
                <a16:creationId xmlns:a16="http://schemas.microsoft.com/office/drawing/2014/main" id="{47D43AA9-4852-4EFB-8D6D-7E36F09EF294}"/>
              </a:ext>
            </a:extLst>
          </p:cNvPr>
          <p:cNvSpPr txBox="1">
            <a:spLocks/>
          </p:cNvSpPr>
          <p:nvPr/>
        </p:nvSpPr>
        <p:spPr>
          <a:xfrm>
            <a:off x="2820053" y="580526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43372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altLang="ko-KR" sz="2100" dirty="0"/>
              <a:t>Continuing </a:t>
            </a:r>
            <a:r>
              <a:rPr lang="en-US" altLang="ko-KR" sz="2100" dirty="0" err="1"/>
              <a:t>besifovir</a:t>
            </a:r>
            <a:r>
              <a:rPr lang="en-US" altLang="ko-KR" sz="2100" dirty="0"/>
              <a:t> </a:t>
            </a:r>
            <a:r>
              <a:rPr lang="en-US" altLang="ko-KR" sz="2100" dirty="0" err="1"/>
              <a:t>dipivoxil</a:t>
            </a:r>
            <a:r>
              <a:rPr lang="en-US" altLang="ko-KR" sz="2100" dirty="0"/>
              <a:t> maleate (BSV) vs. switching from </a:t>
            </a:r>
            <a:br>
              <a:rPr lang="en-US" altLang="ko-KR" sz="2100" dirty="0"/>
            </a:br>
            <a:r>
              <a:rPr lang="en-US" altLang="ko-KR" sz="2100" dirty="0"/>
              <a:t>TDF for treatment of CHB: 96-week results of a Phase 3 trial</a:t>
            </a:r>
            <a:endParaRPr lang="en-GB" sz="2100" dirty="0"/>
          </a:p>
        </p:txBody>
      </p:sp>
      <p:sp>
        <p:nvSpPr>
          <p:cNvPr id="4" name="텍스트 개체 틀 3"/>
          <p:cNvSpPr>
            <a:spLocks noGrp="1"/>
          </p:cNvSpPr>
          <p:nvPr>
            <p:ph type="body" sz="quarter" idx="10"/>
          </p:nvPr>
        </p:nvSpPr>
        <p:spPr/>
        <p:txBody>
          <a:bodyPr/>
          <a:lstStyle/>
          <a:p>
            <a:pPr lvl="0"/>
            <a:r>
              <a:rPr lang="en-US" altLang="ko-KR" dirty="0"/>
              <a:t>K-H Han, </a:t>
            </a:r>
            <a:r>
              <a:rPr lang="en-GB" altLang="ko-KR" dirty="0"/>
              <a:t>et al. ILC 2018, #PS-157</a:t>
            </a:r>
          </a:p>
        </p:txBody>
      </p:sp>
      <p:sp>
        <p:nvSpPr>
          <p:cNvPr id="165" name="Content Placeholder 28">
            <a:extLst>
              <a:ext uri="{FF2B5EF4-FFF2-40B4-BE49-F238E27FC236}">
                <a16:creationId xmlns:a16="http://schemas.microsoft.com/office/drawing/2014/main" id="{E7355B83-5027-47C0-9C83-C1F462EC0528}"/>
              </a:ext>
            </a:extLst>
          </p:cNvPr>
          <p:cNvSpPr>
            <a:spLocks noGrp="1"/>
          </p:cNvSpPr>
          <p:nvPr>
            <p:ph sz="half" idx="1"/>
          </p:nvPr>
        </p:nvSpPr>
        <p:spPr>
          <a:xfrm>
            <a:off x="317886" y="1223346"/>
            <a:ext cx="8506800" cy="732508"/>
          </a:xfrm>
        </p:spPr>
        <p:txBody>
          <a:bodyPr>
            <a:spAutoFit/>
          </a:bodyPr>
          <a:lstStyle/>
          <a:p>
            <a:r>
              <a:rPr lang="en-GB" sz="1300" b="1" dirty="0"/>
              <a:t>Aim: </a:t>
            </a:r>
            <a:r>
              <a:rPr lang="en-GB" sz="1300" dirty="0"/>
              <a:t>to evaluate long-term efficacy and safety of BSV in treatment-naïve </a:t>
            </a:r>
            <a:r>
              <a:rPr lang="en-GB" sz="1300" dirty="0" err="1"/>
              <a:t>HBeAg</a:t>
            </a:r>
            <a:r>
              <a:rPr lang="en-GB" sz="1300" dirty="0"/>
              <a:t>+ or </a:t>
            </a:r>
            <a:r>
              <a:rPr lang="en-GB" sz="1300" dirty="0" err="1"/>
              <a:t>HBeAg</a:t>
            </a:r>
            <a:r>
              <a:rPr lang="en-GB" sz="1300" dirty="0">
                <a:cs typeface="Arial" panose="020B0604020202020204" pitchFamily="34" charset="0"/>
              </a:rPr>
              <a:t>– </a:t>
            </a:r>
            <a:r>
              <a:rPr lang="en-GB" sz="1300" dirty="0"/>
              <a:t>CHB patients </a:t>
            </a:r>
            <a:endParaRPr lang="en-GB" sz="1300" dirty="0">
              <a:cs typeface="Arial" panose="020B0604020202020204" pitchFamily="34" charset="0"/>
            </a:endParaRPr>
          </a:p>
          <a:p>
            <a:r>
              <a:rPr lang="en-GB" sz="1300" b="1" dirty="0">
                <a:cs typeface="Arial" panose="020B0604020202020204" pitchFamily="34" charset="0"/>
              </a:rPr>
              <a:t>Methods: </a:t>
            </a:r>
            <a:r>
              <a:rPr lang="en-GB" sz="1300" dirty="0"/>
              <a:t>efficacy outcomes, bone mineral density (BMD) and renal outcomes were </a:t>
            </a:r>
            <a:r>
              <a:rPr lang="en-GB" sz="1300" dirty="0" err="1"/>
              <a:t>analyzed</a:t>
            </a:r>
            <a:r>
              <a:rPr lang="en-GB" sz="1300" dirty="0"/>
              <a:t> at </a:t>
            </a:r>
            <a:br>
              <a:rPr lang="en-GB" sz="1300" dirty="0"/>
            </a:br>
            <a:r>
              <a:rPr lang="en-GB" sz="1300" dirty="0"/>
              <a:t>96 weeks for the group who continued BSV (BSV-BSV) and the group switched from TDF (TDF-BSV)</a:t>
            </a:r>
          </a:p>
        </p:txBody>
      </p:sp>
      <p:sp>
        <p:nvSpPr>
          <p:cNvPr id="164" name="Text Placeholder 5">
            <a:extLst>
              <a:ext uri="{FF2B5EF4-FFF2-40B4-BE49-F238E27FC236}">
                <a16:creationId xmlns:a16="http://schemas.microsoft.com/office/drawing/2014/main" id="{960B7A10-D179-4A61-B89F-8E2D133F34CC}"/>
              </a:ext>
            </a:extLst>
          </p:cNvPr>
          <p:cNvSpPr txBox="1">
            <a:spLocks/>
          </p:cNvSpPr>
          <p:nvPr/>
        </p:nvSpPr>
        <p:spPr>
          <a:xfrm>
            <a:off x="4925" y="6479931"/>
            <a:ext cx="7519403" cy="376990"/>
          </a:xfrm>
          <a:prstGeom prst="rect">
            <a:avLst/>
          </a:prstGeom>
        </p:spPr>
        <p:txBody>
          <a:bodyPr vert="horz" lIns="144000" tIns="72000" rIns="144000" bIns="72000" rtlCol="0" anchor="b">
            <a:noAutofit/>
          </a:bodyPr>
          <a:lstStyle/>
          <a:p>
            <a:pPr marL="0" marR="0" lvl="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7" name="Content Placeholder 28">
            <a:extLst>
              <a:ext uri="{FF2B5EF4-FFF2-40B4-BE49-F238E27FC236}">
                <a16:creationId xmlns:a16="http://schemas.microsoft.com/office/drawing/2014/main" id="{E7355B83-5027-47C0-9C83-C1F462EC0528}"/>
              </a:ext>
            </a:extLst>
          </p:cNvPr>
          <p:cNvSpPr txBox="1">
            <a:spLocks/>
          </p:cNvSpPr>
          <p:nvPr/>
        </p:nvSpPr>
        <p:spPr>
          <a:xfrm>
            <a:off x="317886" y="3359352"/>
            <a:ext cx="4562476" cy="3252172"/>
          </a:xfrm>
          <a:prstGeom prst="rect">
            <a:avLst/>
          </a:prstGeom>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ts val="400"/>
              </a:spcBef>
              <a:spcAft>
                <a:spcPts val="0"/>
              </a:spcAft>
              <a:buClr>
                <a:schemeClr val="tx2"/>
              </a:buClr>
              <a:buSzTx/>
              <a:buFont typeface="Arial" panose="020B0604020202020204" pitchFamily="34" charset="0"/>
              <a:buChar char="•"/>
              <a:tabLst/>
              <a:defRPr/>
            </a:pPr>
            <a:r>
              <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Results: </a:t>
            </a:r>
          </a:p>
          <a:p>
            <a:pPr marL="742950" marR="0" lvl="1" indent="-285750" algn="l" defTabSz="914400" rtl="0" eaLnBrk="1" fontAlgn="auto" latinLnBrk="0" hangingPunct="1">
              <a:lnSpc>
                <a:spcPct val="100000"/>
              </a:lnSpc>
              <a:spcBef>
                <a:spcPts val="400"/>
              </a:spcBef>
              <a:spcAft>
                <a:spcPts val="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194 patients randomized and treated; 84 BSV-BSV and 77 TDF-BSV patients completed Week 96</a:t>
            </a:r>
          </a:p>
          <a:p>
            <a:pPr marL="742950" marR="0" lvl="1" indent="-285750" algn="l" defTabSz="914400" rtl="0" eaLnBrk="1" fontAlgn="auto" latinLnBrk="0" hangingPunct="1">
              <a:lnSpc>
                <a:spcPct val="100000"/>
              </a:lnSpc>
              <a:spcBef>
                <a:spcPts val="400"/>
              </a:spcBef>
              <a:spcAft>
                <a:spcPts val="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61.6% BSV-BSV and 56% TDF-BSV patients were HBeAg+ at baseline</a:t>
            </a:r>
          </a:p>
          <a:p>
            <a:pPr marL="742950" marR="0" lvl="1" indent="-285750" algn="l" defTabSz="914400" rtl="0" eaLnBrk="1" fontAlgn="auto" latinLnBrk="0" hangingPunct="1">
              <a:lnSpc>
                <a:spcPct val="100000"/>
              </a:lnSpc>
              <a:spcBef>
                <a:spcPts val="400"/>
              </a:spcBef>
              <a:spcAft>
                <a:spcPts val="0"/>
              </a:spcAft>
              <a:buClr>
                <a:schemeClr val="tx2"/>
              </a:buClr>
              <a:buSzTx/>
              <a:buFont typeface="Arial" panose="020B0604020202020204" pitchFamily="34" charset="0"/>
              <a:buChar char="–"/>
              <a:tabLst/>
              <a:defRPr/>
            </a:pPr>
            <a:r>
              <a:rPr kumimoji="0" lang="en-GB" altLang="ko-K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By Week 96, TDF-BSV switch patients demonstrated showed significant improvement in estimated creatinine clearance</a:t>
            </a:r>
          </a:p>
          <a:p>
            <a:pPr marL="742950" marR="0" lvl="1" indent="-285750" algn="l" defTabSz="914400" rtl="0" eaLnBrk="1" fontAlgn="auto" latinLnBrk="0" hangingPunct="1">
              <a:lnSpc>
                <a:spcPct val="100000"/>
              </a:lnSpc>
              <a:spcBef>
                <a:spcPts val="400"/>
              </a:spcBef>
              <a:spcAft>
                <a:spcPts val="0"/>
              </a:spcAft>
              <a:buClr>
                <a:schemeClr val="tx2"/>
              </a:buClr>
              <a:buSzTx/>
              <a:buFont typeface="Arial" panose="020B0604020202020204" pitchFamily="34" charset="0"/>
              <a:buChar char="–"/>
              <a:tabLst/>
              <a:defRPr/>
            </a:pPr>
            <a:r>
              <a:rPr kumimoji="0" lang="en-GB" altLang="ko-K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No subject had antiviral resistance mutations</a:t>
            </a:r>
          </a:p>
          <a:p>
            <a:pPr marL="285750" indent="-285750">
              <a:spcBef>
                <a:spcPts val="400"/>
              </a:spcBef>
              <a:buClr>
                <a:schemeClr val="tx2"/>
              </a:buClr>
              <a:buFont typeface="Arial" panose="020B0604020202020204" pitchFamily="34" charset="0"/>
              <a:buChar char="•"/>
              <a:defRPr/>
            </a:pPr>
            <a:r>
              <a:rPr lang="en-GB" sz="1200" b="1" dirty="0">
                <a:latin typeface="Arial" panose="020B0604020202020204" pitchFamily="34" charset="0"/>
                <a:cs typeface="Arial" panose="020B0604020202020204" pitchFamily="34" charset="0"/>
              </a:rPr>
              <a:t>Conclusions:</a:t>
            </a:r>
            <a:r>
              <a:rPr lang="en-GB" sz="1200" dirty="0"/>
              <a:t> </a:t>
            </a:r>
          </a:p>
          <a:p>
            <a:pPr marL="742950" lvl="1" indent="-285750">
              <a:spcBef>
                <a:spcPts val="400"/>
              </a:spcBef>
              <a:buClr>
                <a:schemeClr val="tx2"/>
              </a:buClr>
              <a:buFont typeface="Arial" panose="020B0604020202020204" pitchFamily="34" charset="0"/>
              <a:buChar char="–"/>
              <a:defRPr/>
            </a:pPr>
            <a:r>
              <a:rPr lang="en-GB" sz="1200" dirty="0">
                <a:latin typeface="Arial" panose="020B0604020202020204" pitchFamily="34" charset="0"/>
                <a:cs typeface="Arial" panose="020B0604020202020204" pitchFamily="34" charset="0"/>
              </a:rPr>
              <a:t>Subjects could be safely and effectively switched from TDF to BSV</a:t>
            </a:r>
          </a:p>
          <a:p>
            <a:pPr marL="742950" lvl="1" indent="-285750">
              <a:spcBef>
                <a:spcPts val="400"/>
              </a:spcBef>
              <a:buClr>
                <a:schemeClr val="tx2"/>
              </a:buClr>
              <a:buFont typeface="Arial" panose="020B0604020202020204" pitchFamily="34" charset="0"/>
              <a:buChar char="–"/>
              <a:defRPr/>
            </a:pPr>
            <a:r>
              <a:rPr lang="en-GB" sz="1200" dirty="0">
                <a:latin typeface="Arial" panose="020B0604020202020204" pitchFamily="34" charset="0"/>
                <a:cs typeface="Arial" panose="020B0604020202020204" pitchFamily="34" charset="0"/>
              </a:rPr>
              <a:t>In treatment-naïve CHB patients, BSV showed durable, potent antiviral activity through and was well tolerated through 96 weeks</a:t>
            </a:r>
            <a:endParaRPr kumimoji="0" lang="en-GB" altLang="ko-KR"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168" name="Group 54">
            <a:extLst>
              <a:ext uri="{FF2B5EF4-FFF2-40B4-BE49-F238E27FC236}">
                <a16:creationId xmlns:a16="http://schemas.microsoft.com/office/drawing/2014/main" id="{A1CD0DE5-28A2-4EC4-A31F-4678B8512566}"/>
              </a:ext>
            </a:extLst>
          </p:cNvPr>
          <p:cNvGrpSpPr/>
          <p:nvPr/>
        </p:nvGrpSpPr>
        <p:grpSpPr>
          <a:xfrm>
            <a:off x="181341" y="2039443"/>
            <a:ext cx="3805870" cy="1426767"/>
            <a:chOff x="161901" y="2431921"/>
            <a:chExt cx="4580135" cy="1645678"/>
          </a:xfrm>
        </p:grpSpPr>
        <p:sp>
          <p:nvSpPr>
            <p:cNvPr id="169" name="TextBox 168"/>
            <p:cNvSpPr txBox="1"/>
            <p:nvPr/>
          </p:nvSpPr>
          <p:spPr>
            <a:xfrm>
              <a:off x="680899" y="2431921"/>
              <a:ext cx="3084052" cy="301749"/>
            </a:xfrm>
            <a:prstGeom prst="rect">
              <a:avLst/>
            </a:prstGeom>
            <a:noFill/>
          </p:spPr>
          <p:txBody>
            <a:bodyPr wrap="square" rtlCol="0">
              <a:spAutoFit/>
            </a:bodyPr>
            <a:lstStyle/>
            <a:p>
              <a:pPr>
                <a:spcBef>
                  <a:spcPts val="600"/>
                </a:spcBef>
                <a:spcAft>
                  <a:spcPts val="200"/>
                </a:spcAft>
              </a:pPr>
              <a:r>
                <a:rPr lang="en-GB" sz="1100" b="1" dirty="0">
                  <a:solidFill>
                    <a:prstClr val="black"/>
                  </a:solidFill>
                </a:rPr>
                <a:t>Study design (Switch cohort)</a:t>
              </a:r>
              <a:endParaRPr lang="en-US" sz="1100" b="1" dirty="0">
                <a:solidFill>
                  <a:prstClr val="black"/>
                </a:solidFill>
              </a:endParaRPr>
            </a:p>
          </p:txBody>
        </p:sp>
        <p:cxnSp>
          <p:nvCxnSpPr>
            <p:cNvPr id="170" name="Straight Connector 17">
              <a:extLst>
                <a:ext uri="{FF2B5EF4-FFF2-40B4-BE49-F238E27FC236}">
                  <a16:creationId xmlns:a16="http://schemas.microsoft.com/office/drawing/2014/main" id="{261E034D-6FE8-4AD9-9A6B-8FCDF709E07B}"/>
                </a:ext>
              </a:extLst>
            </p:cNvPr>
            <p:cNvCxnSpPr/>
            <p:nvPr/>
          </p:nvCxnSpPr>
          <p:spPr>
            <a:xfrm>
              <a:off x="809099" y="3516880"/>
              <a:ext cx="3690893" cy="10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8">
              <a:extLst>
                <a:ext uri="{FF2B5EF4-FFF2-40B4-BE49-F238E27FC236}">
                  <a16:creationId xmlns:a16="http://schemas.microsoft.com/office/drawing/2014/main" id="{0E1E1730-D0D8-4889-BAB0-30640E4EA618}"/>
                </a:ext>
              </a:extLst>
            </p:cNvPr>
            <p:cNvGrpSpPr/>
            <p:nvPr/>
          </p:nvGrpSpPr>
          <p:grpSpPr>
            <a:xfrm>
              <a:off x="661769" y="3517326"/>
              <a:ext cx="316763" cy="366355"/>
              <a:chOff x="661769" y="3517326"/>
              <a:chExt cx="316763" cy="366355"/>
            </a:xfrm>
          </p:grpSpPr>
          <p:cxnSp>
            <p:nvCxnSpPr>
              <p:cNvPr id="192" name="Straight Connector 18">
                <a:extLst>
                  <a:ext uri="{FF2B5EF4-FFF2-40B4-BE49-F238E27FC236}">
                    <a16:creationId xmlns:a16="http://schemas.microsoft.com/office/drawing/2014/main" id="{3243F66E-CF02-463E-9890-DDE8BDD0E0B3}"/>
                  </a:ext>
                </a:extLst>
              </p:cNvPr>
              <p:cNvCxnSpPr/>
              <p:nvPr/>
            </p:nvCxnSpPr>
            <p:spPr>
              <a:xfrm flipH="1">
                <a:off x="817031"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Box 10">
                <a:extLst>
                  <a:ext uri="{FF2B5EF4-FFF2-40B4-BE49-F238E27FC236}">
                    <a16:creationId xmlns:a16="http://schemas.microsoft.com/office/drawing/2014/main" id="{2313AA80-951E-410F-8638-13F4FC7BC832}"/>
                  </a:ext>
                </a:extLst>
              </p:cNvPr>
              <p:cNvSpPr txBox="1"/>
              <p:nvPr/>
            </p:nvSpPr>
            <p:spPr>
              <a:xfrm>
                <a:off x="661769" y="3620982"/>
                <a:ext cx="316763" cy="262699"/>
              </a:xfrm>
              <a:prstGeom prst="rect">
                <a:avLst/>
              </a:prstGeom>
              <a:noFill/>
            </p:spPr>
            <p:txBody>
              <a:bodyPr wrap="none" rtlCol="0">
                <a:spAutoFit/>
              </a:bodyPr>
              <a:lstStyle/>
              <a:p>
                <a:pPr algn="ctr">
                  <a:lnSpc>
                    <a:spcPct val="80000"/>
                  </a:lnSpc>
                </a:pPr>
                <a:r>
                  <a:rPr lang="en-US" sz="1100" dirty="0">
                    <a:solidFill>
                      <a:srgbClr val="000000"/>
                    </a:solidFill>
                    <a:ea typeface="Times New Roman"/>
                    <a:cs typeface="Times New Roman"/>
                  </a:rPr>
                  <a:t>0</a:t>
                </a:r>
                <a:endParaRPr lang="en-US" sz="1100" dirty="0">
                  <a:ea typeface="Times New Roman"/>
                </a:endParaRPr>
              </a:p>
            </p:txBody>
          </p:sp>
        </p:grpSp>
        <p:grpSp>
          <p:nvGrpSpPr>
            <p:cNvPr id="172" name="Group 5">
              <a:extLst>
                <a:ext uri="{FF2B5EF4-FFF2-40B4-BE49-F238E27FC236}">
                  <a16:creationId xmlns:a16="http://schemas.microsoft.com/office/drawing/2014/main" id="{B873D984-6D0E-40D3-827E-5B6329D16563}"/>
                </a:ext>
              </a:extLst>
            </p:cNvPr>
            <p:cNvGrpSpPr/>
            <p:nvPr/>
          </p:nvGrpSpPr>
          <p:grpSpPr>
            <a:xfrm>
              <a:off x="1764363" y="3517326"/>
              <a:ext cx="411288" cy="366355"/>
              <a:chOff x="1936594" y="3063048"/>
              <a:chExt cx="411288" cy="366355"/>
            </a:xfrm>
          </p:grpSpPr>
          <p:sp>
            <p:nvSpPr>
              <p:cNvPr id="190" name="TextBox 11">
                <a:extLst>
                  <a:ext uri="{FF2B5EF4-FFF2-40B4-BE49-F238E27FC236}">
                    <a16:creationId xmlns:a16="http://schemas.microsoft.com/office/drawing/2014/main" id="{0205CDBE-35CA-4AC5-8CA0-B02001683E17}"/>
                  </a:ext>
                </a:extLst>
              </p:cNvPr>
              <p:cNvSpPr txBox="1"/>
              <p:nvPr/>
            </p:nvSpPr>
            <p:spPr>
              <a:xfrm>
                <a:off x="1936594" y="3166705"/>
                <a:ext cx="411288" cy="262698"/>
              </a:xfrm>
              <a:prstGeom prst="rect">
                <a:avLst/>
              </a:prstGeom>
              <a:noFill/>
            </p:spPr>
            <p:txBody>
              <a:bodyPr wrap="none" rtlCol="0">
                <a:spAutoFit/>
              </a:bodyPr>
              <a:lstStyle/>
              <a:p>
                <a:pPr algn="ctr">
                  <a:lnSpc>
                    <a:spcPct val="80000"/>
                  </a:lnSpc>
                </a:pPr>
                <a:r>
                  <a:rPr lang="en-US" sz="1100" dirty="0">
                    <a:solidFill>
                      <a:srgbClr val="000000"/>
                    </a:solidFill>
                    <a:ea typeface="Times New Roman"/>
                    <a:cs typeface="Times New Roman"/>
                  </a:rPr>
                  <a:t>48</a:t>
                </a:r>
                <a:endParaRPr lang="en-US" sz="1100" dirty="0">
                  <a:ea typeface="Times New Roman"/>
                </a:endParaRPr>
              </a:p>
            </p:txBody>
          </p:sp>
          <p:cxnSp>
            <p:nvCxnSpPr>
              <p:cNvPr id="191" name="Straight Connector 27">
                <a:extLst>
                  <a:ext uri="{FF2B5EF4-FFF2-40B4-BE49-F238E27FC236}">
                    <a16:creationId xmlns:a16="http://schemas.microsoft.com/office/drawing/2014/main" id="{6E0C1ECD-6213-4100-BA01-092B0ABA75D1}"/>
                  </a:ext>
                </a:extLst>
              </p:cNvPr>
              <p:cNvCxnSpPr/>
              <p:nvPr/>
            </p:nvCxnSpPr>
            <p:spPr>
              <a:xfrm flipH="1">
                <a:off x="2141919" y="3063048"/>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6">
              <a:extLst>
                <a:ext uri="{FF2B5EF4-FFF2-40B4-BE49-F238E27FC236}">
                  <a16:creationId xmlns:a16="http://schemas.microsoft.com/office/drawing/2014/main" id="{128DA44B-5D0A-4808-BC94-4F21A50512E4}"/>
                </a:ext>
              </a:extLst>
            </p:cNvPr>
            <p:cNvGrpSpPr/>
            <p:nvPr/>
          </p:nvGrpSpPr>
          <p:grpSpPr>
            <a:xfrm>
              <a:off x="2910126" y="3517326"/>
              <a:ext cx="411288" cy="366355"/>
              <a:chOff x="2972038" y="3517326"/>
              <a:chExt cx="411288" cy="366355"/>
            </a:xfrm>
          </p:grpSpPr>
          <p:sp>
            <p:nvSpPr>
              <p:cNvPr id="188" name="TextBox 12">
                <a:extLst>
                  <a:ext uri="{FF2B5EF4-FFF2-40B4-BE49-F238E27FC236}">
                    <a16:creationId xmlns:a16="http://schemas.microsoft.com/office/drawing/2014/main" id="{95F5532B-2186-414C-9690-393858CE6277}"/>
                  </a:ext>
                </a:extLst>
              </p:cNvPr>
              <p:cNvSpPr txBox="1"/>
              <p:nvPr/>
            </p:nvSpPr>
            <p:spPr>
              <a:xfrm>
                <a:off x="2972038" y="3620983"/>
                <a:ext cx="411288" cy="262698"/>
              </a:xfrm>
              <a:prstGeom prst="rect">
                <a:avLst/>
              </a:prstGeom>
              <a:noFill/>
            </p:spPr>
            <p:txBody>
              <a:bodyPr wrap="none" rtlCol="0">
                <a:spAutoFit/>
              </a:bodyPr>
              <a:lstStyle/>
              <a:p>
                <a:pPr algn="ctr">
                  <a:lnSpc>
                    <a:spcPct val="80000"/>
                  </a:lnSpc>
                </a:pPr>
                <a:r>
                  <a:rPr lang="en-US" sz="1100" b="1" dirty="0">
                    <a:solidFill>
                      <a:srgbClr val="C00000"/>
                    </a:solidFill>
                    <a:ea typeface="Times New Roman"/>
                    <a:cs typeface="Times New Roman"/>
                  </a:rPr>
                  <a:t>96</a:t>
                </a:r>
                <a:endParaRPr lang="en-US" sz="1100" b="1" dirty="0">
                  <a:solidFill>
                    <a:srgbClr val="C00000"/>
                  </a:solidFill>
                  <a:ea typeface="Times New Roman"/>
                </a:endParaRPr>
              </a:p>
            </p:txBody>
          </p:sp>
          <p:cxnSp>
            <p:nvCxnSpPr>
              <p:cNvPr id="189" name="Straight Connector 28">
                <a:extLst>
                  <a:ext uri="{FF2B5EF4-FFF2-40B4-BE49-F238E27FC236}">
                    <a16:creationId xmlns:a16="http://schemas.microsoft.com/office/drawing/2014/main" id="{8D472A6D-5669-4418-882D-5AE19CA2D4C1}"/>
                  </a:ext>
                </a:extLst>
              </p:cNvPr>
              <p:cNvCxnSpPr/>
              <p:nvPr/>
            </p:nvCxnSpPr>
            <p:spPr>
              <a:xfrm flipH="1">
                <a:off x="3177364"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7">
              <a:extLst>
                <a:ext uri="{FF2B5EF4-FFF2-40B4-BE49-F238E27FC236}">
                  <a16:creationId xmlns:a16="http://schemas.microsoft.com/office/drawing/2014/main" id="{0C31E9BC-992E-4883-A9C2-CBAA6186CE1D}"/>
                </a:ext>
              </a:extLst>
            </p:cNvPr>
            <p:cNvGrpSpPr/>
            <p:nvPr/>
          </p:nvGrpSpPr>
          <p:grpSpPr>
            <a:xfrm>
              <a:off x="4236221" y="3517326"/>
              <a:ext cx="505815" cy="366355"/>
              <a:chOff x="4236221" y="3517326"/>
              <a:chExt cx="505815" cy="366355"/>
            </a:xfrm>
          </p:grpSpPr>
          <p:sp>
            <p:nvSpPr>
              <p:cNvPr id="186" name="TextBox 12">
                <a:extLst>
                  <a:ext uri="{FF2B5EF4-FFF2-40B4-BE49-F238E27FC236}">
                    <a16:creationId xmlns:a16="http://schemas.microsoft.com/office/drawing/2014/main" id="{D5949C61-6F59-431B-B71D-98F2B8D2B51D}"/>
                  </a:ext>
                </a:extLst>
              </p:cNvPr>
              <p:cNvSpPr txBox="1"/>
              <p:nvPr/>
            </p:nvSpPr>
            <p:spPr>
              <a:xfrm>
                <a:off x="4236221" y="3620982"/>
                <a:ext cx="505815" cy="262699"/>
              </a:xfrm>
              <a:prstGeom prst="rect">
                <a:avLst/>
              </a:prstGeom>
              <a:noFill/>
            </p:spPr>
            <p:txBody>
              <a:bodyPr wrap="none" rtlCol="0">
                <a:spAutoFit/>
              </a:bodyPr>
              <a:lstStyle/>
              <a:p>
                <a:pPr algn="ctr">
                  <a:lnSpc>
                    <a:spcPct val="80000"/>
                  </a:lnSpc>
                </a:pPr>
                <a:r>
                  <a:rPr lang="en-US" sz="1100" dirty="0">
                    <a:solidFill>
                      <a:srgbClr val="000000"/>
                    </a:solidFill>
                    <a:ea typeface="Times New Roman"/>
                    <a:cs typeface="Times New Roman"/>
                  </a:rPr>
                  <a:t>384</a:t>
                </a:r>
                <a:endParaRPr lang="en-US" sz="1100" dirty="0">
                  <a:ea typeface="Times New Roman"/>
                </a:endParaRPr>
              </a:p>
            </p:txBody>
          </p:sp>
          <p:cxnSp>
            <p:nvCxnSpPr>
              <p:cNvPr id="187" name="Straight Connector 29">
                <a:extLst>
                  <a:ext uri="{FF2B5EF4-FFF2-40B4-BE49-F238E27FC236}">
                    <a16:creationId xmlns:a16="http://schemas.microsoft.com/office/drawing/2014/main" id="{17A0414A-FD4A-41EA-9E9E-2DF1AAC54DC4}"/>
                  </a:ext>
                </a:extLst>
              </p:cNvPr>
              <p:cNvCxnSpPr/>
              <p:nvPr/>
            </p:nvCxnSpPr>
            <p:spPr>
              <a:xfrm flipH="1">
                <a:off x="4488809" y="3517326"/>
                <a:ext cx="637" cy="1069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5" name="Rectangle: Rounded Corners 33">
              <a:extLst>
                <a:ext uri="{FF2B5EF4-FFF2-40B4-BE49-F238E27FC236}">
                  <a16:creationId xmlns:a16="http://schemas.microsoft.com/office/drawing/2014/main" id="{1DF5CBEC-EF4C-4644-BC13-4BCD8984419B}"/>
                </a:ext>
              </a:extLst>
            </p:cNvPr>
            <p:cNvSpPr/>
            <p:nvPr/>
          </p:nvSpPr>
          <p:spPr>
            <a:xfrm>
              <a:off x="788223" y="3133821"/>
              <a:ext cx="1169743" cy="29015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100" dirty="0">
                  <a:solidFill>
                    <a:schemeClr val="bg2"/>
                  </a:solidFill>
                </a:rPr>
                <a:t>TDF 300 mg </a:t>
              </a:r>
            </a:p>
          </p:txBody>
        </p:sp>
        <p:sp>
          <p:nvSpPr>
            <p:cNvPr id="176" name="TextBox 39">
              <a:extLst>
                <a:ext uri="{FF2B5EF4-FFF2-40B4-BE49-F238E27FC236}">
                  <a16:creationId xmlns:a16="http://schemas.microsoft.com/office/drawing/2014/main" id="{1F9182E8-25BB-4ABF-B518-C2ACCCEF11C4}"/>
                </a:ext>
              </a:extLst>
            </p:cNvPr>
            <p:cNvSpPr txBox="1"/>
            <p:nvPr/>
          </p:nvSpPr>
          <p:spPr>
            <a:xfrm>
              <a:off x="2364833" y="3831540"/>
              <a:ext cx="1501239" cy="246059"/>
            </a:xfrm>
            <a:prstGeom prst="rect">
              <a:avLst/>
            </a:prstGeom>
            <a:noFill/>
          </p:spPr>
          <p:txBody>
            <a:bodyPr wrap="none" rtlCol="0">
              <a:spAutoFit/>
            </a:bodyPr>
            <a:lstStyle/>
            <a:p>
              <a:pPr algn="ctr">
                <a:lnSpc>
                  <a:spcPct val="70000"/>
                </a:lnSpc>
              </a:pPr>
              <a:r>
                <a:rPr lang="en-US" sz="1100" b="1" dirty="0">
                  <a:solidFill>
                    <a:srgbClr val="C00000"/>
                  </a:solidFill>
                  <a:ea typeface="Times New Roman"/>
                  <a:cs typeface="Times New Roman"/>
                </a:rPr>
                <a:t>Interim analysis</a:t>
              </a:r>
              <a:endParaRPr lang="en-US" sz="1100" b="1" dirty="0">
                <a:solidFill>
                  <a:srgbClr val="C00000"/>
                </a:solidFill>
                <a:ea typeface="Times New Roman"/>
              </a:endParaRPr>
            </a:p>
          </p:txBody>
        </p:sp>
        <p:sp>
          <p:nvSpPr>
            <p:cNvPr id="177" name="Rectangle: Rounded Corners 39">
              <a:extLst>
                <a:ext uri="{FF2B5EF4-FFF2-40B4-BE49-F238E27FC236}">
                  <a16:creationId xmlns:a16="http://schemas.microsoft.com/office/drawing/2014/main" id="{8C2B5ABC-93E8-46FA-874D-C103A6276586}"/>
                </a:ext>
              </a:extLst>
            </p:cNvPr>
            <p:cNvSpPr/>
            <p:nvPr/>
          </p:nvSpPr>
          <p:spPr>
            <a:xfrm>
              <a:off x="780518" y="2796329"/>
              <a:ext cx="1169743" cy="290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100" dirty="0">
                  <a:solidFill>
                    <a:schemeClr val="tx1"/>
                  </a:solidFill>
                </a:rPr>
                <a:t>BSV 150 mg</a:t>
              </a:r>
            </a:p>
          </p:txBody>
        </p:sp>
        <p:sp>
          <p:nvSpPr>
            <p:cNvPr id="178" name="TextBox 39">
              <a:extLst>
                <a:ext uri="{FF2B5EF4-FFF2-40B4-BE49-F238E27FC236}">
                  <a16:creationId xmlns:a16="http://schemas.microsoft.com/office/drawing/2014/main" id="{4D49905D-5C2B-4CFC-9C5C-83FEE9A58A0B}"/>
                </a:ext>
              </a:extLst>
            </p:cNvPr>
            <p:cNvSpPr txBox="1"/>
            <p:nvPr/>
          </p:nvSpPr>
          <p:spPr>
            <a:xfrm>
              <a:off x="161901" y="3636691"/>
              <a:ext cx="656286" cy="246059"/>
            </a:xfrm>
            <a:prstGeom prst="rect">
              <a:avLst/>
            </a:prstGeom>
            <a:noFill/>
          </p:spPr>
          <p:txBody>
            <a:bodyPr wrap="none" rtlCol="0">
              <a:spAutoFit/>
            </a:bodyPr>
            <a:lstStyle/>
            <a:p>
              <a:pPr algn="ctr">
                <a:lnSpc>
                  <a:spcPct val="70000"/>
                </a:lnSpc>
              </a:pPr>
              <a:r>
                <a:rPr lang="en-US" sz="1100" dirty="0">
                  <a:solidFill>
                    <a:srgbClr val="000000"/>
                  </a:solidFill>
                  <a:ea typeface="Times New Roman"/>
                  <a:cs typeface="Times New Roman"/>
                </a:rPr>
                <a:t>Week</a:t>
              </a:r>
              <a:endParaRPr lang="en-US" sz="1100" dirty="0">
                <a:ea typeface="Times New Roman"/>
              </a:endParaRPr>
            </a:p>
          </p:txBody>
        </p:sp>
        <p:sp>
          <p:nvSpPr>
            <p:cNvPr id="179" name="Rectangle: Rounded Corners 43">
              <a:extLst>
                <a:ext uri="{FF2B5EF4-FFF2-40B4-BE49-F238E27FC236}">
                  <a16:creationId xmlns:a16="http://schemas.microsoft.com/office/drawing/2014/main" id="{BDD3BB3A-0FAB-4203-9020-7E4487F74F50}"/>
                </a:ext>
              </a:extLst>
            </p:cNvPr>
            <p:cNvSpPr/>
            <p:nvPr/>
          </p:nvSpPr>
          <p:spPr>
            <a:xfrm>
              <a:off x="2328333" y="2914106"/>
              <a:ext cx="2160476" cy="398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BSV 150 </a:t>
              </a:r>
              <a:r>
                <a:rPr lang="en-GB" sz="1100">
                  <a:solidFill>
                    <a:schemeClr val="tx1"/>
                  </a:solidFill>
                </a:rPr>
                <a:t>mg </a:t>
              </a:r>
            </a:p>
            <a:p>
              <a:pPr algn="ctr"/>
              <a:r>
                <a:rPr lang="en-GB" sz="1100" dirty="0">
                  <a:solidFill>
                    <a:schemeClr val="tx1"/>
                  </a:solidFill>
                </a:rPr>
                <a:t>(open label)</a:t>
              </a:r>
            </a:p>
          </p:txBody>
        </p:sp>
        <p:grpSp>
          <p:nvGrpSpPr>
            <p:cNvPr id="180" name="Group 44">
              <a:extLst>
                <a:ext uri="{FF2B5EF4-FFF2-40B4-BE49-F238E27FC236}">
                  <a16:creationId xmlns:a16="http://schemas.microsoft.com/office/drawing/2014/main" id="{A06C0085-DB6A-4842-AA92-123C2D0BEA6C}"/>
                </a:ext>
              </a:extLst>
            </p:cNvPr>
            <p:cNvGrpSpPr/>
            <p:nvPr/>
          </p:nvGrpSpPr>
          <p:grpSpPr>
            <a:xfrm>
              <a:off x="3916410" y="3461868"/>
              <a:ext cx="178845" cy="159114"/>
              <a:chOff x="9495841" y="1335936"/>
              <a:chExt cx="178845" cy="159114"/>
            </a:xfrm>
          </p:grpSpPr>
          <p:cxnSp>
            <p:nvCxnSpPr>
              <p:cNvPr id="183" name="Straight Connector 47">
                <a:extLst>
                  <a:ext uri="{FF2B5EF4-FFF2-40B4-BE49-F238E27FC236}">
                    <a16:creationId xmlns:a16="http://schemas.microsoft.com/office/drawing/2014/main" id="{EBBCE5ED-A06B-451A-BAF2-A34BF9BF1531}"/>
                  </a:ext>
                </a:extLst>
              </p:cNvPr>
              <p:cNvCxnSpPr/>
              <p:nvPr/>
            </p:nvCxnSpPr>
            <p:spPr>
              <a:xfrm flipH="1">
                <a:off x="9540552" y="1335936"/>
                <a:ext cx="89423" cy="159114"/>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0">
                <a:extLst>
                  <a:ext uri="{FF2B5EF4-FFF2-40B4-BE49-F238E27FC236}">
                    <a16:creationId xmlns:a16="http://schemas.microsoft.com/office/drawing/2014/main" id="{310CAC1F-7A5D-4DFB-83DB-1EB70B88141C}"/>
                  </a:ext>
                </a:extLst>
              </p:cNvPr>
              <p:cNvCxnSpPr/>
              <p:nvPr/>
            </p:nvCxnSpPr>
            <p:spPr>
              <a:xfrm flipH="1">
                <a:off x="9495841" y="1335936"/>
                <a:ext cx="89423" cy="159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46">
                <a:extLst>
                  <a:ext uri="{FF2B5EF4-FFF2-40B4-BE49-F238E27FC236}">
                    <a16:creationId xmlns:a16="http://schemas.microsoft.com/office/drawing/2014/main" id="{9237FF6B-E9E8-4077-9FC4-1A004ADCB467}"/>
                  </a:ext>
                </a:extLst>
              </p:cNvPr>
              <p:cNvCxnSpPr/>
              <p:nvPr/>
            </p:nvCxnSpPr>
            <p:spPr>
              <a:xfrm flipH="1">
                <a:off x="9585263" y="1335936"/>
                <a:ext cx="89423" cy="159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1" name="Connector: Elbow 48">
              <a:extLst>
                <a:ext uri="{FF2B5EF4-FFF2-40B4-BE49-F238E27FC236}">
                  <a16:creationId xmlns:a16="http://schemas.microsoft.com/office/drawing/2014/main" id="{3D744E44-DC14-49A8-B5F9-2E868C7CC82F}"/>
                </a:ext>
              </a:extLst>
            </p:cNvPr>
            <p:cNvCxnSpPr>
              <a:cxnSpLocks/>
              <a:stCxn id="177" idx="3"/>
              <a:endCxn id="179" idx="1"/>
            </p:cNvCxnSpPr>
            <p:nvPr/>
          </p:nvCxnSpPr>
          <p:spPr>
            <a:xfrm>
              <a:off x="1950262" y="2941406"/>
              <a:ext cx="378071" cy="171828"/>
            </a:xfrm>
            <a:prstGeom prst="bentConnector3">
              <a:avLst>
                <a:gd name="adj1" fmla="val 50000"/>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Connector: Elbow 51">
              <a:extLst>
                <a:ext uri="{FF2B5EF4-FFF2-40B4-BE49-F238E27FC236}">
                  <a16:creationId xmlns:a16="http://schemas.microsoft.com/office/drawing/2014/main" id="{8DCF95F2-ADF1-4E8C-916B-485AA0F9BB82}"/>
                </a:ext>
              </a:extLst>
            </p:cNvPr>
            <p:cNvCxnSpPr>
              <a:cxnSpLocks/>
              <a:stCxn id="175" idx="3"/>
              <a:endCxn id="179" idx="1"/>
            </p:cNvCxnSpPr>
            <p:nvPr/>
          </p:nvCxnSpPr>
          <p:spPr>
            <a:xfrm flipV="1">
              <a:off x="1957966" y="3113233"/>
              <a:ext cx="370367" cy="165664"/>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직선 연결선 204"/>
          <p:cNvCxnSpPr/>
          <p:nvPr/>
        </p:nvCxnSpPr>
        <p:spPr>
          <a:xfrm flipH="1" flipV="1">
            <a:off x="6895000" y="2325643"/>
            <a:ext cx="1209" cy="153440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71" name="Group 55">
            <a:extLst>
              <a:ext uri="{FF2B5EF4-FFF2-40B4-BE49-F238E27FC236}">
                <a16:creationId xmlns:a16="http://schemas.microsoft.com/office/drawing/2014/main" id="{CBB700EB-483F-4ACA-996D-21FCB39EFBBD}"/>
              </a:ext>
            </a:extLst>
          </p:cNvPr>
          <p:cNvGrpSpPr/>
          <p:nvPr/>
        </p:nvGrpSpPr>
        <p:grpSpPr>
          <a:xfrm>
            <a:off x="5579303" y="2130308"/>
            <a:ext cx="2609771" cy="283349"/>
            <a:chOff x="5218689" y="2655326"/>
            <a:chExt cx="2896487" cy="283349"/>
          </a:xfrm>
        </p:grpSpPr>
        <p:grpSp>
          <p:nvGrpSpPr>
            <p:cNvPr id="272" name="Group 59">
              <a:extLst>
                <a:ext uri="{FF2B5EF4-FFF2-40B4-BE49-F238E27FC236}">
                  <a16:creationId xmlns:a16="http://schemas.microsoft.com/office/drawing/2014/main" id="{33F91115-BC98-4F50-A6EE-041E25993287}"/>
                </a:ext>
              </a:extLst>
            </p:cNvPr>
            <p:cNvGrpSpPr/>
            <p:nvPr/>
          </p:nvGrpSpPr>
          <p:grpSpPr>
            <a:xfrm>
              <a:off x="5218689" y="2736164"/>
              <a:ext cx="288032" cy="108000"/>
              <a:chOff x="4049936" y="5751264"/>
              <a:chExt cx="288032" cy="108000"/>
            </a:xfrm>
          </p:grpSpPr>
          <p:sp>
            <p:nvSpPr>
              <p:cNvPr id="278" name="Oval 61">
                <a:extLst>
                  <a:ext uri="{FF2B5EF4-FFF2-40B4-BE49-F238E27FC236}">
                    <a16:creationId xmlns:a16="http://schemas.microsoft.com/office/drawing/2014/main" id="{778414F2-7A9E-4AB1-9B87-A8D7E4F8D603}"/>
                  </a:ext>
                </a:extLst>
              </p:cNvPr>
              <p:cNvSpPr/>
              <p:nvPr/>
            </p:nvSpPr>
            <p:spPr>
              <a:xfrm>
                <a:off x="4139950" y="5751264"/>
                <a:ext cx="119865"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cxnSp>
            <p:nvCxnSpPr>
              <p:cNvPr id="279" name="Straight Connector 62">
                <a:extLst>
                  <a:ext uri="{FF2B5EF4-FFF2-40B4-BE49-F238E27FC236}">
                    <a16:creationId xmlns:a16="http://schemas.microsoft.com/office/drawing/2014/main" id="{E6691D7D-A5B5-4C10-90C8-78C2F6987EFD}"/>
                  </a:ext>
                </a:extLst>
              </p:cNvPr>
              <p:cNvCxnSpPr/>
              <p:nvPr/>
            </p:nvCxnSpPr>
            <p:spPr>
              <a:xfrm>
                <a:off x="4049936" y="5805264"/>
                <a:ext cx="2880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3FB15320-DFAC-410E-851B-1267FBEE817F}"/>
                </a:ext>
              </a:extLst>
            </p:cNvPr>
            <p:cNvSpPr txBox="1"/>
            <p:nvPr/>
          </p:nvSpPr>
          <p:spPr>
            <a:xfrm>
              <a:off x="5462736" y="2661676"/>
              <a:ext cx="1151441" cy="276999"/>
            </a:xfrm>
            <a:prstGeom prst="rect">
              <a:avLst/>
            </a:prstGeom>
            <a:noFill/>
          </p:spPr>
          <p:txBody>
            <a:bodyPr wrap="none" rtlCol="0">
              <a:spAutoFit/>
            </a:bodyPr>
            <a:lstStyle/>
            <a:p>
              <a:r>
                <a:rPr lang="en-GB" sz="1200" dirty="0"/>
                <a:t>BSV</a:t>
              </a:r>
              <a:r>
                <a:rPr lang="en-GB" altLang="ko-KR" sz="1200" dirty="0">
                  <a:sym typeface="Wingdings" panose="05000000000000000000" pitchFamily="2" charset="2"/>
                </a:rPr>
                <a:t>  BSV</a:t>
              </a:r>
              <a:endParaRPr lang="en-GB" sz="1200" dirty="0"/>
            </a:p>
          </p:txBody>
        </p:sp>
        <p:grpSp>
          <p:nvGrpSpPr>
            <p:cNvPr id="274" name="Group 69">
              <a:extLst>
                <a:ext uri="{FF2B5EF4-FFF2-40B4-BE49-F238E27FC236}">
                  <a16:creationId xmlns:a16="http://schemas.microsoft.com/office/drawing/2014/main" id="{26FC07CC-B496-4753-80F8-8220B82884F2}"/>
                </a:ext>
              </a:extLst>
            </p:cNvPr>
            <p:cNvGrpSpPr/>
            <p:nvPr/>
          </p:nvGrpSpPr>
          <p:grpSpPr>
            <a:xfrm>
              <a:off x="6776616" y="2736164"/>
              <a:ext cx="288032" cy="108000"/>
              <a:chOff x="4049936" y="5751264"/>
              <a:chExt cx="288032" cy="108000"/>
            </a:xfrm>
            <a:solidFill>
              <a:schemeClr val="accent1"/>
            </a:solidFill>
          </p:grpSpPr>
          <p:sp>
            <p:nvSpPr>
              <p:cNvPr id="276" name="Oval 71">
                <a:extLst>
                  <a:ext uri="{FF2B5EF4-FFF2-40B4-BE49-F238E27FC236}">
                    <a16:creationId xmlns:a16="http://schemas.microsoft.com/office/drawing/2014/main" id="{99D14154-34A1-47FF-9839-F868342111AB}"/>
                  </a:ext>
                </a:extLst>
              </p:cNvPr>
              <p:cNvSpPr/>
              <p:nvPr/>
            </p:nvSpPr>
            <p:spPr>
              <a:xfrm>
                <a:off x="4139950" y="5751264"/>
                <a:ext cx="119865" cy="108000"/>
              </a:xfrm>
              <a:prstGeom prst="ellipse">
                <a:avLst/>
              </a:prstGeom>
              <a:solidFill>
                <a:schemeClr val="tx2">
                  <a:lumMod val="60000"/>
                  <a:lumOff val="4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cxnSp>
            <p:nvCxnSpPr>
              <p:cNvPr id="277" name="Straight Connector 72">
                <a:extLst>
                  <a:ext uri="{FF2B5EF4-FFF2-40B4-BE49-F238E27FC236}">
                    <a16:creationId xmlns:a16="http://schemas.microsoft.com/office/drawing/2014/main" id="{11A9538D-A3B1-4880-B40D-0B8098D81465}"/>
                  </a:ext>
                </a:extLst>
              </p:cNvPr>
              <p:cNvCxnSpPr/>
              <p:nvPr/>
            </p:nvCxnSpPr>
            <p:spPr>
              <a:xfrm>
                <a:off x="4049936" y="5805264"/>
                <a:ext cx="288032" cy="0"/>
              </a:xfrm>
              <a:prstGeom prst="line">
                <a:avLst/>
              </a:prstGeom>
              <a:grpFill/>
              <a:ln w="28575">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275" name="TextBox 274">
              <a:extLst>
                <a:ext uri="{FF2B5EF4-FFF2-40B4-BE49-F238E27FC236}">
                  <a16:creationId xmlns:a16="http://schemas.microsoft.com/office/drawing/2014/main" id="{AE5C96E3-3A6A-4154-A385-B8BDDF9D9BF2}"/>
                </a:ext>
              </a:extLst>
            </p:cNvPr>
            <p:cNvSpPr txBox="1"/>
            <p:nvPr/>
          </p:nvSpPr>
          <p:spPr>
            <a:xfrm>
              <a:off x="7020666" y="2655326"/>
              <a:ext cx="1094510" cy="276999"/>
            </a:xfrm>
            <a:prstGeom prst="rect">
              <a:avLst/>
            </a:prstGeom>
            <a:noFill/>
          </p:spPr>
          <p:txBody>
            <a:bodyPr wrap="none" rtlCol="0">
              <a:spAutoFit/>
            </a:bodyPr>
            <a:lstStyle/>
            <a:p>
              <a:r>
                <a:rPr lang="en-GB" sz="1200" dirty="0"/>
                <a:t>TDF</a:t>
              </a:r>
              <a:r>
                <a:rPr lang="en-GB" sz="1200" dirty="0">
                  <a:sym typeface="Wingdings" panose="05000000000000000000" pitchFamily="2" charset="2"/>
                </a:rPr>
                <a:t> BSV</a:t>
              </a:r>
              <a:endParaRPr lang="en-GB" sz="1200" dirty="0"/>
            </a:p>
          </p:txBody>
        </p:sp>
      </p:grpSp>
      <p:sp>
        <p:nvSpPr>
          <p:cNvPr id="302" name="TextBox 301"/>
          <p:cNvSpPr txBox="1"/>
          <p:nvPr/>
        </p:nvSpPr>
        <p:spPr>
          <a:xfrm>
            <a:off x="5797005" y="4457739"/>
            <a:ext cx="748923" cy="261610"/>
          </a:xfrm>
          <a:prstGeom prst="rect">
            <a:avLst/>
          </a:prstGeom>
          <a:noFill/>
        </p:spPr>
        <p:txBody>
          <a:bodyPr wrap="none">
            <a:spAutoFit/>
          </a:bodyPr>
          <a:lstStyle/>
          <a:p>
            <a:pPr algn="ctr">
              <a:defRPr/>
            </a:pPr>
            <a:r>
              <a:rPr lang="en-US" altLang="ko-KR" sz="1100" b="1" dirty="0">
                <a:gradFill>
                  <a:gsLst>
                    <a:gs pos="35000">
                      <a:prstClr val="black">
                        <a:lumMod val="75000"/>
                        <a:lumOff val="25000"/>
                      </a:prstClr>
                    </a:gs>
                    <a:gs pos="0">
                      <a:prstClr val="black">
                        <a:lumMod val="75000"/>
                        <a:lumOff val="25000"/>
                      </a:prstClr>
                    </a:gs>
                  </a:gsLst>
                  <a:lin ang="0" scaled="0"/>
                </a:gradFill>
                <a:latin typeface="Arial" pitchFamily="34" charset="0"/>
                <a:ea typeface="맑은 고딕" pitchFamily="50" charset="-127"/>
                <a:cs typeface="Arial" pitchFamily="34" charset="0"/>
              </a:rPr>
              <a:t>Week 48</a:t>
            </a:r>
          </a:p>
        </p:txBody>
      </p:sp>
      <p:sp>
        <p:nvSpPr>
          <p:cNvPr id="303" name="TextBox 302"/>
          <p:cNvSpPr txBox="1"/>
          <p:nvPr/>
        </p:nvSpPr>
        <p:spPr>
          <a:xfrm>
            <a:off x="7358139" y="4457739"/>
            <a:ext cx="748923" cy="261610"/>
          </a:xfrm>
          <a:prstGeom prst="rect">
            <a:avLst/>
          </a:prstGeom>
          <a:noFill/>
        </p:spPr>
        <p:txBody>
          <a:bodyPr wrap="none">
            <a:spAutoFit/>
          </a:bodyPr>
          <a:lstStyle/>
          <a:p>
            <a:pPr algn="ctr">
              <a:defRPr/>
            </a:pPr>
            <a:r>
              <a:rPr lang="en-US" altLang="ko-KR" sz="1100" b="1" dirty="0">
                <a:gradFill>
                  <a:gsLst>
                    <a:gs pos="35000">
                      <a:prstClr val="black">
                        <a:lumMod val="75000"/>
                        <a:lumOff val="25000"/>
                      </a:prstClr>
                    </a:gs>
                    <a:gs pos="0">
                      <a:prstClr val="black">
                        <a:lumMod val="75000"/>
                        <a:lumOff val="25000"/>
                      </a:prstClr>
                    </a:gs>
                  </a:gsLst>
                  <a:lin ang="0" scaled="0"/>
                </a:gradFill>
                <a:latin typeface="Arial" pitchFamily="34" charset="0"/>
                <a:ea typeface="맑은 고딕" pitchFamily="50" charset="-127"/>
                <a:cs typeface="Arial" pitchFamily="34" charset="0"/>
              </a:rPr>
              <a:t>Week 96</a:t>
            </a:r>
          </a:p>
        </p:txBody>
      </p:sp>
      <p:sp>
        <p:nvSpPr>
          <p:cNvPr id="318" name="TextBox 317">
            <a:extLst>
              <a:ext uri="{FF2B5EF4-FFF2-40B4-BE49-F238E27FC236}">
                <a16:creationId xmlns:a16="http://schemas.microsoft.com/office/drawing/2014/main" id="{BFC150B1-DF17-442D-888B-139C6FB4632B}"/>
              </a:ext>
            </a:extLst>
          </p:cNvPr>
          <p:cNvSpPr txBox="1"/>
          <p:nvPr/>
        </p:nvSpPr>
        <p:spPr>
          <a:xfrm>
            <a:off x="6650078" y="1919622"/>
            <a:ext cx="534121" cy="276999"/>
          </a:xfrm>
          <a:prstGeom prst="rect">
            <a:avLst/>
          </a:prstGeom>
          <a:noFill/>
        </p:spPr>
        <p:txBody>
          <a:bodyPr wrap="none" rtlCol="0">
            <a:spAutoFit/>
          </a:bodyPr>
          <a:lstStyle/>
          <a:p>
            <a:r>
              <a:rPr lang="en-GB" sz="1200" b="1" dirty="0"/>
              <a:t>BMD</a:t>
            </a:r>
          </a:p>
        </p:txBody>
      </p:sp>
      <p:sp>
        <p:nvSpPr>
          <p:cNvPr id="319" name="TextBox 318">
            <a:extLst>
              <a:ext uri="{FF2B5EF4-FFF2-40B4-BE49-F238E27FC236}">
                <a16:creationId xmlns:a16="http://schemas.microsoft.com/office/drawing/2014/main" id="{BFC150B1-DF17-442D-888B-139C6FB4632B}"/>
              </a:ext>
            </a:extLst>
          </p:cNvPr>
          <p:cNvSpPr txBox="1"/>
          <p:nvPr/>
        </p:nvSpPr>
        <p:spPr>
          <a:xfrm>
            <a:off x="6597980" y="4302364"/>
            <a:ext cx="638316" cy="276999"/>
          </a:xfrm>
          <a:prstGeom prst="rect">
            <a:avLst/>
          </a:prstGeom>
          <a:noFill/>
        </p:spPr>
        <p:txBody>
          <a:bodyPr wrap="none" rtlCol="0">
            <a:spAutoFit/>
          </a:bodyPr>
          <a:lstStyle/>
          <a:p>
            <a:r>
              <a:rPr lang="en-GB" sz="1200" b="1" dirty="0" err="1"/>
              <a:t>eGFR</a:t>
            </a:r>
            <a:r>
              <a:rPr lang="en-GB" sz="1200" b="1" dirty="0"/>
              <a:t> </a:t>
            </a:r>
          </a:p>
        </p:txBody>
      </p:sp>
      <p:grpSp>
        <p:nvGrpSpPr>
          <p:cNvPr id="14" name="Group 13">
            <a:extLst>
              <a:ext uri="{FF2B5EF4-FFF2-40B4-BE49-F238E27FC236}">
                <a16:creationId xmlns:a16="http://schemas.microsoft.com/office/drawing/2014/main" id="{3727CB87-DB81-4231-8EED-EA67608CEC1A}"/>
              </a:ext>
            </a:extLst>
          </p:cNvPr>
          <p:cNvGrpSpPr/>
          <p:nvPr/>
        </p:nvGrpSpPr>
        <p:grpSpPr>
          <a:xfrm>
            <a:off x="4959794" y="2428182"/>
            <a:ext cx="3416152" cy="1832198"/>
            <a:chOff x="4965999" y="2417630"/>
            <a:chExt cx="3067712" cy="1832198"/>
          </a:xfrm>
        </p:grpSpPr>
        <p:sp>
          <p:nvSpPr>
            <p:cNvPr id="196" name="자유형 195"/>
            <p:cNvSpPr/>
            <p:nvPr/>
          </p:nvSpPr>
          <p:spPr>
            <a:xfrm>
              <a:off x="5588277" y="2501982"/>
              <a:ext cx="2445434" cy="1359896"/>
            </a:xfrm>
            <a:custGeom>
              <a:avLst/>
              <a:gdLst>
                <a:gd name="connsiteX0" fmla="*/ 0 w 4373880"/>
                <a:gd name="connsiteY0" fmla="*/ 0 h 1630680"/>
                <a:gd name="connsiteX1" fmla="*/ 0 w 4373880"/>
                <a:gd name="connsiteY1" fmla="*/ 1630680 h 1630680"/>
                <a:gd name="connsiteX2" fmla="*/ 4373880 w 4373880"/>
                <a:gd name="connsiteY2" fmla="*/ 1630680 h 1630680"/>
              </a:gdLst>
              <a:ahLst/>
              <a:cxnLst>
                <a:cxn ang="0">
                  <a:pos x="connsiteX0" y="connsiteY0"/>
                </a:cxn>
                <a:cxn ang="0">
                  <a:pos x="connsiteX1" y="connsiteY1"/>
                </a:cxn>
                <a:cxn ang="0">
                  <a:pos x="connsiteX2" y="connsiteY2"/>
                </a:cxn>
              </a:cxnLst>
              <a:rect l="l" t="t" r="r" b="b"/>
              <a:pathLst>
                <a:path w="4373880" h="1630680">
                  <a:moveTo>
                    <a:pt x="0" y="0"/>
                  </a:moveTo>
                  <a:lnTo>
                    <a:pt x="0" y="1630680"/>
                  </a:lnTo>
                  <a:lnTo>
                    <a:pt x="4373880" y="1630680"/>
                  </a:lnTo>
                </a:path>
              </a:pathLst>
            </a:custGeom>
            <a:ln w="952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8000"/>
                </a:lnSpc>
              </a:pPr>
              <a:endParaRPr lang="ko-KR" altLang="en-US" sz="1100" dirty="0">
                <a:cs typeface="Arial" pitchFamily="34" charset="0"/>
              </a:endParaRPr>
            </a:p>
          </p:txBody>
        </p:sp>
        <p:sp>
          <p:nvSpPr>
            <p:cNvPr id="197" name="TextBox 196"/>
            <p:cNvSpPr txBox="1"/>
            <p:nvPr/>
          </p:nvSpPr>
          <p:spPr>
            <a:xfrm rot="16200000">
              <a:off x="4361304" y="3046084"/>
              <a:ext cx="1438214" cy="228823"/>
            </a:xfrm>
            <a:prstGeom prst="rect">
              <a:avLst/>
            </a:prstGeom>
            <a:noFill/>
          </p:spPr>
          <p:txBody>
            <a:bodyPr wrap="none">
              <a:spAutoFit/>
            </a:bodyPr>
            <a:lstStyle/>
            <a:p>
              <a:pPr algn="ctr">
                <a:lnSpc>
                  <a:spcPct val="88000"/>
                </a:lnSpc>
                <a:defRPr/>
              </a:pPr>
              <a:r>
                <a:rPr lang="en-US" altLang="ko-KR" sz="1200" dirty="0">
                  <a:ea typeface="맑은 고딕" pitchFamily="50" charset="-127"/>
                  <a:cs typeface="Arial" pitchFamily="34" charset="0"/>
                </a:rPr>
                <a:t>Mean change (%)</a:t>
              </a:r>
            </a:p>
          </p:txBody>
        </p:sp>
        <p:sp>
          <p:nvSpPr>
            <p:cNvPr id="269" name="TextBox 268"/>
            <p:cNvSpPr txBox="1"/>
            <p:nvPr/>
          </p:nvSpPr>
          <p:spPr>
            <a:xfrm>
              <a:off x="5244956" y="2440198"/>
              <a:ext cx="341760" cy="180000"/>
            </a:xfrm>
            <a:prstGeom prst="rect">
              <a:avLst/>
            </a:prstGeom>
            <a:noFill/>
          </p:spPr>
          <p:txBody>
            <a:bodyPr wrap="none" anchor="ctr">
              <a:spAutoFit/>
            </a:bodyPr>
            <a:lstStyle/>
            <a:p>
              <a:pPr algn="r" latinLnBrk="1">
                <a:lnSpc>
                  <a:spcPct val="88000"/>
                </a:lnSpc>
                <a:defRPr/>
              </a:pPr>
              <a:r>
                <a:rPr lang="en-US" altLang="ko-KR" sz="1100" dirty="0">
                  <a:ea typeface="맑은 고딕" pitchFamily="50" charset="-127"/>
                  <a:cs typeface="Arial" pitchFamily="34" charset="0"/>
                </a:rPr>
                <a:t>40</a:t>
              </a:r>
            </a:p>
          </p:txBody>
        </p:sp>
        <p:cxnSp>
          <p:nvCxnSpPr>
            <p:cNvPr id="270" name="직선 연결선 269"/>
            <p:cNvCxnSpPr/>
            <p:nvPr/>
          </p:nvCxnSpPr>
          <p:spPr>
            <a:xfrm>
              <a:off x="5532011" y="2528671"/>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5323503" y="2803164"/>
              <a:ext cx="263213" cy="180000"/>
            </a:xfrm>
            <a:prstGeom prst="rect">
              <a:avLst/>
            </a:prstGeom>
            <a:noFill/>
          </p:spPr>
          <p:txBody>
            <a:bodyPr wrap="none" anchor="ctr">
              <a:spAutoFit/>
            </a:bodyPr>
            <a:lstStyle/>
            <a:p>
              <a:pPr algn="r" latinLnBrk="1">
                <a:lnSpc>
                  <a:spcPct val="88000"/>
                </a:lnSpc>
                <a:defRPr/>
              </a:pPr>
              <a:r>
                <a:rPr lang="en-US" altLang="ko-KR" sz="1100" dirty="0">
                  <a:ea typeface="맑은 고딕" pitchFamily="50" charset="-127"/>
                  <a:cs typeface="Arial" pitchFamily="34" charset="0"/>
                </a:rPr>
                <a:t>0</a:t>
              </a:r>
            </a:p>
          </p:txBody>
        </p:sp>
        <p:cxnSp>
          <p:nvCxnSpPr>
            <p:cNvPr id="268" name="직선 연결선 267"/>
            <p:cNvCxnSpPr/>
            <p:nvPr/>
          </p:nvCxnSpPr>
          <p:spPr>
            <a:xfrm>
              <a:off x="5532011" y="2891637"/>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5170892" y="2999057"/>
              <a:ext cx="420308" cy="180000"/>
            </a:xfrm>
            <a:prstGeom prst="rect">
              <a:avLst/>
            </a:prstGeom>
            <a:noFill/>
          </p:spPr>
          <p:txBody>
            <a:bodyPr wrap="none" anchor="ctr">
              <a:spAutoFit/>
            </a:bodyPr>
            <a:lstStyle/>
            <a:p>
              <a:pPr algn="r" latinLnBrk="1">
                <a:lnSpc>
                  <a:spcPct val="88000"/>
                </a:lnSpc>
                <a:defRPr/>
              </a:pPr>
              <a:r>
                <a:rPr lang="en-US" altLang="ko-KR" sz="1100" dirty="0">
                  <a:latin typeface="Arial" panose="020B0604020202020204" pitchFamily="34" charset="0"/>
                  <a:ea typeface="맑은 고딕" pitchFamily="50" charset="-127"/>
                  <a:cs typeface="Arial" panose="020B0604020202020204" pitchFamily="34" charset="0"/>
                </a:rPr>
                <a:t>–</a:t>
              </a:r>
              <a:r>
                <a:rPr lang="en-US" altLang="ko-KR" sz="1100" dirty="0">
                  <a:ea typeface="맑은 고딕" pitchFamily="50" charset="-127"/>
                  <a:cs typeface="Arial" pitchFamily="34" charset="0"/>
                </a:rPr>
                <a:t>20</a:t>
              </a:r>
            </a:p>
          </p:txBody>
        </p:sp>
        <p:cxnSp>
          <p:nvCxnSpPr>
            <p:cNvPr id="266" name="직선 연결선 265"/>
            <p:cNvCxnSpPr/>
            <p:nvPr/>
          </p:nvCxnSpPr>
          <p:spPr>
            <a:xfrm>
              <a:off x="5532011" y="3087530"/>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5170888" y="3381102"/>
              <a:ext cx="420308" cy="180000"/>
            </a:xfrm>
            <a:prstGeom prst="rect">
              <a:avLst/>
            </a:prstGeom>
            <a:noFill/>
          </p:spPr>
          <p:txBody>
            <a:bodyPr wrap="none" anchor="ctr">
              <a:spAutoFit/>
            </a:bodyPr>
            <a:lstStyle/>
            <a:p>
              <a:pPr algn="r" latinLnBrk="1">
                <a:lnSpc>
                  <a:spcPct val="88000"/>
                </a:lnSpc>
                <a:defRPr/>
              </a:pPr>
              <a:r>
                <a:rPr lang="en-US" altLang="ko-KR" sz="1100" dirty="0">
                  <a:latin typeface="Arial" panose="020B0604020202020204" pitchFamily="34" charset="0"/>
                  <a:ea typeface="맑은 고딕" pitchFamily="50" charset="-127"/>
                  <a:cs typeface="Arial" panose="020B0604020202020204" pitchFamily="34" charset="0"/>
                </a:rPr>
                <a:t>–</a:t>
              </a:r>
              <a:r>
                <a:rPr lang="en-US" altLang="ko-KR" sz="1100" dirty="0">
                  <a:ea typeface="맑은 고딕" pitchFamily="50" charset="-127"/>
                  <a:cs typeface="Arial" pitchFamily="34" charset="0"/>
                </a:rPr>
                <a:t>60</a:t>
              </a:r>
            </a:p>
          </p:txBody>
        </p:sp>
        <p:cxnSp>
          <p:nvCxnSpPr>
            <p:cNvPr id="264" name="직선 연결선 263"/>
            <p:cNvCxnSpPr/>
            <p:nvPr/>
          </p:nvCxnSpPr>
          <p:spPr>
            <a:xfrm>
              <a:off x="5532011" y="3469576"/>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5172448" y="3565856"/>
              <a:ext cx="420308" cy="180000"/>
            </a:xfrm>
            <a:prstGeom prst="rect">
              <a:avLst/>
            </a:prstGeom>
            <a:noFill/>
          </p:spPr>
          <p:txBody>
            <a:bodyPr wrap="none" anchor="ctr">
              <a:spAutoFit/>
            </a:bodyPr>
            <a:lstStyle/>
            <a:p>
              <a:pPr algn="r" latinLnBrk="1">
                <a:lnSpc>
                  <a:spcPct val="88000"/>
                </a:lnSpc>
                <a:defRPr/>
              </a:pPr>
              <a:r>
                <a:rPr lang="en-US" altLang="ko-KR" sz="1100" dirty="0">
                  <a:latin typeface="Arial" panose="020B0604020202020204" pitchFamily="34" charset="0"/>
                  <a:ea typeface="맑은 고딕" pitchFamily="50" charset="-127"/>
                  <a:cs typeface="Arial" panose="020B0604020202020204" pitchFamily="34" charset="0"/>
                </a:rPr>
                <a:t>–</a:t>
              </a:r>
              <a:r>
                <a:rPr lang="en-US" altLang="ko-KR" sz="1100" dirty="0">
                  <a:ea typeface="맑은 고딕" pitchFamily="50" charset="-127"/>
                  <a:cs typeface="Arial" pitchFamily="34" charset="0"/>
                </a:rPr>
                <a:t>80</a:t>
              </a:r>
            </a:p>
          </p:txBody>
        </p:sp>
        <p:cxnSp>
          <p:nvCxnSpPr>
            <p:cNvPr id="262" name="직선 연결선 261"/>
            <p:cNvCxnSpPr/>
            <p:nvPr/>
          </p:nvCxnSpPr>
          <p:spPr>
            <a:xfrm>
              <a:off x="5532011" y="3654330"/>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5087854" y="3755440"/>
              <a:ext cx="498855" cy="180000"/>
            </a:xfrm>
            <a:prstGeom prst="rect">
              <a:avLst/>
            </a:prstGeom>
            <a:noFill/>
          </p:spPr>
          <p:txBody>
            <a:bodyPr wrap="none" anchor="ctr">
              <a:spAutoFit/>
            </a:bodyPr>
            <a:lstStyle/>
            <a:p>
              <a:pPr algn="r" latinLnBrk="1">
                <a:lnSpc>
                  <a:spcPct val="88000"/>
                </a:lnSpc>
                <a:defRPr/>
              </a:pPr>
              <a:r>
                <a:rPr lang="en-US" altLang="ko-KR" sz="1100" dirty="0">
                  <a:latin typeface="Arial" panose="020B0604020202020204" pitchFamily="34" charset="0"/>
                  <a:ea typeface="맑은 고딕" pitchFamily="50" charset="-127"/>
                  <a:cs typeface="Arial" panose="020B0604020202020204" pitchFamily="34" charset="0"/>
                </a:rPr>
                <a:t>–</a:t>
              </a:r>
              <a:r>
                <a:rPr lang="en-US" altLang="ko-KR" sz="1100" dirty="0">
                  <a:ea typeface="맑은 고딕" pitchFamily="50" charset="-127"/>
                  <a:cs typeface="Arial" pitchFamily="34" charset="0"/>
                </a:rPr>
                <a:t>100</a:t>
              </a:r>
            </a:p>
          </p:txBody>
        </p:sp>
        <p:cxnSp>
          <p:nvCxnSpPr>
            <p:cNvPr id="260" name="직선 연결선 259"/>
            <p:cNvCxnSpPr/>
            <p:nvPr/>
          </p:nvCxnSpPr>
          <p:spPr>
            <a:xfrm>
              <a:off x="5532011" y="3843914"/>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5247825" y="2625130"/>
              <a:ext cx="341760" cy="180000"/>
            </a:xfrm>
            <a:prstGeom prst="rect">
              <a:avLst/>
            </a:prstGeom>
            <a:noFill/>
          </p:spPr>
          <p:txBody>
            <a:bodyPr wrap="none" anchor="ctr">
              <a:spAutoFit/>
            </a:bodyPr>
            <a:lstStyle/>
            <a:p>
              <a:pPr algn="r" latinLnBrk="1">
                <a:lnSpc>
                  <a:spcPct val="88000"/>
                </a:lnSpc>
                <a:defRPr/>
              </a:pPr>
              <a:r>
                <a:rPr lang="en-US" altLang="ko-KR" sz="1100" dirty="0">
                  <a:ea typeface="맑은 고딕" pitchFamily="50" charset="-127"/>
                  <a:cs typeface="Arial" pitchFamily="34" charset="0"/>
                </a:rPr>
                <a:t>20</a:t>
              </a:r>
            </a:p>
          </p:txBody>
        </p:sp>
        <p:cxnSp>
          <p:nvCxnSpPr>
            <p:cNvPr id="258" name="직선 연결선 257"/>
            <p:cNvCxnSpPr/>
            <p:nvPr/>
          </p:nvCxnSpPr>
          <p:spPr>
            <a:xfrm>
              <a:off x="5532011" y="2713603"/>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167618" y="3190879"/>
              <a:ext cx="420308" cy="180000"/>
            </a:xfrm>
            <a:prstGeom prst="rect">
              <a:avLst/>
            </a:prstGeom>
            <a:noFill/>
          </p:spPr>
          <p:txBody>
            <a:bodyPr wrap="none" anchor="ctr">
              <a:spAutoFit/>
            </a:bodyPr>
            <a:lstStyle/>
            <a:p>
              <a:pPr algn="r" latinLnBrk="1">
                <a:lnSpc>
                  <a:spcPct val="88000"/>
                </a:lnSpc>
                <a:defRPr/>
              </a:pPr>
              <a:r>
                <a:rPr lang="en-US" altLang="ko-KR" sz="1100" dirty="0">
                  <a:latin typeface="Arial" panose="020B0604020202020204" pitchFamily="34" charset="0"/>
                  <a:ea typeface="맑은 고딕" pitchFamily="50" charset="-127"/>
                  <a:cs typeface="Arial" panose="020B0604020202020204" pitchFamily="34" charset="0"/>
                </a:rPr>
                <a:t>–</a:t>
              </a:r>
              <a:r>
                <a:rPr lang="en-US" altLang="ko-KR" sz="1100" dirty="0">
                  <a:ea typeface="맑은 고딕" pitchFamily="50" charset="-127"/>
                  <a:cs typeface="Arial" pitchFamily="34" charset="0"/>
                </a:rPr>
                <a:t>40</a:t>
              </a:r>
            </a:p>
          </p:txBody>
        </p:sp>
        <p:cxnSp>
          <p:nvCxnSpPr>
            <p:cNvPr id="256" name="직선 연결선 255"/>
            <p:cNvCxnSpPr/>
            <p:nvPr/>
          </p:nvCxnSpPr>
          <p:spPr>
            <a:xfrm>
              <a:off x="5532011" y="3279352"/>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5525680" y="3868399"/>
              <a:ext cx="263213" cy="241285"/>
            </a:xfrm>
            <a:prstGeom prst="rect">
              <a:avLst/>
            </a:prstGeom>
            <a:noFill/>
          </p:spPr>
          <p:txBody>
            <a:bodyPr wrap="none">
              <a:spAutoFit/>
            </a:bodyPr>
            <a:lstStyle/>
            <a:p>
              <a:pPr algn="ctr" latinLnBrk="1">
                <a:lnSpc>
                  <a:spcPct val="88000"/>
                </a:lnSpc>
                <a:defRPr/>
              </a:pPr>
              <a:r>
                <a:rPr lang="en-US" altLang="ko-KR" sz="1100" dirty="0">
                  <a:ea typeface="맑은 고딕" pitchFamily="50" charset="-127"/>
                  <a:cs typeface="Arial" pitchFamily="34" charset="0"/>
                </a:rPr>
                <a:t>0</a:t>
              </a:r>
            </a:p>
          </p:txBody>
        </p:sp>
        <p:cxnSp>
          <p:nvCxnSpPr>
            <p:cNvPr id="246" name="직선 연결선 245"/>
            <p:cNvCxnSpPr/>
            <p:nvPr/>
          </p:nvCxnSpPr>
          <p:spPr>
            <a:xfrm rot="5400000">
              <a:off x="5630289" y="3890413"/>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6534650" y="3868399"/>
              <a:ext cx="341760" cy="241285"/>
            </a:xfrm>
            <a:prstGeom prst="rect">
              <a:avLst/>
            </a:prstGeom>
            <a:noFill/>
          </p:spPr>
          <p:txBody>
            <a:bodyPr wrap="none">
              <a:spAutoFit/>
            </a:bodyPr>
            <a:lstStyle/>
            <a:p>
              <a:pPr algn="ctr" latinLnBrk="1">
                <a:lnSpc>
                  <a:spcPct val="88000"/>
                </a:lnSpc>
                <a:defRPr/>
              </a:pPr>
              <a:r>
                <a:rPr lang="en-US" altLang="ko-KR" sz="1100" dirty="0">
                  <a:ea typeface="맑은 고딕" pitchFamily="50" charset="-127"/>
                  <a:cs typeface="Arial" pitchFamily="34" charset="0"/>
                </a:rPr>
                <a:t>48</a:t>
              </a:r>
            </a:p>
          </p:txBody>
        </p:sp>
        <p:cxnSp>
          <p:nvCxnSpPr>
            <p:cNvPr id="244" name="직선 연결선 243"/>
            <p:cNvCxnSpPr/>
            <p:nvPr/>
          </p:nvCxnSpPr>
          <p:spPr>
            <a:xfrm rot="5400000">
              <a:off x="6678533" y="3890413"/>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7584144" y="3868399"/>
              <a:ext cx="341761" cy="241285"/>
            </a:xfrm>
            <a:prstGeom prst="rect">
              <a:avLst/>
            </a:prstGeom>
            <a:noFill/>
          </p:spPr>
          <p:txBody>
            <a:bodyPr wrap="none">
              <a:spAutoFit/>
            </a:bodyPr>
            <a:lstStyle/>
            <a:p>
              <a:pPr algn="ctr" latinLnBrk="1">
                <a:lnSpc>
                  <a:spcPct val="88000"/>
                </a:lnSpc>
                <a:defRPr/>
              </a:pPr>
              <a:r>
                <a:rPr lang="en-US" altLang="ko-KR" sz="1100" dirty="0">
                  <a:ea typeface="맑은 고딕" pitchFamily="50" charset="-127"/>
                  <a:cs typeface="Arial" pitchFamily="34" charset="0"/>
                </a:rPr>
                <a:t>96</a:t>
              </a:r>
            </a:p>
          </p:txBody>
        </p:sp>
        <p:cxnSp>
          <p:nvCxnSpPr>
            <p:cNvPr id="242" name="직선 연결선 241"/>
            <p:cNvCxnSpPr/>
            <p:nvPr/>
          </p:nvCxnSpPr>
          <p:spPr>
            <a:xfrm rot="5400000">
              <a:off x="7728024" y="3890413"/>
              <a:ext cx="54000"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197179" y="4008543"/>
              <a:ext cx="1031051" cy="241285"/>
            </a:xfrm>
            <a:prstGeom prst="rect">
              <a:avLst/>
            </a:prstGeom>
            <a:noFill/>
          </p:spPr>
          <p:txBody>
            <a:bodyPr wrap="none">
              <a:spAutoFit/>
            </a:bodyPr>
            <a:lstStyle/>
            <a:p>
              <a:pPr algn="ctr">
                <a:lnSpc>
                  <a:spcPct val="88000"/>
                </a:lnSpc>
                <a:defRPr/>
              </a:pPr>
              <a:r>
                <a:rPr lang="en-US" altLang="ko-KR" sz="1100" dirty="0">
                  <a:ea typeface="맑은 고딕" pitchFamily="50" charset="-127"/>
                  <a:cs typeface="Arial" pitchFamily="34" charset="0"/>
                </a:rPr>
                <a:t>Time (weeks)</a:t>
              </a:r>
            </a:p>
          </p:txBody>
        </p:sp>
        <p:sp>
          <p:nvSpPr>
            <p:cNvPr id="203" name="TextBox 202"/>
            <p:cNvSpPr txBox="1"/>
            <p:nvPr/>
          </p:nvSpPr>
          <p:spPr>
            <a:xfrm>
              <a:off x="5653751" y="3626522"/>
              <a:ext cx="1086857" cy="261610"/>
            </a:xfrm>
            <a:prstGeom prst="rect">
              <a:avLst/>
            </a:prstGeom>
            <a:noFill/>
          </p:spPr>
          <p:txBody>
            <a:bodyPr wrap="square" rtlCol="0">
              <a:spAutoFit/>
            </a:bodyPr>
            <a:lstStyle/>
            <a:p>
              <a:pPr algn="ctr"/>
              <a:r>
                <a:rPr lang="en-US" altLang="ko-KR" sz="1100" b="1" i="1" dirty="0">
                  <a:cs typeface="Arial" pitchFamily="34" charset="0"/>
                </a:rPr>
                <a:t>Double blind</a:t>
              </a:r>
              <a:endParaRPr lang="ko-KR" altLang="en-US" sz="1100" b="1" i="1" dirty="0">
                <a:cs typeface="Arial" pitchFamily="34" charset="0"/>
              </a:endParaRPr>
            </a:p>
          </p:txBody>
        </p:sp>
        <p:sp>
          <p:nvSpPr>
            <p:cNvPr id="204" name="TextBox 203"/>
            <p:cNvSpPr txBox="1"/>
            <p:nvPr/>
          </p:nvSpPr>
          <p:spPr>
            <a:xfrm>
              <a:off x="6685698" y="3626522"/>
              <a:ext cx="1086857" cy="261610"/>
            </a:xfrm>
            <a:prstGeom prst="rect">
              <a:avLst/>
            </a:prstGeom>
            <a:noFill/>
          </p:spPr>
          <p:txBody>
            <a:bodyPr wrap="square" rtlCol="0">
              <a:spAutoFit/>
            </a:bodyPr>
            <a:lstStyle/>
            <a:p>
              <a:pPr algn="ctr"/>
              <a:r>
                <a:rPr lang="en-US" altLang="ko-KR" sz="1100" b="1" i="1" dirty="0">
                  <a:cs typeface="Arial" pitchFamily="34" charset="0"/>
                </a:rPr>
                <a:t>Open Label</a:t>
              </a:r>
              <a:endParaRPr lang="ko-KR" altLang="en-US" sz="1100" b="1" i="1" dirty="0">
                <a:cs typeface="Arial" pitchFamily="34" charset="0"/>
              </a:endParaRPr>
            </a:p>
          </p:txBody>
        </p:sp>
        <p:sp>
          <p:nvSpPr>
            <p:cNvPr id="206" name="Freeform 8"/>
            <p:cNvSpPr>
              <a:spLocks/>
            </p:cNvSpPr>
            <p:nvPr/>
          </p:nvSpPr>
          <p:spPr bwMode="auto">
            <a:xfrm>
              <a:off x="5654196" y="2816299"/>
              <a:ext cx="2078405" cy="48002"/>
            </a:xfrm>
            <a:custGeom>
              <a:avLst/>
              <a:gdLst/>
              <a:ahLst/>
              <a:cxnLst>
                <a:cxn ang="0">
                  <a:pos x="0" y="0"/>
                </a:cxn>
                <a:cxn ang="0">
                  <a:pos x="510" y="14"/>
                </a:cxn>
                <a:cxn ang="0">
                  <a:pos x="1020" y="1"/>
                </a:cxn>
              </a:cxnLst>
              <a:rect l="0" t="0" r="r" b="b"/>
              <a:pathLst>
                <a:path w="1020" h="14">
                  <a:moveTo>
                    <a:pt x="0" y="0"/>
                  </a:moveTo>
                  <a:lnTo>
                    <a:pt x="510" y="14"/>
                  </a:lnTo>
                  <a:lnTo>
                    <a:pt x="1020" y="1"/>
                  </a:lnTo>
                </a:path>
              </a:pathLst>
            </a:custGeom>
            <a:noFill/>
            <a:ln w="23876"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07" name="Freeform 9"/>
            <p:cNvSpPr>
              <a:spLocks/>
            </p:cNvSpPr>
            <p:nvPr/>
          </p:nvSpPr>
          <p:spPr bwMode="auto">
            <a:xfrm>
              <a:off x="5686557" y="2816299"/>
              <a:ext cx="2078889" cy="387444"/>
            </a:xfrm>
            <a:custGeom>
              <a:avLst/>
              <a:gdLst/>
              <a:ahLst/>
              <a:cxnLst>
                <a:cxn ang="0">
                  <a:pos x="0" y="0"/>
                </a:cxn>
                <a:cxn ang="0">
                  <a:pos x="510" y="113"/>
                </a:cxn>
                <a:cxn ang="0">
                  <a:pos x="1020" y="27"/>
                </a:cxn>
              </a:cxnLst>
              <a:rect l="0" t="0" r="r" b="b"/>
              <a:pathLst>
                <a:path w="1020" h="113">
                  <a:moveTo>
                    <a:pt x="0" y="0"/>
                  </a:moveTo>
                  <a:lnTo>
                    <a:pt x="510" y="113"/>
                  </a:lnTo>
                  <a:lnTo>
                    <a:pt x="1020" y="27"/>
                  </a:lnTo>
                </a:path>
              </a:pathLst>
            </a:custGeom>
            <a:noFill/>
            <a:ln w="23876"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grpSp>
          <p:nvGrpSpPr>
            <p:cNvPr id="10" name="Group 9">
              <a:extLst>
                <a:ext uri="{FF2B5EF4-FFF2-40B4-BE49-F238E27FC236}">
                  <a16:creationId xmlns:a16="http://schemas.microsoft.com/office/drawing/2014/main" id="{B0C64DF8-765B-4649-B55A-A2CBF0E68300}"/>
                </a:ext>
              </a:extLst>
            </p:cNvPr>
            <p:cNvGrpSpPr/>
            <p:nvPr/>
          </p:nvGrpSpPr>
          <p:grpSpPr>
            <a:xfrm>
              <a:off x="6709579" y="2785441"/>
              <a:ext cx="36000" cy="840605"/>
              <a:chOff x="6709579" y="2785441"/>
              <a:chExt cx="36000" cy="840605"/>
            </a:xfrm>
          </p:grpSpPr>
          <p:sp>
            <p:nvSpPr>
              <p:cNvPr id="223" name="Line 70"/>
              <p:cNvSpPr>
                <a:spLocks noChangeShapeType="1"/>
              </p:cNvSpPr>
              <p:nvPr/>
            </p:nvSpPr>
            <p:spPr bwMode="auto">
              <a:xfrm>
                <a:off x="6709579" y="2785441"/>
                <a:ext cx="36000" cy="572"/>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24" name="Line 71"/>
              <p:cNvSpPr>
                <a:spLocks noChangeShapeType="1"/>
              </p:cNvSpPr>
              <p:nvPr/>
            </p:nvSpPr>
            <p:spPr bwMode="auto">
              <a:xfrm>
                <a:off x="6727338" y="2785441"/>
                <a:ext cx="483" cy="840033"/>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25" name="Line 72"/>
              <p:cNvSpPr>
                <a:spLocks noChangeShapeType="1"/>
              </p:cNvSpPr>
              <p:nvPr/>
            </p:nvSpPr>
            <p:spPr bwMode="auto">
              <a:xfrm>
                <a:off x="6709579" y="3625474"/>
                <a:ext cx="36000" cy="572"/>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grpSp>
        <p:grpSp>
          <p:nvGrpSpPr>
            <p:cNvPr id="9" name="Group 8">
              <a:extLst>
                <a:ext uri="{FF2B5EF4-FFF2-40B4-BE49-F238E27FC236}">
                  <a16:creationId xmlns:a16="http://schemas.microsoft.com/office/drawing/2014/main" id="{F25E4875-4B01-4266-A784-D4DD1C3A81A0}"/>
                </a:ext>
              </a:extLst>
            </p:cNvPr>
            <p:cNvGrpSpPr/>
            <p:nvPr/>
          </p:nvGrpSpPr>
          <p:grpSpPr>
            <a:xfrm>
              <a:off x="6677218" y="2640496"/>
              <a:ext cx="36000" cy="443815"/>
              <a:chOff x="6677218" y="2640496"/>
              <a:chExt cx="36000" cy="443815"/>
            </a:xfrm>
          </p:grpSpPr>
          <p:sp>
            <p:nvSpPr>
              <p:cNvPr id="226" name="Line 73"/>
              <p:cNvSpPr>
                <a:spLocks noChangeShapeType="1"/>
              </p:cNvSpPr>
              <p:nvPr/>
            </p:nvSpPr>
            <p:spPr bwMode="auto">
              <a:xfrm>
                <a:off x="6677218" y="2640496"/>
                <a:ext cx="36000" cy="572"/>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27" name="Line 74"/>
              <p:cNvSpPr>
                <a:spLocks noChangeShapeType="1"/>
              </p:cNvSpPr>
              <p:nvPr/>
            </p:nvSpPr>
            <p:spPr bwMode="auto">
              <a:xfrm>
                <a:off x="6694977" y="2644864"/>
                <a:ext cx="483" cy="438875"/>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28" name="Line 75"/>
              <p:cNvSpPr>
                <a:spLocks noChangeShapeType="1"/>
              </p:cNvSpPr>
              <p:nvPr/>
            </p:nvSpPr>
            <p:spPr bwMode="auto">
              <a:xfrm>
                <a:off x="6677218" y="3083739"/>
                <a:ext cx="36000" cy="572"/>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grpSp>
        <p:sp>
          <p:nvSpPr>
            <p:cNvPr id="229" name="Line 76"/>
            <p:cNvSpPr>
              <a:spLocks noChangeShapeType="1"/>
            </p:cNvSpPr>
            <p:nvPr/>
          </p:nvSpPr>
          <p:spPr bwMode="auto">
            <a:xfrm>
              <a:off x="7749024" y="2417630"/>
              <a:ext cx="36000" cy="572"/>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30" name="Line 77"/>
            <p:cNvSpPr>
              <a:spLocks noChangeShapeType="1"/>
            </p:cNvSpPr>
            <p:nvPr/>
          </p:nvSpPr>
          <p:spPr bwMode="auto">
            <a:xfrm>
              <a:off x="7766783" y="2421998"/>
              <a:ext cx="483" cy="970324"/>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31" name="Line 78"/>
            <p:cNvSpPr>
              <a:spLocks noChangeShapeType="1"/>
            </p:cNvSpPr>
            <p:nvPr/>
          </p:nvSpPr>
          <p:spPr bwMode="auto">
            <a:xfrm>
              <a:off x="7749024" y="3392322"/>
              <a:ext cx="36000" cy="572"/>
            </a:xfrm>
            <a:prstGeom prst="line">
              <a:avLst/>
            </a:prstGeom>
            <a:noFill/>
            <a:ln w="6350" cap="flat">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grpSp>
          <p:nvGrpSpPr>
            <p:cNvPr id="8" name="Group 7">
              <a:extLst>
                <a:ext uri="{FF2B5EF4-FFF2-40B4-BE49-F238E27FC236}">
                  <a16:creationId xmlns:a16="http://schemas.microsoft.com/office/drawing/2014/main" id="{A7591857-EDA8-49E1-9855-71503DF406F8}"/>
                </a:ext>
              </a:extLst>
            </p:cNvPr>
            <p:cNvGrpSpPr/>
            <p:nvPr/>
          </p:nvGrpSpPr>
          <p:grpSpPr>
            <a:xfrm>
              <a:off x="7716179" y="2513634"/>
              <a:ext cx="36000" cy="604964"/>
              <a:chOff x="7716179" y="2513634"/>
              <a:chExt cx="36000" cy="604964"/>
            </a:xfrm>
          </p:grpSpPr>
          <p:sp>
            <p:nvSpPr>
              <p:cNvPr id="232" name="Line 79"/>
              <p:cNvSpPr>
                <a:spLocks noChangeShapeType="1"/>
              </p:cNvSpPr>
              <p:nvPr/>
            </p:nvSpPr>
            <p:spPr bwMode="auto">
              <a:xfrm>
                <a:off x="7716179" y="2513634"/>
                <a:ext cx="36000" cy="572"/>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33" name="Line 80"/>
              <p:cNvSpPr>
                <a:spLocks noChangeShapeType="1"/>
              </p:cNvSpPr>
              <p:nvPr/>
            </p:nvSpPr>
            <p:spPr bwMode="auto">
              <a:xfrm>
                <a:off x="7733938" y="2518002"/>
                <a:ext cx="483" cy="600024"/>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sp>
            <p:nvSpPr>
              <p:cNvPr id="234" name="Line 81"/>
              <p:cNvSpPr>
                <a:spLocks noChangeShapeType="1"/>
              </p:cNvSpPr>
              <p:nvPr/>
            </p:nvSpPr>
            <p:spPr bwMode="auto">
              <a:xfrm>
                <a:off x="7716179" y="3118026"/>
                <a:ext cx="36000" cy="572"/>
              </a:xfrm>
              <a:prstGeom prst="line">
                <a:avLst/>
              </a:prstGeom>
              <a:noFill/>
              <a:ln w="6350"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ko-KR" altLang="en-US" sz="1100"/>
              </a:p>
            </p:txBody>
          </p:sp>
        </p:grpSp>
        <p:sp>
          <p:nvSpPr>
            <p:cNvPr id="239" name="모서리가 둥근 직사각형 65"/>
            <p:cNvSpPr/>
            <p:nvPr/>
          </p:nvSpPr>
          <p:spPr>
            <a:xfrm flipH="1">
              <a:off x="5667994" y="2790269"/>
              <a:ext cx="64656" cy="72000"/>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sp>
          <p:nvSpPr>
            <p:cNvPr id="240" name="모서리가 둥근 직사각형 65"/>
            <p:cNvSpPr/>
            <p:nvPr/>
          </p:nvSpPr>
          <p:spPr>
            <a:xfrm flipH="1">
              <a:off x="5638606" y="2785674"/>
              <a:ext cx="64656" cy="72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sp>
          <p:nvSpPr>
            <p:cNvPr id="280" name="Rectangle 295"/>
            <p:cNvSpPr>
              <a:spLocks noChangeArrowheads="1"/>
            </p:cNvSpPr>
            <p:nvPr/>
          </p:nvSpPr>
          <p:spPr bwMode="auto">
            <a:xfrm>
              <a:off x="5732969" y="3989325"/>
              <a:ext cx="45719"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ko-KR" sz="1100" b="0" i="0" u="none" strike="noStrike" cap="none" normalizeH="0" baseline="0">
                  <a:ln>
                    <a:noFill/>
                  </a:ln>
                  <a:solidFill>
                    <a:srgbClr val="000000"/>
                  </a:solidFill>
                  <a:effectLst/>
                  <a:ea typeface="굴림" pitchFamily="50" charset="-127"/>
                  <a:cs typeface="굴림" pitchFamily="50" charset="-127"/>
                </a:rPr>
                <a:t> </a:t>
              </a:r>
              <a:endParaRPr kumimoji="1" lang="ko-KR" altLang="ko-KR" sz="1100" b="0" i="0" u="none" strike="noStrike" cap="none" normalizeH="0" baseline="0">
                <a:ln>
                  <a:noFill/>
                </a:ln>
                <a:solidFill>
                  <a:schemeClr val="tx1"/>
                </a:solidFill>
                <a:effectLst/>
                <a:ea typeface="굴림" pitchFamily="50" charset="-127"/>
                <a:cs typeface="굴림" pitchFamily="50" charset="-127"/>
              </a:endParaRPr>
            </a:p>
          </p:txBody>
        </p:sp>
        <p:sp>
          <p:nvSpPr>
            <p:cNvPr id="320" name="모서리가 둥근 직사각형 65">
              <a:extLst>
                <a:ext uri="{FF2B5EF4-FFF2-40B4-BE49-F238E27FC236}">
                  <a16:creationId xmlns:a16="http://schemas.microsoft.com/office/drawing/2014/main" id="{F292FB1B-7EEF-4651-B7EC-883DFBC61A0C}"/>
                </a:ext>
              </a:extLst>
            </p:cNvPr>
            <p:cNvSpPr/>
            <p:nvPr/>
          </p:nvSpPr>
          <p:spPr>
            <a:xfrm flipH="1">
              <a:off x="7696818" y="2789676"/>
              <a:ext cx="64656" cy="72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sp>
          <p:nvSpPr>
            <p:cNvPr id="321" name="모서리가 둥근 직사각형 65">
              <a:extLst>
                <a:ext uri="{FF2B5EF4-FFF2-40B4-BE49-F238E27FC236}">
                  <a16:creationId xmlns:a16="http://schemas.microsoft.com/office/drawing/2014/main" id="{8A4F2E89-128A-48C8-8A85-C1B8DE973C3D}"/>
                </a:ext>
              </a:extLst>
            </p:cNvPr>
            <p:cNvSpPr/>
            <p:nvPr/>
          </p:nvSpPr>
          <p:spPr>
            <a:xfrm flipH="1">
              <a:off x="7734756" y="2879942"/>
              <a:ext cx="64656" cy="72000"/>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sp>
          <p:nvSpPr>
            <p:cNvPr id="322" name="모서리가 둥근 직사각형 65">
              <a:extLst>
                <a:ext uri="{FF2B5EF4-FFF2-40B4-BE49-F238E27FC236}">
                  <a16:creationId xmlns:a16="http://schemas.microsoft.com/office/drawing/2014/main" id="{078D42DE-8A89-48F6-B29A-0E7D1C4E6C22}"/>
                </a:ext>
              </a:extLst>
            </p:cNvPr>
            <p:cNvSpPr/>
            <p:nvPr/>
          </p:nvSpPr>
          <p:spPr>
            <a:xfrm flipH="1">
              <a:off x="6657151" y="2830986"/>
              <a:ext cx="64656" cy="720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sp>
          <p:nvSpPr>
            <p:cNvPr id="323" name="모서리가 둥근 직사각형 65">
              <a:extLst>
                <a:ext uri="{FF2B5EF4-FFF2-40B4-BE49-F238E27FC236}">
                  <a16:creationId xmlns:a16="http://schemas.microsoft.com/office/drawing/2014/main" id="{0B26A36D-A43E-43BA-A191-99DFB3F7547B}"/>
                </a:ext>
              </a:extLst>
            </p:cNvPr>
            <p:cNvSpPr/>
            <p:nvPr/>
          </p:nvSpPr>
          <p:spPr>
            <a:xfrm flipH="1">
              <a:off x="6695318" y="3172318"/>
              <a:ext cx="64656" cy="72000"/>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cs typeface="Arial" pitchFamily="34" charset="0"/>
              </a:endParaRPr>
            </a:p>
          </p:txBody>
        </p:sp>
      </p:grpSp>
      <p:graphicFrame>
        <p:nvGraphicFramePr>
          <p:cNvPr id="13" name="Chart 12">
            <a:extLst>
              <a:ext uri="{FF2B5EF4-FFF2-40B4-BE49-F238E27FC236}">
                <a16:creationId xmlns:a16="http://schemas.microsoft.com/office/drawing/2014/main" id="{EECCAC70-BD3C-4AD0-A1DB-81D3904D386E}"/>
              </a:ext>
            </a:extLst>
          </p:cNvPr>
          <p:cNvGraphicFramePr/>
          <p:nvPr>
            <p:extLst>
              <p:ext uri="{D42A27DB-BD31-4B8C-83A1-F6EECF244321}">
                <p14:modId xmlns:p14="http://schemas.microsoft.com/office/powerpoint/2010/main" val="1661477977"/>
              </p:ext>
            </p:extLst>
          </p:nvPr>
        </p:nvGraphicFramePr>
        <p:xfrm>
          <a:off x="4768967" y="4653452"/>
          <a:ext cx="3835481" cy="1851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648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411A-CA06-4816-B9D2-F6788E367FB7}"/>
              </a:ext>
            </a:extLst>
          </p:cNvPr>
          <p:cNvSpPr>
            <a:spLocks noGrp="1"/>
          </p:cNvSpPr>
          <p:nvPr>
            <p:ph type="title"/>
          </p:nvPr>
        </p:nvSpPr>
        <p:spPr/>
        <p:txBody>
          <a:bodyPr>
            <a:normAutofit fontScale="90000"/>
          </a:bodyPr>
          <a:lstStyle/>
          <a:p>
            <a:r>
              <a:rPr lang="en-US" dirty="0"/>
              <a:t>Discontinuation of effective ETV/TDF therapy  </a:t>
            </a:r>
            <a:br>
              <a:rPr lang="en-US" dirty="0"/>
            </a:br>
            <a:r>
              <a:rPr lang="en-US" dirty="0"/>
              <a:t>in patients with </a:t>
            </a:r>
            <a:r>
              <a:rPr lang="en-US" dirty="0" err="1"/>
              <a:t>HBeAg</a:t>
            </a:r>
            <a:r>
              <a:rPr lang="en-US" dirty="0"/>
              <a:t>-negative chronic hepatitis B</a:t>
            </a:r>
            <a:endParaRPr lang="el-GR" dirty="0"/>
          </a:p>
        </p:txBody>
      </p:sp>
      <p:sp>
        <p:nvSpPr>
          <p:cNvPr id="3" name="Text Placeholder 2">
            <a:extLst>
              <a:ext uri="{FF2B5EF4-FFF2-40B4-BE49-F238E27FC236}">
                <a16:creationId xmlns:a16="http://schemas.microsoft.com/office/drawing/2014/main" id="{2C21395E-206C-439A-9795-6B1E2F99E20E}"/>
              </a:ext>
            </a:extLst>
          </p:cNvPr>
          <p:cNvSpPr>
            <a:spLocks noGrp="1"/>
          </p:cNvSpPr>
          <p:nvPr>
            <p:ph type="body" sz="quarter" idx="10"/>
          </p:nvPr>
        </p:nvSpPr>
        <p:spPr/>
        <p:txBody>
          <a:bodyPr/>
          <a:lstStyle/>
          <a:p>
            <a:r>
              <a:rPr lang="en-GB" dirty="0" err="1"/>
              <a:t>Papatheodoridis</a:t>
            </a:r>
            <a:r>
              <a:rPr lang="en-GB" dirty="0"/>
              <a:t> M, et al. ILC 2018, #PS-159</a:t>
            </a:r>
          </a:p>
        </p:txBody>
      </p:sp>
      <p:sp>
        <p:nvSpPr>
          <p:cNvPr id="10" name="Rectangle 9">
            <a:extLst>
              <a:ext uri="{FF2B5EF4-FFF2-40B4-BE49-F238E27FC236}">
                <a16:creationId xmlns:a16="http://schemas.microsoft.com/office/drawing/2014/main" id="{741127E9-C821-4907-94E4-AE691CA01E04}"/>
              </a:ext>
            </a:extLst>
          </p:cNvPr>
          <p:cNvSpPr/>
          <p:nvPr/>
        </p:nvSpPr>
        <p:spPr>
          <a:xfrm>
            <a:off x="1225068" y="1115452"/>
            <a:ext cx="6693865" cy="369332"/>
          </a:xfrm>
          <a:prstGeom prst="rect">
            <a:avLst/>
          </a:prstGeom>
        </p:spPr>
        <p:txBody>
          <a:bodyPr>
            <a:spAutoFit/>
          </a:bodyPr>
          <a:lstStyle/>
          <a:p>
            <a:pPr algn="ctr"/>
            <a:r>
              <a:rPr lang="en-GB" b="1" dirty="0"/>
              <a:t>Cumulative rates of undetectable or low levels of HBsAg </a:t>
            </a:r>
            <a:endParaRPr lang="en-GB" dirty="0"/>
          </a:p>
        </p:txBody>
      </p:sp>
      <p:graphicFrame>
        <p:nvGraphicFramePr>
          <p:cNvPr id="15" name="Content Placeholder 6">
            <a:extLst>
              <a:ext uri="{FF2B5EF4-FFF2-40B4-BE49-F238E27FC236}">
                <a16:creationId xmlns:a16="http://schemas.microsoft.com/office/drawing/2014/main" id="{680A4C33-B1D5-4104-AAB7-F8299481458B}"/>
              </a:ext>
            </a:extLst>
          </p:cNvPr>
          <p:cNvGraphicFramePr>
            <a:graphicFrameLocks noGrp="1"/>
          </p:cNvGraphicFramePr>
          <p:nvPr>
            <p:ph sz="half" idx="1"/>
            <p:extLst/>
          </p:nvPr>
        </p:nvGraphicFramePr>
        <p:xfrm>
          <a:off x="319088" y="1412776"/>
          <a:ext cx="8507412" cy="3815754"/>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9">
            <a:extLst>
              <a:ext uri="{FF2B5EF4-FFF2-40B4-BE49-F238E27FC236}">
                <a16:creationId xmlns:a16="http://schemas.microsoft.com/office/drawing/2014/main" id="{74F7A542-E101-4B4F-B561-C3261084E762}"/>
              </a:ext>
            </a:extLst>
          </p:cNvPr>
          <p:cNvSpPr txBox="1">
            <a:spLocks/>
          </p:cNvSpPr>
          <p:nvPr/>
        </p:nvSpPr>
        <p:spPr>
          <a:xfrm>
            <a:off x="319314" y="5157192"/>
            <a:ext cx="8506800" cy="111415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Independent predictors of HBsAg loss</a:t>
            </a:r>
          </a:p>
          <a:p>
            <a:pPr lvl="1"/>
            <a:r>
              <a:rPr lang="en-GB" sz="1400" dirty="0"/>
              <a:t>HBsAg at Month </a:t>
            </a:r>
            <a:r>
              <a:rPr lang="el-GR" sz="1400" dirty="0"/>
              <a:t>0</a:t>
            </a:r>
            <a:r>
              <a:rPr lang="en-GB" sz="1400" dirty="0"/>
              <a:t> (per 100 IU/ L): adjusted HR 0.7</a:t>
            </a:r>
            <a:r>
              <a:rPr lang="el-GR" sz="1400" dirty="0"/>
              <a:t>3</a:t>
            </a:r>
            <a:r>
              <a:rPr lang="en-GB" sz="1400" dirty="0"/>
              <a:t>2 (95% CI 0.</a:t>
            </a:r>
            <a:r>
              <a:rPr lang="el-GR" sz="1400" dirty="0"/>
              <a:t>58</a:t>
            </a:r>
            <a:r>
              <a:rPr lang="en-GB" sz="1400" dirty="0"/>
              <a:t>7, 0.9</a:t>
            </a:r>
            <a:r>
              <a:rPr lang="el-GR" sz="1400" dirty="0"/>
              <a:t>1</a:t>
            </a:r>
            <a:r>
              <a:rPr lang="en-GB" sz="1400" dirty="0"/>
              <a:t>3), p=0.00</a:t>
            </a:r>
            <a:r>
              <a:rPr lang="el-GR" sz="1400" dirty="0"/>
              <a:t>6</a:t>
            </a:r>
            <a:endParaRPr lang="en-GB" sz="1400" dirty="0"/>
          </a:p>
          <a:p>
            <a:pPr lvl="1"/>
            <a:r>
              <a:rPr lang="en-GB" sz="1400" dirty="0"/>
              <a:t>IP-10 at Month 1 (per 10 </a:t>
            </a:r>
            <a:r>
              <a:rPr lang="en-GB" sz="1400" dirty="0" err="1"/>
              <a:t>pg</a:t>
            </a:r>
            <a:r>
              <a:rPr lang="en-GB" sz="1400" dirty="0"/>
              <a:t>/ml): adjusted HR 1.1</a:t>
            </a:r>
            <a:r>
              <a:rPr lang="el-GR" sz="1400" dirty="0"/>
              <a:t>63</a:t>
            </a:r>
            <a:r>
              <a:rPr lang="en-GB" sz="1400" dirty="0"/>
              <a:t> (95% CI 1.0</a:t>
            </a:r>
            <a:r>
              <a:rPr lang="el-GR" sz="1400" dirty="0"/>
              <a:t>61</a:t>
            </a:r>
            <a:r>
              <a:rPr lang="en-GB" sz="1400" dirty="0"/>
              <a:t>, 1.2</a:t>
            </a:r>
            <a:r>
              <a:rPr lang="el-GR" sz="1400" dirty="0"/>
              <a:t>74</a:t>
            </a:r>
            <a:r>
              <a:rPr lang="en-GB" sz="1400" dirty="0"/>
              <a:t>), p</a:t>
            </a:r>
            <a:r>
              <a:rPr lang="el-GR" sz="1400" dirty="0"/>
              <a:t>=</a:t>
            </a:r>
            <a:r>
              <a:rPr lang="en-GB" sz="1400" dirty="0"/>
              <a:t>0.001 </a:t>
            </a:r>
            <a:r>
              <a:rPr lang="en-GB" sz="1400" b="1" i="1" dirty="0"/>
              <a:t>or</a:t>
            </a:r>
          </a:p>
          <a:p>
            <a:pPr lvl="1"/>
            <a:r>
              <a:rPr lang="en-US" sz="1400" dirty="0"/>
              <a:t>ALT at Month 1 (per 10 IU/L): adjusted HR 1.284 (95% CI 1.089, 1.512), p=0.003</a:t>
            </a:r>
            <a:endParaRPr lang="en-GB" sz="1400" b="1" dirty="0"/>
          </a:p>
        </p:txBody>
      </p:sp>
    </p:spTree>
    <p:extLst>
      <p:ext uri="{BB962C8B-B14F-4D97-AF65-F5344CB8AC3E}">
        <p14:creationId xmlns:p14="http://schemas.microsoft.com/office/powerpoint/2010/main" val="413404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380B3A3F-B715-4337-89E8-4C19F92A7F3A}"/>
              </a:ext>
            </a:extLst>
          </p:cNvPr>
          <p:cNvSpPr/>
          <p:nvPr/>
        </p:nvSpPr>
        <p:spPr>
          <a:xfrm>
            <a:off x="5669287" y="3030381"/>
            <a:ext cx="2976782" cy="341349"/>
          </a:xfrm>
          <a:custGeom>
            <a:avLst/>
            <a:gdLst>
              <a:gd name="connsiteX0" fmla="*/ 6965950 w 6965950"/>
              <a:gd name="connsiteY0" fmla="*/ 6350 h 781050"/>
              <a:gd name="connsiteX1" fmla="*/ 6953250 w 6965950"/>
              <a:gd name="connsiteY1" fmla="*/ 488950 h 781050"/>
              <a:gd name="connsiteX2" fmla="*/ 6807200 w 6965950"/>
              <a:gd name="connsiteY2" fmla="*/ 485775 h 781050"/>
              <a:gd name="connsiteX3" fmla="*/ 6794500 w 6965950"/>
              <a:gd name="connsiteY3" fmla="*/ 511175 h 781050"/>
              <a:gd name="connsiteX4" fmla="*/ 6654800 w 6965950"/>
              <a:gd name="connsiteY4" fmla="*/ 511175 h 781050"/>
              <a:gd name="connsiteX5" fmla="*/ 6654800 w 6965950"/>
              <a:gd name="connsiteY5" fmla="*/ 530225 h 781050"/>
              <a:gd name="connsiteX6" fmla="*/ 6581775 w 6965950"/>
              <a:gd name="connsiteY6" fmla="*/ 533400 h 781050"/>
              <a:gd name="connsiteX7" fmla="*/ 6559550 w 6965950"/>
              <a:gd name="connsiteY7" fmla="*/ 574675 h 781050"/>
              <a:gd name="connsiteX8" fmla="*/ 6302375 w 6965950"/>
              <a:gd name="connsiteY8" fmla="*/ 574675 h 781050"/>
              <a:gd name="connsiteX9" fmla="*/ 6296025 w 6965950"/>
              <a:gd name="connsiteY9" fmla="*/ 590550 h 781050"/>
              <a:gd name="connsiteX10" fmla="*/ 6149975 w 6965950"/>
              <a:gd name="connsiteY10" fmla="*/ 596900 h 781050"/>
              <a:gd name="connsiteX11" fmla="*/ 6149975 w 6965950"/>
              <a:gd name="connsiteY11" fmla="*/ 622300 h 781050"/>
              <a:gd name="connsiteX12" fmla="*/ 5508625 w 6965950"/>
              <a:gd name="connsiteY12" fmla="*/ 615950 h 781050"/>
              <a:gd name="connsiteX13" fmla="*/ 5514975 w 6965950"/>
              <a:gd name="connsiteY13" fmla="*/ 647700 h 781050"/>
              <a:gd name="connsiteX14" fmla="*/ 5505450 w 6965950"/>
              <a:gd name="connsiteY14" fmla="*/ 647700 h 781050"/>
              <a:gd name="connsiteX15" fmla="*/ 5438775 w 6965950"/>
              <a:gd name="connsiteY15" fmla="*/ 641350 h 781050"/>
              <a:gd name="connsiteX16" fmla="*/ 5438775 w 6965950"/>
              <a:gd name="connsiteY16" fmla="*/ 660400 h 781050"/>
              <a:gd name="connsiteX17" fmla="*/ 5273675 w 6965950"/>
              <a:gd name="connsiteY17" fmla="*/ 669925 h 781050"/>
              <a:gd name="connsiteX18" fmla="*/ 5273675 w 6965950"/>
              <a:gd name="connsiteY18" fmla="*/ 676275 h 781050"/>
              <a:gd name="connsiteX19" fmla="*/ 5238750 w 6965950"/>
              <a:gd name="connsiteY19" fmla="*/ 676275 h 781050"/>
              <a:gd name="connsiteX20" fmla="*/ 5238750 w 6965950"/>
              <a:gd name="connsiteY20" fmla="*/ 704850 h 781050"/>
              <a:gd name="connsiteX21" fmla="*/ 5219700 w 6965950"/>
              <a:gd name="connsiteY21" fmla="*/ 704850 h 781050"/>
              <a:gd name="connsiteX22" fmla="*/ 5216525 w 6965950"/>
              <a:gd name="connsiteY22" fmla="*/ 730250 h 781050"/>
              <a:gd name="connsiteX23" fmla="*/ 2835275 w 6965950"/>
              <a:gd name="connsiteY23" fmla="*/ 733425 h 781050"/>
              <a:gd name="connsiteX24" fmla="*/ 2832100 w 6965950"/>
              <a:gd name="connsiteY24" fmla="*/ 768350 h 781050"/>
              <a:gd name="connsiteX25" fmla="*/ 1965325 w 6965950"/>
              <a:gd name="connsiteY25" fmla="*/ 771525 h 781050"/>
              <a:gd name="connsiteX26" fmla="*/ 1968500 w 6965950"/>
              <a:gd name="connsiteY26" fmla="*/ 781050 h 781050"/>
              <a:gd name="connsiteX27" fmla="*/ 0 w 6965950"/>
              <a:gd name="connsiteY27" fmla="*/ 771525 h 781050"/>
              <a:gd name="connsiteX28" fmla="*/ 0 w 6965950"/>
              <a:gd name="connsiteY28" fmla="*/ 600075 h 781050"/>
              <a:gd name="connsiteX29" fmla="*/ 69850 w 6965950"/>
              <a:gd name="connsiteY29" fmla="*/ 603250 h 781050"/>
              <a:gd name="connsiteX30" fmla="*/ 73025 w 6965950"/>
              <a:gd name="connsiteY30" fmla="*/ 561975 h 781050"/>
              <a:gd name="connsiteX31" fmla="*/ 1524000 w 6965950"/>
              <a:gd name="connsiteY31" fmla="*/ 571500 h 781050"/>
              <a:gd name="connsiteX32" fmla="*/ 1508125 w 6965950"/>
              <a:gd name="connsiteY32" fmla="*/ 530225 h 781050"/>
              <a:gd name="connsiteX33" fmla="*/ 2860675 w 6965950"/>
              <a:gd name="connsiteY33" fmla="*/ 530225 h 781050"/>
              <a:gd name="connsiteX34" fmla="*/ 2886075 w 6965950"/>
              <a:gd name="connsiteY34" fmla="*/ 463550 h 781050"/>
              <a:gd name="connsiteX35" fmla="*/ 4302125 w 6965950"/>
              <a:gd name="connsiteY35" fmla="*/ 463550 h 781050"/>
              <a:gd name="connsiteX36" fmla="*/ 4327525 w 6965950"/>
              <a:gd name="connsiteY36" fmla="*/ 409575 h 781050"/>
              <a:gd name="connsiteX37" fmla="*/ 5175250 w 6965950"/>
              <a:gd name="connsiteY37" fmla="*/ 425450 h 781050"/>
              <a:gd name="connsiteX38" fmla="*/ 5175250 w 6965950"/>
              <a:gd name="connsiteY38" fmla="*/ 390525 h 781050"/>
              <a:gd name="connsiteX39" fmla="*/ 5184775 w 6965950"/>
              <a:gd name="connsiteY39" fmla="*/ 390525 h 781050"/>
              <a:gd name="connsiteX40" fmla="*/ 5216525 w 6965950"/>
              <a:gd name="connsiteY40" fmla="*/ 390525 h 781050"/>
              <a:gd name="connsiteX41" fmla="*/ 5210175 w 6965950"/>
              <a:gd name="connsiteY41" fmla="*/ 342900 h 781050"/>
              <a:gd name="connsiteX42" fmla="*/ 5273675 w 6965950"/>
              <a:gd name="connsiteY42" fmla="*/ 349250 h 781050"/>
              <a:gd name="connsiteX43" fmla="*/ 5280025 w 6965950"/>
              <a:gd name="connsiteY43" fmla="*/ 314325 h 781050"/>
              <a:gd name="connsiteX44" fmla="*/ 5429250 w 6965950"/>
              <a:gd name="connsiteY44" fmla="*/ 323850 h 781050"/>
              <a:gd name="connsiteX45" fmla="*/ 5429250 w 6965950"/>
              <a:gd name="connsiteY45" fmla="*/ 266700 h 781050"/>
              <a:gd name="connsiteX46" fmla="*/ 5495925 w 6965950"/>
              <a:gd name="connsiteY46" fmla="*/ 269875 h 781050"/>
              <a:gd name="connsiteX47" fmla="*/ 5495925 w 6965950"/>
              <a:gd name="connsiteY47" fmla="*/ 231775 h 781050"/>
              <a:gd name="connsiteX48" fmla="*/ 6149975 w 6965950"/>
              <a:gd name="connsiteY48" fmla="*/ 228600 h 781050"/>
              <a:gd name="connsiteX49" fmla="*/ 6149975 w 6965950"/>
              <a:gd name="connsiteY49" fmla="*/ 190500 h 781050"/>
              <a:gd name="connsiteX50" fmla="*/ 6305550 w 6965950"/>
              <a:gd name="connsiteY50" fmla="*/ 196850 h 781050"/>
              <a:gd name="connsiteX51" fmla="*/ 6302375 w 6965950"/>
              <a:gd name="connsiteY51" fmla="*/ 149225 h 781050"/>
              <a:gd name="connsiteX52" fmla="*/ 6556375 w 6965950"/>
              <a:gd name="connsiteY52" fmla="*/ 171450 h 781050"/>
              <a:gd name="connsiteX53" fmla="*/ 6556375 w 6965950"/>
              <a:gd name="connsiteY53" fmla="*/ 120650 h 781050"/>
              <a:gd name="connsiteX54" fmla="*/ 6575425 w 6965950"/>
              <a:gd name="connsiteY54" fmla="*/ 120650 h 781050"/>
              <a:gd name="connsiteX55" fmla="*/ 6575425 w 6965950"/>
              <a:gd name="connsiteY55" fmla="*/ 88900 h 781050"/>
              <a:gd name="connsiteX56" fmla="*/ 6629400 w 6965950"/>
              <a:gd name="connsiteY56" fmla="*/ 85725 h 781050"/>
              <a:gd name="connsiteX57" fmla="*/ 6632575 w 6965950"/>
              <a:gd name="connsiteY57" fmla="*/ 38100 h 781050"/>
              <a:gd name="connsiteX58" fmla="*/ 6791325 w 6965950"/>
              <a:gd name="connsiteY58" fmla="*/ 50800 h 781050"/>
              <a:gd name="connsiteX59" fmla="*/ 6807200 w 6965950"/>
              <a:gd name="connsiteY59" fmla="*/ 0 h 781050"/>
              <a:gd name="connsiteX60" fmla="*/ 6965950 w 6965950"/>
              <a:gd name="connsiteY60" fmla="*/ 6350 h 781050"/>
              <a:gd name="connsiteX0" fmla="*/ 6965950 w 6965950"/>
              <a:gd name="connsiteY0" fmla="*/ 6350 h 781050"/>
              <a:gd name="connsiteX1" fmla="*/ 6953250 w 6965950"/>
              <a:gd name="connsiteY1" fmla="*/ 488950 h 781050"/>
              <a:gd name="connsiteX2" fmla="*/ 6807200 w 6965950"/>
              <a:gd name="connsiteY2" fmla="*/ 485775 h 781050"/>
              <a:gd name="connsiteX3" fmla="*/ 6794500 w 6965950"/>
              <a:gd name="connsiteY3" fmla="*/ 511175 h 781050"/>
              <a:gd name="connsiteX4" fmla="*/ 6654800 w 6965950"/>
              <a:gd name="connsiteY4" fmla="*/ 511175 h 781050"/>
              <a:gd name="connsiteX5" fmla="*/ 6654800 w 6965950"/>
              <a:gd name="connsiteY5" fmla="*/ 530225 h 781050"/>
              <a:gd name="connsiteX6" fmla="*/ 6581775 w 6965950"/>
              <a:gd name="connsiteY6" fmla="*/ 533400 h 781050"/>
              <a:gd name="connsiteX7" fmla="*/ 6559550 w 6965950"/>
              <a:gd name="connsiteY7" fmla="*/ 574675 h 781050"/>
              <a:gd name="connsiteX8" fmla="*/ 6302375 w 6965950"/>
              <a:gd name="connsiteY8" fmla="*/ 574675 h 781050"/>
              <a:gd name="connsiteX9" fmla="*/ 6296025 w 6965950"/>
              <a:gd name="connsiteY9" fmla="*/ 590550 h 781050"/>
              <a:gd name="connsiteX10" fmla="*/ 6149975 w 6965950"/>
              <a:gd name="connsiteY10" fmla="*/ 596900 h 781050"/>
              <a:gd name="connsiteX11" fmla="*/ 6149975 w 6965950"/>
              <a:gd name="connsiteY11" fmla="*/ 622300 h 781050"/>
              <a:gd name="connsiteX12" fmla="*/ 5508625 w 6965950"/>
              <a:gd name="connsiteY12" fmla="*/ 615950 h 781050"/>
              <a:gd name="connsiteX13" fmla="*/ 5514975 w 6965950"/>
              <a:gd name="connsiteY13" fmla="*/ 647700 h 781050"/>
              <a:gd name="connsiteX14" fmla="*/ 5505450 w 6965950"/>
              <a:gd name="connsiteY14" fmla="*/ 647700 h 781050"/>
              <a:gd name="connsiteX15" fmla="*/ 5438775 w 6965950"/>
              <a:gd name="connsiteY15" fmla="*/ 641350 h 781050"/>
              <a:gd name="connsiteX16" fmla="*/ 5438775 w 6965950"/>
              <a:gd name="connsiteY16" fmla="*/ 660400 h 781050"/>
              <a:gd name="connsiteX17" fmla="*/ 5273675 w 6965950"/>
              <a:gd name="connsiteY17" fmla="*/ 669925 h 781050"/>
              <a:gd name="connsiteX18" fmla="*/ 5273675 w 6965950"/>
              <a:gd name="connsiteY18" fmla="*/ 676275 h 781050"/>
              <a:gd name="connsiteX19" fmla="*/ 5238750 w 6965950"/>
              <a:gd name="connsiteY19" fmla="*/ 676275 h 781050"/>
              <a:gd name="connsiteX20" fmla="*/ 5238750 w 6965950"/>
              <a:gd name="connsiteY20" fmla="*/ 704850 h 781050"/>
              <a:gd name="connsiteX21" fmla="*/ 5219700 w 6965950"/>
              <a:gd name="connsiteY21" fmla="*/ 704850 h 781050"/>
              <a:gd name="connsiteX22" fmla="*/ 5216525 w 6965950"/>
              <a:gd name="connsiteY22" fmla="*/ 730250 h 781050"/>
              <a:gd name="connsiteX23" fmla="*/ 2835275 w 6965950"/>
              <a:gd name="connsiteY23" fmla="*/ 733425 h 781050"/>
              <a:gd name="connsiteX24" fmla="*/ 2832100 w 6965950"/>
              <a:gd name="connsiteY24" fmla="*/ 768350 h 781050"/>
              <a:gd name="connsiteX25" fmla="*/ 1965325 w 6965950"/>
              <a:gd name="connsiteY25" fmla="*/ 771525 h 781050"/>
              <a:gd name="connsiteX26" fmla="*/ 1968500 w 6965950"/>
              <a:gd name="connsiteY26" fmla="*/ 781050 h 781050"/>
              <a:gd name="connsiteX27" fmla="*/ 0 w 6965950"/>
              <a:gd name="connsiteY27" fmla="*/ 771525 h 781050"/>
              <a:gd name="connsiteX28" fmla="*/ 0 w 6965950"/>
              <a:gd name="connsiteY28" fmla="*/ 600075 h 781050"/>
              <a:gd name="connsiteX29" fmla="*/ 69850 w 6965950"/>
              <a:gd name="connsiteY29" fmla="*/ 603250 h 781050"/>
              <a:gd name="connsiteX30" fmla="*/ 73025 w 6965950"/>
              <a:gd name="connsiteY30" fmla="*/ 561975 h 781050"/>
              <a:gd name="connsiteX31" fmla="*/ 1524000 w 6965950"/>
              <a:gd name="connsiteY31" fmla="*/ 571500 h 781050"/>
              <a:gd name="connsiteX32" fmla="*/ 1508125 w 6965950"/>
              <a:gd name="connsiteY32" fmla="*/ 530225 h 781050"/>
              <a:gd name="connsiteX33" fmla="*/ 2860675 w 6965950"/>
              <a:gd name="connsiteY33" fmla="*/ 530225 h 781050"/>
              <a:gd name="connsiteX34" fmla="*/ 2886075 w 6965950"/>
              <a:gd name="connsiteY34" fmla="*/ 463550 h 781050"/>
              <a:gd name="connsiteX35" fmla="*/ 4302125 w 6965950"/>
              <a:gd name="connsiteY35" fmla="*/ 463550 h 781050"/>
              <a:gd name="connsiteX36" fmla="*/ 4327525 w 6965950"/>
              <a:gd name="connsiteY36" fmla="*/ 409575 h 781050"/>
              <a:gd name="connsiteX37" fmla="*/ 5175250 w 6965950"/>
              <a:gd name="connsiteY37" fmla="*/ 425450 h 781050"/>
              <a:gd name="connsiteX38" fmla="*/ 5175250 w 6965950"/>
              <a:gd name="connsiteY38" fmla="*/ 390525 h 781050"/>
              <a:gd name="connsiteX39" fmla="*/ 5184775 w 6965950"/>
              <a:gd name="connsiteY39" fmla="*/ 390525 h 781050"/>
              <a:gd name="connsiteX40" fmla="*/ 5216525 w 6965950"/>
              <a:gd name="connsiteY40" fmla="*/ 390525 h 781050"/>
              <a:gd name="connsiteX41" fmla="*/ 5210175 w 6965950"/>
              <a:gd name="connsiteY41" fmla="*/ 342900 h 781050"/>
              <a:gd name="connsiteX42" fmla="*/ 5273675 w 6965950"/>
              <a:gd name="connsiteY42" fmla="*/ 349250 h 781050"/>
              <a:gd name="connsiteX43" fmla="*/ 5280025 w 6965950"/>
              <a:gd name="connsiteY43" fmla="*/ 314325 h 781050"/>
              <a:gd name="connsiteX44" fmla="*/ 5429250 w 6965950"/>
              <a:gd name="connsiteY44" fmla="*/ 323850 h 781050"/>
              <a:gd name="connsiteX45" fmla="*/ 5429250 w 6965950"/>
              <a:gd name="connsiteY45" fmla="*/ 266700 h 781050"/>
              <a:gd name="connsiteX46" fmla="*/ 5495925 w 6965950"/>
              <a:gd name="connsiteY46" fmla="*/ 269875 h 781050"/>
              <a:gd name="connsiteX47" fmla="*/ 5495925 w 6965950"/>
              <a:gd name="connsiteY47" fmla="*/ 231775 h 781050"/>
              <a:gd name="connsiteX48" fmla="*/ 6149975 w 6965950"/>
              <a:gd name="connsiteY48" fmla="*/ 228600 h 781050"/>
              <a:gd name="connsiteX49" fmla="*/ 6149975 w 6965950"/>
              <a:gd name="connsiteY49" fmla="*/ 190500 h 781050"/>
              <a:gd name="connsiteX50" fmla="*/ 6305550 w 6965950"/>
              <a:gd name="connsiteY50" fmla="*/ 196850 h 781050"/>
              <a:gd name="connsiteX51" fmla="*/ 6302375 w 6965950"/>
              <a:gd name="connsiteY51" fmla="*/ 149225 h 781050"/>
              <a:gd name="connsiteX52" fmla="*/ 6556375 w 6965950"/>
              <a:gd name="connsiteY52" fmla="*/ 147638 h 781050"/>
              <a:gd name="connsiteX53" fmla="*/ 6556375 w 6965950"/>
              <a:gd name="connsiteY53" fmla="*/ 120650 h 781050"/>
              <a:gd name="connsiteX54" fmla="*/ 6575425 w 6965950"/>
              <a:gd name="connsiteY54" fmla="*/ 120650 h 781050"/>
              <a:gd name="connsiteX55" fmla="*/ 6575425 w 6965950"/>
              <a:gd name="connsiteY55" fmla="*/ 88900 h 781050"/>
              <a:gd name="connsiteX56" fmla="*/ 6629400 w 6965950"/>
              <a:gd name="connsiteY56" fmla="*/ 85725 h 781050"/>
              <a:gd name="connsiteX57" fmla="*/ 6632575 w 6965950"/>
              <a:gd name="connsiteY57" fmla="*/ 38100 h 781050"/>
              <a:gd name="connsiteX58" fmla="*/ 6791325 w 6965950"/>
              <a:gd name="connsiteY58" fmla="*/ 50800 h 781050"/>
              <a:gd name="connsiteX59" fmla="*/ 6807200 w 6965950"/>
              <a:gd name="connsiteY59" fmla="*/ 0 h 781050"/>
              <a:gd name="connsiteX60" fmla="*/ 6965950 w 6965950"/>
              <a:gd name="connsiteY60" fmla="*/ 6350 h 781050"/>
              <a:gd name="connsiteX0" fmla="*/ 6965950 w 6965950"/>
              <a:gd name="connsiteY0" fmla="*/ 6350 h 781050"/>
              <a:gd name="connsiteX1" fmla="*/ 6953250 w 6965950"/>
              <a:gd name="connsiteY1" fmla="*/ 488950 h 781050"/>
              <a:gd name="connsiteX2" fmla="*/ 6807200 w 6965950"/>
              <a:gd name="connsiteY2" fmla="*/ 485775 h 781050"/>
              <a:gd name="connsiteX3" fmla="*/ 6794500 w 6965950"/>
              <a:gd name="connsiteY3" fmla="*/ 511175 h 781050"/>
              <a:gd name="connsiteX4" fmla="*/ 6654800 w 6965950"/>
              <a:gd name="connsiteY4" fmla="*/ 511175 h 781050"/>
              <a:gd name="connsiteX5" fmla="*/ 6654800 w 6965950"/>
              <a:gd name="connsiteY5" fmla="*/ 530225 h 781050"/>
              <a:gd name="connsiteX6" fmla="*/ 6581775 w 6965950"/>
              <a:gd name="connsiteY6" fmla="*/ 533400 h 781050"/>
              <a:gd name="connsiteX7" fmla="*/ 6559550 w 6965950"/>
              <a:gd name="connsiteY7" fmla="*/ 574675 h 781050"/>
              <a:gd name="connsiteX8" fmla="*/ 6302375 w 6965950"/>
              <a:gd name="connsiteY8" fmla="*/ 574675 h 781050"/>
              <a:gd name="connsiteX9" fmla="*/ 6296025 w 6965950"/>
              <a:gd name="connsiteY9" fmla="*/ 590550 h 781050"/>
              <a:gd name="connsiteX10" fmla="*/ 6149975 w 6965950"/>
              <a:gd name="connsiteY10" fmla="*/ 596900 h 781050"/>
              <a:gd name="connsiteX11" fmla="*/ 6149975 w 6965950"/>
              <a:gd name="connsiteY11" fmla="*/ 622300 h 781050"/>
              <a:gd name="connsiteX12" fmla="*/ 5508625 w 6965950"/>
              <a:gd name="connsiteY12" fmla="*/ 615950 h 781050"/>
              <a:gd name="connsiteX13" fmla="*/ 5514975 w 6965950"/>
              <a:gd name="connsiteY13" fmla="*/ 647700 h 781050"/>
              <a:gd name="connsiteX14" fmla="*/ 5505450 w 6965950"/>
              <a:gd name="connsiteY14" fmla="*/ 647700 h 781050"/>
              <a:gd name="connsiteX15" fmla="*/ 5438775 w 6965950"/>
              <a:gd name="connsiteY15" fmla="*/ 641350 h 781050"/>
              <a:gd name="connsiteX16" fmla="*/ 5438775 w 6965950"/>
              <a:gd name="connsiteY16" fmla="*/ 660400 h 781050"/>
              <a:gd name="connsiteX17" fmla="*/ 5273675 w 6965950"/>
              <a:gd name="connsiteY17" fmla="*/ 669925 h 781050"/>
              <a:gd name="connsiteX18" fmla="*/ 5273675 w 6965950"/>
              <a:gd name="connsiteY18" fmla="*/ 676275 h 781050"/>
              <a:gd name="connsiteX19" fmla="*/ 5238750 w 6965950"/>
              <a:gd name="connsiteY19" fmla="*/ 676275 h 781050"/>
              <a:gd name="connsiteX20" fmla="*/ 5238750 w 6965950"/>
              <a:gd name="connsiteY20" fmla="*/ 704850 h 781050"/>
              <a:gd name="connsiteX21" fmla="*/ 5219700 w 6965950"/>
              <a:gd name="connsiteY21" fmla="*/ 704850 h 781050"/>
              <a:gd name="connsiteX22" fmla="*/ 5216525 w 6965950"/>
              <a:gd name="connsiteY22" fmla="*/ 730250 h 781050"/>
              <a:gd name="connsiteX23" fmla="*/ 2835275 w 6965950"/>
              <a:gd name="connsiteY23" fmla="*/ 733425 h 781050"/>
              <a:gd name="connsiteX24" fmla="*/ 2832100 w 6965950"/>
              <a:gd name="connsiteY24" fmla="*/ 768350 h 781050"/>
              <a:gd name="connsiteX25" fmla="*/ 1965325 w 6965950"/>
              <a:gd name="connsiteY25" fmla="*/ 771525 h 781050"/>
              <a:gd name="connsiteX26" fmla="*/ 1968500 w 6965950"/>
              <a:gd name="connsiteY26" fmla="*/ 781050 h 781050"/>
              <a:gd name="connsiteX27" fmla="*/ 0 w 6965950"/>
              <a:gd name="connsiteY27" fmla="*/ 771525 h 781050"/>
              <a:gd name="connsiteX28" fmla="*/ 0 w 6965950"/>
              <a:gd name="connsiteY28" fmla="*/ 600075 h 781050"/>
              <a:gd name="connsiteX29" fmla="*/ 69850 w 6965950"/>
              <a:gd name="connsiteY29" fmla="*/ 603250 h 781050"/>
              <a:gd name="connsiteX30" fmla="*/ 73025 w 6965950"/>
              <a:gd name="connsiteY30" fmla="*/ 561975 h 781050"/>
              <a:gd name="connsiteX31" fmla="*/ 1524000 w 6965950"/>
              <a:gd name="connsiteY31" fmla="*/ 571500 h 781050"/>
              <a:gd name="connsiteX32" fmla="*/ 1508125 w 6965950"/>
              <a:gd name="connsiteY32" fmla="*/ 530225 h 781050"/>
              <a:gd name="connsiteX33" fmla="*/ 2860675 w 6965950"/>
              <a:gd name="connsiteY33" fmla="*/ 530225 h 781050"/>
              <a:gd name="connsiteX34" fmla="*/ 2886075 w 6965950"/>
              <a:gd name="connsiteY34" fmla="*/ 463550 h 781050"/>
              <a:gd name="connsiteX35" fmla="*/ 4302125 w 6965950"/>
              <a:gd name="connsiteY35" fmla="*/ 463550 h 781050"/>
              <a:gd name="connsiteX36" fmla="*/ 4327525 w 6965950"/>
              <a:gd name="connsiteY36" fmla="*/ 409575 h 781050"/>
              <a:gd name="connsiteX37" fmla="*/ 5175250 w 6965950"/>
              <a:gd name="connsiteY37" fmla="*/ 425450 h 781050"/>
              <a:gd name="connsiteX38" fmla="*/ 5175250 w 6965950"/>
              <a:gd name="connsiteY38" fmla="*/ 390525 h 781050"/>
              <a:gd name="connsiteX39" fmla="*/ 5184775 w 6965950"/>
              <a:gd name="connsiteY39" fmla="*/ 390525 h 781050"/>
              <a:gd name="connsiteX40" fmla="*/ 5216525 w 6965950"/>
              <a:gd name="connsiteY40" fmla="*/ 390525 h 781050"/>
              <a:gd name="connsiteX41" fmla="*/ 5210175 w 6965950"/>
              <a:gd name="connsiteY41" fmla="*/ 342900 h 781050"/>
              <a:gd name="connsiteX42" fmla="*/ 5273675 w 6965950"/>
              <a:gd name="connsiteY42" fmla="*/ 349250 h 781050"/>
              <a:gd name="connsiteX43" fmla="*/ 5280025 w 6965950"/>
              <a:gd name="connsiteY43" fmla="*/ 314325 h 781050"/>
              <a:gd name="connsiteX44" fmla="*/ 5429250 w 6965950"/>
              <a:gd name="connsiteY44" fmla="*/ 323850 h 781050"/>
              <a:gd name="connsiteX45" fmla="*/ 5429250 w 6965950"/>
              <a:gd name="connsiteY45" fmla="*/ 266700 h 781050"/>
              <a:gd name="connsiteX46" fmla="*/ 5495925 w 6965950"/>
              <a:gd name="connsiteY46" fmla="*/ 269875 h 781050"/>
              <a:gd name="connsiteX47" fmla="*/ 5495925 w 6965950"/>
              <a:gd name="connsiteY47" fmla="*/ 231775 h 781050"/>
              <a:gd name="connsiteX48" fmla="*/ 6149975 w 6965950"/>
              <a:gd name="connsiteY48" fmla="*/ 228600 h 781050"/>
              <a:gd name="connsiteX49" fmla="*/ 6149975 w 6965950"/>
              <a:gd name="connsiteY49" fmla="*/ 190500 h 781050"/>
              <a:gd name="connsiteX50" fmla="*/ 6305550 w 6965950"/>
              <a:gd name="connsiteY50" fmla="*/ 196850 h 781050"/>
              <a:gd name="connsiteX51" fmla="*/ 6302375 w 6965950"/>
              <a:gd name="connsiteY51" fmla="*/ 149225 h 781050"/>
              <a:gd name="connsiteX52" fmla="*/ 6556375 w 6965950"/>
              <a:gd name="connsiteY52" fmla="*/ 147638 h 781050"/>
              <a:gd name="connsiteX53" fmla="*/ 6556375 w 6965950"/>
              <a:gd name="connsiteY53" fmla="*/ 120650 h 781050"/>
              <a:gd name="connsiteX54" fmla="*/ 6575425 w 6965950"/>
              <a:gd name="connsiteY54" fmla="*/ 120650 h 781050"/>
              <a:gd name="connsiteX55" fmla="*/ 6575425 w 6965950"/>
              <a:gd name="connsiteY55" fmla="*/ 88900 h 781050"/>
              <a:gd name="connsiteX56" fmla="*/ 6629400 w 6965950"/>
              <a:gd name="connsiteY56" fmla="*/ 85725 h 781050"/>
              <a:gd name="connsiteX57" fmla="*/ 6632575 w 6965950"/>
              <a:gd name="connsiteY57" fmla="*/ 38100 h 781050"/>
              <a:gd name="connsiteX58" fmla="*/ 6791325 w 6965950"/>
              <a:gd name="connsiteY58" fmla="*/ 50800 h 781050"/>
              <a:gd name="connsiteX59" fmla="*/ 6782197 w 6965950"/>
              <a:gd name="connsiteY59" fmla="*/ 0 h 781050"/>
              <a:gd name="connsiteX60" fmla="*/ 6965950 w 6965950"/>
              <a:gd name="connsiteY60" fmla="*/ 6350 h 781050"/>
              <a:gd name="connsiteX0" fmla="*/ 6965950 w 6965950"/>
              <a:gd name="connsiteY0" fmla="*/ 3969 h 778669"/>
              <a:gd name="connsiteX1" fmla="*/ 6953250 w 6965950"/>
              <a:gd name="connsiteY1" fmla="*/ 486569 h 778669"/>
              <a:gd name="connsiteX2" fmla="*/ 6807200 w 6965950"/>
              <a:gd name="connsiteY2" fmla="*/ 483394 h 778669"/>
              <a:gd name="connsiteX3" fmla="*/ 6794500 w 6965950"/>
              <a:gd name="connsiteY3" fmla="*/ 508794 h 778669"/>
              <a:gd name="connsiteX4" fmla="*/ 6654800 w 6965950"/>
              <a:gd name="connsiteY4" fmla="*/ 508794 h 778669"/>
              <a:gd name="connsiteX5" fmla="*/ 6654800 w 6965950"/>
              <a:gd name="connsiteY5" fmla="*/ 527844 h 778669"/>
              <a:gd name="connsiteX6" fmla="*/ 6581775 w 6965950"/>
              <a:gd name="connsiteY6" fmla="*/ 531019 h 778669"/>
              <a:gd name="connsiteX7" fmla="*/ 6559550 w 6965950"/>
              <a:gd name="connsiteY7" fmla="*/ 572294 h 778669"/>
              <a:gd name="connsiteX8" fmla="*/ 6302375 w 6965950"/>
              <a:gd name="connsiteY8" fmla="*/ 572294 h 778669"/>
              <a:gd name="connsiteX9" fmla="*/ 6296025 w 6965950"/>
              <a:gd name="connsiteY9" fmla="*/ 588169 h 778669"/>
              <a:gd name="connsiteX10" fmla="*/ 6149975 w 6965950"/>
              <a:gd name="connsiteY10" fmla="*/ 594519 h 778669"/>
              <a:gd name="connsiteX11" fmla="*/ 6149975 w 6965950"/>
              <a:gd name="connsiteY11" fmla="*/ 619919 h 778669"/>
              <a:gd name="connsiteX12" fmla="*/ 5508625 w 6965950"/>
              <a:gd name="connsiteY12" fmla="*/ 613569 h 778669"/>
              <a:gd name="connsiteX13" fmla="*/ 5514975 w 6965950"/>
              <a:gd name="connsiteY13" fmla="*/ 645319 h 778669"/>
              <a:gd name="connsiteX14" fmla="*/ 5505450 w 6965950"/>
              <a:gd name="connsiteY14" fmla="*/ 645319 h 778669"/>
              <a:gd name="connsiteX15" fmla="*/ 5438775 w 6965950"/>
              <a:gd name="connsiteY15" fmla="*/ 638969 h 778669"/>
              <a:gd name="connsiteX16" fmla="*/ 5438775 w 6965950"/>
              <a:gd name="connsiteY16" fmla="*/ 658019 h 778669"/>
              <a:gd name="connsiteX17" fmla="*/ 5273675 w 6965950"/>
              <a:gd name="connsiteY17" fmla="*/ 667544 h 778669"/>
              <a:gd name="connsiteX18" fmla="*/ 5273675 w 6965950"/>
              <a:gd name="connsiteY18" fmla="*/ 673894 h 778669"/>
              <a:gd name="connsiteX19" fmla="*/ 5238750 w 6965950"/>
              <a:gd name="connsiteY19" fmla="*/ 673894 h 778669"/>
              <a:gd name="connsiteX20" fmla="*/ 5238750 w 6965950"/>
              <a:gd name="connsiteY20" fmla="*/ 702469 h 778669"/>
              <a:gd name="connsiteX21" fmla="*/ 5219700 w 6965950"/>
              <a:gd name="connsiteY21" fmla="*/ 702469 h 778669"/>
              <a:gd name="connsiteX22" fmla="*/ 5216525 w 6965950"/>
              <a:gd name="connsiteY22" fmla="*/ 727869 h 778669"/>
              <a:gd name="connsiteX23" fmla="*/ 2835275 w 6965950"/>
              <a:gd name="connsiteY23" fmla="*/ 731044 h 778669"/>
              <a:gd name="connsiteX24" fmla="*/ 2832100 w 6965950"/>
              <a:gd name="connsiteY24" fmla="*/ 765969 h 778669"/>
              <a:gd name="connsiteX25" fmla="*/ 1965325 w 6965950"/>
              <a:gd name="connsiteY25" fmla="*/ 769144 h 778669"/>
              <a:gd name="connsiteX26" fmla="*/ 1968500 w 6965950"/>
              <a:gd name="connsiteY26" fmla="*/ 778669 h 778669"/>
              <a:gd name="connsiteX27" fmla="*/ 0 w 6965950"/>
              <a:gd name="connsiteY27" fmla="*/ 769144 h 778669"/>
              <a:gd name="connsiteX28" fmla="*/ 0 w 6965950"/>
              <a:gd name="connsiteY28" fmla="*/ 597694 h 778669"/>
              <a:gd name="connsiteX29" fmla="*/ 69850 w 6965950"/>
              <a:gd name="connsiteY29" fmla="*/ 600869 h 778669"/>
              <a:gd name="connsiteX30" fmla="*/ 73025 w 6965950"/>
              <a:gd name="connsiteY30" fmla="*/ 559594 h 778669"/>
              <a:gd name="connsiteX31" fmla="*/ 1524000 w 6965950"/>
              <a:gd name="connsiteY31" fmla="*/ 569119 h 778669"/>
              <a:gd name="connsiteX32" fmla="*/ 1508125 w 6965950"/>
              <a:gd name="connsiteY32" fmla="*/ 527844 h 778669"/>
              <a:gd name="connsiteX33" fmla="*/ 2860675 w 6965950"/>
              <a:gd name="connsiteY33" fmla="*/ 527844 h 778669"/>
              <a:gd name="connsiteX34" fmla="*/ 2886075 w 6965950"/>
              <a:gd name="connsiteY34" fmla="*/ 461169 h 778669"/>
              <a:gd name="connsiteX35" fmla="*/ 4302125 w 6965950"/>
              <a:gd name="connsiteY35" fmla="*/ 461169 h 778669"/>
              <a:gd name="connsiteX36" fmla="*/ 4327525 w 6965950"/>
              <a:gd name="connsiteY36" fmla="*/ 407194 h 778669"/>
              <a:gd name="connsiteX37" fmla="*/ 5175250 w 6965950"/>
              <a:gd name="connsiteY37" fmla="*/ 423069 h 778669"/>
              <a:gd name="connsiteX38" fmla="*/ 5175250 w 6965950"/>
              <a:gd name="connsiteY38" fmla="*/ 388144 h 778669"/>
              <a:gd name="connsiteX39" fmla="*/ 5184775 w 6965950"/>
              <a:gd name="connsiteY39" fmla="*/ 388144 h 778669"/>
              <a:gd name="connsiteX40" fmla="*/ 5216525 w 6965950"/>
              <a:gd name="connsiteY40" fmla="*/ 388144 h 778669"/>
              <a:gd name="connsiteX41" fmla="*/ 5210175 w 6965950"/>
              <a:gd name="connsiteY41" fmla="*/ 340519 h 778669"/>
              <a:gd name="connsiteX42" fmla="*/ 5273675 w 6965950"/>
              <a:gd name="connsiteY42" fmla="*/ 346869 h 778669"/>
              <a:gd name="connsiteX43" fmla="*/ 5280025 w 6965950"/>
              <a:gd name="connsiteY43" fmla="*/ 311944 h 778669"/>
              <a:gd name="connsiteX44" fmla="*/ 5429250 w 6965950"/>
              <a:gd name="connsiteY44" fmla="*/ 321469 h 778669"/>
              <a:gd name="connsiteX45" fmla="*/ 5429250 w 6965950"/>
              <a:gd name="connsiteY45" fmla="*/ 264319 h 778669"/>
              <a:gd name="connsiteX46" fmla="*/ 5495925 w 6965950"/>
              <a:gd name="connsiteY46" fmla="*/ 267494 h 778669"/>
              <a:gd name="connsiteX47" fmla="*/ 5495925 w 6965950"/>
              <a:gd name="connsiteY47" fmla="*/ 229394 h 778669"/>
              <a:gd name="connsiteX48" fmla="*/ 6149975 w 6965950"/>
              <a:gd name="connsiteY48" fmla="*/ 226219 h 778669"/>
              <a:gd name="connsiteX49" fmla="*/ 6149975 w 6965950"/>
              <a:gd name="connsiteY49" fmla="*/ 188119 h 778669"/>
              <a:gd name="connsiteX50" fmla="*/ 6305550 w 6965950"/>
              <a:gd name="connsiteY50" fmla="*/ 194469 h 778669"/>
              <a:gd name="connsiteX51" fmla="*/ 6302375 w 6965950"/>
              <a:gd name="connsiteY51" fmla="*/ 146844 h 778669"/>
              <a:gd name="connsiteX52" fmla="*/ 6556375 w 6965950"/>
              <a:gd name="connsiteY52" fmla="*/ 145257 h 778669"/>
              <a:gd name="connsiteX53" fmla="*/ 6556375 w 6965950"/>
              <a:gd name="connsiteY53" fmla="*/ 118269 h 778669"/>
              <a:gd name="connsiteX54" fmla="*/ 6575425 w 6965950"/>
              <a:gd name="connsiteY54" fmla="*/ 118269 h 778669"/>
              <a:gd name="connsiteX55" fmla="*/ 6575425 w 6965950"/>
              <a:gd name="connsiteY55" fmla="*/ 86519 h 778669"/>
              <a:gd name="connsiteX56" fmla="*/ 6629400 w 6965950"/>
              <a:gd name="connsiteY56" fmla="*/ 83344 h 778669"/>
              <a:gd name="connsiteX57" fmla="*/ 6632575 w 6965950"/>
              <a:gd name="connsiteY57" fmla="*/ 35719 h 778669"/>
              <a:gd name="connsiteX58" fmla="*/ 6791325 w 6965950"/>
              <a:gd name="connsiteY58" fmla="*/ 48419 h 778669"/>
              <a:gd name="connsiteX59" fmla="*/ 6790531 w 6965950"/>
              <a:gd name="connsiteY59" fmla="*/ 0 h 778669"/>
              <a:gd name="connsiteX60" fmla="*/ 6965950 w 6965950"/>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75425 w 6966347"/>
              <a:gd name="connsiteY55" fmla="*/ 86519 h 778669"/>
              <a:gd name="connsiteX56" fmla="*/ 6629400 w 6966347"/>
              <a:gd name="connsiteY56" fmla="*/ 83344 h 778669"/>
              <a:gd name="connsiteX57" fmla="*/ 6632575 w 6966347"/>
              <a:gd name="connsiteY57" fmla="*/ 35719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75425 w 6966347"/>
              <a:gd name="connsiteY55" fmla="*/ 86519 h 778669"/>
              <a:gd name="connsiteX56" fmla="*/ 6629400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75425 w 6966347"/>
              <a:gd name="connsiteY55" fmla="*/ 86519 h 778669"/>
              <a:gd name="connsiteX56" fmla="*/ 6629400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75425 w 6966347"/>
              <a:gd name="connsiteY55" fmla="*/ 86519 h 778669"/>
              <a:gd name="connsiteX56" fmla="*/ 6629400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75425 w 6966347"/>
              <a:gd name="connsiteY55" fmla="*/ 86519 h 778669"/>
              <a:gd name="connsiteX56" fmla="*/ 6644878 w 6966347"/>
              <a:gd name="connsiteY56" fmla="*/ 88106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8106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5550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6219 h 778669"/>
              <a:gd name="connsiteX49" fmla="*/ 6149975 w 6966347"/>
              <a:gd name="connsiteY49" fmla="*/ 188119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88119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9250 w 6966347"/>
              <a:gd name="connsiteY44" fmla="*/ 321469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80025 w 6966347"/>
              <a:gd name="connsiteY43" fmla="*/ 311944 h 778669"/>
              <a:gd name="connsiteX44" fmla="*/ 5424488 w 6966347"/>
              <a:gd name="connsiteY44" fmla="*/ 309562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66928 w 6966347"/>
              <a:gd name="connsiteY43" fmla="*/ 300038 h 778669"/>
              <a:gd name="connsiteX44" fmla="*/ 5424488 w 6966347"/>
              <a:gd name="connsiteY44" fmla="*/ 309562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66928 w 6966347"/>
              <a:gd name="connsiteY43" fmla="*/ 313135 h 778669"/>
              <a:gd name="connsiteX44" fmla="*/ 5424488 w 6966347"/>
              <a:gd name="connsiteY44" fmla="*/ 309562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66928 w 6966347"/>
              <a:gd name="connsiteY43" fmla="*/ 308373 h 778669"/>
              <a:gd name="connsiteX44" fmla="*/ 5424488 w 6966347"/>
              <a:gd name="connsiteY44" fmla="*/ 309562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6869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40519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20891 w 6966347"/>
              <a:gd name="connsiteY41" fmla="*/ 340519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0175 w 6966347"/>
              <a:gd name="connsiteY41" fmla="*/ 336947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3675 w 6966347"/>
              <a:gd name="connsiteY17" fmla="*/ 667544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58019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5319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8625 w 6966347"/>
              <a:gd name="connsiteY12" fmla="*/ 613569 h 778669"/>
              <a:gd name="connsiteX13" fmla="*/ 5514975 w 6966347"/>
              <a:gd name="connsiteY13" fmla="*/ 645319 h 778669"/>
              <a:gd name="connsiteX14" fmla="*/ 5505450 w 6966347"/>
              <a:gd name="connsiteY14" fmla="*/ 641747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514975 w 6966347"/>
              <a:gd name="connsiteY13" fmla="*/ 645319 h 778669"/>
              <a:gd name="connsiteX14" fmla="*/ 5505450 w 6966347"/>
              <a:gd name="connsiteY14" fmla="*/ 641747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5450 w 6966347"/>
              <a:gd name="connsiteY14" fmla="*/ 641747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34603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296025 w 6966347"/>
              <a:gd name="connsiteY9" fmla="*/ 588169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86075 w 6966347"/>
              <a:gd name="connsiteY34" fmla="*/ 461169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02125 w 6966347"/>
              <a:gd name="connsiteY35" fmla="*/ 461169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7525 w 6966347"/>
              <a:gd name="connsiteY36" fmla="*/ 407194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0766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104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9378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08125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2100 w 6966347"/>
              <a:gd name="connsiteY24" fmla="*/ 765969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21222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6863 w 6966347"/>
              <a:gd name="connsiteY24" fmla="*/ 767160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21222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6863 w 6966347"/>
              <a:gd name="connsiteY24" fmla="*/ 767160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3025 w 6966347"/>
              <a:gd name="connsiteY30" fmla="*/ 559594 h 778669"/>
              <a:gd name="connsiteX31" fmla="*/ 1524000 w 6966347"/>
              <a:gd name="connsiteY31" fmla="*/ 569119 h 778669"/>
              <a:gd name="connsiteX32" fmla="*/ 1521222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6863 w 6966347"/>
              <a:gd name="connsiteY24" fmla="*/ 767160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0644 w 6966347"/>
              <a:gd name="connsiteY30" fmla="*/ 559594 h 778669"/>
              <a:gd name="connsiteX31" fmla="*/ 1524000 w 6966347"/>
              <a:gd name="connsiteY31" fmla="*/ 569119 h 778669"/>
              <a:gd name="connsiteX32" fmla="*/ 1521222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73675 w 6966347"/>
              <a:gd name="connsiteY42" fmla="*/ 343297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 name="connsiteX0" fmla="*/ 6965950 w 6966347"/>
              <a:gd name="connsiteY0" fmla="*/ 3969 h 778669"/>
              <a:gd name="connsiteX1" fmla="*/ 6966347 w 6966347"/>
              <a:gd name="connsiteY1" fmla="*/ 488950 h 778669"/>
              <a:gd name="connsiteX2" fmla="*/ 6807200 w 6966347"/>
              <a:gd name="connsiteY2" fmla="*/ 483394 h 778669"/>
              <a:gd name="connsiteX3" fmla="*/ 6794500 w 6966347"/>
              <a:gd name="connsiteY3" fmla="*/ 508794 h 778669"/>
              <a:gd name="connsiteX4" fmla="*/ 6654800 w 6966347"/>
              <a:gd name="connsiteY4" fmla="*/ 508794 h 778669"/>
              <a:gd name="connsiteX5" fmla="*/ 6654800 w 6966347"/>
              <a:gd name="connsiteY5" fmla="*/ 527844 h 778669"/>
              <a:gd name="connsiteX6" fmla="*/ 6581775 w 6966347"/>
              <a:gd name="connsiteY6" fmla="*/ 531019 h 778669"/>
              <a:gd name="connsiteX7" fmla="*/ 6559550 w 6966347"/>
              <a:gd name="connsiteY7" fmla="*/ 572294 h 778669"/>
              <a:gd name="connsiteX8" fmla="*/ 6302375 w 6966347"/>
              <a:gd name="connsiteY8" fmla="*/ 572294 h 778669"/>
              <a:gd name="connsiteX9" fmla="*/ 6301978 w 6966347"/>
              <a:gd name="connsiteY9" fmla="*/ 601266 h 778669"/>
              <a:gd name="connsiteX10" fmla="*/ 6149975 w 6966347"/>
              <a:gd name="connsiteY10" fmla="*/ 594519 h 778669"/>
              <a:gd name="connsiteX11" fmla="*/ 6149975 w 6966347"/>
              <a:gd name="connsiteY11" fmla="*/ 619919 h 778669"/>
              <a:gd name="connsiteX12" fmla="*/ 5501481 w 6966347"/>
              <a:gd name="connsiteY12" fmla="*/ 613569 h 778669"/>
              <a:gd name="connsiteX13" fmla="*/ 5499497 w 6966347"/>
              <a:gd name="connsiteY13" fmla="*/ 645319 h 778669"/>
              <a:gd name="connsiteX14" fmla="*/ 5504259 w 6966347"/>
              <a:gd name="connsiteY14" fmla="*/ 640556 h 778669"/>
              <a:gd name="connsiteX15" fmla="*/ 5438775 w 6966347"/>
              <a:gd name="connsiteY15" fmla="*/ 638969 h 778669"/>
              <a:gd name="connsiteX16" fmla="*/ 5438775 w 6966347"/>
              <a:gd name="connsiteY16" fmla="*/ 665162 h 778669"/>
              <a:gd name="connsiteX17" fmla="*/ 5271294 w 6966347"/>
              <a:gd name="connsiteY17" fmla="*/ 659210 h 778669"/>
              <a:gd name="connsiteX18" fmla="*/ 5273675 w 6966347"/>
              <a:gd name="connsiteY18" fmla="*/ 673894 h 778669"/>
              <a:gd name="connsiteX19" fmla="*/ 5238750 w 6966347"/>
              <a:gd name="connsiteY19" fmla="*/ 673894 h 778669"/>
              <a:gd name="connsiteX20" fmla="*/ 5238750 w 6966347"/>
              <a:gd name="connsiteY20" fmla="*/ 702469 h 778669"/>
              <a:gd name="connsiteX21" fmla="*/ 5219700 w 6966347"/>
              <a:gd name="connsiteY21" fmla="*/ 702469 h 778669"/>
              <a:gd name="connsiteX22" fmla="*/ 5216525 w 6966347"/>
              <a:gd name="connsiteY22" fmla="*/ 727869 h 778669"/>
              <a:gd name="connsiteX23" fmla="*/ 2835275 w 6966347"/>
              <a:gd name="connsiteY23" fmla="*/ 732234 h 778669"/>
              <a:gd name="connsiteX24" fmla="*/ 2836863 w 6966347"/>
              <a:gd name="connsiteY24" fmla="*/ 767160 h 778669"/>
              <a:gd name="connsiteX25" fmla="*/ 1965325 w 6966347"/>
              <a:gd name="connsiteY25" fmla="*/ 769144 h 778669"/>
              <a:gd name="connsiteX26" fmla="*/ 1968500 w 6966347"/>
              <a:gd name="connsiteY26" fmla="*/ 778669 h 778669"/>
              <a:gd name="connsiteX27" fmla="*/ 0 w 6966347"/>
              <a:gd name="connsiteY27" fmla="*/ 769144 h 778669"/>
              <a:gd name="connsiteX28" fmla="*/ 0 w 6966347"/>
              <a:gd name="connsiteY28" fmla="*/ 597694 h 778669"/>
              <a:gd name="connsiteX29" fmla="*/ 69850 w 6966347"/>
              <a:gd name="connsiteY29" fmla="*/ 600869 h 778669"/>
              <a:gd name="connsiteX30" fmla="*/ 70644 w 6966347"/>
              <a:gd name="connsiteY30" fmla="*/ 559594 h 778669"/>
              <a:gd name="connsiteX31" fmla="*/ 1524000 w 6966347"/>
              <a:gd name="connsiteY31" fmla="*/ 569119 h 778669"/>
              <a:gd name="connsiteX32" fmla="*/ 1521222 w 6966347"/>
              <a:gd name="connsiteY32" fmla="*/ 527844 h 778669"/>
              <a:gd name="connsiteX33" fmla="*/ 2860675 w 6966347"/>
              <a:gd name="connsiteY33" fmla="*/ 527844 h 778669"/>
              <a:gd name="connsiteX34" fmla="*/ 2862262 w 6966347"/>
              <a:gd name="connsiteY34" fmla="*/ 456407 h 778669"/>
              <a:gd name="connsiteX35" fmla="*/ 4315221 w 6966347"/>
              <a:gd name="connsiteY35" fmla="*/ 467122 h 778669"/>
              <a:gd name="connsiteX36" fmla="*/ 4320381 w 6966347"/>
              <a:gd name="connsiteY36" fmla="*/ 419101 h 778669"/>
              <a:gd name="connsiteX37" fmla="*/ 5175250 w 6966347"/>
              <a:gd name="connsiteY37" fmla="*/ 423069 h 778669"/>
              <a:gd name="connsiteX38" fmla="*/ 5175250 w 6966347"/>
              <a:gd name="connsiteY38" fmla="*/ 388144 h 778669"/>
              <a:gd name="connsiteX39" fmla="*/ 5184775 w 6966347"/>
              <a:gd name="connsiteY39" fmla="*/ 388144 h 778669"/>
              <a:gd name="connsiteX40" fmla="*/ 5216525 w 6966347"/>
              <a:gd name="connsiteY40" fmla="*/ 388144 h 778669"/>
              <a:gd name="connsiteX41" fmla="*/ 5212556 w 6966347"/>
              <a:gd name="connsiteY41" fmla="*/ 342901 h 778669"/>
              <a:gd name="connsiteX42" fmla="*/ 5268912 w 6966347"/>
              <a:gd name="connsiteY42" fmla="*/ 345678 h 778669"/>
              <a:gd name="connsiteX43" fmla="*/ 5266928 w 6966347"/>
              <a:gd name="connsiteY43" fmla="*/ 308373 h 778669"/>
              <a:gd name="connsiteX44" fmla="*/ 5425679 w 6966347"/>
              <a:gd name="connsiteY44" fmla="*/ 311943 h 778669"/>
              <a:gd name="connsiteX45" fmla="*/ 5429250 w 6966347"/>
              <a:gd name="connsiteY45" fmla="*/ 264319 h 778669"/>
              <a:gd name="connsiteX46" fmla="*/ 5495925 w 6966347"/>
              <a:gd name="connsiteY46" fmla="*/ 267494 h 778669"/>
              <a:gd name="connsiteX47" fmla="*/ 5495925 w 6966347"/>
              <a:gd name="connsiteY47" fmla="*/ 229394 h 778669"/>
              <a:gd name="connsiteX48" fmla="*/ 6149975 w 6966347"/>
              <a:gd name="connsiteY48" fmla="*/ 229791 h 778669"/>
              <a:gd name="connsiteX49" fmla="*/ 6149975 w 6966347"/>
              <a:gd name="connsiteY49" fmla="*/ 194072 h 778669"/>
              <a:gd name="connsiteX50" fmla="*/ 6301978 w 6966347"/>
              <a:gd name="connsiteY50" fmla="*/ 194469 h 778669"/>
              <a:gd name="connsiteX51" fmla="*/ 6302375 w 6966347"/>
              <a:gd name="connsiteY51" fmla="*/ 146844 h 778669"/>
              <a:gd name="connsiteX52" fmla="*/ 6556375 w 6966347"/>
              <a:gd name="connsiteY52" fmla="*/ 145257 h 778669"/>
              <a:gd name="connsiteX53" fmla="*/ 6556375 w 6966347"/>
              <a:gd name="connsiteY53" fmla="*/ 118269 h 778669"/>
              <a:gd name="connsiteX54" fmla="*/ 6575425 w 6966347"/>
              <a:gd name="connsiteY54" fmla="*/ 118269 h 778669"/>
              <a:gd name="connsiteX55" fmla="*/ 6568282 w 6966347"/>
              <a:gd name="connsiteY55" fmla="*/ 78184 h 778669"/>
              <a:gd name="connsiteX56" fmla="*/ 6644878 w 6966347"/>
              <a:gd name="connsiteY56" fmla="*/ 83344 h 778669"/>
              <a:gd name="connsiteX57" fmla="*/ 6642100 w 6966347"/>
              <a:gd name="connsiteY57" fmla="*/ 44053 h 778669"/>
              <a:gd name="connsiteX58" fmla="*/ 6791325 w 6966347"/>
              <a:gd name="connsiteY58" fmla="*/ 48419 h 778669"/>
              <a:gd name="connsiteX59" fmla="*/ 6790531 w 6966347"/>
              <a:gd name="connsiteY59" fmla="*/ 0 h 778669"/>
              <a:gd name="connsiteX60" fmla="*/ 6965950 w 6966347"/>
              <a:gd name="connsiteY60" fmla="*/ 3969 h 77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966347" h="778669">
                <a:moveTo>
                  <a:pt x="6965950" y="3969"/>
                </a:moveTo>
                <a:cubicBezTo>
                  <a:pt x="6966082" y="165629"/>
                  <a:pt x="6966215" y="327290"/>
                  <a:pt x="6966347" y="488950"/>
                </a:cubicBezTo>
                <a:lnTo>
                  <a:pt x="6807200" y="483394"/>
                </a:lnTo>
                <a:lnTo>
                  <a:pt x="6794500" y="508794"/>
                </a:lnTo>
                <a:lnTo>
                  <a:pt x="6654800" y="508794"/>
                </a:lnTo>
                <a:lnTo>
                  <a:pt x="6654800" y="527844"/>
                </a:lnTo>
                <a:lnTo>
                  <a:pt x="6581775" y="531019"/>
                </a:lnTo>
                <a:lnTo>
                  <a:pt x="6559550" y="572294"/>
                </a:lnTo>
                <a:lnTo>
                  <a:pt x="6302375" y="572294"/>
                </a:lnTo>
                <a:cubicBezTo>
                  <a:pt x="6302243" y="581951"/>
                  <a:pt x="6302110" y="591609"/>
                  <a:pt x="6301978" y="601266"/>
                </a:cubicBezTo>
                <a:lnTo>
                  <a:pt x="6149975" y="594519"/>
                </a:lnTo>
                <a:lnTo>
                  <a:pt x="6149975" y="619919"/>
                </a:lnTo>
                <a:lnTo>
                  <a:pt x="5501481" y="613569"/>
                </a:lnTo>
                <a:cubicBezTo>
                  <a:pt x="5508061" y="643177"/>
                  <a:pt x="5499497" y="632387"/>
                  <a:pt x="5499497" y="645319"/>
                </a:cubicBezTo>
                <a:lnTo>
                  <a:pt x="5504259" y="640556"/>
                </a:lnTo>
                <a:lnTo>
                  <a:pt x="5438775" y="638969"/>
                </a:lnTo>
                <a:lnTo>
                  <a:pt x="5438775" y="665162"/>
                </a:lnTo>
                <a:lnTo>
                  <a:pt x="5271294" y="659210"/>
                </a:lnTo>
                <a:lnTo>
                  <a:pt x="5273675" y="673894"/>
                </a:lnTo>
                <a:lnTo>
                  <a:pt x="5238750" y="673894"/>
                </a:lnTo>
                <a:lnTo>
                  <a:pt x="5238750" y="702469"/>
                </a:lnTo>
                <a:lnTo>
                  <a:pt x="5219700" y="702469"/>
                </a:lnTo>
                <a:lnTo>
                  <a:pt x="5216525" y="727869"/>
                </a:lnTo>
                <a:lnTo>
                  <a:pt x="2835275" y="732234"/>
                </a:lnTo>
                <a:cubicBezTo>
                  <a:pt x="2835804" y="743876"/>
                  <a:pt x="2836334" y="755518"/>
                  <a:pt x="2836863" y="767160"/>
                </a:cubicBezTo>
                <a:lnTo>
                  <a:pt x="1965325" y="769144"/>
                </a:lnTo>
                <a:lnTo>
                  <a:pt x="1968500" y="778669"/>
                </a:lnTo>
                <a:lnTo>
                  <a:pt x="0" y="769144"/>
                </a:lnTo>
                <a:lnTo>
                  <a:pt x="0" y="597694"/>
                </a:lnTo>
                <a:lnTo>
                  <a:pt x="69850" y="600869"/>
                </a:lnTo>
                <a:cubicBezTo>
                  <a:pt x="70115" y="587111"/>
                  <a:pt x="70379" y="573352"/>
                  <a:pt x="70644" y="559594"/>
                </a:cubicBezTo>
                <a:lnTo>
                  <a:pt x="1524000" y="569119"/>
                </a:lnTo>
                <a:lnTo>
                  <a:pt x="1521222" y="527844"/>
                </a:lnTo>
                <a:lnTo>
                  <a:pt x="2860675" y="527844"/>
                </a:lnTo>
                <a:lnTo>
                  <a:pt x="2862262" y="456407"/>
                </a:lnTo>
                <a:lnTo>
                  <a:pt x="4315221" y="467122"/>
                </a:lnTo>
                <a:lnTo>
                  <a:pt x="4320381" y="419101"/>
                </a:lnTo>
                <a:lnTo>
                  <a:pt x="5175250" y="423069"/>
                </a:lnTo>
                <a:lnTo>
                  <a:pt x="5175250" y="388144"/>
                </a:lnTo>
                <a:lnTo>
                  <a:pt x="5184775" y="388144"/>
                </a:lnTo>
                <a:lnTo>
                  <a:pt x="5216525" y="388144"/>
                </a:lnTo>
                <a:lnTo>
                  <a:pt x="5212556" y="342901"/>
                </a:lnTo>
                <a:lnTo>
                  <a:pt x="5268912" y="345678"/>
                </a:lnTo>
                <a:lnTo>
                  <a:pt x="5266928" y="308373"/>
                </a:lnTo>
                <a:lnTo>
                  <a:pt x="5425679" y="311943"/>
                </a:lnTo>
                <a:lnTo>
                  <a:pt x="5429250" y="264319"/>
                </a:lnTo>
                <a:lnTo>
                  <a:pt x="5495925" y="267494"/>
                </a:lnTo>
                <a:lnTo>
                  <a:pt x="5495925" y="229394"/>
                </a:lnTo>
                <a:lnTo>
                  <a:pt x="6149975" y="229791"/>
                </a:lnTo>
                <a:lnTo>
                  <a:pt x="6149975" y="194072"/>
                </a:lnTo>
                <a:lnTo>
                  <a:pt x="6301978" y="194469"/>
                </a:lnTo>
                <a:cubicBezTo>
                  <a:pt x="6302110" y="178594"/>
                  <a:pt x="6302243" y="162719"/>
                  <a:pt x="6302375" y="146844"/>
                </a:cubicBezTo>
                <a:lnTo>
                  <a:pt x="6556375" y="145257"/>
                </a:lnTo>
                <a:lnTo>
                  <a:pt x="6556375" y="118269"/>
                </a:lnTo>
                <a:lnTo>
                  <a:pt x="6575425" y="118269"/>
                </a:lnTo>
                <a:lnTo>
                  <a:pt x="6568282" y="78184"/>
                </a:lnTo>
                <a:lnTo>
                  <a:pt x="6644878" y="83344"/>
                </a:lnTo>
                <a:lnTo>
                  <a:pt x="6642100" y="44053"/>
                </a:lnTo>
                <a:lnTo>
                  <a:pt x="6791325" y="48419"/>
                </a:lnTo>
                <a:cubicBezTo>
                  <a:pt x="6791060" y="32279"/>
                  <a:pt x="6790796" y="16140"/>
                  <a:pt x="6790531" y="0"/>
                </a:cubicBezTo>
                <a:lnTo>
                  <a:pt x="6965950" y="3969"/>
                </a:lnTo>
                <a:close/>
              </a:path>
            </a:pathLst>
          </a:custGeom>
          <a:solidFill>
            <a:schemeClr val="tx2">
              <a:alpha val="30000"/>
            </a:schemeClr>
          </a:solidFill>
          <a:ln w="12700">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A1540921-70E9-487A-BC08-E19E08F12598}"/>
              </a:ext>
            </a:extLst>
          </p:cNvPr>
          <p:cNvSpPr/>
          <p:nvPr/>
        </p:nvSpPr>
        <p:spPr>
          <a:xfrm>
            <a:off x="6372200" y="2163120"/>
            <a:ext cx="2272062" cy="1208613"/>
          </a:xfrm>
          <a:custGeom>
            <a:avLst/>
            <a:gdLst>
              <a:gd name="connsiteX0" fmla="*/ 5286375 w 5312568"/>
              <a:gd name="connsiteY0" fmla="*/ 0 h 2819400"/>
              <a:gd name="connsiteX1" fmla="*/ 4629150 w 5312568"/>
              <a:gd name="connsiteY1" fmla="*/ 2381 h 2819400"/>
              <a:gd name="connsiteX2" fmla="*/ 4643437 w 5312568"/>
              <a:gd name="connsiteY2" fmla="*/ 616743 h 2819400"/>
              <a:gd name="connsiteX3" fmla="*/ 3571875 w 5312568"/>
              <a:gd name="connsiteY3" fmla="*/ 611981 h 2819400"/>
              <a:gd name="connsiteX4" fmla="*/ 3567112 w 5312568"/>
              <a:gd name="connsiteY4" fmla="*/ 835818 h 2819400"/>
              <a:gd name="connsiteX5" fmla="*/ 3455193 w 5312568"/>
              <a:gd name="connsiteY5" fmla="*/ 842962 h 2819400"/>
              <a:gd name="connsiteX6" fmla="*/ 3455193 w 5312568"/>
              <a:gd name="connsiteY6" fmla="*/ 1047750 h 2819400"/>
              <a:gd name="connsiteX7" fmla="*/ 3455193 w 5312568"/>
              <a:gd name="connsiteY7" fmla="*/ 1047750 h 2819400"/>
              <a:gd name="connsiteX8" fmla="*/ 3440906 w 5312568"/>
              <a:gd name="connsiteY8" fmla="*/ 1050131 h 2819400"/>
              <a:gd name="connsiteX9" fmla="*/ 3445668 w 5312568"/>
              <a:gd name="connsiteY9" fmla="*/ 1264443 h 2819400"/>
              <a:gd name="connsiteX10" fmla="*/ 3183731 w 5312568"/>
              <a:gd name="connsiteY10" fmla="*/ 1273968 h 2819400"/>
              <a:gd name="connsiteX11" fmla="*/ 3188493 w 5312568"/>
              <a:gd name="connsiteY11" fmla="*/ 1466850 h 2819400"/>
              <a:gd name="connsiteX12" fmla="*/ 2945606 w 5312568"/>
              <a:gd name="connsiteY12" fmla="*/ 1459706 h 2819400"/>
              <a:gd name="connsiteX13" fmla="*/ 2945606 w 5312568"/>
              <a:gd name="connsiteY13" fmla="*/ 1600200 h 2819400"/>
              <a:gd name="connsiteX14" fmla="*/ 2690812 w 5312568"/>
              <a:gd name="connsiteY14" fmla="*/ 1600200 h 2819400"/>
              <a:gd name="connsiteX15" fmla="*/ 2683668 w 5312568"/>
              <a:gd name="connsiteY15" fmla="*/ 1724025 h 2819400"/>
              <a:gd name="connsiteX16" fmla="*/ 2538412 w 5312568"/>
              <a:gd name="connsiteY16" fmla="*/ 1721643 h 2819400"/>
              <a:gd name="connsiteX17" fmla="*/ 2538412 w 5312568"/>
              <a:gd name="connsiteY17" fmla="*/ 1838325 h 2819400"/>
              <a:gd name="connsiteX18" fmla="*/ 2493168 w 5312568"/>
              <a:gd name="connsiteY18" fmla="*/ 1831181 h 2819400"/>
              <a:gd name="connsiteX19" fmla="*/ 2490787 w 5312568"/>
              <a:gd name="connsiteY19" fmla="*/ 1947862 h 2819400"/>
              <a:gd name="connsiteX20" fmla="*/ 2464593 w 5312568"/>
              <a:gd name="connsiteY20" fmla="*/ 1945481 h 2819400"/>
              <a:gd name="connsiteX21" fmla="*/ 2462212 w 5312568"/>
              <a:gd name="connsiteY21" fmla="*/ 2059781 h 2819400"/>
              <a:gd name="connsiteX22" fmla="*/ 2195512 w 5312568"/>
              <a:gd name="connsiteY22" fmla="*/ 2052637 h 2819400"/>
              <a:gd name="connsiteX23" fmla="*/ 2200275 w 5312568"/>
              <a:gd name="connsiteY23" fmla="*/ 2145506 h 2819400"/>
              <a:gd name="connsiteX24" fmla="*/ 2162175 w 5312568"/>
              <a:gd name="connsiteY24" fmla="*/ 2145506 h 2819400"/>
              <a:gd name="connsiteX25" fmla="*/ 2157412 w 5312568"/>
              <a:gd name="connsiteY25" fmla="*/ 2243137 h 2819400"/>
              <a:gd name="connsiteX26" fmla="*/ 2076450 w 5312568"/>
              <a:gd name="connsiteY26" fmla="*/ 2243137 h 2819400"/>
              <a:gd name="connsiteX27" fmla="*/ 2071687 w 5312568"/>
              <a:gd name="connsiteY27" fmla="*/ 2336006 h 2819400"/>
              <a:gd name="connsiteX28" fmla="*/ 2033587 w 5312568"/>
              <a:gd name="connsiteY28" fmla="*/ 2336006 h 2819400"/>
              <a:gd name="connsiteX29" fmla="*/ 2033587 w 5312568"/>
              <a:gd name="connsiteY29" fmla="*/ 2447925 h 2819400"/>
              <a:gd name="connsiteX30" fmla="*/ 1443037 w 5312568"/>
              <a:gd name="connsiteY30" fmla="*/ 2447925 h 2819400"/>
              <a:gd name="connsiteX31" fmla="*/ 1438275 w 5312568"/>
              <a:gd name="connsiteY31" fmla="*/ 2533650 h 2819400"/>
              <a:gd name="connsiteX32" fmla="*/ 759618 w 5312568"/>
              <a:gd name="connsiteY32" fmla="*/ 2528887 h 2819400"/>
              <a:gd name="connsiteX33" fmla="*/ 750093 w 5312568"/>
              <a:gd name="connsiteY33" fmla="*/ 2586037 h 2819400"/>
              <a:gd name="connsiteX34" fmla="*/ 330993 w 5312568"/>
              <a:gd name="connsiteY34" fmla="*/ 2588418 h 2819400"/>
              <a:gd name="connsiteX35" fmla="*/ 326231 w 5312568"/>
              <a:gd name="connsiteY35" fmla="*/ 2628900 h 2819400"/>
              <a:gd name="connsiteX36" fmla="*/ 0 w 5312568"/>
              <a:gd name="connsiteY36" fmla="*/ 2616993 h 2819400"/>
              <a:gd name="connsiteX37" fmla="*/ 0 w 5312568"/>
              <a:gd name="connsiteY37" fmla="*/ 2812256 h 2819400"/>
              <a:gd name="connsiteX38" fmla="*/ 326231 w 5312568"/>
              <a:gd name="connsiteY38" fmla="*/ 2819400 h 2819400"/>
              <a:gd name="connsiteX39" fmla="*/ 338137 w 5312568"/>
              <a:gd name="connsiteY39" fmla="*/ 2797968 h 2819400"/>
              <a:gd name="connsiteX40" fmla="*/ 757237 w 5312568"/>
              <a:gd name="connsiteY40" fmla="*/ 2809875 h 2819400"/>
              <a:gd name="connsiteX41" fmla="*/ 757237 w 5312568"/>
              <a:gd name="connsiteY41" fmla="*/ 2774156 h 2819400"/>
              <a:gd name="connsiteX42" fmla="*/ 1416843 w 5312568"/>
              <a:gd name="connsiteY42" fmla="*/ 2788443 h 2819400"/>
              <a:gd name="connsiteX43" fmla="*/ 1426368 w 5312568"/>
              <a:gd name="connsiteY43" fmla="*/ 2771775 h 2819400"/>
              <a:gd name="connsiteX44" fmla="*/ 2028825 w 5312568"/>
              <a:gd name="connsiteY44" fmla="*/ 2774156 h 2819400"/>
              <a:gd name="connsiteX45" fmla="*/ 2028825 w 5312568"/>
              <a:gd name="connsiteY45" fmla="*/ 2733675 h 2819400"/>
              <a:gd name="connsiteX46" fmla="*/ 2066925 w 5312568"/>
              <a:gd name="connsiteY46" fmla="*/ 2733675 h 2819400"/>
              <a:gd name="connsiteX47" fmla="*/ 2066925 w 5312568"/>
              <a:gd name="connsiteY47" fmla="*/ 2707481 h 2819400"/>
              <a:gd name="connsiteX48" fmla="*/ 2162175 w 5312568"/>
              <a:gd name="connsiteY48" fmla="*/ 2702718 h 2819400"/>
              <a:gd name="connsiteX49" fmla="*/ 2171700 w 5312568"/>
              <a:gd name="connsiteY49" fmla="*/ 2678906 h 2819400"/>
              <a:gd name="connsiteX50" fmla="*/ 2200275 w 5312568"/>
              <a:gd name="connsiteY50" fmla="*/ 2676525 h 2819400"/>
              <a:gd name="connsiteX51" fmla="*/ 2190750 w 5312568"/>
              <a:gd name="connsiteY51" fmla="*/ 2626518 h 2819400"/>
              <a:gd name="connsiteX52" fmla="*/ 2445543 w 5312568"/>
              <a:gd name="connsiteY52" fmla="*/ 2628900 h 2819400"/>
              <a:gd name="connsiteX53" fmla="*/ 2447925 w 5312568"/>
              <a:gd name="connsiteY53" fmla="*/ 2590800 h 2819400"/>
              <a:gd name="connsiteX54" fmla="*/ 2497931 w 5312568"/>
              <a:gd name="connsiteY54" fmla="*/ 2590800 h 2819400"/>
              <a:gd name="connsiteX55" fmla="*/ 2490787 w 5312568"/>
              <a:gd name="connsiteY55" fmla="*/ 2540793 h 2819400"/>
              <a:gd name="connsiteX56" fmla="*/ 2538412 w 5312568"/>
              <a:gd name="connsiteY56" fmla="*/ 2540793 h 2819400"/>
              <a:gd name="connsiteX57" fmla="*/ 2543175 w 5312568"/>
              <a:gd name="connsiteY57" fmla="*/ 2483643 h 2819400"/>
              <a:gd name="connsiteX58" fmla="*/ 2683668 w 5312568"/>
              <a:gd name="connsiteY58" fmla="*/ 2486025 h 2819400"/>
              <a:gd name="connsiteX59" fmla="*/ 2683668 w 5312568"/>
              <a:gd name="connsiteY59" fmla="*/ 2431256 h 2819400"/>
              <a:gd name="connsiteX60" fmla="*/ 2931318 w 5312568"/>
              <a:gd name="connsiteY60" fmla="*/ 2433637 h 2819400"/>
              <a:gd name="connsiteX61" fmla="*/ 2931318 w 5312568"/>
              <a:gd name="connsiteY61" fmla="*/ 2362200 h 2819400"/>
              <a:gd name="connsiteX62" fmla="*/ 3195637 w 5312568"/>
              <a:gd name="connsiteY62" fmla="*/ 2376487 h 2819400"/>
              <a:gd name="connsiteX63" fmla="*/ 3190875 w 5312568"/>
              <a:gd name="connsiteY63" fmla="*/ 2295525 h 2819400"/>
              <a:gd name="connsiteX64" fmla="*/ 3440906 w 5312568"/>
              <a:gd name="connsiteY64" fmla="*/ 2293143 h 2819400"/>
              <a:gd name="connsiteX65" fmla="*/ 3445668 w 5312568"/>
              <a:gd name="connsiteY65" fmla="*/ 2207418 h 2819400"/>
              <a:gd name="connsiteX66" fmla="*/ 3459956 w 5312568"/>
              <a:gd name="connsiteY66" fmla="*/ 2207418 h 2819400"/>
              <a:gd name="connsiteX67" fmla="*/ 3462337 w 5312568"/>
              <a:gd name="connsiteY67" fmla="*/ 2109787 h 2819400"/>
              <a:gd name="connsiteX68" fmla="*/ 3505200 w 5312568"/>
              <a:gd name="connsiteY68" fmla="*/ 2112168 h 2819400"/>
              <a:gd name="connsiteX69" fmla="*/ 3562350 w 5312568"/>
              <a:gd name="connsiteY69" fmla="*/ 2116931 h 2819400"/>
              <a:gd name="connsiteX70" fmla="*/ 3555206 w 5312568"/>
              <a:gd name="connsiteY70" fmla="*/ 2012156 h 2819400"/>
              <a:gd name="connsiteX71" fmla="*/ 4645818 w 5312568"/>
              <a:gd name="connsiteY71" fmla="*/ 2000250 h 2819400"/>
              <a:gd name="connsiteX72" fmla="*/ 4650581 w 5312568"/>
              <a:gd name="connsiteY72" fmla="*/ 1852612 h 2819400"/>
              <a:gd name="connsiteX73" fmla="*/ 5312568 w 5312568"/>
              <a:gd name="connsiteY73" fmla="*/ 1852612 h 2819400"/>
              <a:gd name="connsiteX74" fmla="*/ 5286375 w 5312568"/>
              <a:gd name="connsiteY74" fmla="*/ 0 h 2819400"/>
              <a:gd name="connsiteX0" fmla="*/ 5286375 w 5312568"/>
              <a:gd name="connsiteY0" fmla="*/ 0 h 2819400"/>
              <a:gd name="connsiteX1" fmla="*/ 4629150 w 5312568"/>
              <a:gd name="connsiteY1" fmla="*/ 2381 h 2819400"/>
              <a:gd name="connsiteX2" fmla="*/ 4636293 w 5312568"/>
              <a:gd name="connsiteY2" fmla="*/ 616743 h 2819400"/>
              <a:gd name="connsiteX3" fmla="*/ 3571875 w 5312568"/>
              <a:gd name="connsiteY3" fmla="*/ 611981 h 2819400"/>
              <a:gd name="connsiteX4" fmla="*/ 3567112 w 5312568"/>
              <a:gd name="connsiteY4" fmla="*/ 835818 h 2819400"/>
              <a:gd name="connsiteX5" fmla="*/ 3455193 w 5312568"/>
              <a:gd name="connsiteY5" fmla="*/ 842962 h 2819400"/>
              <a:gd name="connsiteX6" fmla="*/ 3455193 w 5312568"/>
              <a:gd name="connsiteY6" fmla="*/ 1047750 h 2819400"/>
              <a:gd name="connsiteX7" fmla="*/ 3455193 w 5312568"/>
              <a:gd name="connsiteY7" fmla="*/ 1047750 h 2819400"/>
              <a:gd name="connsiteX8" fmla="*/ 3440906 w 5312568"/>
              <a:gd name="connsiteY8" fmla="*/ 1050131 h 2819400"/>
              <a:gd name="connsiteX9" fmla="*/ 3445668 w 5312568"/>
              <a:gd name="connsiteY9" fmla="*/ 1264443 h 2819400"/>
              <a:gd name="connsiteX10" fmla="*/ 3183731 w 5312568"/>
              <a:gd name="connsiteY10" fmla="*/ 1273968 h 2819400"/>
              <a:gd name="connsiteX11" fmla="*/ 3188493 w 5312568"/>
              <a:gd name="connsiteY11" fmla="*/ 1466850 h 2819400"/>
              <a:gd name="connsiteX12" fmla="*/ 2945606 w 5312568"/>
              <a:gd name="connsiteY12" fmla="*/ 1459706 h 2819400"/>
              <a:gd name="connsiteX13" fmla="*/ 2945606 w 5312568"/>
              <a:gd name="connsiteY13" fmla="*/ 1600200 h 2819400"/>
              <a:gd name="connsiteX14" fmla="*/ 2690812 w 5312568"/>
              <a:gd name="connsiteY14" fmla="*/ 1600200 h 2819400"/>
              <a:gd name="connsiteX15" fmla="*/ 2683668 w 5312568"/>
              <a:gd name="connsiteY15" fmla="*/ 1724025 h 2819400"/>
              <a:gd name="connsiteX16" fmla="*/ 2538412 w 5312568"/>
              <a:gd name="connsiteY16" fmla="*/ 1721643 h 2819400"/>
              <a:gd name="connsiteX17" fmla="*/ 2538412 w 5312568"/>
              <a:gd name="connsiteY17" fmla="*/ 1838325 h 2819400"/>
              <a:gd name="connsiteX18" fmla="*/ 2493168 w 5312568"/>
              <a:gd name="connsiteY18" fmla="*/ 1831181 h 2819400"/>
              <a:gd name="connsiteX19" fmla="*/ 2490787 w 5312568"/>
              <a:gd name="connsiteY19" fmla="*/ 1947862 h 2819400"/>
              <a:gd name="connsiteX20" fmla="*/ 2464593 w 5312568"/>
              <a:gd name="connsiteY20" fmla="*/ 1945481 h 2819400"/>
              <a:gd name="connsiteX21" fmla="*/ 2462212 w 5312568"/>
              <a:gd name="connsiteY21" fmla="*/ 2059781 h 2819400"/>
              <a:gd name="connsiteX22" fmla="*/ 2195512 w 5312568"/>
              <a:gd name="connsiteY22" fmla="*/ 2052637 h 2819400"/>
              <a:gd name="connsiteX23" fmla="*/ 2200275 w 5312568"/>
              <a:gd name="connsiteY23" fmla="*/ 2145506 h 2819400"/>
              <a:gd name="connsiteX24" fmla="*/ 2162175 w 5312568"/>
              <a:gd name="connsiteY24" fmla="*/ 2145506 h 2819400"/>
              <a:gd name="connsiteX25" fmla="*/ 2157412 w 5312568"/>
              <a:gd name="connsiteY25" fmla="*/ 2243137 h 2819400"/>
              <a:gd name="connsiteX26" fmla="*/ 2076450 w 5312568"/>
              <a:gd name="connsiteY26" fmla="*/ 2243137 h 2819400"/>
              <a:gd name="connsiteX27" fmla="*/ 2071687 w 5312568"/>
              <a:gd name="connsiteY27" fmla="*/ 2336006 h 2819400"/>
              <a:gd name="connsiteX28" fmla="*/ 2033587 w 5312568"/>
              <a:gd name="connsiteY28" fmla="*/ 2336006 h 2819400"/>
              <a:gd name="connsiteX29" fmla="*/ 2033587 w 5312568"/>
              <a:gd name="connsiteY29" fmla="*/ 2447925 h 2819400"/>
              <a:gd name="connsiteX30" fmla="*/ 1443037 w 5312568"/>
              <a:gd name="connsiteY30" fmla="*/ 2447925 h 2819400"/>
              <a:gd name="connsiteX31" fmla="*/ 1438275 w 5312568"/>
              <a:gd name="connsiteY31" fmla="*/ 2533650 h 2819400"/>
              <a:gd name="connsiteX32" fmla="*/ 759618 w 5312568"/>
              <a:gd name="connsiteY32" fmla="*/ 2528887 h 2819400"/>
              <a:gd name="connsiteX33" fmla="*/ 750093 w 5312568"/>
              <a:gd name="connsiteY33" fmla="*/ 2586037 h 2819400"/>
              <a:gd name="connsiteX34" fmla="*/ 330993 w 5312568"/>
              <a:gd name="connsiteY34" fmla="*/ 2588418 h 2819400"/>
              <a:gd name="connsiteX35" fmla="*/ 326231 w 5312568"/>
              <a:gd name="connsiteY35" fmla="*/ 2628900 h 2819400"/>
              <a:gd name="connsiteX36" fmla="*/ 0 w 5312568"/>
              <a:gd name="connsiteY36" fmla="*/ 2616993 h 2819400"/>
              <a:gd name="connsiteX37" fmla="*/ 0 w 5312568"/>
              <a:gd name="connsiteY37" fmla="*/ 2812256 h 2819400"/>
              <a:gd name="connsiteX38" fmla="*/ 326231 w 5312568"/>
              <a:gd name="connsiteY38" fmla="*/ 2819400 h 2819400"/>
              <a:gd name="connsiteX39" fmla="*/ 338137 w 5312568"/>
              <a:gd name="connsiteY39" fmla="*/ 2797968 h 2819400"/>
              <a:gd name="connsiteX40" fmla="*/ 757237 w 5312568"/>
              <a:gd name="connsiteY40" fmla="*/ 2809875 h 2819400"/>
              <a:gd name="connsiteX41" fmla="*/ 757237 w 5312568"/>
              <a:gd name="connsiteY41" fmla="*/ 2774156 h 2819400"/>
              <a:gd name="connsiteX42" fmla="*/ 1416843 w 5312568"/>
              <a:gd name="connsiteY42" fmla="*/ 2788443 h 2819400"/>
              <a:gd name="connsiteX43" fmla="*/ 1426368 w 5312568"/>
              <a:gd name="connsiteY43" fmla="*/ 2771775 h 2819400"/>
              <a:gd name="connsiteX44" fmla="*/ 2028825 w 5312568"/>
              <a:gd name="connsiteY44" fmla="*/ 2774156 h 2819400"/>
              <a:gd name="connsiteX45" fmla="*/ 2028825 w 5312568"/>
              <a:gd name="connsiteY45" fmla="*/ 2733675 h 2819400"/>
              <a:gd name="connsiteX46" fmla="*/ 2066925 w 5312568"/>
              <a:gd name="connsiteY46" fmla="*/ 2733675 h 2819400"/>
              <a:gd name="connsiteX47" fmla="*/ 2066925 w 5312568"/>
              <a:gd name="connsiteY47" fmla="*/ 2707481 h 2819400"/>
              <a:gd name="connsiteX48" fmla="*/ 2162175 w 5312568"/>
              <a:gd name="connsiteY48" fmla="*/ 2702718 h 2819400"/>
              <a:gd name="connsiteX49" fmla="*/ 2171700 w 5312568"/>
              <a:gd name="connsiteY49" fmla="*/ 2678906 h 2819400"/>
              <a:gd name="connsiteX50" fmla="*/ 2200275 w 5312568"/>
              <a:gd name="connsiteY50" fmla="*/ 2676525 h 2819400"/>
              <a:gd name="connsiteX51" fmla="*/ 2190750 w 5312568"/>
              <a:gd name="connsiteY51" fmla="*/ 2626518 h 2819400"/>
              <a:gd name="connsiteX52" fmla="*/ 2445543 w 5312568"/>
              <a:gd name="connsiteY52" fmla="*/ 2628900 h 2819400"/>
              <a:gd name="connsiteX53" fmla="*/ 2447925 w 5312568"/>
              <a:gd name="connsiteY53" fmla="*/ 2590800 h 2819400"/>
              <a:gd name="connsiteX54" fmla="*/ 2497931 w 5312568"/>
              <a:gd name="connsiteY54" fmla="*/ 2590800 h 2819400"/>
              <a:gd name="connsiteX55" fmla="*/ 2490787 w 5312568"/>
              <a:gd name="connsiteY55" fmla="*/ 2540793 h 2819400"/>
              <a:gd name="connsiteX56" fmla="*/ 2538412 w 5312568"/>
              <a:gd name="connsiteY56" fmla="*/ 2540793 h 2819400"/>
              <a:gd name="connsiteX57" fmla="*/ 2543175 w 5312568"/>
              <a:gd name="connsiteY57" fmla="*/ 2483643 h 2819400"/>
              <a:gd name="connsiteX58" fmla="*/ 2683668 w 5312568"/>
              <a:gd name="connsiteY58" fmla="*/ 2486025 h 2819400"/>
              <a:gd name="connsiteX59" fmla="*/ 2683668 w 5312568"/>
              <a:gd name="connsiteY59" fmla="*/ 2431256 h 2819400"/>
              <a:gd name="connsiteX60" fmla="*/ 2931318 w 5312568"/>
              <a:gd name="connsiteY60" fmla="*/ 2433637 h 2819400"/>
              <a:gd name="connsiteX61" fmla="*/ 2931318 w 5312568"/>
              <a:gd name="connsiteY61" fmla="*/ 2362200 h 2819400"/>
              <a:gd name="connsiteX62" fmla="*/ 3195637 w 5312568"/>
              <a:gd name="connsiteY62" fmla="*/ 2376487 h 2819400"/>
              <a:gd name="connsiteX63" fmla="*/ 3190875 w 5312568"/>
              <a:gd name="connsiteY63" fmla="*/ 2295525 h 2819400"/>
              <a:gd name="connsiteX64" fmla="*/ 3440906 w 5312568"/>
              <a:gd name="connsiteY64" fmla="*/ 2293143 h 2819400"/>
              <a:gd name="connsiteX65" fmla="*/ 3445668 w 5312568"/>
              <a:gd name="connsiteY65" fmla="*/ 2207418 h 2819400"/>
              <a:gd name="connsiteX66" fmla="*/ 3459956 w 5312568"/>
              <a:gd name="connsiteY66" fmla="*/ 2207418 h 2819400"/>
              <a:gd name="connsiteX67" fmla="*/ 3462337 w 5312568"/>
              <a:gd name="connsiteY67" fmla="*/ 2109787 h 2819400"/>
              <a:gd name="connsiteX68" fmla="*/ 3505200 w 5312568"/>
              <a:gd name="connsiteY68" fmla="*/ 2112168 h 2819400"/>
              <a:gd name="connsiteX69" fmla="*/ 3562350 w 5312568"/>
              <a:gd name="connsiteY69" fmla="*/ 2116931 h 2819400"/>
              <a:gd name="connsiteX70" fmla="*/ 3555206 w 5312568"/>
              <a:gd name="connsiteY70" fmla="*/ 2012156 h 2819400"/>
              <a:gd name="connsiteX71" fmla="*/ 4645818 w 5312568"/>
              <a:gd name="connsiteY71" fmla="*/ 2000250 h 2819400"/>
              <a:gd name="connsiteX72" fmla="*/ 4650581 w 5312568"/>
              <a:gd name="connsiteY72" fmla="*/ 1852612 h 2819400"/>
              <a:gd name="connsiteX73" fmla="*/ 5312568 w 5312568"/>
              <a:gd name="connsiteY73" fmla="*/ 1852612 h 2819400"/>
              <a:gd name="connsiteX74" fmla="*/ 5286375 w 5312568"/>
              <a:gd name="connsiteY74" fmla="*/ 0 h 2819400"/>
              <a:gd name="connsiteX0" fmla="*/ 5286375 w 5312568"/>
              <a:gd name="connsiteY0" fmla="*/ 0 h 2819400"/>
              <a:gd name="connsiteX1" fmla="*/ 4629150 w 5312568"/>
              <a:gd name="connsiteY1" fmla="*/ 2381 h 2819400"/>
              <a:gd name="connsiteX2" fmla="*/ 4633912 w 5312568"/>
              <a:gd name="connsiteY2" fmla="*/ 616743 h 2819400"/>
              <a:gd name="connsiteX3" fmla="*/ 3571875 w 5312568"/>
              <a:gd name="connsiteY3" fmla="*/ 611981 h 2819400"/>
              <a:gd name="connsiteX4" fmla="*/ 3567112 w 5312568"/>
              <a:gd name="connsiteY4" fmla="*/ 835818 h 2819400"/>
              <a:gd name="connsiteX5" fmla="*/ 3455193 w 5312568"/>
              <a:gd name="connsiteY5" fmla="*/ 842962 h 2819400"/>
              <a:gd name="connsiteX6" fmla="*/ 3455193 w 5312568"/>
              <a:gd name="connsiteY6" fmla="*/ 1047750 h 2819400"/>
              <a:gd name="connsiteX7" fmla="*/ 3455193 w 5312568"/>
              <a:gd name="connsiteY7" fmla="*/ 1047750 h 2819400"/>
              <a:gd name="connsiteX8" fmla="*/ 3440906 w 5312568"/>
              <a:gd name="connsiteY8" fmla="*/ 1050131 h 2819400"/>
              <a:gd name="connsiteX9" fmla="*/ 3445668 w 5312568"/>
              <a:gd name="connsiteY9" fmla="*/ 1264443 h 2819400"/>
              <a:gd name="connsiteX10" fmla="*/ 3183731 w 5312568"/>
              <a:gd name="connsiteY10" fmla="*/ 1273968 h 2819400"/>
              <a:gd name="connsiteX11" fmla="*/ 3188493 w 5312568"/>
              <a:gd name="connsiteY11" fmla="*/ 1466850 h 2819400"/>
              <a:gd name="connsiteX12" fmla="*/ 2945606 w 5312568"/>
              <a:gd name="connsiteY12" fmla="*/ 1459706 h 2819400"/>
              <a:gd name="connsiteX13" fmla="*/ 2945606 w 5312568"/>
              <a:gd name="connsiteY13" fmla="*/ 1600200 h 2819400"/>
              <a:gd name="connsiteX14" fmla="*/ 2690812 w 5312568"/>
              <a:gd name="connsiteY14" fmla="*/ 1600200 h 2819400"/>
              <a:gd name="connsiteX15" fmla="*/ 2683668 w 5312568"/>
              <a:gd name="connsiteY15" fmla="*/ 1724025 h 2819400"/>
              <a:gd name="connsiteX16" fmla="*/ 2538412 w 5312568"/>
              <a:gd name="connsiteY16" fmla="*/ 1721643 h 2819400"/>
              <a:gd name="connsiteX17" fmla="*/ 2538412 w 5312568"/>
              <a:gd name="connsiteY17" fmla="*/ 1838325 h 2819400"/>
              <a:gd name="connsiteX18" fmla="*/ 2493168 w 5312568"/>
              <a:gd name="connsiteY18" fmla="*/ 1831181 h 2819400"/>
              <a:gd name="connsiteX19" fmla="*/ 2490787 w 5312568"/>
              <a:gd name="connsiteY19" fmla="*/ 1947862 h 2819400"/>
              <a:gd name="connsiteX20" fmla="*/ 2464593 w 5312568"/>
              <a:gd name="connsiteY20" fmla="*/ 1945481 h 2819400"/>
              <a:gd name="connsiteX21" fmla="*/ 2462212 w 5312568"/>
              <a:gd name="connsiteY21" fmla="*/ 2059781 h 2819400"/>
              <a:gd name="connsiteX22" fmla="*/ 2195512 w 5312568"/>
              <a:gd name="connsiteY22" fmla="*/ 2052637 h 2819400"/>
              <a:gd name="connsiteX23" fmla="*/ 2200275 w 5312568"/>
              <a:gd name="connsiteY23" fmla="*/ 2145506 h 2819400"/>
              <a:gd name="connsiteX24" fmla="*/ 2162175 w 5312568"/>
              <a:gd name="connsiteY24" fmla="*/ 2145506 h 2819400"/>
              <a:gd name="connsiteX25" fmla="*/ 2157412 w 5312568"/>
              <a:gd name="connsiteY25" fmla="*/ 2243137 h 2819400"/>
              <a:gd name="connsiteX26" fmla="*/ 2076450 w 5312568"/>
              <a:gd name="connsiteY26" fmla="*/ 2243137 h 2819400"/>
              <a:gd name="connsiteX27" fmla="*/ 2071687 w 5312568"/>
              <a:gd name="connsiteY27" fmla="*/ 2336006 h 2819400"/>
              <a:gd name="connsiteX28" fmla="*/ 2033587 w 5312568"/>
              <a:gd name="connsiteY28" fmla="*/ 2336006 h 2819400"/>
              <a:gd name="connsiteX29" fmla="*/ 2033587 w 5312568"/>
              <a:gd name="connsiteY29" fmla="*/ 2447925 h 2819400"/>
              <a:gd name="connsiteX30" fmla="*/ 1443037 w 5312568"/>
              <a:gd name="connsiteY30" fmla="*/ 2447925 h 2819400"/>
              <a:gd name="connsiteX31" fmla="*/ 1438275 w 5312568"/>
              <a:gd name="connsiteY31" fmla="*/ 2533650 h 2819400"/>
              <a:gd name="connsiteX32" fmla="*/ 759618 w 5312568"/>
              <a:gd name="connsiteY32" fmla="*/ 2528887 h 2819400"/>
              <a:gd name="connsiteX33" fmla="*/ 750093 w 5312568"/>
              <a:gd name="connsiteY33" fmla="*/ 2586037 h 2819400"/>
              <a:gd name="connsiteX34" fmla="*/ 330993 w 5312568"/>
              <a:gd name="connsiteY34" fmla="*/ 2588418 h 2819400"/>
              <a:gd name="connsiteX35" fmla="*/ 326231 w 5312568"/>
              <a:gd name="connsiteY35" fmla="*/ 2628900 h 2819400"/>
              <a:gd name="connsiteX36" fmla="*/ 0 w 5312568"/>
              <a:gd name="connsiteY36" fmla="*/ 2616993 h 2819400"/>
              <a:gd name="connsiteX37" fmla="*/ 0 w 5312568"/>
              <a:gd name="connsiteY37" fmla="*/ 2812256 h 2819400"/>
              <a:gd name="connsiteX38" fmla="*/ 326231 w 5312568"/>
              <a:gd name="connsiteY38" fmla="*/ 2819400 h 2819400"/>
              <a:gd name="connsiteX39" fmla="*/ 338137 w 5312568"/>
              <a:gd name="connsiteY39" fmla="*/ 2797968 h 2819400"/>
              <a:gd name="connsiteX40" fmla="*/ 757237 w 5312568"/>
              <a:gd name="connsiteY40" fmla="*/ 2809875 h 2819400"/>
              <a:gd name="connsiteX41" fmla="*/ 757237 w 5312568"/>
              <a:gd name="connsiteY41" fmla="*/ 2774156 h 2819400"/>
              <a:gd name="connsiteX42" fmla="*/ 1416843 w 5312568"/>
              <a:gd name="connsiteY42" fmla="*/ 2788443 h 2819400"/>
              <a:gd name="connsiteX43" fmla="*/ 1426368 w 5312568"/>
              <a:gd name="connsiteY43" fmla="*/ 2771775 h 2819400"/>
              <a:gd name="connsiteX44" fmla="*/ 2028825 w 5312568"/>
              <a:gd name="connsiteY44" fmla="*/ 2774156 h 2819400"/>
              <a:gd name="connsiteX45" fmla="*/ 2028825 w 5312568"/>
              <a:gd name="connsiteY45" fmla="*/ 2733675 h 2819400"/>
              <a:gd name="connsiteX46" fmla="*/ 2066925 w 5312568"/>
              <a:gd name="connsiteY46" fmla="*/ 2733675 h 2819400"/>
              <a:gd name="connsiteX47" fmla="*/ 2066925 w 5312568"/>
              <a:gd name="connsiteY47" fmla="*/ 2707481 h 2819400"/>
              <a:gd name="connsiteX48" fmla="*/ 2162175 w 5312568"/>
              <a:gd name="connsiteY48" fmla="*/ 2702718 h 2819400"/>
              <a:gd name="connsiteX49" fmla="*/ 2171700 w 5312568"/>
              <a:gd name="connsiteY49" fmla="*/ 2678906 h 2819400"/>
              <a:gd name="connsiteX50" fmla="*/ 2200275 w 5312568"/>
              <a:gd name="connsiteY50" fmla="*/ 2676525 h 2819400"/>
              <a:gd name="connsiteX51" fmla="*/ 2190750 w 5312568"/>
              <a:gd name="connsiteY51" fmla="*/ 2626518 h 2819400"/>
              <a:gd name="connsiteX52" fmla="*/ 2445543 w 5312568"/>
              <a:gd name="connsiteY52" fmla="*/ 2628900 h 2819400"/>
              <a:gd name="connsiteX53" fmla="*/ 2447925 w 5312568"/>
              <a:gd name="connsiteY53" fmla="*/ 2590800 h 2819400"/>
              <a:gd name="connsiteX54" fmla="*/ 2497931 w 5312568"/>
              <a:gd name="connsiteY54" fmla="*/ 2590800 h 2819400"/>
              <a:gd name="connsiteX55" fmla="*/ 2490787 w 5312568"/>
              <a:gd name="connsiteY55" fmla="*/ 2540793 h 2819400"/>
              <a:gd name="connsiteX56" fmla="*/ 2538412 w 5312568"/>
              <a:gd name="connsiteY56" fmla="*/ 2540793 h 2819400"/>
              <a:gd name="connsiteX57" fmla="*/ 2543175 w 5312568"/>
              <a:gd name="connsiteY57" fmla="*/ 2483643 h 2819400"/>
              <a:gd name="connsiteX58" fmla="*/ 2683668 w 5312568"/>
              <a:gd name="connsiteY58" fmla="*/ 2486025 h 2819400"/>
              <a:gd name="connsiteX59" fmla="*/ 2683668 w 5312568"/>
              <a:gd name="connsiteY59" fmla="*/ 2431256 h 2819400"/>
              <a:gd name="connsiteX60" fmla="*/ 2931318 w 5312568"/>
              <a:gd name="connsiteY60" fmla="*/ 2433637 h 2819400"/>
              <a:gd name="connsiteX61" fmla="*/ 2931318 w 5312568"/>
              <a:gd name="connsiteY61" fmla="*/ 2362200 h 2819400"/>
              <a:gd name="connsiteX62" fmla="*/ 3195637 w 5312568"/>
              <a:gd name="connsiteY62" fmla="*/ 2376487 h 2819400"/>
              <a:gd name="connsiteX63" fmla="*/ 3190875 w 5312568"/>
              <a:gd name="connsiteY63" fmla="*/ 2295525 h 2819400"/>
              <a:gd name="connsiteX64" fmla="*/ 3440906 w 5312568"/>
              <a:gd name="connsiteY64" fmla="*/ 2293143 h 2819400"/>
              <a:gd name="connsiteX65" fmla="*/ 3445668 w 5312568"/>
              <a:gd name="connsiteY65" fmla="*/ 2207418 h 2819400"/>
              <a:gd name="connsiteX66" fmla="*/ 3459956 w 5312568"/>
              <a:gd name="connsiteY66" fmla="*/ 2207418 h 2819400"/>
              <a:gd name="connsiteX67" fmla="*/ 3462337 w 5312568"/>
              <a:gd name="connsiteY67" fmla="*/ 2109787 h 2819400"/>
              <a:gd name="connsiteX68" fmla="*/ 3505200 w 5312568"/>
              <a:gd name="connsiteY68" fmla="*/ 2112168 h 2819400"/>
              <a:gd name="connsiteX69" fmla="*/ 3562350 w 5312568"/>
              <a:gd name="connsiteY69" fmla="*/ 2116931 h 2819400"/>
              <a:gd name="connsiteX70" fmla="*/ 3555206 w 5312568"/>
              <a:gd name="connsiteY70" fmla="*/ 2012156 h 2819400"/>
              <a:gd name="connsiteX71" fmla="*/ 4645818 w 5312568"/>
              <a:gd name="connsiteY71" fmla="*/ 2000250 h 2819400"/>
              <a:gd name="connsiteX72" fmla="*/ 4650581 w 5312568"/>
              <a:gd name="connsiteY72" fmla="*/ 1852612 h 2819400"/>
              <a:gd name="connsiteX73" fmla="*/ 5312568 w 5312568"/>
              <a:gd name="connsiteY73" fmla="*/ 1852612 h 2819400"/>
              <a:gd name="connsiteX74" fmla="*/ 5286375 w 5312568"/>
              <a:gd name="connsiteY74" fmla="*/ 0 h 2819400"/>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71587 h 2817019"/>
              <a:gd name="connsiteX11" fmla="*/ 3188493 w 5324475"/>
              <a:gd name="connsiteY11" fmla="*/ 1464469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28800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5637 w 5324475"/>
              <a:gd name="connsiteY62" fmla="*/ 2374106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55206 w 5324475"/>
              <a:gd name="connsiteY70" fmla="*/ 2009775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71587 h 2817019"/>
              <a:gd name="connsiteX11" fmla="*/ 3188493 w 5324475"/>
              <a:gd name="connsiteY11" fmla="*/ 1464469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28800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5637 w 5324475"/>
              <a:gd name="connsiteY62" fmla="*/ 2374106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74256 w 5324475"/>
              <a:gd name="connsiteY70" fmla="*/ 2007394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8493 w 5324475"/>
              <a:gd name="connsiteY11" fmla="*/ 1464469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28800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5637 w 5324475"/>
              <a:gd name="connsiteY62" fmla="*/ 2374106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74256 w 5324475"/>
              <a:gd name="connsiteY70" fmla="*/ 2007394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6112 w 5324475"/>
              <a:gd name="connsiteY11" fmla="*/ 1459707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28800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5637 w 5324475"/>
              <a:gd name="connsiteY62" fmla="*/ 2374106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74256 w 5324475"/>
              <a:gd name="connsiteY70" fmla="*/ 2007394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6112 w 5324475"/>
              <a:gd name="connsiteY11" fmla="*/ 1459707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40706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5637 w 5324475"/>
              <a:gd name="connsiteY62" fmla="*/ 2374106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74256 w 5324475"/>
              <a:gd name="connsiteY70" fmla="*/ 2007394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6112 w 5324475"/>
              <a:gd name="connsiteY11" fmla="*/ 1459707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40706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2847 w 5324475"/>
              <a:gd name="connsiteY62" fmla="*/ 2365781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74256 w 5324475"/>
              <a:gd name="connsiteY70" fmla="*/ 2007394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6112 w 5324475"/>
              <a:gd name="connsiteY11" fmla="*/ 1459707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40706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2847 w 5324475"/>
              <a:gd name="connsiteY62" fmla="*/ 2365781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2350 w 5324475"/>
              <a:gd name="connsiteY69" fmla="*/ 2114550 h 2817019"/>
              <a:gd name="connsiteX70" fmla="*/ 3560306 w 5324475"/>
              <a:gd name="connsiteY70" fmla="*/ 2004621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 name="connsiteX0" fmla="*/ 5324475 w 5324475"/>
              <a:gd name="connsiteY0" fmla="*/ 0 h 2817019"/>
              <a:gd name="connsiteX1" fmla="*/ 4629150 w 5324475"/>
              <a:gd name="connsiteY1" fmla="*/ 0 h 2817019"/>
              <a:gd name="connsiteX2" fmla="*/ 4633912 w 5324475"/>
              <a:gd name="connsiteY2" fmla="*/ 614362 h 2817019"/>
              <a:gd name="connsiteX3" fmla="*/ 3571875 w 5324475"/>
              <a:gd name="connsiteY3" fmla="*/ 609600 h 2817019"/>
              <a:gd name="connsiteX4" fmla="*/ 3567112 w 5324475"/>
              <a:gd name="connsiteY4" fmla="*/ 833437 h 2817019"/>
              <a:gd name="connsiteX5" fmla="*/ 3455193 w 5324475"/>
              <a:gd name="connsiteY5" fmla="*/ 840581 h 2817019"/>
              <a:gd name="connsiteX6" fmla="*/ 3455193 w 5324475"/>
              <a:gd name="connsiteY6" fmla="*/ 1045369 h 2817019"/>
              <a:gd name="connsiteX7" fmla="*/ 3455193 w 5324475"/>
              <a:gd name="connsiteY7" fmla="*/ 1045369 h 2817019"/>
              <a:gd name="connsiteX8" fmla="*/ 3440906 w 5324475"/>
              <a:gd name="connsiteY8" fmla="*/ 1047750 h 2817019"/>
              <a:gd name="connsiteX9" fmla="*/ 3445668 w 5324475"/>
              <a:gd name="connsiteY9" fmla="*/ 1262062 h 2817019"/>
              <a:gd name="connsiteX10" fmla="*/ 3183731 w 5324475"/>
              <a:gd name="connsiteY10" fmla="*/ 1264444 h 2817019"/>
              <a:gd name="connsiteX11" fmla="*/ 3186112 w 5324475"/>
              <a:gd name="connsiteY11" fmla="*/ 1459707 h 2817019"/>
              <a:gd name="connsiteX12" fmla="*/ 2945606 w 5324475"/>
              <a:gd name="connsiteY12" fmla="*/ 1457325 h 2817019"/>
              <a:gd name="connsiteX13" fmla="*/ 2945606 w 5324475"/>
              <a:gd name="connsiteY13" fmla="*/ 1597819 h 2817019"/>
              <a:gd name="connsiteX14" fmla="*/ 2690812 w 5324475"/>
              <a:gd name="connsiteY14" fmla="*/ 1597819 h 2817019"/>
              <a:gd name="connsiteX15" fmla="*/ 2683668 w 5324475"/>
              <a:gd name="connsiteY15" fmla="*/ 1721644 h 2817019"/>
              <a:gd name="connsiteX16" fmla="*/ 2538412 w 5324475"/>
              <a:gd name="connsiteY16" fmla="*/ 1719262 h 2817019"/>
              <a:gd name="connsiteX17" fmla="*/ 2538412 w 5324475"/>
              <a:gd name="connsiteY17" fmla="*/ 1835944 h 2817019"/>
              <a:gd name="connsiteX18" fmla="*/ 2493168 w 5324475"/>
              <a:gd name="connsiteY18" fmla="*/ 1840706 h 2817019"/>
              <a:gd name="connsiteX19" fmla="*/ 2490787 w 5324475"/>
              <a:gd name="connsiteY19" fmla="*/ 1945481 h 2817019"/>
              <a:gd name="connsiteX20" fmla="*/ 2464593 w 5324475"/>
              <a:gd name="connsiteY20" fmla="*/ 1943100 h 2817019"/>
              <a:gd name="connsiteX21" fmla="*/ 2462212 w 5324475"/>
              <a:gd name="connsiteY21" fmla="*/ 2057400 h 2817019"/>
              <a:gd name="connsiteX22" fmla="*/ 2195512 w 5324475"/>
              <a:gd name="connsiteY22" fmla="*/ 2050256 h 2817019"/>
              <a:gd name="connsiteX23" fmla="*/ 2200275 w 5324475"/>
              <a:gd name="connsiteY23" fmla="*/ 2143125 h 2817019"/>
              <a:gd name="connsiteX24" fmla="*/ 2162175 w 5324475"/>
              <a:gd name="connsiteY24" fmla="*/ 2143125 h 2817019"/>
              <a:gd name="connsiteX25" fmla="*/ 2157412 w 5324475"/>
              <a:gd name="connsiteY25" fmla="*/ 2240756 h 2817019"/>
              <a:gd name="connsiteX26" fmla="*/ 2076450 w 5324475"/>
              <a:gd name="connsiteY26" fmla="*/ 2240756 h 2817019"/>
              <a:gd name="connsiteX27" fmla="*/ 2071687 w 5324475"/>
              <a:gd name="connsiteY27" fmla="*/ 2333625 h 2817019"/>
              <a:gd name="connsiteX28" fmla="*/ 2033587 w 5324475"/>
              <a:gd name="connsiteY28" fmla="*/ 2333625 h 2817019"/>
              <a:gd name="connsiteX29" fmla="*/ 2033587 w 5324475"/>
              <a:gd name="connsiteY29" fmla="*/ 2445544 h 2817019"/>
              <a:gd name="connsiteX30" fmla="*/ 1443037 w 5324475"/>
              <a:gd name="connsiteY30" fmla="*/ 2445544 h 2817019"/>
              <a:gd name="connsiteX31" fmla="*/ 1438275 w 5324475"/>
              <a:gd name="connsiteY31" fmla="*/ 2531269 h 2817019"/>
              <a:gd name="connsiteX32" fmla="*/ 759618 w 5324475"/>
              <a:gd name="connsiteY32" fmla="*/ 2526506 h 2817019"/>
              <a:gd name="connsiteX33" fmla="*/ 750093 w 5324475"/>
              <a:gd name="connsiteY33" fmla="*/ 2583656 h 2817019"/>
              <a:gd name="connsiteX34" fmla="*/ 330993 w 5324475"/>
              <a:gd name="connsiteY34" fmla="*/ 2586037 h 2817019"/>
              <a:gd name="connsiteX35" fmla="*/ 326231 w 5324475"/>
              <a:gd name="connsiteY35" fmla="*/ 2626519 h 2817019"/>
              <a:gd name="connsiteX36" fmla="*/ 0 w 5324475"/>
              <a:gd name="connsiteY36" fmla="*/ 2614612 h 2817019"/>
              <a:gd name="connsiteX37" fmla="*/ 0 w 5324475"/>
              <a:gd name="connsiteY37" fmla="*/ 2809875 h 2817019"/>
              <a:gd name="connsiteX38" fmla="*/ 326231 w 5324475"/>
              <a:gd name="connsiteY38" fmla="*/ 2817019 h 2817019"/>
              <a:gd name="connsiteX39" fmla="*/ 338137 w 5324475"/>
              <a:gd name="connsiteY39" fmla="*/ 2795587 h 2817019"/>
              <a:gd name="connsiteX40" fmla="*/ 757237 w 5324475"/>
              <a:gd name="connsiteY40" fmla="*/ 2807494 h 2817019"/>
              <a:gd name="connsiteX41" fmla="*/ 757237 w 5324475"/>
              <a:gd name="connsiteY41" fmla="*/ 2771775 h 2817019"/>
              <a:gd name="connsiteX42" fmla="*/ 1416843 w 5324475"/>
              <a:gd name="connsiteY42" fmla="*/ 2786062 h 2817019"/>
              <a:gd name="connsiteX43" fmla="*/ 1426368 w 5324475"/>
              <a:gd name="connsiteY43" fmla="*/ 2769394 h 2817019"/>
              <a:gd name="connsiteX44" fmla="*/ 2028825 w 5324475"/>
              <a:gd name="connsiteY44" fmla="*/ 2771775 h 2817019"/>
              <a:gd name="connsiteX45" fmla="*/ 2028825 w 5324475"/>
              <a:gd name="connsiteY45" fmla="*/ 2731294 h 2817019"/>
              <a:gd name="connsiteX46" fmla="*/ 2066925 w 5324475"/>
              <a:gd name="connsiteY46" fmla="*/ 2731294 h 2817019"/>
              <a:gd name="connsiteX47" fmla="*/ 2066925 w 5324475"/>
              <a:gd name="connsiteY47" fmla="*/ 2705100 h 2817019"/>
              <a:gd name="connsiteX48" fmla="*/ 2162175 w 5324475"/>
              <a:gd name="connsiteY48" fmla="*/ 2700337 h 2817019"/>
              <a:gd name="connsiteX49" fmla="*/ 2171700 w 5324475"/>
              <a:gd name="connsiteY49" fmla="*/ 2676525 h 2817019"/>
              <a:gd name="connsiteX50" fmla="*/ 2200275 w 5324475"/>
              <a:gd name="connsiteY50" fmla="*/ 2674144 h 2817019"/>
              <a:gd name="connsiteX51" fmla="*/ 2190750 w 5324475"/>
              <a:gd name="connsiteY51" fmla="*/ 2624137 h 2817019"/>
              <a:gd name="connsiteX52" fmla="*/ 2445543 w 5324475"/>
              <a:gd name="connsiteY52" fmla="*/ 2626519 h 2817019"/>
              <a:gd name="connsiteX53" fmla="*/ 2447925 w 5324475"/>
              <a:gd name="connsiteY53" fmla="*/ 2588419 h 2817019"/>
              <a:gd name="connsiteX54" fmla="*/ 2497931 w 5324475"/>
              <a:gd name="connsiteY54" fmla="*/ 2588419 h 2817019"/>
              <a:gd name="connsiteX55" fmla="*/ 2490787 w 5324475"/>
              <a:gd name="connsiteY55" fmla="*/ 2538412 h 2817019"/>
              <a:gd name="connsiteX56" fmla="*/ 2538412 w 5324475"/>
              <a:gd name="connsiteY56" fmla="*/ 2538412 h 2817019"/>
              <a:gd name="connsiteX57" fmla="*/ 2543175 w 5324475"/>
              <a:gd name="connsiteY57" fmla="*/ 2481262 h 2817019"/>
              <a:gd name="connsiteX58" fmla="*/ 2683668 w 5324475"/>
              <a:gd name="connsiteY58" fmla="*/ 2483644 h 2817019"/>
              <a:gd name="connsiteX59" fmla="*/ 2683668 w 5324475"/>
              <a:gd name="connsiteY59" fmla="*/ 2428875 h 2817019"/>
              <a:gd name="connsiteX60" fmla="*/ 2931318 w 5324475"/>
              <a:gd name="connsiteY60" fmla="*/ 2431256 h 2817019"/>
              <a:gd name="connsiteX61" fmla="*/ 2931318 w 5324475"/>
              <a:gd name="connsiteY61" fmla="*/ 2359819 h 2817019"/>
              <a:gd name="connsiteX62" fmla="*/ 3192847 w 5324475"/>
              <a:gd name="connsiteY62" fmla="*/ 2365781 h 2817019"/>
              <a:gd name="connsiteX63" fmla="*/ 3190875 w 5324475"/>
              <a:gd name="connsiteY63" fmla="*/ 2293144 h 2817019"/>
              <a:gd name="connsiteX64" fmla="*/ 3440906 w 5324475"/>
              <a:gd name="connsiteY64" fmla="*/ 2290762 h 2817019"/>
              <a:gd name="connsiteX65" fmla="*/ 3445668 w 5324475"/>
              <a:gd name="connsiteY65" fmla="*/ 2205037 h 2817019"/>
              <a:gd name="connsiteX66" fmla="*/ 3459956 w 5324475"/>
              <a:gd name="connsiteY66" fmla="*/ 2205037 h 2817019"/>
              <a:gd name="connsiteX67" fmla="*/ 3462337 w 5324475"/>
              <a:gd name="connsiteY67" fmla="*/ 2107406 h 2817019"/>
              <a:gd name="connsiteX68" fmla="*/ 3505200 w 5324475"/>
              <a:gd name="connsiteY68" fmla="*/ 2109787 h 2817019"/>
              <a:gd name="connsiteX69" fmla="*/ 3565140 w 5324475"/>
              <a:gd name="connsiteY69" fmla="*/ 2109001 h 2817019"/>
              <a:gd name="connsiteX70" fmla="*/ 3560306 w 5324475"/>
              <a:gd name="connsiteY70" fmla="*/ 2004621 h 2817019"/>
              <a:gd name="connsiteX71" fmla="*/ 4645818 w 5324475"/>
              <a:gd name="connsiteY71" fmla="*/ 1997869 h 2817019"/>
              <a:gd name="connsiteX72" fmla="*/ 4650581 w 5324475"/>
              <a:gd name="connsiteY72" fmla="*/ 1850231 h 2817019"/>
              <a:gd name="connsiteX73" fmla="*/ 5312568 w 5324475"/>
              <a:gd name="connsiteY73" fmla="*/ 1850231 h 2817019"/>
              <a:gd name="connsiteX74" fmla="*/ 5324475 w 5324475"/>
              <a:gd name="connsiteY74" fmla="*/ 0 h 281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324475" h="2817019">
                <a:moveTo>
                  <a:pt x="5324475" y="0"/>
                </a:moveTo>
                <a:lnTo>
                  <a:pt x="4629150" y="0"/>
                </a:lnTo>
                <a:cubicBezTo>
                  <a:pt x="4630737" y="204787"/>
                  <a:pt x="4632325" y="409575"/>
                  <a:pt x="4633912" y="614362"/>
                </a:cubicBezTo>
                <a:lnTo>
                  <a:pt x="3571875" y="609600"/>
                </a:lnTo>
                <a:cubicBezTo>
                  <a:pt x="3570287" y="684212"/>
                  <a:pt x="3568700" y="758825"/>
                  <a:pt x="3567112" y="833437"/>
                </a:cubicBezTo>
                <a:lnTo>
                  <a:pt x="3455193" y="840581"/>
                </a:lnTo>
                <a:lnTo>
                  <a:pt x="3455193" y="1045369"/>
                </a:lnTo>
                <a:lnTo>
                  <a:pt x="3455193" y="1045369"/>
                </a:lnTo>
                <a:lnTo>
                  <a:pt x="3440906" y="1047750"/>
                </a:lnTo>
                <a:lnTo>
                  <a:pt x="3445668" y="1262062"/>
                </a:lnTo>
                <a:lnTo>
                  <a:pt x="3183731" y="1264444"/>
                </a:lnTo>
                <a:cubicBezTo>
                  <a:pt x="3184525" y="1329532"/>
                  <a:pt x="3185318" y="1394619"/>
                  <a:pt x="3186112" y="1459707"/>
                </a:cubicBezTo>
                <a:lnTo>
                  <a:pt x="2945606" y="1457325"/>
                </a:lnTo>
                <a:lnTo>
                  <a:pt x="2945606" y="1597819"/>
                </a:lnTo>
                <a:lnTo>
                  <a:pt x="2690812" y="1597819"/>
                </a:lnTo>
                <a:lnTo>
                  <a:pt x="2683668" y="1721644"/>
                </a:lnTo>
                <a:lnTo>
                  <a:pt x="2538412" y="1719262"/>
                </a:lnTo>
                <a:lnTo>
                  <a:pt x="2538412" y="1835944"/>
                </a:lnTo>
                <a:lnTo>
                  <a:pt x="2493168" y="1840706"/>
                </a:lnTo>
                <a:cubicBezTo>
                  <a:pt x="2492374" y="1879600"/>
                  <a:pt x="2491581" y="1906587"/>
                  <a:pt x="2490787" y="1945481"/>
                </a:cubicBezTo>
                <a:lnTo>
                  <a:pt x="2464593" y="1943100"/>
                </a:lnTo>
                <a:cubicBezTo>
                  <a:pt x="2463799" y="1981200"/>
                  <a:pt x="2463006" y="2019300"/>
                  <a:pt x="2462212" y="2057400"/>
                </a:cubicBezTo>
                <a:lnTo>
                  <a:pt x="2195512" y="2050256"/>
                </a:lnTo>
                <a:lnTo>
                  <a:pt x="2200275" y="2143125"/>
                </a:lnTo>
                <a:lnTo>
                  <a:pt x="2162175" y="2143125"/>
                </a:lnTo>
                <a:lnTo>
                  <a:pt x="2157412" y="2240756"/>
                </a:lnTo>
                <a:lnTo>
                  <a:pt x="2076450" y="2240756"/>
                </a:lnTo>
                <a:lnTo>
                  <a:pt x="2071687" y="2333625"/>
                </a:lnTo>
                <a:lnTo>
                  <a:pt x="2033587" y="2333625"/>
                </a:lnTo>
                <a:lnTo>
                  <a:pt x="2033587" y="2445544"/>
                </a:lnTo>
                <a:lnTo>
                  <a:pt x="1443037" y="2445544"/>
                </a:lnTo>
                <a:lnTo>
                  <a:pt x="1438275" y="2531269"/>
                </a:lnTo>
                <a:lnTo>
                  <a:pt x="759618" y="2526506"/>
                </a:lnTo>
                <a:lnTo>
                  <a:pt x="750093" y="2583656"/>
                </a:lnTo>
                <a:lnTo>
                  <a:pt x="330993" y="2586037"/>
                </a:lnTo>
                <a:lnTo>
                  <a:pt x="326231" y="2626519"/>
                </a:lnTo>
                <a:lnTo>
                  <a:pt x="0" y="2614612"/>
                </a:lnTo>
                <a:lnTo>
                  <a:pt x="0" y="2809875"/>
                </a:lnTo>
                <a:lnTo>
                  <a:pt x="326231" y="2817019"/>
                </a:lnTo>
                <a:lnTo>
                  <a:pt x="338137" y="2795587"/>
                </a:lnTo>
                <a:lnTo>
                  <a:pt x="757237" y="2807494"/>
                </a:lnTo>
                <a:lnTo>
                  <a:pt x="757237" y="2771775"/>
                </a:lnTo>
                <a:lnTo>
                  <a:pt x="1416843" y="2786062"/>
                </a:lnTo>
                <a:lnTo>
                  <a:pt x="1426368" y="2769394"/>
                </a:lnTo>
                <a:lnTo>
                  <a:pt x="2028825" y="2771775"/>
                </a:lnTo>
                <a:lnTo>
                  <a:pt x="2028825" y="2731294"/>
                </a:lnTo>
                <a:lnTo>
                  <a:pt x="2066925" y="2731294"/>
                </a:lnTo>
                <a:lnTo>
                  <a:pt x="2066925" y="2705100"/>
                </a:lnTo>
                <a:lnTo>
                  <a:pt x="2162175" y="2700337"/>
                </a:lnTo>
                <a:lnTo>
                  <a:pt x="2171700" y="2676525"/>
                </a:lnTo>
                <a:lnTo>
                  <a:pt x="2200275" y="2674144"/>
                </a:lnTo>
                <a:lnTo>
                  <a:pt x="2190750" y="2624137"/>
                </a:lnTo>
                <a:lnTo>
                  <a:pt x="2445543" y="2626519"/>
                </a:lnTo>
                <a:lnTo>
                  <a:pt x="2447925" y="2588419"/>
                </a:lnTo>
                <a:lnTo>
                  <a:pt x="2497931" y="2588419"/>
                </a:lnTo>
                <a:lnTo>
                  <a:pt x="2490787" y="2538412"/>
                </a:lnTo>
                <a:lnTo>
                  <a:pt x="2538412" y="2538412"/>
                </a:lnTo>
                <a:lnTo>
                  <a:pt x="2543175" y="2481262"/>
                </a:lnTo>
                <a:lnTo>
                  <a:pt x="2683668" y="2483644"/>
                </a:lnTo>
                <a:lnTo>
                  <a:pt x="2683668" y="2428875"/>
                </a:lnTo>
                <a:lnTo>
                  <a:pt x="2931318" y="2431256"/>
                </a:lnTo>
                <a:lnTo>
                  <a:pt x="2931318" y="2359819"/>
                </a:lnTo>
                <a:lnTo>
                  <a:pt x="3192847" y="2365781"/>
                </a:lnTo>
                <a:cubicBezTo>
                  <a:pt x="3192190" y="2341569"/>
                  <a:pt x="3191532" y="2317356"/>
                  <a:pt x="3190875" y="2293144"/>
                </a:cubicBezTo>
                <a:lnTo>
                  <a:pt x="3440906" y="2290762"/>
                </a:lnTo>
                <a:lnTo>
                  <a:pt x="3445668" y="2205037"/>
                </a:lnTo>
                <a:lnTo>
                  <a:pt x="3459956" y="2205037"/>
                </a:lnTo>
                <a:cubicBezTo>
                  <a:pt x="3460750" y="2172493"/>
                  <a:pt x="3461543" y="2139950"/>
                  <a:pt x="3462337" y="2107406"/>
                </a:cubicBezTo>
                <a:cubicBezTo>
                  <a:pt x="3476625" y="2108200"/>
                  <a:pt x="3488066" y="2109521"/>
                  <a:pt x="3505200" y="2109787"/>
                </a:cubicBezTo>
                <a:lnTo>
                  <a:pt x="3565140" y="2109001"/>
                </a:lnTo>
                <a:cubicBezTo>
                  <a:pt x="3564459" y="2072358"/>
                  <a:pt x="3560987" y="2041264"/>
                  <a:pt x="3560306" y="2004621"/>
                </a:cubicBezTo>
                <a:lnTo>
                  <a:pt x="4645818" y="1997869"/>
                </a:lnTo>
                <a:lnTo>
                  <a:pt x="4650581" y="1850231"/>
                </a:lnTo>
                <a:lnTo>
                  <a:pt x="5312568" y="1850231"/>
                </a:lnTo>
                <a:lnTo>
                  <a:pt x="5324475" y="0"/>
                </a:lnTo>
                <a:close/>
              </a:path>
            </a:pathLst>
          </a:custGeom>
          <a:solidFill>
            <a:schemeClr val="accent6">
              <a:alpha val="30000"/>
            </a:scheme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200" dirty="0"/>
              <a:t>Increased HBsAg </a:t>
            </a:r>
            <a:r>
              <a:rPr lang="en-GB" sz="2200" dirty="0" err="1"/>
              <a:t>seroclearance</a:t>
            </a:r>
            <a:r>
              <a:rPr lang="en-GB" sz="2200" dirty="0"/>
              <a:t> in </a:t>
            </a:r>
            <a:r>
              <a:rPr lang="en-GB" sz="2200" dirty="0" err="1"/>
              <a:t>HBeAg</a:t>
            </a:r>
            <a:r>
              <a:rPr lang="en-GB" sz="2200" dirty="0"/>
              <a:t>-negative CHB patients who discontinued NUC therapy vs. natural course</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err="1"/>
              <a:t>Jeng</a:t>
            </a:r>
            <a:r>
              <a:rPr lang="en-GB" dirty="0"/>
              <a:t> WJ, et al. ILC 2018, #PS-158</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1"/>
          </p:nvPr>
        </p:nvSpPr>
        <p:spPr>
          <a:xfrm>
            <a:off x="319314" y="1340768"/>
            <a:ext cx="4179600" cy="4622400"/>
          </a:xfrm>
        </p:spPr>
        <p:txBody>
          <a:bodyPr>
            <a:normAutofit/>
          </a:bodyPr>
          <a:lstStyle/>
          <a:p>
            <a:pPr>
              <a:spcBef>
                <a:spcPts val="400"/>
              </a:spcBef>
            </a:pPr>
            <a:r>
              <a:rPr lang="en-GB" altLang="zh-TW" sz="1400" dirty="0"/>
              <a:t>HBsAg </a:t>
            </a:r>
            <a:r>
              <a:rPr lang="en-GB" altLang="zh-TW" sz="1400" dirty="0" err="1"/>
              <a:t>seroclearance</a:t>
            </a:r>
            <a:r>
              <a:rPr lang="en-GB" altLang="zh-TW" sz="1400" dirty="0"/>
              <a:t> is rare during NUC therapy but may increase after NUC cessation in </a:t>
            </a:r>
            <a:r>
              <a:rPr lang="en-GB" altLang="zh-TW" sz="1400" dirty="0" err="1"/>
              <a:t>HBeAg</a:t>
            </a:r>
            <a:r>
              <a:rPr lang="en-GB" altLang="zh-TW" sz="1400" dirty="0"/>
              <a:t>– CHB patients</a:t>
            </a:r>
          </a:p>
          <a:p>
            <a:pPr>
              <a:spcBef>
                <a:spcPts val="400"/>
              </a:spcBef>
            </a:pPr>
            <a:r>
              <a:rPr lang="en-GB" altLang="zh-TW" sz="1400" b="1" dirty="0"/>
              <a:t>Aim: </a:t>
            </a:r>
            <a:r>
              <a:rPr lang="en-GB" altLang="zh-TW" sz="1400" dirty="0"/>
              <a:t>p</a:t>
            </a:r>
            <a:r>
              <a:rPr lang="en-GB" sz="1400" dirty="0"/>
              <a:t>ropensity score matched (PSM) study </a:t>
            </a:r>
            <a:r>
              <a:rPr lang="en-GB" altLang="zh-TW" sz="1400" dirty="0"/>
              <a:t>to examine whether the increase is real </a:t>
            </a:r>
          </a:p>
          <a:p>
            <a:pPr>
              <a:spcBef>
                <a:spcPts val="400"/>
              </a:spcBef>
            </a:pPr>
            <a:r>
              <a:rPr lang="en-US" altLang="zh-TW" sz="1400" b="1" dirty="0"/>
              <a:t>Methods:</a:t>
            </a:r>
          </a:p>
          <a:p>
            <a:pPr lvl="1">
              <a:spcBef>
                <a:spcPts val="400"/>
              </a:spcBef>
            </a:pPr>
            <a:r>
              <a:rPr lang="en-GB" altLang="zh-TW" sz="1200" dirty="0"/>
              <a:t>Long-term course of 76</a:t>
            </a:r>
            <a:r>
              <a:rPr lang="en-US" altLang="zh-TW" sz="1200" dirty="0"/>
              <a:t>4</a:t>
            </a:r>
            <a:r>
              <a:rPr lang="en-GB" altLang="zh-TW" sz="1200" dirty="0"/>
              <a:t> </a:t>
            </a:r>
            <a:r>
              <a:rPr lang="en-GB" altLang="zh-TW" sz="1200" dirty="0" err="1"/>
              <a:t>HBeAg</a:t>
            </a:r>
            <a:r>
              <a:rPr lang="en-GB" altLang="zh-TW" sz="1200" dirty="0">
                <a:latin typeface="Arial" panose="020B0604020202020204" pitchFamily="34" charset="0"/>
                <a:cs typeface="Arial" panose="020B0604020202020204" pitchFamily="34" charset="0"/>
              </a:rPr>
              <a:t>–</a:t>
            </a:r>
            <a:r>
              <a:rPr lang="en-GB" altLang="zh-TW" sz="1200" dirty="0"/>
              <a:t> CHB patients with finite NUC therapy (Off-NUC cohort) was compared with untreated controls from REVEAL-HBV cohort (2916 </a:t>
            </a:r>
            <a:r>
              <a:rPr lang="en-GB" altLang="zh-TW" sz="1200" dirty="0" err="1"/>
              <a:t>HBeAg</a:t>
            </a:r>
            <a:r>
              <a:rPr lang="en-GB" altLang="zh-TW" sz="1200" dirty="0"/>
              <a:t>–subjects)</a:t>
            </a:r>
          </a:p>
          <a:p>
            <a:pPr lvl="1">
              <a:spcBef>
                <a:spcPts val="400"/>
              </a:spcBef>
            </a:pPr>
            <a:r>
              <a:rPr lang="en-GB" altLang="zh-TW" sz="1200" dirty="0"/>
              <a:t>PSM on age, gender, serum HBV DNA and quantitative HBsAg levels at 1:1 ratio was applied</a:t>
            </a:r>
          </a:p>
          <a:p>
            <a:pPr lvl="1">
              <a:spcBef>
                <a:spcPts val="400"/>
              </a:spcBef>
            </a:pPr>
            <a:r>
              <a:rPr lang="en-GB" altLang="zh-TW" sz="1200" dirty="0"/>
              <a:t>343 patients in each cohort</a:t>
            </a:r>
          </a:p>
        </p:txBody>
      </p:sp>
      <p:sp>
        <p:nvSpPr>
          <p:cNvPr id="12" name="文字方塊 11">
            <a:extLst>
              <a:ext uri="{FF2B5EF4-FFF2-40B4-BE49-F238E27FC236}">
                <a16:creationId xmlns:a16="http://schemas.microsoft.com/office/drawing/2014/main" id="{3257E1B9-B255-6343-9021-BD3513BB6FD3}"/>
              </a:ext>
            </a:extLst>
          </p:cNvPr>
          <p:cNvSpPr txBox="1"/>
          <p:nvPr/>
        </p:nvSpPr>
        <p:spPr>
          <a:xfrm>
            <a:off x="4572000" y="1340768"/>
            <a:ext cx="4392488" cy="276999"/>
          </a:xfrm>
          <a:prstGeom prst="rect">
            <a:avLst/>
          </a:prstGeom>
          <a:noFill/>
        </p:spPr>
        <p:txBody>
          <a:bodyPr wrap="square" rtlCol="0">
            <a:spAutoFit/>
          </a:bodyPr>
          <a:lstStyle/>
          <a:p>
            <a:pPr algn="ctr"/>
            <a:r>
              <a:rPr lang="en-US" altLang="zh-TW" sz="1200" b="1" dirty="0"/>
              <a:t>Cumulative incidence of HBsAg </a:t>
            </a:r>
            <a:r>
              <a:rPr lang="en-US" altLang="zh-TW" sz="1200" b="1" dirty="0" err="1"/>
              <a:t>seroclearance</a:t>
            </a:r>
            <a:r>
              <a:rPr lang="en-US" altLang="zh-TW" sz="1200" b="1" dirty="0"/>
              <a:t> after PSM</a:t>
            </a:r>
            <a:endParaRPr kumimoji="1" lang="zh-TW" altLang="en-US" sz="1200" b="1" dirty="0"/>
          </a:p>
        </p:txBody>
      </p:sp>
      <p:sp>
        <p:nvSpPr>
          <p:cNvPr id="17" name="Content Placeholder 4">
            <a:extLst>
              <a:ext uri="{FF2B5EF4-FFF2-40B4-BE49-F238E27FC236}">
                <a16:creationId xmlns:a16="http://schemas.microsoft.com/office/drawing/2014/main" id="{D41EF9FE-7D1C-4421-BE64-822621240C04}"/>
              </a:ext>
            </a:extLst>
          </p:cNvPr>
          <p:cNvSpPr txBox="1">
            <a:spLocks/>
          </p:cNvSpPr>
          <p:nvPr/>
        </p:nvSpPr>
        <p:spPr>
          <a:xfrm>
            <a:off x="319314" y="4486384"/>
            <a:ext cx="8506800" cy="1897955"/>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pPr>
            <a:r>
              <a:rPr lang="en-GB" altLang="zh-TW" sz="1400" b="1" dirty="0"/>
              <a:t>Results: </a:t>
            </a:r>
            <a:endParaRPr lang="en-US" altLang="zh-TW" sz="1400" b="1" dirty="0"/>
          </a:p>
          <a:p>
            <a:pPr lvl="1">
              <a:spcBef>
                <a:spcPts val="400"/>
              </a:spcBef>
            </a:pPr>
            <a:r>
              <a:rPr lang="en-US" altLang="zh-TW" sz="1200" dirty="0"/>
              <a:t>Multivariate Cox regression analysis: higher HBsAg </a:t>
            </a:r>
            <a:r>
              <a:rPr lang="en-US" altLang="zh-TW" sz="1200" dirty="0" err="1"/>
              <a:t>seroclearance</a:t>
            </a:r>
            <a:r>
              <a:rPr lang="en-US" altLang="zh-TW" sz="1200" dirty="0"/>
              <a:t> in Off-NUC cohort (p=0.0002)</a:t>
            </a:r>
            <a:endParaRPr lang="en-GB" altLang="zh-TW" sz="1200" dirty="0"/>
          </a:p>
          <a:p>
            <a:pPr lvl="1">
              <a:spcBef>
                <a:spcPts val="400"/>
              </a:spcBef>
            </a:pPr>
            <a:r>
              <a:rPr lang="en-GB" altLang="zh-TW" sz="1200" dirty="0"/>
              <a:t>Annual incidence of HBsAg </a:t>
            </a:r>
            <a:r>
              <a:rPr lang="en-GB" altLang="zh-TW" sz="1200" dirty="0" err="1"/>
              <a:t>seroclearance</a:t>
            </a:r>
            <a:r>
              <a:rPr lang="en-GB" altLang="zh-TW" sz="1200" dirty="0"/>
              <a:t>: 0.91% Off-NUC cohort vs. 0.65% in REVEAL-HBV cohort </a:t>
            </a:r>
            <a:br>
              <a:rPr lang="en-GB" altLang="zh-TW" sz="1200" dirty="0"/>
            </a:br>
            <a:r>
              <a:rPr lang="en-GB" altLang="zh-TW" sz="1200" dirty="0"/>
              <a:t>(log-rank test, p&lt;0.001) after PSM</a:t>
            </a:r>
          </a:p>
          <a:p>
            <a:pPr lvl="1">
              <a:spcBef>
                <a:spcPts val="400"/>
              </a:spcBef>
            </a:pPr>
            <a:r>
              <a:rPr lang="en-GB" altLang="zh-TW" sz="1200" dirty="0"/>
              <a:t>O</a:t>
            </a:r>
            <a:r>
              <a:rPr lang="en-US" altLang="zh-TW" sz="1200" dirty="0" err="1"/>
              <a:t>ff</a:t>
            </a:r>
            <a:r>
              <a:rPr lang="en-US" altLang="zh-TW" sz="1200" dirty="0"/>
              <a:t>-NUC cohort had decreased overall mortality and no increase in HCC incidence</a:t>
            </a:r>
          </a:p>
          <a:p>
            <a:pPr>
              <a:spcBef>
                <a:spcPts val="400"/>
              </a:spcBef>
            </a:pPr>
            <a:r>
              <a:rPr lang="en-US" altLang="zh-TW" sz="1400" b="1" dirty="0"/>
              <a:t>Conclusions: </a:t>
            </a:r>
            <a:r>
              <a:rPr lang="en-GB" altLang="zh-TW" sz="1400" dirty="0"/>
              <a:t>the increase of HBsAg </a:t>
            </a:r>
            <a:r>
              <a:rPr lang="en-GB" altLang="zh-TW" sz="1400" dirty="0" err="1"/>
              <a:t>seroclearance</a:t>
            </a:r>
            <a:r>
              <a:rPr lang="en-GB" altLang="zh-TW" sz="1400" dirty="0"/>
              <a:t> in </a:t>
            </a:r>
            <a:r>
              <a:rPr lang="en-GB" altLang="zh-TW" sz="1400" dirty="0" err="1"/>
              <a:t>HBeAg</a:t>
            </a:r>
            <a:r>
              <a:rPr lang="en-GB" altLang="zh-TW" sz="1400" dirty="0"/>
              <a:t>– patients with </a:t>
            </a:r>
            <a:br>
              <a:rPr lang="en-GB" altLang="zh-TW" sz="1400" dirty="0"/>
            </a:br>
            <a:r>
              <a:rPr lang="en-GB" altLang="zh-TW" sz="1400" dirty="0"/>
              <a:t>finite NUC therapy reflects the real effect of finite NUC therapy, in which the</a:t>
            </a:r>
            <a:br>
              <a:rPr lang="en-GB" altLang="zh-TW" sz="1400" dirty="0"/>
            </a:br>
            <a:r>
              <a:rPr lang="en-GB" altLang="zh-TW" sz="1400" dirty="0"/>
              <a:t>risk of adverse outcome(s) is not increased</a:t>
            </a:r>
            <a:endParaRPr lang="zh-TW" altLang="zh-TW" sz="1400" dirty="0"/>
          </a:p>
        </p:txBody>
      </p:sp>
      <p:grpSp>
        <p:nvGrpSpPr>
          <p:cNvPr id="9" name="Group 8">
            <a:extLst>
              <a:ext uri="{FF2B5EF4-FFF2-40B4-BE49-F238E27FC236}">
                <a16:creationId xmlns:a16="http://schemas.microsoft.com/office/drawing/2014/main" id="{87D62C6E-8C2C-4E75-8D73-4D18BBEC70E5}"/>
              </a:ext>
            </a:extLst>
          </p:cNvPr>
          <p:cNvGrpSpPr/>
          <p:nvPr/>
        </p:nvGrpSpPr>
        <p:grpSpPr>
          <a:xfrm>
            <a:off x="4213096" y="4232120"/>
            <a:ext cx="4911962" cy="277000"/>
            <a:chOff x="-372262" y="4842204"/>
            <a:chExt cx="4911962" cy="277000"/>
          </a:xfrm>
        </p:grpSpPr>
        <p:grpSp>
          <p:nvGrpSpPr>
            <p:cNvPr id="10" name="Group 9">
              <a:extLst>
                <a:ext uri="{FF2B5EF4-FFF2-40B4-BE49-F238E27FC236}">
                  <a16:creationId xmlns:a16="http://schemas.microsoft.com/office/drawing/2014/main" id="{AC4CD97E-97D7-4C64-8B4A-3B89EF629334}"/>
                </a:ext>
              </a:extLst>
            </p:cNvPr>
            <p:cNvGrpSpPr/>
            <p:nvPr/>
          </p:nvGrpSpPr>
          <p:grpSpPr>
            <a:xfrm>
              <a:off x="-372262" y="4842204"/>
              <a:ext cx="1800200" cy="276999"/>
              <a:chOff x="-372262" y="4842204"/>
              <a:chExt cx="1800200" cy="276999"/>
            </a:xfrm>
          </p:grpSpPr>
          <p:sp>
            <p:nvSpPr>
              <p:cNvPr id="19" name="Rectangle 18">
                <a:extLst>
                  <a:ext uri="{FF2B5EF4-FFF2-40B4-BE49-F238E27FC236}">
                    <a16:creationId xmlns:a16="http://schemas.microsoft.com/office/drawing/2014/main" id="{138EDB96-B939-4DEC-8A8E-10AC0E6552F4}"/>
                  </a:ext>
                </a:extLst>
              </p:cNvPr>
              <p:cNvSpPr/>
              <p:nvPr/>
            </p:nvSpPr>
            <p:spPr>
              <a:xfrm>
                <a:off x="-372262" y="4908695"/>
                <a:ext cx="504056" cy="144016"/>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3BF9998-AC30-42F5-AB42-F200FD3444F2}"/>
                  </a:ext>
                </a:extLst>
              </p:cNvPr>
              <p:cNvSpPr/>
              <p:nvPr/>
            </p:nvSpPr>
            <p:spPr>
              <a:xfrm>
                <a:off x="235873" y="4908695"/>
                <a:ext cx="504056" cy="144016"/>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7C1F6F7-BB7B-4E29-8F5C-6FAEC061455D}"/>
                  </a:ext>
                </a:extLst>
              </p:cNvPr>
              <p:cNvSpPr txBox="1"/>
              <p:nvPr/>
            </p:nvSpPr>
            <p:spPr>
              <a:xfrm>
                <a:off x="739929" y="4842204"/>
                <a:ext cx="688009" cy="276999"/>
              </a:xfrm>
              <a:prstGeom prst="rect">
                <a:avLst/>
              </a:prstGeom>
              <a:noFill/>
            </p:spPr>
            <p:txBody>
              <a:bodyPr wrap="none" rtlCol="0">
                <a:spAutoFit/>
              </a:bodyPr>
              <a:lstStyle/>
              <a:p>
                <a:r>
                  <a:rPr lang="en-GB" sz="1200" dirty="0"/>
                  <a:t>95% CI</a:t>
                </a:r>
              </a:p>
            </p:txBody>
          </p:sp>
        </p:grpSp>
        <p:cxnSp>
          <p:nvCxnSpPr>
            <p:cNvPr id="11" name="Straight Connector 10">
              <a:extLst>
                <a:ext uri="{FF2B5EF4-FFF2-40B4-BE49-F238E27FC236}">
                  <a16:creationId xmlns:a16="http://schemas.microsoft.com/office/drawing/2014/main" id="{F101D8C0-5F6C-462D-BADD-15641C02E72F}"/>
                </a:ext>
              </a:extLst>
            </p:cNvPr>
            <p:cNvCxnSpPr/>
            <p:nvPr/>
          </p:nvCxnSpPr>
          <p:spPr>
            <a:xfrm>
              <a:off x="1478932" y="4980704"/>
              <a:ext cx="523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119E06A-3C7C-47ED-AAF7-8566C604C91C}"/>
                </a:ext>
              </a:extLst>
            </p:cNvPr>
            <p:cNvSpPr txBox="1"/>
            <p:nvPr/>
          </p:nvSpPr>
          <p:spPr>
            <a:xfrm>
              <a:off x="1979712" y="4842205"/>
              <a:ext cx="790601" cy="276999"/>
            </a:xfrm>
            <a:prstGeom prst="rect">
              <a:avLst/>
            </a:prstGeom>
            <a:noFill/>
          </p:spPr>
          <p:txBody>
            <a:bodyPr wrap="none" rtlCol="0">
              <a:spAutoFit/>
            </a:bodyPr>
            <a:lstStyle/>
            <a:p>
              <a:r>
                <a:rPr lang="en-GB" sz="1200" dirty="0"/>
                <a:t>REVEAL</a:t>
              </a:r>
            </a:p>
          </p:txBody>
        </p:sp>
        <p:cxnSp>
          <p:nvCxnSpPr>
            <p:cNvPr id="15" name="Straight Connector 14">
              <a:extLst>
                <a:ext uri="{FF2B5EF4-FFF2-40B4-BE49-F238E27FC236}">
                  <a16:creationId xmlns:a16="http://schemas.microsoft.com/office/drawing/2014/main" id="{3A34A20B-6C90-47CB-85C6-317826EAAC53}"/>
                </a:ext>
              </a:extLst>
            </p:cNvPr>
            <p:cNvCxnSpPr/>
            <p:nvPr/>
          </p:nvCxnSpPr>
          <p:spPr>
            <a:xfrm>
              <a:off x="2797426" y="4980703"/>
              <a:ext cx="523695"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8AFCAD-8CB9-4885-BD23-20B0F1F26700}"/>
                </a:ext>
              </a:extLst>
            </p:cNvPr>
            <p:cNvSpPr txBox="1"/>
            <p:nvPr/>
          </p:nvSpPr>
          <p:spPr>
            <a:xfrm>
              <a:off x="3298206" y="4842204"/>
              <a:ext cx="1241494" cy="276999"/>
            </a:xfrm>
            <a:prstGeom prst="rect">
              <a:avLst/>
            </a:prstGeom>
            <a:noFill/>
          </p:spPr>
          <p:txBody>
            <a:bodyPr wrap="none" rtlCol="0">
              <a:spAutoFit/>
            </a:bodyPr>
            <a:lstStyle/>
            <a:p>
              <a:r>
                <a:rPr lang="en-GB" sz="1200" dirty="0"/>
                <a:t>Off-NUC cohort</a:t>
              </a:r>
            </a:p>
          </p:txBody>
        </p:sp>
      </p:grpSp>
      <p:sp>
        <p:nvSpPr>
          <p:cNvPr id="23" name="TextBox 22">
            <a:extLst>
              <a:ext uri="{FF2B5EF4-FFF2-40B4-BE49-F238E27FC236}">
                <a16:creationId xmlns:a16="http://schemas.microsoft.com/office/drawing/2014/main" id="{471CF675-DCBC-46B5-9080-06DC98F64CB1}"/>
              </a:ext>
            </a:extLst>
          </p:cNvPr>
          <p:cNvSpPr txBox="1"/>
          <p:nvPr/>
        </p:nvSpPr>
        <p:spPr>
          <a:xfrm>
            <a:off x="5508104" y="2222881"/>
            <a:ext cx="1725152" cy="276999"/>
          </a:xfrm>
          <a:prstGeom prst="rect">
            <a:avLst/>
          </a:prstGeom>
          <a:noFill/>
        </p:spPr>
        <p:txBody>
          <a:bodyPr wrap="none" rtlCol="0">
            <a:spAutoFit/>
          </a:bodyPr>
          <a:lstStyle/>
          <a:p>
            <a:r>
              <a:rPr lang="en-GB" sz="1200" dirty="0"/>
              <a:t>Log-rank test, p&lt;0.001</a:t>
            </a:r>
          </a:p>
        </p:txBody>
      </p:sp>
      <p:grpSp>
        <p:nvGrpSpPr>
          <p:cNvPr id="24" name="Group 23">
            <a:extLst>
              <a:ext uri="{FF2B5EF4-FFF2-40B4-BE49-F238E27FC236}">
                <a16:creationId xmlns:a16="http://schemas.microsoft.com/office/drawing/2014/main" id="{CA593767-1AA7-4E21-B752-C02F0EE0E35F}"/>
              </a:ext>
            </a:extLst>
          </p:cNvPr>
          <p:cNvGrpSpPr/>
          <p:nvPr/>
        </p:nvGrpSpPr>
        <p:grpSpPr>
          <a:xfrm>
            <a:off x="4491469" y="1648649"/>
            <a:ext cx="4228421" cy="2229931"/>
            <a:chOff x="4491469" y="1648649"/>
            <a:chExt cx="4228421" cy="2229931"/>
          </a:xfrm>
        </p:grpSpPr>
        <p:cxnSp>
          <p:nvCxnSpPr>
            <p:cNvPr id="25" name="Straight Connector 24">
              <a:extLst>
                <a:ext uri="{FF2B5EF4-FFF2-40B4-BE49-F238E27FC236}">
                  <a16:creationId xmlns:a16="http://schemas.microsoft.com/office/drawing/2014/main" id="{950BA99B-4C2A-4580-B170-E2EFFB8CEA96}"/>
                </a:ext>
              </a:extLst>
            </p:cNvPr>
            <p:cNvCxnSpPr/>
            <p:nvPr/>
          </p:nvCxnSpPr>
          <p:spPr bwMode="auto">
            <a:xfrm>
              <a:off x="5244097" y="1745650"/>
              <a:ext cx="0" cy="1740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7694DA-C2E6-458B-8D05-385E44BC327A}"/>
                </a:ext>
              </a:extLst>
            </p:cNvPr>
            <p:cNvCxnSpPr/>
            <p:nvPr/>
          </p:nvCxnSpPr>
          <p:spPr bwMode="auto">
            <a:xfrm>
              <a:off x="5206517" y="3431927"/>
              <a:ext cx="3472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17">
              <a:extLst>
                <a:ext uri="{FF2B5EF4-FFF2-40B4-BE49-F238E27FC236}">
                  <a16:creationId xmlns:a16="http://schemas.microsoft.com/office/drawing/2014/main" id="{798CE0B7-230C-490A-9DAB-99F91E7AB251}"/>
                </a:ext>
              </a:extLst>
            </p:cNvPr>
            <p:cNvSpPr txBox="1">
              <a:spLocks noChangeArrowheads="1"/>
            </p:cNvSpPr>
            <p:nvPr/>
          </p:nvSpPr>
          <p:spPr bwMode="auto">
            <a:xfrm rot="16200000">
              <a:off x="3922547" y="2455393"/>
              <a:ext cx="1444940" cy="3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Cumulative HBsAg </a:t>
              </a:r>
              <a:b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seroclearance</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rate</a:t>
              </a:r>
            </a:p>
          </p:txBody>
        </p:sp>
        <p:grpSp>
          <p:nvGrpSpPr>
            <p:cNvPr id="28" name="Group 27">
              <a:extLst>
                <a:ext uri="{FF2B5EF4-FFF2-40B4-BE49-F238E27FC236}">
                  <a16:creationId xmlns:a16="http://schemas.microsoft.com/office/drawing/2014/main" id="{36BB8F70-8C60-4ABC-9B9B-BA47A780198A}"/>
                </a:ext>
              </a:extLst>
            </p:cNvPr>
            <p:cNvGrpSpPr/>
            <p:nvPr/>
          </p:nvGrpSpPr>
          <p:grpSpPr>
            <a:xfrm>
              <a:off x="6622801" y="3430368"/>
              <a:ext cx="50025" cy="243557"/>
              <a:chOff x="6598459" y="3430368"/>
              <a:chExt cx="50025" cy="243557"/>
            </a:xfrm>
          </p:grpSpPr>
          <p:sp>
            <p:nvSpPr>
              <p:cNvPr id="60" name="TextBox 59">
                <a:extLst>
                  <a:ext uri="{FF2B5EF4-FFF2-40B4-BE49-F238E27FC236}">
                    <a16:creationId xmlns:a16="http://schemas.microsoft.com/office/drawing/2014/main" id="{794E5710-D8C9-423B-AD44-508F4DEF6D2D}"/>
                  </a:ext>
                </a:extLst>
              </p:cNvPr>
              <p:cNvSpPr txBox="1">
                <a:spLocks noChangeArrowheads="1"/>
              </p:cNvSpPr>
              <p:nvPr/>
            </p:nvSpPr>
            <p:spPr bwMode="auto">
              <a:xfrm>
                <a:off x="6598459" y="3537913"/>
                <a:ext cx="50025"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61" name="Straight Connector 60">
                <a:extLst>
                  <a:ext uri="{FF2B5EF4-FFF2-40B4-BE49-F238E27FC236}">
                    <a16:creationId xmlns:a16="http://schemas.microsoft.com/office/drawing/2014/main" id="{18925E97-93C2-4376-BB55-9509087CE989}"/>
                  </a:ext>
                </a:extLst>
              </p:cNvPr>
              <p:cNvCxnSpPr/>
              <p:nvPr/>
            </p:nvCxnSpPr>
            <p:spPr bwMode="auto">
              <a:xfrm>
                <a:off x="6623809"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01E653A-7F2A-44D3-8558-31DEB6037F0D}"/>
                </a:ext>
              </a:extLst>
            </p:cNvPr>
            <p:cNvGrpSpPr/>
            <p:nvPr/>
          </p:nvGrpSpPr>
          <p:grpSpPr>
            <a:xfrm>
              <a:off x="8619840" y="3430368"/>
              <a:ext cx="100050" cy="243557"/>
              <a:chOff x="8629364" y="3430368"/>
              <a:chExt cx="100050" cy="243557"/>
            </a:xfrm>
          </p:grpSpPr>
          <p:sp>
            <p:nvSpPr>
              <p:cNvPr id="58" name="TextBox 57">
                <a:extLst>
                  <a:ext uri="{FF2B5EF4-FFF2-40B4-BE49-F238E27FC236}">
                    <a16:creationId xmlns:a16="http://schemas.microsoft.com/office/drawing/2014/main" id="{3A003AD5-92A9-488C-9E90-3052D38121A7}"/>
                  </a:ext>
                </a:extLst>
              </p:cNvPr>
              <p:cNvSpPr txBox="1">
                <a:spLocks noChangeArrowheads="1"/>
              </p:cNvSpPr>
              <p:nvPr/>
            </p:nvSpPr>
            <p:spPr bwMode="auto">
              <a:xfrm>
                <a:off x="8629364" y="3537913"/>
                <a:ext cx="100050"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59" name="Straight Connector 58">
                <a:extLst>
                  <a:ext uri="{FF2B5EF4-FFF2-40B4-BE49-F238E27FC236}">
                    <a16:creationId xmlns:a16="http://schemas.microsoft.com/office/drawing/2014/main" id="{7A54A7E1-3F1A-4DAC-ADD4-CC38569CF17E}"/>
                  </a:ext>
                </a:extLst>
              </p:cNvPr>
              <p:cNvCxnSpPr/>
              <p:nvPr/>
            </p:nvCxnSpPr>
            <p:spPr bwMode="auto">
              <a:xfrm>
                <a:off x="8678881"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FF98893-6329-4518-BFED-715B0407B0F1}"/>
                </a:ext>
              </a:extLst>
            </p:cNvPr>
            <p:cNvGrpSpPr/>
            <p:nvPr/>
          </p:nvGrpSpPr>
          <p:grpSpPr>
            <a:xfrm>
              <a:off x="5048855" y="1648649"/>
              <a:ext cx="195242" cy="199134"/>
              <a:chOff x="1878429" y="1743337"/>
              <a:chExt cx="331586" cy="184666"/>
            </a:xfrm>
          </p:grpSpPr>
          <p:sp>
            <p:nvSpPr>
              <p:cNvPr id="56" name="TextBox 29">
                <a:extLst>
                  <a:ext uri="{FF2B5EF4-FFF2-40B4-BE49-F238E27FC236}">
                    <a16:creationId xmlns:a16="http://schemas.microsoft.com/office/drawing/2014/main" id="{AA248552-21E0-497A-9A33-80BDF9472C7A}"/>
                  </a:ext>
                </a:extLst>
              </p:cNvPr>
              <p:cNvSpPr txBox="1">
                <a:spLocks noChangeArrowheads="1"/>
              </p:cNvSpPr>
              <p:nvPr/>
            </p:nvSpPr>
            <p:spPr bwMode="auto">
              <a:xfrm>
                <a:off x="1878429" y="1743337"/>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0.4</a:t>
                </a:r>
              </a:p>
            </p:txBody>
          </p:sp>
          <p:cxnSp>
            <p:nvCxnSpPr>
              <p:cNvPr id="57" name="Straight Connector 56">
                <a:extLst>
                  <a:ext uri="{FF2B5EF4-FFF2-40B4-BE49-F238E27FC236}">
                    <a16:creationId xmlns:a16="http://schemas.microsoft.com/office/drawing/2014/main" id="{61264C38-92B3-47DC-BC0D-1A655118C128}"/>
                  </a:ext>
                </a:extLst>
              </p:cNvPr>
              <p:cNvCxnSpPr/>
              <p:nvPr/>
            </p:nvCxnSpPr>
            <p:spPr bwMode="auto">
              <a:xfrm flipH="1">
                <a:off x="2142473" y="1834192"/>
                <a:ext cx="6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A25AFD5-9049-4601-A3AD-DE447CA92E75}"/>
                </a:ext>
              </a:extLst>
            </p:cNvPr>
            <p:cNvGrpSpPr/>
            <p:nvPr/>
          </p:nvGrpSpPr>
          <p:grpSpPr>
            <a:xfrm>
              <a:off x="7288480" y="3430368"/>
              <a:ext cx="50025" cy="243557"/>
              <a:chOff x="7282909" y="3430368"/>
              <a:chExt cx="50025" cy="243557"/>
            </a:xfrm>
          </p:grpSpPr>
          <p:sp>
            <p:nvSpPr>
              <p:cNvPr id="54" name="TextBox 33">
                <a:extLst>
                  <a:ext uri="{FF2B5EF4-FFF2-40B4-BE49-F238E27FC236}">
                    <a16:creationId xmlns:a16="http://schemas.microsoft.com/office/drawing/2014/main" id="{7170B6BE-9C29-4E3A-8409-3841D1610DC0}"/>
                  </a:ext>
                </a:extLst>
              </p:cNvPr>
              <p:cNvSpPr txBox="1">
                <a:spLocks noChangeArrowheads="1"/>
              </p:cNvSpPr>
              <p:nvPr/>
            </p:nvSpPr>
            <p:spPr bwMode="auto">
              <a:xfrm>
                <a:off x="7282909" y="3537913"/>
                <a:ext cx="50025"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55" name="Straight Connector 54">
                <a:extLst>
                  <a:ext uri="{FF2B5EF4-FFF2-40B4-BE49-F238E27FC236}">
                    <a16:creationId xmlns:a16="http://schemas.microsoft.com/office/drawing/2014/main" id="{BF290FA3-2DD0-46F3-8128-5C01AFD10D27}"/>
                  </a:ext>
                </a:extLst>
              </p:cNvPr>
              <p:cNvCxnSpPr/>
              <p:nvPr/>
            </p:nvCxnSpPr>
            <p:spPr bwMode="auto">
              <a:xfrm>
                <a:off x="7307759"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78FE16A-5549-4908-B4BA-1DD44429A30A}"/>
                </a:ext>
              </a:extLst>
            </p:cNvPr>
            <p:cNvGrpSpPr/>
            <p:nvPr/>
          </p:nvGrpSpPr>
          <p:grpSpPr>
            <a:xfrm>
              <a:off x="5048855" y="2055160"/>
              <a:ext cx="195242" cy="199134"/>
              <a:chOff x="1878430" y="3339214"/>
              <a:chExt cx="331585" cy="184666"/>
            </a:xfrm>
          </p:grpSpPr>
          <p:sp>
            <p:nvSpPr>
              <p:cNvPr id="52" name="TextBox 81">
                <a:extLst>
                  <a:ext uri="{FF2B5EF4-FFF2-40B4-BE49-F238E27FC236}">
                    <a16:creationId xmlns:a16="http://schemas.microsoft.com/office/drawing/2014/main" id="{80BD0246-7C8D-4410-9F9F-14D8193E6F4F}"/>
                  </a:ext>
                </a:extLst>
              </p:cNvPr>
              <p:cNvSpPr txBox="1">
                <a:spLocks noChangeArrowheads="1"/>
              </p:cNvSpPr>
              <p:nvPr/>
            </p:nvSpPr>
            <p:spPr bwMode="auto">
              <a:xfrm>
                <a:off x="1878430" y="3339214"/>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0.3</a:t>
                </a:r>
              </a:p>
            </p:txBody>
          </p:sp>
          <p:cxnSp>
            <p:nvCxnSpPr>
              <p:cNvPr id="53" name="Straight Connector 52">
                <a:extLst>
                  <a:ext uri="{FF2B5EF4-FFF2-40B4-BE49-F238E27FC236}">
                    <a16:creationId xmlns:a16="http://schemas.microsoft.com/office/drawing/2014/main" id="{54EA5ED4-DDAD-486F-9D30-F42747532475}"/>
                  </a:ext>
                </a:extLst>
              </p:cNvPr>
              <p:cNvCxnSpPr/>
              <p:nvPr/>
            </p:nvCxnSpPr>
            <p:spPr bwMode="auto">
              <a:xfrm flipH="1">
                <a:off x="2142473" y="3430069"/>
                <a:ext cx="6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1141E7F-ECEE-4073-8B04-C57E6B06411D}"/>
                </a:ext>
              </a:extLst>
            </p:cNvPr>
            <p:cNvGrpSpPr/>
            <p:nvPr/>
          </p:nvGrpSpPr>
          <p:grpSpPr>
            <a:xfrm>
              <a:off x="5048855" y="2461671"/>
              <a:ext cx="195242" cy="199134"/>
              <a:chOff x="1878429" y="3567196"/>
              <a:chExt cx="331586" cy="184666"/>
            </a:xfrm>
          </p:grpSpPr>
          <p:sp>
            <p:nvSpPr>
              <p:cNvPr id="50" name="TextBox 83">
                <a:extLst>
                  <a:ext uri="{FF2B5EF4-FFF2-40B4-BE49-F238E27FC236}">
                    <a16:creationId xmlns:a16="http://schemas.microsoft.com/office/drawing/2014/main" id="{03D20248-4200-4E90-93B9-72C99203740F}"/>
                  </a:ext>
                </a:extLst>
              </p:cNvPr>
              <p:cNvSpPr txBox="1">
                <a:spLocks noChangeArrowheads="1"/>
              </p:cNvSpPr>
              <p:nvPr/>
            </p:nvSpPr>
            <p:spPr bwMode="auto">
              <a:xfrm>
                <a:off x="1878429" y="3567196"/>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0.2</a:t>
                </a:r>
              </a:p>
            </p:txBody>
          </p:sp>
          <p:cxnSp>
            <p:nvCxnSpPr>
              <p:cNvPr id="51" name="Straight Connector 50">
                <a:extLst>
                  <a:ext uri="{FF2B5EF4-FFF2-40B4-BE49-F238E27FC236}">
                    <a16:creationId xmlns:a16="http://schemas.microsoft.com/office/drawing/2014/main" id="{684942D9-402C-4F4D-B9EF-E8DE92B40BCF}"/>
                  </a:ext>
                </a:extLst>
              </p:cNvPr>
              <p:cNvCxnSpPr/>
              <p:nvPr/>
            </p:nvCxnSpPr>
            <p:spPr bwMode="auto">
              <a:xfrm flipH="1">
                <a:off x="2142473" y="3658051"/>
                <a:ext cx="6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61767DF-A891-49FD-A37A-3FF14C4D6C38}"/>
                </a:ext>
              </a:extLst>
            </p:cNvPr>
            <p:cNvGrpSpPr/>
            <p:nvPr/>
          </p:nvGrpSpPr>
          <p:grpSpPr>
            <a:xfrm>
              <a:off x="5048855" y="2868182"/>
              <a:ext cx="195242" cy="199134"/>
              <a:chOff x="1878429" y="3795178"/>
              <a:chExt cx="331586" cy="184666"/>
            </a:xfrm>
          </p:grpSpPr>
          <p:sp>
            <p:nvSpPr>
              <p:cNvPr id="48" name="TextBox 85">
                <a:extLst>
                  <a:ext uri="{FF2B5EF4-FFF2-40B4-BE49-F238E27FC236}">
                    <a16:creationId xmlns:a16="http://schemas.microsoft.com/office/drawing/2014/main" id="{A1EDA0F4-10D1-4717-84C5-84D0F72D5460}"/>
                  </a:ext>
                </a:extLst>
              </p:cNvPr>
              <p:cNvSpPr txBox="1">
                <a:spLocks noChangeArrowheads="1"/>
              </p:cNvSpPr>
              <p:nvPr/>
            </p:nvSpPr>
            <p:spPr bwMode="auto">
              <a:xfrm>
                <a:off x="1878429" y="379517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a:t>
                </a:r>
              </a:p>
            </p:txBody>
          </p:sp>
          <p:cxnSp>
            <p:nvCxnSpPr>
              <p:cNvPr id="49" name="Straight Connector 48">
                <a:extLst>
                  <a:ext uri="{FF2B5EF4-FFF2-40B4-BE49-F238E27FC236}">
                    <a16:creationId xmlns:a16="http://schemas.microsoft.com/office/drawing/2014/main" id="{2237F1AA-D18B-482D-90F8-E785C3E934CB}"/>
                  </a:ext>
                </a:extLst>
              </p:cNvPr>
              <p:cNvCxnSpPr/>
              <p:nvPr/>
            </p:nvCxnSpPr>
            <p:spPr bwMode="auto">
              <a:xfrm flipH="1">
                <a:off x="2142473" y="3886034"/>
                <a:ext cx="6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5A7CD94B-2B1E-4160-9A3B-388BB7A2323E}"/>
                </a:ext>
              </a:extLst>
            </p:cNvPr>
            <p:cNvGrpSpPr/>
            <p:nvPr/>
          </p:nvGrpSpPr>
          <p:grpSpPr>
            <a:xfrm>
              <a:off x="7954159" y="3430368"/>
              <a:ext cx="50025" cy="243557"/>
              <a:chOff x="7972571" y="3430368"/>
              <a:chExt cx="50025" cy="243557"/>
            </a:xfrm>
          </p:grpSpPr>
          <p:sp>
            <p:nvSpPr>
              <p:cNvPr id="46" name="TextBox 89">
                <a:extLst>
                  <a:ext uri="{FF2B5EF4-FFF2-40B4-BE49-F238E27FC236}">
                    <a16:creationId xmlns:a16="http://schemas.microsoft.com/office/drawing/2014/main" id="{6DE07075-0883-424E-99B8-1AEE5B1DC04E}"/>
                  </a:ext>
                </a:extLst>
              </p:cNvPr>
              <p:cNvSpPr txBox="1">
                <a:spLocks noChangeArrowheads="1"/>
              </p:cNvSpPr>
              <p:nvPr/>
            </p:nvSpPr>
            <p:spPr bwMode="auto">
              <a:xfrm>
                <a:off x="7972571" y="3537913"/>
                <a:ext cx="50025"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47" name="Straight Connector 46">
                <a:extLst>
                  <a:ext uri="{FF2B5EF4-FFF2-40B4-BE49-F238E27FC236}">
                    <a16:creationId xmlns:a16="http://schemas.microsoft.com/office/drawing/2014/main" id="{118269FB-EAB9-4AC2-9DFC-072FEE213611}"/>
                  </a:ext>
                </a:extLst>
              </p:cNvPr>
              <p:cNvCxnSpPr/>
              <p:nvPr/>
            </p:nvCxnSpPr>
            <p:spPr bwMode="auto">
              <a:xfrm>
                <a:off x="7997078"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ED92789-5DFD-40F8-A48E-0CDFAB05BDDE}"/>
                </a:ext>
              </a:extLst>
            </p:cNvPr>
            <p:cNvGrpSpPr/>
            <p:nvPr/>
          </p:nvGrpSpPr>
          <p:grpSpPr>
            <a:xfrm>
              <a:off x="5957122" y="3430368"/>
              <a:ext cx="50025" cy="243557"/>
              <a:chOff x="5907735" y="3430368"/>
              <a:chExt cx="50025" cy="243557"/>
            </a:xfrm>
          </p:grpSpPr>
          <p:sp>
            <p:nvSpPr>
              <p:cNvPr id="44" name="TextBox 92">
                <a:extLst>
                  <a:ext uri="{FF2B5EF4-FFF2-40B4-BE49-F238E27FC236}">
                    <a16:creationId xmlns:a16="http://schemas.microsoft.com/office/drawing/2014/main" id="{5B6F3D5D-A694-429D-9AFC-B7CFBDAE3164}"/>
                  </a:ext>
                </a:extLst>
              </p:cNvPr>
              <p:cNvSpPr txBox="1">
                <a:spLocks noChangeArrowheads="1"/>
              </p:cNvSpPr>
              <p:nvPr/>
            </p:nvSpPr>
            <p:spPr bwMode="auto">
              <a:xfrm>
                <a:off x="5907735" y="3537913"/>
                <a:ext cx="50025"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45" name="Straight Connector 44">
                <a:extLst>
                  <a:ext uri="{FF2B5EF4-FFF2-40B4-BE49-F238E27FC236}">
                    <a16:creationId xmlns:a16="http://schemas.microsoft.com/office/drawing/2014/main" id="{0A110A07-DFC4-46F1-89D5-F15EF246F361}"/>
                  </a:ext>
                </a:extLst>
              </p:cNvPr>
              <p:cNvCxnSpPr/>
              <p:nvPr/>
            </p:nvCxnSpPr>
            <p:spPr bwMode="auto">
              <a:xfrm>
                <a:off x="5932343"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17">
              <a:extLst>
                <a:ext uri="{FF2B5EF4-FFF2-40B4-BE49-F238E27FC236}">
                  <a16:creationId xmlns:a16="http://schemas.microsoft.com/office/drawing/2014/main" id="{473166D7-2796-4853-8850-61C28CA42FC0}"/>
                </a:ext>
              </a:extLst>
            </p:cNvPr>
            <p:cNvSpPr txBox="1">
              <a:spLocks noChangeArrowheads="1"/>
            </p:cNvSpPr>
            <p:nvPr/>
          </p:nvSpPr>
          <p:spPr bwMode="auto">
            <a:xfrm>
              <a:off x="6046474" y="3742568"/>
              <a:ext cx="1936549"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Follow-up duration (years)</a:t>
              </a:r>
            </a:p>
          </p:txBody>
        </p:sp>
        <p:grpSp>
          <p:nvGrpSpPr>
            <p:cNvPr id="38" name="Group 37">
              <a:extLst>
                <a:ext uri="{FF2B5EF4-FFF2-40B4-BE49-F238E27FC236}">
                  <a16:creationId xmlns:a16="http://schemas.microsoft.com/office/drawing/2014/main" id="{39950C2D-5495-4309-9FBA-CF21779039A8}"/>
                </a:ext>
              </a:extLst>
            </p:cNvPr>
            <p:cNvGrpSpPr/>
            <p:nvPr/>
          </p:nvGrpSpPr>
          <p:grpSpPr>
            <a:xfrm>
              <a:off x="5081463" y="3274698"/>
              <a:ext cx="154667" cy="184666"/>
              <a:chOff x="1947339" y="3795178"/>
              <a:chExt cx="262676" cy="171249"/>
            </a:xfrm>
          </p:grpSpPr>
          <p:sp>
            <p:nvSpPr>
              <p:cNvPr id="42" name="TextBox 85">
                <a:extLst>
                  <a:ext uri="{FF2B5EF4-FFF2-40B4-BE49-F238E27FC236}">
                    <a16:creationId xmlns:a16="http://schemas.microsoft.com/office/drawing/2014/main" id="{F68634A6-1338-45FE-84B1-CC46D821FACB}"/>
                  </a:ext>
                </a:extLst>
              </p:cNvPr>
              <p:cNvSpPr txBox="1">
                <a:spLocks noChangeArrowheads="1"/>
              </p:cNvSpPr>
              <p:nvPr/>
            </p:nvSpPr>
            <p:spPr bwMode="auto">
              <a:xfrm>
                <a:off x="1947339" y="3795178"/>
                <a:ext cx="144290" cy="1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43" name="Straight Connector 42">
                <a:extLst>
                  <a:ext uri="{FF2B5EF4-FFF2-40B4-BE49-F238E27FC236}">
                    <a16:creationId xmlns:a16="http://schemas.microsoft.com/office/drawing/2014/main" id="{92621407-34E1-4DC9-BD32-40F275C63C2B}"/>
                  </a:ext>
                </a:extLst>
              </p:cNvPr>
              <p:cNvCxnSpPr/>
              <p:nvPr/>
            </p:nvCxnSpPr>
            <p:spPr bwMode="auto">
              <a:xfrm flipH="1">
                <a:off x="2142473" y="3886034"/>
                <a:ext cx="67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E9FFD82C-3594-42D3-9990-77E5BF856EAD}"/>
                </a:ext>
              </a:extLst>
            </p:cNvPr>
            <p:cNvGrpSpPr/>
            <p:nvPr/>
          </p:nvGrpSpPr>
          <p:grpSpPr>
            <a:xfrm>
              <a:off x="5291443" y="3430368"/>
              <a:ext cx="50025" cy="243557"/>
              <a:chOff x="5907735" y="3430368"/>
              <a:chExt cx="50025" cy="243557"/>
            </a:xfrm>
          </p:grpSpPr>
          <p:sp>
            <p:nvSpPr>
              <p:cNvPr id="40" name="TextBox 92">
                <a:extLst>
                  <a:ext uri="{FF2B5EF4-FFF2-40B4-BE49-F238E27FC236}">
                    <a16:creationId xmlns:a16="http://schemas.microsoft.com/office/drawing/2014/main" id="{3E4DCC9A-4E83-4E06-B8E0-F5DE8979B9D7}"/>
                  </a:ext>
                </a:extLst>
              </p:cNvPr>
              <p:cNvSpPr txBox="1">
                <a:spLocks noChangeArrowheads="1"/>
              </p:cNvSpPr>
              <p:nvPr/>
            </p:nvSpPr>
            <p:spPr bwMode="auto">
              <a:xfrm>
                <a:off x="5907735" y="3537913"/>
                <a:ext cx="50025" cy="1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41" name="Straight Connector 40">
                <a:extLst>
                  <a:ext uri="{FF2B5EF4-FFF2-40B4-BE49-F238E27FC236}">
                    <a16:creationId xmlns:a16="http://schemas.microsoft.com/office/drawing/2014/main" id="{B5463DA0-CE27-4956-9106-58E0E6263800}"/>
                  </a:ext>
                </a:extLst>
              </p:cNvPr>
              <p:cNvCxnSpPr/>
              <p:nvPr/>
            </p:nvCxnSpPr>
            <p:spPr bwMode="auto">
              <a:xfrm>
                <a:off x="5932343" y="3430368"/>
                <a:ext cx="0" cy="48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2" name="TextBox 61">
            <a:extLst>
              <a:ext uri="{FF2B5EF4-FFF2-40B4-BE49-F238E27FC236}">
                <a16:creationId xmlns:a16="http://schemas.microsoft.com/office/drawing/2014/main" id="{0833C75C-98CC-473C-BF5B-3D8F43F629B0}"/>
              </a:ext>
            </a:extLst>
          </p:cNvPr>
          <p:cNvSpPr txBox="1"/>
          <p:nvPr/>
        </p:nvSpPr>
        <p:spPr>
          <a:xfrm>
            <a:off x="4497608" y="3704556"/>
            <a:ext cx="4306763" cy="577081"/>
          </a:xfrm>
          <a:prstGeom prst="rect">
            <a:avLst/>
          </a:prstGeom>
          <a:noFill/>
        </p:spPr>
        <p:txBody>
          <a:bodyPr wrap="square" rtlCol="0">
            <a:spAutoFit/>
          </a:bodyPr>
          <a:lstStyle/>
          <a:p>
            <a:pPr>
              <a:tabLst>
                <a:tab pos="717550" algn="ctr"/>
                <a:tab pos="1400175" algn="ctr"/>
                <a:tab pos="2062163" algn="ctr"/>
                <a:tab pos="2751138" algn="ctr"/>
                <a:tab pos="3403600" algn="ctr"/>
                <a:tab pos="4079875" algn="ctr"/>
              </a:tabLst>
            </a:pPr>
            <a:r>
              <a:rPr lang="en-GB" sz="1050" dirty="0"/>
              <a:t>At risk</a:t>
            </a:r>
          </a:p>
          <a:p>
            <a:pPr>
              <a:tabLst>
                <a:tab pos="717550" algn="ctr"/>
                <a:tab pos="1400175" algn="ctr"/>
                <a:tab pos="2062163" algn="ctr"/>
                <a:tab pos="2751138" algn="ctr"/>
                <a:tab pos="3403600" algn="ctr"/>
                <a:tab pos="4079875" algn="ctr"/>
              </a:tabLst>
            </a:pPr>
            <a:r>
              <a:rPr lang="en-GB" sz="1050" dirty="0"/>
              <a:t>REVEAL	343	337	332	321	312	296</a:t>
            </a:r>
          </a:p>
          <a:p>
            <a:pPr>
              <a:tabLst>
                <a:tab pos="717550" algn="ctr"/>
                <a:tab pos="1400175" algn="ctr"/>
                <a:tab pos="2062163" algn="ctr"/>
                <a:tab pos="2751138" algn="ctr"/>
                <a:tab pos="3403600" algn="ctr"/>
                <a:tab pos="4079875" algn="ctr"/>
              </a:tabLst>
            </a:pPr>
            <a:r>
              <a:rPr lang="en-GB" sz="1050" dirty="0"/>
              <a:t>Off-NUC	343	343	279	141	40	12</a:t>
            </a:r>
          </a:p>
        </p:txBody>
      </p:sp>
      <p:grpSp>
        <p:nvGrpSpPr>
          <p:cNvPr id="63" name="Group 62">
            <a:extLst>
              <a:ext uri="{FF2B5EF4-FFF2-40B4-BE49-F238E27FC236}">
                <a16:creationId xmlns:a16="http://schemas.microsoft.com/office/drawing/2014/main" id="{1D073491-69F9-4269-B8BC-387B6AD16DD0}"/>
              </a:ext>
            </a:extLst>
          </p:cNvPr>
          <p:cNvGrpSpPr/>
          <p:nvPr/>
        </p:nvGrpSpPr>
        <p:grpSpPr>
          <a:xfrm>
            <a:off x="5313804" y="2645666"/>
            <a:ext cx="3318020" cy="726076"/>
            <a:chOff x="476250" y="2786883"/>
            <a:chExt cx="7973615" cy="1744636"/>
          </a:xfrm>
        </p:grpSpPr>
        <p:sp>
          <p:nvSpPr>
            <p:cNvPr id="64" name="Freeform: Shape 63">
              <a:extLst>
                <a:ext uri="{FF2B5EF4-FFF2-40B4-BE49-F238E27FC236}">
                  <a16:creationId xmlns:a16="http://schemas.microsoft.com/office/drawing/2014/main" id="{47C77811-28C9-4E33-9916-92F3EA292787}"/>
                </a:ext>
              </a:extLst>
            </p:cNvPr>
            <p:cNvSpPr/>
            <p:nvPr/>
          </p:nvSpPr>
          <p:spPr>
            <a:xfrm>
              <a:off x="476250" y="3880246"/>
              <a:ext cx="5156597" cy="651273"/>
            </a:xfrm>
            <a:custGeom>
              <a:avLst/>
              <a:gdLst>
                <a:gd name="connsiteX0" fmla="*/ 0 w 5153025"/>
                <a:gd name="connsiteY0" fmla="*/ 623888 h 633413"/>
                <a:gd name="connsiteX1" fmla="*/ 2533650 w 5153025"/>
                <a:gd name="connsiteY1" fmla="*/ 633413 h 633413"/>
                <a:gd name="connsiteX2" fmla="*/ 2528888 w 5153025"/>
                <a:gd name="connsiteY2" fmla="*/ 588169 h 633413"/>
                <a:gd name="connsiteX3" fmla="*/ 2876550 w 5153025"/>
                <a:gd name="connsiteY3" fmla="*/ 600075 h 633413"/>
                <a:gd name="connsiteX4" fmla="*/ 2871788 w 5153025"/>
                <a:gd name="connsiteY4" fmla="*/ 557213 h 633413"/>
                <a:gd name="connsiteX5" fmla="*/ 3286125 w 5153025"/>
                <a:gd name="connsiteY5" fmla="*/ 569119 h 633413"/>
                <a:gd name="connsiteX6" fmla="*/ 3307556 w 5153025"/>
                <a:gd name="connsiteY6" fmla="*/ 533400 h 633413"/>
                <a:gd name="connsiteX7" fmla="*/ 4012406 w 5153025"/>
                <a:gd name="connsiteY7" fmla="*/ 531019 h 633413"/>
                <a:gd name="connsiteX8" fmla="*/ 4017169 w 5153025"/>
                <a:gd name="connsiteY8" fmla="*/ 478632 h 633413"/>
                <a:gd name="connsiteX9" fmla="*/ 4619625 w 5153025"/>
                <a:gd name="connsiteY9" fmla="*/ 490538 h 633413"/>
                <a:gd name="connsiteX10" fmla="*/ 4624388 w 5153025"/>
                <a:gd name="connsiteY10" fmla="*/ 438150 h 633413"/>
                <a:gd name="connsiteX11" fmla="*/ 4631531 w 5153025"/>
                <a:gd name="connsiteY11" fmla="*/ 438150 h 633413"/>
                <a:gd name="connsiteX12" fmla="*/ 4633913 w 5153025"/>
                <a:gd name="connsiteY12" fmla="*/ 416719 h 633413"/>
                <a:gd name="connsiteX13" fmla="*/ 4667250 w 5153025"/>
                <a:gd name="connsiteY13" fmla="*/ 416719 h 633413"/>
                <a:gd name="connsiteX14" fmla="*/ 4669631 w 5153025"/>
                <a:gd name="connsiteY14" fmla="*/ 359569 h 633413"/>
                <a:gd name="connsiteX15" fmla="*/ 4772025 w 5153025"/>
                <a:gd name="connsiteY15" fmla="*/ 361950 h 633413"/>
                <a:gd name="connsiteX16" fmla="*/ 4772025 w 5153025"/>
                <a:gd name="connsiteY16" fmla="*/ 297657 h 633413"/>
                <a:gd name="connsiteX17" fmla="*/ 4791075 w 5153025"/>
                <a:gd name="connsiteY17" fmla="*/ 297657 h 633413"/>
                <a:gd name="connsiteX18" fmla="*/ 4791075 w 5153025"/>
                <a:gd name="connsiteY18" fmla="*/ 233363 h 633413"/>
                <a:gd name="connsiteX19" fmla="*/ 5062538 w 5153025"/>
                <a:gd name="connsiteY19" fmla="*/ 245269 h 633413"/>
                <a:gd name="connsiteX20" fmla="*/ 5062538 w 5153025"/>
                <a:gd name="connsiteY20" fmla="*/ 161925 h 633413"/>
                <a:gd name="connsiteX21" fmla="*/ 5103019 w 5153025"/>
                <a:gd name="connsiteY21" fmla="*/ 164307 h 633413"/>
                <a:gd name="connsiteX22" fmla="*/ 5100638 w 5153025"/>
                <a:gd name="connsiteY22" fmla="*/ 83344 h 633413"/>
                <a:gd name="connsiteX23" fmla="*/ 5145881 w 5153025"/>
                <a:gd name="connsiteY23" fmla="*/ 83344 h 633413"/>
                <a:gd name="connsiteX24" fmla="*/ 5153025 w 5153025"/>
                <a:gd name="connsiteY24" fmla="*/ 0 h 633413"/>
                <a:gd name="connsiteX0" fmla="*/ 0 w 5153025"/>
                <a:gd name="connsiteY0" fmla="*/ 623888 h 633413"/>
                <a:gd name="connsiteX1" fmla="*/ 2533650 w 5153025"/>
                <a:gd name="connsiteY1" fmla="*/ 633413 h 633413"/>
                <a:gd name="connsiteX2" fmla="*/ 2528888 w 5153025"/>
                <a:gd name="connsiteY2" fmla="*/ 588169 h 633413"/>
                <a:gd name="connsiteX3" fmla="*/ 2876550 w 5153025"/>
                <a:gd name="connsiteY3" fmla="*/ 600075 h 633413"/>
                <a:gd name="connsiteX4" fmla="*/ 2871788 w 5153025"/>
                <a:gd name="connsiteY4" fmla="*/ 557213 h 633413"/>
                <a:gd name="connsiteX5" fmla="*/ 3286125 w 5153025"/>
                <a:gd name="connsiteY5" fmla="*/ 569119 h 633413"/>
                <a:gd name="connsiteX6" fmla="*/ 3307556 w 5153025"/>
                <a:gd name="connsiteY6" fmla="*/ 533400 h 633413"/>
                <a:gd name="connsiteX7" fmla="*/ 4012406 w 5153025"/>
                <a:gd name="connsiteY7" fmla="*/ 531019 h 633413"/>
                <a:gd name="connsiteX8" fmla="*/ 4017169 w 5153025"/>
                <a:gd name="connsiteY8" fmla="*/ 478632 h 633413"/>
                <a:gd name="connsiteX9" fmla="*/ 4619625 w 5153025"/>
                <a:gd name="connsiteY9" fmla="*/ 490538 h 633413"/>
                <a:gd name="connsiteX10" fmla="*/ 4624388 w 5153025"/>
                <a:gd name="connsiteY10" fmla="*/ 438150 h 633413"/>
                <a:gd name="connsiteX11" fmla="*/ 4631531 w 5153025"/>
                <a:gd name="connsiteY11" fmla="*/ 438150 h 633413"/>
                <a:gd name="connsiteX12" fmla="*/ 4633913 w 5153025"/>
                <a:gd name="connsiteY12" fmla="*/ 416719 h 633413"/>
                <a:gd name="connsiteX13" fmla="*/ 4667250 w 5153025"/>
                <a:gd name="connsiteY13" fmla="*/ 416719 h 633413"/>
                <a:gd name="connsiteX14" fmla="*/ 4669631 w 5153025"/>
                <a:gd name="connsiteY14" fmla="*/ 359569 h 633413"/>
                <a:gd name="connsiteX15" fmla="*/ 4772025 w 5153025"/>
                <a:gd name="connsiteY15" fmla="*/ 361950 h 633413"/>
                <a:gd name="connsiteX16" fmla="*/ 4772025 w 5153025"/>
                <a:gd name="connsiteY16" fmla="*/ 297657 h 633413"/>
                <a:gd name="connsiteX17" fmla="*/ 4791075 w 5153025"/>
                <a:gd name="connsiteY17" fmla="*/ 297657 h 633413"/>
                <a:gd name="connsiteX18" fmla="*/ 4791075 w 5153025"/>
                <a:gd name="connsiteY18" fmla="*/ 233363 h 633413"/>
                <a:gd name="connsiteX19" fmla="*/ 5062538 w 5153025"/>
                <a:gd name="connsiteY19" fmla="*/ 235744 h 633413"/>
                <a:gd name="connsiteX20" fmla="*/ 5062538 w 5153025"/>
                <a:gd name="connsiteY20" fmla="*/ 161925 h 633413"/>
                <a:gd name="connsiteX21" fmla="*/ 5103019 w 5153025"/>
                <a:gd name="connsiteY21" fmla="*/ 164307 h 633413"/>
                <a:gd name="connsiteX22" fmla="*/ 5100638 w 5153025"/>
                <a:gd name="connsiteY22" fmla="*/ 83344 h 633413"/>
                <a:gd name="connsiteX23" fmla="*/ 5145881 w 5153025"/>
                <a:gd name="connsiteY23" fmla="*/ 83344 h 633413"/>
                <a:gd name="connsiteX24" fmla="*/ 5153025 w 5153025"/>
                <a:gd name="connsiteY24" fmla="*/ 0 h 633413"/>
                <a:gd name="connsiteX0" fmla="*/ 0 w 5153025"/>
                <a:gd name="connsiteY0" fmla="*/ 623888 h 633413"/>
                <a:gd name="connsiteX1" fmla="*/ 2533650 w 5153025"/>
                <a:gd name="connsiteY1" fmla="*/ 633413 h 633413"/>
                <a:gd name="connsiteX2" fmla="*/ 2528888 w 5153025"/>
                <a:gd name="connsiteY2" fmla="*/ 588169 h 633413"/>
                <a:gd name="connsiteX3" fmla="*/ 2876550 w 5153025"/>
                <a:gd name="connsiteY3" fmla="*/ 600075 h 633413"/>
                <a:gd name="connsiteX4" fmla="*/ 2871788 w 5153025"/>
                <a:gd name="connsiteY4" fmla="*/ 557213 h 633413"/>
                <a:gd name="connsiteX5" fmla="*/ 3286125 w 5153025"/>
                <a:gd name="connsiteY5" fmla="*/ 569119 h 633413"/>
                <a:gd name="connsiteX6" fmla="*/ 3307556 w 5153025"/>
                <a:gd name="connsiteY6" fmla="*/ 533400 h 633413"/>
                <a:gd name="connsiteX7" fmla="*/ 4012406 w 5153025"/>
                <a:gd name="connsiteY7" fmla="*/ 531019 h 633413"/>
                <a:gd name="connsiteX8" fmla="*/ 4017169 w 5153025"/>
                <a:gd name="connsiteY8" fmla="*/ 478632 h 633413"/>
                <a:gd name="connsiteX9" fmla="*/ 4619625 w 5153025"/>
                <a:gd name="connsiteY9" fmla="*/ 490538 h 633413"/>
                <a:gd name="connsiteX10" fmla="*/ 4624388 w 5153025"/>
                <a:gd name="connsiteY10" fmla="*/ 438150 h 633413"/>
                <a:gd name="connsiteX11" fmla="*/ 4631531 w 5153025"/>
                <a:gd name="connsiteY11" fmla="*/ 438150 h 633413"/>
                <a:gd name="connsiteX12" fmla="*/ 4633913 w 5153025"/>
                <a:gd name="connsiteY12" fmla="*/ 416719 h 633413"/>
                <a:gd name="connsiteX13" fmla="*/ 4667250 w 5153025"/>
                <a:gd name="connsiteY13" fmla="*/ 416719 h 633413"/>
                <a:gd name="connsiteX14" fmla="*/ 4669631 w 5153025"/>
                <a:gd name="connsiteY14" fmla="*/ 359569 h 633413"/>
                <a:gd name="connsiteX15" fmla="*/ 4772025 w 5153025"/>
                <a:gd name="connsiteY15" fmla="*/ 361950 h 633413"/>
                <a:gd name="connsiteX16" fmla="*/ 4772025 w 5153025"/>
                <a:gd name="connsiteY16" fmla="*/ 297657 h 633413"/>
                <a:gd name="connsiteX17" fmla="*/ 4791075 w 5153025"/>
                <a:gd name="connsiteY17" fmla="*/ 297657 h 633413"/>
                <a:gd name="connsiteX18" fmla="*/ 4791075 w 5153025"/>
                <a:gd name="connsiteY18" fmla="*/ 233363 h 633413"/>
                <a:gd name="connsiteX19" fmla="*/ 5062538 w 5153025"/>
                <a:gd name="connsiteY19" fmla="*/ 235744 h 633413"/>
                <a:gd name="connsiteX20" fmla="*/ 5062538 w 5153025"/>
                <a:gd name="connsiteY20" fmla="*/ 161925 h 633413"/>
                <a:gd name="connsiteX21" fmla="*/ 5103019 w 5153025"/>
                <a:gd name="connsiteY21" fmla="*/ 164307 h 633413"/>
                <a:gd name="connsiteX22" fmla="*/ 5100638 w 5153025"/>
                <a:gd name="connsiteY22" fmla="*/ 83344 h 633413"/>
                <a:gd name="connsiteX23" fmla="*/ 5153025 w 5153025"/>
                <a:gd name="connsiteY23" fmla="*/ 83344 h 633413"/>
                <a:gd name="connsiteX24" fmla="*/ 5153025 w 5153025"/>
                <a:gd name="connsiteY24" fmla="*/ 0 h 633413"/>
                <a:gd name="connsiteX0" fmla="*/ 0 w 5156597"/>
                <a:gd name="connsiteY0" fmla="*/ 641748 h 651273"/>
                <a:gd name="connsiteX1" fmla="*/ 2533650 w 5156597"/>
                <a:gd name="connsiteY1" fmla="*/ 651273 h 651273"/>
                <a:gd name="connsiteX2" fmla="*/ 2528888 w 5156597"/>
                <a:gd name="connsiteY2" fmla="*/ 606029 h 651273"/>
                <a:gd name="connsiteX3" fmla="*/ 2876550 w 5156597"/>
                <a:gd name="connsiteY3" fmla="*/ 617935 h 651273"/>
                <a:gd name="connsiteX4" fmla="*/ 2871788 w 5156597"/>
                <a:gd name="connsiteY4" fmla="*/ 575073 h 651273"/>
                <a:gd name="connsiteX5" fmla="*/ 3286125 w 5156597"/>
                <a:gd name="connsiteY5" fmla="*/ 586979 h 651273"/>
                <a:gd name="connsiteX6" fmla="*/ 3307556 w 5156597"/>
                <a:gd name="connsiteY6" fmla="*/ 551260 h 651273"/>
                <a:gd name="connsiteX7" fmla="*/ 4012406 w 5156597"/>
                <a:gd name="connsiteY7" fmla="*/ 548879 h 651273"/>
                <a:gd name="connsiteX8" fmla="*/ 4017169 w 5156597"/>
                <a:gd name="connsiteY8" fmla="*/ 496492 h 651273"/>
                <a:gd name="connsiteX9" fmla="*/ 4619625 w 5156597"/>
                <a:gd name="connsiteY9" fmla="*/ 508398 h 651273"/>
                <a:gd name="connsiteX10" fmla="*/ 4624388 w 5156597"/>
                <a:gd name="connsiteY10" fmla="*/ 456010 h 651273"/>
                <a:gd name="connsiteX11" fmla="*/ 4631531 w 5156597"/>
                <a:gd name="connsiteY11" fmla="*/ 456010 h 651273"/>
                <a:gd name="connsiteX12" fmla="*/ 4633913 w 5156597"/>
                <a:gd name="connsiteY12" fmla="*/ 434579 h 651273"/>
                <a:gd name="connsiteX13" fmla="*/ 4667250 w 5156597"/>
                <a:gd name="connsiteY13" fmla="*/ 434579 h 651273"/>
                <a:gd name="connsiteX14" fmla="*/ 4669631 w 5156597"/>
                <a:gd name="connsiteY14" fmla="*/ 377429 h 651273"/>
                <a:gd name="connsiteX15" fmla="*/ 4772025 w 5156597"/>
                <a:gd name="connsiteY15" fmla="*/ 379810 h 651273"/>
                <a:gd name="connsiteX16" fmla="*/ 4772025 w 5156597"/>
                <a:gd name="connsiteY16" fmla="*/ 315517 h 651273"/>
                <a:gd name="connsiteX17" fmla="*/ 4791075 w 5156597"/>
                <a:gd name="connsiteY17" fmla="*/ 315517 h 651273"/>
                <a:gd name="connsiteX18" fmla="*/ 4791075 w 5156597"/>
                <a:gd name="connsiteY18" fmla="*/ 251223 h 651273"/>
                <a:gd name="connsiteX19" fmla="*/ 5062538 w 5156597"/>
                <a:gd name="connsiteY19" fmla="*/ 253604 h 651273"/>
                <a:gd name="connsiteX20" fmla="*/ 5062538 w 5156597"/>
                <a:gd name="connsiteY20" fmla="*/ 179785 h 651273"/>
                <a:gd name="connsiteX21" fmla="*/ 5103019 w 5156597"/>
                <a:gd name="connsiteY21" fmla="*/ 182167 h 651273"/>
                <a:gd name="connsiteX22" fmla="*/ 5100638 w 5156597"/>
                <a:gd name="connsiteY22" fmla="*/ 101204 h 651273"/>
                <a:gd name="connsiteX23" fmla="*/ 5153025 w 5156597"/>
                <a:gd name="connsiteY23" fmla="*/ 101204 h 651273"/>
                <a:gd name="connsiteX24" fmla="*/ 5156597 w 5156597"/>
                <a:gd name="connsiteY24" fmla="*/ 0 h 65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6597" h="651273">
                  <a:moveTo>
                    <a:pt x="0" y="641748"/>
                  </a:moveTo>
                  <a:lnTo>
                    <a:pt x="2533650" y="651273"/>
                  </a:lnTo>
                  <a:lnTo>
                    <a:pt x="2528888" y="606029"/>
                  </a:lnTo>
                  <a:lnTo>
                    <a:pt x="2876550" y="617935"/>
                  </a:lnTo>
                  <a:lnTo>
                    <a:pt x="2871788" y="575073"/>
                  </a:lnTo>
                  <a:lnTo>
                    <a:pt x="3286125" y="586979"/>
                  </a:lnTo>
                  <a:lnTo>
                    <a:pt x="3307556" y="551260"/>
                  </a:lnTo>
                  <a:lnTo>
                    <a:pt x="4012406" y="548879"/>
                  </a:lnTo>
                  <a:lnTo>
                    <a:pt x="4017169" y="496492"/>
                  </a:lnTo>
                  <a:lnTo>
                    <a:pt x="4619625" y="508398"/>
                  </a:lnTo>
                  <a:lnTo>
                    <a:pt x="4624388" y="456010"/>
                  </a:lnTo>
                  <a:lnTo>
                    <a:pt x="4631531" y="456010"/>
                  </a:lnTo>
                  <a:lnTo>
                    <a:pt x="4633913" y="434579"/>
                  </a:lnTo>
                  <a:lnTo>
                    <a:pt x="4667250" y="434579"/>
                  </a:lnTo>
                  <a:cubicBezTo>
                    <a:pt x="4668044" y="415529"/>
                    <a:pt x="4668837" y="396479"/>
                    <a:pt x="4669631" y="377429"/>
                  </a:cubicBezTo>
                  <a:lnTo>
                    <a:pt x="4772025" y="379810"/>
                  </a:lnTo>
                  <a:lnTo>
                    <a:pt x="4772025" y="315517"/>
                  </a:lnTo>
                  <a:lnTo>
                    <a:pt x="4791075" y="315517"/>
                  </a:lnTo>
                  <a:lnTo>
                    <a:pt x="4791075" y="251223"/>
                  </a:lnTo>
                  <a:lnTo>
                    <a:pt x="5062538" y="253604"/>
                  </a:lnTo>
                  <a:lnTo>
                    <a:pt x="5062538" y="179785"/>
                  </a:lnTo>
                  <a:lnTo>
                    <a:pt x="5103019" y="182167"/>
                  </a:lnTo>
                  <a:cubicBezTo>
                    <a:pt x="5102225" y="155179"/>
                    <a:pt x="5101432" y="128192"/>
                    <a:pt x="5100638" y="101204"/>
                  </a:cubicBezTo>
                  <a:lnTo>
                    <a:pt x="5153025" y="101204"/>
                  </a:lnTo>
                  <a:lnTo>
                    <a:pt x="5156597" y="0"/>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C8FADAAE-26EA-4B59-81B4-D20818E6FE73}"/>
                </a:ext>
              </a:extLst>
            </p:cNvPr>
            <p:cNvSpPr/>
            <p:nvPr/>
          </p:nvSpPr>
          <p:spPr>
            <a:xfrm>
              <a:off x="5628083" y="2786883"/>
              <a:ext cx="2821782" cy="1102518"/>
            </a:xfrm>
            <a:custGeom>
              <a:avLst/>
              <a:gdLst>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26307 w 2821782"/>
                <a:gd name="connsiteY7" fmla="*/ 809625 h 1102518"/>
                <a:gd name="connsiteX8" fmla="*/ 912019 w 2821782"/>
                <a:gd name="connsiteY8" fmla="*/ 647700 h 1102518"/>
                <a:gd name="connsiteX9" fmla="*/ 942975 w 2821782"/>
                <a:gd name="connsiteY9" fmla="*/ 657225 h 1102518"/>
                <a:gd name="connsiteX10" fmla="*/ 938213 w 2821782"/>
                <a:gd name="connsiteY10" fmla="*/ 485775 h 1102518"/>
                <a:gd name="connsiteX11" fmla="*/ 1038225 w 2821782"/>
                <a:gd name="connsiteY11" fmla="*/ 485775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26307 w 2821782"/>
                <a:gd name="connsiteY7" fmla="*/ 809625 h 1102518"/>
                <a:gd name="connsiteX8" fmla="*/ 912019 w 2821782"/>
                <a:gd name="connsiteY8" fmla="*/ 647700 h 1102518"/>
                <a:gd name="connsiteX9" fmla="*/ 942975 w 2821782"/>
                <a:gd name="connsiteY9" fmla="*/ 657225 h 1102518"/>
                <a:gd name="connsiteX10" fmla="*/ 938213 w 2821782"/>
                <a:gd name="connsiteY10" fmla="*/ 485775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26307 w 2821782"/>
                <a:gd name="connsiteY7" fmla="*/ 809625 h 1102518"/>
                <a:gd name="connsiteX8" fmla="*/ 912019 w 2821782"/>
                <a:gd name="connsiteY8" fmla="*/ 647700 h 1102518"/>
                <a:gd name="connsiteX9" fmla="*/ 942975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26307 w 2821782"/>
                <a:gd name="connsiteY7" fmla="*/ 809625 h 1102518"/>
                <a:gd name="connsiteX8" fmla="*/ 912019 w 2821782"/>
                <a:gd name="connsiteY8" fmla="*/ 647700 h 1102518"/>
                <a:gd name="connsiteX9" fmla="*/ 942975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26307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397669 w 2821782"/>
                <a:gd name="connsiteY3" fmla="*/ 1023937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19163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14400 h 1102518"/>
                <a:gd name="connsiteX5" fmla="*/ 659607 w 2821782"/>
                <a:gd name="connsiteY5" fmla="*/ 928687 h 1102518"/>
                <a:gd name="connsiteX6" fmla="*/ 669132 w 2821782"/>
                <a:gd name="connsiteY6" fmla="*/ 802481 h 1102518"/>
                <a:gd name="connsiteX7" fmla="*/ 919163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14400 h 1102518"/>
                <a:gd name="connsiteX5" fmla="*/ 659607 w 2821782"/>
                <a:gd name="connsiteY5" fmla="*/ 919162 h 1102518"/>
                <a:gd name="connsiteX6" fmla="*/ 669132 w 2821782"/>
                <a:gd name="connsiteY6" fmla="*/ 802481 h 1102518"/>
                <a:gd name="connsiteX7" fmla="*/ 919163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69132 w 2821782"/>
                <a:gd name="connsiteY6" fmla="*/ 802481 h 1102518"/>
                <a:gd name="connsiteX7" fmla="*/ 919163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0082 w 2821782"/>
                <a:gd name="connsiteY6" fmla="*/ 802481 h 1102518"/>
                <a:gd name="connsiteX7" fmla="*/ 919163 w 2821782"/>
                <a:gd name="connsiteY7" fmla="*/ 809625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0082 w 2821782"/>
                <a:gd name="connsiteY6" fmla="*/ 802481 h 1102518"/>
                <a:gd name="connsiteX7" fmla="*/ 919163 w 2821782"/>
                <a:gd name="connsiteY7" fmla="*/ 802481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66750 w 2821782"/>
                <a:gd name="connsiteY6" fmla="*/ 807244 h 1102518"/>
                <a:gd name="connsiteX7" fmla="*/ 919163 w 2821782"/>
                <a:gd name="connsiteY7" fmla="*/ 802481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64368 w 2821782"/>
                <a:gd name="connsiteY6" fmla="*/ 792957 h 1102518"/>
                <a:gd name="connsiteX7" fmla="*/ 919163 w 2821782"/>
                <a:gd name="connsiteY7" fmla="*/ 802481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12019 w 2821782"/>
                <a:gd name="connsiteY8" fmla="*/ 64770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57163 w 2821782"/>
                <a:gd name="connsiteY2" fmla="*/ 1026318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12019 w 2821782"/>
                <a:gd name="connsiteY8" fmla="*/ 66675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42876 w 2821782"/>
                <a:gd name="connsiteY2" fmla="*/ 1023937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12019 w 2821782"/>
                <a:gd name="connsiteY8" fmla="*/ 666750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42876 w 2821782"/>
                <a:gd name="connsiteY2" fmla="*/ 1023937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20353 w 2821782"/>
                <a:gd name="connsiteY8" fmla="*/ 636985 h 1102518"/>
                <a:gd name="connsiteX9" fmla="*/ 952500 w 2821782"/>
                <a:gd name="connsiteY9" fmla="*/ 657225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42876 w 2821782"/>
                <a:gd name="connsiteY2" fmla="*/ 1023937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20353 w 2821782"/>
                <a:gd name="connsiteY8" fmla="*/ 636985 h 1102518"/>
                <a:gd name="connsiteX9" fmla="*/ 944166 w 2821782"/>
                <a:gd name="connsiteY9" fmla="*/ 647700 h 1102518"/>
                <a:gd name="connsiteX10" fmla="*/ 938213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42876 w 2821782"/>
                <a:gd name="connsiteY2" fmla="*/ 1023937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20353 w 2821782"/>
                <a:gd name="connsiteY8" fmla="*/ 636985 h 1102518"/>
                <a:gd name="connsiteX9" fmla="*/ 944166 w 2821782"/>
                <a:gd name="connsiteY9" fmla="*/ 647700 h 1102518"/>
                <a:gd name="connsiteX10" fmla="*/ 945356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 name="connsiteX0" fmla="*/ 0 w 2821782"/>
                <a:gd name="connsiteY0" fmla="*/ 1102518 h 1102518"/>
                <a:gd name="connsiteX1" fmla="*/ 142875 w 2821782"/>
                <a:gd name="connsiteY1" fmla="*/ 1102518 h 1102518"/>
                <a:gd name="connsiteX2" fmla="*/ 142876 w 2821782"/>
                <a:gd name="connsiteY2" fmla="*/ 1023937 h 1102518"/>
                <a:gd name="connsiteX3" fmla="*/ 404812 w 2821782"/>
                <a:gd name="connsiteY3" fmla="*/ 1028699 h 1102518"/>
                <a:gd name="connsiteX4" fmla="*/ 409575 w 2821782"/>
                <a:gd name="connsiteY4" fmla="*/ 923925 h 1102518"/>
                <a:gd name="connsiteX5" fmla="*/ 659607 w 2821782"/>
                <a:gd name="connsiteY5" fmla="*/ 919162 h 1102518"/>
                <a:gd name="connsiteX6" fmla="*/ 659606 w 2821782"/>
                <a:gd name="connsiteY6" fmla="*/ 807244 h 1102518"/>
                <a:gd name="connsiteX7" fmla="*/ 919163 w 2821782"/>
                <a:gd name="connsiteY7" fmla="*/ 802481 h 1102518"/>
                <a:gd name="connsiteX8" fmla="*/ 920353 w 2821782"/>
                <a:gd name="connsiteY8" fmla="*/ 647701 h 1102518"/>
                <a:gd name="connsiteX9" fmla="*/ 944166 w 2821782"/>
                <a:gd name="connsiteY9" fmla="*/ 647700 h 1102518"/>
                <a:gd name="connsiteX10" fmla="*/ 945356 w 2821782"/>
                <a:gd name="connsiteY10" fmla="*/ 497681 h 1102518"/>
                <a:gd name="connsiteX11" fmla="*/ 1059656 w 2821782"/>
                <a:gd name="connsiteY11" fmla="*/ 502444 h 1102518"/>
                <a:gd name="connsiteX12" fmla="*/ 1062038 w 2821782"/>
                <a:gd name="connsiteY12" fmla="*/ 338137 h 1102518"/>
                <a:gd name="connsiteX13" fmla="*/ 2155032 w 2821782"/>
                <a:gd name="connsiteY13" fmla="*/ 330993 h 1102518"/>
                <a:gd name="connsiteX14" fmla="*/ 2155032 w 2821782"/>
                <a:gd name="connsiteY14" fmla="*/ 0 h 1102518"/>
                <a:gd name="connsiteX15" fmla="*/ 2821782 w 2821782"/>
                <a:gd name="connsiteY15" fmla="*/ 2381 h 11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1782" h="1102518">
                  <a:moveTo>
                    <a:pt x="0" y="1102518"/>
                  </a:moveTo>
                  <a:lnTo>
                    <a:pt x="142875" y="1102518"/>
                  </a:lnTo>
                  <a:cubicBezTo>
                    <a:pt x="142875" y="1076324"/>
                    <a:pt x="142876" y="1050131"/>
                    <a:pt x="142876" y="1023937"/>
                  </a:cubicBezTo>
                  <a:lnTo>
                    <a:pt x="404812" y="1028699"/>
                  </a:lnTo>
                  <a:lnTo>
                    <a:pt x="409575" y="923925"/>
                  </a:lnTo>
                  <a:lnTo>
                    <a:pt x="659607" y="919162"/>
                  </a:lnTo>
                  <a:cubicBezTo>
                    <a:pt x="659607" y="881856"/>
                    <a:pt x="659606" y="844550"/>
                    <a:pt x="659606" y="807244"/>
                  </a:cubicBezTo>
                  <a:lnTo>
                    <a:pt x="919163" y="802481"/>
                  </a:lnTo>
                  <a:cubicBezTo>
                    <a:pt x="919560" y="747316"/>
                    <a:pt x="919956" y="702866"/>
                    <a:pt x="920353" y="647701"/>
                  </a:cubicBezTo>
                  <a:lnTo>
                    <a:pt x="944166" y="647700"/>
                  </a:lnTo>
                  <a:cubicBezTo>
                    <a:pt x="944563" y="597694"/>
                    <a:pt x="944959" y="547687"/>
                    <a:pt x="945356" y="497681"/>
                  </a:cubicBezTo>
                  <a:lnTo>
                    <a:pt x="1059656" y="502444"/>
                  </a:lnTo>
                  <a:lnTo>
                    <a:pt x="1062038" y="338137"/>
                  </a:lnTo>
                  <a:lnTo>
                    <a:pt x="2155032" y="330993"/>
                  </a:lnTo>
                  <a:lnTo>
                    <a:pt x="2155032" y="0"/>
                  </a:lnTo>
                  <a:lnTo>
                    <a:pt x="2821782" y="2381"/>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6" name="Group 65">
            <a:extLst>
              <a:ext uri="{FF2B5EF4-FFF2-40B4-BE49-F238E27FC236}">
                <a16:creationId xmlns:a16="http://schemas.microsoft.com/office/drawing/2014/main" id="{3613E3A7-0124-4BA4-AF97-FE25B4663116}"/>
              </a:ext>
            </a:extLst>
          </p:cNvPr>
          <p:cNvGrpSpPr/>
          <p:nvPr/>
        </p:nvGrpSpPr>
        <p:grpSpPr>
          <a:xfrm>
            <a:off x="5680472" y="3161733"/>
            <a:ext cx="2970788" cy="201783"/>
            <a:chOff x="1331119" y="4007644"/>
            <a:chExt cx="7158036" cy="500062"/>
          </a:xfrm>
        </p:grpSpPr>
        <p:sp>
          <p:nvSpPr>
            <p:cNvPr id="67" name="Freeform: Shape 66">
              <a:extLst>
                <a:ext uri="{FF2B5EF4-FFF2-40B4-BE49-F238E27FC236}">
                  <a16:creationId xmlns:a16="http://schemas.microsoft.com/office/drawing/2014/main" id="{B3BC62E7-AE4E-4AB9-8A05-D56125670A96}"/>
                </a:ext>
              </a:extLst>
            </p:cNvPr>
            <p:cNvSpPr/>
            <p:nvPr/>
          </p:nvSpPr>
          <p:spPr>
            <a:xfrm>
              <a:off x="1331119" y="4468416"/>
              <a:ext cx="1559719" cy="39290"/>
            </a:xfrm>
            <a:custGeom>
              <a:avLst/>
              <a:gdLst>
                <a:gd name="connsiteX0" fmla="*/ 1559719 w 1559719"/>
                <a:gd name="connsiteY0" fmla="*/ 0 h 39290"/>
                <a:gd name="connsiteX1" fmla="*/ 66675 w 1559719"/>
                <a:gd name="connsiteY1" fmla="*/ 1190 h 39290"/>
                <a:gd name="connsiteX2" fmla="*/ 69056 w 1559719"/>
                <a:gd name="connsiteY2" fmla="*/ 21431 h 39290"/>
                <a:gd name="connsiteX3" fmla="*/ 0 w 1559719"/>
                <a:gd name="connsiteY3" fmla="*/ 23812 h 39290"/>
                <a:gd name="connsiteX4" fmla="*/ 0 w 1559719"/>
                <a:gd name="connsiteY4" fmla="*/ 39290 h 3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719" h="39290">
                  <a:moveTo>
                    <a:pt x="1559719" y="0"/>
                  </a:moveTo>
                  <a:lnTo>
                    <a:pt x="66675" y="1190"/>
                  </a:lnTo>
                  <a:lnTo>
                    <a:pt x="69056" y="21431"/>
                  </a:lnTo>
                  <a:lnTo>
                    <a:pt x="0" y="23812"/>
                  </a:lnTo>
                  <a:lnTo>
                    <a:pt x="0" y="3929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6AC32991-DBD4-4661-92E7-4638E53A3D13}"/>
                </a:ext>
              </a:extLst>
            </p:cNvPr>
            <p:cNvSpPr/>
            <p:nvPr/>
          </p:nvSpPr>
          <p:spPr>
            <a:xfrm>
              <a:off x="2883694" y="4351734"/>
              <a:ext cx="3781425" cy="117872"/>
            </a:xfrm>
            <a:custGeom>
              <a:avLst/>
              <a:gdLst>
                <a:gd name="connsiteX0" fmla="*/ 0 w 2565797"/>
                <a:gd name="connsiteY0" fmla="*/ 117872 h 117872"/>
                <a:gd name="connsiteX1" fmla="*/ 2381 w 2565797"/>
                <a:gd name="connsiteY1" fmla="*/ 78582 h 117872"/>
                <a:gd name="connsiteX2" fmla="*/ 1116806 w 2565797"/>
                <a:gd name="connsiteY2" fmla="*/ 76200 h 117872"/>
                <a:gd name="connsiteX3" fmla="*/ 1109662 w 2565797"/>
                <a:gd name="connsiteY3" fmla="*/ 61913 h 117872"/>
                <a:gd name="connsiteX4" fmla="*/ 1169194 w 2565797"/>
                <a:gd name="connsiteY4" fmla="*/ 63104 h 117872"/>
                <a:gd name="connsiteX5" fmla="*/ 1170384 w 2565797"/>
                <a:gd name="connsiteY5" fmla="*/ 47625 h 117872"/>
                <a:gd name="connsiteX6" fmla="*/ 1391840 w 2565797"/>
                <a:gd name="connsiteY6" fmla="*/ 51197 h 117872"/>
                <a:gd name="connsiteX7" fmla="*/ 1391840 w 2565797"/>
                <a:gd name="connsiteY7" fmla="*/ 11907 h 117872"/>
                <a:gd name="connsiteX8" fmla="*/ 2220515 w 2565797"/>
                <a:gd name="connsiteY8" fmla="*/ 28575 h 117872"/>
                <a:gd name="connsiteX9" fmla="*/ 2216944 w 2565797"/>
                <a:gd name="connsiteY9" fmla="*/ 3572 h 117872"/>
                <a:gd name="connsiteX10" fmla="*/ 2565797 w 2565797"/>
                <a:gd name="connsiteY10" fmla="*/ 0 h 117872"/>
                <a:gd name="connsiteX0" fmla="*/ 0 w 3781425"/>
                <a:gd name="connsiteY0" fmla="*/ 127397 h 127397"/>
                <a:gd name="connsiteX1" fmla="*/ 2381 w 3781425"/>
                <a:gd name="connsiteY1" fmla="*/ 88107 h 127397"/>
                <a:gd name="connsiteX2" fmla="*/ 1116806 w 3781425"/>
                <a:gd name="connsiteY2" fmla="*/ 85725 h 127397"/>
                <a:gd name="connsiteX3" fmla="*/ 1109662 w 3781425"/>
                <a:gd name="connsiteY3" fmla="*/ 71438 h 127397"/>
                <a:gd name="connsiteX4" fmla="*/ 1169194 w 3781425"/>
                <a:gd name="connsiteY4" fmla="*/ 72629 h 127397"/>
                <a:gd name="connsiteX5" fmla="*/ 1170384 w 3781425"/>
                <a:gd name="connsiteY5" fmla="*/ 57150 h 127397"/>
                <a:gd name="connsiteX6" fmla="*/ 1391840 w 3781425"/>
                <a:gd name="connsiteY6" fmla="*/ 60722 h 127397"/>
                <a:gd name="connsiteX7" fmla="*/ 1391840 w 3781425"/>
                <a:gd name="connsiteY7" fmla="*/ 21432 h 127397"/>
                <a:gd name="connsiteX8" fmla="*/ 2220515 w 3781425"/>
                <a:gd name="connsiteY8" fmla="*/ 38100 h 127397"/>
                <a:gd name="connsiteX9" fmla="*/ 2216944 w 3781425"/>
                <a:gd name="connsiteY9" fmla="*/ 13097 h 127397"/>
                <a:gd name="connsiteX10" fmla="*/ 3781425 w 3781425"/>
                <a:gd name="connsiteY10" fmla="*/ 0 h 127397"/>
                <a:gd name="connsiteX0" fmla="*/ 0 w 3781425"/>
                <a:gd name="connsiteY0" fmla="*/ 117872 h 117872"/>
                <a:gd name="connsiteX1" fmla="*/ 2381 w 3781425"/>
                <a:gd name="connsiteY1" fmla="*/ 78582 h 117872"/>
                <a:gd name="connsiteX2" fmla="*/ 1116806 w 3781425"/>
                <a:gd name="connsiteY2" fmla="*/ 76200 h 117872"/>
                <a:gd name="connsiteX3" fmla="*/ 1109662 w 3781425"/>
                <a:gd name="connsiteY3" fmla="*/ 61913 h 117872"/>
                <a:gd name="connsiteX4" fmla="*/ 1169194 w 3781425"/>
                <a:gd name="connsiteY4" fmla="*/ 63104 h 117872"/>
                <a:gd name="connsiteX5" fmla="*/ 1170384 w 3781425"/>
                <a:gd name="connsiteY5" fmla="*/ 47625 h 117872"/>
                <a:gd name="connsiteX6" fmla="*/ 1391840 w 3781425"/>
                <a:gd name="connsiteY6" fmla="*/ 51197 h 117872"/>
                <a:gd name="connsiteX7" fmla="*/ 1391840 w 3781425"/>
                <a:gd name="connsiteY7" fmla="*/ 11907 h 117872"/>
                <a:gd name="connsiteX8" fmla="*/ 2220515 w 3781425"/>
                <a:gd name="connsiteY8" fmla="*/ 28575 h 117872"/>
                <a:gd name="connsiteX9" fmla="*/ 2216944 w 3781425"/>
                <a:gd name="connsiteY9" fmla="*/ 3572 h 117872"/>
                <a:gd name="connsiteX10" fmla="*/ 3781425 w 3781425"/>
                <a:gd name="connsiteY10" fmla="*/ 0 h 1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1425" h="117872">
                  <a:moveTo>
                    <a:pt x="0" y="117872"/>
                  </a:moveTo>
                  <a:lnTo>
                    <a:pt x="2381" y="78582"/>
                  </a:lnTo>
                  <a:lnTo>
                    <a:pt x="1116806" y="76200"/>
                  </a:lnTo>
                  <a:lnTo>
                    <a:pt x="1109662" y="61913"/>
                  </a:lnTo>
                  <a:lnTo>
                    <a:pt x="1169194" y="63104"/>
                  </a:lnTo>
                  <a:cubicBezTo>
                    <a:pt x="1169591" y="57944"/>
                    <a:pt x="1169987" y="52785"/>
                    <a:pt x="1170384" y="47625"/>
                  </a:cubicBezTo>
                  <a:lnTo>
                    <a:pt x="1391840" y="51197"/>
                  </a:lnTo>
                  <a:lnTo>
                    <a:pt x="1391840" y="11907"/>
                  </a:lnTo>
                  <a:lnTo>
                    <a:pt x="2220515" y="28575"/>
                  </a:lnTo>
                  <a:lnTo>
                    <a:pt x="2216944" y="3572"/>
                  </a:lnTo>
                  <a:lnTo>
                    <a:pt x="378142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28B90776-E037-4311-98BE-21934234B77A}"/>
                </a:ext>
              </a:extLst>
            </p:cNvPr>
            <p:cNvSpPr/>
            <p:nvPr/>
          </p:nvSpPr>
          <p:spPr>
            <a:xfrm>
              <a:off x="6661546" y="4007644"/>
              <a:ext cx="1827609" cy="346472"/>
            </a:xfrm>
            <a:custGeom>
              <a:avLst/>
              <a:gdLst>
                <a:gd name="connsiteX0" fmla="*/ 0 w 1826418"/>
                <a:gd name="connsiteY0" fmla="*/ 348853 h 348853"/>
                <a:gd name="connsiteX1" fmla="*/ 40481 w 1826418"/>
                <a:gd name="connsiteY1" fmla="*/ 310753 h 348853"/>
                <a:gd name="connsiteX2" fmla="*/ 36909 w 1826418"/>
                <a:gd name="connsiteY2" fmla="*/ 282178 h 348853"/>
                <a:gd name="connsiteX3" fmla="*/ 94059 w 1826418"/>
                <a:gd name="connsiteY3" fmla="*/ 282178 h 348853"/>
                <a:gd name="connsiteX4" fmla="*/ 91678 w 1826418"/>
                <a:gd name="connsiteY4" fmla="*/ 242887 h 348853"/>
                <a:gd name="connsiteX5" fmla="*/ 248840 w 1826418"/>
                <a:gd name="connsiteY5" fmla="*/ 246459 h 348853"/>
                <a:gd name="connsiteX6" fmla="*/ 250031 w 1826418"/>
                <a:gd name="connsiteY6" fmla="*/ 215503 h 348853"/>
                <a:gd name="connsiteX7" fmla="*/ 315515 w 1826418"/>
                <a:gd name="connsiteY7" fmla="*/ 213122 h 348853"/>
                <a:gd name="connsiteX8" fmla="*/ 314325 w 1826418"/>
                <a:gd name="connsiteY8" fmla="*/ 194072 h 348853"/>
                <a:gd name="connsiteX9" fmla="*/ 1003696 w 1826418"/>
                <a:gd name="connsiteY9" fmla="*/ 191690 h 348853"/>
                <a:gd name="connsiteX10" fmla="*/ 1003696 w 1826418"/>
                <a:gd name="connsiteY10" fmla="*/ 160734 h 348853"/>
                <a:gd name="connsiteX11" fmla="*/ 1127521 w 1826418"/>
                <a:gd name="connsiteY11" fmla="*/ 165497 h 348853"/>
                <a:gd name="connsiteX12" fmla="*/ 1126331 w 1826418"/>
                <a:gd name="connsiteY12" fmla="*/ 123825 h 348853"/>
                <a:gd name="connsiteX13" fmla="*/ 1416843 w 1826418"/>
                <a:gd name="connsiteY13" fmla="*/ 136922 h 348853"/>
                <a:gd name="connsiteX14" fmla="*/ 1416843 w 1826418"/>
                <a:gd name="connsiteY14" fmla="*/ 107156 h 348853"/>
                <a:gd name="connsiteX15" fmla="*/ 1415653 w 1826418"/>
                <a:gd name="connsiteY15" fmla="*/ 69056 h 348853"/>
                <a:gd name="connsiteX16" fmla="*/ 1513284 w 1826418"/>
                <a:gd name="connsiteY16" fmla="*/ 69056 h 348853"/>
                <a:gd name="connsiteX17" fmla="*/ 1512093 w 1826418"/>
                <a:gd name="connsiteY17" fmla="*/ 41672 h 348853"/>
                <a:gd name="connsiteX18" fmla="*/ 1651396 w 1826418"/>
                <a:gd name="connsiteY18" fmla="*/ 39290 h 348853"/>
                <a:gd name="connsiteX19" fmla="*/ 1651396 w 1826418"/>
                <a:gd name="connsiteY19" fmla="*/ 13097 h 348853"/>
                <a:gd name="connsiteX20" fmla="*/ 1666875 w 1826418"/>
                <a:gd name="connsiteY20" fmla="*/ 15478 h 348853"/>
                <a:gd name="connsiteX21" fmla="*/ 1666875 w 1826418"/>
                <a:gd name="connsiteY21" fmla="*/ 0 h 348853"/>
                <a:gd name="connsiteX22" fmla="*/ 1826418 w 1826418"/>
                <a:gd name="connsiteY22" fmla="*/ 2381 h 348853"/>
                <a:gd name="connsiteX0" fmla="*/ 0 w 1827609"/>
                <a:gd name="connsiteY0" fmla="*/ 346472 h 346472"/>
                <a:gd name="connsiteX1" fmla="*/ 41672 w 1827609"/>
                <a:gd name="connsiteY1" fmla="*/ 310753 h 346472"/>
                <a:gd name="connsiteX2" fmla="*/ 38100 w 1827609"/>
                <a:gd name="connsiteY2" fmla="*/ 282178 h 346472"/>
                <a:gd name="connsiteX3" fmla="*/ 95250 w 1827609"/>
                <a:gd name="connsiteY3" fmla="*/ 282178 h 346472"/>
                <a:gd name="connsiteX4" fmla="*/ 92869 w 1827609"/>
                <a:gd name="connsiteY4" fmla="*/ 242887 h 346472"/>
                <a:gd name="connsiteX5" fmla="*/ 250031 w 1827609"/>
                <a:gd name="connsiteY5" fmla="*/ 246459 h 346472"/>
                <a:gd name="connsiteX6" fmla="*/ 251222 w 1827609"/>
                <a:gd name="connsiteY6" fmla="*/ 215503 h 346472"/>
                <a:gd name="connsiteX7" fmla="*/ 316706 w 1827609"/>
                <a:gd name="connsiteY7" fmla="*/ 213122 h 346472"/>
                <a:gd name="connsiteX8" fmla="*/ 315516 w 1827609"/>
                <a:gd name="connsiteY8" fmla="*/ 194072 h 346472"/>
                <a:gd name="connsiteX9" fmla="*/ 1004887 w 1827609"/>
                <a:gd name="connsiteY9" fmla="*/ 191690 h 346472"/>
                <a:gd name="connsiteX10" fmla="*/ 1004887 w 1827609"/>
                <a:gd name="connsiteY10" fmla="*/ 160734 h 346472"/>
                <a:gd name="connsiteX11" fmla="*/ 1128712 w 1827609"/>
                <a:gd name="connsiteY11" fmla="*/ 165497 h 346472"/>
                <a:gd name="connsiteX12" fmla="*/ 1127522 w 1827609"/>
                <a:gd name="connsiteY12" fmla="*/ 123825 h 346472"/>
                <a:gd name="connsiteX13" fmla="*/ 1418034 w 1827609"/>
                <a:gd name="connsiteY13" fmla="*/ 136922 h 346472"/>
                <a:gd name="connsiteX14" fmla="*/ 1418034 w 1827609"/>
                <a:gd name="connsiteY14" fmla="*/ 107156 h 346472"/>
                <a:gd name="connsiteX15" fmla="*/ 1416844 w 1827609"/>
                <a:gd name="connsiteY15" fmla="*/ 69056 h 346472"/>
                <a:gd name="connsiteX16" fmla="*/ 1514475 w 1827609"/>
                <a:gd name="connsiteY16" fmla="*/ 69056 h 346472"/>
                <a:gd name="connsiteX17" fmla="*/ 1513284 w 1827609"/>
                <a:gd name="connsiteY17" fmla="*/ 41672 h 346472"/>
                <a:gd name="connsiteX18" fmla="*/ 1652587 w 1827609"/>
                <a:gd name="connsiteY18" fmla="*/ 39290 h 346472"/>
                <a:gd name="connsiteX19" fmla="*/ 1652587 w 1827609"/>
                <a:gd name="connsiteY19" fmla="*/ 13097 h 346472"/>
                <a:gd name="connsiteX20" fmla="*/ 1668066 w 1827609"/>
                <a:gd name="connsiteY20" fmla="*/ 15478 h 346472"/>
                <a:gd name="connsiteX21" fmla="*/ 1668066 w 1827609"/>
                <a:gd name="connsiteY21" fmla="*/ 0 h 346472"/>
                <a:gd name="connsiteX22" fmla="*/ 1827609 w 1827609"/>
                <a:gd name="connsiteY22" fmla="*/ 2381 h 34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7609" h="346472">
                  <a:moveTo>
                    <a:pt x="0" y="346472"/>
                  </a:moveTo>
                  <a:lnTo>
                    <a:pt x="41672" y="310753"/>
                  </a:lnTo>
                  <a:lnTo>
                    <a:pt x="38100" y="282178"/>
                  </a:lnTo>
                  <a:lnTo>
                    <a:pt x="95250" y="282178"/>
                  </a:lnTo>
                  <a:lnTo>
                    <a:pt x="92869" y="242887"/>
                  </a:lnTo>
                  <a:lnTo>
                    <a:pt x="250031" y="246459"/>
                  </a:lnTo>
                  <a:lnTo>
                    <a:pt x="251222" y="215503"/>
                  </a:lnTo>
                  <a:lnTo>
                    <a:pt x="316706" y="213122"/>
                  </a:lnTo>
                  <a:cubicBezTo>
                    <a:pt x="316309" y="206772"/>
                    <a:pt x="315913" y="200422"/>
                    <a:pt x="315516" y="194072"/>
                  </a:cubicBezTo>
                  <a:lnTo>
                    <a:pt x="1004887" y="191690"/>
                  </a:lnTo>
                  <a:lnTo>
                    <a:pt x="1004887" y="160734"/>
                  </a:lnTo>
                  <a:lnTo>
                    <a:pt x="1128712" y="165497"/>
                  </a:lnTo>
                  <a:cubicBezTo>
                    <a:pt x="1128315" y="151606"/>
                    <a:pt x="1127919" y="137716"/>
                    <a:pt x="1127522" y="123825"/>
                  </a:cubicBezTo>
                  <a:lnTo>
                    <a:pt x="1418034" y="136922"/>
                  </a:lnTo>
                  <a:lnTo>
                    <a:pt x="1418034" y="107156"/>
                  </a:lnTo>
                  <a:cubicBezTo>
                    <a:pt x="1417637" y="94456"/>
                    <a:pt x="1417241" y="81756"/>
                    <a:pt x="1416844" y="69056"/>
                  </a:cubicBezTo>
                  <a:lnTo>
                    <a:pt x="1514475" y="69056"/>
                  </a:lnTo>
                  <a:lnTo>
                    <a:pt x="1513284" y="41672"/>
                  </a:lnTo>
                  <a:lnTo>
                    <a:pt x="1652587" y="39290"/>
                  </a:lnTo>
                  <a:lnTo>
                    <a:pt x="1652587" y="13097"/>
                  </a:lnTo>
                  <a:lnTo>
                    <a:pt x="1668066" y="15478"/>
                  </a:lnTo>
                  <a:lnTo>
                    <a:pt x="1668066" y="0"/>
                  </a:lnTo>
                  <a:lnTo>
                    <a:pt x="1827609" y="238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3651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8C8C-993C-4EE2-ADA1-2E8C11A06F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5. HBV – novel therapies</a:t>
            </a:r>
          </a:p>
        </p:txBody>
      </p:sp>
      <p:sp>
        <p:nvSpPr>
          <p:cNvPr id="3" name="Text Placeholder 2">
            <a:extLst>
              <a:ext uri="{FF2B5EF4-FFF2-40B4-BE49-F238E27FC236}">
                <a16:creationId xmlns:a16="http://schemas.microsoft.com/office/drawing/2014/main" id="{A6010166-84DF-4899-AE23-686DD3340A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64084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Safety, PK and antiviral activity of CAM JNJ-56136379 (JNJ-6379) in treatment-</a:t>
            </a:r>
            <a:r>
              <a:rPr lang="en-GB" sz="2000" dirty="0" err="1"/>
              <a:t>na</a:t>
            </a:r>
            <a:r>
              <a:rPr lang="en-US" sz="2000" dirty="0"/>
              <a:t>ï</a:t>
            </a:r>
            <a:r>
              <a:rPr lang="en-GB" sz="2000" dirty="0" err="1"/>
              <a:t>ve</a:t>
            </a:r>
            <a:r>
              <a:rPr lang="en-GB" sz="2000" dirty="0"/>
              <a:t> CHB patients without cirrhosis</a:t>
            </a:r>
          </a:p>
        </p:txBody>
      </p:sp>
      <p:sp>
        <p:nvSpPr>
          <p:cNvPr id="5" name="Text Placeholder 4">
            <a:extLst>
              <a:ext uri="{FF2B5EF4-FFF2-40B4-BE49-F238E27FC236}">
                <a16:creationId xmlns:a16="http://schemas.microsoft.com/office/drawing/2014/main" id="{C385C43D-81F4-4659-8CA5-A96A6E18D7E9}"/>
              </a:ext>
            </a:extLst>
          </p:cNvPr>
          <p:cNvSpPr>
            <a:spLocks noGrp="1"/>
          </p:cNvSpPr>
          <p:nvPr>
            <p:ph type="body" sz="quarter" idx="10"/>
          </p:nvPr>
        </p:nvSpPr>
        <p:spPr/>
        <p:txBody>
          <a:bodyPr/>
          <a:lstStyle/>
          <a:p>
            <a:r>
              <a:rPr lang="en-US" dirty="0"/>
              <a:t>*RNA analysis was carried out in an exploratory setting; </a:t>
            </a:r>
            <a:r>
              <a:rPr lang="en-GB" baseline="30000" dirty="0"/>
              <a:t>†</a:t>
            </a:r>
            <a:r>
              <a:rPr lang="en-US" dirty="0"/>
              <a:t>n=8; </a:t>
            </a:r>
            <a:r>
              <a:rPr lang="en-GB" baseline="30000" dirty="0"/>
              <a:t>‡</a:t>
            </a:r>
            <a:r>
              <a:rPr lang="en-US" dirty="0"/>
              <a:t>n=5; </a:t>
            </a:r>
            <a:br>
              <a:rPr lang="en-US" dirty="0"/>
            </a:br>
            <a:r>
              <a:rPr lang="en-GB" dirty="0" err="1"/>
              <a:t>Zoulim</a:t>
            </a:r>
            <a:r>
              <a:rPr lang="en-GB" dirty="0"/>
              <a:t> F, et al. ILC 2018, #LBO-004</a:t>
            </a:r>
          </a:p>
        </p:txBody>
      </p:sp>
      <p:sp>
        <p:nvSpPr>
          <p:cNvPr id="9" name="Content Placeholder 8">
            <a:extLst>
              <a:ext uri="{FF2B5EF4-FFF2-40B4-BE49-F238E27FC236}">
                <a16:creationId xmlns:a16="http://schemas.microsoft.com/office/drawing/2014/main" id="{18C3F5B7-DF29-4B0A-A43E-3BBA068FAE9D}"/>
              </a:ext>
            </a:extLst>
          </p:cNvPr>
          <p:cNvSpPr>
            <a:spLocks noGrp="1"/>
          </p:cNvSpPr>
          <p:nvPr>
            <p:ph sz="half" idx="1"/>
          </p:nvPr>
        </p:nvSpPr>
        <p:spPr>
          <a:xfrm>
            <a:off x="319314" y="1340768"/>
            <a:ext cx="8573166" cy="880241"/>
          </a:xfrm>
        </p:spPr>
        <p:txBody>
          <a:bodyPr wrap="square">
            <a:spAutoFit/>
          </a:bodyPr>
          <a:lstStyle/>
          <a:p>
            <a:r>
              <a:rPr lang="en-GB" sz="1600" dirty="0"/>
              <a:t>Capsid assembly modulator (CAM) </a:t>
            </a:r>
            <a:r>
              <a:rPr lang="en-US" sz="1600" dirty="0"/>
              <a:t>JNJ-6379 25 mg, 75 mg or 150 mg administered orally </a:t>
            </a:r>
            <a:r>
              <a:rPr lang="en-US" sz="1600" dirty="0" err="1"/>
              <a:t>qd</a:t>
            </a:r>
            <a:r>
              <a:rPr lang="en-US" sz="1600" dirty="0"/>
              <a:t> for 28 days is well tolerated and displayed dose-proportional PK</a:t>
            </a:r>
          </a:p>
          <a:p>
            <a:r>
              <a:rPr lang="en-GB" sz="1600" dirty="0"/>
              <a:t>Potent reduction of HBV DNA and RNA; no relevant changes in HBsAg</a:t>
            </a:r>
          </a:p>
        </p:txBody>
      </p:sp>
      <p:graphicFrame>
        <p:nvGraphicFramePr>
          <p:cNvPr id="160" name="Table 159"/>
          <p:cNvGraphicFramePr>
            <a:graphicFrameLocks noGrp="1"/>
          </p:cNvGraphicFramePr>
          <p:nvPr>
            <p:extLst>
              <p:ext uri="{D42A27DB-BD31-4B8C-83A1-F6EECF244321}">
                <p14:modId xmlns:p14="http://schemas.microsoft.com/office/powerpoint/2010/main" val="2636107011"/>
              </p:ext>
            </p:extLst>
          </p:nvPr>
        </p:nvGraphicFramePr>
        <p:xfrm>
          <a:off x="646489" y="2348476"/>
          <a:ext cx="7918816" cy="2580038"/>
        </p:xfrm>
        <a:graphic>
          <a:graphicData uri="http://schemas.openxmlformats.org/drawingml/2006/table">
            <a:tbl>
              <a:tblPr firstRow="1" bandRow="1">
                <a:tableStyleId>{69012ECD-51FC-41F1-AA8D-1B2483CD663E}</a:tableStyleId>
              </a:tblPr>
              <a:tblGrid>
                <a:gridCol w="103157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815550">
                  <a:extLst>
                    <a:ext uri="{9D8B030D-6E8A-4147-A177-3AD203B41FA5}">
                      <a16:colId xmlns:a16="http://schemas.microsoft.com/office/drawing/2014/main" val="20005"/>
                    </a:ext>
                  </a:extLst>
                </a:gridCol>
                <a:gridCol w="358951">
                  <a:extLst>
                    <a:ext uri="{9D8B030D-6E8A-4147-A177-3AD203B41FA5}">
                      <a16:colId xmlns:a16="http://schemas.microsoft.com/office/drawing/2014/main" val="20006"/>
                    </a:ext>
                  </a:extLst>
                </a:gridCol>
                <a:gridCol w="1116000">
                  <a:extLst>
                    <a:ext uri="{9D8B030D-6E8A-4147-A177-3AD203B41FA5}">
                      <a16:colId xmlns:a16="http://schemas.microsoft.com/office/drawing/2014/main" val="20007"/>
                    </a:ext>
                  </a:extLst>
                </a:gridCol>
                <a:gridCol w="1152000">
                  <a:extLst>
                    <a:ext uri="{9D8B030D-6E8A-4147-A177-3AD203B41FA5}">
                      <a16:colId xmlns:a16="http://schemas.microsoft.com/office/drawing/2014/main" val="20008"/>
                    </a:ext>
                  </a:extLst>
                </a:gridCol>
                <a:gridCol w="888745">
                  <a:extLst>
                    <a:ext uri="{9D8B030D-6E8A-4147-A177-3AD203B41FA5}">
                      <a16:colId xmlns:a16="http://schemas.microsoft.com/office/drawing/2014/main" val="20010"/>
                    </a:ext>
                  </a:extLst>
                </a:gridCol>
              </a:tblGrid>
              <a:tr h="22089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4">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GB" sz="1200" dirty="0">
                          <a:latin typeface="+mn-lt"/>
                        </a:rPr>
                        <a:t>HBV DNA</a:t>
                      </a:r>
                      <a:endParaRPr lang="en-GB" sz="1200" dirty="0">
                        <a:solidFill>
                          <a:schemeClr val="bg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800" dirty="0"/>
                    </a:p>
                  </a:txBody>
                  <a:tcPr anchor="b"/>
                </a:tc>
                <a:tc hMerge="1">
                  <a:txBody>
                    <a:bodyPr/>
                    <a:lstStyle/>
                    <a:p>
                      <a:pPr algn="ctr"/>
                      <a:endParaRPr lang="en-GB" sz="900" dirty="0"/>
                    </a:p>
                  </a:txBody>
                  <a:tcPr marL="109528" marR="109528" marT="54765" marB="54765"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gridSpan="4">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GB" sz="1200" dirty="0">
                          <a:latin typeface="+mn-lt"/>
                        </a:rPr>
                        <a:t>HBV RNA*</a:t>
                      </a:r>
                      <a:endParaRPr lang="en-GB" sz="1200" baseline="30000" dirty="0">
                        <a:solidFill>
                          <a:schemeClr val="bg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900" dirty="0"/>
                    </a:p>
                  </a:txBody>
                  <a:tcPr marL="109528" marR="109528" marT="54765" marB="54765"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800" dirty="0"/>
                    </a:p>
                  </a:txBody>
                  <a:tcPr anchor="b"/>
                </a:tc>
                <a:tc hMerge="1">
                  <a:txBody>
                    <a:bodyPr/>
                    <a:lstStyle/>
                    <a:p>
                      <a:endParaRPr lang="en-GB"/>
                    </a:p>
                  </a:txBody>
                  <a:tcPr/>
                </a:tc>
                <a:extLst>
                  <a:ext uri="{0D108BD9-81ED-4DB2-BD59-A6C34878D82A}">
                    <a16:rowId xmlns:a16="http://schemas.microsoft.com/office/drawing/2014/main" val="10000"/>
                  </a:ext>
                </a:extLst>
              </a:tr>
              <a:tr h="2208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Baseline</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algn="ctr"/>
                      <a:endParaRPr lang="en-GB" sz="800" dirty="0"/>
                    </a:p>
                  </a:txBody>
                  <a:tcPr anchor="b"/>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Day 29</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Baseline</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algn="ctr"/>
                      <a:endParaRPr lang="en-GB" sz="800" dirty="0"/>
                    </a:p>
                  </a:txBody>
                  <a:tcPr anchor="b"/>
                </a:tc>
                <a:tc gridSpan="2">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Day 29</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1"/>
                  </a:ext>
                </a:extLst>
              </a:tr>
              <a:tr h="70219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mn-lt"/>
                        </a:rPr>
                        <a:t>Treatment arm</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N</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Mean (SD) log</a:t>
                      </a:r>
                      <a:r>
                        <a:rPr lang="en-GB" sz="1200" baseline="-25000" dirty="0">
                          <a:latin typeface="+mn-lt"/>
                        </a:rPr>
                        <a:t>10</a:t>
                      </a:r>
                      <a:r>
                        <a:rPr lang="en-GB" sz="1200" dirty="0">
                          <a:latin typeface="+mn-lt"/>
                        </a:rPr>
                        <a:t> IU/mL</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Mean (SD) change from BL</a:t>
                      </a:r>
                      <a:br>
                        <a:rPr lang="en-GB" sz="1200" dirty="0">
                          <a:latin typeface="+mn-lt"/>
                        </a:rPr>
                      </a:br>
                      <a:r>
                        <a:rPr lang="en-GB" sz="1200" dirty="0">
                          <a:latin typeface="+mn-lt"/>
                        </a:rPr>
                        <a:t>log</a:t>
                      </a:r>
                      <a:r>
                        <a:rPr lang="en-GB" sz="1200" baseline="-25000" dirty="0">
                          <a:latin typeface="+mn-lt"/>
                        </a:rPr>
                        <a:t>10</a:t>
                      </a:r>
                      <a:r>
                        <a:rPr lang="en-GB" sz="1200" dirty="0">
                          <a:latin typeface="+mn-lt"/>
                        </a:rPr>
                        <a:t> IU/ml</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&lt;LLOQ</a:t>
                      </a:r>
                    </a:p>
                    <a:p>
                      <a:pPr algn="ctr"/>
                      <a:r>
                        <a:rPr lang="en-GB" sz="1200" dirty="0">
                          <a:latin typeface="+mn-lt"/>
                        </a:rPr>
                        <a:t>n (%)</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N</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Mean (SD) </a:t>
                      </a:r>
                      <a:br>
                        <a:rPr lang="en-GB" sz="1200" dirty="0">
                          <a:latin typeface="+mn-lt"/>
                        </a:rPr>
                      </a:br>
                      <a:r>
                        <a:rPr lang="en-GB" sz="1200" dirty="0">
                          <a:latin typeface="+mn-lt"/>
                        </a:rPr>
                        <a:t>log</a:t>
                      </a:r>
                      <a:r>
                        <a:rPr lang="en-GB" sz="1200" baseline="-25000" dirty="0">
                          <a:latin typeface="+mn-lt"/>
                        </a:rPr>
                        <a:t>10</a:t>
                      </a:r>
                      <a:r>
                        <a:rPr lang="en-GB" sz="1200" dirty="0">
                          <a:latin typeface="+mn-lt"/>
                        </a:rPr>
                        <a:t> </a:t>
                      </a:r>
                      <a:r>
                        <a:rPr lang="en-GB" sz="1200" dirty="0" err="1">
                          <a:latin typeface="+mn-lt"/>
                        </a:rPr>
                        <a:t>cp</a:t>
                      </a:r>
                      <a:r>
                        <a:rPr lang="en-GB" sz="1200" dirty="0">
                          <a:latin typeface="+mn-lt"/>
                        </a:rPr>
                        <a:t>/ml</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Mean (SD) change from BL</a:t>
                      </a:r>
                      <a:br>
                        <a:rPr lang="en-GB" sz="1200" dirty="0">
                          <a:latin typeface="+mn-lt"/>
                        </a:rPr>
                      </a:br>
                      <a:r>
                        <a:rPr lang="en-GB" sz="1200" dirty="0">
                          <a:latin typeface="+mn-lt"/>
                        </a:rPr>
                        <a:t>log</a:t>
                      </a:r>
                      <a:r>
                        <a:rPr lang="en-GB" sz="1200" baseline="-25000" dirty="0">
                          <a:latin typeface="+mn-lt"/>
                        </a:rPr>
                        <a:t>10</a:t>
                      </a:r>
                      <a:r>
                        <a:rPr lang="en-GB" sz="1200" baseline="0" dirty="0">
                          <a:latin typeface="+mn-lt"/>
                        </a:rPr>
                        <a:t> </a:t>
                      </a:r>
                      <a:r>
                        <a:rPr lang="en-GB" sz="1200" baseline="0" dirty="0" err="1">
                          <a:latin typeface="+mn-lt"/>
                        </a:rPr>
                        <a:t>cp</a:t>
                      </a:r>
                      <a:r>
                        <a:rPr lang="en-GB" sz="1200" baseline="0" dirty="0">
                          <a:latin typeface="+mn-lt"/>
                        </a:rPr>
                        <a:t>/ml</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Not</a:t>
                      </a:r>
                      <a:r>
                        <a:rPr lang="en-GB" sz="1200" baseline="0" dirty="0">
                          <a:latin typeface="+mn-lt"/>
                        </a:rPr>
                        <a:t> detected</a:t>
                      </a:r>
                    </a:p>
                    <a:p>
                      <a:pPr algn="ctr"/>
                      <a:r>
                        <a:rPr lang="en-GB" sz="1200" baseline="0" dirty="0">
                          <a:latin typeface="+mn-lt"/>
                        </a:rPr>
                        <a:t>n (%)</a:t>
                      </a:r>
                      <a:endParaRPr lang="en-GB" sz="1200" b="1"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872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mn-lt"/>
                        </a:rPr>
                        <a:t>25 mg </a:t>
                      </a:r>
                      <a:r>
                        <a:rPr lang="en-GB" sz="1200" dirty="0" err="1">
                          <a:latin typeface="+mn-lt"/>
                        </a:rPr>
                        <a:t>qd</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6.90 (1.91)</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–2.16 (0.49)</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0</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5.59 (2.37)</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–2.30 (0.59)</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 (38%)</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1907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mn-lt"/>
                        </a:rPr>
                        <a:t>75 mg</a:t>
                      </a:r>
                      <a:r>
                        <a:rPr lang="en-GB" sz="1200" baseline="0" dirty="0">
                          <a:latin typeface="+mn-lt"/>
                        </a:rPr>
                        <a:t> </a:t>
                      </a:r>
                      <a:r>
                        <a:rPr lang="en-GB" sz="1200" baseline="0" dirty="0" err="1">
                          <a:latin typeface="+mn-lt"/>
                        </a:rPr>
                        <a:t>qd</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5.26 (1.50)</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–2.89 (0.48)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 (38%)</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3.39 (2.21)</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–1.85 (1.42)</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6 (75%)</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33317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mn-lt"/>
                        </a:rPr>
                        <a:t>150 mg </a:t>
                      </a:r>
                      <a:r>
                        <a:rPr lang="en-GB" sz="1200" dirty="0" err="1">
                          <a:latin typeface="+mn-lt"/>
                        </a:rPr>
                        <a:t>qd</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9</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5.10 (1.56)</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kern="1200" dirty="0">
                          <a:solidFill>
                            <a:schemeClr val="dk1"/>
                          </a:solidFill>
                          <a:latin typeface="Verdana"/>
                          <a:ea typeface="+mn-ea"/>
                          <a:cs typeface="+mn-cs"/>
                        </a:rPr>
                        <a:t>–</a:t>
                      </a:r>
                      <a:r>
                        <a:rPr lang="en-GB" sz="1200" dirty="0">
                          <a:latin typeface="+mn-lt"/>
                        </a:rPr>
                        <a:t>2.70</a:t>
                      </a:r>
                      <a:r>
                        <a:rPr lang="en-GB" sz="1200" baseline="0" dirty="0">
                          <a:latin typeface="+mn-lt"/>
                        </a:rPr>
                        <a:t> </a:t>
                      </a:r>
                      <a:r>
                        <a:rPr lang="en-GB" sz="1200" dirty="0">
                          <a:latin typeface="+mn-lt"/>
                        </a:rPr>
                        <a:t>(0.53)</a:t>
                      </a:r>
                      <a:r>
                        <a:rPr lang="en-GB" sz="1200" baseline="30000" dirty="0">
                          <a:latin typeface="+mn-lt"/>
                        </a:rPr>
                        <a:t>†</a:t>
                      </a:r>
                      <a:endParaRPr lang="en-GB" sz="1200" baseline="300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a:t>
                      </a:r>
                      <a:r>
                        <a:rPr lang="en-GB" sz="1200" baseline="0" dirty="0">
                          <a:latin typeface="+mn-lt"/>
                        </a:rPr>
                        <a:t> </a:t>
                      </a:r>
                      <a:r>
                        <a:rPr lang="en-GB" sz="1200" dirty="0">
                          <a:latin typeface="+mn-lt"/>
                        </a:rPr>
                        <a:t>(38%)</a:t>
                      </a:r>
                      <a:r>
                        <a:rPr lang="en-GB" sz="1200" kern="1200" baseline="30000" dirty="0">
                          <a:solidFill>
                            <a:schemeClr val="dk1"/>
                          </a:solidFill>
                          <a:latin typeface="Verdana"/>
                          <a:ea typeface="+mn-ea"/>
                          <a:cs typeface="+mn-cs"/>
                        </a:rPr>
                        <a:t>†</a:t>
                      </a:r>
                      <a:r>
                        <a:rPr lang="en-GB" sz="1200" baseline="0" dirty="0">
                          <a:latin typeface="+mn-lt"/>
                        </a:rPr>
                        <a:t> </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9</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3.37 (1.66)</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kern="1200" dirty="0">
                          <a:solidFill>
                            <a:schemeClr val="dk1"/>
                          </a:solidFill>
                          <a:latin typeface="Verdana"/>
                          <a:ea typeface="+mn-ea"/>
                          <a:cs typeface="+mn-cs"/>
                        </a:rPr>
                        <a:t>–</a:t>
                      </a:r>
                      <a:r>
                        <a:rPr lang="en-GB" sz="1200" dirty="0">
                          <a:latin typeface="+mn-lt"/>
                        </a:rPr>
                        <a:t>1.67</a:t>
                      </a:r>
                      <a:r>
                        <a:rPr lang="en-GB" sz="1200" baseline="0" dirty="0">
                          <a:latin typeface="+mn-lt"/>
                        </a:rPr>
                        <a:t> (0.99)</a:t>
                      </a:r>
                      <a:r>
                        <a:rPr lang="en-GB" sz="1200" baseline="30000" dirty="0">
                          <a:latin typeface="+mn-lt"/>
                        </a:rPr>
                        <a:t>‡</a:t>
                      </a:r>
                      <a:endParaRPr lang="en-GB" sz="1200" baseline="300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4 (80%)</a:t>
                      </a:r>
                      <a:r>
                        <a:rPr lang="en-GB" sz="1200" kern="1200" baseline="30000" dirty="0">
                          <a:solidFill>
                            <a:schemeClr val="dk1"/>
                          </a:solidFill>
                          <a:latin typeface="Verdana"/>
                          <a:ea typeface="+mn-ea"/>
                          <a:cs typeface="+mn-cs"/>
                        </a:rPr>
                        <a:t>‡</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95141333"/>
                  </a:ext>
                </a:extLst>
              </a:tr>
              <a:tr h="3813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GB" sz="1200" dirty="0">
                          <a:latin typeface="+mn-lt"/>
                        </a:rPr>
                        <a:t>Pooled placebo</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11</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5.10 (1.64)</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kern="1200" dirty="0">
                          <a:solidFill>
                            <a:schemeClr val="dk1"/>
                          </a:solidFill>
                          <a:latin typeface="Verdana"/>
                          <a:ea typeface="+mn-ea"/>
                          <a:cs typeface="+mn-cs"/>
                        </a:rPr>
                        <a:t>–</a:t>
                      </a:r>
                      <a:r>
                        <a:rPr lang="en-GB" sz="1200" dirty="0">
                          <a:latin typeface="+mn-lt"/>
                        </a:rPr>
                        <a:t>0.04</a:t>
                      </a:r>
                      <a:r>
                        <a:rPr lang="en-GB" sz="1200" baseline="0" dirty="0">
                          <a:latin typeface="+mn-lt"/>
                        </a:rPr>
                        <a:t> (0.28)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0</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11</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3.33 (2.58)</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0.02 (0.86)</a:t>
                      </a:r>
                      <a:endParaRPr lang="en-GB" sz="1200" dirty="0">
                        <a:solidFill>
                          <a:schemeClr val="tx1"/>
                        </a:solidFill>
                        <a:latin typeface="+mn-lt"/>
                      </a:endParaRPr>
                    </a:p>
                  </a:txBody>
                  <a:tcPr marL="18000" marR="18000" marT="34463" marB="34463"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GB" sz="1200" dirty="0">
                          <a:latin typeface="+mn-lt"/>
                        </a:rPr>
                        <a:t>3 (27%)</a:t>
                      </a:r>
                      <a:endParaRPr lang="en-GB" sz="1200" dirty="0">
                        <a:solidFill>
                          <a:schemeClr val="tx1"/>
                        </a:solidFill>
                        <a:latin typeface="+mn-lt"/>
                      </a:endParaRPr>
                    </a:p>
                  </a:txBody>
                  <a:tcPr marL="18000" marR="18000" marT="41365" marB="41365"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Content Placeholder 3">
            <a:extLst>
              <a:ext uri="{FF2B5EF4-FFF2-40B4-BE49-F238E27FC236}">
                <a16:creationId xmlns:a16="http://schemas.microsoft.com/office/drawing/2014/main" id="{C36DCCF4-BD1B-472C-86F0-C1087537A9A6}"/>
              </a:ext>
            </a:extLst>
          </p:cNvPr>
          <p:cNvSpPr txBox="1">
            <a:spLocks/>
          </p:cNvSpPr>
          <p:nvPr/>
        </p:nvSpPr>
        <p:spPr>
          <a:xfrm>
            <a:off x="319314" y="5229200"/>
            <a:ext cx="8286562" cy="8802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An oral dose regimen of 250 mg daily for 28 days is being evaluated </a:t>
            </a:r>
          </a:p>
          <a:p>
            <a:r>
              <a:rPr lang="en-GB" sz="1600" dirty="0"/>
              <a:t>Phase 2a study is ongoing in treatment-naïve and </a:t>
            </a:r>
            <a:r>
              <a:rPr lang="en-GB" sz="1600" dirty="0" err="1"/>
              <a:t>virologically</a:t>
            </a:r>
            <a:r>
              <a:rPr lang="en-GB" sz="1600" dirty="0"/>
              <a:t> suppressed </a:t>
            </a:r>
            <a:br>
              <a:rPr lang="en-GB" sz="1600" dirty="0"/>
            </a:br>
            <a:r>
              <a:rPr lang="en-GB" sz="1600" dirty="0"/>
              <a:t>CHB patients </a:t>
            </a:r>
            <a:r>
              <a:rPr lang="en-US" sz="1600" dirty="0"/>
              <a:t>(NCT03361956)</a:t>
            </a:r>
          </a:p>
        </p:txBody>
      </p:sp>
    </p:spTree>
    <p:extLst>
      <p:ext uri="{BB962C8B-B14F-4D97-AF65-F5344CB8AC3E}">
        <p14:creationId xmlns:p14="http://schemas.microsoft.com/office/powerpoint/2010/main" val="3728432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a:t>Novel and potent HBV CAM reduces HBeAg and cccDNA in core-site directed T109I mutant in HepNTCP cells</a:t>
            </a:r>
            <a:endParaRPr lang="en-GB" sz="22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5938474"/>
            <a:ext cx="7547909" cy="919526"/>
          </a:xfrm>
        </p:spPr>
        <p:txBody>
          <a:bodyPr/>
          <a:lstStyle/>
          <a:p>
            <a:r>
              <a:rPr lang="en-US" dirty="0"/>
              <a:t>HBV infection of HepG2-NTCP (Clone7) was performed as described by </a:t>
            </a:r>
            <a:r>
              <a:rPr lang="en-US" i="1" dirty="0" err="1"/>
              <a:t>Michailidis</a:t>
            </a:r>
            <a:r>
              <a:rPr lang="en-US" i="1" dirty="0"/>
              <a:t> et al. Scientific Reports 2017</a:t>
            </a:r>
            <a:r>
              <a:rPr lang="en-US" dirty="0"/>
              <a:t>. Clone 7 cells were provided by </a:t>
            </a:r>
            <a:r>
              <a:rPr lang="en-US" dirty="0" err="1"/>
              <a:t>Dr</a:t>
            </a:r>
            <a:r>
              <a:rPr lang="en-US" dirty="0"/>
              <a:t> Charles Rice (Rockefeller University). </a:t>
            </a:r>
            <a:r>
              <a:rPr lang="en-GB" dirty="0" err="1"/>
              <a:t>cccDNA</a:t>
            </a:r>
            <a:r>
              <a:rPr lang="en-GB" dirty="0"/>
              <a:t> was amplified by real-time-PCR, </a:t>
            </a:r>
            <a:r>
              <a:rPr lang="en-GB" dirty="0" err="1"/>
              <a:t>HBeAg</a:t>
            </a:r>
            <a:r>
              <a:rPr lang="en-GB" dirty="0"/>
              <a:t> antigen production was measured by EIA</a:t>
            </a:r>
          </a:p>
          <a:p>
            <a:r>
              <a:rPr lang="en-GB" dirty="0" err="1"/>
              <a:t>Bassit</a:t>
            </a:r>
            <a:r>
              <a:rPr lang="en-GB" dirty="0"/>
              <a:t> L, et al. ILC 2018, #PS-026</a:t>
            </a:r>
            <a:endParaRPr lang="en-US" dirty="0"/>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1"/>
          </p:nvPr>
        </p:nvSpPr>
        <p:spPr>
          <a:xfrm>
            <a:off x="284696" y="1383000"/>
            <a:ext cx="4443609" cy="4767236"/>
          </a:xfrm>
        </p:spPr>
        <p:txBody>
          <a:bodyPr>
            <a:normAutofit fontScale="85000" lnSpcReduction="20000"/>
          </a:bodyPr>
          <a:lstStyle/>
          <a:p>
            <a:pPr>
              <a:spcBef>
                <a:spcPts val="600"/>
              </a:spcBef>
            </a:pPr>
            <a:r>
              <a:rPr lang="en-US" sz="1300" b="1"/>
              <a:t>Objective: </a:t>
            </a:r>
            <a:r>
              <a:rPr lang="en-US" sz="1300"/>
              <a:t>to evaluate the ability of GLP-26 to block cccDNA formation and HBeAg production </a:t>
            </a:r>
          </a:p>
          <a:p>
            <a:pPr>
              <a:spcBef>
                <a:spcPts val="600"/>
              </a:spcBef>
            </a:pPr>
            <a:r>
              <a:rPr lang="en-US" sz="1300" b="1"/>
              <a:t>Methods: </a:t>
            </a:r>
          </a:p>
          <a:p>
            <a:pPr lvl="1">
              <a:spcBef>
                <a:spcPts val="600"/>
              </a:spcBef>
            </a:pPr>
            <a:r>
              <a:rPr lang="en-US" sz="1300"/>
              <a:t>HepG2-NTCP cells were</a:t>
            </a:r>
            <a:r>
              <a:rPr lang="en-GB" sz="1300"/>
              <a:t> transfected with </a:t>
            </a:r>
            <a:r>
              <a:rPr lang="en-US" sz="1300"/>
              <a:t>WT HBV genotype D genome or 5 HBV core mutants (table), th</a:t>
            </a:r>
            <a:r>
              <a:rPr lang="en-GB" sz="1300"/>
              <a:t>en treated with antiviral drugs for 3 days</a:t>
            </a:r>
          </a:p>
          <a:p>
            <a:pPr lvl="1">
              <a:spcBef>
                <a:spcPts val="600"/>
              </a:spcBef>
            </a:pPr>
            <a:r>
              <a:rPr lang="en-GB" sz="1300"/>
              <a:t>Effects of GLP-26 + ETV on viral replication and other parameters in AD38 or HepG2-NTCP cells were also determined </a:t>
            </a:r>
            <a:endParaRPr lang="en-US" sz="1300"/>
          </a:p>
          <a:p>
            <a:pPr>
              <a:spcBef>
                <a:spcPts val="600"/>
              </a:spcBef>
            </a:pPr>
            <a:r>
              <a:rPr lang="en-US" sz="1300" b="1"/>
              <a:t>Results:</a:t>
            </a:r>
            <a:r>
              <a:rPr lang="en-GB" sz="1300" b="1"/>
              <a:t> </a:t>
            </a:r>
          </a:p>
          <a:p>
            <a:pPr lvl="1">
              <a:spcBef>
                <a:spcPts val="600"/>
              </a:spcBef>
            </a:pPr>
            <a:r>
              <a:rPr lang="en-GB" sz="1300"/>
              <a:t>GLP-26 and GLS4 reduced secreted HBeAg in WT cells</a:t>
            </a:r>
          </a:p>
          <a:p>
            <a:pPr lvl="1">
              <a:spcBef>
                <a:spcPts val="600"/>
              </a:spcBef>
            </a:pPr>
            <a:r>
              <a:rPr lang="en-GB" sz="1300"/>
              <a:t>T33Q or F23Y were resistant to GLP26 but not GLS4</a:t>
            </a:r>
          </a:p>
          <a:p>
            <a:pPr lvl="1">
              <a:spcBef>
                <a:spcPts val="600"/>
              </a:spcBef>
            </a:pPr>
            <a:r>
              <a:rPr lang="en-GB" sz="1300"/>
              <a:t>T109I more susceptible to GLP26 vs. GLS4 in terms of inhibition of HBeAg secretion and cccDNA formation/amplification (1.5 log reduction vs. no effect)</a:t>
            </a:r>
            <a:r>
              <a:rPr lang="en-US" sz="1300"/>
              <a:t> </a:t>
            </a:r>
          </a:p>
          <a:p>
            <a:pPr lvl="1">
              <a:spcBef>
                <a:spcPts val="600"/>
              </a:spcBef>
            </a:pPr>
            <a:r>
              <a:rPr lang="en-US" sz="1300"/>
              <a:t>GLP-26 also inhibited both HBV sRNA and pgRNA</a:t>
            </a:r>
          </a:p>
          <a:p>
            <a:pPr lvl="1">
              <a:spcBef>
                <a:spcPts val="600"/>
              </a:spcBef>
            </a:pPr>
            <a:r>
              <a:rPr lang="en-GB" sz="1300"/>
              <a:t>GLP-26 + ETV reduced cccDNA amplification of T109I mutant vs. no effect by GLS4</a:t>
            </a:r>
          </a:p>
          <a:p>
            <a:pPr lvl="1">
              <a:spcBef>
                <a:spcPts val="600"/>
              </a:spcBef>
            </a:pPr>
            <a:r>
              <a:rPr lang="en-GB" sz="1300"/>
              <a:t>GLP-26 synergized with ETV </a:t>
            </a:r>
            <a:r>
              <a:rPr lang="en-US" sz="1300"/>
              <a:t>in AD38 cells</a:t>
            </a:r>
          </a:p>
          <a:p>
            <a:r>
              <a:rPr lang="en-US" sz="1300" b="1"/>
              <a:t>Conclusions: </a:t>
            </a:r>
          </a:p>
          <a:p>
            <a:pPr lvl="1"/>
            <a:r>
              <a:rPr lang="en-US" sz="1300"/>
              <a:t>Results underscore the utility of GLP-26 against </a:t>
            </a:r>
            <a:br>
              <a:rPr lang="en-US" sz="1300"/>
            </a:br>
            <a:r>
              <a:rPr lang="en-US" sz="1300"/>
              <a:t>drug-resistant variants of HBV and suggest that not all capsid modulators are the same</a:t>
            </a:r>
          </a:p>
          <a:p>
            <a:pPr lvl="1"/>
            <a:r>
              <a:rPr lang="en-US" sz="1300" i="1"/>
              <a:t>In vitro </a:t>
            </a:r>
            <a:r>
              <a:rPr lang="en-US" sz="1300"/>
              <a:t>data demonstrated that GLP-26 in combination with ETV yields synergistic antiviral effects</a:t>
            </a:r>
          </a:p>
          <a:p>
            <a:pPr lvl="1"/>
            <a:r>
              <a:rPr lang="en-US" sz="1300"/>
              <a:t>GLP-26 could represent a mechanism to block several steps of HBV replication towards a functional or sterilizing cure for HBV</a:t>
            </a:r>
          </a:p>
          <a:p>
            <a:pPr>
              <a:spcBef>
                <a:spcPts val="600"/>
              </a:spcBef>
            </a:pPr>
            <a:endParaRPr lang="en-US" sz="1200" dirty="0"/>
          </a:p>
        </p:txBody>
      </p:sp>
      <p:sp>
        <p:nvSpPr>
          <p:cNvPr id="3" name="TextBox 2">
            <a:extLst>
              <a:ext uri="{FF2B5EF4-FFF2-40B4-BE49-F238E27FC236}">
                <a16:creationId xmlns:a16="http://schemas.microsoft.com/office/drawing/2014/main" id="{ECF8AE46-3F4E-C149-8EE2-C56AC8E7A3D0}"/>
              </a:ext>
            </a:extLst>
          </p:cNvPr>
          <p:cNvSpPr txBox="1"/>
          <p:nvPr/>
        </p:nvSpPr>
        <p:spPr>
          <a:xfrm>
            <a:off x="5188359" y="1280285"/>
            <a:ext cx="3485042" cy="430887"/>
          </a:xfrm>
          <a:prstGeom prst="rect">
            <a:avLst/>
          </a:prstGeom>
          <a:noFill/>
          <a:ln>
            <a:noFill/>
          </a:ln>
        </p:spPr>
        <p:txBody>
          <a:bodyPr wrap="square" rtlCol="0">
            <a:spAutoFit/>
          </a:bodyPr>
          <a:lstStyle/>
          <a:p>
            <a:pPr algn="ctr"/>
            <a:r>
              <a:rPr lang="en-US" sz="1100" b="1" dirty="0"/>
              <a:t>HBeAg inhibition of GLP-26 or GLS4 against </a:t>
            </a:r>
            <a:br>
              <a:rPr lang="en-US" sz="1100" b="1" dirty="0"/>
            </a:br>
            <a:r>
              <a:rPr lang="en-US" sz="1100" b="1" dirty="0"/>
              <a:t>HBV core mutants</a:t>
            </a:r>
          </a:p>
        </p:txBody>
      </p:sp>
      <p:sp>
        <p:nvSpPr>
          <p:cNvPr id="7" name="TextBox 6">
            <a:extLst>
              <a:ext uri="{FF2B5EF4-FFF2-40B4-BE49-F238E27FC236}">
                <a16:creationId xmlns:a16="http://schemas.microsoft.com/office/drawing/2014/main" id="{1E0801D8-BFE5-B44B-B751-A206D06F81FE}"/>
              </a:ext>
            </a:extLst>
          </p:cNvPr>
          <p:cNvSpPr txBox="1"/>
          <p:nvPr/>
        </p:nvSpPr>
        <p:spPr>
          <a:xfrm>
            <a:off x="4962116" y="4254478"/>
            <a:ext cx="3829722" cy="430887"/>
          </a:xfrm>
          <a:prstGeom prst="rect">
            <a:avLst/>
          </a:prstGeom>
          <a:noFill/>
          <a:ln>
            <a:noFill/>
          </a:ln>
        </p:spPr>
        <p:txBody>
          <a:bodyPr wrap="square" rtlCol="0">
            <a:spAutoFit/>
          </a:bodyPr>
          <a:lstStyle/>
          <a:p>
            <a:pPr algn="ctr"/>
            <a:r>
              <a:rPr lang="en-US" sz="1100" b="1" dirty="0"/>
              <a:t>GLP-26 Inhibits HBV sRNA and </a:t>
            </a:r>
            <a:r>
              <a:rPr lang="en-US" sz="1100" b="1" dirty="0" err="1"/>
              <a:t>pgRNA</a:t>
            </a:r>
            <a:r>
              <a:rPr lang="en-US" sz="1100" b="1" dirty="0"/>
              <a:t> in </a:t>
            </a:r>
            <a:br>
              <a:rPr lang="en-US" sz="1100" b="1" dirty="0"/>
            </a:br>
            <a:r>
              <a:rPr lang="en-US" sz="1100" b="1" dirty="0"/>
              <a:t>HBV-infected HepG2-NTCP (Clone 7) cells</a:t>
            </a:r>
          </a:p>
        </p:txBody>
      </p:sp>
      <p:graphicFrame>
        <p:nvGraphicFramePr>
          <p:cNvPr id="13" name="Table 12">
            <a:extLst>
              <a:ext uri="{FF2B5EF4-FFF2-40B4-BE49-F238E27FC236}">
                <a16:creationId xmlns:a16="http://schemas.microsoft.com/office/drawing/2014/main" id="{B13E2F50-B1FF-544F-8DF7-148D52C07942}"/>
              </a:ext>
            </a:extLst>
          </p:cNvPr>
          <p:cNvGraphicFramePr>
            <a:graphicFrameLocks noGrp="1"/>
          </p:cNvGraphicFramePr>
          <p:nvPr>
            <p:extLst/>
          </p:nvPr>
        </p:nvGraphicFramePr>
        <p:xfrm>
          <a:off x="4997019" y="4685365"/>
          <a:ext cx="3767523" cy="1127760"/>
        </p:xfrm>
        <a:graphic>
          <a:graphicData uri="http://schemas.openxmlformats.org/drawingml/2006/table">
            <a:tbl>
              <a:tblPr firstRow="1" bandRow="1">
                <a:tableStyleId>{69012ECD-51FC-41F1-AA8D-1B2483CD663E}</a:tableStyleId>
              </a:tblPr>
              <a:tblGrid>
                <a:gridCol w="651939">
                  <a:extLst>
                    <a:ext uri="{9D8B030D-6E8A-4147-A177-3AD203B41FA5}">
                      <a16:colId xmlns:a16="http://schemas.microsoft.com/office/drawing/2014/main" val="2515936145"/>
                    </a:ext>
                  </a:extLst>
                </a:gridCol>
                <a:gridCol w="778896">
                  <a:extLst>
                    <a:ext uri="{9D8B030D-6E8A-4147-A177-3AD203B41FA5}">
                      <a16:colId xmlns:a16="http://schemas.microsoft.com/office/drawing/2014/main" val="1271201138"/>
                    </a:ext>
                  </a:extLst>
                </a:gridCol>
                <a:gridCol w="778896">
                  <a:extLst>
                    <a:ext uri="{9D8B030D-6E8A-4147-A177-3AD203B41FA5}">
                      <a16:colId xmlns:a16="http://schemas.microsoft.com/office/drawing/2014/main" val="994396659"/>
                    </a:ext>
                  </a:extLst>
                </a:gridCol>
                <a:gridCol w="778896">
                  <a:extLst>
                    <a:ext uri="{9D8B030D-6E8A-4147-A177-3AD203B41FA5}">
                      <a16:colId xmlns:a16="http://schemas.microsoft.com/office/drawing/2014/main" val="1250148737"/>
                    </a:ext>
                  </a:extLst>
                </a:gridCol>
                <a:gridCol w="778896">
                  <a:extLst>
                    <a:ext uri="{9D8B030D-6E8A-4147-A177-3AD203B41FA5}">
                      <a16:colId xmlns:a16="http://schemas.microsoft.com/office/drawing/2014/main" val="251586494"/>
                    </a:ext>
                  </a:extLst>
                </a:gridCol>
              </a:tblGrid>
              <a:tr h="236578">
                <a:tc rowSpan="2">
                  <a:txBody>
                    <a:bodyPr/>
                    <a:lstStyle/>
                    <a:p>
                      <a:endParaRPr lang="en-US" sz="1000" b="1" dirty="0">
                        <a:solidFill>
                          <a:schemeClr val="bg1"/>
                        </a:solidFill>
                        <a:latin typeface="+mn-lt"/>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pPr algn="ctr"/>
                      <a:r>
                        <a:rPr lang="en-US" sz="1000" b="1" dirty="0">
                          <a:solidFill>
                            <a:schemeClr val="bg1"/>
                          </a:solidFill>
                        </a:rPr>
                        <a:t>GLP-26</a:t>
                      </a:r>
                      <a:endParaRPr lang="en-US" sz="1000" b="1" dirty="0">
                        <a:solidFill>
                          <a:schemeClr val="bg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gridSpan="2">
                  <a:txBody>
                    <a:bodyPr/>
                    <a:lstStyle/>
                    <a:p>
                      <a:pPr algn="ctr"/>
                      <a:r>
                        <a:rPr lang="en-US" sz="1000" b="1" dirty="0">
                          <a:solidFill>
                            <a:schemeClr val="bg1"/>
                          </a:solidFill>
                        </a:rPr>
                        <a:t>GLS4</a:t>
                      </a:r>
                      <a:endParaRPr lang="en-US" sz="1000" b="1" dirty="0">
                        <a:solidFill>
                          <a:schemeClr val="bg1"/>
                        </a:solidFill>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4222044028"/>
                  </a:ext>
                </a:extLst>
              </a:tr>
              <a:tr h="244770">
                <a:tc vMerge="1">
                  <a:txBody>
                    <a:bodyPr/>
                    <a:lstStyle/>
                    <a:p>
                      <a:endParaRPr lang="en-US"/>
                    </a:p>
                  </a:txBody>
                  <a:tcPr/>
                </a:tc>
                <a:tc>
                  <a:txBody>
                    <a:bodyPr/>
                    <a:lstStyle/>
                    <a:p>
                      <a:pPr algn="ctr"/>
                      <a:endParaRPr lang="en-US" sz="1000" b="1" dirty="0">
                        <a:solidFill>
                          <a:schemeClr val="bg1"/>
                        </a:solidFill>
                      </a:endParaRPr>
                    </a:p>
                    <a:p>
                      <a:pPr algn="ctr"/>
                      <a:r>
                        <a:rPr lang="en-US" sz="1000" b="1" dirty="0">
                          <a:solidFill>
                            <a:schemeClr val="bg1"/>
                          </a:solidFill>
                        </a:rPr>
                        <a:t>EC</a:t>
                      </a:r>
                      <a:r>
                        <a:rPr lang="en-US" sz="1000" b="1" baseline="-25000" dirty="0">
                          <a:solidFill>
                            <a:schemeClr val="bg1"/>
                          </a:solidFill>
                        </a:rPr>
                        <a:t>50</a:t>
                      </a:r>
                      <a:r>
                        <a:rPr lang="en-US" sz="1000" b="1" dirty="0">
                          <a:solidFill>
                            <a:schemeClr val="bg1"/>
                          </a:solidFill>
                        </a:rPr>
                        <a:t>, µM</a:t>
                      </a:r>
                      <a:endParaRPr lang="en-US" sz="1000" b="1" dirty="0">
                        <a:solidFill>
                          <a:schemeClr val="bg1"/>
                        </a:solidFill>
                        <a:latin typeface="+mn-lt"/>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000" b="1" dirty="0">
                          <a:solidFill>
                            <a:schemeClr val="bg1"/>
                          </a:solidFill>
                        </a:rPr>
                        <a:t>rRNA</a:t>
                      </a:r>
                    </a:p>
                    <a:p>
                      <a:pPr algn="ctr"/>
                      <a:r>
                        <a:rPr lang="en-US" sz="1000" b="1" dirty="0">
                          <a:solidFill>
                            <a:schemeClr val="bg1"/>
                          </a:solidFill>
                        </a:rPr>
                        <a:t>CC</a:t>
                      </a:r>
                      <a:r>
                        <a:rPr lang="en-US" sz="1000" b="1" baseline="-25000" dirty="0">
                          <a:solidFill>
                            <a:schemeClr val="bg1"/>
                          </a:solidFill>
                        </a:rPr>
                        <a:t>50</a:t>
                      </a:r>
                      <a:r>
                        <a:rPr lang="en-US" sz="1000" b="1" dirty="0">
                          <a:solidFill>
                            <a:schemeClr val="bg1"/>
                          </a:solidFill>
                        </a:rPr>
                        <a:t>, µM</a:t>
                      </a:r>
                      <a:endParaRPr lang="en-US" sz="1000" b="1" dirty="0">
                        <a:solidFill>
                          <a:schemeClr val="bg1"/>
                        </a:solidFill>
                        <a:latin typeface="+mn-lt"/>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000" b="1" dirty="0">
                          <a:solidFill>
                            <a:schemeClr val="bg1"/>
                          </a:solidFill>
                        </a:rPr>
                        <a:t>EC</a:t>
                      </a:r>
                      <a:r>
                        <a:rPr lang="en-US" sz="1000" b="1" baseline="-25000" dirty="0">
                          <a:solidFill>
                            <a:schemeClr val="bg1"/>
                          </a:solidFill>
                        </a:rPr>
                        <a:t>50</a:t>
                      </a:r>
                      <a:r>
                        <a:rPr lang="en-US" sz="1000" b="1" dirty="0">
                          <a:solidFill>
                            <a:schemeClr val="bg1"/>
                          </a:solidFill>
                        </a:rPr>
                        <a:t>, µM</a:t>
                      </a:r>
                      <a:endParaRPr lang="en-US" sz="1000" b="1" dirty="0">
                        <a:solidFill>
                          <a:schemeClr val="bg1"/>
                        </a:solidFill>
                        <a:latin typeface="+mn-lt"/>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rRNA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CC</a:t>
                      </a:r>
                      <a:r>
                        <a:rPr lang="en-US" sz="1000" b="1" baseline="-25000" dirty="0">
                          <a:solidFill>
                            <a:schemeClr val="bg1"/>
                          </a:solidFill>
                        </a:rPr>
                        <a:t>90</a:t>
                      </a:r>
                      <a:r>
                        <a:rPr lang="en-US" sz="1000" b="1" dirty="0">
                          <a:solidFill>
                            <a:schemeClr val="bg1"/>
                          </a:solidFill>
                        </a:rPr>
                        <a:t>, µM</a:t>
                      </a:r>
                      <a:endParaRPr lang="en-US" sz="1000" b="1" dirty="0">
                        <a:solidFill>
                          <a:schemeClr val="bg1"/>
                        </a:solidFill>
                        <a:latin typeface="+mn-lt"/>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6192662"/>
                  </a:ext>
                </a:extLst>
              </a:tr>
              <a:tr h="0">
                <a:tc>
                  <a:txBody>
                    <a:bodyPr/>
                    <a:lstStyle/>
                    <a:p>
                      <a:r>
                        <a:rPr lang="en-US" sz="1000" dirty="0"/>
                        <a:t>sRNA</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0.9±0.06</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&gt;10</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≥10</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&gt;10</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4176123"/>
                  </a:ext>
                </a:extLst>
              </a:tr>
              <a:tr h="0">
                <a:tc>
                  <a:txBody>
                    <a:bodyPr/>
                    <a:lstStyle/>
                    <a:p>
                      <a:r>
                        <a:rPr lang="en-US" sz="1000" dirty="0" err="1"/>
                        <a:t>pgRNA</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0.1±0.02</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&gt;10</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3.1±0.9</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US" sz="1000" dirty="0"/>
                        <a:t>&gt;10</a:t>
                      </a:r>
                      <a:endParaRPr lang="en-US" sz="1000" b="0" dirty="0">
                        <a:latin typeface="+mn-lt"/>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27241321"/>
                  </a:ext>
                </a:extLst>
              </a:tr>
            </a:tbl>
          </a:graphicData>
        </a:graphic>
      </p:graphicFrame>
      <p:graphicFrame>
        <p:nvGraphicFramePr>
          <p:cNvPr id="20" name="Table 19">
            <a:extLst>
              <a:ext uri="{FF2B5EF4-FFF2-40B4-BE49-F238E27FC236}">
                <a16:creationId xmlns:a16="http://schemas.microsoft.com/office/drawing/2014/main" id="{66B6BD3E-1833-CB40-BD2A-8973D4C00F8A}"/>
              </a:ext>
            </a:extLst>
          </p:cNvPr>
          <p:cNvGraphicFramePr>
            <a:graphicFrameLocks noGrp="1"/>
          </p:cNvGraphicFramePr>
          <p:nvPr>
            <p:extLst/>
          </p:nvPr>
        </p:nvGraphicFramePr>
        <p:xfrm>
          <a:off x="5043063" y="1683788"/>
          <a:ext cx="3735608" cy="2082830"/>
        </p:xfrm>
        <a:graphic>
          <a:graphicData uri="http://schemas.openxmlformats.org/drawingml/2006/table">
            <a:tbl>
              <a:tblPr firstRow="1" bandRow="1">
                <a:tableStyleId>{69012ECD-51FC-41F1-AA8D-1B2483CD663E}</a:tableStyleId>
              </a:tblPr>
              <a:tblGrid>
                <a:gridCol w="627720">
                  <a:extLst>
                    <a:ext uri="{9D8B030D-6E8A-4147-A177-3AD203B41FA5}">
                      <a16:colId xmlns:a16="http://schemas.microsoft.com/office/drawing/2014/main" val="2515936145"/>
                    </a:ext>
                  </a:extLst>
                </a:gridCol>
                <a:gridCol w="776972">
                  <a:extLst>
                    <a:ext uri="{9D8B030D-6E8A-4147-A177-3AD203B41FA5}">
                      <a16:colId xmlns:a16="http://schemas.microsoft.com/office/drawing/2014/main" val="1271201138"/>
                    </a:ext>
                  </a:extLst>
                </a:gridCol>
                <a:gridCol w="776972">
                  <a:extLst>
                    <a:ext uri="{9D8B030D-6E8A-4147-A177-3AD203B41FA5}">
                      <a16:colId xmlns:a16="http://schemas.microsoft.com/office/drawing/2014/main" val="994396659"/>
                    </a:ext>
                  </a:extLst>
                </a:gridCol>
                <a:gridCol w="776972">
                  <a:extLst>
                    <a:ext uri="{9D8B030D-6E8A-4147-A177-3AD203B41FA5}">
                      <a16:colId xmlns:a16="http://schemas.microsoft.com/office/drawing/2014/main" val="1250148737"/>
                    </a:ext>
                  </a:extLst>
                </a:gridCol>
                <a:gridCol w="776972">
                  <a:extLst>
                    <a:ext uri="{9D8B030D-6E8A-4147-A177-3AD203B41FA5}">
                      <a16:colId xmlns:a16="http://schemas.microsoft.com/office/drawing/2014/main" val="251586494"/>
                    </a:ext>
                  </a:extLst>
                </a:gridCol>
              </a:tblGrid>
              <a:tr h="217074">
                <a:tc rowSpan="2">
                  <a:txBody>
                    <a:bodyPr/>
                    <a:lstStyle/>
                    <a:p>
                      <a:endParaRPr lang="en-US" sz="1000" b="1" dirty="0">
                        <a:solidFill>
                          <a:schemeClr val="bg1"/>
                        </a:solidFill>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2">
                  <a:txBody>
                    <a:bodyPr/>
                    <a:lstStyle/>
                    <a:p>
                      <a:pPr algn="ctr"/>
                      <a:r>
                        <a:rPr lang="en-US" sz="1000" dirty="0">
                          <a:solidFill>
                            <a:schemeClr val="bg1"/>
                          </a:solidFill>
                        </a:rPr>
                        <a:t>GLP-26</a:t>
                      </a:r>
                      <a:endParaRPr lang="en-US" sz="1000" dirty="0">
                        <a:solidFill>
                          <a:schemeClr val="bg1"/>
                        </a:solidFill>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gridSpan="2">
                  <a:txBody>
                    <a:bodyPr/>
                    <a:lstStyle/>
                    <a:p>
                      <a:pPr algn="ctr"/>
                      <a:r>
                        <a:rPr lang="en-US" sz="1000" dirty="0">
                          <a:solidFill>
                            <a:schemeClr val="bg1"/>
                          </a:solidFill>
                        </a:rPr>
                        <a:t>GLS4</a:t>
                      </a:r>
                      <a:endParaRPr lang="en-US" sz="1000" dirty="0">
                        <a:solidFill>
                          <a:schemeClr val="bg1"/>
                        </a:solidFill>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extLst>
                  <a:ext uri="{0D108BD9-81ED-4DB2-BD59-A6C34878D82A}">
                    <a16:rowId xmlns:a16="http://schemas.microsoft.com/office/drawing/2014/main" val="4222044028"/>
                  </a:ext>
                </a:extLst>
              </a:tr>
              <a:tr h="346238">
                <a:tc vMerge="1">
                  <a:txBody>
                    <a:bodyPr/>
                    <a:lstStyle/>
                    <a:p>
                      <a:endParaRPr lang="en-US"/>
                    </a:p>
                  </a:txBody>
                  <a:tcPr/>
                </a:tc>
                <a:tc>
                  <a:txBody>
                    <a:bodyPr/>
                    <a:lstStyle/>
                    <a:p>
                      <a:pPr algn="ctr"/>
                      <a:r>
                        <a:rPr lang="en-US" sz="1000" b="1" dirty="0">
                          <a:solidFill>
                            <a:schemeClr val="bg1"/>
                          </a:solidFill>
                        </a:rPr>
                        <a:t>EC</a:t>
                      </a:r>
                      <a:r>
                        <a:rPr lang="en-US" sz="1000" b="1" baseline="-25000" dirty="0">
                          <a:solidFill>
                            <a:schemeClr val="bg1"/>
                          </a:solidFill>
                        </a:rPr>
                        <a:t>50</a:t>
                      </a:r>
                      <a:r>
                        <a:rPr lang="en-US" sz="1000" b="1" dirty="0">
                          <a:solidFill>
                            <a:schemeClr val="bg1"/>
                          </a:solidFill>
                        </a:rPr>
                        <a:t>, µM</a:t>
                      </a:r>
                      <a:endParaRPr lang="en-US" sz="1000" b="1" dirty="0">
                        <a:solidFill>
                          <a:schemeClr val="bg1"/>
                        </a:solidFill>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000" b="1" dirty="0">
                          <a:solidFill>
                            <a:schemeClr val="bg1"/>
                          </a:solidFill>
                        </a:rPr>
                        <a:t>Fold-change</a:t>
                      </a:r>
                      <a:endParaRPr lang="en-US" sz="1000" b="1" dirty="0">
                        <a:solidFill>
                          <a:schemeClr val="bg1"/>
                        </a:solidFill>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000" b="1" dirty="0">
                          <a:solidFill>
                            <a:schemeClr val="bg1"/>
                          </a:solidFill>
                        </a:rPr>
                        <a:t>EC</a:t>
                      </a:r>
                      <a:r>
                        <a:rPr lang="en-US" sz="1000" b="1" baseline="-25000" dirty="0">
                          <a:solidFill>
                            <a:schemeClr val="bg1"/>
                          </a:solidFill>
                        </a:rPr>
                        <a:t>50</a:t>
                      </a:r>
                      <a:r>
                        <a:rPr lang="en-US" sz="1000" b="1" dirty="0">
                          <a:solidFill>
                            <a:schemeClr val="bg1"/>
                          </a:solidFill>
                        </a:rPr>
                        <a:t>, µM</a:t>
                      </a:r>
                      <a:endParaRPr lang="en-US" sz="1000" b="1" dirty="0">
                        <a:solidFill>
                          <a:schemeClr val="bg1"/>
                        </a:solidFill>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US" sz="1000" b="1" dirty="0">
                          <a:solidFill>
                            <a:schemeClr val="bg1"/>
                          </a:solidFill>
                        </a:rPr>
                        <a:t>Fold-change</a:t>
                      </a:r>
                      <a:endParaRPr lang="en-US" sz="1000" b="1" dirty="0">
                        <a:solidFill>
                          <a:schemeClr val="bg1"/>
                        </a:solidFill>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6192662"/>
                  </a:ext>
                </a:extLst>
              </a:tr>
              <a:tr h="217074">
                <a:tc>
                  <a:txBody>
                    <a:bodyPr/>
                    <a:lstStyle/>
                    <a:p>
                      <a:r>
                        <a:rPr lang="en-US" sz="1000" dirty="0"/>
                        <a:t>WT</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0.7±0.003</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1.7±0.02</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extLst>
                  <a:ext uri="{0D108BD9-81ED-4DB2-BD59-A6C34878D82A}">
                    <a16:rowId xmlns:a16="http://schemas.microsoft.com/office/drawing/2014/main" val="2974176123"/>
                  </a:ext>
                </a:extLst>
              </a:tr>
              <a:tr h="217074">
                <a:tc>
                  <a:txBody>
                    <a:bodyPr/>
                    <a:lstStyle/>
                    <a:p>
                      <a:r>
                        <a:rPr lang="en-US" sz="1000" dirty="0"/>
                        <a:t>T109I</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0.5±0.04</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0.7</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4.1±0.1</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tc>
                  <a:txBody>
                    <a:bodyPr/>
                    <a:lstStyle/>
                    <a:p>
                      <a:pPr algn="ctr"/>
                      <a:r>
                        <a:rPr lang="en-US" sz="1000" dirty="0"/>
                        <a:t>2.4</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lumMod val="60000"/>
                        <a:lumOff val="40000"/>
                        <a:alpha val="30000"/>
                      </a:schemeClr>
                    </a:solidFill>
                  </a:tcPr>
                </a:tc>
                <a:extLst>
                  <a:ext uri="{0D108BD9-81ED-4DB2-BD59-A6C34878D82A}">
                    <a16:rowId xmlns:a16="http://schemas.microsoft.com/office/drawing/2014/main" val="1127241321"/>
                  </a:ext>
                </a:extLst>
              </a:tr>
              <a:tr h="217074">
                <a:tc>
                  <a:txBody>
                    <a:bodyPr/>
                    <a:lstStyle/>
                    <a:p>
                      <a:r>
                        <a:rPr lang="en-US" sz="1000" dirty="0"/>
                        <a:t>WT*</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57.9</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81.7</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algn="ctr"/>
                      <a:r>
                        <a:rPr lang="en-US" sz="1000" dirty="0"/>
                        <a:t>1</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411061915"/>
                  </a:ext>
                </a:extLst>
              </a:tr>
              <a:tr h="217074">
                <a:tc>
                  <a:txBody>
                    <a:bodyPr/>
                    <a:lstStyle/>
                    <a:p>
                      <a:r>
                        <a:rPr lang="en-US" sz="1000" dirty="0"/>
                        <a:t>I105F*</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90.8</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1.6</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98.6</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algn="ctr"/>
                      <a:r>
                        <a:rPr lang="en-US" sz="1000" dirty="0"/>
                        <a:t>1.2</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246380790"/>
                  </a:ext>
                </a:extLst>
              </a:tr>
              <a:tr h="217074">
                <a:tc>
                  <a:txBody>
                    <a:bodyPr/>
                    <a:lstStyle/>
                    <a:p>
                      <a:r>
                        <a:rPr lang="en-US" sz="1000" dirty="0"/>
                        <a:t>T33Q*</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42.9</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0.7</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56.4</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algn="ctr"/>
                      <a:r>
                        <a:rPr lang="en-US" sz="1000" dirty="0"/>
                        <a:t>0.7</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517883670"/>
                  </a:ext>
                </a:extLst>
              </a:tr>
              <a:tr h="217074">
                <a:tc>
                  <a:txBody>
                    <a:bodyPr/>
                    <a:lstStyle/>
                    <a:p>
                      <a:r>
                        <a:rPr lang="en-US" sz="1000" dirty="0"/>
                        <a:t>L30F*</a:t>
                      </a:r>
                      <a:endParaRPr lang="en-US" sz="10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79.5</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1.4</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94.7</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algn="ctr"/>
                      <a:r>
                        <a:rPr lang="en-US" sz="1000" dirty="0"/>
                        <a:t>1.2</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357237814"/>
                  </a:ext>
                </a:extLst>
              </a:tr>
              <a:tr h="217074">
                <a:tc>
                  <a:txBody>
                    <a:bodyPr/>
                    <a:lstStyle/>
                    <a:p>
                      <a:r>
                        <a:rPr lang="en-US" sz="900" dirty="0"/>
                        <a:t>F23Y*</a:t>
                      </a:r>
                      <a:endParaRPr lang="en-US" sz="900" b="1"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18.1</a:t>
                      </a:r>
                      <a:r>
                        <a:rPr lang="en-US" sz="900" dirty="0"/>
                        <a:t> </a:t>
                      </a:r>
                      <a:endParaRPr lang="en-US" sz="9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0.3</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71.9</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tc>
                  <a:txBody>
                    <a:bodyPr/>
                    <a:lstStyle/>
                    <a:p>
                      <a:pPr algn="ctr"/>
                      <a:r>
                        <a:rPr lang="en-US" sz="1000" dirty="0"/>
                        <a:t>0.9</a:t>
                      </a:r>
                      <a:endParaRPr lang="en-US" sz="1000" b="0" dirty="0">
                        <a:latin typeface="+mn-lt"/>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596164506"/>
                  </a:ext>
                </a:extLst>
              </a:tr>
            </a:tbl>
          </a:graphicData>
        </a:graphic>
      </p:graphicFrame>
      <p:sp>
        <p:nvSpPr>
          <p:cNvPr id="8" name="TextBox 7">
            <a:extLst>
              <a:ext uri="{FF2B5EF4-FFF2-40B4-BE49-F238E27FC236}">
                <a16:creationId xmlns:a16="http://schemas.microsoft.com/office/drawing/2014/main" id="{368048C1-A45E-AE44-AE33-181B5DC29647}"/>
              </a:ext>
            </a:extLst>
          </p:cNvPr>
          <p:cNvSpPr txBox="1"/>
          <p:nvPr/>
        </p:nvSpPr>
        <p:spPr>
          <a:xfrm>
            <a:off x="4934820" y="3766620"/>
            <a:ext cx="3843852" cy="400110"/>
          </a:xfrm>
          <a:prstGeom prst="rect">
            <a:avLst/>
          </a:prstGeom>
          <a:noFill/>
        </p:spPr>
        <p:txBody>
          <a:bodyPr wrap="square" rtlCol="0">
            <a:spAutoFit/>
          </a:bodyPr>
          <a:lstStyle/>
          <a:p>
            <a:r>
              <a:rPr lang="en-US" sz="1000" dirty="0"/>
              <a:t>*% inhibition of HBeAg secretion by 10 µM GLP26 or GLS4 (fold-change relative to WT).</a:t>
            </a:r>
          </a:p>
        </p:txBody>
      </p:sp>
    </p:spTree>
    <p:extLst>
      <p:ext uri="{BB962C8B-B14F-4D97-AF65-F5344CB8AC3E}">
        <p14:creationId xmlns:p14="http://schemas.microsoft.com/office/powerpoint/2010/main" val="1319810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RO7049389, a core protein allosteric modulator (</a:t>
            </a:r>
            <a:r>
              <a:rPr lang="en-US" sz="2200" dirty="0" err="1"/>
              <a:t>CpAM</a:t>
            </a:r>
            <a:r>
              <a:rPr lang="en-US" sz="2200" dirty="0"/>
              <a:t>), </a:t>
            </a:r>
            <a:br>
              <a:rPr lang="en-US" sz="2200" dirty="0"/>
            </a:br>
            <a:r>
              <a:rPr lang="en-US" sz="2200" dirty="0"/>
              <a:t>is effective against HBV, safe and well tolerated</a:t>
            </a:r>
            <a:endParaRPr lang="en-GB" sz="2200" dirty="0"/>
          </a:p>
        </p:txBody>
      </p:sp>
      <p:sp>
        <p:nvSpPr>
          <p:cNvPr id="11" name="Text Placeholder 10">
            <a:extLst>
              <a:ext uri="{FF2B5EF4-FFF2-40B4-BE49-F238E27FC236}">
                <a16:creationId xmlns:a16="http://schemas.microsoft.com/office/drawing/2014/main" id="{F1DA1584-CAAD-4481-8D50-63F86EC9615B}"/>
              </a:ext>
            </a:extLst>
          </p:cNvPr>
          <p:cNvSpPr>
            <a:spLocks noGrp="1"/>
          </p:cNvSpPr>
          <p:nvPr>
            <p:ph type="body" sz="quarter" idx="10"/>
          </p:nvPr>
        </p:nvSpPr>
        <p:spPr>
          <a:xfrm>
            <a:off x="4925" y="6479931"/>
            <a:ext cx="4711091" cy="376990"/>
          </a:xfrm>
        </p:spPr>
        <p:txBody>
          <a:bodyPr/>
          <a:lstStyle/>
          <a:p>
            <a:r>
              <a:rPr lang="en-US" dirty="0">
                <a:sym typeface="Symbol" panose="05050102010706020507" pitchFamily="18" charset="2"/>
              </a:rPr>
              <a:t>*</a:t>
            </a:r>
            <a:r>
              <a:rPr lang="en-US" dirty="0"/>
              <a:t>HBV DNA Values &lt;LLOQ and below the lower limit of detection</a:t>
            </a:r>
          </a:p>
          <a:p>
            <a:r>
              <a:rPr lang="en-GB" dirty="0"/>
              <a:t>Gane E, et al. ILC 2018, #LBO-003</a:t>
            </a:r>
          </a:p>
        </p:txBody>
      </p:sp>
      <p:sp>
        <p:nvSpPr>
          <p:cNvPr id="16" name="Content Placeholder 15">
            <a:extLst>
              <a:ext uri="{FF2B5EF4-FFF2-40B4-BE49-F238E27FC236}">
                <a16:creationId xmlns:a16="http://schemas.microsoft.com/office/drawing/2014/main" id="{4307DD66-D848-4FFF-BA0E-B87D96C3BE76}"/>
              </a:ext>
            </a:extLst>
          </p:cNvPr>
          <p:cNvSpPr>
            <a:spLocks noGrp="1"/>
          </p:cNvSpPr>
          <p:nvPr>
            <p:ph sz="half" idx="11"/>
          </p:nvPr>
        </p:nvSpPr>
        <p:spPr>
          <a:xfrm>
            <a:off x="249407" y="1384371"/>
            <a:ext cx="3584292" cy="4752528"/>
          </a:xfrm>
        </p:spPr>
        <p:txBody>
          <a:bodyPr>
            <a:normAutofit/>
          </a:bodyPr>
          <a:lstStyle/>
          <a:p>
            <a:pPr>
              <a:spcBef>
                <a:spcPts val="600"/>
              </a:spcBef>
            </a:pPr>
            <a:r>
              <a:rPr lang="en-GB" sz="1400" dirty="0"/>
              <a:t>RO7049389 </a:t>
            </a:r>
            <a:r>
              <a:rPr lang="en-GB" sz="1400" dirty="0">
                <a:latin typeface="Arial" panose="020B0604020202020204" pitchFamily="34" charset="0"/>
                <a:cs typeface="Arial" panose="020B0604020202020204" pitchFamily="34" charset="0"/>
              </a:rPr>
              <a:t>is an oral small molecule, Class I HBV </a:t>
            </a:r>
            <a:r>
              <a:rPr lang="en-GB" sz="1400" dirty="0" err="1">
                <a:latin typeface="Arial" panose="020B0604020202020204" pitchFamily="34" charset="0"/>
                <a:cs typeface="Arial" panose="020B0604020202020204" pitchFamily="34" charset="0"/>
              </a:rPr>
              <a:t>CpAM</a:t>
            </a:r>
            <a:endParaRPr lang="en-GB" sz="1400" dirty="0"/>
          </a:p>
          <a:p>
            <a:pPr>
              <a:spcBef>
                <a:spcPts val="600"/>
              </a:spcBef>
            </a:pPr>
            <a:r>
              <a:rPr lang="en-US" sz="1400" b="1" dirty="0"/>
              <a:t>Methods:</a:t>
            </a:r>
          </a:p>
          <a:p>
            <a:pPr marL="457200" lvl="1" indent="0">
              <a:spcBef>
                <a:spcPts val="600"/>
              </a:spcBef>
              <a:buNone/>
            </a:pPr>
            <a:r>
              <a:rPr lang="en-GB" sz="1200" dirty="0">
                <a:latin typeface="Arial" panose="020B0604020202020204" pitchFamily="34" charset="0"/>
                <a:cs typeface="Arial" panose="020B0604020202020204" pitchFamily="34" charset="0"/>
              </a:rPr>
              <a:t>YP39364 is a </a:t>
            </a:r>
            <a:r>
              <a:rPr lang="en-GB" sz="1200" dirty="0"/>
              <a:t>Phase I study investigating safety, PK and anti-viral activity of RO7049389</a:t>
            </a:r>
          </a:p>
          <a:p>
            <a:pPr marL="762000" lvl="2" indent="-171450">
              <a:spcBef>
                <a:spcPts val="600"/>
              </a:spcBef>
              <a:buFont typeface="Imago" panose="020B0500060000020004" pitchFamily="2" charset="0"/>
              <a:buChar char="–"/>
            </a:pPr>
            <a:r>
              <a:rPr lang="en-GB" sz="1200" dirty="0"/>
              <a:t>SAD and MAD cohorts in healthy volunteers have been completed  </a:t>
            </a:r>
          </a:p>
          <a:p>
            <a:pPr marL="762000" lvl="2" indent="-171450">
              <a:spcBef>
                <a:spcPts val="600"/>
              </a:spcBef>
              <a:buFont typeface="Imago" panose="020B0500060000020004" pitchFamily="2" charset="0"/>
              <a:buChar char="–"/>
            </a:pPr>
            <a:r>
              <a:rPr lang="en-GB" sz="1200" dirty="0"/>
              <a:t>Dosing in the first patient cohort at 200mg bid for 28 days is complete</a:t>
            </a:r>
          </a:p>
          <a:p>
            <a:pPr>
              <a:spcBef>
                <a:spcPts val="600"/>
              </a:spcBef>
            </a:pPr>
            <a:r>
              <a:rPr lang="en-US" sz="1400" b="1" dirty="0"/>
              <a:t>Results: </a:t>
            </a:r>
          </a:p>
          <a:p>
            <a:pPr lvl="1">
              <a:spcBef>
                <a:spcPts val="600"/>
              </a:spcBef>
            </a:pPr>
            <a:r>
              <a:rPr lang="en-GB" sz="1200" dirty="0"/>
              <a:t>To date, RO7049389 is well tolerated with no clinically significant changes or trends evident in safety data</a:t>
            </a:r>
          </a:p>
          <a:p>
            <a:pPr lvl="1">
              <a:spcBef>
                <a:spcPts val="600"/>
              </a:spcBef>
            </a:pPr>
            <a:r>
              <a:rPr lang="en-GB" sz="1200" dirty="0"/>
              <a:t>Robust HBV DNA declines: median (maximal) –2.7 (–3.4) log</a:t>
            </a:r>
            <a:r>
              <a:rPr lang="en-GB" sz="1200" baseline="-25000" dirty="0"/>
              <a:t>10</a:t>
            </a:r>
            <a:r>
              <a:rPr lang="en-GB" sz="1200" dirty="0"/>
              <a:t> IU/ml, observed </a:t>
            </a:r>
            <a:r>
              <a:rPr lang="en-US" sz="1200" dirty="0"/>
              <a:t>to Day 28 of dosing </a:t>
            </a:r>
            <a:br>
              <a:rPr lang="en-US" sz="1200" dirty="0"/>
            </a:br>
            <a:r>
              <a:rPr lang="en-US" sz="1200" dirty="0"/>
              <a:t>200 mg bid (n=6)</a:t>
            </a:r>
            <a:r>
              <a:rPr lang="en-GB" sz="1200" dirty="0"/>
              <a:t> </a:t>
            </a:r>
          </a:p>
          <a:p>
            <a:pPr lvl="1">
              <a:spcBef>
                <a:spcPts val="600"/>
              </a:spcBef>
            </a:pPr>
            <a:r>
              <a:rPr lang="en-US" sz="1200" dirty="0"/>
              <a:t>Future cohorts will explore higher doses and once daily dosing</a:t>
            </a:r>
          </a:p>
        </p:txBody>
      </p:sp>
      <p:sp>
        <p:nvSpPr>
          <p:cNvPr id="25" name="TextBox 24">
            <a:extLst>
              <a:ext uri="{FF2B5EF4-FFF2-40B4-BE49-F238E27FC236}">
                <a16:creationId xmlns:a16="http://schemas.microsoft.com/office/drawing/2014/main" id="{9B878E71-394C-4E3E-8C90-A0D6ADD28F40}"/>
              </a:ext>
            </a:extLst>
          </p:cNvPr>
          <p:cNvSpPr txBox="1"/>
          <p:nvPr/>
        </p:nvSpPr>
        <p:spPr>
          <a:xfrm>
            <a:off x="4572000" y="1384371"/>
            <a:ext cx="3306803" cy="338554"/>
          </a:xfrm>
          <a:prstGeom prst="rect">
            <a:avLst/>
          </a:prstGeom>
          <a:noFill/>
        </p:spPr>
        <p:txBody>
          <a:bodyPr wrap="none" rtlCol="0">
            <a:spAutoFit/>
          </a:bodyPr>
          <a:lstStyle/>
          <a:p>
            <a:r>
              <a:rPr lang="en-US" sz="1600" b="1" dirty="0">
                <a:latin typeface="Imago" panose="02000500060000020004" pitchFamily="2" charset="0"/>
              </a:rPr>
              <a:t>Absolute HBV DNA change over time</a:t>
            </a:r>
          </a:p>
        </p:txBody>
      </p:sp>
      <p:sp>
        <p:nvSpPr>
          <p:cNvPr id="91" name="Rectangle 90">
            <a:extLst>
              <a:ext uri="{FF2B5EF4-FFF2-40B4-BE49-F238E27FC236}">
                <a16:creationId xmlns:a16="http://schemas.microsoft.com/office/drawing/2014/main" id="{8B9EE21D-2719-402E-90F7-BD53BC5C2A06}"/>
              </a:ext>
            </a:extLst>
          </p:cNvPr>
          <p:cNvSpPr/>
          <p:nvPr/>
        </p:nvSpPr>
        <p:spPr>
          <a:xfrm>
            <a:off x="4828476" y="1946981"/>
            <a:ext cx="2072456" cy="3273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92" name="Content Placeholder 134">
            <a:extLst>
              <a:ext uri="{FF2B5EF4-FFF2-40B4-BE49-F238E27FC236}">
                <a16:creationId xmlns:a16="http://schemas.microsoft.com/office/drawing/2014/main" id="{D8B06845-0AF3-46E8-8EA2-04D997BE7B37}"/>
              </a:ext>
            </a:extLst>
          </p:cNvPr>
          <p:cNvGraphicFramePr>
            <a:graphicFrameLocks/>
          </p:cNvGraphicFramePr>
          <p:nvPr>
            <p:extLst>
              <p:ext uri="{D42A27DB-BD31-4B8C-83A1-F6EECF244321}">
                <p14:modId xmlns:p14="http://schemas.microsoft.com/office/powerpoint/2010/main" val="1228883252"/>
              </p:ext>
            </p:extLst>
          </p:nvPr>
        </p:nvGraphicFramePr>
        <p:xfrm>
          <a:off x="3707904" y="1547438"/>
          <a:ext cx="5280276" cy="4450836"/>
        </p:xfrm>
        <a:graphic>
          <a:graphicData uri="http://schemas.openxmlformats.org/drawingml/2006/chart">
            <c:chart xmlns:c="http://schemas.openxmlformats.org/drawingml/2006/chart" xmlns:r="http://schemas.openxmlformats.org/officeDocument/2006/relationships" r:id="rId3"/>
          </a:graphicData>
        </a:graphic>
      </p:graphicFrame>
      <p:sp>
        <p:nvSpPr>
          <p:cNvPr id="93" name="Rectangle 92">
            <a:extLst>
              <a:ext uri="{FF2B5EF4-FFF2-40B4-BE49-F238E27FC236}">
                <a16:creationId xmlns:a16="http://schemas.microsoft.com/office/drawing/2014/main" id="{B99369CB-1789-43D6-A67E-E4EA60C8CF3C}"/>
              </a:ext>
            </a:extLst>
          </p:cNvPr>
          <p:cNvSpPr/>
          <p:nvPr/>
        </p:nvSpPr>
        <p:spPr>
          <a:xfrm>
            <a:off x="3868054" y="1934146"/>
            <a:ext cx="5332186" cy="445083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67F33D7-2DA7-4DFE-90F1-D12C6B6594AA}"/>
              </a:ext>
            </a:extLst>
          </p:cNvPr>
          <p:cNvSpPr/>
          <p:nvPr/>
        </p:nvSpPr>
        <p:spPr>
          <a:xfrm>
            <a:off x="5715214" y="4534065"/>
            <a:ext cx="277640" cy="261610"/>
          </a:xfrm>
          <a:prstGeom prst="rect">
            <a:avLst/>
          </a:prstGeom>
        </p:spPr>
        <p:txBody>
          <a:bodyPr wrap="none">
            <a:spAutoFit/>
          </a:bodyPr>
          <a:lstStyle/>
          <a:p>
            <a:pPr>
              <a:buClr>
                <a:srgbClr val="0070C0"/>
              </a:buClr>
            </a:pPr>
            <a:r>
              <a:rPr lang="en-US" sz="1100" dirty="0">
                <a:latin typeface="+mn-lt"/>
              </a:rPr>
              <a:t> *</a:t>
            </a:r>
          </a:p>
        </p:txBody>
      </p:sp>
      <p:sp>
        <p:nvSpPr>
          <p:cNvPr id="95" name="Rectangle 94">
            <a:extLst>
              <a:ext uri="{FF2B5EF4-FFF2-40B4-BE49-F238E27FC236}">
                <a16:creationId xmlns:a16="http://schemas.microsoft.com/office/drawing/2014/main" id="{17CCFB06-7107-49DE-B34D-ADD471E32FFE}"/>
              </a:ext>
            </a:extLst>
          </p:cNvPr>
          <p:cNvSpPr/>
          <p:nvPr/>
        </p:nvSpPr>
        <p:spPr>
          <a:xfrm>
            <a:off x="6217743" y="4534065"/>
            <a:ext cx="277640" cy="261610"/>
          </a:xfrm>
          <a:prstGeom prst="rect">
            <a:avLst/>
          </a:prstGeom>
        </p:spPr>
        <p:txBody>
          <a:bodyPr wrap="none">
            <a:spAutoFit/>
          </a:bodyPr>
          <a:lstStyle/>
          <a:p>
            <a:pPr>
              <a:buClr>
                <a:srgbClr val="0070C0"/>
              </a:buClr>
            </a:pPr>
            <a:r>
              <a:rPr lang="en-US" sz="1100" dirty="0">
                <a:latin typeface="+mn-lt"/>
              </a:rPr>
              <a:t> *</a:t>
            </a:r>
          </a:p>
        </p:txBody>
      </p:sp>
      <p:sp>
        <p:nvSpPr>
          <p:cNvPr id="96" name="TextBox 95">
            <a:extLst>
              <a:ext uri="{FF2B5EF4-FFF2-40B4-BE49-F238E27FC236}">
                <a16:creationId xmlns:a16="http://schemas.microsoft.com/office/drawing/2014/main" id="{93D4ACBC-7943-4864-9388-B4F2FA60A582}"/>
              </a:ext>
            </a:extLst>
          </p:cNvPr>
          <p:cNvSpPr txBox="1"/>
          <p:nvPr/>
        </p:nvSpPr>
        <p:spPr>
          <a:xfrm>
            <a:off x="3973467" y="5232854"/>
            <a:ext cx="636393" cy="205629"/>
          </a:xfrm>
          <a:prstGeom prst="rect">
            <a:avLst/>
          </a:prstGeom>
          <a:noFill/>
        </p:spPr>
        <p:txBody>
          <a:bodyPr wrap="none" lIns="0" tIns="36000" rIns="0" bIns="0" rtlCol="0">
            <a:spAutoFit/>
          </a:bodyPr>
          <a:lstStyle/>
          <a:p>
            <a:pPr algn="ctr"/>
            <a:r>
              <a:rPr lang="en-US" sz="1100" dirty="0">
                <a:latin typeface="+mn-lt"/>
              </a:rPr>
              <a:t>Screening</a:t>
            </a:r>
          </a:p>
        </p:txBody>
      </p:sp>
      <p:sp>
        <p:nvSpPr>
          <p:cNvPr id="97" name="TextBox 96">
            <a:extLst>
              <a:ext uri="{FF2B5EF4-FFF2-40B4-BE49-F238E27FC236}">
                <a16:creationId xmlns:a16="http://schemas.microsoft.com/office/drawing/2014/main" id="{BB99DA04-CE67-46F0-83AC-7DD5ACBBC4FE}"/>
              </a:ext>
            </a:extLst>
          </p:cNvPr>
          <p:cNvSpPr txBox="1"/>
          <p:nvPr/>
        </p:nvSpPr>
        <p:spPr>
          <a:xfrm>
            <a:off x="4757132" y="5232854"/>
            <a:ext cx="126638" cy="205629"/>
          </a:xfrm>
          <a:prstGeom prst="rect">
            <a:avLst/>
          </a:prstGeom>
          <a:noFill/>
        </p:spPr>
        <p:txBody>
          <a:bodyPr wrap="none" lIns="0" tIns="36000" rIns="0" bIns="0" rtlCol="0">
            <a:spAutoFit/>
          </a:bodyPr>
          <a:lstStyle/>
          <a:p>
            <a:pPr algn="ctr"/>
            <a:r>
              <a:rPr lang="en-US" sz="1100" dirty="0">
                <a:latin typeface="+mn-lt"/>
              </a:rPr>
              <a:t>-1</a:t>
            </a:r>
          </a:p>
        </p:txBody>
      </p:sp>
      <p:sp>
        <p:nvSpPr>
          <p:cNvPr id="98" name="TextBox 97">
            <a:extLst>
              <a:ext uri="{FF2B5EF4-FFF2-40B4-BE49-F238E27FC236}">
                <a16:creationId xmlns:a16="http://schemas.microsoft.com/office/drawing/2014/main" id="{B4EEEAAB-413A-4BF1-964C-C0D07F4D83F6}"/>
              </a:ext>
            </a:extLst>
          </p:cNvPr>
          <p:cNvSpPr txBox="1"/>
          <p:nvPr/>
        </p:nvSpPr>
        <p:spPr>
          <a:xfrm>
            <a:off x="5291510" y="5232854"/>
            <a:ext cx="78548" cy="205629"/>
          </a:xfrm>
          <a:prstGeom prst="rect">
            <a:avLst/>
          </a:prstGeom>
          <a:noFill/>
        </p:spPr>
        <p:txBody>
          <a:bodyPr wrap="none" lIns="0" tIns="36000" rIns="0" bIns="0" rtlCol="0">
            <a:spAutoFit/>
          </a:bodyPr>
          <a:lstStyle/>
          <a:p>
            <a:pPr algn="ctr"/>
            <a:r>
              <a:rPr lang="en-US" sz="1100" dirty="0">
                <a:latin typeface="+mn-lt"/>
              </a:rPr>
              <a:t>8</a:t>
            </a:r>
          </a:p>
        </p:txBody>
      </p:sp>
      <p:sp>
        <p:nvSpPr>
          <p:cNvPr id="99" name="TextBox 98">
            <a:extLst>
              <a:ext uri="{FF2B5EF4-FFF2-40B4-BE49-F238E27FC236}">
                <a16:creationId xmlns:a16="http://schemas.microsoft.com/office/drawing/2014/main" id="{A105E678-762F-455B-B2B6-E693709F68FE}"/>
              </a:ext>
            </a:extLst>
          </p:cNvPr>
          <p:cNvSpPr txBox="1"/>
          <p:nvPr/>
        </p:nvSpPr>
        <p:spPr>
          <a:xfrm>
            <a:off x="5775487" y="5232854"/>
            <a:ext cx="157095" cy="205629"/>
          </a:xfrm>
          <a:prstGeom prst="rect">
            <a:avLst/>
          </a:prstGeom>
          <a:noFill/>
        </p:spPr>
        <p:txBody>
          <a:bodyPr wrap="none" lIns="0" tIns="36000" rIns="0" bIns="0" rtlCol="0">
            <a:spAutoFit/>
          </a:bodyPr>
          <a:lstStyle/>
          <a:p>
            <a:pPr algn="ctr"/>
            <a:r>
              <a:rPr lang="en-US" sz="1100" dirty="0">
                <a:latin typeface="+mn-lt"/>
              </a:rPr>
              <a:t>15</a:t>
            </a:r>
          </a:p>
        </p:txBody>
      </p:sp>
      <p:sp>
        <p:nvSpPr>
          <p:cNvPr id="100" name="TextBox 99">
            <a:extLst>
              <a:ext uri="{FF2B5EF4-FFF2-40B4-BE49-F238E27FC236}">
                <a16:creationId xmlns:a16="http://schemas.microsoft.com/office/drawing/2014/main" id="{09EA87A5-8884-498C-84AB-BBE20C9C5292}"/>
              </a:ext>
            </a:extLst>
          </p:cNvPr>
          <p:cNvSpPr txBox="1"/>
          <p:nvPr/>
        </p:nvSpPr>
        <p:spPr>
          <a:xfrm>
            <a:off x="6312559" y="5232854"/>
            <a:ext cx="157095" cy="205629"/>
          </a:xfrm>
          <a:prstGeom prst="rect">
            <a:avLst/>
          </a:prstGeom>
          <a:noFill/>
        </p:spPr>
        <p:txBody>
          <a:bodyPr wrap="none" lIns="0" tIns="36000" rIns="0" bIns="0" rtlCol="0">
            <a:spAutoFit/>
          </a:bodyPr>
          <a:lstStyle/>
          <a:p>
            <a:pPr algn="ctr"/>
            <a:r>
              <a:rPr lang="en-US" sz="1100" dirty="0">
                <a:latin typeface="+mn-lt"/>
              </a:rPr>
              <a:t>22</a:t>
            </a:r>
          </a:p>
        </p:txBody>
      </p:sp>
      <p:sp>
        <p:nvSpPr>
          <p:cNvPr id="101" name="TextBox 100">
            <a:extLst>
              <a:ext uri="{FF2B5EF4-FFF2-40B4-BE49-F238E27FC236}">
                <a16:creationId xmlns:a16="http://schemas.microsoft.com/office/drawing/2014/main" id="{74B559B2-8838-4797-91F3-356A62F2B2D6}"/>
              </a:ext>
            </a:extLst>
          </p:cNvPr>
          <p:cNvSpPr txBox="1"/>
          <p:nvPr/>
        </p:nvSpPr>
        <p:spPr>
          <a:xfrm>
            <a:off x="6831302" y="5232854"/>
            <a:ext cx="157095" cy="205629"/>
          </a:xfrm>
          <a:prstGeom prst="rect">
            <a:avLst/>
          </a:prstGeom>
          <a:noFill/>
        </p:spPr>
        <p:txBody>
          <a:bodyPr wrap="none" lIns="0" tIns="36000" rIns="0" bIns="0" rtlCol="0">
            <a:spAutoFit/>
          </a:bodyPr>
          <a:lstStyle/>
          <a:p>
            <a:pPr algn="ctr"/>
            <a:r>
              <a:rPr lang="en-US" sz="1100" dirty="0">
                <a:latin typeface="+mn-lt"/>
              </a:rPr>
              <a:t>28</a:t>
            </a:r>
          </a:p>
        </p:txBody>
      </p:sp>
      <p:sp>
        <p:nvSpPr>
          <p:cNvPr id="102" name="TextBox 101">
            <a:extLst>
              <a:ext uri="{FF2B5EF4-FFF2-40B4-BE49-F238E27FC236}">
                <a16:creationId xmlns:a16="http://schemas.microsoft.com/office/drawing/2014/main" id="{C34CC35F-5CB2-4BCB-9FCB-8788629C51AB}"/>
              </a:ext>
            </a:extLst>
          </p:cNvPr>
          <p:cNvSpPr txBox="1"/>
          <p:nvPr/>
        </p:nvSpPr>
        <p:spPr>
          <a:xfrm>
            <a:off x="7350045" y="5232854"/>
            <a:ext cx="157095" cy="205629"/>
          </a:xfrm>
          <a:prstGeom prst="rect">
            <a:avLst/>
          </a:prstGeom>
          <a:noFill/>
        </p:spPr>
        <p:txBody>
          <a:bodyPr wrap="none" lIns="0" tIns="36000" rIns="0" bIns="0" rtlCol="0">
            <a:spAutoFit/>
          </a:bodyPr>
          <a:lstStyle/>
          <a:p>
            <a:pPr algn="ctr"/>
            <a:r>
              <a:rPr lang="en-US" sz="1100" dirty="0">
                <a:latin typeface="+mn-lt"/>
              </a:rPr>
              <a:t>35</a:t>
            </a:r>
          </a:p>
        </p:txBody>
      </p:sp>
      <p:sp>
        <p:nvSpPr>
          <p:cNvPr id="103" name="TextBox 102">
            <a:extLst>
              <a:ext uri="{FF2B5EF4-FFF2-40B4-BE49-F238E27FC236}">
                <a16:creationId xmlns:a16="http://schemas.microsoft.com/office/drawing/2014/main" id="{9AAE1DE0-6E03-4BD6-A7CC-F73BD0F2D899}"/>
              </a:ext>
            </a:extLst>
          </p:cNvPr>
          <p:cNvSpPr txBox="1"/>
          <p:nvPr/>
        </p:nvSpPr>
        <p:spPr>
          <a:xfrm>
            <a:off x="7887117" y="5232854"/>
            <a:ext cx="157095" cy="205629"/>
          </a:xfrm>
          <a:prstGeom prst="rect">
            <a:avLst/>
          </a:prstGeom>
          <a:noFill/>
        </p:spPr>
        <p:txBody>
          <a:bodyPr wrap="none" lIns="0" tIns="36000" rIns="0" bIns="0" rtlCol="0">
            <a:spAutoFit/>
          </a:bodyPr>
          <a:lstStyle/>
          <a:p>
            <a:pPr algn="ctr"/>
            <a:r>
              <a:rPr lang="en-US" sz="1100" dirty="0">
                <a:latin typeface="+mn-lt"/>
              </a:rPr>
              <a:t>56</a:t>
            </a:r>
          </a:p>
        </p:txBody>
      </p:sp>
      <p:sp>
        <p:nvSpPr>
          <p:cNvPr id="104" name="TextBox 103">
            <a:extLst>
              <a:ext uri="{FF2B5EF4-FFF2-40B4-BE49-F238E27FC236}">
                <a16:creationId xmlns:a16="http://schemas.microsoft.com/office/drawing/2014/main" id="{C7046548-BF00-452C-AB0D-1C34654046B2}"/>
              </a:ext>
            </a:extLst>
          </p:cNvPr>
          <p:cNvSpPr txBox="1"/>
          <p:nvPr/>
        </p:nvSpPr>
        <p:spPr>
          <a:xfrm>
            <a:off x="5732508" y="5486113"/>
            <a:ext cx="251672" cy="169277"/>
          </a:xfrm>
          <a:prstGeom prst="rect">
            <a:avLst/>
          </a:prstGeom>
          <a:noFill/>
        </p:spPr>
        <p:txBody>
          <a:bodyPr wrap="none" lIns="0" tIns="0" rIns="0" bIns="0" rtlCol="0">
            <a:spAutoFit/>
          </a:bodyPr>
          <a:lstStyle/>
          <a:p>
            <a:pPr algn="ctr"/>
            <a:r>
              <a:rPr lang="en-US" sz="1100" dirty="0">
                <a:latin typeface="+mn-lt"/>
              </a:rPr>
              <a:t>Day</a:t>
            </a:r>
          </a:p>
        </p:txBody>
      </p:sp>
      <p:sp>
        <p:nvSpPr>
          <p:cNvPr id="105" name="TextBox 104">
            <a:extLst>
              <a:ext uri="{FF2B5EF4-FFF2-40B4-BE49-F238E27FC236}">
                <a16:creationId xmlns:a16="http://schemas.microsoft.com/office/drawing/2014/main" id="{01A3895F-DBDE-495C-991C-F865EF756D03}"/>
              </a:ext>
            </a:extLst>
          </p:cNvPr>
          <p:cNvSpPr txBox="1"/>
          <p:nvPr/>
        </p:nvSpPr>
        <p:spPr>
          <a:xfrm>
            <a:off x="7422213" y="5486113"/>
            <a:ext cx="549831" cy="169277"/>
          </a:xfrm>
          <a:prstGeom prst="rect">
            <a:avLst/>
          </a:prstGeom>
          <a:noFill/>
        </p:spPr>
        <p:txBody>
          <a:bodyPr wrap="none" lIns="0" tIns="0" rIns="0" bIns="0" rtlCol="0">
            <a:spAutoFit/>
          </a:bodyPr>
          <a:lstStyle/>
          <a:p>
            <a:pPr algn="ctr"/>
            <a:r>
              <a:rPr lang="en-US" sz="1100" dirty="0">
                <a:latin typeface="+mn-lt"/>
              </a:rPr>
              <a:t>FUP day</a:t>
            </a:r>
          </a:p>
        </p:txBody>
      </p:sp>
      <p:cxnSp>
        <p:nvCxnSpPr>
          <p:cNvPr id="106" name="Straight Connector 105">
            <a:extLst>
              <a:ext uri="{FF2B5EF4-FFF2-40B4-BE49-F238E27FC236}">
                <a16:creationId xmlns:a16="http://schemas.microsoft.com/office/drawing/2014/main" id="{67726093-25D6-4D0A-96BC-FE840370F00B}"/>
              </a:ext>
            </a:extLst>
          </p:cNvPr>
          <p:cNvCxnSpPr/>
          <p:nvPr/>
        </p:nvCxnSpPr>
        <p:spPr>
          <a:xfrm>
            <a:off x="4735494" y="5462298"/>
            <a:ext cx="224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7040071-BFD2-43AF-8DBA-3D52878158D0}"/>
              </a:ext>
            </a:extLst>
          </p:cNvPr>
          <p:cNvCxnSpPr>
            <a:cxnSpLocks/>
          </p:cNvCxnSpPr>
          <p:nvPr/>
        </p:nvCxnSpPr>
        <p:spPr>
          <a:xfrm>
            <a:off x="7358060" y="5462298"/>
            <a:ext cx="700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670F041-15BA-41D5-AC7C-B8535EE58481}"/>
              </a:ext>
            </a:extLst>
          </p:cNvPr>
          <p:cNvSpPr txBox="1"/>
          <p:nvPr/>
        </p:nvSpPr>
        <p:spPr>
          <a:xfrm>
            <a:off x="8036196" y="4123690"/>
            <a:ext cx="94578" cy="169277"/>
          </a:xfrm>
          <a:prstGeom prst="rect">
            <a:avLst/>
          </a:prstGeom>
          <a:noFill/>
        </p:spPr>
        <p:txBody>
          <a:bodyPr wrap="none" lIns="0" tIns="0" rIns="0" bIns="0" rtlCol="0">
            <a:spAutoFit/>
          </a:bodyPr>
          <a:lstStyle/>
          <a:p>
            <a:r>
              <a:rPr lang="en-US" sz="1100" dirty="0">
                <a:latin typeface="+mn-lt"/>
              </a:rPr>
              <a:t>A</a:t>
            </a:r>
          </a:p>
        </p:txBody>
      </p:sp>
      <p:sp>
        <p:nvSpPr>
          <p:cNvPr id="109" name="TextBox 108">
            <a:extLst>
              <a:ext uri="{FF2B5EF4-FFF2-40B4-BE49-F238E27FC236}">
                <a16:creationId xmlns:a16="http://schemas.microsoft.com/office/drawing/2014/main" id="{54B29ABA-9F77-43B7-9597-7D17316059C0}"/>
              </a:ext>
            </a:extLst>
          </p:cNvPr>
          <p:cNvSpPr txBox="1"/>
          <p:nvPr/>
        </p:nvSpPr>
        <p:spPr>
          <a:xfrm>
            <a:off x="8036196" y="4292967"/>
            <a:ext cx="102592" cy="169277"/>
          </a:xfrm>
          <a:prstGeom prst="rect">
            <a:avLst/>
          </a:prstGeom>
          <a:noFill/>
        </p:spPr>
        <p:txBody>
          <a:bodyPr wrap="none" lIns="0" tIns="0" rIns="0" bIns="0" rtlCol="0">
            <a:spAutoFit/>
          </a:bodyPr>
          <a:lstStyle/>
          <a:p>
            <a:r>
              <a:rPr lang="en-US" sz="1100" dirty="0">
                <a:latin typeface="+mn-lt"/>
              </a:rPr>
              <a:t>D</a:t>
            </a:r>
          </a:p>
        </p:txBody>
      </p:sp>
      <p:sp>
        <p:nvSpPr>
          <p:cNvPr id="110" name="TextBox 109">
            <a:extLst>
              <a:ext uri="{FF2B5EF4-FFF2-40B4-BE49-F238E27FC236}">
                <a16:creationId xmlns:a16="http://schemas.microsoft.com/office/drawing/2014/main" id="{1C41B3C3-758B-48B4-A312-010FF548F3DF}"/>
              </a:ext>
            </a:extLst>
          </p:cNvPr>
          <p:cNvSpPr txBox="1"/>
          <p:nvPr/>
        </p:nvSpPr>
        <p:spPr>
          <a:xfrm>
            <a:off x="8036196" y="3947340"/>
            <a:ext cx="94578" cy="169277"/>
          </a:xfrm>
          <a:prstGeom prst="rect">
            <a:avLst/>
          </a:prstGeom>
          <a:noFill/>
        </p:spPr>
        <p:txBody>
          <a:bodyPr wrap="none" lIns="0" tIns="0" rIns="0" bIns="0" rtlCol="0">
            <a:spAutoFit/>
          </a:bodyPr>
          <a:lstStyle/>
          <a:p>
            <a:r>
              <a:rPr lang="en-US" sz="1100" dirty="0">
                <a:latin typeface="+mn-lt"/>
              </a:rPr>
              <a:t>B</a:t>
            </a:r>
          </a:p>
        </p:txBody>
      </p:sp>
      <p:sp>
        <p:nvSpPr>
          <p:cNvPr id="111" name="TextBox 110">
            <a:extLst>
              <a:ext uri="{FF2B5EF4-FFF2-40B4-BE49-F238E27FC236}">
                <a16:creationId xmlns:a16="http://schemas.microsoft.com/office/drawing/2014/main" id="{478BFADA-49AB-4AF4-A774-56BD533FC1EB}"/>
              </a:ext>
            </a:extLst>
          </p:cNvPr>
          <p:cNvSpPr txBox="1"/>
          <p:nvPr/>
        </p:nvSpPr>
        <p:spPr>
          <a:xfrm>
            <a:off x="8036196" y="3480933"/>
            <a:ext cx="94578" cy="169277"/>
          </a:xfrm>
          <a:prstGeom prst="rect">
            <a:avLst/>
          </a:prstGeom>
          <a:noFill/>
        </p:spPr>
        <p:txBody>
          <a:bodyPr wrap="none" lIns="0" tIns="0" rIns="0" bIns="0" rtlCol="0">
            <a:spAutoFit/>
          </a:bodyPr>
          <a:lstStyle/>
          <a:p>
            <a:r>
              <a:rPr lang="en-US" sz="1100" dirty="0">
                <a:latin typeface="+mn-lt"/>
              </a:rPr>
              <a:t>E</a:t>
            </a:r>
          </a:p>
        </p:txBody>
      </p:sp>
      <p:sp>
        <p:nvSpPr>
          <p:cNvPr id="112" name="TextBox 111">
            <a:extLst>
              <a:ext uri="{FF2B5EF4-FFF2-40B4-BE49-F238E27FC236}">
                <a16:creationId xmlns:a16="http://schemas.microsoft.com/office/drawing/2014/main" id="{B40CC56D-4B2A-4A48-83D8-9BA765B60F98}"/>
              </a:ext>
            </a:extLst>
          </p:cNvPr>
          <p:cNvSpPr txBox="1"/>
          <p:nvPr/>
        </p:nvSpPr>
        <p:spPr>
          <a:xfrm>
            <a:off x="8036196" y="3304583"/>
            <a:ext cx="751809" cy="169277"/>
          </a:xfrm>
          <a:prstGeom prst="rect">
            <a:avLst/>
          </a:prstGeom>
          <a:noFill/>
        </p:spPr>
        <p:txBody>
          <a:bodyPr wrap="none" lIns="0" tIns="0" rIns="0" bIns="0" rtlCol="0">
            <a:spAutoFit/>
          </a:bodyPr>
          <a:lstStyle/>
          <a:p>
            <a:r>
              <a:rPr lang="en-US" sz="1100" dirty="0">
                <a:latin typeface="+mn-lt"/>
              </a:rPr>
              <a:t>G (Placebo)</a:t>
            </a:r>
          </a:p>
        </p:txBody>
      </p:sp>
      <p:sp>
        <p:nvSpPr>
          <p:cNvPr id="113" name="TextBox 112">
            <a:extLst>
              <a:ext uri="{FF2B5EF4-FFF2-40B4-BE49-F238E27FC236}">
                <a16:creationId xmlns:a16="http://schemas.microsoft.com/office/drawing/2014/main" id="{EBE587D0-006F-44DE-AA25-1DC0AC1588BC}"/>
              </a:ext>
            </a:extLst>
          </p:cNvPr>
          <p:cNvSpPr txBox="1"/>
          <p:nvPr/>
        </p:nvSpPr>
        <p:spPr>
          <a:xfrm>
            <a:off x="8036196" y="2944958"/>
            <a:ext cx="102592" cy="169277"/>
          </a:xfrm>
          <a:prstGeom prst="rect">
            <a:avLst/>
          </a:prstGeom>
          <a:noFill/>
        </p:spPr>
        <p:txBody>
          <a:bodyPr wrap="none" lIns="0" tIns="0" rIns="0" bIns="0" rtlCol="0">
            <a:spAutoFit/>
          </a:bodyPr>
          <a:lstStyle/>
          <a:p>
            <a:r>
              <a:rPr lang="en-US" sz="1100" dirty="0">
                <a:latin typeface="+mn-lt"/>
              </a:rPr>
              <a:t>C</a:t>
            </a:r>
          </a:p>
        </p:txBody>
      </p:sp>
      <p:sp>
        <p:nvSpPr>
          <p:cNvPr id="114" name="TextBox 113">
            <a:extLst>
              <a:ext uri="{FF2B5EF4-FFF2-40B4-BE49-F238E27FC236}">
                <a16:creationId xmlns:a16="http://schemas.microsoft.com/office/drawing/2014/main" id="{276C4B31-2168-4AED-8722-7F4366C4A06B}"/>
              </a:ext>
            </a:extLst>
          </p:cNvPr>
          <p:cNvSpPr txBox="1"/>
          <p:nvPr/>
        </p:nvSpPr>
        <p:spPr>
          <a:xfrm>
            <a:off x="8036196" y="2189636"/>
            <a:ext cx="86562" cy="169277"/>
          </a:xfrm>
          <a:prstGeom prst="rect">
            <a:avLst/>
          </a:prstGeom>
          <a:noFill/>
        </p:spPr>
        <p:txBody>
          <a:bodyPr wrap="none" lIns="0" tIns="0" rIns="0" bIns="0" rtlCol="0">
            <a:spAutoFit/>
          </a:bodyPr>
          <a:lstStyle/>
          <a:p>
            <a:r>
              <a:rPr lang="en-US" sz="1100" dirty="0">
                <a:latin typeface="+mn-lt"/>
              </a:rPr>
              <a:t>F</a:t>
            </a:r>
          </a:p>
        </p:txBody>
      </p:sp>
      <p:sp>
        <p:nvSpPr>
          <p:cNvPr id="115" name="TextBox 114">
            <a:extLst>
              <a:ext uri="{FF2B5EF4-FFF2-40B4-BE49-F238E27FC236}">
                <a16:creationId xmlns:a16="http://schemas.microsoft.com/office/drawing/2014/main" id="{A81FFA16-DA2E-4085-8914-5859978192D6}"/>
              </a:ext>
            </a:extLst>
          </p:cNvPr>
          <p:cNvSpPr txBox="1"/>
          <p:nvPr/>
        </p:nvSpPr>
        <p:spPr>
          <a:xfrm>
            <a:off x="8036196" y="1923813"/>
            <a:ext cx="439223" cy="169277"/>
          </a:xfrm>
          <a:prstGeom prst="rect">
            <a:avLst/>
          </a:prstGeom>
          <a:noFill/>
        </p:spPr>
        <p:txBody>
          <a:bodyPr wrap="none" lIns="0" tIns="0" rIns="0" bIns="0" rtlCol="0">
            <a:spAutoFit/>
          </a:bodyPr>
          <a:lstStyle/>
          <a:p>
            <a:r>
              <a:rPr lang="en-US" sz="1100" dirty="0">
                <a:latin typeface="+mn-lt"/>
              </a:rPr>
              <a:t>Patient</a:t>
            </a:r>
          </a:p>
        </p:txBody>
      </p:sp>
      <p:sp>
        <p:nvSpPr>
          <p:cNvPr id="117" name="TextBox 1"/>
          <p:cNvSpPr txBox="1"/>
          <p:nvPr/>
        </p:nvSpPr>
        <p:spPr>
          <a:xfrm>
            <a:off x="4320985" y="2083979"/>
            <a:ext cx="577749"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sz="1100" b="1" dirty="0"/>
              <a:t>+</a:t>
            </a:r>
          </a:p>
        </p:txBody>
      </p:sp>
      <p:sp>
        <p:nvSpPr>
          <p:cNvPr id="118" name="TextBox 1"/>
          <p:cNvSpPr txBox="1"/>
          <p:nvPr/>
        </p:nvSpPr>
        <p:spPr>
          <a:xfrm>
            <a:off x="4320984" y="2754662"/>
            <a:ext cx="577749"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sz="1100" b="1" dirty="0"/>
              <a:t>+</a:t>
            </a:r>
          </a:p>
        </p:txBody>
      </p:sp>
      <p:sp>
        <p:nvSpPr>
          <p:cNvPr id="119" name="TextBox 1"/>
          <p:cNvSpPr txBox="1"/>
          <p:nvPr/>
        </p:nvSpPr>
        <p:spPr>
          <a:xfrm>
            <a:off x="4263774" y="3650210"/>
            <a:ext cx="692172"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b="1" dirty="0">
                <a:latin typeface="Arial" panose="020B0604020202020204" pitchFamily="34" charset="0"/>
                <a:cs typeface="Arial" panose="020B0604020202020204" pitchFamily="34" charset="0"/>
              </a:rPr>
              <a:t>–</a:t>
            </a:r>
            <a:endParaRPr lang="en-US" sz="1100" b="1" dirty="0"/>
          </a:p>
        </p:txBody>
      </p:sp>
      <p:sp>
        <p:nvSpPr>
          <p:cNvPr id="120" name="TextBox 1"/>
          <p:cNvSpPr txBox="1"/>
          <p:nvPr/>
        </p:nvSpPr>
        <p:spPr>
          <a:xfrm>
            <a:off x="4357647" y="3933394"/>
            <a:ext cx="692172"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b="1" dirty="0">
                <a:latin typeface="Arial" panose="020B0604020202020204" pitchFamily="34" charset="0"/>
                <a:cs typeface="Arial" panose="020B0604020202020204" pitchFamily="34" charset="0"/>
              </a:rPr>
              <a:t>–</a:t>
            </a:r>
            <a:endParaRPr lang="en-US" sz="1100" b="1" dirty="0"/>
          </a:p>
        </p:txBody>
      </p:sp>
      <p:sp>
        <p:nvSpPr>
          <p:cNvPr id="121" name="TextBox 1"/>
          <p:cNvSpPr txBox="1"/>
          <p:nvPr/>
        </p:nvSpPr>
        <p:spPr>
          <a:xfrm>
            <a:off x="4291663" y="4364318"/>
            <a:ext cx="692172"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b="1" dirty="0">
                <a:latin typeface="Arial" panose="020B0604020202020204" pitchFamily="34" charset="0"/>
                <a:cs typeface="Arial" panose="020B0604020202020204" pitchFamily="34" charset="0"/>
              </a:rPr>
              <a:t>–</a:t>
            </a:r>
            <a:endParaRPr lang="en-US" sz="1100" b="1" dirty="0"/>
          </a:p>
        </p:txBody>
      </p:sp>
      <p:sp>
        <p:nvSpPr>
          <p:cNvPr id="122" name="TextBox 1"/>
          <p:cNvSpPr txBox="1"/>
          <p:nvPr/>
        </p:nvSpPr>
        <p:spPr>
          <a:xfrm>
            <a:off x="4320983" y="3090628"/>
            <a:ext cx="577749" cy="2749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err="1"/>
              <a:t>eAg</a:t>
            </a:r>
            <a:r>
              <a:rPr lang="en-US" sz="1100" b="1" dirty="0"/>
              <a:t>+</a:t>
            </a:r>
          </a:p>
        </p:txBody>
      </p:sp>
    </p:spTree>
    <p:extLst>
      <p:ext uri="{BB962C8B-B14F-4D97-AF65-F5344CB8AC3E}">
        <p14:creationId xmlns:p14="http://schemas.microsoft.com/office/powerpoint/2010/main" val="1862378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175298" y="140970"/>
            <a:ext cx="7925094" cy="769620"/>
          </a:xfrm>
        </p:spPr>
        <p:txBody>
          <a:bodyPr>
            <a:noAutofit/>
          </a:bodyPr>
          <a:lstStyle/>
          <a:p>
            <a:r>
              <a:rPr lang="en-US" sz="2000" spc="-20" dirty="0"/>
              <a:t>TLR7 agonist RO7020531 + </a:t>
            </a:r>
            <a:r>
              <a:rPr lang="en-US" sz="2000" spc="-20" dirty="0" err="1"/>
              <a:t>CpAM</a:t>
            </a:r>
            <a:r>
              <a:rPr lang="en-US" sz="2000" spc="-20" dirty="0"/>
              <a:t> RO7049389 achieved sustainable </a:t>
            </a:r>
            <a:br>
              <a:rPr lang="en-US" sz="2000" spc="-20" dirty="0"/>
            </a:br>
            <a:r>
              <a:rPr lang="en-US" sz="2000" spc="-20" dirty="0"/>
              <a:t>VL suppression and HBsAg loss in an AAV-HBV mouse model</a:t>
            </a:r>
            <a:endParaRPr lang="en-GB" sz="2000" spc="-2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7519403" cy="376990"/>
          </a:xfrm>
        </p:spPr>
        <p:txBody>
          <a:bodyPr/>
          <a:lstStyle/>
          <a:p>
            <a:r>
              <a:rPr lang="en-GB" dirty="0"/>
              <a:t>*Combination of RO7049389 and </a:t>
            </a:r>
            <a:r>
              <a:rPr lang="en-US" dirty="0"/>
              <a:t>RO7020531 </a:t>
            </a:r>
            <a:r>
              <a:rPr lang="en-GB" dirty="0"/>
              <a:t>reduced HBsAg level to below LLOQ at the end of treatment in 5 of 7 animals, </a:t>
            </a:r>
            <a:r>
              <a:rPr lang="en-US" kern="0" dirty="0"/>
              <a:t>reduced HBV DNA level to below LLOQ in all animals, which sustained in 4 of 7 during 6-week off-treatment follow-up.</a:t>
            </a:r>
            <a:endParaRPr lang="en-GB" dirty="0"/>
          </a:p>
          <a:p>
            <a:r>
              <a:rPr lang="en-US" dirty="0"/>
              <a:t>Note: Serum samples were collected at indicated time points to measure HBsAg, HBV DNA, </a:t>
            </a:r>
            <a:r>
              <a:rPr lang="en-US" dirty="0" err="1"/>
              <a:t>HBeAg</a:t>
            </a:r>
            <a:r>
              <a:rPr lang="en-US" dirty="0"/>
              <a:t>, and anti-HBs levels after compound treatment and during the off‑treatment period. Results are presented as mean </a:t>
            </a:r>
            <a:r>
              <a:rPr lang="en-US" dirty="0">
                <a:sym typeface="Symbol" panose="05050102010706020507" pitchFamily="18" charset="2"/>
              </a:rPr>
              <a:t> </a:t>
            </a:r>
            <a:r>
              <a:rPr lang="en-US" dirty="0"/>
              <a:t>SEM (n</a:t>
            </a:r>
            <a:r>
              <a:rPr lang="en-US" dirty="0">
                <a:sym typeface="Symbol" panose="05050102010706020507" pitchFamily="18" charset="2"/>
              </a:rPr>
              <a:t></a:t>
            </a:r>
            <a:r>
              <a:rPr lang="en-US" dirty="0"/>
              <a:t>7)</a:t>
            </a:r>
          </a:p>
          <a:p>
            <a:r>
              <a:rPr lang="en-GB" dirty="0"/>
              <a:t>Dai L, et al. ILC 2018, #PS-028</a:t>
            </a:r>
          </a:p>
        </p:txBody>
      </p:sp>
      <p:sp>
        <p:nvSpPr>
          <p:cNvPr id="38" name="TextBox 37"/>
          <p:cNvSpPr txBox="1"/>
          <p:nvPr/>
        </p:nvSpPr>
        <p:spPr>
          <a:xfrm>
            <a:off x="348872" y="1075398"/>
            <a:ext cx="8471599" cy="261610"/>
          </a:xfrm>
          <a:prstGeom prst="rect">
            <a:avLst/>
          </a:prstGeom>
          <a:noFill/>
        </p:spPr>
        <p:txBody>
          <a:bodyPr wrap="square" rtlCol="0">
            <a:spAutoFit/>
          </a:bodyPr>
          <a:lstStyle/>
          <a:p>
            <a:pPr>
              <a:spcBef>
                <a:spcPts val="200"/>
              </a:spcBef>
            </a:pPr>
            <a:r>
              <a:rPr lang="en-US" sz="1100" b="1" dirty="0">
                <a:solidFill>
                  <a:schemeClr val="accent6"/>
                </a:solidFill>
                <a:latin typeface="+mj-lt"/>
              </a:rPr>
              <a:t>           </a:t>
            </a:r>
            <a:r>
              <a:rPr lang="en-US" sz="1100" b="1" dirty="0">
                <a:latin typeface="+mj-lt"/>
              </a:rPr>
              <a:t>Vehicle</a:t>
            </a:r>
            <a:r>
              <a:rPr lang="en-US" sz="1100" b="1" dirty="0">
                <a:solidFill>
                  <a:schemeClr val="accent6"/>
                </a:solidFill>
                <a:latin typeface="+mj-lt"/>
              </a:rPr>
              <a:t>                      </a:t>
            </a:r>
            <a:r>
              <a:rPr lang="en-US" sz="1100" b="1" dirty="0">
                <a:latin typeface="+mj-lt"/>
              </a:rPr>
              <a:t>RO7020531   100 mg/kg </a:t>
            </a:r>
            <a:r>
              <a:rPr lang="en-US" sz="1100" b="1" dirty="0" err="1">
                <a:latin typeface="+mj-lt"/>
              </a:rPr>
              <a:t>qod</a:t>
            </a:r>
            <a:r>
              <a:rPr lang="en-US" sz="1100" b="1" dirty="0">
                <a:latin typeface="+mj-lt"/>
              </a:rPr>
              <a:t>                     RO7049389   20 mg/kg </a:t>
            </a:r>
            <a:r>
              <a:rPr lang="en-US" sz="1100" b="1" dirty="0" err="1">
                <a:latin typeface="+mj-lt"/>
              </a:rPr>
              <a:t>qd</a:t>
            </a:r>
            <a:r>
              <a:rPr lang="en-US" sz="1100" b="1" dirty="0">
                <a:latin typeface="+mj-lt"/>
              </a:rPr>
              <a:t>                    Combo</a:t>
            </a:r>
            <a:r>
              <a:rPr lang="en-US" sz="1100" dirty="0">
                <a:latin typeface="+mj-lt"/>
              </a:rPr>
              <a:t> </a:t>
            </a:r>
            <a:r>
              <a:rPr lang="en-US" sz="1100" dirty="0">
                <a:solidFill>
                  <a:srgbClr val="00B0F0"/>
                </a:solidFill>
                <a:latin typeface="+mj-lt"/>
              </a:rPr>
              <a:t>    </a:t>
            </a:r>
            <a:r>
              <a:rPr lang="en-US" sz="1100" dirty="0">
                <a:latin typeface="+mj-lt"/>
              </a:rPr>
              <a:t>(n=7)       </a:t>
            </a:r>
            <a:endParaRPr lang="en-US" sz="1100" dirty="0">
              <a:solidFill>
                <a:srgbClr val="000000"/>
              </a:solidFill>
              <a:latin typeface="+mj-lt"/>
            </a:endParaRPr>
          </a:p>
        </p:txBody>
      </p:sp>
      <p:sp>
        <p:nvSpPr>
          <p:cNvPr id="71" name="TextBox 70"/>
          <p:cNvSpPr txBox="1"/>
          <p:nvPr/>
        </p:nvSpPr>
        <p:spPr>
          <a:xfrm>
            <a:off x="432139" y="1340768"/>
            <a:ext cx="4164727" cy="307777"/>
          </a:xfrm>
          <a:prstGeom prst="rect">
            <a:avLst/>
          </a:prstGeom>
          <a:noFill/>
        </p:spPr>
        <p:txBody>
          <a:bodyPr wrap="square" rtlCol="0">
            <a:spAutoFit/>
          </a:bodyPr>
          <a:lstStyle/>
          <a:p>
            <a:pPr eaLnBrk="0" fontAlgn="base" hangingPunct="0">
              <a:spcBef>
                <a:spcPct val="0"/>
              </a:spcBef>
              <a:spcAft>
                <a:spcPct val="0"/>
              </a:spcAft>
            </a:pPr>
            <a:r>
              <a:rPr lang="en-US" sz="1400" b="1" dirty="0">
                <a:latin typeface="+mj-lt"/>
                <a:cs typeface="Arial" charset="0"/>
              </a:rPr>
              <a:t>HBV DNA</a:t>
            </a:r>
            <a:endParaRPr lang="en-US" sz="1400" dirty="0">
              <a:latin typeface="+mj-lt"/>
              <a:cs typeface="Arial" charset="0"/>
            </a:endParaRPr>
          </a:p>
        </p:txBody>
      </p:sp>
      <p:sp>
        <p:nvSpPr>
          <p:cNvPr id="80" name="TextBox 79"/>
          <p:cNvSpPr txBox="1"/>
          <p:nvPr/>
        </p:nvSpPr>
        <p:spPr>
          <a:xfrm>
            <a:off x="4690664" y="1340768"/>
            <a:ext cx="3481736" cy="307777"/>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err="1">
                <a:ln>
                  <a:noFill/>
                </a:ln>
                <a:effectLst/>
                <a:uLnTx/>
                <a:uFillTx/>
                <a:latin typeface="+mj-lt"/>
                <a:cs typeface="Arial" charset="0"/>
              </a:rPr>
              <a:t>HBsAg</a:t>
            </a:r>
            <a:endParaRPr kumimoji="0" lang="en-US" sz="1400" b="0" i="0" u="none" strike="noStrike" kern="0" cap="none" spc="0" normalizeH="0" baseline="0" noProof="0" dirty="0">
              <a:ln>
                <a:noFill/>
              </a:ln>
              <a:effectLst/>
              <a:uLnTx/>
              <a:uFillTx/>
              <a:latin typeface="+mj-lt"/>
              <a:cs typeface="Arial" charset="0"/>
            </a:endParaRPr>
          </a:p>
        </p:txBody>
      </p:sp>
      <p:grpSp>
        <p:nvGrpSpPr>
          <p:cNvPr id="83" name="Group 82"/>
          <p:cNvGrpSpPr/>
          <p:nvPr/>
        </p:nvGrpSpPr>
        <p:grpSpPr>
          <a:xfrm>
            <a:off x="6432320" y="3633416"/>
            <a:ext cx="349231" cy="288000"/>
            <a:chOff x="8804275" y="2333625"/>
            <a:chExt cx="876301" cy="655638"/>
          </a:xfrm>
        </p:grpSpPr>
        <p:sp>
          <p:nvSpPr>
            <p:cNvPr id="84" name="Freeform 9"/>
            <p:cNvSpPr>
              <a:spLocks/>
            </p:cNvSpPr>
            <p:nvPr/>
          </p:nvSpPr>
          <p:spPr bwMode="auto">
            <a:xfrm>
              <a:off x="9204325" y="2333625"/>
              <a:ext cx="242888" cy="655638"/>
            </a:xfrm>
            <a:custGeom>
              <a:avLst/>
              <a:gdLst>
                <a:gd name="T0" fmla="*/ 10 w 93"/>
                <a:gd name="T1" fmla="*/ 250 h 250"/>
                <a:gd name="T2" fmla="*/ 0 w 93"/>
                <a:gd name="T3" fmla="*/ 240 h 250"/>
                <a:gd name="T4" fmla="*/ 0 w 93"/>
                <a:gd name="T5" fmla="*/ 95 h 250"/>
                <a:gd name="T6" fmla="*/ 11 w 93"/>
                <a:gd name="T7" fmla="*/ 68 h 250"/>
                <a:gd name="T8" fmla="*/ 75 w 93"/>
                <a:gd name="T9" fmla="*/ 4 h 250"/>
                <a:gd name="T10" fmla="*/ 89 w 93"/>
                <a:gd name="T11" fmla="*/ 4 h 250"/>
                <a:gd name="T12" fmla="*/ 89 w 93"/>
                <a:gd name="T13" fmla="*/ 18 h 250"/>
                <a:gd name="T14" fmla="*/ 25 w 93"/>
                <a:gd name="T15" fmla="*/ 82 h 250"/>
                <a:gd name="T16" fmla="*/ 20 w 93"/>
                <a:gd name="T17" fmla="*/ 95 h 250"/>
                <a:gd name="T18" fmla="*/ 20 w 93"/>
                <a:gd name="T19" fmla="*/ 240 h 250"/>
                <a:gd name="T20" fmla="*/ 10 w 93"/>
                <a:gd name="T21"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50">
                  <a:moveTo>
                    <a:pt x="10" y="250"/>
                  </a:moveTo>
                  <a:cubicBezTo>
                    <a:pt x="4" y="250"/>
                    <a:pt x="0" y="245"/>
                    <a:pt x="0" y="240"/>
                  </a:cubicBezTo>
                  <a:cubicBezTo>
                    <a:pt x="0" y="95"/>
                    <a:pt x="0" y="95"/>
                    <a:pt x="0" y="95"/>
                  </a:cubicBezTo>
                  <a:cubicBezTo>
                    <a:pt x="0" y="85"/>
                    <a:pt x="4" y="75"/>
                    <a:pt x="11" y="68"/>
                  </a:cubicBezTo>
                  <a:cubicBezTo>
                    <a:pt x="75" y="4"/>
                    <a:pt x="75" y="4"/>
                    <a:pt x="75" y="4"/>
                  </a:cubicBezTo>
                  <a:cubicBezTo>
                    <a:pt x="79" y="0"/>
                    <a:pt x="85" y="0"/>
                    <a:pt x="89" y="4"/>
                  </a:cubicBezTo>
                  <a:cubicBezTo>
                    <a:pt x="93" y="8"/>
                    <a:pt x="93" y="14"/>
                    <a:pt x="89" y="18"/>
                  </a:cubicBezTo>
                  <a:cubicBezTo>
                    <a:pt x="25" y="82"/>
                    <a:pt x="25" y="82"/>
                    <a:pt x="25" y="82"/>
                  </a:cubicBezTo>
                  <a:cubicBezTo>
                    <a:pt x="22" y="86"/>
                    <a:pt x="20" y="90"/>
                    <a:pt x="20" y="95"/>
                  </a:cubicBezTo>
                  <a:cubicBezTo>
                    <a:pt x="20" y="240"/>
                    <a:pt x="20" y="240"/>
                    <a:pt x="20" y="240"/>
                  </a:cubicBezTo>
                  <a:cubicBezTo>
                    <a:pt x="20" y="245"/>
                    <a:pt x="15" y="250"/>
                    <a:pt x="10" y="250"/>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85" name="Freeform 10"/>
            <p:cNvSpPr>
              <a:spLocks/>
            </p:cNvSpPr>
            <p:nvPr/>
          </p:nvSpPr>
          <p:spPr bwMode="auto">
            <a:xfrm>
              <a:off x="9285287" y="2389188"/>
              <a:ext cx="212725" cy="211138"/>
            </a:xfrm>
            <a:custGeom>
              <a:avLst/>
              <a:gdLst>
                <a:gd name="T0" fmla="*/ 11 w 81"/>
                <a:gd name="T1" fmla="*/ 81 h 81"/>
                <a:gd name="T2" fmla="*/ 4 w 81"/>
                <a:gd name="T3" fmla="*/ 78 h 81"/>
                <a:gd name="T4" fmla="*/ 4 w 81"/>
                <a:gd name="T5" fmla="*/ 63 h 81"/>
                <a:gd name="T6" fmla="*/ 63 w 81"/>
                <a:gd name="T7" fmla="*/ 4 h 81"/>
                <a:gd name="T8" fmla="*/ 77 w 81"/>
                <a:gd name="T9" fmla="*/ 4 h 81"/>
                <a:gd name="T10" fmla="*/ 77 w 81"/>
                <a:gd name="T11" fmla="*/ 19 h 81"/>
                <a:gd name="T12" fmla="*/ 18 w 81"/>
                <a:gd name="T13" fmla="*/ 78 h 81"/>
                <a:gd name="T14" fmla="*/ 11 w 81"/>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1">
                  <a:moveTo>
                    <a:pt x="11" y="81"/>
                  </a:moveTo>
                  <a:cubicBezTo>
                    <a:pt x="8" y="81"/>
                    <a:pt x="6" y="80"/>
                    <a:pt x="4" y="78"/>
                  </a:cubicBezTo>
                  <a:cubicBezTo>
                    <a:pt x="0" y="74"/>
                    <a:pt x="0" y="67"/>
                    <a:pt x="4" y="63"/>
                  </a:cubicBezTo>
                  <a:cubicBezTo>
                    <a:pt x="63" y="4"/>
                    <a:pt x="63" y="4"/>
                    <a:pt x="63" y="4"/>
                  </a:cubicBezTo>
                  <a:cubicBezTo>
                    <a:pt x="67" y="0"/>
                    <a:pt x="73" y="0"/>
                    <a:pt x="77" y="4"/>
                  </a:cubicBezTo>
                  <a:cubicBezTo>
                    <a:pt x="81" y="8"/>
                    <a:pt x="81" y="15"/>
                    <a:pt x="77" y="19"/>
                  </a:cubicBezTo>
                  <a:cubicBezTo>
                    <a:pt x="18" y="78"/>
                    <a:pt x="18" y="78"/>
                    <a:pt x="18" y="78"/>
                  </a:cubicBezTo>
                  <a:cubicBezTo>
                    <a:pt x="16" y="80"/>
                    <a:pt x="13" y="81"/>
                    <a:pt x="11" y="81"/>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86" name="Freeform 11"/>
            <p:cNvSpPr>
              <a:spLocks/>
            </p:cNvSpPr>
            <p:nvPr/>
          </p:nvSpPr>
          <p:spPr bwMode="auto">
            <a:xfrm>
              <a:off x="8926513" y="2333625"/>
              <a:ext cx="244476" cy="655638"/>
            </a:xfrm>
            <a:custGeom>
              <a:avLst/>
              <a:gdLst>
                <a:gd name="T0" fmla="*/ 83 w 93"/>
                <a:gd name="T1" fmla="*/ 250 h 250"/>
                <a:gd name="T2" fmla="*/ 73 w 93"/>
                <a:gd name="T3" fmla="*/ 240 h 250"/>
                <a:gd name="T4" fmla="*/ 73 w 93"/>
                <a:gd name="T5" fmla="*/ 95 h 250"/>
                <a:gd name="T6" fmla="*/ 68 w 93"/>
                <a:gd name="T7" fmla="*/ 82 h 250"/>
                <a:gd name="T8" fmla="*/ 4 w 93"/>
                <a:gd name="T9" fmla="*/ 18 h 250"/>
                <a:gd name="T10" fmla="*/ 4 w 93"/>
                <a:gd name="T11" fmla="*/ 4 h 250"/>
                <a:gd name="T12" fmla="*/ 18 w 93"/>
                <a:gd name="T13" fmla="*/ 4 h 250"/>
                <a:gd name="T14" fmla="*/ 82 w 93"/>
                <a:gd name="T15" fmla="*/ 68 h 250"/>
                <a:gd name="T16" fmla="*/ 93 w 93"/>
                <a:gd name="T17" fmla="*/ 95 h 250"/>
                <a:gd name="T18" fmla="*/ 93 w 93"/>
                <a:gd name="T19" fmla="*/ 240 h 250"/>
                <a:gd name="T20" fmla="*/ 83 w 93"/>
                <a:gd name="T21"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250">
                  <a:moveTo>
                    <a:pt x="83" y="250"/>
                  </a:moveTo>
                  <a:cubicBezTo>
                    <a:pt x="77" y="250"/>
                    <a:pt x="73" y="245"/>
                    <a:pt x="73" y="240"/>
                  </a:cubicBezTo>
                  <a:cubicBezTo>
                    <a:pt x="73" y="95"/>
                    <a:pt x="73" y="95"/>
                    <a:pt x="73" y="95"/>
                  </a:cubicBezTo>
                  <a:cubicBezTo>
                    <a:pt x="73" y="90"/>
                    <a:pt x="71" y="86"/>
                    <a:pt x="68" y="82"/>
                  </a:cubicBezTo>
                  <a:cubicBezTo>
                    <a:pt x="4" y="18"/>
                    <a:pt x="4" y="18"/>
                    <a:pt x="4" y="18"/>
                  </a:cubicBezTo>
                  <a:cubicBezTo>
                    <a:pt x="0" y="14"/>
                    <a:pt x="0" y="8"/>
                    <a:pt x="4" y="4"/>
                  </a:cubicBezTo>
                  <a:cubicBezTo>
                    <a:pt x="7" y="0"/>
                    <a:pt x="14" y="0"/>
                    <a:pt x="18" y="4"/>
                  </a:cubicBezTo>
                  <a:cubicBezTo>
                    <a:pt x="82" y="68"/>
                    <a:pt x="82" y="68"/>
                    <a:pt x="82" y="68"/>
                  </a:cubicBezTo>
                  <a:cubicBezTo>
                    <a:pt x="89" y="75"/>
                    <a:pt x="93" y="85"/>
                    <a:pt x="93" y="95"/>
                  </a:cubicBezTo>
                  <a:cubicBezTo>
                    <a:pt x="93" y="240"/>
                    <a:pt x="93" y="240"/>
                    <a:pt x="93" y="240"/>
                  </a:cubicBezTo>
                  <a:cubicBezTo>
                    <a:pt x="93" y="245"/>
                    <a:pt x="89" y="250"/>
                    <a:pt x="83" y="250"/>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87" name="Freeform 12"/>
            <p:cNvSpPr>
              <a:spLocks/>
            </p:cNvSpPr>
            <p:nvPr/>
          </p:nvSpPr>
          <p:spPr bwMode="auto">
            <a:xfrm>
              <a:off x="8877300" y="2389188"/>
              <a:ext cx="211138" cy="211138"/>
            </a:xfrm>
            <a:custGeom>
              <a:avLst/>
              <a:gdLst>
                <a:gd name="T0" fmla="*/ 70 w 81"/>
                <a:gd name="T1" fmla="*/ 81 h 81"/>
                <a:gd name="T2" fmla="*/ 63 w 81"/>
                <a:gd name="T3" fmla="*/ 78 h 81"/>
                <a:gd name="T4" fmla="*/ 4 w 81"/>
                <a:gd name="T5" fmla="*/ 19 h 81"/>
                <a:gd name="T6" fmla="*/ 4 w 81"/>
                <a:gd name="T7" fmla="*/ 4 h 81"/>
                <a:gd name="T8" fmla="*/ 18 w 81"/>
                <a:gd name="T9" fmla="*/ 4 h 81"/>
                <a:gd name="T10" fmla="*/ 77 w 81"/>
                <a:gd name="T11" fmla="*/ 63 h 81"/>
                <a:gd name="T12" fmla="*/ 77 w 81"/>
                <a:gd name="T13" fmla="*/ 78 h 81"/>
                <a:gd name="T14" fmla="*/ 70 w 81"/>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1">
                  <a:moveTo>
                    <a:pt x="70" y="81"/>
                  </a:moveTo>
                  <a:cubicBezTo>
                    <a:pt x="67" y="81"/>
                    <a:pt x="65" y="80"/>
                    <a:pt x="63" y="78"/>
                  </a:cubicBezTo>
                  <a:cubicBezTo>
                    <a:pt x="4" y="19"/>
                    <a:pt x="4" y="19"/>
                    <a:pt x="4" y="19"/>
                  </a:cubicBezTo>
                  <a:cubicBezTo>
                    <a:pt x="0" y="15"/>
                    <a:pt x="0" y="8"/>
                    <a:pt x="4" y="4"/>
                  </a:cubicBezTo>
                  <a:cubicBezTo>
                    <a:pt x="8" y="0"/>
                    <a:pt x="14" y="0"/>
                    <a:pt x="18" y="4"/>
                  </a:cubicBezTo>
                  <a:cubicBezTo>
                    <a:pt x="77" y="63"/>
                    <a:pt x="77" y="63"/>
                    <a:pt x="77" y="63"/>
                  </a:cubicBezTo>
                  <a:cubicBezTo>
                    <a:pt x="81" y="67"/>
                    <a:pt x="81" y="74"/>
                    <a:pt x="77" y="78"/>
                  </a:cubicBezTo>
                  <a:cubicBezTo>
                    <a:pt x="75" y="80"/>
                    <a:pt x="73" y="81"/>
                    <a:pt x="70" y="81"/>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88" name="Freeform 13"/>
            <p:cNvSpPr>
              <a:spLocks/>
            </p:cNvSpPr>
            <p:nvPr/>
          </p:nvSpPr>
          <p:spPr bwMode="auto">
            <a:xfrm>
              <a:off x="8901113" y="2668589"/>
              <a:ext cx="57150" cy="207963"/>
            </a:xfrm>
            <a:custGeom>
              <a:avLst/>
              <a:gdLst>
                <a:gd name="T0" fmla="*/ 20 w 22"/>
                <a:gd name="T1" fmla="*/ 78 h 79"/>
                <a:gd name="T2" fmla="*/ 16 w 22"/>
                <a:gd name="T3" fmla="*/ 76 h 79"/>
                <a:gd name="T4" fmla="*/ 1 w 22"/>
                <a:gd name="T5" fmla="*/ 36 h 79"/>
                <a:gd name="T6" fmla="*/ 2 w 22"/>
                <a:gd name="T7" fmla="*/ 27 h 79"/>
                <a:gd name="T8" fmla="*/ 14 w 22"/>
                <a:gd name="T9" fmla="*/ 2 h 79"/>
                <a:gd name="T10" fmla="*/ 18 w 22"/>
                <a:gd name="T11" fmla="*/ 1 h 79"/>
                <a:gd name="T12" fmla="*/ 19 w 22"/>
                <a:gd name="T13" fmla="*/ 5 h 79"/>
                <a:gd name="T14" fmla="*/ 7 w 22"/>
                <a:gd name="T15" fmla="*/ 29 h 79"/>
                <a:gd name="T16" fmla="*/ 7 w 22"/>
                <a:gd name="T17" fmla="*/ 34 h 79"/>
                <a:gd name="T18" fmla="*/ 22 w 22"/>
                <a:gd name="T19" fmla="*/ 74 h 79"/>
                <a:gd name="T20" fmla="*/ 20 w 22"/>
                <a:gd name="T2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9">
                  <a:moveTo>
                    <a:pt x="20" y="78"/>
                  </a:moveTo>
                  <a:cubicBezTo>
                    <a:pt x="18" y="79"/>
                    <a:pt x="16" y="78"/>
                    <a:pt x="16" y="76"/>
                  </a:cubicBezTo>
                  <a:cubicBezTo>
                    <a:pt x="1" y="36"/>
                    <a:pt x="1" y="36"/>
                    <a:pt x="1" y="36"/>
                  </a:cubicBezTo>
                  <a:cubicBezTo>
                    <a:pt x="0" y="33"/>
                    <a:pt x="1" y="30"/>
                    <a:pt x="2" y="27"/>
                  </a:cubicBezTo>
                  <a:cubicBezTo>
                    <a:pt x="14" y="2"/>
                    <a:pt x="14" y="2"/>
                    <a:pt x="14" y="2"/>
                  </a:cubicBezTo>
                  <a:cubicBezTo>
                    <a:pt x="14" y="1"/>
                    <a:pt x="16" y="0"/>
                    <a:pt x="18" y="1"/>
                  </a:cubicBezTo>
                  <a:cubicBezTo>
                    <a:pt x="19" y="2"/>
                    <a:pt x="20" y="4"/>
                    <a:pt x="19" y="5"/>
                  </a:cubicBezTo>
                  <a:cubicBezTo>
                    <a:pt x="7" y="29"/>
                    <a:pt x="7" y="29"/>
                    <a:pt x="7" y="29"/>
                  </a:cubicBezTo>
                  <a:cubicBezTo>
                    <a:pt x="7" y="31"/>
                    <a:pt x="7" y="32"/>
                    <a:pt x="7" y="34"/>
                  </a:cubicBezTo>
                  <a:cubicBezTo>
                    <a:pt x="22" y="74"/>
                    <a:pt x="22" y="74"/>
                    <a:pt x="22" y="74"/>
                  </a:cubicBezTo>
                  <a:cubicBezTo>
                    <a:pt x="22" y="76"/>
                    <a:pt x="21" y="78"/>
                    <a:pt x="20" y="78"/>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89" name="Freeform 14"/>
            <p:cNvSpPr>
              <a:spLocks/>
            </p:cNvSpPr>
            <p:nvPr/>
          </p:nvSpPr>
          <p:spPr bwMode="auto">
            <a:xfrm>
              <a:off x="8926513" y="2682875"/>
              <a:ext cx="44450" cy="74614"/>
            </a:xfrm>
            <a:custGeom>
              <a:avLst/>
              <a:gdLst>
                <a:gd name="T0" fmla="*/ 4 w 17"/>
                <a:gd name="T1" fmla="*/ 28 h 29"/>
                <a:gd name="T2" fmla="*/ 2 w 17"/>
                <a:gd name="T3" fmla="*/ 28 h 29"/>
                <a:gd name="T4" fmla="*/ 0 w 17"/>
                <a:gd name="T5" fmla="*/ 24 h 29"/>
                <a:gd name="T6" fmla="*/ 11 w 17"/>
                <a:gd name="T7" fmla="*/ 2 h 29"/>
                <a:gd name="T8" fmla="*/ 15 w 17"/>
                <a:gd name="T9" fmla="*/ 0 h 29"/>
                <a:gd name="T10" fmla="*/ 16 w 17"/>
                <a:gd name="T11" fmla="*/ 4 h 29"/>
                <a:gd name="T12" fmla="*/ 6 w 17"/>
                <a:gd name="T13" fmla="*/ 27 h 29"/>
                <a:gd name="T14" fmla="*/ 4 w 17"/>
                <a:gd name="T15" fmla="*/ 2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4" y="28"/>
                  </a:moveTo>
                  <a:cubicBezTo>
                    <a:pt x="3" y="29"/>
                    <a:pt x="2" y="29"/>
                    <a:pt x="2" y="28"/>
                  </a:cubicBezTo>
                  <a:cubicBezTo>
                    <a:pt x="0" y="27"/>
                    <a:pt x="0" y="26"/>
                    <a:pt x="0" y="24"/>
                  </a:cubicBezTo>
                  <a:cubicBezTo>
                    <a:pt x="11" y="2"/>
                    <a:pt x="11" y="2"/>
                    <a:pt x="11" y="2"/>
                  </a:cubicBezTo>
                  <a:cubicBezTo>
                    <a:pt x="12" y="0"/>
                    <a:pt x="13" y="0"/>
                    <a:pt x="15" y="0"/>
                  </a:cubicBezTo>
                  <a:cubicBezTo>
                    <a:pt x="16" y="1"/>
                    <a:pt x="17" y="3"/>
                    <a:pt x="16" y="4"/>
                  </a:cubicBezTo>
                  <a:cubicBezTo>
                    <a:pt x="6" y="27"/>
                    <a:pt x="6" y="27"/>
                    <a:pt x="6" y="27"/>
                  </a:cubicBezTo>
                  <a:cubicBezTo>
                    <a:pt x="5" y="27"/>
                    <a:pt x="5" y="28"/>
                    <a:pt x="4" y="28"/>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90" name="Freeform 15"/>
            <p:cNvSpPr>
              <a:spLocks/>
            </p:cNvSpPr>
            <p:nvPr/>
          </p:nvSpPr>
          <p:spPr bwMode="auto">
            <a:xfrm>
              <a:off x="8804275" y="2716213"/>
              <a:ext cx="130175" cy="168275"/>
            </a:xfrm>
            <a:custGeom>
              <a:avLst/>
              <a:gdLst>
                <a:gd name="T0" fmla="*/ 48 w 50"/>
                <a:gd name="T1" fmla="*/ 63 h 64"/>
                <a:gd name="T2" fmla="*/ 44 w 50"/>
                <a:gd name="T3" fmla="*/ 62 h 64"/>
                <a:gd name="T4" fmla="*/ 29 w 50"/>
                <a:gd name="T5" fmla="*/ 21 h 64"/>
                <a:gd name="T6" fmla="*/ 26 w 50"/>
                <a:gd name="T7" fmla="*/ 18 h 64"/>
                <a:gd name="T8" fmla="*/ 2 w 50"/>
                <a:gd name="T9" fmla="*/ 6 h 64"/>
                <a:gd name="T10" fmla="*/ 1 w 50"/>
                <a:gd name="T11" fmla="*/ 2 h 64"/>
                <a:gd name="T12" fmla="*/ 5 w 50"/>
                <a:gd name="T13" fmla="*/ 1 h 64"/>
                <a:gd name="T14" fmla="*/ 29 w 50"/>
                <a:gd name="T15" fmla="*/ 12 h 64"/>
                <a:gd name="T16" fmla="*/ 35 w 50"/>
                <a:gd name="T17" fmla="*/ 19 h 64"/>
                <a:gd name="T18" fmla="*/ 49 w 50"/>
                <a:gd name="T19" fmla="*/ 60 h 64"/>
                <a:gd name="T20" fmla="*/ 48 w 50"/>
                <a:gd name="T21"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4">
                  <a:moveTo>
                    <a:pt x="48" y="63"/>
                  </a:moveTo>
                  <a:cubicBezTo>
                    <a:pt x="46" y="64"/>
                    <a:pt x="44" y="63"/>
                    <a:pt x="44" y="62"/>
                  </a:cubicBezTo>
                  <a:cubicBezTo>
                    <a:pt x="29" y="21"/>
                    <a:pt x="29" y="21"/>
                    <a:pt x="29" y="21"/>
                  </a:cubicBezTo>
                  <a:cubicBezTo>
                    <a:pt x="29" y="20"/>
                    <a:pt x="28" y="18"/>
                    <a:pt x="26" y="18"/>
                  </a:cubicBezTo>
                  <a:cubicBezTo>
                    <a:pt x="2" y="6"/>
                    <a:pt x="2" y="6"/>
                    <a:pt x="2" y="6"/>
                  </a:cubicBezTo>
                  <a:cubicBezTo>
                    <a:pt x="1" y="5"/>
                    <a:pt x="0" y="4"/>
                    <a:pt x="1" y="2"/>
                  </a:cubicBezTo>
                  <a:cubicBezTo>
                    <a:pt x="1" y="1"/>
                    <a:pt x="3" y="0"/>
                    <a:pt x="5" y="1"/>
                  </a:cubicBezTo>
                  <a:cubicBezTo>
                    <a:pt x="29" y="12"/>
                    <a:pt x="29" y="12"/>
                    <a:pt x="29" y="12"/>
                  </a:cubicBezTo>
                  <a:cubicBezTo>
                    <a:pt x="32" y="14"/>
                    <a:pt x="34" y="16"/>
                    <a:pt x="35" y="19"/>
                  </a:cubicBezTo>
                  <a:cubicBezTo>
                    <a:pt x="49" y="60"/>
                    <a:pt x="49" y="60"/>
                    <a:pt x="49" y="60"/>
                  </a:cubicBezTo>
                  <a:cubicBezTo>
                    <a:pt x="50" y="61"/>
                    <a:pt x="49" y="63"/>
                    <a:pt x="48" y="63"/>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91" name="Freeform 16"/>
            <p:cNvSpPr>
              <a:spLocks/>
            </p:cNvSpPr>
            <p:nvPr/>
          </p:nvSpPr>
          <p:spPr bwMode="auto">
            <a:xfrm>
              <a:off x="9463088" y="2674938"/>
              <a:ext cx="212725" cy="198437"/>
            </a:xfrm>
            <a:custGeom>
              <a:avLst/>
              <a:gdLst>
                <a:gd name="T0" fmla="*/ 2 w 81"/>
                <a:gd name="T1" fmla="*/ 75 h 76"/>
                <a:gd name="T2" fmla="*/ 1 w 81"/>
                <a:gd name="T3" fmla="*/ 69 h 76"/>
                <a:gd name="T4" fmla="*/ 30 w 81"/>
                <a:gd name="T5" fmla="*/ 18 h 76"/>
                <a:gd name="T6" fmla="*/ 40 w 81"/>
                <a:gd name="T7" fmla="*/ 11 h 76"/>
                <a:gd name="T8" fmla="*/ 75 w 81"/>
                <a:gd name="T9" fmla="*/ 1 h 76"/>
                <a:gd name="T10" fmla="*/ 80 w 81"/>
                <a:gd name="T11" fmla="*/ 4 h 76"/>
                <a:gd name="T12" fmla="*/ 78 w 81"/>
                <a:gd name="T13" fmla="*/ 9 h 76"/>
                <a:gd name="T14" fmla="*/ 42 w 81"/>
                <a:gd name="T15" fmla="*/ 19 h 76"/>
                <a:gd name="T16" fmla="*/ 37 w 81"/>
                <a:gd name="T17" fmla="*/ 22 h 76"/>
                <a:gd name="T18" fmla="*/ 8 w 81"/>
                <a:gd name="T19" fmla="*/ 73 h 76"/>
                <a:gd name="T20" fmla="*/ 2 w 81"/>
                <a:gd name="T21"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6">
                  <a:moveTo>
                    <a:pt x="2" y="75"/>
                  </a:moveTo>
                  <a:cubicBezTo>
                    <a:pt x="0" y="74"/>
                    <a:pt x="0" y="71"/>
                    <a:pt x="1" y="69"/>
                  </a:cubicBezTo>
                  <a:cubicBezTo>
                    <a:pt x="30" y="18"/>
                    <a:pt x="30" y="18"/>
                    <a:pt x="30" y="18"/>
                  </a:cubicBezTo>
                  <a:cubicBezTo>
                    <a:pt x="32" y="14"/>
                    <a:pt x="36" y="12"/>
                    <a:pt x="40" y="11"/>
                  </a:cubicBezTo>
                  <a:cubicBezTo>
                    <a:pt x="75" y="1"/>
                    <a:pt x="75" y="1"/>
                    <a:pt x="75" y="1"/>
                  </a:cubicBezTo>
                  <a:cubicBezTo>
                    <a:pt x="78" y="0"/>
                    <a:pt x="80" y="2"/>
                    <a:pt x="80" y="4"/>
                  </a:cubicBezTo>
                  <a:cubicBezTo>
                    <a:pt x="81" y="6"/>
                    <a:pt x="80" y="8"/>
                    <a:pt x="78" y="9"/>
                  </a:cubicBezTo>
                  <a:cubicBezTo>
                    <a:pt x="42" y="19"/>
                    <a:pt x="42" y="19"/>
                    <a:pt x="42" y="19"/>
                  </a:cubicBezTo>
                  <a:cubicBezTo>
                    <a:pt x="40" y="19"/>
                    <a:pt x="38" y="20"/>
                    <a:pt x="37" y="22"/>
                  </a:cubicBezTo>
                  <a:cubicBezTo>
                    <a:pt x="8" y="73"/>
                    <a:pt x="8" y="73"/>
                    <a:pt x="8" y="73"/>
                  </a:cubicBezTo>
                  <a:cubicBezTo>
                    <a:pt x="7" y="75"/>
                    <a:pt x="4" y="76"/>
                    <a:pt x="2" y="75"/>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92" name="Freeform 17"/>
            <p:cNvSpPr>
              <a:spLocks/>
            </p:cNvSpPr>
            <p:nvPr/>
          </p:nvSpPr>
          <p:spPr bwMode="auto">
            <a:xfrm>
              <a:off x="9571039" y="2705100"/>
              <a:ext cx="109537" cy="47625"/>
            </a:xfrm>
            <a:custGeom>
              <a:avLst/>
              <a:gdLst>
                <a:gd name="T0" fmla="*/ 3 w 42"/>
                <a:gd name="T1" fmla="*/ 17 h 18"/>
                <a:gd name="T2" fmla="*/ 1 w 42"/>
                <a:gd name="T3" fmla="*/ 14 h 18"/>
                <a:gd name="T4" fmla="*/ 4 w 42"/>
                <a:gd name="T5" fmla="*/ 9 h 18"/>
                <a:gd name="T6" fmla="*/ 37 w 42"/>
                <a:gd name="T7" fmla="*/ 0 h 18"/>
                <a:gd name="T8" fmla="*/ 42 w 42"/>
                <a:gd name="T9" fmla="*/ 3 h 18"/>
                <a:gd name="T10" fmla="*/ 39 w 42"/>
                <a:gd name="T11" fmla="*/ 8 h 18"/>
                <a:gd name="T12" fmla="*/ 6 w 42"/>
                <a:gd name="T13" fmla="*/ 17 h 18"/>
                <a:gd name="T14" fmla="*/ 3 w 42"/>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8">
                  <a:moveTo>
                    <a:pt x="3" y="17"/>
                  </a:moveTo>
                  <a:cubicBezTo>
                    <a:pt x="2" y="16"/>
                    <a:pt x="1" y="15"/>
                    <a:pt x="1" y="14"/>
                  </a:cubicBezTo>
                  <a:cubicBezTo>
                    <a:pt x="0" y="12"/>
                    <a:pt x="1" y="10"/>
                    <a:pt x="4" y="9"/>
                  </a:cubicBezTo>
                  <a:cubicBezTo>
                    <a:pt x="37" y="0"/>
                    <a:pt x="37" y="0"/>
                    <a:pt x="37" y="0"/>
                  </a:cubicBezTo>
                  <a:cubicBezTo>
                    <a:pt x="39" y="0"/>
                    <a:pt x="41" y="1"/>
                    <a:pt x="42" y="3"/>
                  </a:cubicBezTo>
                  <a:cubicBezTo>
                    <a:pt x="42" y="5"/>
                    <a:pt x="41" y="8"/>
                    <a:pt x="39" y="8"/>
                  </a:cubicBezTo>
                  <a:cubicBezTo>
                    <a:pt x="6" y="17"/>
                    <a:pt x="6" y="17"/>
                    <a:pt x="6" y="17"/>
                  </a:cubicBezTo>
                  <a:cubicBezTo>
                    <a:pt x="5" y="18"/>
                    <a:pt x="4" y="17"/>
                    <a:pt x="3" y="17"/>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93" name="Freeform 18"/>
            <p:cNvSpPr>
              <a:spLocks/>
            </p:cNvSpPr>
            <p:nvPr/>
          </p:nvSpPr>
          <p:spPr bwMode="auto">
            <a:xfrm>
              <a:off x="9431338" y="2579687"/>
              <a:ext cx="104775" cy="276225"/>
            </a:xfrm>
            <a:custGeom>
              <a:avLst/>
              <a:gdLst>
                <a:gd name="T0" fmla="*/ 3 w 40"/>
                <a:gd name="T1" fmla="*/ 104 h 105"/>
                <a:gd name="T2" fmla="*/ 1 w 40"/>
                <a:gd name="T3" fmla="*/ 99 h 105"/>
                <a:gd name="T4" fmla="*/ 30 w 40"/>
                <a:gd name="T5" fmla="*/ 47 h 105"/>
                <a:gd name="T6" fmla="*/ 31 w 40"/>
                <a:gd name="T7" fmla="*/ 42 h 105"/>
                <a:gd name="T8" fmla="*/ 21 w 40"/>
                <a:gd name="T9" fmla="*/ 6 h 105"/>
                <a:gd name="T10" fmla="*/ 24 w 40"/>
                <a:gd name="T11" fmla="*/ 1 h 105"/>
                <a:gd name="T12" fmla="*/ 29 w 40"/>
                <a:gd name="T13" fmla="*/ 4 h 105"/>
                <a:gd name="T14" fmla="*/ 39 w 40"/>
                <a:gd name="T15" fmla="*/ 40 h 105"/>
                <a:gd name="T16" fmla="*/ 38 w 40"/>
                <a:gd name="T17" fmla="*/ 51 h 105"/>
                <a:gd name="T18" fmla="*/ 8 w 40"/>
                <a:gd name="T19" fmla="*/ 103 h 105"/>
                <a:gd name="T20" fmla="*/ 3 w 40"/>
                <a:gd name="T21"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05">
                  <a:moveTo>
                    <a:pt x="3" y="104"/>
                  </a:moveTo>
                  <a:cubicBezTo>
                    <a:pt x="1" y="103"/>
                    <a:pt x="0" y="101"/>
                    <a:pt x="1" y="99"/>
                  </a:cubicBezTo>
                  <a:cubicBezTo>
                    <a:pt x="30" y="47"/>
                    <a:pt x="30" y="47"/>
                    <a:pt x="30" y="47"/>
                  </a:cubicBezTo>
                  <a:cubicBezTo>
                    <a:pt x="31" y="46"/>
                    <a:pt x="32" y="44"/>
                    <a:pt x="31" y="42"/>
                  </a:cubicBezTo>
                  <a:cubicBezTo>
                    <a:pt x="21" y="6"/>
                    <a:pt x="21" y="6"/>
                    <a:pt x="21" y="6"/>
                  </a:cubicBezTo>
                  <a:cubicBezTo>
                    <a:pt x="21" y="4"/>
                    <a:pt x="22" y="1"/>
                    <a:pt x="24" y="1"/>
                  </a:cubicBezTo>
                  <a:cubicBezTo>
                    <a:pt x="26" y="0"/>
                    <a:pt x="29" y="2"/>
                    <a:pt x="29" y="4"/>
                  </a:cubicBezTo>
                  <a:cubicBezTo>
                    <a:pt x="39" y="40"/>
                    <a:pt x="39" y="40"/>
                    <a:pt x="39" y="40"/>
                  </a:cubicBezTo>
                  <a:cubicBezTo>
                    <a:pt x="40" y="44"/>
                    <a:pt x="40" y="48"/>
                    <a:pt x="38" y="51"/>
                  </a:cubicBezTo>
                  <a:cubicBezTo>
                    <a:pt x="8" y="103"/>
                    <a:pt x="8" y="103"/>
                    <a:pt x="8" y="103"/>
                  </a:cubicBezTo>
                  <a:cubicBezTo>
                    <a:pt x="7" y="105"/>
                    <a:pt x="5" y="105"/>
                    <a:pt x="3" y="104"/>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sp>
          <p:nvSpPr>
            <p:cNvPr id="94" name="Freeform 19"/>
            <p:cNvSpPr>
              <a:spLocks/>
            </p:cNvSpPr>
            <p:nvPr/>
          </p:nvSpPr>
          <p:spPr bwMode="auto">
            <a:xfrm>
              <a:off x="9458325" y="2590800"/>
              <a:ext cx="47625" cy="109538"/>
            </a:xfrm>
            <a:custGeom>
              <a:avLst/>
              <a:gdLst>
                <a:gd name="T0" fmla="*/ 11 w 18"/>
                <a:gd name="T1" fmla="*/ 41 h 42"/>
                <a:gd name="T2" fmla="*/ 9 w 18"/>
                <a:gd name="T3" fmla="*/ 39 h 42"/>
                <a:gd name="T4" fmla="*/ 0 w 18"/>
                <a:gd name="T5" fmla="*/ 6 h 42"/>
                <a:gd name="T6" fmla="*/ 3 w 18"/>
                <a:gd name="T7" fmla="*/ 1 h 42"/>
                <a:gd name="T8" fmla="*/ 8 w 18"/>
                <a:gd name="T9" fmla="*/ 4 h 42"/>
                <a:gd name="T10" fmla="*/ 17 w 18"/>
                <a:gd name="T11" fmla="*/ 37 h 42"/>
                <a:gd name="T12" fmla="*/ 14 w 18"/>
                <a:gd name="T13" fmla="*/ 42 h 42"/>
                <a:gd name="T14" fmla="*/ 11 w 18"/>
                <a:gd name="T15" fmla="*/ 4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1" y="41"/>
                  </a:moveTo>
                  <a:cubicBezTo>
                    <a:pt x="10" y="41"/>
                    <a:pt x="10" y="40"/>
                    <a:pt x="9" y="39"/>
                  </a:cubicBezTo>
                  <a:cubicBezTo>
                    <a:pt x="0" y="6"/>
                    <a:pt x="0" y="6"/>
                    <a:pt x="0" y="6"/>
                  </a:cubicBezTo>
                  <a:cubicBezTo>
                    <a:pt x="0" y="4"/>
                    <a:pt x="1" y="1"/>
                    <a:pt x="3" y="1"/>
                  </a:cubicBezTo>
                  <a:cubicBezTo>
                    <a:pt x="5" y="0"/>
                    <a:pt x="8" y="1"/>
                    <a:pt x="8" y="4"/>
                  </a:cubicBezTo>
                  <a:cubicBezTo>
                    <a:pt x="17" y="37"/>
                    <a:pt x="17" y="37"/>
                    <a:pt x="17" y="37"/>
                  </a:cubicBezTo>
                  <a:cubicBezTo>
                    <a:pt x="18" y="39"/>
                    <a:pt x="17" y="41"/>
                    <a:pt x="14" y="42"/>
                  </a:cubicBezTo>
                  <a:cubicBezTo>
                    <a:pt x="13" y="42"/>
                    <a:pt x="12" y="42"/>
                    <a:pt x="11" y="41"/>
                  </a:cubicBezTo>
                  <a:close/>
                </a:path>
              </a:pathLst>
            </a:custGeom>
            <a:solidFill>
              <a:srgbClr val="0082DA"/>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j-lt"/>
                <a:cs typeface="Arial" charset="0"/>
              </a:endParaRPr>
            </a:p>
          </p:txBody>
        </p:sp>
      </p:grpSp>
      <p:pic>
        <p:nvPicPr>
          <p:cNvPr id="14" name="Picture 13" hidden="1"/>
          <p:cNvPicPr>
            <a:picLocks noChangeAspect="1"/>
          </p:cNvPicPr>
          <p:nvPr/>
        </p:nvPicPr>
        <p:blipFill>
          <a:blip r:embed="rId3"/>
          <a:stretch>
            <a:fillRect/>
          </a:stretch>
        </p:blipFill>
        <p:spPr>
          <a:xfrm>
            <a:off x="251520" y="1702532"/>
            <a:ext cx="4166269" cy="1798476"/>
          </a:xfrm>
          <a:prstGeom prst="rect">
            <a:avLst/>
          </a:prstGeom>
        </p:spPr>
      </p:pic>
      <p:pic>
        <p:nvPicPr>
          <p:cNvPr id="15" name="Picture 14" hidden="1"/>
          <p:cNvPicPr>
            <a:picLocks/>
          </p:cNvPicPr>
          <p:nvPr/>
        </p:nvPicPr>
        <p:blipFill>
          <a:blip r:embed="rId4"/>
          <a:stretch>
            <a:fillRect/>
          </a:stretch>
        </p:blipFill>
        <p:spPr>
          <a:xfrm>
            <a:off x="4580626" y="1702532"/>
            <a:ext cx="4160292" cy="1800000"/>
          </a:xfrm>
          <a:prstGeom prst="rect">
            <a:avLst/>
          </a:prstGeom>
        </p:spPr>
      </p:pic>
      <p:pic>
        <p:nvPicPr>
          <p:cNvPr id="16" name="Picture 15" hidden="1"/>
          <p:cNvPicPr>
            <a:picLocks/>
          </p:cNvPicPr>
          <p:nvPr/>
        </p:nvPicPr>
        <p:blipFill rotWithShape="1">
          <a:blip r:embed="rId5"/>
          <a:srcRect r="54545"/>
          <a:stretch/>
        </p:blipFill>
        <p:spPr>
          <a:xfrm>
            <a:off x="251520" y="3918848"/>
            <a:ext cx="4151555" cy="1815462"/>
          </a:xfrm>
          <a:prstGeom prst="rect">
            <a:avLst/>
          </a:prstGeom>
        </p:spPr>
      </p:pic>
      <p:pic>
        <p:nvPicPr>
          <p:cNvPr id="27" name="Picture 26" hidden="1">
            <a:extLst>
              <a:ext uri="{FF2B5EF4-FFF2-40B4-BE49-F238E27FC236}">
                <a16:creationId xmlns:a16="http://schemas.microsoft.com/office/drawing/2014/main" id="{7A8564F7-D195-4D96-AF74-7B6969F7F2A3}"/>
              </a:ext>
            </a:extLst>
          </p:cNvPr>
          <p:cNvPicPr>
            <a:picLocks/>
          </p:cNvPicPr>
          <p:nvPr/>
        </p:nvPicPr>
        <p:blipFill rotWithShape="1">
          <a:blip r:embed="rId5"/>
          <a:srcRect l="54211"/>
          <a:stretch/>
        </p:blipFill>
        <p:spPr>
          <a:xfrm>
            <a:off x="4551250" y="3934310"/>
            <a:ext cx="4167838" cy="1800000"/>
          </a:xfrm>
          <a:prstGeom prst="rect">
            <a:avLst/>
          </a:prstGeom>
        </p:spPr>
      </p:pic>
      <p:sp>
        <p:nvSpPr>
          <p:cNvPr id="76" name="TextBox 75"/>
          <p:cNvSpPr txBox="1"/>
          <p:nvPr/>
        </p:nvSpPr>
        <p:spPr>
          <a:xfrm>
            <a:off x="439547" y="3555945"/>
            <a:ext cx="1019899" cy="307777"/>
          </a:xfrm>
          <a:prstGeom prst="rect">
            <a:avLst/>
          </a:prstGeom>
          <a:solidFill>
            <a:srgbClr val="FFFFFF"/>
          </a:solid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err="1">
                <a:ln>
                  <a:noFill/>
                </a:ln>
                <a:effectLst/>
                <a:uLnTx/>
                <a:uFillTx/>
                <a:latin typeface="+mj-lt"/>
                <a:cs typeface="Arial" charset="0"/>
              </a:rPr>
              <a:t>HBeAg</a:t>
            </a:r>
            <a:endParaRPr kumimoji="0" lang="en-US" sz="1400" b="0" i="0" u="none" strike="noStrike" kern="0" cap="none" spc="0" normalizeH="0" baseline="0" noProof="0" dirty="0">
              <a:ln>
                <a:noFill/>
              </a:ln>
              <a:effectLst/>
              <a:uLnTx/>
              <a:uFillTx/>
              <a:latin typeface="+mj-lt"/>
              <a:cs typeface="Arial" charset="0"/>
            </a:endParaRPr>
          </a:p>
        </p:txBody>
      </p:sp>
      <p:sp>
        <p:nvSpPr>
          <p:cNvPr id="269" name="TextBox 268">
            <a:extLst>
              <a:ext uri="{FF2B5EF4-FFF2-40B4-BE49-F238E27FC236}">
                <a16:creationId xmlns:a16="http://schemas.microsoft.com/office/drawing/2014/main" id="{21697C82-B03D-4943-9975-54AEE81BCBA6}"/>
              </a:ext>
            </a:extLst>
          </p:cNvPr>
          <p:cNvSpPr txBox="1"/>
          <p:nvPr/>
        </p:nvSpPr>
        <p:spPr>
          <a:xfrm>
            <a:off x="3620859" y="5307719"/>
            <a:ext cx="579770" cy="246221"/>
          </a:xfrm>
          <a:prstGeom prst="rect">
            <a:avLst/>
          </a:prstGeom>
          <a:noFill/>
        </p:spPr>
        <p:txBody>
          <a:bodyPr wrap="square" rtlCol="0" anchor="t">
            <a:spAutoFit/>
          </a:bodyPr>
          <a:lstStyle/>
          <a:p>
            <a:pPr algn="ctr"/>
            <a:r>
              <a:rPr lang="en-US" sz="1000" dirty="0"/>
              <a:t>LLOQ</a:t>
            </a:r>
            <a:endParaRPr lang="en-GB" sz="1000" dirty="0"/>
          </a:p>
        </p:txBody>
      </p:sp>
      <p:cxnSp>
        <p:nvCxnSpPr>
          <p:cNvPr id="267" name="Straight Arrow Connector 266">
            <a:extLst>
              <a:ext uri="{FF2B5EF4-FFF2-40B4-BE49-F238E27FC236}">
                <a16:creationId xmlns:a16="http://schemas.microsoft.com/office/drawing/2014/main" id="{797403D4-8798-4036-893A-CD2603EBD659}"/>
              </a:ext>
            </a:extLst>
          </p:cNvPr>
          <p:cNvCxnSpPr/>
          <p:nvPr/>
        </p:nvCxnSpPr>
        <p:spPr>
          <a:xfrm>
            <a:off x="2382536" y="4190689"/>
            <a:ext cx="0" cy="144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4690664" y="3555945"/>
            <a:ext cx="2932783" cy="307777"/>
          </a:xfrm>
          <a:prstGeom prst="rect">
            <a:avLst/>
          </a:prstGeom>
          <a:noFill/>
        </p:spPr>
        <p:txBody>
          <a:bodyPr wrap="square" rtlCol="0">
            <a:spAutoFit/>
          </a:bodyPr>
          <a:lstStyle/>
          <a:p>
            <a:pPr eaLnBrk="0" fontAlgn="base" hangingPunct="0">
              <a:spcBef>
                <a:spcPct val="0"/>
              </a:spcBef>
              <a:spcAft>
                <a:spcPct val="0"/>
              </a:spcAft>
            </a:pPr>
            <a:r>
              <a:rPr lang="en-US" sz="1400" b="1" dirty="0">
                <a:latin typeface="+mj-lt"/>
                <a:cs typeface="Arial" charset="0"/>
              </a:rPr>
              <a:t>Anti-HBs antibody</a:t>
            </a:r>
            <a:endParaRPr lang="en-US" sz="1400" dirty="0">
              <a:latin typeface="+mj-lt"/>
              <a:cs typeface="Arial" charset="0"/>
            </a:endParaRPr>
          </a:p>
        </p:txBody>
      </p:sp>
      <p:cxnSp>
        <p:nvCxnSpPr>
          <p:cNvPr id="225" name="Straight Connector 224">
            <a:extLst>
              <a:ext uri="{FF2B5EF4-FFF2-40B4-BE49-F238E27FC236}">
                <a16:creationId xmlns:a16="http://schemas.microsoft.com/office/drawing/2014/main" id="{0AAF87C4-C1E1-436D-8053-38CF07304B50}"/>
              </a:ext>
            </a:extLst>
          </p:cNvPr>
          <p:cNvCxnSpPr>
            <a:cxnSpLocks/>
          </p:cNvCxnSpPr>
          <p:nvPr/>
        </p:nvCxnSpPr>
        <p:spPr>
          <a:xfrm flipH="1">
            <a:off x="709615" y="5502321"/>
            <a:ext cx="335318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57CD6637-DE76-41FD-BF0E-040968DAA470}"/>
              </a:ext>
            </a:extLst>
          </p:cNvPr>
          <p:cNvCxnSpPr/>
          <p:nvPr/>
        </p:nvCxnSpPr>
        <p:spPr>
          <a:xfrm>
            <a:off x="658693" y="402394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87D49C79-011D-4E8D-A1BB-C4021F4EA82B}"/>
              </a:ext>
            </a:extLst>
          </p:cNvPr>
          <p:cNvCxnSpPr/>
          <p:nvPr/>
        </p:nvCxnSpPr>
        <p:spPr>
          <a:xfrm>
            <a:off x="658693" y="443676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4F4B5194-C319-41DC-8BB7-1938B2D8626F}"/>
              </a:ext>
            </a:extLst>
          </p:cNvPr>
          <p:cNvCxnSpPr/>
          <p:nvPr/>
        </p:nvCxnSpPr>
        <p:spPr>
          <a:xfrm>
            <a:off x="658693" y="484959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EE288783-7366-4C0F-977C-46DFEBD6E181}"/>
              </a:ext>
            </a:extLst>
          </p:cNvPr>
          <p:cNvCxnSpPr/>
          <p:nvPr/>
        </p:nvCxnSpPr>
        <p:spPr>
          <a:xfrm>
            <a:off x="658693" y="526242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D21BEFD8-F243-493B-A0DD-80C9F42F2AEF}"/>
              </a:ext>
            </a:extLst>
          </p:cNvPr>
          <p:cNvCxnSpPr/>
          <p:nvPr/>
        </p:nvCxnSpPr>
        <p:spPr>
          <a:xfrm>
            <a:off x="74656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EF9AA96B-0BA3-489A-8C25-3509CA30B292}"/>
              </a:ext>
            </a:extLst>
          </p:cNvPr>
          <p:cNvCxnSpPr/>
          <p:nvPr/>
        </p:nvCxnSpPr>
        <p:spPr>
          <a:xfrm>
            <a:off x="102271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2A6A4561-88FE-406C-A736-4D0DDE5ADE84}"/>
              </a:ext>
            </a:extLst>
          </p:cNvPr>
          <p:cNvCxnSpPr/>
          <p:nvPr/>
        </p:nvCxnSpPr>
        <p:spPr>
          <a:xfrm>
            <a:off x="129887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7DEBCBED-7B6E-4698-AE6F-9EA6D7CB69EF}"/>
              </a:ext>
            </a:extLst>
          </p:cNvPr>
          <p:cNvCxnSpPr/>
          <p:nvPr/>
        </p:nvCxnSpPr>
        <p:spPr>
          <a:xfrm>
            <a:off x="157502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96E1B552-43E7-4569-8065-5A989EA81463}"/>
              </a:ext>
            </a:extLst>
          </p:cNvPr>
          <p:cNvCxnSpPr/>
          <p:nvPr/>
        </p:nvCxnSpPr>
        <p:spPr>
          <a:xfrm>
            <a:off x="185118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9E66329F-A368-4237-AD5F-D62D16FAA1E5}"/>
              </a:ext>
            </a:extLst>
          </p:cNvPr>
          <p:cNvCxnSpPr/>
          <p:nvPr/>
        </p:nvCxnSpPr>
        <p:spPr>
          <a:xfrm>
            <a:off x="212733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EC296D3B-8D01-4125-8102-C5A200A687AA}"/>
              </a:ext>
            </a:extLst>
          </p:cNvPr>
          <p:cNvCxnSpPr/>
          <p:nvPr/>
        </p:nvCxnSpPr>
        <p:spPr>
          <a:xfrm>
            <a:off x="240349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6A4E562B-9E2E-47F0-975D-D42A527FE91E}"/>
              </a:ext>
            </a:extLst>
          </p:cNvPr>
          <p:cNvCxnSpPr/>
          <p:nvPr/>
        </p:nvCxnSpPr>
        <p:spPr>
          <a:xfrm>
            <a:off x="267964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EA1E3A30-8F25-407B-84DF-21C86488FC5B}"/>
              </a:ext>
            </a:extLst>
          </p:cNvPr>
          <p:cNvCxnSpPr/>
          <p:nvPr/>
        </p:nvCxnSpPr>
        <p:spPr>
          <a:xfrm>
            <a:off x="295580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B05EC8D5-C800-4220-9CDB-227570FF6151}"/>
              </a:ext>
            </a:extLst>
          </p:cNvPr>
          <p:cNvCxnSpPr/>
          <p:nvPr/>
        </p:nvCxnSpPr>
        <p:spPr>
          <a:xfrm>
            <a:off x="323195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451F82A0-D376-4D02-B1CE-56BB7D3123D0}"/>
              </a:ext>
            </a:extLst>
          </p:cNvPr>
          <p:cNvCxnSpPr/>
          <p:nvPr/>
        </p:nvCxnSpPr>
        <p:spPr>
          <a:xfrm>
            <a:off x="350811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680314C3-6C66-4241-9A24-FA91FF0B8C63}"/>
              </a:ext>
            </a:extLst>
          </p:cNvPr>
          <p:cNvCxnSpPr/>
          <p:nvPr/>
        </p:nvCxnSpPr>
        <p:spPr>
          <a:xfrm>
            <a:off x="378426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58D256AA-1EC5-4B8C-B06B-E7CB7BC40E98}"/>
              </a:ext>
            </a:extLst>
          </p:cNvPr>
          <p:cNvCxnSpPr/>
          <p:nvPr/>
        </p:nvCxnSpPr>
        <p:spPr>
          <a:xfrm>
            <a:off x="4060421"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4" name="TextBox 243">
            <a:extLst>
              <a:ext uri="{FF2B5EF4-FFF2-40B4-BE49-F238E27FC236}">
                <a16:creationId xmlns:a16="http://schemas.microsoft.com/office/drawing/2014/main" id="{ED4E0674-C642-4F2F-B6FB-5A965FC73DAC}"/>
              </a:ext>
            </a:extLst>
          </p:cNvPr>
          <p:cNvSpPr txBox="1"/>
          <p:nvPr/>
        </p:nvSpPr>
        <p:spPr>
          <a:xfrm>
            <a:off x="346878" y="3887457"/>
            <a:ext cx="360279" cy="276999"/>
          </a:xfrm>
          <a:prstGeom prst="rect">
            <a:avLst/>
          </a:prstGeom>
          <a:noFill/>
        </p:spPr>
        <p:txBody>
          <a:bodyPr wrap="square" rtlCol="0" anchor="ctr">
            <a:spAutoFit/>
          </a:bodyPr>
          <a:lstStyle/>
          <a:p>
            <a:pPr algn="r"/>
            <a:r>
              <a:rPr lang="en-US" sz="1200" dirty="0"/>
              <a:t>5</a:t>
            </a:r>
            <a:endParaRPr lang="en-GB" sz="1200" dirty="0"/>
          </a:p>
        </p:txBody>
      </p:sp>
      <p:sp>
        <p:nvSpPr>
          <p:cNvPr id="246" name="TextBox 245">
            <a:extLst>
              <a:ext uri="{FF2B5EF4-FFF2-40B4-BE49-F238E27FC236}">
                <a16:creationId xmlns:a16="http://schemas.microsoft.com/office/drawing/2014/main" id="{0911D470-CD50-40AD-A9B1-019D4E6979B6}"/>
              </a:ext>
            </a:extLst>
          </p:cNvPr>
          <p:cNvSpPr txBox="1"/>
          <p:nvPr/>
        </p:nvSpPr>
        <p:spPr>
          <a:xfrm>
            <a:off x="346878" y="4299468"/>
            <a:ext cx="360279" cy="276999"/>
          </a:xfrm>
          <a:prstGeom prst="rect">
            <a:avLst/>
          </a:prstGeom>
          <a:noFill/>
        </p:spPr>
        <p:txBody>
          <a:bodyPr wrap="square" rtlCol="0" anchor="ctr">
            <a:spAutoFit/>
          </a:bodyPr>
          <a:lstStyle/>
          <a:p>
            <a:pPr algn="r"/>
            <a:r>
              <a:rPr lang="en-US" sz="1200" dirty="0"/>
              <a:t>4</a:t>
            </a:r>
            <a:endParaRPr lang="en-GB" sz="1200" dirty="0"/>
          </a:p>
        </p:txBody>
      </p:sp>
      <p:sp>
        <p:nvSpPr>
          <p:cNvPr id="247" name="TextBox 246">
            <a:extLst>
              <a:ext uri="{FF2B5EF4-FFF2-40B4-BE49-F238E27FC236}">
                <a16:creationId xmlns:a16="http://schemas.microsoft.com/office/drawing/2014/main" id="{13B236BB-FD7B-45D3-9799-28570CCB8EC1}"/>
              </a:ext>
            </a:extLst>
          </p:cNvPr>
          <p:cNvSpPr txBox="1"/>
          <p:nvPr/>
        </p:nvSpPr>
        <p:spPr>
          <a:xfrm>
            <a:off x="346878" y="4709081"/>
            <a:ext cx="360279" cy="276999"/>
          </a:xfrm>
          <a:prstGeom prst="rect">
            <a:avLst/>
          </a:prstGeom>
          <a:noFill/>
        </p:spPr>
        <p:txBody>
          <a:bodyPr wrap="square" rtlCol="0" anchor="ctr">
            <a:spAutoFit/>
          </a:bodyPr>
          <a:lstStyle/>
          <a:p>
            <a:pPr algn="r"/>
            <a:r>
              <a:rPr lang="en-US" sz="1200" dirty="0"/>
              <a:t>3</a:t>
            </a:r>
            <a:endParaRPr lang="en-GB" sz="1200" dirty="0"/>
          </a:p>
        </p:txBody>
      </p:sp>
      <p:sp>
        <p:nvSpPr>
          <p:cNvPr id="248" name="TextBox 247">
            <a:extLst>
              <a:ext uri="{FF2B5EF4-FFF2-40B4-BE49-F238E27FC236}">
                <a16:creationId xmlns:a16="http://schemas.microsoft.com/office/drawing/2014/main" id="{E76A2DE1-696E-47F0-9C0F-BEC79B61665B}"/>
              </a:ext>
            </a:extLst>
          </p:cNvPr>
          <p:cNvSpPr txBox="1"/>
          <p:nvPr/>
        </p:nvSpPr>
        <p:spPr>
          <a:xfrm>
            <a:off x="346878" y="5118694"/>
            <a:ext cx="360279" cy="276999"/>
          </a:xfrm>
          <a:prstGeom prst="rect">
            <a:avLst/>
          </a:prstGeom>
          <a:noFill/>
        </p:spPr>
        <p:txBody>
          <a:bodyPr wrap="square" rtlCol="0" anchor="ctr">
            <a:spAutoFit/>
          </a:bodyPr>
          <a:lstStyle/>
          <a:p>
            <a:pPr algn="r"/>
            <a:r>
              <a:rPr lang="en-US" sz="1200" dirty="0"/>
              <a:t>2</a:t>
            </a:r>
            <a:endParaRPr lang="en-GB" sz="1200" dirty="0"/>
          </a:p>
        </p:txBody>
      </p:sp>
      <p:sp>
        <p:nvSpPr>
          <p:cNvPr id="249" name="TextBox 248">
            <a:extLst>
              <a:ext uri="{FF2B5EF4-FFF2-40B4-BE49-F238E27FC236}">
                <a16:creationId xmlns:a16="http://schemas.microsoft.com/office/drawing/2014/main" id="{64398283-D9D1-4C2C-9A63-03808A8338CE}"/>
              </a:ext>
            </a:extLst>
          </p:cNvPr>
          <p:cNvSpPr txBox="1"/>
          <p:nvPr/>
        </p:nvSpPr>
        <p:spPr>
          <a:xfrm>
            <a:off x="568674" y="5529617"/>
            <a:ext cx="360279" cy="276999"/>
          </a:xfrm>
          <a:prstGeom prst="rect">
            <a:avLst/>
          </a:prstGeom>
          <a:noFill/>
        </p:spPr>
        <p:txBody>
          <a:bodyPr wrap="square" rtlCol="0" anchor="t">
            <a:spAutoFit/>
          </a:bodyPr>
          <a:lstStyle/>
          <a:p>
            <a:pPr algn="ctr"/>
            <a:r>
              <a:rPr lang="en-US" sz="1200" dirty="0"/>
              <a:t>0</a:t>
            </a:r>
            <a:endParaRPr lang="en-GB" sz="1200" dirty="0"/>
          </a:p>
        </p:txBody>
      </p:sp>
      <p:sp>
        <p:nvSpPr>
          <p:cNvPr id="250" name="TextBox 249">
            <a:extLst>
              <a:ext uri="{FF2B5EF4-FFF2-40B4-BE49-F238E27FC236}">
                <a16:creationId xmlns:a16="http://schemas.microsoft.com/office/drawing/2014/main" id="{93BBBD18-297F-40E9-97A9-C28D0E02CA02}"/>
              </a:ext>
            </a:extLst>
          </p:cNvPr>
          <p:cNvSpPr txBox="1"/>
          <p:nvPr/>
        </p:nvSpPr>
        <p:spPr>
          <a:xfrm>
            <a:off x="848020" y="5529617"/>
            <a:ext cx="360279" cy="276999"/>
          </a:xfrm>
          <a:prstGeom prst="rect">
            <a:avLst/>
          </a:prstGeom>
          <a:noFill/>
        </p:spPr>
        <p:txBody>
          <a:bodyPr wrap="square" rtlCol="0" anchor="t">
            <a:spAutoFit/>
          </a:bodyPr>
          <a:lstStyle/>
          <a:p>
            <a:pPr algn="ctr"/>
            <a:r>
              <a:rPr lang="en-US" sz="1200" dirty="0"/>
              <a:t>7</a:t>
            </a:r>
            <a:endParaRPr lang="en-GB" sz="1200" dirty="0"/>
          </a:p>
        </p:txBody>
      </p:sp>
      <p:sp>
        <p:nvSpPr>
          <p:cNvPr id="251" name="TextBox 250">
            <a:extLst>
              <a:ext uri="{FF2B5EF4-FFF2-40B4-BE49-F238E27FC236}">
                <a16:creationId xmlns:a16="http://schemas.microsoft.com/office/drawing/2014/main" id="{C0E20C92-A340-4D2E-AEAE-76D0AF8BA516}"/>
              </a:ext>
            </a:extLst>
          </p:cNvPr>
          <p:cNvSpPr txBox="1"/>
          <p:nvPr/>
        </p:nvSpPr>
        <p:spPr>
          <a:xfrm>
            <a:off x="1121545" y="5529617"/>
            <a:ext cx="360279" cy="276999"/>
          </a:xfrm>
          <a:prstGeom prst="rect">
            <a:avLst/>
          </a:prstGeom>
          <a:noFill/>
        </p:spPr>
        <p:txBody>
          <a:bodyPr wrap="square" rtlCol="0" anchor="t">
            <a:spAutoFit/>
          </a:bodyPr>
          <a:lstStyle/>
          <a:p>
            <a:pPr algn="ctr"/>
            <a:r>
              <a:rPr lang="en-US" sz="1200" dirty="0"/>
              <a:t>14</a:t>
            </a:r>
            <a:endParaRPr lang="en-GB" sz="1200" dirty="0"/>
          </a:p>
        </p:txBody>
      </p:sp>
      <p:sp>
        <p:nvSpPr>
          <p:cNvPr id="252" name="TextBox 251">
            <a:extLst>
              <a:ext uri="{FF2B5EF4-FFF2-40B4-BE49-F238E27FC236}">
                <a16:creationId xmlns:a16="http://schemas.microsoft.com/office/drawing/2014/main" id="{6DBCECAB-F559-4282-9818-324B9B41F519}"/>
              </a:ext>
            </a:extLst>
          </p:cNvPr>
          <p:cNvSpPr txBox="1"/>
          <p:nvPr/>
        </p:nvSpPr>
        <p:spPr>
          <a:xfrm>
            <a:off x="1394420" y="5529617"/>
            <a:ext cx="360279" cy="276999"/>
          </a:xfrm>
          <a:prstGeom prst="rect">
            <a:avLst/>
          </a:prstGeom>
          <a:noFill/>
        </p:spPr>
        <p:txBody>
          <a:bodyPr wrap="square" rtlCol="0" anchor="t">
            <a:spAutoFit/>
          </a:bodyPr>
          <a:lstStyle/>
          <a:p>
            <a:pPr algn="ctr"/>
            <a:r>
              <a:rPr lang="en-US" sz="1200" dirty="0"/>
              <a:t>21</a:t>
            </a:r>
            <a:endParaRPr lang="en-GB" sz="1200" dirty="0"/>
          </a:p>
        </p:txBody>
      </p:sp>
      <p:sp>
        <p:nvSpPr>
          <p:cNvPr id="253" name="TextBox 252">
            <a:extLst>
              <a:ext uri="{FF2B5EF4-FFF2-40B4-BE49-F238E27FC236}">
                <a16:creationId xmlns:a16="http://schemas.microsoft.com/office/drawing/2014/main" id="{F945D640-EACF-41D1-B8A8-0E00DCEB5AB8}"/>
              </a:ext>
            </a:extLst>
          </p:cNvPr>
          <p:cNvSpPr txBox="1"/>
          <p:nvPr/>
        </p:nvSpPr>
        <p:spPr>
          <a:xfrm>
            <a:off x="1680931" y="5529617"/>
            <a:ext cx="360279" cy="276999"/>
          </a:xfrm>
          <a:prstGeom prst="rect">
            <a:avLst/>
          </a:prstGeom>
          <a:noFill/>
        </p:spPr>
        <p:txBody>
          <a:bodyPr wrap="square" rtlCol="0" anchor="t">
            <a:spAutoFit/>
          </a:bodyPr>
          <a:lstStyle/>
          <a:p>
            <a:pPr algn="ctr"/>
            <a:r>
              <a:rPr lang="en-US" sz="1200" dirty="0"/>
              <a:t>28</a:t>
            </a:r>
            <a:endParaRPr lang="en-GB" sz="1200" dirty="0"/>
          </a:p>
        </p:txBody>
      </p:sp>
      <p:sp>
        <p:nvSpPr>
          <p:cNvPr id="254" name="TextBox 253">
            <a:extLst>
              <a:ext uri="{FF2B5EF4-FFF2-40B4-BE49-F238E27FC236}">
                <a16:creationId xmlns:a16="http://schemas.microsoft.com/office/drawing/2014/main" id="{FDA8DC31-3BDF-4785-8D73-5B41C484FADE}"/>
              </a:ext>
            </a:extLst>
          </p:cNvPr>
          <p:cNvSpPr txBox="1"/>
          <p:nvPr/>
        </p:nvSpPr>
        <p:spPr>
          <a:xfrm>
            <a:off x="1949362" y="5529617"/>
            <a:ext cx="360279" cy="276999"/>
          </a:xfrm>
          <a:prstGeom prst="rect">
            <a:avLst/>
          </a:prstGeom>
          <a:noFill/>
        </p:spPr>
        <p:txBody>
          <a:bodyPr wrap="square" rtlCol="0" anchor="t">
            <a:spAutoFit/>
          </a:bodyPr>
          <a:lstStyle/>
          <a:p>
            <a:pPr algn="ctr"/>
            <a:r>
              <a:rPr lang="en-US" sz="1200" dirty="0"/>
              <a:t>35</a:t>
            </a:r>
            <a:endParaRPr lang="en-GB" sz="1200" dirty="0"/>
          </a:p>
        </p:txBody>
      </p:sp>
      <p:sp>
        <p:nvSpPr>
          <p:cNvPr id="255" name="TextBox 254">
            <a:extLst>
              <a:ext uri="{FF2B5EF4-FFF2-40B4-BE49-F238E27FC236}">
                <a16:creationId xmlns:a16="http://schemas.microsoft.com/office/drawing/2014/main" id="{BB6F9FD8-BE77-4023-B84F-E250F8550220}"/>
              </a:ext>
            </a:extLst>
          </p:cNvPr>
          <p:cNvSpPr txBox="1"/>
          <p:nvPr/>
        </p:nvSpPr>
        <p:spPr>
          <a:xfrm>
            <a:off x="2226848" y="5529617"/>
            <a:ext cx="360279" cy="276999"/>
          </a:xfrm>
          <a:prstGeom prst="rect">
            <a:avLst/>
          </a:prstGeom>
          <a:noFill/>
        </p:spPr>
        <p:txBody>
          <a:bodyPr wrap="square" rtlCol="0" anchor="t">
            <a:spAutoFit/>
          </a:bodyPr>
          <a:lstStyle/>
          <a:p>
            <a:pPr algn="ctr"/>
            <a:r>
              <a:rPr lang="en-US" sz="1200" dirty="0"/>
              <a:t>42</a:t>
            </a:r>
            <a:endParaRPr lang="en-GB" sz="1200" dirty="0"/>
          </a:p>
        </p:txBody>
      </p:sp>
      <p:sp>
        <p:nvSpPr>
          <p:cNvPr id="256" name="TextBox 255">
            <a:extLst>
              <a:ext uri="{FF2B5EF4-FFF2-40B4-BE49-F238E27FC236}">
                <a16:creationId xmlns:a16="http://schemas.microsoft.com/office/drawing/2014/main" id="{42DF027A-9DDD-4B58-983F-67F3CD1A689D}"/>
              </a:ext>
            </a:extLst>
          </p:cNvPr>
          <p:cNvSpPr txBox="1"/>
          <p:nvPr/>
        </p:nvSpPr>
        <p:spPr>
          <a:xfrm>
            <a:off x="2502967" y="5529617"/>
            <a:ext cx="360279" cy="276999"/>
          </a:xfrm>
          <a:prstGeom prst="rect">
            <a:avLst/>
          </a:prstGeom>
          <a:noFill/>
        </p:spPr>
        <p:txBody>
          <a:bodyPr wrap="square" rtlCol="0" anchor="t">
            <a:spAutoFit/>
          </a:bodyPr>
          <a:lstStyle/>
          <a:p>
            <a:pPr algn="ctr"/>
            <a:r>
              <a:rPr lang="en-US" sz="1200" dirty="0"/>
              <a:t>49</a:t>
            </a:r>
            <a:endParaRPr lang="en-GB" sz="1200" dirty="0"/>
          </a:p>
        </p:txBody>
      </p:sp>
      <p:sp>
        <p:nvSpPr>
          <p:cNvPr id="257" name="TextBox 256">
            <a:extLst>
              <a:ext uri="{FF2B5EF4-FFF2-40B4-BE49-F238E27FC236}">
                <a16:creationId xmlns:a16="http://schemas.microsoft.com/office/drawing/2014/main" id="{B441649E-D45A-4990-9358-386CD5B1CB9D}"/>
              </a:ext>
            </a:extLst>
          </p:cNvPr>
          <p:cNvSpPr txBox="1"/>
          <p:nvPr/>
        </p:nvSpPr>
        <p:spPr>
          <a:xfrm>
            <a:off x="2781452" y="5529617"/>
            <a:ext cx="360279" cy="276999"/>
          </a:xfrm>
          <a:prstGeom prst="rect">
            <a:avLst/>
          </a:prstGeom>
          <a:noFill/>
        </p:spPr>
        <p:txBody>
          <a:bodyPr wrap="square" rtlCol="0" anchor="t">
            <a:spAutoFit/>
          </a:bodyPr>
          <a:lstStyle/>
          <a:p>
            <a:pPr algn="ctr"/>
            <a:r>
              <a:rPr lang="en-US" sz="1200" dirty="0"/>
              <a:t>56</a:t>
            </a:r>
            <a:endParaRPr lang="en-GB" sz="1200" dirty="0"/>
          </a:p>
        </p:txBody>
      </p:sp>
      <p:sp>
        <p:nvSpPr>
          <p:cNvPr id="258" name="TextBox 257">
            <a:extLst>
              <a:ext uri="{FF2B5EF4-FFF2-40B4-BE49-F238E27FC236}">
                <a16:creationId xmlns:a16="http://schemas.microsoft.com/office/drawing/2014/main" id="{6A6167EF-548D-465E-8D96-F7F910C53BCD}"/>
              </a:ext>
            </a:extLst>
          </p:cNvPr>
          <p:cNvSpPr txBox="1"/>
          <p:nvPr/>
        </p:nvSpPr>
        <p:spPr>
          <a:xfrm>
            <a:off x="3053492" y="5529617"/>
            <a:ext cx="360279" cy="276999"/>
          </a:xfrm>
          <a:prstGeom prst="rect">
            <a:avLst/>
          </a:prstGeom>
          <a:noFill/>
        </p:spPr>
        <p:txBody>
          <a:bodyPr wrap="square" rtlCol="0" anchor="t">
            <a:spAutoFit/>
          </a:bodyPr>
          <a:lstStyle/>
          <a:p>
            <a:pPr algn="ctr"/>
            <a:r>
              <a:rPr lang="en-US" sz="1200" dirty="0"/>
              <a:t>63</a:t>
            </a:r>
            <a:endParaRPr lang="en-GB" sz="1200" dirty="0"/>
          </a:p>
        </p:txBody>
      </p:sp>
      <p:sp>
        <p:nvSpPr>
          <p:cNvPr id="259" name="TextBox 258">
            <a:extLst>
              <a:ext uri="{FF2B5EF4-FFF2-40B4-BE49-F238E27FC236}">
                <a16:creationId xmlns:a16="http://schemas.microsoft.com/office/drawing/2014/main" id="{E6B1A75C-F698-4B9E-ACCB-2920EC56D4A4}"/>
              </a:ext>
            </a:extLst>
          </p:cNvPr>
          <p:cNvSpPr txBox="1"/>
          <p:nvPr/>
        </p:nvSpPr>
        <p:spPr>
          <a:xfrm>
            <a:off x="3329301" y="5529617"/>
            <a:ext cx="360279" cy="276999"/>
          </a:xfrm>
          <a:prstGeom prst="rect">
            <a:avLst/>
          </a:prstGeom>
          <a:noFill/>
        </p:spPr>
        <p:txBody>
          <a:bodyPr wrap="square" rtlCol="0" anchor="t">
            <a:spAutoFit/>
          </a:bodyPr>
          <a:lstStyle/>
          <a:p>
            <a:pPr algn="ctr"/>
            <a:r>
              <a:rPr lang="en-US" sz="1200" dirty="0"/>
              <a:t>70</a:t>
            </a:r>
            <a:endParaRPr lang="en-GB" sz="1200" dirty="0"/>
          </a:p>
        </p:txBody>
      </p:sp>
      <p:sp>
        <p:nvSpPr>
          <p:cNvPr id="260" name="TextBox 259">
            <a:extLst>
              <a:ext uri="{FF2B5EF4-FFF2-40B4-BE49-F238E27FC236}">
                <a16:creationId xmlns:a16="http://schemas.microsoft.com/office/drawing/2014/main" id="{D00162CC-A724-41C0-9F5F-DBF8199DC109}"/>
              </a:ext>
            </a:extLst>
          </p:cNvPr>
          <p:cNvSpPr txBox="1"/>
          <p:nvPr/>
        </p:nvSpPr>
        <p:spPr>
          <a:xfrm>
            <a:off x="3605454" y="5529617"/>
            <a:ext cx="360279" cy="276999"/>
          </a:xfrm>
          <a:prstGeom prst="rect">
            <a:avLst/>
          </a:prstGeom>
          <a:noFill/>
        </p:spPr>
        <p:txBody>
          <a:bodyPr wrap="square" rtlCol="0" anchor="t">
            <a:spAutoFit/>
          </a:bodyPr>
          <a:lstStyle/>
          <a:p>
            <a:pPr algn="ctr"/>
            <a:r>
              <a:rPr lang="en-US" sz="1200" dirty="0"/>
              <a:t>77</a:t>
            </a:r>
            <a:endParaRPr lang="en-GB" sz="1200" dirty="0"/>
          </a:p>
        </p:txBody>
      </p:sp>
      <p:sp>
        <p:nvSpPr>
          <p:cNvPr id="261" name="TextBox 260">
            <a:extLst>
              <a:ext uri="{FF2B5EF4-FFF2-40B4-BE49-F238E27FC236}">
                <a16:creationId xmlns:a16="http://schemas.microsoft.com/office/drawing/2014/main" id="{623A7E2C-0A02-4BAE-A69D-8EBE82A9CF7F}"/>
              </a:ext>
            </a:extLst>
          </p:cNvPr>
          <p:cNvSpPr txBox="1"/>
          <p:nvPr/>
        </p:nvSpPr>
        <p:spPr>
          <a:xfrm>
            <a:off x="3883352" y="5529617"/>
            <a:ext cx="360279" cy="276999"/>
          </a:xfrm>
          <a:prstGeom prst="rect">
            <a:avLst/>
          </a:prstGeom>
          <a:noFill/>
        </p:spPr>
        <p:txBody>
          <a:bodyPr wrap="square" rtlCol="0" anchor="t">
            <a:spAutoFit/>
          </a:bodyPr>
          <a:lstStyle/>
          <a:p>
            <a:pPr algn="ctr"/>
            <a:r>
              <a:rPr lang="en-US" sz="1200" dirty="0"/>
              <a:t>84</a:t>
            </a:r>
            <a:endParaRPr lang="en-GB" sz="1200" dirty="0"/>
          </a:p>
        </p:txBody>
      </p:sp>
      <p:sp>
        <p:nvSpPr>
          <p:cNvPr id="262" name="TextBox 261">
            <a:extLst>
              <a:ext uri="{FF2B5EF4-FFF2-40B4-BE49-F238E27FC236}">
                <a16:creationId xmlns:a16="http://schemas.microsoft.com/office/drawing/2014/main" id="{EB7D09A8-0412-44B2-A64C-3FEF5875D4DA}"/>
              </a:ext>
            </a:extLst>
          </p:cNvPr>
          <p:cNvSpPr txBox="1"/>
          <p:nvPr/>
        </p:nvSpPr>
        <p:spPr>
          <a:xfrm>
            <a:off x="746562" y="5655840"/>
            <a:ext cx="3417128" cy="276999"/>
          </a:xfrm>
          <a:prstGeom prst="rect">
            <a:avLst/>
          </a:prstGeom>
          <a:noFill/>
        </p:spPr>
        <p:txBody>
          <a:bodyPr wrap="square" rtlCol="0" anchor="t">
            <a:spAutoFit/>
          </a:bodyPr>
          <a:lstStyle/>
          <a:p>
            <a:pPr algn="ctr"/>
            <a:r>
              <a:rPr lang="en-US" sz="1200" dirty="0"/>
              <a:t>Days</a:t>
            </a:r>
            <a:endParaRPr lang="en-GB" sz="1200" dirty="0"/>
          </a:p>
        </p:txBody>
      </p:sp>
      <p:sp>
        <p:nvSpPr>
          <p:cNvPr id="263" name="TextBox 262">
            <a:extLst>
              <a:ext uri="{FF2B5EF4-FFF2-40B4-BE49-F238E27FC236}">
                <a16:creationId xmlns:a16="http://schemas.microsoft.com/office/drawing/2014/main" id="{5A605574-A84B-49E6-A260-248B32164072}"/>
              </a:ext>
            </a:extLst>
          </p:cNvPr>
          <p:cNvSpPr txBox="1"/>
          <p:nvPr/>
        </p:nvSpPr>
        <p:spPr>
          <a:xfrm rot="16200000">
            <a:off x="-443276" y="4550474"/>
            <a:ext cx="1650504" cy="276999"/>
          </a:xfrm>
          <a:prstGeom prst="rect">
            <a:avLst/>
          </a:prstGeom>
          <a:noFill/>
        </p:spPr>
        <p:txBody>
          <a:bodyPr wrap="square" rtlCol="0" anchor="b">
            <a:spAutoFit/>
          </a:bodyPr>
          <a:lstStyle/>
          <a:p>
            <a:pPr algn="ctr"/>
            <a:r>
              <a:rPr lang="en-US" sz="1200" dirty="0"/>
              <a:t>Log</a:t>
            </a:r>
            <a:r>
              <a:rPr lang="en-US" sz="1200" baseline="-25000" dirty="0"/>
              <a:t>10</a:t>
            </a:r>
            <a:r>
              <a:rPr lang="en-US" sz="1200" dirty="0"/>
              <a:t> NCU/ml serum</a:t>
            </a:r>
            <a:endParaRPr lang="en-GB" sz="1200" dirty="0"/>
          </a:p>
        </p:txBody>
      </p:sp>
      <p:sp>
        <p:nvSpPr>
          <p:cNvPr id="264" name="TextBox 263">
            <a:extLst>
              <a:ext uri="{FF2B5EF4-FFF2-40B4-BE49-F238E27FC236}">
                <a16:creationId xmlns:a16="http://schemas.microsoft.com/office/drawing/2014/main" id="{3EAD05E6-F467-47C9-BE86-9F99DDD500B3}"/>
              </a:ext>
            </a:extLst>
          </p:cNvPr>
          <p:cNvSpPr txBox="1"/>
          <p:nvPr/>
        </p:nvSpPr>
        <p:spPr>
          <a:xfrm>
            <a:off x="1787179" y="3954912"/>
            <a:ext cx="1671970" cy="307777"/>
          </a:xfrm>
          <a:prstGeom prst="rect">
            <a:avLst/>
          </a:prstGeom>
          <a:noFill/>
        </p:spPr>
        <p:txBody>
          <a:bodyPr wrap="square" rtlCol="0" anchor="ctr">
            <a:spAutoFit/>
          </a:bodyPr>
          <a:lstStyle/>
          <a:p>
            <a:r>
              <a:rPr lang="en-US" sz="1400" dirty="0"/>
              <a:t>Treatment end</a:t>
            </a:r>
            <a:endParaRPr lang="en-GB" sz="1400" dirty="0"/>
          </a:p>
        </p:txBody>
      </p:sp>
      <p:cxnSp>
        <p:nvCxnSpPr>
          <p:cNvPr id="224" name="Straight Connector 223">
            <a:extLst>
              <a:ext uri="{FF2B5EF4-FFF2-40B4-BE49-F238E27FC236}">
                <a16:creationId xmlns:a16="http://schemas.microsoft.com/office/drawing/2014/main" id="{0D319228-F1E4-429B-BFC3-B29176BFB07A}"/>
              </a:ext>
            </a:extLst>
          </p:cNvPr>
          <p:cNvCxnSpPr>
            <a:cxnSpLocks/>
          </p:cNvCxnSpPr>
          <p:nvPr/>
        </p:nvCxnSpPr>
        <p:spPr>
          <a:xfrm>
            <a:off x="709614" y="4017782"/>
            <a:ext cx="0" cy="149377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11E37ECE-F100-4E43-A4A3-28009FBD90AE}"/>
              </a:ext>
            </a:extLst>
          </p:cNvPr>
          <p:cNvSpPr txBox="1"/>
          <p:nvPr/>
        </p:nvSpPr>
        <p:spPr>
          <a:xfrm rot="16200000">
            <a:off x="-548022" y="2396316"/>
            <a:ext cx="1791935" cy="276999"/>
          </a:xfrm>
          <a:prstGeom prst="rect">
            <a:avLst/>
          </a:prstGeom>
          <a:noFill/>
        </p:spPr>
        <p:txBody>
          <a:bodyPr wrap="square" rtlCol="0" anchor="b">
            <a:spAutoFit/>
          </a:bodyPr>
          <a:lstStyle/>
          <a:p>
            <a:pPr algn="ctr"/>
            <a:r>
              <a:rPr lang="en-US" sz="1200" dirty="0"/>
              <a:t>Log</a:t>
            </a:r>
            <a:r>
              <a:rPr lang="en-US" sz="1200" baseline="-25000" dirty="0"/>
              <a:t>10</a:t>
            </a:r>
            <a:r>
              <a:rPr lang="en-US" sz="1200" dirty="0"/>
              <a:t> copies/ml serum</a:t>
            </a:r>
            <a:endParaRPr lang="en-GB" sz="1200" dirty="0"/>
          </a:p>
        </p:txBody>
      </p:sp>
      <p:cxnSp>
        <p:nvCxnSpPr>
          <p:cNvPr id="96" name="Straight Connector 95">
            <a:extLst>
              <a:ext uri="{FF2B5EF4-FFF2-40B4-BE49-F238E27FC236}">
                <a16:creationId xmlns:a16="http://schemas.microsoft.com/office/drawing/2014/main" id="{FAB57776-99C8-40BA-BB38-5FC02782B354}"/>
              </a:ext>
            </a:extLst>
          </p:cNvPr>
          <p:cNvCxnSpPr>
            <a:cxnSpLocks/>
          </p:cNvCxnSpPr>
          <p:nvPr/>
        </p:nvCxnSpPr>
        <p:spPr>
          <a:xfrm flipH="1">
            <a:off x="5060662" y="3285066"/>
            <a:ext cx="335318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A6CDB80-E13C-4F2F-A2D3-D322CE157C75}"/>
              </a:ext>
            </a:extLst>
          </p:cNvPr>
          <p:cNvCxnSpPr/>
          <p:nvPr/>
        </p:nvCxnSpPr>
        <p:spPr>
          <a:xfrm>
            <a:off x="5009740" y="180668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7125919-31FB-48A0-A412-528B97C5E92A}"/>
              </a:ext>
            </a:extLst>
          </p:cNvPr>
          <p:cNvCxnSpPr/>
          <p:nvPr/>
        </p:nvCxnSpPr>
        <p:spPr>
          <a:xfrm>
            <a:off x="5009740" y="212677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2522CBD-8F82-4129-B1AA-12AB3A45DBA6}"/>
              </a:ext>
            </a:extLst>
          </p:cNvPr>
          <p:cNvCxnSpPr/>
          <p:nvPr/>
        </p:nvCxnSpPr>
        <p:spPr>
          <a:xfrm>
            <a:off x="5009740" y="245004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D6EFCB8B-A217-47DC-8655-1EFDA96B7A48}"/>
              </a:ext>
            </a:extLst>
          </p:cNvPr>
          <p:cNvCxnSpPr/>
          <p:nvPr/>
        </p:nvCxnSpPr>
        <p:spPr>
          <a:xfrm>
            <a:off x="5009740" y="277330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5747CFD-E243-4C62-8740-CB6A6D034C15}"/>
              </a:ext>
            </a:extLst>
          </p:cNvPr>
          <p:cNvCxnSpPr/>
          <p:nvPr/>
        </p:nvCxnSpPr>
        <p:spPr>
          <a:xfrm>
            <a:off x="5009740" y="309657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6698C4C-7EAB-4526-8CCB-3144C5F91161}"/>
              </a:ext>
            </a:extLst>
          </p:cNvPr>
          <p:cNvCxnSpPr/>
          <p:nvPr/>
        </p:nvCxnSpPr>
        <p:spPr>
          <a:xfrm>
            <a:off x="509760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FC89903-9A82-42A3-B326-81C328F4C2BC}"/>
              </a:ext>
            </a:extLst>
          </p:cNvPr>
          <p:cNvCxnSpPr/>
          <p:nvPr/>
        </p:nvCxnSpPr>
        <p:spPr>
          <a:xfrm>
            <a:off x="537376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659BC88-1BB5-449C-8E5C-EC8BA98DDA8E}"/>
              </a:ext>
            </a:extLst>
          </p:cNvPr>
          <p:cNvCxnSpPr/>
          <p:nvPr/>
        </p:nvCxnSpPr>
        <p:spPr>
          <a:xfrm>
            <a:off x="564991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8ED086C9-5CD2-4965-A8BA-C2733B3167A1}"/>
              </a:ext>
            </a:extLst>
          </p:cNvPr>
          <p:cNvCxnSpPr/>
          <p:nvPr/>
        </p:nvCxnSpPr>
        <p:spPr>
          <a:xfrm>
            <a:off x="592607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383CF91-6474-4F4E-8A8A-D0F033551C05}"/>
              </a:ext>
            </a:extLst>
          </p:cNvPr>
          <p:cNvCxnSpPr/>
          <p:nvPr/>
        </p:nvCxnSpPr>
        <p:spPr>
          <a:xfrm>
            <a:off x="620222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1E31C085-0752-4CCE-B934-5EC098A87E1E}"/>
              </a:ext>
            </a:extLst>
          </p:cNvPr>
          <p:cNvCxnSpPr/>
          <p:nvPr/>
        </p:nvCxnSpPr>
        <p:spPr>
          <a:xfrm>
            <a:off x="647838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0BFA535-AB1D-4E51-8DE6-65E00BC88A02}"/>
              </a:ext>
            </a:extLst>
          </p:cNvPr>
          <p:cNvCxnSpPr/>
          <p:nvPr/>
        </p:nvCxnSpPr>
        <p:spPr>
          <a:xfrm>
            <a:off x="675453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E518DEF-9277-4085-87F7-09F289AB9BE7}"/>
              </a:ext>
            </a:extLst>
          </p:cNvPr>
          <p:cNvCxnSpPr/>
          <p:nvPr/>
        </p:nvCxnSpPr>
        <p:spPr>
          <a:xfrm>
            <a:off x="703069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0E148DD1-9726-482A-B256-AB26005EEF9E}"/>
              </a:ext>
            </a:extLst>
          </p:cNvPr>
          <p:cNvCxnSpPr/>
          <p:nvPr/>
        </p:nvCxnSpPr>
        <p:spPr>
          <a:xfrm>
            <a:off x="730684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9EC7D56-AD59-4677-B9A5-32B0664C1D55}"/>
              </a:ext>
            </a:extLst>
          </p:cNvPr>
          <p:cNvCxnSpPr/>
          <p:nvPr/>
        </p:nvCxnSpPr>
        <p:spPr>
          <a:xfrm>
            <a:off x="758300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CCCADC82-9D45-482C-834D-CD8231335069}"/>
              </a:ext>
            </a:extLst>
          </p:cNvPr>
          <p:cNvCxnSpPr/>
          <p:nvPr/>
        </p:nvCxnSpPr>
        <p:spPr>
          <a:xfrm>
            <a:off x="785915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E75C7AA-6FCD-4936-861B-F1B6CA900F94}"/>
              </a:ext>
            </a:extLst>
          </p:cNvPr>
          <p:cNvCxnSpPr/>
          <p:nvPr/>
        </p:nvCxnSpPr>
        <p:spPr>
          <a:xfrm>
            <a:off x="813531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1AC563DE-2014-4295-8BF2-B9B4E5CB508F}"/>
              </a:ext>
            </a:extLst>
          </p:cNvPr>
          <p:cNvCxnSpPr/>
          <p:nvPr/>
        </p:nvCxnSpPr>
        <p:spPr>
          <a:xfrm>
            <a:off x="8411468"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919C9A70-C479-4E60-996B-9B35172EC0EA}"/>
              </a:ext>
            </a:extLst>
          </p:cNvPr>
          <p:cNvSpPr txBox="1"/>
          <p:nvPr/>
        </p:nvSpPr>
        <p:spPr>
          <a:xfrm>
            <a:off x="4697925" y="1670201"/>
            <a:ext cx="367951" cy="276999"/>
          </a:xfrm>
          <a:prstGeom prst="rect">
            <a:avLst/>
          </a:prstGeom>
          <a:noFill/>
        </p:spPr>
        <p:txBody>
          <a:bodyPr wrap="square" rtlCol="0" anchor="ctr">
            <a:spAutoFit/>
          </a:bodyPr>
          <a:lstStyle/>
          <a:p>
            <a:pPr algn="r"/>
            <a:r>
              <a:rPr lang="en-US" sz="1200" dirty="0"/>
              <a:t>6</a:t>
            </a:r>
            <a:endParaRPr lang="en-GB" sz="1200" dirty="0"/>
          </a:p>
        </p:txBody>
      </p:sp>
      <p:sp>
        <p:nvSpPr>
          <p:cNvPr id="118" name="TextBox 117">
            <a:extLst>
              <a:ext uri="{FF2B5EF4-FFF2-40B4-BE49-F238E27FC236}">
                <a16:creationId xmlns:a16="http://schemas.microsoft.com/office/drawing/2014/main" id="{EE7D341E-DEA9-43FB-8C2D-C67775872695}"/>
              </a:ext>
            </a:extLst>
          </p:cNvPr>
          <p:cNvSpPr txBox="1"/>
          <p:nvPr/>
        </p:nvSpPr>
        <p:spPr>
          <a:xfrm>
            <a:off x="4697925" y="1988276"/>
            <a:ext cx="367951" cy="276999"/>
          </a:xfrm>
          <a:prstGeom prst="rect">
            <a:avLst/>
          </a:prstGeom>
          <a:noFill/>
        </p:spPr>
        <p:txBody>
          <a:bodyPr wrap="square" rtlCol="0" anchor="ctr">
            <a:spAutoFit/>
          </a:bodyPr>
          <a:lstStyle/>
          <a:p>
            <a:pPr algn="r"/>
            <a:r>
              <a:rPr lang="en-US" sz="1200" dirty="0"/>
              <a:t>5</a:t>
            </a:r>
            <a:endParaRPr lang="en-GB" sz="1200" dirty="0"/>
          </a:p>
        </p:txBody>
      </p:sp>
      <p:sp>
        <p:nvSpPr>
          <p:cNvPr id="119" name="TextBox 118">
            <a:extLst>
              <a:ext uri="{FF2B5EF4-FFF2-40B4-BE49-F238E27FC236}">
                <a16:creationId xmlns:a16="http://schemas.microsoft.com/office/drawing/2014/main" id="{BDFA9C21-FAA4-4F6D-943D-C0527BDC55E4}"/>
              </a:ext>
            </a:extLst>
          </p:cNvPr>
          <p:cNvSpPr txBox="1"/>
          <p:nvPr/>
        </p:nvSpPr>
        <p:spPr>
          <a:xfrm>
            <a:off x="4697925" y="2311012"/>
            <a:ext cx="367951" cy="276999"/>
          </a:xfrm>
          <a:prstGeom prst="rect">
            <a:avLst/>
          </a:prstGeom>
          <a:noFill/>
        </p:spPr>
        <p:txBody>
          <a:bodyPr wrap="square" rtlCol="0" anchor="ctr">
            <a:spAutoFit/>
          </a:bodyPr>
          <a:lstStyle/>
          <a:p>
            <a:pPr algn="r"/>
            <a:r>
              <a:rPr lang="en-US" sz="1200" dirty="0"/>
              <a:t>4</a:t>
            </a:r>
            <a:endParaRPr lang="en-GB" sz="1200" dirty="0"/>
          </a:p>
        </p:txBody>
      </p:sp>
      <p:sp>
        <p:nvSpPr>
          <p:cNvPr id="120" name="TextBox 119">
            <a:extLst>
              <a:ext uri="{FF2B5EF4-FFF2-40B4-BE49-F238E27FC236}">
                <a16:creationId xmlns:a16="http://schemas.microsoft.com/office/drawing/2014/main" id="{08959FAB-4EAF-4289-9FB9-9504A05187F9}"/>
              </a:ext>
            </a:extLst>
          </p:cNvPr>
          <p:cNvSpPr txBox="1"/>
          <p:nvPr/>
        </p:nvSpPr>
        <p:spPr>
          <a:xfrm>
            <a:off x="4697925" y="2639662"/>
            <a:ext cx="367951" cy="276999"/>
          </a:xfrm>
          <a:prstGeom prst="rect">
            <a:avLst/>
          </a:prstGeom>
          <a:noFill/>
        </p:spPr>
        <p:txBody>
          <a:bodyPr wrap="square" rtlCol="0" anchor="ctr">
            <a:spAutoFit/>
          </a:bodyPr>
          <a:lstStyle/>
          <a:p>
            <a:pPr algn="r"/>
            <a:r>
              <a:rPr lang="en-US" sz="1200" dirty="0"/>
              <a:t>3</a:t>
            </a:r>
            <a:endParaRPr lang="en-GB" sz="1200" dirty="0"/>
          </a:p>
        </p:txBody>
      </p:sp>
      <p:sp>
        <p:nvSpPr>
          <p:cNvPr id="121" name="TextBox 120">
            <a:extLst>
              <a:ext uri="{FF2B5EF4-FFF2-40B4-BE49-F238E27FC236}">
                <a16:creationId xmlns:a16="http://schemas.microsoft.com/office/drawing/2014/main" id="{AE5CBB72-270B-41F5-AC54-D86C13D8E6DA}"/>
              </a:ext>
            </a:extLst>
          </p:cNvPr>
          <p:cNvSpPr txBox="1"/>
          <p:nvPr/>
        </p:nvSpPr>
        <p:spPr>
          <a:xfrm>
            <a:off x="4697925" y="2956696"/>
            <a:ext cx="367951" cy="276999"/>
          </a:xfrm>
          <a:prstGeom prst="rect">
            <a:avLst/>
          </a:prstGeom>
          <a:noFill/>
        </p:spPr>
        <p:txBody>
          <a:bodyPr wrap="square" rtlCol="0" anchor="ctr">
            <a:spAutoFit/>
          </a:bodyPr>
          <a:lstStyle/>
          <a:p>
            <a:pPr algn="r"/>
            <a:r>
              <a:rPr lang="en-US" sz="1200" dirty="0"/>
              <a:t>2</a:t>
            </a:r>
            <a:endParaRPr lang="en-GB" sz="1200" dirty="0"/>
          </a:p>
        </p:txBody>
      </p:sp>
      <p:sp>
        <p:nvSpPr>
          <p:cNvPr id="122" name="TextBox 121">
            <a:extLst>
              <a:ext uri="{FF2B5EF4-FFF2-40B4-BE49-F238E27FC236}">
                <a16:creationId xmlns:a16="http://schemas.microsoft.com/office/drawing/2014/main" id="{F870C11A-A8CE-4000-B9BA-DFD1BCD23139}"/>
              </a:ext>
            </a:extLst>
          </p:cNvPr>
          <p:cNvSpPr txBox="1"/>
          <p:nvPr/>
        </p:nvSpPr>
        <p:spPr>
          <a:xfrm>
            <a:off x="4919721" y="3312362"/>
            <a:ext cx="367951" cy="276999"/>
          </a:xfrm>
          <a:prstGeom prst="rect">
            <a:avLst/>
          </a:prstGeom>
          <a:noFill/>
        </p:spPr>
        <p:txBody>
          <a:bodyPr wrap="square" rtlCol="0" anchor="t">
            <a:spAutoFit/>
          </a:bodyPr>
          <a:lstStyle/>
          <a:p>
            <a:pPr algn="ctr"/>
            <a:r>
              <a:rPr lang="en-US" sz="1200" dirty="0"/>
              <a:t>0</a:t>
            </a:r>
            <a:endParaRPr lang="en-GB" sz="1200" dirty="0"/>
          </a:p>
        </p:txBody>
      </p:sp>
      <p:sp>
        <p:nvSpPr>
          <p:cNvPr id="123" name="TextBox 122">
            <a:extLst>
              <a:ext uri="{FF2B5EF4-FFF2-40B4-BE49-F238E27FC236}">
                <a16:creationId xmlns:a16="http://schemas.microsoft.com/office/drawing/2014/main" id="{C1F8A567-95B6-4DE6-9318-A6C7F4F34D46}"/>
              </a:ext>
            </a:extLst>
          </p:cNvPr>
          <p:cNvSpPr txBox="1"/>
          <p:nvPr/>
        </p:nvSpPr>
        <p:spPr>
          <a:xfrm>
            <a:off x="5199067" y="3312362"/>
            <a:ext cx="367951" cy="276999"/>
          </a:xfrm>
          <a:prstGeom prst="rect">
            <a:avLst/>
          </a:prstGeom>
          <a:noFill/>
        </p:spPr>
        <p:txBody>
          <a:bodyPr wrap="square" rtlCol="0" anchor="t">
            <a:spAutoFit/>
          </a:bodyPr>
          <a:lstStyle/>
          <a:p>
            <a:pPr algn="ctr"/>
            <a:r>
              <a:rPr lang="en-US" sz="1200" dirty="0"/>
              <a:t>7</a:t>
            </a:r>
            <a:endParaRPr lang="en-GB" sz="1200" dirty="0"/>
          </a:p>
        </p:txBody>
      </p:sp>
      <p:sp>
        <p:nvSpPr>
          <p:cNvPr id="124" name="TextBox 123">
            <a:extLst>
              <a:ext uri="{FF2B5EF4-FFF2-40B4-BE49-F238E27FC236}">
                <a16:creationId xmlns:a16="http://schemas.microsoft.com/office/drawing/2014/main" id="{044E0B21-88F9-4073-A6D3-4EAFBFF68874}"/>
              </a:ext>
            </a:extLst>
          </p:cNvPr>
          <p:cNvSpPr txBox="1"/>
          <p:nvPr/>
        </p:nvSpPr>
        <p:spPr>
          <a:xfrm>
            <a:off x="5472592" y="3312362"/>
            <a:ext cx="367951" cy="276999"/>
          </a:xfrm>
          <a:prstGeom prst="rect">
            <a:avLst/>
          </a:prstGeom>
          <a:noFill/>
        </p:spPr>
        <p:txBody>
          <a:bodyPr wrap="square" rtlCol="0" anchor="t">
            <a:spAutoFit/>
          </a:bodyPr>
          <a:lstStyle/>
          <a:p>
            <a:pPr algn="ctr"/>
            <a:r>
              <a:rPr lang="en-US" sz="1200" dirty="0"/>
              <a:t>14</a:t>
            </a:r>
            <a:endParaRPr lang="en-GB" sz="1200" dirty="0"/>
          </a:p>
        </p:txBody>
      </p:sp>
      <p:sp>
        <p:nvSpPr>
          <p:cNvPr id="125" name="TextBox 124">
            <a:extLst>
              <a:ext uri="{FF2B5EF4-FFF2-40B4-BE49-F238E27FC236}">
                <a16:creationId xmlns:a16="http://schemas.microsoft.com/office/drawing/2014/main" id="{1513985E-FCE6-41E4-89D3-A9F7264AC386}"/>
              </a:ext>
            </a:extLst>
          </p:cNvPr>
          <p:cNvSpPr txBox="1"/>
          <p:nvPr/>
        </p:nvSpPr>
        <p:spPr>
          <a:xfrm>
            <a:off x="5745467" y="3312362"/>
            <a:ext cx="367951" cy="276999"/>
          </a:xfrm>
          <a:prstGeom prst="rect">
            <a:avLst/>
          </a:prstGeom>
          <a:noFill/>
        </p:spPr>
        <p:txBody>
          <a:bodyPr wrap="square" rtlCol="0" anchor="t">
            <a:spAutoFit/>
          </a:bodyPr>
          <a:lstStyle/>
          <a:p>
            <a:pPr algn="ctr"/>
            <a:r>
              <a:rPr lang="en-US" sz="1200" dirty="0"/>
              <a:t>21</a:t>
            </a:r>
            <a:endParaRPr lang="en-GB" sz="1200" dirty="0"/>
          </a:p>
        </p:txBody>
      </p:sp>
      <p:sp>
        <p:nvSpPr>
          <p:cNvPr id="126" name="TextBox 125">
            <a:extLst>
              <a:ext uri="{FF2B5EF4-FFF2-40B4-BE49-F238E27FC236}">
                <a16:creationId xmlns:a16="http://schemas.microsoft.com/office/drawing/2014/main" id="{BE3DEE10-758C-4D6D-BC7D-240EB28788D9}"/>
              </a:ext>
            </a:extLst>
          </p:cNvPr>
          <p:cNvSpPr txBox="1"/>
          <p:nvPr/>
        </p:nvSpPr>
        <p:spPr>
          <a:xfrm>
            <a:off x="6031978" y="3312362"/>
            <a:ext cx="367951" cy="276999"/>
          </a:xfrm>
          <a:prstGeom prst="rect">
            <a:avLst/>
          </a:prstGeom>
          <a:noFill/>
        </p:spPr>
        <p:txBody>
          <a:bodyPr wrap="square" rtlCol="0" anchor="t">
            <a:spAutoFit/>
          </a:bodyPr>
          <a:lstStyle/>
          <a:p>
            <a:pPr algn="ctr"/>
            <a:r>
              <a:rPr lang="en-US" sz="1200" dirty="0"/>
              <a:t>28</a:t>
            </a:r>
            <a:endParaRPr lang="en-GB" sz="1200" dirty="0"/>
          </a:p>
        </p:txBody>
      </p:sp>
      <p:sp>
        <p:nvSpPr>
          <p:cNvPr id="127" name="TextBox 126">
            <a:extLst>
              <a:ext uri="{FF2B5EF4-FFF2-40B4-BE49-F238E27FC236}">
                <a16:creationId xmlns:a16="http://schemas.microsoft.com/office/drawing/2014/main" id="{A0347E0D-7CA8-4E9C-A1E3-8B046830991D}"/>
              </a:ext>
            </a:extLst>
          </p:cNvPr>
          <p:cNvSpPr txBox="1"/>
          <p:nvPr/>
        </p:nvSpPr>
        <p:spPr>
          <a:xfrm>
            <a:off x="6300409" y="3312362"/>
            <a:ext cx="367951" cy="276999"/>
          </a:xfrm>
          <a:prstGeom prst="rect">
            <a:avLst/>
          </a:prstGeom>
          <a:noFill/>
        </p:spPr>
        <p:txBody>
          <a:bodyPr wrap="square" rtlCol="0" anchor="t">
            <a:spAutoFit/>
          </a:bodyPr>
          <a:lstStyle/>
          <a:p>
            <a:pPr algn="ctr"/>
            <a:r>
              <a:rPr lang="en-US" sz="1200" dirty="0"/>
              <a:t>35</a:t>
            </a:r>
            <a:endParaRPr lang="en-GB" sz="1200" dirty="0"/>
          </a:p>
        </p:txBody>
      </p:sp>
      <p:sp>
        <p:nvSpPr>
          <p:cNvPr id="128" name="TextBox 127">
            <a:extLst>
              <a:ext uri="{FF2B5EF4-FFF2-40B4-BE49-F238E27FC236}">
                <a16:creationId xmlns:a16="http://schemas.microsoft.com/office/drawing/2014/main" id="{46726F03-1B7F-49CB-B6A7-4489634C066A}"/>
              </a:ext>
            </a:extLst>
          </p:cNvPr>
          <p:cNvSpPr txBox="1"/>
          <p:nvPr/>
        </p:nvSpPr>
        <p:spPr>
          <a:xfrm>
            <a:off x="6577895" y="3312362"/>
            <a:ext cx="367951" cy="276999"/>
          </a:xfrm>
          <a:prstGeom prst="rect">
            <a:avLst/>
          </a:prstGeom>
          <a:noFill/>
        </p:spPr>
        <p:txBody>
          <a:bodyPr wrap="square" rtlCol="0" anchor="t">
            <a:spAutoFit/>
          </a:bodyPr>
          <a:lstStyle/>
          <a:p>
            <a:pPr algn="ctr"/>
            <a:r>
              <a:rPr lang="en-US" sz="1200" dirty="0"/>
              <a:t>42</a:t>
            </a:r>
            <a:endParaRPr lang="en-GB" sz="1200" dirty="0"/>
          </a:p>
        </p:txBody>
      </p:sp>
      <p:sp>
        <p:nvSpPr>
          <p:cNvPr id="129" name="TextBox 128">
            <a:extLst>
              <a:ext uri="{FF2B5EF4-FFF2-40B4-BE49-F238E27FC236}">
                <a16:creationId xmlns:a16="http://schemas.microsoft.com/office/drawing/2014/main" id="{3CB179EF-1648-4F4F-BA63-6AABAE1D2819}"/>
              </a:ext>
            </a:extLst>
          </p:cNvPr>
          <p:cNvSpPr txBox="1"/>
          <p:nvPr/>
        </p:nvSpPr>
        <p:spPr>
          <a:xfrm>
            <a:off x="6854014" y="3312362"/>
            <a:ext cx="367951" cy="276999"/>
          </a:xfrm>
          <a:prstGeom prst="rect">
            <a:avLst/>
          </a:prstGeom>
          <a:noFill/>
        </p:spPr>
        <p:txBody>
          <a:bodyPr wrap="square" rtlCol="0" anchor="t">
            <a:spAutoFit/>
          </a:bodyPr>
          <a:lstStyle/>
          <a:p>
            <a:pPr algn="ctr"/>
            <a:r>
              <a:rPr lang="en-US" sz="1200" dirty="0"/>
              <a:t>49</a:t>
            </a:r>
            <a:endParaRPr lang="en-GB" sz="1200" dirty="0"/>
          </a:p>
        </p:txBody>
      </p:sp>
      <p:sp>
        <p:nvSpPr>
          <p:cNvPr id="130" name="TextBox 129">
            <a:extLst>
              <a:ext uri="{FF2B5EF4-FFF2-40B4-BE49-F238E27FC236}">
                <a16:creationId xmlns:a16="http://schemas.microsoft.com/office/drawing/2014/main" id="{6F3E81CF-D963-4A08-B14A-DE51FF0CFD30}"/>
              </a:ext>
            </a:extLst>
          </p:cNvPr>
          <p:cNvSpPr txBox="1"/>
          <p:nvPr/>
        </p:nvSpPr>
        <p:spPr>
          <a:xfrm>
            <a:off x="7132499" y="3312362"/>
            <a:ext cx="367951" cy="276999"/>
          </a:xfrm>
          <a:prstGeom prst="rect">
            <a:avLst/>
          </a:prstGeom>
          <a:noFill/>
        </p:spPr>
        <p:txBody>
          <a:bodyPr wrap="square" rtlCol="0" anchor="t">
            <a:spAutoFit/>
          </a:bodyPr>
          <a:lstStyle/>
          <a:p>
            <a:pPr algn="ctr"/>
            <a:r>
              <a:rPr lang="en-US" sz="1200" dirty="0"/>
              <a:t>56</a:t>
            </a:r>
            <a:endParaRPr lang="en-GB" sz="1200" dirty="0"/>
          </a:p>
        </p:txBody>
      </p:sp>
      <p:sp>
        <p:nvSpPr>
          <p:cNvPr id="131" name="TextBox 130">
            <a:extLst>
              <a:ext uri="{FF2B5EF4-FFF2-40B4-BE49-F238E27FC236}">
                <a16:creationId xmlns:a16="http://schemas.microsoft.com/office/drawing/2014/main" id="{806781B2-5537-4671-B8A4-6801FD3F1170}"/>
              </a:ext>
            </a:extLst>
          </p:cNvPr>
          <p:cNvSpPr txBox="1"/>
          <p:nvPr/>
        </p:nvSpPr>
        <p:spPr>
          <a:xfrm>
            <a:off x="7404539" y="3312362"/>
            <a:ext cx="367951" cy="276999"/>
          </a:xfrm>
          <a:prstGeom prst="rect">
            <a:avLst/>
          </a:prstGeom>
          <a:noFill/>
        </p:spPr>
        <p:txBody>
          <a:bodyPr wrap="square" rtlCol="0" anchor="t">
            <a:spAutoFit/>
          </a:bodyPr>
          <a:lstStyle/>
          <a:p>
            <a:pPr algn="ctr"/>
            <a:r>
              <a:rPr lang="en-US" sz="1200" dirty="0"/>
              <a:t>63</a:t>
            </a:r>
            <a:endParaRPr lang="en-GB" sz="1200" dirty="0"/>
          </a:p>
        </p:txBody>
      </p:sp>
      <p:sp>
        <p:nvSpPr>
          <p:cNvPr id="132" name="TextBox 131">
            <a:extLst>
              <a:ext uri="{FF2B5EF4-FFF2-40B4-BE49-F238E27FC236}">
                <a16:creationId xmlns:a16="http://schemas.microsoft.com/office/drawing/2014/main" id="{EE37B975-BDBC-4E55-A694-BFBAF698DA13}"/>
              </a:ext>
            </a:extLst>
          </p:cNvPr>
          <p:cNvSpPr txBox="1"/>
          <p:nvPr/>
        </p:nvSpPr>
        <p:spPr>
          <a:xfrm>
            <a:off x="7680348" y="3312362"/>
            <a:ext cx="367951" cy="276999"/>
          </a:xfrm>
          <a:prstGeom prst="rect">
            <a:avLst/>
          </a:prstGeom>
          <a:noFill/>
        </p:spPr>
        <p:txBody>
          <a:bodyPr wrap="square" rtlCol="0" anchor="t">
            <a:spAutoFit/>
          </a:bodyPr>
          <a:lstStyle/>
          <a:p>
            <a:pPr algn="ctr"/>
            <a:r>
              <a:rPr lang="en-US" sz="1200" dirty="0"/>
              <a:t>70</a:t>
            </a:r>
            <a:endParaRPr lang="en-GB" sz="1200" dirty="0"/>
          </a:p>
        </p:txBody>
      </p:sp>
      <p:sp>
        <p:nvSpPr>
          <p:cNvPr id="133" name="TextBox 132">
            <a:extLst>
              <a:ext uri="{FF2B5EF4-FFF2-40B4-BE49-F238E27FC236}">
                <a16:creationId xmlns:a16="http://schemas.microsoft.com/office/drawing/2014/main" id="{8EAFF8F9-8535-48D6-9E8C-F1EDD4539AE7}"/>
              </a:ext>
            </a:extLst>
          </p:cNvPr>
          <p:cNvSpPr txBox="1"/>
          <p:nvPr/>
        </p:nvSpPr>
        <p:spPr>
          <a:xfrm>
            <a:off x="7956501" y="3312362"/>
            <a:ext cx="367951" cy="276999"/>
          </a:xfrm>
          <a:prstGeom prst="rect">
            <a:avLst/>
          </a:prstGeom>
          <a:noFill/>
        </p:spPr>
        <p:txBody>
          <a:bodyPr wrap="square" rtlCol="0" anchor="t">
            <a:spAutoFit/>
          </a:bodyPr>
          <a:lstStyle/>
          <a:p>
            <a:pPr algn="ctr"/>
            <a:r>
              <a:rPr lang="en-US" sz="1200" dirty="0"/>
              <a:t>77</a:t>
            </a:r>
            <a:endParaRPr lang="en-GB" sz="1200" dirty="0"/>
          </a:p>
        </p:txBody>
      </p:sp>
      <p:sp>
        <p:nvSpPr>
          <p:cNvPr id="134" name="TextBox 133">
            <a:extLst>
              <a:ext uri="{FF2B5EF4-FFF2-40B4-BE49-F238E27FC236}">
                <a16:creationId xmlns:a16="http://schemas.microsoft.com/office/drawing/2014/main" id="{BED25AAD-94EF-421D-BD71-BA889232020F}"/>
              </a:ext>
            </a:extLst>
          </p:cNvPr>
          <p:cNvSpPr txBox="1"/>
          <p:nvPr/>
        </p:nvSpPr>
        <p:spPr>
          <a:xfrm>
            <a:off x="8234399" y="3312362"/>
            <a:ext cx="367951" cy="276999"/>
          </a:xfrm>
          <a:prstGeom prst="rect">
            <a:avLst/>
          </a:prstGeom>
          <a:noFill/>
        </p:spPr>
        <p:txBody>
          <a:bodyPr wrap="square" rtlCol="0" anchor="t">
            <a:spAutoFit/>
          </a:bodyPr>
          <a:lstStyle/>
          <a:p>
            <a:pPr algn="ctr"/>
            <a:r>
              <a:rPr lang="en-US" sz="1200" dirty="0"/>
              <a:t>84</a:t>
            </a:r>
            <a:endParaRPr lang="en-GB" sz="1200" dirty="0"/>
          </a:p>
        </p:txBody>
      </p:sp>
      <p:sp>
        <p:nvSpPr>
          <p:cNvPr id="135" name="TextBox 134">
            <a:extLst>
              <a:ext uri="{FF2B5EF4-FFF2-40B4-BE49-F238E27FC236}">
                <a16:creationId xmlns:a16="http://schemas.microsoft.com/office/drawing/2014/main" id="{1110DA5C-6611-40F0-A28A-B423E5A36055}"/>
              </a:ext>
            </a:extLst>
          </p:cNvPr>
          <p:cNvSpPr txBox="1"/>
          <p:nvPr/>
        </p:nvSpPr>
        <p:spPr>
          <a:xfrm>
            <a:off x="5097609" y="3438585"/>
            <a:ext cx="3489895" cy="276999"/>
          </a:xfrm>
          <a:prstGeom prst="rect">
            <a:avLst/>
          </a:prstGeom>
          <a:noFill/>
        </p:spPr>
        <p:txBody>
          <a:bodyPr wrap="square" rtlCol="0" anchor="t">
            <a:spAutoFit/>
          </a:bodyPr>
          <a:lstStyle/>
          <a:p>
            <a:pPr algn="ctr"/>
            <a:r>
              <a:rPr lang="en-US" sz="1200" dirty="0"/>
              <a:t>        Days</a:t>
            </a:r>
            <a:endParaRPr lang="en-GB" sz="1200" dirty="0"/>
          </a:p>
        </p:txBody>
      </p:sp>
      <p:sp>
        <p:nvSpPr>
          <p:cNvPr id="136" name="TextBox 135">
            <a:extLst>
              <a:ext uri="{FF2B5EF4-FFF2-40B4-BE49-F238E27FC236}">
                <a16:creationId xmlns:a16="http://schemas.microsoft.com/office/drawing/2014/main" id="{C6B32224-77A7-4FC2-AD95-86774DF03074}"/>
              </a:ext>
            </a:extLst>
          </p:cNvPr>
          <p:cNvSpPr txBox="1"/>
          <p:nvPr/>
        </p:nvSpPr>
        <p:spPr>
          <a:xfrm rot="16200000">
            <a:off x="3926081" y="2403537"/>
            <a:ext cx="1509866" cy="276999"/>
          </a:xfrm>
          <a:prstGeom prst="rect">
            <a:avLst/>
          </a:prstGeom>
          <a:noFill/>
        </p:spPr>
        <p:txBody>
          <a:bodyPr wrap="square" rtlCol="0" anchor="b">
            <a:spAutoFit/>
          </a:bodyPr>
          <a:lstStyle/>
          <a:p>
            <a:pPr algn="ctr"/>
            <a:r>
              <a:rPr lang="en-US" sz="1200" dirty="0"/>
              <a:t>Log</a:t>
            </a:r>
            <a:r>
              <a:rPr lang="en-US" sz="1200" baseline="-25000" dirty="0"/>
              <a:t>10</a:t>
            </a:r>
            <a:r>
              <a:rPr lang="en-US" sz="1200" dirty="0"/>
              <a:t> IU/ml serum</a:t>
            </a:r>
            <a:endParaRPr lang="en-GB" sz="1200" dirty="0"/>
          </a:p>
        </p:txBody>
      </p:sp>
      <p:sp>
        <p:nvSpPr>
          <p:cNvPr id="137" name="TextBox 136">
            <a:extLst>
              <a:ext uri="{FF2B5EF4-FFF2-40B4-BE49-F238E27FC236}">
                <a16:creationId xmlns:a16="http://schemas.microsoft.com/office/drawing/2014/main" id="{83C91F98-23B5-4DCE-9FD2-3588FDA86069}"/>
              </a:ext>
            </a:extLst>
          </p:cNvPr>
          <p:cNvSpPr txBox="1"/>
          <p:nvPr/>
        </p:nvSpPr>
        <p:spPr>
          <a:xfrm>
            <a:off x="6138225" y="1737657"/>
            <a:ext cx="1760787" cy="307777"/>
          </a:xfrm>
          <a:prstGeom prst="rect">
            <a:avLst/>
          </a:prstGeom>
          <a:noFill/>
        </p:spPr>
        <p:txBody>
          <a:bodyPr wrap="square" rtlCol="0" anchor="ctr">
            <a:spAutoFit/>
          </a:bodyPr>
          <a:lstStyle/>
          <a:p>
            <a:r>
              <a:rPr lang="en-US" sz="1400" dirty="0"/>
              <a:t>Treatment end</a:t>
            </a:r>
            <a:endParaRPr lang="en-GB" sz="1400" dirty="0"/>
          </a:p>
        </p:txBody>
      </p:sp>
      <p:cxnSp>
        <p:nvCxnSpPr>
          <p:cNvPr id="95" name="Straight Connector 94">
            <a:extLst>
              <a:ext uri="{FF2B5EF4-FFF2-40B4-BE49-F238E27FC236}">
                <a16:creationId xmlns:a16="http://schemas.microsoft.com/office/drawing/2014/main" id="{370FEE8E-A839-4877-BB88-99ACF10B456F}"/>
              </a:ext>
            </a:extLst>
          </p:cNvPr>
          <p:cNvCxnSpPr>
            <a:cxnSpLocks/>
          </p:cNvCxnSpPr>
          <p:nvPr/>
        </p:nvCxnSpPr>
        <p:spPr>
          <a:xfrm>
            <a:off x="5060661" y="1800527"/>
            <a:ext cx="0" cy="149377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15" name="Group 214">
            <a:extLst>
              <a:ext uri="{FF2B5EF4-FFF2-40B4-BE49-F238E27FC236}">
                <a16:creationId xmlns:a16="http://schemas.microsoft.com/office/drawing/2014/main" id="{A39F9E9A-793B-42D5-82E1-99902F96C0EF}"/>
              </a:ext>
            </a:extLst>
          </p:cNvPr>
          <p:cNvGrpSpPr/>
          <p:nvPr/>
        </p:nvGrpSpPr>
        <p:grpSpPr>
          <a:xfrm>
            <a:off x="4536546" y="3887457"/>
            <a:ext cx="4065804" cy="2045382"/>
            <a:chOff x="4536546" y="3887457"/>
            <a:chExt cx="4065804" cy="2045382"/>
          </a:xfrm>
        </p:grpSpPr>
        <p:grpSp>
          <p:nvGrpSpPr>
            <p:cNvPr id="214" name="Group 213">
              <a:extLst>
                <a:ext uri="{FF2B5EF4-FFF2-40B4-BE49-F238E27FC236}">
                  <a16:creationId xmlns:a16="http://schemas.microsoft.com/office/drawing/2014/main" id="{7EB120DB-FEA4-45A1-857E-46F5116CEEA2}"/>
                </a:ext>
              </a:extLst>
            </p:cNvPr>
            <p:cNvGrpSpPr/>
            <p:nvPr/>
          </p:nvGrpSpPr>
          <p:grpSpPr>
            <a:xfrm>
              <a:off x="5206817" y="5375729"/>
              <a:ext cx="3029259" cy="123695"/>
              <a:chOff x="5206817" y="5375729"/>
              <a:chExt cx="3029259" cy="123695"/>
            </a:xfrm>
          </p:grpSpPr>
          <p:sp>
            <p:nvSpPr>
              <p:cNvPr id="879" name="Isosceles Triangle 878">
                <a:extLst>
                  <a:ext uri="{FF2B5EF4-FFF2-40B4-BE49-F238E27FC236}">
                    <a16:creationId xmlns:a16="http://schemas.microsoft.com/office/drawing/2014/main" id="{A392D27B-6F65-4275-B5F4-308CA39D235C}"/>
                  </a:ext>
                </a:extLst>
              </p:cNvPr>
              <p:cNvSpPr/>
              <p:nvPr/>
            </p:nvSpPr>
            <p:spPr>
              <a:xfrm rot="10800000">
                <a:off x="5836033" y="5445424"/>
                <a:ext cx="72000" cy="5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2" name="Freeform: Shape 201">
                <a:extLst>
                  <a:ext uri="{FF2B5EF4-FFF2-40B4-BE49-F238E27FC236}">
                    <a16:creationId xmlns:a16="http://schemas.microsoft.com/office/drawing/2014/main" id="{79CEE0E9-140D-48FC-B96D-CE131054C0C6}"/>
                  </a:ext>
                </a:extLst>
              </p:cNvPr>
              <p:cNvSpPr/>
              <p:nvPr/>
            </p:nvSpPr>
            <p:spPr>
              <a:xfrm>
                <a:off x="5206817" y="5392995"/>
                <a:ext cx="2993180" cy="75652"/>
              </a:xfrm>
              <a:custGeom>
                <a:avLst/>
                <a:gdLst>
                  <a:gd name="connsiteX0" fmla="*/ 2993180 w 2993180"/>
                  <a:gd name="connsiteY0" fmla="*/ 36181 h 75652"/>
                  <a:gd name="connsiteX1" fmla="*/ 2660970 w 2993180"/>
                  <a:gd name="connsiteY1" fmla="*/ 26314 h 75652"/>
                  <a:gd name="connsiteX2" fmla="*/ 1999839 w 2993180"/>
                  <a:gd name="connsiteY2" fmla="*/ 0 h 75652"/>
                  <a:gd name="connsiteX3" fmla="*/ 1335419 w 2993180"/>
                  <a:gd name="connsiteY3" fmla="*/ 69074 h 75652"/>
                  <a:gd name="connsiteX4" fmla="*/ 657842 w 2993180"/>
                  <a:gd name="connsiteY4" fmla="*/ 75652 h 75652"/>
                  <a:gd name="connsiteX5" fmla="*/ 0 w 2993180"/>
                  <a:gd name="connsiteY5" fmla="*/ 72363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3180" h="75652">
                    <a:moveTo>
                      <a:pt x="2993180" y="36181"/>
                    </a:moveTo>
                    <a:lnTo>
                      <a:pt x="2660970" y="26314"/>
                    </a:lnTo>
                    <a:lnTo>
                      <a:pt x="1999839" y="0"/>
                    </a:lnTo>
                    <a:lnTo>
                      <a:pt x="1335419" y="69074"/>
                    </a:lnTo>
                    <a:lnTo>
                      <a:pt x="657842" y="75652"/>
                    </a:lnTo>
                    <a:lnTo>
                      <a:pt x="0" y="7236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Isosceles Triangle 875">
                <a:extLst>
                  <a:ext uri="{FF2B5EF4-FFF2-40B4-BE49-F238E27FC236}">
                    <a16:creationId xmlns:a16="http://schemas.microsoft.com/office/drawing/2014/main" id="{19E47BC8-F7E8-4218-AD02-07DE3A1253A5}"/>
                  </a:ext>
                </a:extLst>
              </p:cNvPr>
              <p:cNvSpPr/>
              <p:nvPr/>
            </p:nvSpPr>
            <p:spPr>
              <a:xfrm rot="10800000">
                <a:off x="8164076" y="5411358"/>
                <a:ext cx="72000" cy="5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77" name="Isosceles Triangle 876">
                <a:extLst>
                  <a:ext uri="{FF2B5EF4-FFF2-40B4-BE49-F238E27FC236}">
                    <a16:creationId xmlns:a16="http://schemas.microsoft.com/office/drawing/2014/main" id="{23C9E5A0-3073-47D4-9B86-BB2AAB21C09B}"/>
                  </a:ext>
                </a:extLst>
              </p:cNvPr>
              <p:cNvSpPr/>
              <p:nvPr/>
            </p:nvSpPr>
            <p:spPr>
              <a:xfrm rot="10800000">
                <a:off x="7830485" y="5392940"/>
                <a:ext cx="72000" cy="5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78" name="Isosceles Triangle 877">
                <a:extLst>
                  <a:ext uri="{FF2B5EF4-FFF2-40B4-BE49-F238E27FC236}">
                    <a16:creationId xmlns:a16="http://schemas.microsoft.com/office/drawing/2014/main" id="{39671D5D-6F5C-4605-8E32-CF1AEE7C5D18}"/>
                  </a:ext>
                </a:extLst>
              </p:cNvPr>
              <p:cNvSpPr/>
              <p:nvPr/>
            </p:nvSpPr>
            <p:spPr>
              <a:xfrm rot="10800000">
                <a:off x="7172150" y="5375729"/>
                <a:ext cx="72000" cy="5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12" name="Group 211">
              <a:extLst>
                <a:ext uri="{FF2B5EF4-FFF2-40B4-BE49-F238E27FC236}">
                  <a16:creationId xmlns:a16="http://schemas.microsoft.com/office/drawing/2014/main" id="{9FEB8B8C-9E82-4FA0-981F-D2D0C28B046F}"/>
                </a:ext>
              </a:extLst>
            </p:cNvPr>
            <p:cNvGrpSpPr/>
            <p:nvPr/>
          </p:nvGrpSpPr>
          <p:grpSpPr>
            <a:xfrm>
              <a:off x="5166422" y="5384932"/>
              <a:ext cx="3069654" cy="137522"/>
              <a:chOff x="5166422" y="5384932"/>
              <a:chExt cx="3069654" cy="137522"/>
            </a:xfrm>
          </p:grpSpPr>
          <p:sp>
            <p:nvSpPr>
              <p:cNvPr id="199" name="Freeform: Shape 198">
                <a:extLst>
                  <a:ext uri="{FF2B5EF4-FFF2-40B4-BE49-F238E27FC236}">
                    <a16:creationId xmlns:a16="http://schemas.microsoft.com/office/drawing/2014/main" id="{7C36B6BA-DA74-4D23-8853-DB437C490EF7}"/>
                  </a:ext>
                </a:extLst>
              </p:cNvPr>
              <p:cNvSpPr/>
              <p:nvPr/>
            </p:nvSpPr>
            <p:spPr>
              <a:xfrm>
                <a:off x="5190371" y="5406152"/>
                <a:ext cx="3016205" cy="59206"/>
              </a:xfrm>
              <a:custGeom>
                <a:avLst/>
                <a:gdLst>
                  <a:gd name="connsiteX0" fmla="*/ 3016205 w 3016205"/>
                  <a:gd name="connsiteY0" fmla="*/ 26314 h 59206"/>
                  <a:gd name="connsiteX1" fmla="*/ 2687284 w 3016205"/>
                  <a:gd name="connsiteY1" fmla="*/ 16446 h 59206"/>
                  <a:gd name="connsiteX2" fmla="*/ 2338628 w 3016205"/>
                  <a:gd name="connsiteY2" fmla="*/ 0 h 59206"/>
                  <a:gd name="connsiteX3" fmla="*/ 2019574 w 3016205"/>
                  <a:gd name="connsiteY3" fmla="*/ 13157 h 59206"/>
                  <a:gd name="connsiteX4" fmla="*/ 1680786 w 3016205"/>
                  <a:gd name="connsiteY4" fmla="*/ 13157 h 59206"/>
                  <a:gd name="connsiteX5" fmla="*/ 1338708 w 3016205"/>
                  <a:gd name="connsiteY5" fmla="*/ 55917 h 59206"/>
                  <a:gd name="connsiteX6" fmla="*/ 674288 w 3016205"/>
                  <a:gd name="connsiteY6" fmla="*/ 59206 h 59206"/>
                  <a:gd name="connsiteX7" fmla="*/ 351946 w 3016205"/>
                  <a:gd name="connsiteY7" fmla="*/ 52627 h 59206"/>
                  <a:gd name="connsiteX8" fmla="*/ 0 w 3016205"/>
                  <a:gd name="connsiteY8" fmla="*/ 55917 h 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205" h="59206">
                    <a:moveTo>
                      <a:pt x="3016205" y="26314"/>
                    </a:moveTo>
                    <a:lnTo>
                      <a:pt x="2687284" y="16446"/>
                    </a:lnTo>
                    <a:lnTo>
                      <a:pt x="2338628" y="0"/>
                    </a:lnTo>
                    <a:lnTo>
                      <a:pt x="2019574" y="13157"/>
                    </a:lnTo>
                    <a:lnTo>
                      <a:pt x="1680786" y="13157"/>
                    </a:lnTo>
                    <a:lnTo>
                      <a:pt x="1338708" y="55917"/>
                    </a:lnTo>
                    <a:lnTo>
                      <a:pt x="674288" y="59206"/>
                    </a:lnTo>
                    <a:lnTo>
                      <a:pt x="351946" y="52627"/>
                    </a:lnTo>
                    <a:lnTo>
                      <a:pt x="0" y="55917"/>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1" name="Group 210">
                <a:extLst>
                  <a:ext uri="{FF2B5EF4-FFF2-40B4-BE49-F238E27FC236}">
                    <a16:creationId xmlns:a16="http://schemas.microsoft.com/office/drawing/2014/main" id="{EC8AF4BE-1471-4082-B512-9D045E0CC96C}"/>
                  </a:ext>
                </a:extLst>
              </p:cNvPr>
              <p:cNvGrpSpPr/>
              <p:nvPr/>
            </p:nvGrpSpPr>
            <p:grpSpPr>
              <a:xfrm>
                <a:off x="5166422" y="5384932"/>
                <a:ext cx="3069654" cy="137522"/>
                <a:chOff x="5166422" y="5384932"/>
                <a:chExt cx="3069654" cy="137522"/>
              </a:xfrm>
            </p:grpSpPr>
            <p:sp>
              <p:nvSpPr>
                <p:cNvPr id="873" name="Rectangle 872">
                  <a:extLst>
                    <a:ext uri="{FF2B5EF4-FFF2-40B4-BE49-F238E27FC236}">
                      <a16:creationId xmlns:a16="http://schemas.microsoft.com/office/drawing/2014/main" id="{59746070-747C-4F93-A2A4-72D5816AE7D2}"/>
                    </a:ext>
                  </a:extLst>
                </p:cNvPr>
                <p:cNvSpPr/>
                <p:nvPr/>
              </p:nvSpPr>
              <p:spPr>
                <a:xfrm>
                  <a:off x="5838612" y="5450454"/>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Rectangle 873">
                  <a:extLst>
                    <a:ext uri="{FF2B5EF4-FFF2-40B4-BE49-F238E27FC236}">
                      <a16:creationId xmlns:a16="http://schemas.microsoft.com/office/drawing/2014/main" id="{CECC7E89-55DB-4210-889C-019A543A61F8}"/>
                    </a:ext>
                  </a:extLst>
                </p:cNvPr>
                <p:cNvSpPr/>
                <p:nvPr/>
              </p:nvSpPr>
              <p:spPr>
                <a:xfrm>
                  <a:off x="5495792" y="5433361"/>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Rectangle 874">
                  <a:extLst>
                    <a:ext uri="{FF2B5EF4-FFF2-40B4-BE49-F238E27FC236}">
                      <a16:creationId xmlns:a16="http://schemas.microsoft.com/office/drawing/2014/main" id="{5EF60020-45CD-46BA-AFED-B0587D15C527}"/>
                    </a:ext>
                  </a:extLst>
                </p:cNvPr>
                <p:cNvSpPr/>
                <p:nvPr/>
              </p:nvSpPr>
              <p:spPr>
                <a:xfrm>
                  <a:off x="5166422" y="5432578"/>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0" name="Group 209">
                  <a:extLst>
                    <a:ext uri="{FF2B5EF4-FFF2-40B4-BE49-F238E27FC236}">
                      <a16:creationId xmlns:a16="http://schemas.microsoft.com/office/drawing/2014/main" id="{044E303C-B6B4-4BE0-B25B-5C9C1B21F053}"/>
                    </a:ext>
                  </a:extLst>
                </p:cNvPr>
                <p:cNvGrpSpPr/>
                <p:nvPr/>
              </p:nvGrpSpPr>
              <p:grpSpPr>
                <a:xfrm>
                  <a:off x="6502840" y="5384932"/>
                  <a:ext cx="1733236" cy="126000"/>
                  <a:chOff x="6502840" y="5384932"/>
                  <a:chExt cx="1733236" cy="126000"/>
                </a:xfrm>
              </p:grpSpPr>
              <p:sp>
                <p:nvSpPr>
                  <p:cNvPr id="872" name="Rectangle 871">
                    <a:extLst>
                      <a:ext uri="{FF2B5EF4-FFF2-40B4-BE49-F238E27FC236}">
                        <a16:creationId xmlns:a16="http://schemas.microsoft.com/office/drawing/2014/main" id="{A230FCFB-F11E-4096-B186-0198440CFF44}"/>
                      </a:ext>
                    </a:extLst>
                  </p:cNvPr>
                  <p:cNvSpPr/>
                  <p:nvPr/>
                </p:nvSpPr>
                <p:spPr>
                  <a:xfrm>
                    <a:off x="6502840" y="5438932"/>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EAC8D9CE-3A6E-4937-94B3-553927371ACD}"/>
                      </a:ext>
                    </a:extLst>
                  </p:cNvPr>
                  <p:cNvSpPr/>
                  <p:nvPr/>
                </p:nvSpPr>
                <p:spPr>
                  <a:xfrm>
                    <a:off x="8164076" y="5412506"/>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Rectangle 867">
                    <a:extLst>
                      <a:ext uri="{FF2B5EF4-FFF2-40B4-BE49-F238E27FC236}">
                        <a16:creationId xmlns:a16="http://schemas.microsoft.com/office/drawing/2014/main" id="{FEF2E72F-88A8-4AA5-AB9A-062BE9E8D36E}"/>
                      </a:ext>
                    </a:extLst>
                  </p:cNvPr>
                  <p:cNvSpPr/>
                  <p:nvPr/>
                </p:nvSpPr>
                <p:spPr>
                  <a:xfrm>
                    <a:off x="7834862" y="5398357"/>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Rectangle 868">
                    <a:extLst>
                      <a:ext uri="{FF2B5EF4-FFF2-40B4-BE49-F238E27FC236}">
                        <a16:creationId xmlns:a16="http://schemas.microsoft.com/office/drawing/2014/main" id="{D43D5BE7-357F-40C7-9BC8-5FFED745AFC0}"/>
                      </a:ext>
                    </a:extLst>
                  </p:cNvPr>
                  <p:cNvSpPr/>
                  <p:nvPr/>
                </p:nvSpPr>
                <p:spPr>
                  <a:xfrm>
                    <a:off x="7502748" y="5384932"/>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Rectangle 869">
                    <a:extLst>
                      <a:ext uri="{FF2B5EF4-FFF2-40B4-BE49-F238E27FC236}">
                        <a16:creationId xmlns:a16="http://schemas.microsoft.com/office/drawing/2014/main" id="{9579F107-9C4E-4B8D-A0EA-6E0ADD4D9EF2}"/>
                      </a:ext>
                    </a:extLst>
                  </p:cNvPr>
                  <p:cNvSpPr/>
                  <p:nvPr/>
                </p:nvSpPr>
                <p:spPr>
                  <a:xfrm>
                    <a:off x="7170634" y="5391424"/>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Rectangle 870">
                    <a:extLst>
                      <a:ext uri="{FF2B5EF4-FFF2-40B4-BE49-F238E27FC236}">
                        <a16:creationId xmlns:a16="http://schemas.microsoft.com/office/drawing/2014/main" id="{C84DBE61-CC96-4471-9507-60ABF1102C8B}"/>
                      </a:ext>
                    </a:extLst>
                  </p:cNvPr>
                  <p:cNvSpPr/>
                  <p:nvPr/>
                </p:nvSpPr>
                <p:spPr>
                  <a:xfrm>
                    <a:off x="6838520" y="5394183"/>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07" name="Group 206">
              <a:extLst>
                <a:ext uri="{FF2B5EF4-FFF2-40B4-BE49-F238E27FC236}">
                  <a16:creationId xmlns:a16="http://schemas.microsoft.com/office/drawing/2014/main" id="{3866DF6B-307E-44CD-880C-5C4B7E59B34A}"/>
                </a:ext>
              </a:extLst>
            </p:cNvPr>
            <p:cNvGrpSpPr/>
            <p:nvPr/>
          </p:nvGrpSpPr>
          <p:grpSpPr>
            <a:xfrm>
              <a:off x="5168260" y="5377031"/>
              <a:ext cx="3074280" cy="132960"/>
              <a:chOff x="5168260" y="5377031"/>
              <a:chExt cx="3074280" cy="132960"/>
            </a:xfrm>
          </p:grpSpPr>
          <p:sp>
            <p:nvSpPr>
              <p:cNvPr id="749" name="Isosceles Triangle 748">
                <a:extLst>
                  <a:ext uri="{FF2B5EF4-FFF2-40B4-BE49-F238E27FC236}">
                    <a16:creationId xmlns:a16="http://schemas.microsoft.com/office/drawing/2014/main" id="{39D869A1-B126-416E-B318-5032C516F3EE}"/>
                  </a:ext>
                </a:extLst>
              </p:cNvPr>
              <p:cNvSpPr/>
              <p:nvPr/>
            </p:nvSpPr>
            <p:spPr>
              <a:xfrm>
                <a:off x="6507475" y="543227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05" name="Group 204">
                <a:extLst>
                  <a:ext uri="{FF2B5EF4-FFF2-40B4-BE49-F238E27FC236}">
                    <a16:creationId xmlns:a16="http://schemas.microsoft.com/office/drawing/2014/main" id="{694B5E3E-B2B9-47C0-B7E2-4C9EAC83D6A4}"/>
                  </a:ext>
                </a:extLst>
              </p:cNvPr>
              <p:cNvGrpSpPr/>
              <p:nvPr/>
            </p:nvGrpSpPr>
            <p:grpSpPr>
              <a:xfrm>
                <a:off x="5168260" y="5410200"/>
                <a:ext cx="3044195" cy="99791"/>
                <a:chOff x="5168260" y="5410200"/>
                <a:chExt cx="3044195" cy="99791"/>
              </a:xfrm>
            </p:grpSpPr>
            <p:sp>
              <p:nvSpPr>
                <p:cNvPr id="746" name="Isosceles Triangle 745">
                  <a:extLst>
                    <a:ext uri="{FF2B5EF4-FFF2-40B4-BE49-F238E27FC236}">
                      <a16:creationId xmlns:a16="http://schemas.microsoft.com/office/drawing/2014/main" id="{B2A7A392-CB04-4C13-B027-368DF81F7DC7}"/>
                    </a:ext>
                  </a:extLst>
                </p:cNvPr>
                <p:cNvSpPr/>
                <p:nvPr/>
              </p:nvSpPr>
              <p:spPr>
                <a:xfrm>
                  <a:off x="5168260" y="542465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7" name="Isosceles Triangle 746">
                  <a:extLst>
                    <a:ext uri="{FF2B5EF4-FFF2-40B4-BE49-F238E27FC236}">
                      <a16:creationId xmlns:a16="http://schemas.microsoft.com/office/drawing/2014/main" id="{A107FDFE-D1E7-4D84-98C7-0EEA84D095CA}"/>
                    </a:ext>
                  </a:extLst>
                </p:cNvPr>
                <p:cNvSpPr/>
                <p:nvPr/>
              </p:nvSpPr>
              <p:spPr>
                <a:xfrm>
                  <a:off x="5499730" y="542084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8" name="Isosceles Triangle 747">
                  <a:extLst>
                    <a:ext uri="{FF2B5EF4-FFF2-40B4-BE49-F238E27FC236}">
                      <a16:creationId xmlns:a16="http://schemas.microsoft.com/office/drawing/2014/main" id="{FC9A349F-AC70-4510-9DFC-C1B34F11CD1C}"/>
                    </a:ext>
                  </a:extLst>
                </p:cNvPr>
                <p:cNvSpPr/>
                <p:nvPr/>
              </p:nvSpPr>
              <p:spPr>
                <a:xfrm>
                  <a:off x="5833105" y="543799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35" name="Freeform: Shape 934">
                  <a:extLst>
                    <a:ext uri="{FF2B5EF4-FFF2-40B4-BE49-F238E27FC236}">
                      <a16:creationId xmlns:a16="http://schemas.microsoft.com/office/drawing/2014/main" id="{053A9621-9DA6-4DBA-B5AC-C7FEE6171E19}"/>
                    </a:ext>
                  </a:extLst>
                </p:cNvPr>
                <p:cNvSpPr/>
                <p:nvPr/>
              </p:nvSpPr>
              <p:spPr>
                <a:xfrm>
                  <a:off x="5196840" y="5410200"/>
                  <a:ext cx="3015615" cy="64770"/>
                </a:xfrm>
                <a:custGeom>
                  <a:avLst/>
                  <a:gdLst>
                    <a:gd name="connsiteX0" fmla="*/ 0 w 3015615"/>
                    <a:gd name="connsiteY0" fmla="*/ 47625 h 64770"/>
                    <a:gd name="connsiteX1" fmla="*/ 344805 w 3015615"/>
                    <a:gd name="connsiteY1" fmla="*/ 47625 h 64770"/>
                    <a:gd name="connsiteX2" fmla="*/ 672465 w 3015615"/>
                    <a:gd name="connsiteY2" fmla="*/ 64770 h 64770"/>
                    <a:gd name="connsiteX3" fmla="*/ 1350645 w 3015615"/>
                    <a:gd name="connsiteY3" fmla="*/ 55245 h 64770"/>
                    <a:gd name="connsiteX4" fmla="*/ 1674495 w 3015615"/>
                    <a:gd name="connsiteY4" fmla="*/ 22860 h 64770"/>
                    <a:gd name="connsiteX5" fmla="*/ 2011680 w 3015615"/>
                    <a:gd name="connsiteY5" fmla="*/ 13335 h 64770"/>
                    <a:gd name="connsiteX6" fmla="*/ 2339340 w 3015615"/>
                    <a:gd name="connsiteY6" fmla="*/ 0 h 64770"/>
                    <a:gd name="connsiteX7" fmla="*/ 2680335 w 3015615"/>
                    <a:gd name="connsiteY7" fmla="*/ 5715 h 64770"/>
                    <a:gd name="connsiteX8" fmla="*/ 3015615 w 3015615"/>
                    <a:gd name="connsiteY8" fmla="*/ 28575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615" h="64770">
                      <a:moveTo>
                        <a:pt x="0" y="47625"/>
                      </a:moveTo>
                      <a:lnTo>
                        <a:pt x="344805" y="47625"/>
                      </a:lnTo>
                      <a:lnTo>
                        <a:pt x="672465" y="64770"/>
                      </a:lnTo>
                      <a:lnTo>
                        <a:pt x="1350645" y="55245"/>
                      </a:lnTo>
                      <a:lnTo>
                        <a:pt x="1674495" y="22860"/>
                      </a:lnTo>
                      <a:lnTo>
                        <a:pt x="2011680" y="13335"/>
                      </a:lnTo>
                      <a:lnTo>
                        <a:pt x="2339340" y="0"/>
                      </a:lnTo>
                      <a:lnTo>
                        <a:pt x="2680335" y="5715"/>
                      </a:lnTo>
                      <a:lnTo>
                        <a:pt x="3015615" y="28575"/>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8" name="Isosceles Triangle 767">
                <a:extLst>
                  <a:ext uri="{FF2B5EF4-FFF2-40B4-BE49-F238E27FC236}">
                    <a16:creationId xmlns:a16="http://schemas.microsoft.com/office/drawing/2014/main" id="{804BFD5C-DAC7-41B7-ACE9-9293E7D2156B}"/>
                  </a:ext>
                </a:extLst>
              </p:cNvPr>
              <p:cNvSpPr/>
              <p:nvPr/>
            </p:nvSpPr>
            <p:spPr>
              <a:xfrm>
                <a:off x="6837040" y="539798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69" name="Isosceles Triangle 768">
                <a:extLst>
                  <a:ext uri="{FF2B5EF4-FFF2-40B4-BE49-F238E27FC236}">
                    <a16:creationId xmlns:a16="http://schemas.microsoft.com/office/drawing/2014/main" id="{4C87A8E9-EB6A-47B1-8632-197D6CF6173A}"/>
                  </a:ext>
                </a:extLst>
              </p:cNvPr>
              <p:cNvSpPr/>
              <p:nvPr/>
            </p:nvSpPr>
            <p:spPr>
              <a:xfrm>
                <a:off x="7168510" y="538846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0" name="Isosceles Triangle 769">
                <a:extLst>
                  <a:ext uri="{FF2B5EF4-FFF2-40B4-BE49-F238E27FC236}">
                    <a16:creationId xmlns:a16="http://schemas.microsoft.com/office/drawing/2014/main" id="{3F87C3ED-F9D3-4548-A7AE-FB63346CED66}"/>
                  </a:ext>
                </a:extLst>
              </p:cNvPr>
              <p:cNvSpPr/>
              <p:nvPr/>
            </p:nvSpPr>
            <p:spPr>
              <a:xfrm>
                <a:off x="7498075" y="537703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1" name="Isosceles Triangle 770">
                <a:extLst>
                  <a:ext uri="{FF2B5EF4-FFF2-40B4-BE49-F238E27FC236}">
                    <a16:creationId xmlns:a16="http://schemas.microsoft.com/office/drawing/2014/main" id="{09D1D484-78F2-448F-966F-7FEF84E576FA}"/>
                  </a:ext>
                </a:extLst>
              </p:cNvPr>
              <p:cNvSpPr/>
              <p:nvPr/>
            </p:nvSpPr>
            <p:spPr>
              <a:xfrm>
                <a:off x="7833355" y="538465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2" name="Isosceles Triangle 771">
                <a:extLst>
                  <a:ext uri="{FF2B5EF4-FFF2-40B4-BE49-F238E27FC236}">
                    <a16:creationId xmlns:a16="http://schemas.microsoft.com/office/drawing/2014/main" id="{57148533-E936-4800-9D3E-A7729B5C40F0}"/>
                  </a:ext>
                </a:extLst>
              </p:cNvPr>
              <p:cNvSpPr/>
              <p:nvPr/>
            </p:nvSpPr>
            <p:spPr>
              <a:xfrm>
                <a:off x="8170540" y="540370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22" name="Straight Arrow Connector 21">
              <a:extLst>
                <a:ext uri="{FF2B5EF4-FFF2-40B4-BE49-F238E27FC236}">
                  <a16:creationId xmlns:a16="http://schemas.microsoft.com/office/drawing/2014/main" id="{1929D9AF-A338-4C78-9D6C-8EC33F7A7433}"/>
                </a:ext>
              </a:extLst>
            </p:cNvPr>
            <p:cNvCxnSpPr/>
            <p:nvPr/>
          </p:nvCxnSpPr>
          <p:spPr>
            <a:xfrm>
              <a:off x="6400032" y="4191600"/>
              <a:ext cx="0" cy="144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0292243C-E954-4AA6-9D27-DD3385E9F486}"/>
                </a:ext>
              </a:extLst>
            </p:cNvPr>
            <p:cNvCxnSpPr>
              <a:cxnSpLocks/>
            </p:cNvCxnSpPr>
            <p:nvPr/>
          </p:nvCxnSpPr>
          <p:spPr>
            <a:xfrm>
              <a:off x="5060661" y="4017782"/>
              <a:ext cx="0" cy="154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515E88E8-6BB4-4908-B377-46CFA3A45A47}"/>
                </a:ext>
              </a:extLst>
            </p:cNvPr>
            <p:cNvCxnSpPr>
              <a:cxnSpLocks/>
            </p:cNvCxnSpPr>
            <p:nvPr/>
          </p:nvCxnSpPr>
          <p:spPr>
            <a:xfrm flipH="1">
              <a:off x="5009739" y="5502321"/>
              <a:ext cx="34056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1B0F182F-8B23-45A5-9780-D75D09D89915}"/>
                </a:ext>
              </a:extLst>
            </p:cNvPr>
            <p:cNvCxnSpPr/>
            <p:nvPr/>
          </p:nvCxnSpPr>
          <p:spPr>
            <a:xfrm>
              <a:off x="5009740" y="402394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B07262E7-F188-4DEB-A5D1-CACE467B953D}"/>
                </a:ext>
              </a:extLst>
            </p:cNvPr>
            <p:cNvCxnSpPr/>
            <p:nvPr/>
          </p:nvCxnSpPr>
          <p:spPr>
            <a:xfrm>
              <a:off x="5009740" y="439353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97BCB77A-2C0F-467C-A0D2-CD5FFD05280C}"/>
                </a:ext>
              </a:extLst>
            </p:cNvPr>
            <p:cNvCxnSpPr/>
            <p:nvPr/>
          </p:nvCxnSpPr>
          <p:spPr>
            <a:xfrm>
              <a:off x="5009740" y="476313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90F31A0-1476-494B-B22F-FAEB32D7F509}"/>
                </a:ext>
              </a:extLst>
            </p:cNvPr>
            <p:cNvCxnSpPr/>
            <p:nvPr/>
          </p:nvCxnSpPr>
          <p:spPr>
            <a:xfrm>
              <a:off x="5009740" y="513272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3C51814-3C63-4BBF-AB2C-116512930A16}"/>
                </a:ext>
              </a:extLst>
            </p:cNvPr>
            <p:cNvCxnSpPr/>
            <p:nvPr/>
          </p:nvCxnSpPr>
          <p:spPr>
            <a:xfrm>
              <a:off x="5395742"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09AE0542-ADB7-4107-836F-F74FB66EC1A4}"/>
                </a:ext>
              </a:extLst>
            </p:cNvPr>
            <p:cNvCxnSpPr/>
            <p:nvPr/>
          </p:nvCxnSpPr>
          <p:spPr>
            <a:xfrm>
              <a:off x="5730823"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CF06EC9-0EAF-48F2-9BAE-E53CB69D6C9C}"/>
                </a:ext>
              </a:extLst>
            </p:cNvPr>
            <p:cNvCxnSpPr/>
            <p:nvPr/>
          </p:nvCxnSpPr>
          <p:spPr>
            <a:xfrm>
              <a:off x="6065904"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51AC9A1A-E7E9-4415-A81C-44567E77F65E}"/>
                </a:ext>
              </a:extLst>
            </p:cNvPr>
            <p:cNvCxnSpPr/>
            <p:nvPr/>
          </p:nvCxnSpPr>
          <p:spPr>
            <a:xfrm>
              <a:off x="6400985"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F8DD168D-A730-4DE9-A540-384277EDD01E}"/>
                </a:ext>
              </a:extLst>
            </p:cNvPr>
            <p:cNvCxnSpPr/>
            <p:nvPr/>
          </p:nvCxnSpPr>
          <p:spPr>
            <a:xfrm>
              <a:off x="6736066"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FD5535F3-A640-40C3-B5AA-AC48A3C99626}"/>
                </a:ext>
              </a:extLst>
            </p:cNvPr>
            <p:cNvCxnSpPr/>
            <p:nvPr/>
          </p:nvCxnSpPr>
          <p:spPr>
            <a:xfrm>
              <a:off x="7071147"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F0C587FC-DDD0-4EB2-A4BA-9F65E368D185}"/>
                </a:ext>
              </a:extLst>
            </p:cNvPr>
            <p:cNvCxnSpPr/>
            <p:nvPr/>
          </p:nvCxnSpPr>
          <p:spPr>
            <a:xfrm>
              <a:off x="7406228"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41DF78ED-005F-4E61-B745-2F7E20FDB4F9}"/>
                </a:ext>
              </a:extLst>
            </p:cNvPr>
            <p:cNvCxnSpPr/>
            <p:nvPr/>
          </p:nvCxnSpPr>
          <p:spPr>
            <a:xfrm>
              <a:off x="7741309"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C59D067-1BC3-45F7-B0A3-96A9A998F21A}"/>
                </a:ext>
              </a:extLst>
            </p:cNvPr>
            <p:cNvCxnSpPr/>
            <p:nvPr/>
          </p:nvCxnSpPr>
          <p:spPr>
            <a:xfrm>
              <a:off x="8076390"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9F2E336-8546-4853-A5AA-5085D77F6B32}"/>
                </a:ext>
              </a:extLst>
            </p:cNvPr>
            <p:cNvCxnSpPr/>
            <p:nvPr/>
          </p:nvCxnSpPr>
          <p:spPr>
            <a:xfrm>
              <a:off x="8411468" y="54999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1F4C3331-F9F9-47B9-9967-5D37F9C0BE1E}"/>
                </a:ext>
              </a:extLst>
            </p:cNvPr>
            <p:cNvSpPr txBox="1"/>
            <p:nvPr/>
          </p:nvSpPr>
          <p:spPr>
            <a:xfrm>
              <a:off x="4599147" y="3887457"/>
              <a:ext cx="448170" cy="276999"/>
            </a:xfrm>
            <a:prstGeom prst="rect">
              <a:avLst/>
            </a:prstGeom>
            <a:noFill/>
          </p:spPr>
          <p:txBody>
            <a:bodyPr wrap="square" rtlCol="0" anchor="ctr">
              <a:spAutoFit/>
            </a:bodyPr>
            <a:lstStyle/>
            <a:p>
              <a:pPr algn="r"/>
              <a:r>
                <a:rPr lang="en-US" sz="1200" dirty="0"/>
                <a:t>200</a:t>
              </a:r>
              <a:endParaRPr lang="en-GB" sz="1200" dirty="0"/>
            </a:p>
          </p:txBody>
        </p:sp>
        <p:sp>
          <p:nvSpPr>
            <p:cNvPr id="160" name="TextBox 159">
              <a:extLst>
                <a:ext uri="{FF2B5EF4-FFF2-40B4-BE49-F238E27FC236}">
                  <a16:creationId xmlns:a16="http://schemas.microsoft.com/office/drawing/2014/main" id="{AC423C1F-C1E9-466C-9E4A-84B091FC5E3D}"/>
                </a:ext>
              </a:extLst>
            </p:cNvPr>
            <p:cNvSpPr txBox="1"/>
            <p:nvPr/>
          </p:nvSpPr>
          <p:spPr>
            <a:xfrm>
              <a:off x="4599147" y="4256334"/>
              <a:ext cx="448170" cy="276999"/>
            </a:xfrm>
            <a:prstGeom prst="rect">
              <a:avLst/>
            </a:prstGeom>
            <a:noFill/>
          </p:spPr>
          <p:txBody>
            <a:bodyPr wrap="square" rtlCol="0" anchor="ctr">
              <a:spAutoFit/>
            </a:bodyPr>
            <a:lstStyle/>
            <a:p>
              <a:pPr algn="r"/>
              <a:r>
                <a:rPr lang="en-US" sz="1200" dirty="0"/>
                <a:t>150</a:t>
              </a:r>
              <a:endParaRPr lang="en-GB" sz="1200" dirty="0"/>
            </a:p>
          </p:txBody>
        </p:sp>
        <p:sp>
          <p:nvSpPr>
            <p:cNvPr id="161" name="TextBox 160">
              <a:extLst>
                <a:ext uri="{FF2B5EF4-FFF2-40B4-BE49-F238E27FC236}">
                  <a16:creationId xmlns:a16="http://schemas.microsoft.com/office/drawing/2014/main" id="{E923F859-46B5-45F0-9A28-92203138F81A}"/>
                </a:ext>
              </a:extLst>
            </p:cNvPr>
            <p:cNvSpPr txBox="1"/>
            <p:nvPr/>
          </p:nvSpPr>
          <p:spPr>
            <a:xfrm>
              <a:off x="4554119" y="4625211"/>
              <a:ext cx="493198" cy="276999"/>
            </a:xfrm>
            <a:prstGeom prst="rect">
              <a:avLst/>
            </a:prstGeom>
            <a:noFill/>
          </p:spPr>
          <p:txBody>
            <a:bodyPr wrap="square" rtlCol="0" anchor="ctr">
              <a:spAutoFit/>
            </a:bodyPr>
            <a:lstStyle/>
            <a:p>
              <a:pPr algn="r"/>
              <a:r>
                <a:rPr lang="en-US" sz="1200" dirty="0"/>
                <a:t>100</a:t>
              </a:r>
              <a:endParaRPr lang="en-GB" sz="1200" dirty="0"/>
            </a:p>
          </p:txBody>
        </p:sp>
        <p:sp>
          <p:nvSpPr>
            <p:cNvPr id="162" name="TextBox 161">
              <a:extLst>
                <a:ext uri="{FF2B5EF4-FFF2-40B4-BE49-F238E27FC236}">
                  <a16:creationId xmlns:a16="http://schemas.microsoft.com/office/drawing/2014/main" id="{85FCE3D9-F3DF-40D1-8B48-14C67BBA752C}"/>
                </a:ext>
              </a:extLst>
            </p:cNvPr>
            <p:cNvSpPr txBox="1"/>
            <p:nvPr/>
          </p:nvSpPr>
          <p:spPr>
            <a:xfrm>
              <a:off x="4668679" y="4994088"/>
              <a:ext cx="378637" cy="276999"/>
            </a:xfrm>
            <a:prstGeom prst="rect">
              <a:avLst/>
            </a:prstGeom>
            <a:noFill/>
          </p:spPr>
          <p:txBody>
            <a:bodyPr wrap="square" rtlCol="0" anchor="ctr">
              <a:spAutoFit/>
            </a:bodyPr>
            <a:lstStyle/>
            <a:p>
              <a:pPr algn="r"/>
              <a:r>
                <a:rPr lang="en-US" sz="1200" dirty="0"/>
                <a:t>50</a:t>
              </a:r>
              <a:endParaRPr lang="en-GB" sz="1200" dirty="0"/>
            </a:p>
          </p:txBody>
        </p:sp>
        <p:sp>
          <p:nvSpPr>
            <p:cNvPr id="166" name="TextBox 165">
              <a:extLst>
                <a:ext uri="{FF2B5EF4-FFF2-40B4-BE49-F238E27FC236}">
                  <a16:creationId xmlns:a16="http://schemas.microsoft.com/office/drawing/2014/main" id="{656E37BC-E722-46FA-AB4A-68AE3EE71A59}"/>
                </a:ext>
              </a:extLst>
            </p:cNvPr>
            <p:cNvSpPr txBox="1"/>
            <p:nvPr/>
          </p:nvSpPr>
          <p:spPr>
            <a:xfrm>
              <a:off x="4885965" y="5529617"/>
              <a:ext cx="367951" cy="276999"/>
            </a:xfrm>
            <a:prstGeom prst="rect">
              <a:avLst/>
            </a:prstGeom>
            <a:noFill/>
          </p:spPr>
          <p:txBody>
            <a:bodyPr wrap="square" rtlCol="0" anchor="t">
              <a:spAutoFit/>
            </a:bodyPr>
            <a:lstStyle/>
            <a:p>
              <a:pPr algn="ctr"/>
              <a:r>
                <a:rPr lang="en-US" sz="1200" dirty="0"/>
                <a:t>14</a:t>
              </a:r>
              <a:endParaRPr lang="en-GB" sz="1200" dirty="0"/>
            </a:p>
          </p:txBody>
        </p:sp>
        <p:sp>
          <p:nvSpPr>
            <p:cNvPr id="167" name="TextBox 166">
              <a:extLst>
                <a:ext uri="{FF2B5EF4-FFF2-40B4-BE49-F238E27FC236}">
                  <a16:creationId xmlns:a16="http://schemas.microsoft.com/office/drawing/2014/main" id="{9A625D2E-8556-4903-BBE6-7D3C9B0CB892}"/>
                </a:ext>
              </a:extLst>
            </p:cNvPr>
            <p:cNvSpPr txBox="1"/>
            <p:nvPr/>
          </p:nvSpPr>
          <p:spPr>
            <a:xfrm>
              <a:off x="5220808" y="5529617"/>
              <a:ext cx="367951" cy="276999"/>
            </a:xfrm>
            <a:prstGeom prst="rect">
              <a:avLst/>
            </a:prstGeom>
            <a:noFill/>
          </p:spPr>
          <p:txBody>
            <a:bodyPr wrap="square" rtlCol="0" anchor="t">
              <a:spAutoFit/>
            </a:bodyPr>
            <a:lstStyle/>
            <a:p>
              <a:pPr algn="ctr"/>
              <a:r>
                <a:rPr lang="en-US" sz="1200" dirty="0"/>
                <a:t>21</a:t>
              </a:r>
              <a:endParaRPr lang="en-GB" sz="1200" dirty="0"/>
            </a:p>
          </p:txBody>
        </p:sp>
        <p:sp>
          <p:nvSpPr>
            <p:cNvPr id="168" name="TextBox 167">
              <a:extLst>
                <a:ext uri="{FF2B5EF4-FFF2-40B4-BE49-F238E27FC236}">
                  <a16:creationId xmlns:a16="http://schemas.microsoft.com/office/drawing/2014/main" id="{594F102D-E416-48F6-A10F-167C02AF2BFD}"/>
                </a:ext>
              </a:extLst>
            </p:cNvPr>
            <p:cNvSpPr txBox="1"/>
            <p:nvPr/>
          </p:nvSpPr>
          <p:spPr>
            <a:xfrm>
              <a:off x="5555651" y="5529617"/>
              <a:ext cx="367951" cy="276999"/>
            </a:xfrm>
            <a:prstGeom prst="rect">
              <a:avLst/>
            </a:prstGeom>
            <a:noFill/>
          </p:spPr>
          <p:txBody>
            <a:bodyPr wrap="square" rtlCol="0" anchor="t">
              <a:spAutoFit/>
            </a:bodyPr>
            <a:lstStyle/>
            <a:p>
              <a:pPr algn="ctr"/>
              <a:r>
                <a:rPr lang="en-US" sz="1200" dirty="0"/>
                <a:t>28</a:t>
              </a:r>
              <a:endParaRPr lang="en-GB" sz="1200" dirty="0"/>
            </a:p>
          </p:txBody>
        </p:sp>
        <p:sp>
          <p:nvSpPr>
            <p:cNvPr id="169" name="TextBox 168">
              <a:extLst>
                <a:ext uri="{FF2B5EF4-FFF2-40B4-BE49-F238E27FC236}">
                  <a16:creationId xmlns:a16="http://schemas.microsoft.com/office/drawing/2014/main" id="{EED3755C-8C3D-4CCC-A795-A429A71523E7}"/>
                </a:ext>
              </a:extLst>
            </p:cNvPr>
            <p:cNvSpPr txBox="1"/>
            <p:nvPr/>
          </p:nvSpPr>
          <p:spPr>
            <a:xfrm>
              <a:off x="5890494" y="5529617"/>
              <a:ext cx="367951" cy="276999"/>
            </a:xfrm>
            <a:prstGeom prst="rect">
              <a:avLst/>
            </a:prstGeom>
            <a:noFill/>
          </p:spPr>
          <p:txBody>
            <a:bodyPr wrap="square" rtlCol="0" anchor="t">
              <a:spAutoFit/>
            </a:bodyPr>
            <a:lstStyle/>
            <a:p>
              <a:pPr algn="ctr"/>
              <a:r>
                <a:rPr lang="en-US" sz="1200" dirty="0"/>
                <a:t>35</a:t>
              </a:r>
              <a:endParaRPr lang="en-GB" sz="1200" dirty="0"/>
            </a:p>
          </p:txBody>
        </p:sp>
        <p:sp>
          <p:nvSpPr>
            <p:cNvPr id="170" name="TextBox 169">
              <a:extLst>
                <a:ext uri="{FF2B5EF4-FFF2-40B4-BE49-F238E27FC236}">
                  <a16:creationId xmlns:a16="http://schemas.microsoft.com/office/drawing/2014/main" id="{9C885E57-1E79-486E-985C-CF3CCB9897FC}"/>
                </a:ext>
              </a:extLst>
            </p:cNvPr>
            <p:cNvSpPr txBox="1"/>
            <p:nvPr/>
          </p:nvSpPr>
          <p:spPr>
            <a:xfrm>
              <a:off x="6225337" y="5529617"/>
              <a:ext cx="367951" cy="276999"/>
            </a:xfrm>
            <a:prstGeom prst="rect">
              <a:avLst/>
            </a:prstGeom>
            <a:noFill/>
          </p:spPr>
          <p:txBody>
            <a:bodyPr wrap="square" rtlCol="0" anchor="t">
              <a:spAutoFit/>
            </a:bodyPr>
            <a:lstStyle/>
            <a:p>
              <a:pPr algn="ctr"/>
              <a:r>
                <a:rPr lang="en-US" sz="1200" dirty="0"/>
                <a:t>42</a:t>
              </a:r>
              <a:endParaRPr lang="en-GB" sz="1200" dirty="0"/>
            </a:p>
          </p:txBody>
        </p:sp>
        <p:sp>
          <p:nvSpPr>
            <p:cNvPr id="171" name="TextBox 170">
              <a:extLst>
                <a:ext uri="{FF2B5EF4-FFF2-40B4-BE49-F238E27FC236}">
                  <a16:creationId xmlns:a16="http://schemas.microsoft.com/office/drawing/2014/main" id="{34E52AB9-445E-4877-AA63-4912A0085813}"/>
                </a:ext>
              </a:extLst>
            </p:cNvPr>
            <p:cNvSpPr txBox="1"/>
            <p:nvPr/>
          </p:nvSpPr>
          <p:spPr>
            <a:xfrm>
              <a:off x="6560180" y="5529617"/>
              <a:ext cx="367951" cy="276999"/>
            </a:xfrm>
            <a:prstGeom prst="rect">
              <a:avLst/>
            </a:prstGeom>
            <a:noFill/>
          </p:spPr>
          <p:txBody>
            <a:bodyPr wrap="square" rtlCol="0" anchor="t">
              <a:spAutoFit/>
            </a:bodyPr>
            <a:lstStyle/>
            <a:p>
              <a:pPr algn="ctr"/>
              <a:r>
                <a:rPr lang="en-US" sz="1200" dirty="0"/>
                <a:t>49</a:t>
              </a:r>
              <a:endParaRPr lang="en-GB" sz="1200" dirty="0"/>
            </a:p>
          </p:txBody>
        </p:sp>
        <p:sp>
          <p:nvSpPr>
            <p:cNvPr id="172" name="TextBox 171">
              <a:extLst>
                <a:ext uri="{FF2B5EF4-FFF2-40B4-BE49-F238E27FC236}">
                  <a16:creationId xmlns:a16="http://schemas.microsoft.com/office/drawing/2014/main" id="{AECEF199-AE4B-43F5-B3AB-59554CC02F98}"/>
                </a:ext>
              </a:extLst>
            </p:cNvPr>
            <p:cNvSpPr txBox="1"/>
            <p:nvPr/>
          </p:nvSpPr>
          <p:spPr>
            <a:xfrm>
              <a:off x="6895023" y="5529617"/>
              <a:ext cx="367951" cy="276999"/>
            </a:xfrm>
            <a:prstGeom prst="rect">
              <a:avLst/>
            </a:prstGeom>
            <a:noFill/>
          </p:spPr>
          <p:txBody>
            <a:bodyPr wrap="square" rtlCol="0" anchor="t">
              <a:spAutoFit/>
            </a:bodyPr>
            <a:lstStyle/>
            <a:p>
              <a:pPr algn="ctr"/>
              <a:r>
                <a:rPr lang="en-US" sz="1200" dirty="0"/>
                <a:t>56</a:t>
              </a:r>
              <a:endParaRPr lang="en-GB" sz="1200" dirty="0"/>
            </a:p>
          </p:txBody>
        </p:sp>
        <p:sp>
          <p:nvSpPr>
            <p:cNvPr id="173" name="TextBox 172">
              <a:extLst>
                <a:ext uri="{FF2B5EF4-FFF2-40B4-BE49-F238E27FC236}">
                  <a16:creationId xmlns:a16="http://schemas.microsoft.com/office/drawing/2014/main" id="{7A35BC7E-4B5D-416C-A543-42354316265C}"/>
                </a:ext>
              </a:extLst>
            </p:cNvPr>
            <p:cNvSpPr txBox="1"/>
            <p:nvPr/>
          </p:nvSpPr>
          <p:spPr>
            <a:xfrm>
              <a:off x="7229866" y="5529617"/>
              <a:ext cx="367951" cy="276999"/>
            </a:xfrm>
            <a:prstGeom prst="rect">
              <a:avLst/>
            </a:prstGeom>
            <a:noFill/>
          </p:spPr>
          <p:txBody>
            <a:bodyPr wrap="square" rtlCol="0" anchor="t">
              <a:spAutoFit/>
            </a:bodyPr>
            <a:lstStyle/>
            <a:p>
              <a:pPr algn="ctr"/>
              <a:r>
                <a:rPr lang="en-US" sz="1200" dirty="0"/>
                <a:t>63</a:t>
              </a:r>
              <a:endParaRPr lang="en-GB" sz="1200" dirty="0"/>
            </a:p>
          </p:txBody>
        </p:sp>
        <p:sp>
          <p:nvSpPr>
            <p:cNvPr id="174" name="TextBox 173">
              <a:extLst>
                <a:ext uri="{FF2B5EF4-FFF2-40B4-BE49-F238E27FC236}">
                  <a16:creationId xmlns:a16="http://schemas.microsoft.com/office/drawing/2014/main" id="{813AFFD6-CA57-49E8-8880-5AB49CC0614A}"/>
                </a:ext>
              </a:extLst>
            </p:cNvPr>
            <p:cNvSpPr txBox="1"/>
            <p:nvPr/>
          </p:nvSpPr>
          <p:spPr>
            <a:xfrm>
              <a:off x="7564709" y="5529617"/>
              <a:ext cx="367951" cy="276999"/>
            </a:xfrm>
            <a:prstGeom prst="rect">
              <a:avLst/>
            </a:prstGeom>
            <a:noFill/>
          </p:spPr>
          <p:txBody>
            <a:bodyPr wrap="square" rtlCol="0" anchor="t">
              <a:spAutoFit/>
            </a:bodyPr>
            <a:lstStyle/>
            <a:p>
              <a:pPr algn="ctr"/>
              <a:r>
                <a:rPr lang="en-US" sz="1200" dirty="0"/>
                <a:t>70</a:t>
              </a:r>
              <a:endParaRPr lang="en-GB" sz="1200" dirty="0"/>
            </a:p>
          </p:txBody>
        </p:sp>
        <p:sp>
          <p:nvSpPr>
            <p:cNvPr id="175" name="TextBox 174">
              <a:extLst>
                <a:ext uri="{FF2B5EF4-FFF2-40B4-BE49-F238E27FC236}">
                  <a16:creationId xmlns:a16="http://schemas.microsoft.com/office/drawing/2014/main" id="{68B49011-CACA-4894-BD71-FD0489CD80F7}"/>
                </a:ext>
              </a:extLst>
            </p:cNvPr>
            <p:cNvSpPr txBox="1"/>
            <p:nvPr/>
          </p:nvSpPr>
          <p:spPr>
            <a:xfrm>
              <a:off x="7899552" y="5529617"/>
              <a:ext cx="367951" cy="276999"/>
            </a:xfrm>
            <a:prstGeom prst="rect">
              <a:avLst/>
            </a:prstGeom>
            <a:noFill/>
          </p:spPr>
          <p:txBody>
            <a:bodyPr wrap="square" rtlCol="0" anchor="t">
              <a:spAutoFit/>
            </a:bodyPr>
            <a:lstStyle/>
            <a:p>
              <a:pPr algn="ctr"/>
              <a:r>
                <a:rPr lang="en-US" sz="1200" dirty="0"/>
                <a:t>77</a:t>
              </a:r>
              <a:endParaRPr lang="en-GB" sz="1200" dirty="0"/>
            </a:p>
          </p:txBody>
        </p:sp>
        <p:sp>
          <p:nvSpPr>
            <p:cNvPr id="176" name="TextBox 175">
              <a:extLst>
                <a:ext uri="{FF2B5EF4-FFF2-40B4-BE49-F238E27FC236}">
                  <a16:creationId xmlns:a16="http://schemas.microsoft.com/office/drawing/2014/main" id="{83EC4AE5-CD19-4E5A-8C7B-6859713A95E6}"/>
                </a:ext>
              </a:extLst>
            </p:cNvPr>
            <p:cNvSpPr txBox="1"/>
            <p:nvPr/>
          </p:nvSpPr>
          <p:spPr>
            <a:xfrm>
              <a:off x="8234399" y="5529617"/>
              <a:ext cx="367951" cy="276999"/>
            </a:xfrm>
            <a:prstGeom prst="rect">
              <a:avLst/>
            </a:prstGeom>
            <a:noFill/>
          </p:spPr>
          <p:txBody>
            <a:bodyPr wrap="square" rtlCol="0" anchor="t">
              <a:spAutoFit/>
            </a:bodyPr>
            <a:lstStyle/>
            <a:p>
              <a:pPr algn="ctr"/>
              <a:r>
                <a:rPr lang="en-US" sz="1200" dirty="0"/>
                <a:t>84</a:t>
              </a:r>
              <a:endParaRPr lang="en-GB" sz="1200" dirty="0"/>
            </a:p>
          </p:txBody>
        </p:sp>
        <p:sp>
          <p:nvSpPr>
            <p:cNvPr id="177" name="TextBox 176">
              <a:extLst>
                <a:ext uri="{FF2B5EF4-FFF2-40B4-BE49-F238E27FC236}">
                  <a16:creationId xmlns:a16="http://schemas.microsoft.com/office/drawing/2014/main" id="{B9547269-E66C-4370-8AF4-CF120F23CB25}"/>
                </a:ext>
              </a:extLst>
            </p:cNvPr>
            <p:cNvSpPr txBox="1"/>
            <p:nvPr/>
          </p:nvSpPr>
          <p:spPr>
            <a:xfrm>
              <a:off x="5097609" y="5655840"/>
              <a:ext cx="3313859" cy="276999"/>
            </a:xfrm>
            <a:prstGeom prst="rect">
              <a:avLst/>
            </a:prstGeom>
            <a:noFill/>
          </p:spPr>
          <p:txBody>
            <a:bodyPr wrap="square" rtlCol="0" anchor="t">
              <a:spAutoFit/>
            </a:bodyPr>
            <a:lstStyle/>
            <a:p>
              <a:pPr algn="ctr"/>
              <a:r>
                <a:rPr lang="en-US" sz="1200" dirty="0"/>
                <a:t>Days</a:t>
              </a:r>
              <a:endParaRPr lang="en-GB" sz="1200" dirty="0"/>
            </a:p>
          </p:txBody>
        </p:sp>
        <p:sp>
          <p:nvSpPr>
            <p:cNvPr id="178" name="TextBox 177">
              <a:extLst>
                <a:ext uri="{FF2B5EF4-FFF2-40B4-BE49-F238E27FC236}">
                  <a16:creationId xmlns:a16="http://schemas.microsoft.com/office/drawing/2014/main" id="{EAFB2330-4265-4012-A149-D4B1F5839EAD}"/>
                </a:ext>
              </a:extLst>
            </p:cNvPr>
            <p:cNvSpPr txBox="1"/>
            <p:nvPr/>
          </p:nvSpPr>
          <p:spPr>
            <a:xfrm rot="16200000">
              <a:off x="3920113" y="4620793"/>
              <a:ext cx="1509866" cy="276999"/>
            </a:xfrm>
            <a:prstGeom prst="rect">
              <a:avLst/>
            </a:prstGeom>
            <a:noFill/>
          </p:spPr>
          <p:txBody>
            <a:bodyPr wrap="square" rtlCol="0" anchor="b">
              <a:spAutoFit/>
            </a:bodyPr>
            <a:lstStyle/>
            <a:p>
              <a:pPr algn="ctr"/>
              <a:r>
                <a:rPr lang="en-US" sz="1200" dirty="0" err="1"/>
                <a:t>mIU</a:t>
              </a:r>
              <a:r>
                <a:rPr lang="en-US" sz="1200" dirty="0"/>
                <a:t>/ml</a:t>
              </a:r>
              <a:endParaRPr lang="en-GB" sz="1200" dirty="0"/>
            </a:p>
          </p:txBody>
        </p:sp>
        <p:sp>
          <p:nvSpPr>
            <p:cNvPr id="179" name="TextBox 178">
              <a:extLst>
                <a:ext uri="{FF2B5EF4-FFF2-40B4-BE49-F238E27FC236}">
                  <a16:creationId xmlns:a16="http://schemas.microsoft.com/office/drawing/2014/main" id="{CA1BC4E0-BA6D-46DF-A7D3-C6BDDAA73478}"/>
                </a:ext>
              </a:extLst>
            </p:cNvPr>
            <p:cNvSpPr txBox="1"/>
            <p:nvPr/>
          </p:nvSpPr>
          <p:spPr>
            <a:xfrm>
              <a:off x="6138226" y="3954912"/>
              <a:ext cx="1671970" cy="307777"/>
            </a:xfrm>
            <a:prstGeom prst="rect">
              <a:avLst/>
            </a:prstGeom>
            <a:noFill/>
          </p:spPr>
          <p:txBody>
            <a:bodyPr wrap="square" rtlCol="0" anchor="ctr">
              <a:spAutoFit/>
            </a:bodyPr>
            <a:lstStyle/>
            <a:p>
              <a:r>
                <a:rPr lang="en-US" sz="1400" dirty="0"/>
                <a:t>Treatment end</a:t>
              </a:r>
              <a:endParaRPr lang="en-GB" sz="1400" dirty="0"/>
            </a:p>
          </p:txBody>
        </p:sp>
        <p:sp>
          <p:nvSpPr>
            <p:cNvPr id="272" name="TextBox 271">
              <a:extLst>
                <a:ext uri="{FF2B5EF4-FFF2-40B4-BE49-F238E27FC236}">
                  <a16:creationId xmlns:a16="http://schemas.microsoft.com/office/drawing/2014/main" id="{A732F091-D284-461C-83B9-C0665F08AEF0}"/>
                </a:ext>
              </a:extLst>
            </p:cNvPr>
            <p:cNvSpPr txBox="1"/>
            <p:nvPr/>
          </p:nvSpPr>
          <p:spPr>
            <a:xfrm>
              <a:off x="4668679" y="5362964"/>
              <a:ext cx="378637" cy="276999"/>
            </a:xfrm>
            <a:prstGeom prst="rect">
              <a:avLst/>
            </a:prstGeom>
            <a:noFill/>
          </p:spPr>
          <p:txBody>
            <a:bodyPr wrap="square" rtlCol="0" anchor="ctr">
              <a:spAutoFit/>
            </a:bodyPr>
            <a:lstStyle/>
            <a:p>
              <a:pPr algn="r"/>
              <a:r>
                <a:rPr lang="en-US" sz="1200" dirty="0"/>
                <a:t>0</a:t>
              </a:r>
              <a:endParaRPr lang="en-GB" sz="1200" dirty="0"/>
            </a:p>
          </p:txBody>
        </p:sp>
        <p:cxnSp>
          <p:nvCxnSpPr>
            <p:cNvPr id="867" name="Straight Connector 866">
              <a:extLst>
                <a:ext uri="{FF2B5EF4-FFF2-40B4-BE49-F238E27FC236}">
                  <a16:creationId xmlns:a16="http://schemas.microsoft.com/office/drawing/2014/main" id="{73A8EF2A-BD23-4A7E-B046-6A88659C64F1}"/>
                </a:ext>
              </a:extLst>
            </p:cNvPr>
            <p:cNvCxnSpPr>
              <a:cxnSpLocks/>
            </p:cNvCxnSpPr>
            <p:nvPr/>
          </p:nvCxnSpPr>
          <p:spPr>
            <a:xfrm flipH="1">
              <a:off x="5062092" y="5471160"/>
              <a:ext cx="3358008" cy="1559"/>
            </a:xfrm>
            <a:prstGeom prst="line">
              <a:avLst/>
            </a:prstGeom>
            <a:ln w="952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8" name="Group 197">
              <a:extLst>
                <a:ext uri="{FF2B5EF4-FFF2-40B4-BE49-F238E27FC236}">
                  <a16:creationId xmlns:a16="http://schemas.microsoft.com/office/drawing/2014/main" id="{A520CF8A-7B0F-4F3A-BE97-9C19D2DB310A}"/>
                </a:ext>
              </a:extLst>
            </p:cNvPr>
            <p:cNvGrpSpPr/>
            <p:nvPr/>
          </p:nvGrpSpPr>
          <p:grpSpPr>
            <a:xfrm>
              <a:off x="5161497" y="4395717"/>
              <a:ext cx="3082903" cy="1098847"/>
              <a:chOff x="5161497" y="4395717"/>
              <a:chExt cx="3082903" cy="1098847"/>
            </a:xfrm>
          </p:grpSpPr>
          <p:sp>
            <p:nvSpPr>
              <p:cNvPr id="889" name="Diamond 888">
                <a:extLst>
                  <a:ext uri="{FF2B5EF4-FFF2-40B4-BE49-F238E27FC236}">
                    <a16:creationId xmlns:a16="http://schemas.microsoft.com/office/drawing/2014/main" id="{61AB2AC5-4307-4017-850E-17EBB95AE657}"/>
                  </a:ext>
                </a:extLst>
              </p:cNvPr>
              <p:cNvSpPr/>
              <p:nvPr/>
            </p:nvSpPr>
            <p:spPr>
              <a:xfrm flipV="1">
                <a:off x="5161497" y="542256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93" name="Group 192">
                <a:extLst>
                  <a:ext uri="{FF2B5EF4-FFF2-40B4-BE49-F238E27FC236}">
                    <a16:creationId xmlns:a16="http://schemas.microsoft.com/office/drawing/2014/main" id="{F46D3355-146B-403A-83E5-9BB4701087AF}"/>
                  </a:ext>
                </a:extLst>
              </p:cNvPr>
              <p:cNvGrpSpPr/>
              <p:nvPr/>
            </p:nvGrpSpPr>
            <p:grpSpPr>
              <a:xfrm>
                <a:off x="5200239" y="4395717"/>
                <a:ext cx="3044161" cy="1053195"/>
                <a:chOff x="5200239" y="4395717"/>
                <a:chExt cx="3044161" cy="1053195"/>
              </a:xfrm>
            </p:grpSpPr>
            <p:sp>
              <p:nvSpPr>
                <p:cNvPr id="204" name="Freeform: Shape 203">
                  <a:extLst>
                    <a:ext uri="{FF2B5EF4-FFF2-40B4-BE49-F238E27FC236}">
                      <a16:creationId xmlns:a16="http://schemas.microsoft.com/office/drawing/2014/main" id="{E7F4B87B-7D76-4A6D-B743-62AC8813341A}"/>
                    </a:ext>
                  </a:extLst>
                </p:cNvPr>
                <p:cNvSpPr/>
                <p:nvPr/>
              </p:nvSpPr>
              <p:spPr>
                <a:xfrm>
                  <a:off x="5200239" y="4807516"/>
                  <a:ext cx="3006337" cy="641396"/>
                </a:xfrm>
                <a:custGeom>
                  <a:avLst/>
                  <a:gdLst>
                    <a:gd name="connsiteX0" fmla="*/ 3006337 w 3006337"/>
                    <a:gd name="connsiteY0" fmla="*/ 450622 h 641396"/>
                    <a:gd name="connsiteX1" fmla="*/ 2667548 w 3006337"/>
                    <a:gd name="connsiteY1" fmla="*/ 243401 h 641396"/>
                    <a:gd name="connsiteX2" fmla="*/ 2335338 w 3006337"/>
                    <a:gd name="connsiteY2" fmla="*/ 384837 h 641396"/>
                    <a:gd name="connsiteX3" fmla="*/ 2006417 w 3006337"/>
                    <a:gd name="connsiteY3" fmla="*/ 322342 h 641396"/>
                    <a:gd name="connsiteX4" fmla="*/ 1670918 w 3006337"/>
                    <a:gd name="connsiteY4" fmla="*/ 259847 h 641396"/>
                    <a:gd name="connsiteX5" fmla="*/ 1341997 w 3006337"/>
                    <a:gd name="connsiteY5" fmla="*/ 0 h 641396"/>
                    <a:gd name="connsiteX6" fmla="*/ 664420 w 3006337"/>
                    <a:gd name="connsiteY6" fmla="*/ 226955 h 641396"/>
                    <a:gd name="connsiteX7" fmla="*/ 328921 w 3006337"/>
                    <a:gd name="connsiteY7" fmla="*/ 575612 h 641396"/>
                    <a:gd name="connsiteX8" fmla="*/ 0 w 3006337"/>
                    <a:gd name="connsiteY8" fmla="*/ 641396 h 64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337" h="641396">
                      <a:moveTo>
                        <a:pt x="3006337" y="450622"/>
                      </a:moveTo>
                      <a:lnTo>
                        <a:pt x="2667548" y="243401"/>
                      </a:lnTo>
                      <a:lnTo>
                        <a:pt x="2335338" y="384837"/>
                      </a:lnTo>
                      <a:lnTo>
                        <a:pt x="2006417" y="322342"/>
                      </a:lnTo>
                      <a:lnTo>
                        <a:pt x="1670918" y="259847"/>
                      </a:lnTo>
                      <a:lnTo>
                        <a:pt x="1341997" y="0"/>
                      </a:lnTo>
                      <a:lnTo>
                        <a:pt x="664420" y="226955"/>
                      </a:lnTo>
                      <a:lnTo>
                        <a:pt x="328921" y="575612"/>
                      </a:lnTo>
                      <a:lnTo>
                        <a:pt x="0" y="641396"/>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1" name="Group 190">
                  <a:extLst>
                    <a:ext uri="{FF2B5EF4-FFF2-40B4-BE49-F238E27FC236}">
                      <a16:creationId xmlns:a16="http://schemas.microsoft.com/office/drawing/2014/main" id="{667A9E85-67C5-43F0-962A-4EE9074D3986}"/>
                    </a:ext>
                  </a:extLst>
                </p:cNvPr>
                <p:cNvGrpSpPr/>
                <p:nvPr/>
              </p:nvGrpSpPr>
              <p:grpSpPr>
                <a:xfrm>
                  <a:off x="5497943" y="4395717"/>
                  <a:ext cx="2746457" cy="1029354"/>
                  <a:chOff x="5497943" y="4395717"/>
                  <a:chExt cx="2746457" cy="1029354"/>
                </a:xfrm>
              </p:grpSpPr>
              <p:sp>
                <p:nvSpPr>
                  <p:cNvPr id="888" name="Diamond 887">
                    <a:extLst>
                      <a:ext uri="{FF2B5EF4-FFF2-40B4-BE49-F238E27FC236}">
                        <a16:creationId xmlns:a16="http://schemas.microsoft.com/office/drawing/2014/main" id="{78DA4692-0B23-431E-B2CF-FC0DDB37D491}"/>
                      </a:ext>
                    </a:extLst>
                  </p:cNvPr>
                  <p:cNvSpPr/>
                  <p:nvPr/>
                </p:nvSpPr>
                <p:spPr>
                  <a:xfrm flipV="1">
                    <a:off x="5497943" y="5353071"/>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88" name="Group 187">
                    <a:extLst>
                      <a:ext uri="{FF2B5EF4-FFF2-40B4-BE49-F238E27FC236}">
                        <a16:creationId xmlns:a16="http://schemas.microsoft.com/office/drawing/2014/main" id="{6ABCBAB9-6320-4778-AF44-264FB5DD86E4}"/>
                      </a:ext>
                    </a:extLst>
                  </p:cNvPr>
                  <p:cNvGrpSpPr/>
                  <p:nvPr/>
                </p:nvGrpSpPr>
                <p:grpSpPr>
                  <a:xfrm>
                    <a:off x="5836972" y="4395717"/>
                    <a:ext cx="2407428" cy="912761"/>
                    <a:chOff x="5836972" y="4395717"/>
                    <a:chExt cx="2407428" cy="912761"/>
                  </a:xfrm>
                </p:grpSpPr>
                <p:sp>
                  <p:nvSpPr>
                    <p:cNvPr id="881" name="Diamond 880">
                      <a:extLst>
                        <a:ext uri="{FF2B5EF4-FFF2-40B4-BE49-F238E27FC236}">
                          <a16:creationId xmlns:a16="http://schemas.microsoft.com/office/drawing/2014/main" id="{36E9ADAE-4E0C-43B1-A21B-84D2E94685C7}"/>
                        </a:ext>
                      </a:extLst>
                    </p:cNvPr>
                    <p:cNvSpPr/>
                    <p:nvPr/>
                  </p:nvSpPr>
                  <p:spPr>
                    <a:xfrm flipV="1">
                      <a:off x="8166340" y="5236478"/>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2" name="Diamond 881">
                      <a:extLst>
                        <a:ext uri="{FF2B5EF4-FFF2-40B4-BE49-F238E27FC236}">
                          <a16:creationId xmlns:a16="http://schemas.microsoft.com/office/drawing/2014/main" id="{F7D5E4A8-4FB5-4FAD-9A36-4A0B7244828F}"/>
                        </a:ext>
                      </a:extLst>
                    </p:cNvPr>
                    <p:cNvSpPr/>
                    <p:nvPr/>
                  </p:nvSpPr>
                  <p:spPr>
                    <a:xfrm flipV="1">
                      <a:off x="7834226" y="5035822"/>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3" name="Diamond 882">
                      <a:extLst>
                        <a:ext uri="{FF2B5EF4-FFF2-40B4-BE49-F238E27FC236}">
                          <a16:creationId xmlns:a16="http://schemas.microsoft.com/office/drawing/2014/main" id="{7C623991-E371-40A4-83B4-79BE7CC38DFE}"/>
                        </a:ext>
                      </a:extLst>
                    </p:cNvPr>
                    <p:cNvSpPr/>
                    <p:nvPr/>
                  </p:nvSpPr>
                  <p:spPr>
                    <a:xfrm flipV="1">
                      <a:off x="7496712" y="516788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4" name="Diamond 883">
                      <a:extLst>
                        <a:ext uri="{FF2B5EF4-FFF2-40B4-BE49-F238E27FC236}">
                          <a16:creationId xmlns:a16="http://schemas.microsoft.com/office/drawing/2014/main" id="{2E3C5115-774C-4832-8AE2-A8611CE41A3A}"/>
                        </a:ext>
                      </a:extLst>
                    </p:cNvPr>
                    <p:cNvSpPr/>
                    <p:nvPr/>
                  </p:nvSpPr>
                  <p:spPr>
                    <a:xfrm flipV="1">
                      <a:off x="7167913" y="5110758"/>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5" name="Diamond 884">
                      <a:extLst>
                        <a:ext uri="{FF2B5EF4-FFF2-40B4-BE49-F238E27FC236}">
                          <a16:creationId xmlns:a16="http://schemas.microsoft.com/office/drawing/2014/main" id="{CAF5FBEE-BA3F-4A4F-91AC-301306D04E86}"/>
                        </a:ext>
                      </a:extLst>
                    </p:cNvPr>
                    <p:cNvSpPr/>
                    <p:nvPr/>
                  </p:nvSpPr>
                  <p:spPr>
                    <a:xfrm flipV="1">
                      <a:off x="6831015" y="505089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6" name="Diamond 885">
                      <a:extLst>
                        <a:ext uri="{FF2B5EF4-FFF2-40B4-BE49-F238E27FC236}">
                          <a16:creationId xmlns:a16="http://schemas.microsoft.com/office/drawing/2014/main" id="{FE634FA2-7FEE-484E-8D2E-C77600986CDF}"/>
                        </a:ext>
                      </a:extLst>
                    </p:cNvPr>
                    <p:cNvSpPr/>
                    <p:nvPr/>
                  </p:nvSpPr>
                  <p:spPr>
                    <a:xfrm flipV="1">
                      <a:off x="6498915" y="478325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7" name="Diamond 886">
                      <a:extLst>
                        <a:ext uri="{FF2B5EF4-FFF2-40B4-BE49-F238E27FC236}">
                          <a16:creationId xmlns:a16="http://schemas.microsoft.com/office/drawing/2014/main" id="{8BEF2AC0-5F80-4462-A9C4-A8F11312B0A2}"/>
                        </a:ext>
                      </a:extLst>
                    </p:cNvPr>
                    <p:cNvSpPr/>
                    <p:nvPr/>
                  </p:nvSpPr>
                  <p:spPr>
                    <a:xfrm flipV="1">
                      <a:off x="5836972" y="5014106"/>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09" name="Group 208">
                      <a:extLst>
                        <a:ext uri="{FF2B5EF4-FFF2-40B4-BE49-F238E27FC236}">
                          <a16:creationId xmlns:a16="http://schemas.microsoft.com/office/drawing/2014/main" id="{49E9D0BF-9B4A-4889-847C-5A152425911A}"/>
                        </a:ext>
                      </a:extLst>
                    </p:cNvPr>
                    <p:cNvGrpSpPr/>
                    <p:nvPr/>
                  </p:nvGrpSpPr>
                  <p:grpSpPr>
                    <a:xfrm>
                      <a:off x="8172400" y="5156478"/>
                      <a:ext cx="72000" cy="101660"/>
                      <a:chOff x="8172400" y="5078844"/>
                      <a:chExt cx="72000" cy="101660"/>
                    </a:xfrm>
                  </p:grpSpPr>
                  <p:cxnSp>
                    <p:nvCxnSpPr>
                      <p:cNvPr id="206" name="Straight Connector 205">
                        <a:extLst>
                          <a:ext uri="{FF2B5EF4-FFF2-40B4-BE49-F238E27FC236}">
                            <a16:creationId xmlns:a16="http://schemas.microsoft.com/office/drawing/2014/main" id="{ECFCB5D8-88CD-4728-AC30-BCA8FDF6CF85}"/>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60703100-7560-45BC-BDD7-647069F00CDA}"/>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94" name="Group 893">
                      <a:extLst>
                        <a:ext uri="{FF2B5EF4-FFF2-40B4-BE49-F238E27FC236}">
                          <a16:creationId xmlns:a16="http://schemas.microsoft.com/office/drawing/2014/main" id="{D3E1494C-2DB8-4D8F-A331-2E37E3170D78}"/>
                        </a:ext>
                      </a:extLst>
                    </p:cNvPr>
                    <p:cNvGrpSpPr/>
                    <p:nvPr/>
                  </p:nvGrpSpPr>
                  <p:grpSpPr>
                    <a:xfrm>
                      <a:off x="7833590" y="4859585"/>
                      <a:ext cx="72000" cy="180000"/>
                      <a:chOff x="8172400" y="5078844"/>
                      <a:chExt cx="72000" cy="101660"/>
                    </a:xfrm>
                  </p:grpSpPr>
                  <p:cxnSp>
                    <p:nvCxnSpPr>
                      <p:cNvPr id="895" name="Straight Connector 894">
                        <a:extLst>
                          <a:ext uri="{FF2B5EF4-FFF2-40B4-BE49-F238E27FC236}">
                            <a16:creationId xmlns:a16="http://schemas.microsoft.com/office/drawing/2014/main" id="{53E5BE01-CBCD-4E4C-A70B-F47CDB1ED7D4}"/>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96" name="Straight Connector 895">
                        <a:extLst>
                          <a:ext uri="{FF2B5EF4-FFF2-40B4-BE49-F238E27FC236}">
                            <a16:creationId xmlns:a16="http://schemas.microsoft.com/office/drawing/2014/main" id="{F963BE7C-BE69-496D-AF6D-DBB6670EE29F}"/>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97" name="Group 896">
                      <a:extLst>
                        <a:ext uri="{FF2B5EF4-FFF2-40B4-BE49-F238E27FC236}">
                          <a16:creationId xmlns:a16="http://schemas.microsoft.com/office/drawing/2014/main" id="{B5DF60DD-371D-4286-92C7-EA5CF957CDC4}"/>
                        </a:ext>
                      </a:extLst>
                    </p:cNvPr>
                    <p:cNvGrpSpPr/>
                    <p:nvPr/>
                  </p:nvGrpSpPr>
                  <p:grpSpPr>
                    <a:xfrm>
                      <a:off x="7509645" y="5060000"/>
                      <a:ext cx="72000" cy="144000"/>
                      <a:chOff x="8172400" y="5078844"/>
                      <a:chExt cx="72000" cy="101660"/>
                    </a:xfrm>
                  </p:grpSpPr>
                  <p:cxnSp>
                    <p:nvCxnSpPr>
                      <p:cNvPr id="898" name="Straight Connector 897">
                        <a:extLst>
                          <a:ext uri="{FF2B5EF4-FFF2-40B4-BE49-F238E27FC236}">
                            <a16:creationId xmlns:a16="http://schemas.microsoft.com/office/drawing/2014/main" id="{14827126-921D-4999-B300-37D90EDB0152}"/>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99" name="Straight Connector 898">
                        <a:extLst>
                          <a:ext uri="{FF2B5EF4-FFF2-40B4-BE49-F238E27FC236}">
                            <a16:creationId xmlns:a16="http://schemas.microsoft.com/office/drawing/2014/main" id="{E4D136C5-75BD-4614-83CC-DD8ECC70E5F0}"/>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08" name="Group 907">
                      <a:extLst>
                        <a:ext uri="{FF2B5EF4-FFF2-40B4-BE49-F238E27FC236}">
                          <a16:creationId xmlns:a16="http://schemas.microsoft.com/office/drawing/2014/main" id="{3AED87A3-54D8-4170-9E9E-32B05B9AC3C3}"/>
                        </a:ext>
                      </a:extLst>
                    </p:cNvPr>
                    <p:cNvGrpSpPr/>
                    <p:nvPr/>
                  </p:nvGrpSpPr>
                  <p:grpSpPr>
                    <a:xfrm>
                      <a:off x="7169727" y="4957940"/>
                      <a:ext cx="72000" cy="172800"/>
                      <a:chOff x="8172400" y="5078844"/>
                      <a:chExt cx="72000" cy="101660"/>
                    </a:xfrm>
                  </p:grpSpPr>
                  <p:cxnSp>
                    <p:nvCxnSpPr>
                      <p:cNvPr id="909" name="Straight Connector 908">
                        <a:extLst>
                          <a:ext uri="{FF2B5EF4-FFF2-40B4-BE49-F238E27FC236}">
                            <a16:creationId xmlns:a16="http://schemas.microsoft.com/office/drawing/2014/main" id="{5AB59E09-4F70-4F57-B7F7-AC71DEF728F8}"/>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10" name="Straight Connector 909">
                        <a:extLst>
                          <a:ext uri="{FF2B5EF4-FFF2-40B4-BE49-F238E27FC236}">
                            <a16:creationId xmlns:a16="http://schemas.microsoft.com/office/drawing/2014/main" id="{452A4AB4-FF7D-4275-B3B1-2377557BB657}"/>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15" name="Group 914">
                      <a:extLst>
                        <a:ext uri="{FF2B5EF4-FFF2-40B4-BE49-F238E27FC236}">
                          <a16:creationId xmlns:a16="http://schemas.microsoft.com/office/drawing/2014/main" id="{80AFAE52-9EC9-48B3-921D-3F9CB9127D94}"/>
                        </a:ext>
                      </a:extLst>
                    </p:cNvPr>
                    <p:cNvGrpSpPr/>
                    <p:nvPr/>
                  </p:nvGrpSpPr>
                  <p:grpSpPr>
                    <a:xfrm>
                      <a:off x="6835071" y="4837416"/>
                      <a:ext cx="72000" cy="216000"/>
                      <a:chOff x="8172400" y="5078844"/>
                      <a:chExt cx="72000" cy="101660"/>
                    </a:xfrm>
                  </p:grpSpPr>
                  <p:cxnSp>
                    <p:nvCxnSpPr>
                      <p:cNvPr id="916" name="Straight Connector 915">
                        <a:extLst>
                          <a:ext uri="{FF2B5EF4-FFF2-40B4-BE49-F238E27FC236}">
                            <a16:creationId xmlns:a16="http://schemas.microsoft.com/office/drawing/2014/main" id="{086D0269-E696-4BCE-B29C-9D1323B9AC82}"/>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17" name="Straight Connector 916">
                        <a:extLst>
                          <a:ext uri="{FF2B5EF4-FFF2-40B4-BE49-F238E27FC236}">
                            <a16:creationId xmlns:a16="http://schemas.microsoft.com/office/drawing/2014/main" id="{A2B44C32-9A72-4AFF-A5E3-B7844B8AC599}"/>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18" name="Group 917">
                      <a:extLst>
                        <a:ext uri="{FF2B5EF4-FFF2-40B4-BE49-F238E27FC236}">
                          <a16:creationId xmlns:a16="http://schemas.microsoft.com/office/drawing/2014/main" id="{04415737-0116-480F-B02C-5949A56A2960}"/>
                        </a:ext>
                      </a:extLst>
                    </p:cNvPr>
                    <p:cNvGrpSpPr/>
                    <p:nvPr/>
                  </p:nvGrpSpPr>
                  <p:grpSpPr>
                    <a:xfrm>
                      <a:off x="6502178" y="4395717"/>
                      <a:ext cx="72000" cy="396000"/>
                      <a:chOff x="8172400" y="5078844"/>
                      <a:chExt cx="72000" cy="101660"/>
                    </a:xfrm>
                  </p:grpSpPr>
                  <p:cxnSp>
                    <p:nvCxnSpPr>
                      <p:cNvPr id="919" name="Straight Connector 918">
                        <a:extLst>
                          <a:ext uri="{FF2B5EF4-FFF2-40B4-BE49-F238E27FC236}">
                            <a16:creationId xmlns:a16="http://schemas.microsoft.com/office/drawing/2014/main" id="{5DF525C1-8AA8-4C4B-977B-7A932CD95974}"/>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0" name="Straight Connector 919">
                        <a:extLst>
                          <a:ext uri="{FF2B5EF4-FFF2-40B4-BE49-F238E27FC236}">
                            <a16:creationId xmlns:a16="http://schemas.microsoft.com/office/drawing/2014/main" id="{80439065-FB35-49DC-B762-CDA72D0D3315}"/>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21" name="Group 920">
                      <a:extLst>
                        <a:ext uri="{FF2B5EF4-FFF2-40B4-BE49-F238E27FC236}">
                          <a16:creationId xmlns:a16="http://schemas.microsoft.com/office/drawing/2014/main" id="{8B463197-4ED9-4BD9-ACCF-6A68228DCD6C}"/>
                        </a:ext>
                      </a:extLst>
                    </p:cNvPr>
                    <p:cNvGrpSpPr/>
                    <p:nvPr/>
                  </p:nvGrpSpPr>
                  <p:grpSpPr>
                    <a:xfrm>
                      <a:off x="5837466" y="4766818"/>
                      <a:ext cx="72000" cy="288000"/>
                      <a:chOff x="8172400" y="5078844"/>
                      <a:chExt cx="72000" cy="101660"/>
                    </a:xfrm>
                  </p:grpSpPr>
                  <p:cxnSp>
                    <p:nvCxnSpPr>
                      <p:cNvPr id="922" name="Straight Connector 921">
                        <a:extLst>
                          <a:ext uri="{FF2B5EF4-FFF2-40B4-BE49-F238E27FC236}">
                            <a16:creationId xmlns:a16="http://schemas.microsoft.com/office/drawing/2014/main" id="{8C1999FD-E702-4BAC-A926-72D47EC04C05}"/>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3" name="Straight Connector 922">
                        <a:extLst>
                          <a:ext uri="{FF2B5EF4-FFF2-40B4-BE49-F238E27FC236}">
                            <a16:creationId xmlns:a16="http://schemas.microsoft.com/office/drawing/2014/main" id="{7CF208FA-81FC-48FA-854B-88F3B7489081}"/>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grpSp>
                <p:nvGrpSpPr>
                  <p:cNvPr id="924" name="Group 923">
                    <a:extLst>
                      <a:ext uri="{FF2B5EF4-FFF2-40B4-BE49-F238E27FC236}">
                        <a16:creationId xmlns:a16="http://schemas.microsoft.com/office/drawing/2014/main" id="{EF6E9E5D-4C1F-4ABD-A255-DF1653C2B644}"/>
                      </a:ext>
                    </a:extLst>
                  </p:cNvPr>
                  <p:cNvGrpSpPr/>
                  <p:nvPr/>
                </p:nvGrpSpPr>
                <p:grpSpPr>
                  <a:xfrm>
                    <a:off x="5502992" y="5292725"/>
                    <a:ext cx="72000" cy="72000"/>
                    <a:chOff x="8172400" y="5078844"/>
                    <a:chExt cx="72000" cy="101660"/>
                  </a:xfrm>
                </p:grpSpPr>
                <p:cxnSp>
                  <p:nvCxnSpPr>
                    <p:cNvPr id="925" name="Straight Connector 924">
                      <a:extLst>
                        <a:ext uri="{FF2B5EF4-FFF2-40B4-BE49-F238E27FC236}">
                          <a16:creationId xmlns:a16="http://schemas.microsoft.com/office/drawing/2014/main" id="{558EB53E-2938-4977-98F2-8411DD5E9108}"/>
                        </a:ext>
                      </a:extLst>
                    </p:cNvPr>
                    <p:cNvCxnSpPr/>
                    <p:nvPr/>
                  </p:nvCxnSpPr>
                  <p:spPr>
                    <a:xfrm>
                      <a:off x="8172400" y="5078844"/>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6" name="Straight Connector 925">
                      <a:extLst>
                        <a:ext uri="{FF2B5EF4-FFF2-40B4-BE49-F238E27FC236}">
                          <a16:creationId xmlns:a16="http://schemas.microsoft.com/office/drawing/2014/main" id="{420819A9-E18E-41FA-ADF5-74F2EA565E77}"/>
                        </a:ext>
                      </a:extLst>
                    </p:cNvPr>
                    <p:cNvCxnSpPr/>
                    <p:nvPr/>
                  </p:nvCxnSpPr>
                  <p:spPr>
                    <a:xfrm>
                      <a:off x="8208400" y="5078844"/>
                      <a:ext cx="0" cy="10166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grpSp>
        </p:grpSp>
      </p:grpSp>
      <p:grpSp>
        <p:nvGrpSpPr>
          <p:cNvPr id="217" name="Group 216">
            <a:extLst>
              <a:ext uri="{FF2B5EF4-FFF2-40B4-BE49-F238E27FC236}">
                <a16:creationId xmlns:a16="http://schemas.microsoft.com/office/drawing/2014/main" id="{6209B147-ED40-46A0-A46E-ACFEFB807808}"/>
              </a:ext>
            </a:extLst>
          </p:cNvPr>
          <p:cNvGrpSpPr/>
          <p:nvPr/>
        </p:nvGrpSpPr>
        <p:grpSpPr>
          <a:xfrm>
            <a:off x="710469" y="4484606"/>
            <a:ext cx="3385068" cy="182024"/>
            <a:chOff x="710469" y="4484606"/>
            <a:chExt cx="3385068" cy="182024"/>
          </a:xfrm>
        </p:grpSpPr>
        <p:sp>
          <p:nvSpPr>
            <p:cNvPr id="163" name="Freeform: Shape 162">
              <a:extLst>
                <a:ext uri="{FF2B5EF4-FFF2-40B4-BE49-F238E27FC236}">
                  <a16:creationId xmlns:a16="http://schemas.microsoft.com/office/drawing/2014/main" id="{FE75F404-05D0-4119-A0AD-968DC711E654}"/>
                </a:ext>
              </a:extLst>
            </p:cNvPr>
            <p:cNvSpPr/>
            <p:nvPr/>
          </p:nvSpPr>
          <p:spPr>
            <a:xfrm>
              <a:off x="710469" y="4511487"/>
              <a:ext cx="3361571" cy="121701"/>
            </a:xfrm>
            <a:custGeom>
              <a:avLst/>
              <a:gdLst>
                <a:gd name="connsiteX0" fmla="*/ 3361571 w 3361571"/>
                <a:gd name="connsiteY0" fmla="*/ 0 h 121701"/>
                <a:gd name="connsiteX1" fmla="*/ 3068832 w 3361571"/>
                <a:gd name="connsiteY1" fmla="*/ 13157 h 121701"/>
                <a:gd name="connsiteX2" fmla="*/ 2805695 w 3361571"/>
                <a:gd name="connsiteY2" fmla="*/ 85520 h 121701"/>
                <a:gd name="connsiteX3" fmla="*/ 2512955 w 3361571"/>
                <a:gd name="connsiteY3" fmla="*/ 78941 h 121701"/>
                <a:gd name="connsiteX4" fmla="*/ 2243240 w 3361571"/>
                <a:gd name="connsiteY4" fmla="*/ 95387 h 121701"/>
                <a:gd name="connsiteX5" fmla="*/ 1963658 w 3361571"/>
                <a:gd name="connsiteY5" fmla="*/ 52628 h 121701"/>
                <a:gd name="connsiteX6" fmla="*/ 1687364 w 3361571"/>
                <a:gd name="connsiteY6" fmla="*/ 29603 h 121701"/>
                <a:gd name="connsiteX7" fmla="*/ 1407781 w 3361571"/>
                <a:gd name="connsiteY7" fmla="*/ 59206 h 121701"/>
                <a:gd name="connsiteX8" fmla="*/ 1138066 w 3361571"/>
                <a:gd name="connsiteY8" fmla="*/ 78941 h 121701"/>
                <a:gd name="connsiteX9" fmla="*/ 970317 w 3361571"/>
                <a:gd name="connsiteY9" fmla="*/ 82230 h 121701"/>
                <a:gd name="connsiteX10" fmla="*/ 865062 w 3361571"/>
                <a:gd name="connsiteY10" fmla="*/ 95387 h 121701"/>
                <a:gd name="connsiteX11" fmla="*/ 700602 w 3361571"/>
                <a:gd name="connsiteY11" fmla="*/ 115123 h 121701"/>
                <a:gd name="connsiteX12" fmla="*/ 578901 w 3361571"/>
                <a:gd name="connsiteY12" fmla="*/ 121701 h 121701"/>
                <a:gd name="connsiteX13" fmla="*/ 424308 w 3361571"/>
                <a:gd name="connsiteY13" fmla="*/ 19735 h 121701"/>
                <a:gd name="connsiteX14" fmla="*/ 305896 w 3361571"/>
                <a:gd name="connsiteY14" fmla="*/ 39471 h 121701"/>
                <a:gd name="connsiteX15" fmla="*/ 148014 w 3361571"/>
                <a:gd name="connsiteY15" fmla="*/ 98676 h 121701"/>
                <a:gd name="connsiteX16" fmla="*/ 0 w 3361571"/>
                <a:gd name="connsiteY16" fmla="*/ 46049 h 121701"/>
                <a:gd name="connsiteX17" fmla="*/ 6578 w 3361571"/>
                <a:gd name="connsiteY17" fmla="*/ 42760 h 12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61571" h="121701">
                  <a:moveTo>
                    <a:pt x="3361571" y="0"/>
                  </a:moveTo>
                  <a:lnTo>
                    <a:pt x="3068832" y="13157"/>
                  </a:lnTo>
                  <a:lnTo>
                    <a:pt x="2805695" y="85520"/>
                  </a:lnTo>
                  <a:lnTo>
                    <a:pt x="2512955" y="78941"/>
                  </a:lnTo>
                  <a:lnTo>
                    <a:pt x="2243240" y="95387"/>
                  </a:lnTo>
                  <a:lnTo>
                    <a:pt x="1963658" y="52628"/>
                  </a:lnTo>
                  <a:lnTo>
                    <a:pt x="1687364" y="29603"/>
                  </a:lnTo>
                  <a:lnTo>
                    <a:pt x="1407781" y="59206"/>
                  </a:lnTo>
                  <a:lnTo>
                    <a:pt x="1138066" y="78941"/>
                  </a:lnTo>
                  <a:lnTo>
                    <a:pt x="970317" y="82230"/>
                  </a:lnTo>
                  <a:lnTo>
                    <a:pt x="865062" y="95387"/>
                  </a:lnTo>
                  <a:lnTo>
                    <a:pt x="700602" y="115123"/>
                  </a:lnTo>
                  <a:lnTo>
                    <a:pt x="578901" y="121701"/>
                  </a:lnTo>
                  <a:lnTo>
                    <a:pt x="424308" y="19735"/>
                  </a:lnTo>
                  <a:lnTo>
                    <a:pt x="305896" y="39471"/>
                  </a:lnTo>
                  <a:lnTo>
                    <a:pt x="148014" y="98676"/>
                  </a:lnTo>
                  <a:lnTo>
                    <a:pt x="0" y="46049"/>
                  </a:lnTo>
                  <a:lnTo>
                    <a:pt x="6578" y="4276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6" name="Group 215">
              <a:extLst>
                <a:ext uri="{FF2B5EF4-FFF2-40B4-BE49-F238E27FC236}">
                  <a16:creationId xmlns:a16="http://schemas.microsoft.com/office/drawing/2014/main" id="{92FD656D-4D82-48B0-81B8-F44753B4894E}"/>
                </a:ext>
              </a:extLst>
            </p:cNvPr>
            <p:cNvGrpSpPr/>
            <p:nvPr/>
          </p:nvGrpSpPr>
          <p:grpSpPr>
            <a:xfrm>
              <a:off x="818582" y="4484606"/>
              <a:ext cx="3276955" cy="182024"/>
              <a:chOff x="818582" y="4484606"/>
              <a:chExt cx="3276955" cy="182024"/>
            </a:xfrm>
          </p:grpSpPr>
          <p:sp>
            <p:nvSpPr>
              <p:cNvPr id="164" name="Rectangle 163">
                <a:extLst>
                  <a:ext uri="{FF2B5EF4-FFF2-40B4-BE49-F238E27FC236}">
                    <a16:creationId xmlns:a16="http://schemas.microsoft.com/office/drawing/2014/main" id="{6AB9CB5E-CE79-4192-B532-0760511B962C}"/>
                  </a:ext>
                </a:extLst>
              </p:cNvPr>
              <p:cNvSpPr/>
              <p:nvPr/>
            </p:nvSpPr>
            <p:spPr>
              <a:xfrm>
                <a:off x="4023537" y="4484606"/>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Rectangle 752">
                <a:extLst>
                  <a:ext uri="{FF2B5EF4-FFF2-40B4-BE49-F238E27FC236}">
                    <a16:creationId xmlns:a16="http://schemas.microsoft.com/office/drawing/2014/main" id="{0EB3C7E7-A422-412D-A385-1950391DD28F}"/>
                  </a:ext>
                </a:extLst>
              </p:cNvPr>
              <p:cNvSpPr/>
              <p:nvPr/>
            </p:nvSpPr>
            <p:spPr>
              <a:xfrm>
                <a:off x="3745002" y="4490250"/>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Rectangle 753">
                <a:extLst>
                  <a:ext uri="{FF2B5EF4-FFF2-40B4-BE49-F238E27FC236}">
                    <a16:creationId xmlns:a16="http://schemas.microsoft.com/office/drawing/2014/main" id="{2D0C1C13-C6B2-4E4F-AD86-1632F723C7A0}"/>
                  </a:ext>
                </a:extLst>
              </p:cNvPr>
              <p:cNvSpPr/>
              <p:nvPr/>
            </p:nvSpPr>
            <p:spPr>
              <a:xfrm>
                <a:off x="3467479" y="4575899"/>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Rectangle 754">
                <a:extLst>
                  <a:ext uri="{FF2B5EF4-FFF2-40B4-BE49-F238E27FC236}">
                    <a16:creationId xmlns:a16="http://schemas.microsoft.com/office/drawing/2014/main" id="{814D5F2F-9A95-442C-8742-4ACD51F0EF9C}"/>
                  </a:ext>
                </a:extLst>
              </p:cNvPr>
              <p:cNvSpPr/>
              <p:nvPr/>
            </p:nvSpPr>
            <p:spPr>
              <a:xfrm>
                <a:off x="3196223" y="4567630"/>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Rectangle 755">
                <a:extLst>
                  <a:ext uri="{FF2B5EF4-FFF2-40B4-BE49-F238E27FC236}">
                    <a16:creationId xmlns:a16="http://schemas.microsoft.com/office/drawing/2014/main" id="{AB1EFB60-DF3D-40AE-AF79-5837E9F5DCD0}"/>
                  </a:ext>
                </a:extLst>
              </p:cNvPr>
              <p:cNvSpPr/>
              <p:nvPr/>
            </p:nvSpPr>
            <p:spPr>
              <a:xfrm>
                <a:off x="2916537" y="4588195"/>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Rectangle 756">
                <a:extLst>
                  <a:ext uri="{FF2B5EF4-FFF2-40B4-BE49-F238E27FC236}">
                    <a16:creationId xmlns:a16="http://schemas.microsoft.com/office/drawing/2014/main" id="{4BBA0BE2-7A76-48ED-AD1B-4A11F8793B24}"/>
                  </a:ext>
                </a:extLst>
              </p:cNvPr>
              <p:cNvSpPr/>
              <p:nvPr/>
            </p:nvSpPr>
            <p:spPr>
              <a:xfrm>
                <a:off x="2644754" y="4534195"/>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Rectangle 757">
                <a:extLst>
                  <a:ext uri="{FF2B5EF4-FFF2-40B4-BE49-F238E27FC236}">
                    <a16:creationId xmlns:a16="http://schemas.microsoft.com/office/drawing/2014/main" id="{AC3C9B89-8D30-4133-9D08-4D930C40BDD0}"/>
                  </a:ext>
                </a:extLst>
              </p:cNvPr>
              <p:cNvSpPr/>
              <p:nvPr/>
            </p:nvSpPr>
            <p:spPr>
              <a:xfrm>
                <a:off x="2365161" y="4511487"/>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Rectangle 758">
                <a:extLst>
                  <a:ext uri="{FF2B5EF4-FFF2-40B4-BE49-F238E27FC236}">
                    <a16:creationId xmlns:a16="http://schemas.microsoft.com/office/drawing/2014/main" id="{F87E5FA9-A220-4AAE-93F8-4B3330905E73}"/>
                  </a:ext>
                </a:extLst>
              </p:cNvPr>
              <p:cNvSpPr/>
              <p:nvPr/>
            </p:nvSpPr>
            <p:spPr>
              <a:xfrm>
                <a:off x="2085475" y="4544167"/>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Rectangle 759">
                <a:extLst>
                  <a:ext uri="{FF2B5EF4-FFF2-40B4-BE49-F238E27FC236}">
                    <a16:creationId xmlns:a16="http://schemas.microsoft.com/office/drawing/2014/main" id="{C0A2AE9A-F4F1-4822-AC85-128AEECC7564}"/>
                  </a:ext>
                </a:extLst>
              </p:cNvPr>
              <p:cNvSpPr/>
              <p:nvPr/>
            </p:nvSpPr>
            <p:spPr>
              <a:xfrm>
                <a:off x="1816634" y="4550588"/>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Rectangle 760">
                <a:extLst>
                  <a:ext uri="{FF2B5EF4-FFF2-40B4-BE49-F238E27FC236}">
                    <a16:creationId xmlns:a16="http://schemas.microsoft.com/office/drawing/2014/main" id="{1E37738F-78A0-488F-B563-EA320C8F0DCE}"/>
                  </a:ext>
                </a:extLst>
              </p:cNvPr>
              <p:cNvSpPr/>
              <p:nvPr/>
            </p:nvSpPr>
            <p:spPr>
              <a:xfrm>
                <a:off x="1652908" y="4566401"/>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Rectangle 761">
                <a:extLst>
                  <a:ext uri="{FF2B5EF4-FFF2-40B4-BE49-F238E27FC236}">
                    <a16:creationId xmlns:a16="http://schemas.microsoft.com/office/drawing/2014/main" id="{86E244CE-7F52-4A40-A575-FB2799FB15C0}"/>
                  </a:ext>
                </a:extLst>
              </p:cNvPr>
              <p:cNvSpPr/>
              <p:nvPr/>
            </p:nvSpPr>
            <p:spPr>
              <a:xfrm>
                <a:off x="1537135" y="4576955"/>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Rectangle 762">
                <a:extLst>
                  <a:ext uri="{FF2B5EF4-FFF2-40B4-BE49-F238E27FC236}">
                    <a16:creationId xmlns:a16="http://schemas.microsoft.com/office/drawing/2014/main" id="{596D550D-2738-4514-8AE1-1EEEBFBCE4CE}"/>
                  </a:ext>
                </a:extLst>
              </p:cNvPr>
              <p:cNvSpPr/>
              <p:nvPr/>
            </p:nvSpPr>
            <p:spPr>
              <a:xfrm>
                <a:off x="1369524" y="4587509"/>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Rectangle 763">
                <a:extLst>
                  <a:ext uri="{FF2B5EF4-FFF2-40B4-BE49-F238E27FC236}">
                    <a16:creationId xmlns:a16="http://schemas.microsoft.com/office/drawing/2014/main" id="{87D0D2DC-E2FA-484C-9D60-0207C0F28494}"/>
                  </a:ext>
                </a:extLst>
              </p:cNvPr>
              <p:cNvSpPr/>
              <p:nvPr/>
            </p:nvSpPr>
            <p:spPr>
              <a:xfrm>
                <a:off x="1254413" y="4594630"/>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Rectangle 764">
                <a:extLst>
                  <a:ext uri="{FF2B5EF4-FFF2-40B4-BE49-F238E27FC236}">
                    <a16:creationId xmlns:a16="http://schemas.microsoft.com/office/drawing/2014/main" id="{9D6E4E72-F0A7-4C4B-A92C-9E4428C3C4A1}"/>
                  </a:ext>
                </a:extLst>
              </p:cNvPr>
              <p:cNvSpPr/>
              <p:nvPr/>
            </p:nvSpPr>
            <p:spPr>
              <a:xfrm>
                <a:off x="1100050" y="4500121"/>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Rectangle 765">
                <a:extLst>
                  <a:ext uri="{FF2B5EF4-FFF2-40B4-BE49-F238E27FC236}">
                    <a16:creationId xmlns:a16="http://schemas.microsoft.com/office/drawing/2014/main" id="{38D6E203-A540-4F7B-A785-642F3C362A9C}"/>
                  </a:ext>
                </a:extLst>
              </p:cNvPr>
              <p:cNvSpPr/>
              <p:nvPr/>
            </p:nvSpPr>
            <p:spPr>
              <a:xfrm>
                <a:off x="972678" y="4527121"/>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Rectangle 766">
                <a:extLst>
                  <a:ext uri="{FF2B5EF4-FFF2-40B4-BE49-F238E27FC236}">
                    <a16:creationId xmlns:a16="http://schemas.microsoft.com/office/drawing/2014/main" id="{CF71D586-0195-4AE0-9D06-82C8716E22E9}"/>
                  </a:ext>
                </a:extLst>
              </p:cNvPr>
              <p:cNvSpPr/>
              <p:nvPr/>
            </p:nvSpPr>
            <p:spPr>
              <a:xfrm>
                <a:off x="818582" y="4575529"/>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8" name="Group 217">
            <a:extLst>
              <a:ext uri="{FF2B5EF4-FFF2-40B4-BE49-F238E27FC236}">
                <a16:creationId xmlns:a16="http://schemas.microsoft.com/office/drawing/2014/main" id="{544FF317-7222-4691-AF6E-EE01E3FCEB9E}"/>
              </a:ext>
            </a:extLst>
          </p:cNvPr>
          <p:cNvGrpSpPr/>
          <p:nvPr/>
        </p:nvGrpSpPr>
        <p:grpSpPr>
          <a:xfrm>
            <a:off x="710469" y="4481335"/>
            <a:ext cx="3387382" cy="212295"/>
            <a:chOff x="710469" y="4481335"/>
            <a:chExt cx="3387382" cy="212295"/>
          </a:xfrm>
        </p:grpSpPr>
        <p:sp>
          <p:nvSpPr>
            <p:cNvPr id="750" name="Isosceles Triangle 749">
              <a:extLst>
                <a:ext uri="{FF2B5EF4-FFF2-40B4-BE49-F238E27FC236}">
                  <a16:creationId xmlns:a16="http://schemas.microsoft.com/office/drawing/2014/main" id="{8C462B92-DB35-48F1-BD1D-E3DCCBBAB3E1}"/>
                </a:ext>
              </a:extLst>
            </p:cNvPr>
            <p:cNvSpPr/>
            <p:nvPr/>
          </p:nvSpPr>
          <p:spPr>
            <a:xfrm>
              <a:off x="3751531" y="4494670"/>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0" name="Freeform: Shape 179">
              <a:extLst>
                <a:ext uri="{FF2B5EF4-FFF2-40B4-BE49-F238E27FC236}">
                  <a16:creationId xmlns:a16="http://schemas.microsoft.com/office/drawing/2014/main" id="{27845CC3-252A-4536-B13D-630C0459203A}"/>
                </a:ext>
              </a:extLst>
            </p:cNvPr>
            <p:cNvSpPr/>
            <p:nvPr/>
          </p:nvSpPr>
          <p:spPr>
            <a:xfrm>
              <a:off x="710469" y="4511487"/>
              <a:ext cx="3345125" cy="148015"/>
            </a:xfrm>
            <a:custGeom>
              <a:avLst/>
              <a:gdLst>
                <a:gd name="connsiteX0" fmla="*/ 3345125 w 3345125"/>
                <a:gd name="connsiteY0" fmla="*/ 0 h 148015"/>
                <a:gd name="connsiteX1" fmla="*/ 3072121 w 3345125"/>
                <a:gd name="connsiteY1" fmla="*/ 9868 h 148015"/>
                <a:gd name="connsiteX2" fmla="*/ 2792538 w 3345125"/>
                <a:gd name="connsiteY2" fmla="*/ 85520 h 148015"/>
                <a:gd name="connsiteX3" fmla="*/ 2522823 w 3345125"/>
                <a:gd name="connsiteY3" fmla="*/ 46049 h 148015"/>
                <a:gd name="connsiteX4" fmla="*/ 2249819 w 3345125"/>
                <a:gd name="connsiteY4" fmla="*/ 78941 h 148015"/>
                <a:gd name="connsiteX5" fmla="*/ 1957079 w 3345125"/>
                <a:gd name="connsiteY5" fmla="*/ 62495 h 148015"/>
                <a:gd name="connsiteX6" fmla="*/ 1687364 w 3345125"/>
                <a:gd name="connsiteY6" fmla="*/ 36182 h 148015"/>
                <a:gd name="connsiteX7" fmla="*/ 1417649 w 3345125"/>
                <a:gd name="connsiteY7" fmla="*/ 78941 h 148015"/>
                <a:gd name="connsiteX8" fmla="*/ 1134777 w 3345125"/>
                <a:gd name="connsiteY8" fmla="*/ 72363 h 148015"/>
                <a:gd name="connsiteX9" fmla="*/ 973606 w 3345125"/>
                <a:gd name="connsiteY9" fmla="*/ 95387 h 148015"/>
                <a:gd name="connsiteX10" fmla="*/ 851905 w 3345125"/>
                <a:gd name="connsiteY10" fmla="*/ 101966 h 148015"/>
                <a:gd name="connsiteX11" fmla="*/ 700602 w 3345125"/>
                <a:gd name="connsiteY11" fmla="*/ 148015 h 148015"/>
                <a:gd name="connsiteX12" fmla="*/ 578901 w 3345125"/>
                <a:gd name="connsiteY12" fmla="*/ 115123 h 148015"/>
                <a:gd name="connsiteX13" fmla="*/ 417730 w 3345125"/>
                <a:gd name="connsiteY13" fmla="*/ 16446 h 148015"/>
                <a:gd name="connsiteX14" fmla="*/ 309186 w 3345125"/>
                <a:gd name="connsiteY14" fmla="*/ 36182 h 148015"/>
                <a:gd name="connsiteX15" fmla="*/ 138147 w 3345125"/>
                <a:gd name="connsiteY15" fmla="*/ 124990 h 148015"/>
                <a:gd name="connsiteX16" fmla="*/ 0 w 3345125"/>
                <a:gd name="connsiteY16" fmla="*/ 36182 h 1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5125" h="148015">
                  <a:moveTo>
                    <a:pt x="3345125" y="0"/>
                  </a:moveTo>
                  <a:lnTo>
                    <a:pt x="3072121" y="9868"/>
                  </a:lnTo>
                  <a:lnTo>
                    <a:pt x="2792538" y="85520"/>
                  </a:lnTo>
                  <a:lnTo>
                    <a:pt x="2522823" y="46049"/>
                  </a:lnTo>
                  <a:lnTo>
                    <a:pt x="2249819" y="78941"/>
                  </a:lnTo>
                  <a:lnTo>
                    <a:pt x="1957079" y="62495"/>
                  </a:lnTo>
                  <a:lnTo>
                    <a:pt x="1687364" y="36182"/>
                  </a:lnTo>
                  <a:lnTo>
                    <a:pt x="1417649" y="78941"/>
                  </a:lnTo>
                  <a:lnTo>
                    <a:pt x="1134777" y="72363"/>
                  </a:lnTo>
                  <a:lnTo>
                    <a:pt x="973606" y="95387"/>
                  </a:lnTo>
                  <a:lnTo>
                    <a:pt x="851905" y="101966"/>
                  </a:lnTo>
                  <a:lnTo>
                    <a:pt x="700602" y="148015"/>
                  </a:lnTo>
                  <a:lnTo>
                    <a:pt x="578901" y="115123"/>
                  </a:lnTo>
                  <a:lnTo>
                    <a:pt x="417730" y="16446"/>
                  </a:lnTo>
                  <a:lnTo>
                    <a:pt x="309186" y="36182"/>
                  </a:lnTo>
                  <a:lnTo>
                    <a:pt x="138147" y="124990"/>
                  </a:lnTo>
                  <a:lnTo>
                    <a:pt x="0" y="36182"/>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Isosceles Triangle 773">
              <a:extLst>
                <a:ext uri="{FF2B5EF4-FFF2-40B4-BE49-F238E27FC236}">
                  <a16:creationId xmlns:a16="http://schemas.microsoft.com/office/drawing/2014/main" id="{164B3830-24F7-4979-8A98-8F686128738F}"/>
                </a:ext>
              </a:extLst>
            </p:cNvPr>
            <p:cNvSpPr/>
            <p:nvPr/>
          </p:nvSpPr>
          <p:spPr>
            <a:xfrm>
              <a:off x="3466678" y="456895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5" name="Isosceles Triangle 774">
              <a:extLst>
                <a:ext uri="{FF2B5EF4-FFF2-40B4-BE49-F238E27FC236}">
                  <a16:creationId xmlns:a16="http://schemas.microsoft.com/office/drawing/2014/main" id="{F908EEC7-308D-40D3-A86D-93FEB2D09E6F}"/>
                </a:ext>
              </a:extLst>
            </p:cNvPr>
            <p:cNvSpPr/>
            <p:nvPr/>
          </p:nvSpPr>
          <p:spPr>
            <a:xfrm>
              <a:off x="3193186" y="453245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6" name="Isosceles Triangle 775">
              <a:extLst>
                <a:ext uri="{FF2B5EF4-FFF2-40B4-BE49-F238E27FC236}">
                  <a16:creationId xmlns:a16="http://schemas.microsoft.com/office/drawing/2014/main" id="{AD7D331C-B646-4EDB-849E-827114FA6B00}"/>
                </a:ext>
              </a:extLst>
            </p:cNvPr>
            <p:cNvSpPr/>
            <p:nvPr/>
          </p:nvSpPr>
          <p:spPr>
            <a:xfrm>
              <a:off x="2919917" y="456137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7" name="Isosceles Triangle 776">
              <a:extLst>
                <a:ext uri="{FF2B5EF4-FFF2-40B4-BE49-F238E27FC236}">
                  <a16:creationId xmlns:a16="http://schemas.microsoft.com/office/drawing/2014/main" id="{59850B64-55B6-4A67-B8E0-71845E35E470}"/>
                </a:ext>
              </a:extLst>
            </p:cNvPr>
            <p:cNvSpPr/>
            <p:nvPr/>
          </p:nvSpPr>
          <p:spPr>
            <a:xfrm>
              <a:off x="2643477" y="454455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8" name="Isosceles Triangle 777">
              <a:extLst>
                <a:ext uri="{FF2B5EF4-FFF2-40B4-BE49-F238E27FC236}">
                  <a16:creationId xmlns:a16="http://schemas.microsoft.com/office/drawing/2014/main" id="{5B5513B7-07E5-43D2-9527-399A7A555D5B}"/>
                </a:ext>
              </a:extLst>
            </p:cNvPr>
            <p:cNvSpPr/>
            <p:nvPr/>
          </p:nvSpPr>
          <p:spPr>
            <a:xfrm>
              <a:off x="2363236" y="451838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9" name="Isosceles Triangle 778">
              <a:extLst>
                <a:ext uri="{FF2B5EF4-FFF2-40B4-BE49-F238E27FC236}">
                  <a16:creationId xmlns:a16="http://schemas.microsoft.com/office/drawing/2014/main" id="{E379C730-734C-4A5D-AB2D-55ABB7322419}"/>
                </a:ext>
              </a:extLst>
            </p:cNvPr>
            <p:cNvSpPr/>
            <p:nvPr/>
          </p:nvSpPr>
          <p:spPr>
            <a:xfrm>
              <a:off x="2087351" y="455776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0" name="Isosceles Triangle 779">
              <a:extLst>
                <a:ext uri="{FF2B5EF4-FFF2-40B4-BE49-F238E27FC236}">
                  <a16:creationId xmlns:a16="http://schemas.microsoft.com/office/drawing/2014/main" id="{101051C4-B73F-4DF3-946C-F557BCB4212D}"/>
                </a:ext>
              </a:extLst>
            </p:cNvPr>
            <p:cNvSpPr/>
            <p:nvPr/>
          </p:nvSpPr>
          <p:spPr>
            <a:xfrm>
              <a:off x="1814692" y="456713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1" name="Isosceles Triangle 780">
              <a:extLst>
                <a:ext uri="{FF2B5EF4-FFF2-40B4-BE49-F238E27FC236}">
                  <a16:creationId xmlns:a16="http://schemas.microsoft.com/office/drawing/2014/main" id="{36AF654E-7DBE-4F2B-8FF6-62DE67EF9C59}"/>
                </a:ext>
              </a:extLst>
            </p:cNvPr>
            <p:cNvSpPr/>
            <p:nvPr/>
          </p:nvSpPr>
          <p:spPr>
            <a:xfrm>
              <a:off x="1643555" y="458112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2" name="Isosceles Triangle 781">
              <a:extLst>
                <a:ext uri="{FF2B5EF4-FFF2-40B4-BE49-F238E27FC236}">
                  <a16:creationId xmlns:a16="http://schemas.microsoft.com/office/drawing/2014/main" id="{1A05353B-F0B2-4C6A-8FF3-7FEDDA6723D8}"/>
                </a:ext>
              </a:extLst>
            </p:cNvPr>
            <p:cNvSpPr/>
            <p:nvPr/>
          </p:nvSpPr>
          <p:spPr>
            <a:xfrm>
              <a:off x="1372788" y="4621630"/>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3" name="Isosceles Triangle 782">
              <a:extLst>
                <a:ext uri="{FF2B5EF4-FFF2-40B4-BE49-F238E27FC236}">
                  <a16:creationId xmlns:a16="http://schemas.microsoft.com/office/drawing/2014/main" id="{CB959374-9537-4526-BB58-0F0990D35EF1}"/>
                </a:ext>
              </a:extLst>
            </p:cNvPr>
            <p:cNvSpPr/>
            <p:nvPr/>
          </p:nvSpPr>
          <p:spPr>
            <a:xfrm>
              <a:off x="976305" y="453176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4" name="Isosceles Triangle 783">
              <a:extLst>
                <a:ext uri="{FF2B5EF4-FFF2-40B4-BE49-F238E27FC236}">
                  <a16:creationId xmlns:a16="http://schemas.microsoft.com/office/drawing/2014/main" id="{91983B35-224E-4935-8CE2-5812402D549E}"/>
                </a:ext>
              </a:extLst>
            </p:cNvPr>
            <p:cNvSpPr/>
            <p:nvPr/>
          </p:nvSpPr>
          <p:spPr>
            <a:xfrm>
              <a:off x="818957" y="459116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73" name="Isosceles Triangle 772">
              <a:extLst>
                <a:ext uri="{FF2B5EF4-FFF2-40B4-BE49-F238E27FC236}">
                  <a16:creationId xmlns:a16="http://schemas.microsoft.com/office/drawing/2014/main" id="{CEB53BEF-94C5-457A-90E8-B47E1045564C}"/>
                </a:ext>
              </a:extLst>
            </p:cNvPr>
            <p:cNvSpPr/>
            <p:nvPr/>
          </p:nvSpPr>
          <p:spPr>
            <a:xfrm>
              <a:off x="4025851" y="448133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19" name="Group 218">
            <a:extLst>
              <a:ext uri="{FF2B5EF4-FFF2-40B4-BE49-F238E27FC236}">
                <a16:creationId xmlns:a16="http://schemas.microsoft.com/office/drawing/2014/main" id="{081F5859-5259-4FEA-B3D3-6C7A03238375}"/>
              </a:ext>
            </a:extLst>
          </p:cNvPr>
          <p:cNvGrpSpPr/>
          <p:nvPr/>
        </p:nvGrpSpPr>
        <p:grpSpPr>
          <a:xfrm>
            <a:off x="661385" y="4475506"/>
            <a:ext cx="3438283" cy="662252"/>
            <a:chOff x="661385" y="4475506"/>
            <a:chExt cx="3438283" cy="662252"/>
          </a:xfrm>
        </p:grpSpPr>
        <p:sp>
          <p:nvSpPr>
            <p:cNvPr id="751" name="Isosceles Triangle 750">
              <a:extLst>
                <a:ext uri="{FF2B5EF4-FFF2-40B4-BE49-F238E27FC236}">
                  <a16:creationId xmlns:a16="http://schemas.microsoft.com/office/drawing/2014/main" id="{EDA0BCE6-429A-4B1D-B8A9-0DF67970FCF8}"/>
                </a:ext>
              </a:extLst>
            </p:cNvPr>
            <p:cNvSpPr/>
            <p:nvPr/>
          </p:nvSpPr>
          <p:spPr>
            <a:xfrm rot="10800000">
              <a:off x="4024422" y="4999129"/>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28" name="Isosceles Triangle 827">
              <a:extLst>
                <a:ext uri="{FF2B5EF4-FFF2-40B4-BE49-F238E27FC236}">
                  <a16:creationId xmlns:a16="http://schemas.microsoft.com/office/drawing/2014/main" id="{C02092D5-9503-4F80-8A28-5252FE1D7E3D}"/>
                </a:ext>
              </a:extLst>
            </p:cNvPr>
            <p:cNvSpPr/>
            <p:nvPr/>
          </p:nvSpPr>
          <p:spPr>
            <a:xfrm rot="10800000">
              <a:off x="3748067" y="5025466"/>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29" name="Isosceles Triangle 828">
              <a:extLst>
                <a:ext uri="{FF2B5EF4-FFF2-40B4-BE49-F238E27FC236}">
                  <a16:creationId xmlns:a16="http://schemas.microsoft.com/office/drawing/2014/main" id="{85830F58-92E0-4E4A-9E2D-2AA5A8F84DB4}"/>
                </a:ext>
              </a:extLst>
            </p:cNvPr>
            <p:cNvSpPr/>
            <p:nvPr/>
          </p:nvSpPr>
          <p:spPr>
            <a:xfrm rot="10800000">
              <a:off x="3470743" y="505199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0" name="Isosceles Triangle 829">
              <a:extLst>
                <a:ext uri="{FF2B5EF4-FFF2-40B4-BE49-F238E27FC236}">
                  <a16:creationId xmlns:a16="http://schemas.microsoft.com/office/drawing/2014/main" id="{ADAF76EE-D661-4385-BD92-5C18348AEE2C}"/>
                </a:ext>
              </a:extLst>
            </p:cNvPr>
            <p:cNvSpPr/>
            <p:nvPr/>
          </p:nvSpPr>
          <p:spPr>
            <a:xfrm rot="10800000">
              <a:off x="3200971" y="506206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1" name="Isosceles Triangle 830">
              <a:extLst>
                <a:ext uri="{FF2B5EF4-FFF2-40B4-BE49-F238E27FC236}">
                  <a16:creationId xmlns:a16="http://schemas.microsoft.com/office/drawing/2014/main" id="{7C50D723-D02A-4960-8C3D-419C6A6DEA11}"/>
                </a:ext>
              </a:extLst>
            </p:cNvPr>
            <p:cNvSpPr/>
            <p:nvPr/>
          </p:nvSpPr>
          <p:spPr>
            <a:xfrm rot="10800000">
              <a:off x="2917079" y="506575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2" name="Isosceles Triangle 831">
              <a:extLst>
                <a:ext uri="{FF2B5EF4-FFF2-40B4-BE49-F238E27FC236}">
                  <a16:creationId xmlns:a16="http://schemas.microsoft.com/office/drawing/2014/main" id="{8D967680-EDBB-4F6E-BC2C-4A0A2C038E69}"/>
                </a:ext>
              </a:extLst>
            </p:cNvPr>
            <p:cNvSpPr/>
            <p:nvPr/>
          </p:nvSpPr>
          <p:spPr>
            <a:xfrm rot="10800000">
              <a:off x="2641774" y="4985023"/>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3" name="Isosceles Triangle 832">
              <a:extLst>
                <a:ext uri="{FF2B5EF4-FFF2-40B4-BE49-F238E27FC236}">
                  <a16:creationId xmlns:a16="http://schemas.microsoft.com/office/drawing/2014/main" id="{F283EDE7-DAC6-474E-9C77-2CFF7551FBF6}"/>
                </a:ext>
              </a:extLst>
            </p:cNvPr>
            <p:cNvSpPr/>
            <p:nvPr/>
          </p:nvSpPr>
          <p:spPr>
            <a:xfrm rot="10800000">
              <a:off x="2362851" y="4908761"/>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4" name="Isosceles Triangle 833">
              <a:extLst>
                <a:ext uri="{FF2B5EF4-FFF2-40B4-BE49-F238E27FC236}">
                  <a16:creationId xmlns:a16="http://schemas.microsoft.com/office/drawing/2014/main" id="{CBB4864A-A9AE-4679-86D1-EF2853CE2F2D}"/>
                </a:ext>
              </a:extLst>
            </p:cNvPr>
            <p:cNvSpPr/>
            <p:nvPr/>
          </p:nvSpPr>
          <p:spPr>
            <a:xfrm rot="10800000">
              <a:off x="2090135" y="4755510"/>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5" name="Isosceles Triangle 834">
              <a:extLst>
                <a:ext uri="{FF2B5EF4-FFF2-40B4-BE49-F238E27FC236}">
                  <a16:creationId xmlns:a16="http://schemas.microsoft.com/office/drawing/2014/main" id="{87B5CDC6-642D-4F2A-B392-339CFA4A09F6}"/>
                </a:ext>
              </a:extLst>
            </p:cNvPr>
            <p:cNvSpPr/>
            <p:nvPr/>
          </p:nvSpPr>
          <p:spPr>
            <a:xfrm rot="10800000">
              <a:off x="1816327" y="463420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6" name="Isosceles Triangle 835">
              <a:extLst>
                <a:ext uri="{FF2B5EF4-FFF2-40B4-BE49-F238E27FC236}">
                  <a16:creationId xmlns:a16="http://schemas.microsoft.com/office/drawing/2014/main" id="{70ECCB9A-E2A8-494F-86D3-472D12E17087}"/>
                </a:ext>
              </a:extLst>
            </p:cNvPr>
            <p:cNvSpPr/>
            <p:nvPr/>
          </p:nvSpPr>
          <p:spPr>
            <a:xfrm rot="10800000">
              <a:off x="1534435" y="4544897"/>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7" name="Isosceles Triangle 836">
              <a:extLst>
                <a:ext uri="{FF2B5EF4-FFF2-40B4-BE49-F238E27FC236}">
                  <a16:creationId xmlns:a16="http://schemas.microsoft.com/office/drawing/2014/main" id="{A7B281C2-88A8-480E-BB8B-0951950AB77A}"/>
                </a:ext>
              </a:extLst>
            </p:cNvPr>
            <p:cNvSpPr/>
            <p:nvPr/>
          </p:nvSpPr>
          <p:spPr>
            <a:xfrm rot="10800000">
              <a:off x="1376033" y="4552603"/>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8" name="Isosceles Triangle 837">
              <a:extLst>
                <a:ext uri="{FF2B5EF4-FFF2-40B4-BE49-F238E27FC236}">
                  <a16:creationId xmlns:a16="http://schemas.microsoft.com/office/drawing/2014/main" id="{A12BC09B-B1BB-41DC-9ABE-FC66265F397B}"/>
                </a:ext>
              </a:extLst>
            </p:cNvPr>
            <p:cNvSpPr/>
            <p:nvPr/>
          </p:nvSpPr>
          <p:spPr>
            <a:xfrm rot="10800000">
              <a:off x="1257433" y="455355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39" name="Isosceles Triangle 838">
              <a:extLst>
                <a:ext uri="{FF2B5EF4-FFF2-40B4-BE49-F238E27FC236}">
                  <a16:creationId xmlns:a16="http://schemas.microsoft.com/office/drawing/2014/main" id="{8A990B81-98AF-4C04-8C81-0B27F0683267}"/>
                </a:ext>
              </a:extLst>
            </p:cNvPr>
            <p:cNvSpPr/>
            <p:nvPr/>
          </p:nvSpPr>
          <p:spPr>
            <a:xfrm rot="10800000">
              <a:off x="1106321" y="4475506"/>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40" name="Isosceles Triangle 839">
              <a:extLst>
                <a:ext uri="{FF2B5EF4-FFF2-40B4-BE49-F238E27FC236}">
                  <a16:creationId xmlns:a16="http://schemas.microsoft.com/office/drawing/2014/main" id="{BC6903CC-C980-46B9-A5AC-C51D943B990F}"/>
                </a:ext>
              </a:extLst>
            </p:cNvPr>
            <p:cNvSpPr/>
            <p:nvPr/>
          </p:nvSpPr>
          <p:spPr>
            <a:xfrm rot="10800000">
              <a:off x="985103" y="4492139"/>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41" name="Isosceles Triangle 840">
              <a:extLst>
                <a:ext uri="{FF2B5EF4-FFF2-40B4-BE49-F238E27FC236}">
                  <a16:creationId xmlns:a16="http://schemas.microsoft.com/office/drawing/2014/main" id="{D382430B-A54E-4DBF-927F-DF66EB88D173}"/>
                </a:ext>
              </a:extLst>
            </p:cNvPr>
            <p:cNvSpPr/>
            <p:nvPr/>
          </p:nvSpPr>
          <p:spPr>
            <a:xfrm rot="10800000">
              <a:off x="661385" y="450540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0" name="Freeform: Shape 189">
              <a:extLst>
                <a:ext uri="{FF2B5EF4-FFF2-40B4-BE49-F238E27FC236}">
                  <a16:creationId xmlns:a16="http://schemas.microsoft.com/office/drawing/2014/main" id="{A0BE3B31-F3E3-4DCD-B4D8-6833EFBA0D65}"/>
                </a:ext>
              </a:extLst>
            </p:cNvPr>
            <p:cNvSpPr/>
            <p:nvPr/>
          </p:nvSpPr>
          <p:spPr>
            <a:xfrm>
              <a:off x="697312" y="4511487"/>
              <a:ext cx="3368150" cy="595347"/>
            </a:xfrm>
            <a:custGeom>
              <a:avLst/>
              <a:gdLst>
                <a:gd name="connsiteX0" fmla="*/ 3368150 w 3368150"/>
                <a:gd name="connsiteY0" fmla="*/ 529563 h 595347"/>
                <a:gd name="connsiteX1" fmla="*/ 3088567 w 3368150"/>
                <a:gd name="connsiteY1" fmla="*/ 549298 h 595347"/>
                <a:gd name="connsiteX2" fmla="*/ 2802406 w 3368150"/>
                <a:gd name="connsiteY2" fmla="*/ 585479 h 595347"/>
                <a:gd name="connsiteX3" fmla="*/ 2532691 w 3368150"/>
                <a:gd name="connsiteY3" fmla="*/ 585479 h 595347"/>
                <a:gd name="connsiteX4" fmla="*/ 2249819 w 3368150"/>
                <a:gd name="connsiteY4" fmla="*/ 595347 h 595347"/>
                <a:gd name="connsiteX5" fmla="*/ 1983393 w 3368150"/>
                <a:gd name="connsiteY5" fmla="*/ 513117 h 595347"/>
                <a:gd name="connsiteX6" fmla="*/ 1707100 w 3368150"/>
                <a:gd name="connsiteY6" fmla="*/ 434176 h 595347"/>
                <a:gd name="connsiteX7" fmla="*/ 1417649 w 3368150"/>
                <a:gd name="connsiteY7" fmla="*/ 286161 h 595347"/>
                <a:gd name="connsiteX8" fmla="*/ 1151223 w 3368150"/>
                <a:gd name="connsiteY8" fmla="*/ 164461 h 595347"/>
                <a:gd name="connsiteX9" fmla="*/ 878219 w 3368150"/>
                <a:gd name="connsiteY9" fmla="*/ 65784 h 595347"/>
                <a:gd name="connsiteX10" fmla="*/ 713759 w 3368150"/>
                <a:gd name="connsiteY10" fmla="*/ 82230 h 595347"/>
                <a:gd name="connsiteX11" fmla="*/ 598636 w 3368150"/>
                <a:gd name="connsiteY11" fmla="*/ 85520 h 595347"/>
                <a:gd name="connsiteX12" fmla="*/ 437465 w 3368150"/>
                <a:gd name="connsiteY12" fmla="*/ 0 h 595347"/>
                <a:gd name="connsiteX13" fmla="*/ 315764 w 3368150"/>
                <a:gd name="connsiteY13" fmla="*/ 19735 h 595347"/>
                <a:gd name="connsiteX14" fmla="*/ 154593 w 3368150"/>
                <a:gd name="connsiteY14" fmla="*/ 98676 h 595347"/>
                <a:gd name="connsiteX15" fmla="*/ 0 w 3368150"/>
                <a:gd name="connsiteY15" fmla="*/ 29603 h 59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68150" h="595347">
                  <a:moveTo>
                    <a:pt x="3368150" y="529563"/>
                  </a:moveTo>
                  <a:lnTo>
                    <a:pt x="3088567" y="549298"/>
                  </a:lnTo>
                  <a:lnTo>
                    <a:pt x="2802406" y="585479"/>
                  </a:lnTo>
                  <a:lnTo>
                    <a:pt x="2532691" y="585479"/>
                  </a:lnTo>
                  <a:lnTo>
                    <a:pt x="2249819" y="595347"/>
                  </a:lnTo>
                  <a:lnTo>
                    <a:pt x="1983393" y="513117"/>
                  </a:lnTo>
                  <a:lnTo>
                    <a:pt x="1707100" y="434176"/>
                  </a:lnTo>
                  <a:lnTo>
                    <a:pt x="1417649" y="286161"/>
                  </a:lnTo>
                  <a:lnTo>
                    <a:pt x="1151223" y="164461"/>
                  </a:lnTo>
                  <a:lnTo>
                    <a:pt x="878219" y="65784"/>
                  </a:lnTo>
                  <a:lnTo>
                    <a:pt x="713759" y="82230"/>
                  </a:lnTo>
                  <a:lnTo>
                    <a:pt x="598636" y="85520"/>
                  </a:lnTo>
                  <a:lnTo>
                    <a:pt x="437465" y="0"/>
                  </a:lnTo>
                  <a:lnTo>
                    <a:pt x="315764" y="19735"/>
                  </a:lnTo>
                  <a:lnTo>
                    <a:pt x="154593" y="98676"/>
                  </a:lnTo>
                  <a:lnTo>
                    <a:pt x="0" y="29603"/>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5" name="Group 194">
              <a:extLst>
                <a:ext uri="{FF2B5EF4-FFF2-40B4-BE49-F238E27FC236}">
                  <a16:creationId xmlns:a16="http://schemas.microsoft.com/office/drawing/2014/main" id="{91174063-EB19-4BBF-9D52-6D1B604CB13E}"/>
                </a:ext>
              </a:extLst>
            </p:cNvPr>
            <p:cNvGrpSpPr/>
            <p:nvPr/>
          </p:nvGrpSpPr>
          <p:grpSpPr>
            <a:xfrm>
              <a:off x="4027668" y="4984241"/>
              <a:ext cx="72000" cy="36000"/>
              <a:chOff x="4027668" y="4906607"/>
              <a:chExt cx="72000" cy="36000"/>
            </a:xfrm>
            <a:solidFill>
              <a:schemeClr val="accent1"/>
            </a:solidFill>
          </p:grpSpPr>
          <p:cxnSp>
            <p:nvCxnSpPr>
              <p:cNvPr id="192" name="Straight Connector 191">
                <a:extLst>
                  <a:ext uri="{FF2B5EF4-FFF2-40B4-BE49-F238E27FC236}">
                    <a16:creationId xmlns:a16="http://schemas.microsoft.com/office/drawing/2014/main" id="{CA4231B8-F211-4CC6-A27B-0545EE2945C1}"/>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A80F90A9-566A-4565-88D3-500293004079}"/>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42" name="Group 841">
              <a:extLst>
                <a:ext uri="{FF2B5EF4-FFF2-40B4-BE49-F238E27FC236}">
                  <a16:creationId xmlns:a16="http://schemas.microsoft.com/office/drawing/2014/main" id="{8D0EEEEB-3C4B-4BCA-83CD-84B896A81D00}"/>
                </a:ext>
              </a:extLst>
            </p:cNvPr>
            <p:cNvGrpSpPr/>
            <p:nvPr/>
          </p:nvGrpSpPr>
          <p:grpSpPr>
            <a:xfrm>
              <a:off x="3748154" y="5016770"/>
              <a:ext cx="72000" cy="36000"/>
              <a:chOff x="4027668" y="4906607"/>
              <a:chExt cx="72000" cy="36000"/>
            </a:xfrm>
            <a:solidFill>
              <a:schemeClr val="accent1"/>
            </a:solidFill>
          </p:grpSpPr>
          <p:cxnSp>
            <p:nvCxnSpPr>
              <p:cNvPr id="843" name="Straight Connector 842">
                <a:extLst>
                  <a:ext uri="{FF2B5EF4-FFF2-40B4-BE49-F238E27FC236}">
                    <a16:creationId xmlns:a16="http://schemas.microsoft.com/office/drawing/2014/main" id="{8FCAA5F6-AC12-47F8-9FE5-2F498DCF0DDD}"/>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4" name="Straight Connector 843">
                <a:extLst>
                  <a:ext uri="{FF2B5EF4-FFF2-40B4-BE49-F238E27FC236}">
                    <a16:creationId xmlns:a16="http://schemas.microsoft.com/office/drawing/2014/main" id="{880488DD-BF48-435E-A304-BDB13F1232CA}"/>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45" name="Group 844">
              <a:extLst>
                <a:ext uri="{FF2B5EF4-FFF2-40B4-BE49-F238E27FC236}">
                  <a16:creationId xmlns:a16="http://schemas.microsoft.com/office/drawing/2014/main" id="{C20F27CA-6E96-48C3-9923-867706C5285B}"/>
                </a:ext>
              </a:extLst>
            </p:cNvPr>
            <p:cNvGrpSpPr/>
            <p:nvPr/>
          </p:nvGrpSpPr>
          <p:grpSpPr>
            <a:xfrm>
              <a:off x="3471890" y="5052466"/>
              <a:ext cx="72000" cy="36000"/>
              <a:chOff x="4027668" y="4906607"/>
              <a:chExt cx="72000" cy="36000"/>
            </a:xfrm>
            <a:solidFill>
              <a:schemeClr val="accent1"/>
            </a:solidFill>
          </p:grpSpPr>
          <p:cxnSp>
            <p:nvCxnSpPr>
              <p:cNvPr id="846" name="Straight Connector 845">
                <a:extLst>
                  <a:ext uri="{FF2B5EF4-FFF2-40B4-BE49-F238E27FC236}">
                    <a16:creationId xmlns:a16="http://schemas.microsoft.com/office/drawing/2014/main" id="{5450BBFE-2396-4759-8532-2DAF94F3B8CD}"/>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7" name="Straight Connector 846">
                <a:extLst>
                  <a:ext uri="{FF2B5EF4-FFF2-40B4-BE49-F238E27FC236}">
                    <a16:creationId xmlns:a16="http://schemas.microsoft.com/office/drawing/2014/main" id="{6F01443F-2CC1-4177-9177-B39E616D50F7}"/>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48" name="Group 847">
              <a:extLst>
                <a:ext uri="{FF2B5EF4-FFF2-40B4-BE49-F238E27FC236}">
                  <a16:creationId xmlns:a16="http://schemas.microsoft.com/office/drawing/2014/main" id="{9DD1E857-0B6D-4FFB-ABF6-01551C07D5C4}"/>
                </a:ext>
              </a:extLst>
            </p:cNvPr>
            <p:cNvGrpSpPr/>
            <p:nvPr/>
          </p:nvGrpSpPr>
          <p:grpSpPr>
            <a:xfrm>
              <a:off x="3195703" y="5042318"/>
              <a:ext cx="72000" cy="43200"/>
              <a:chOff x="4027668" y="4906607"/>
              <a:chExt cx="72000" cy="36000"/>
            </a:xfrm>
            <a:solidFill>
              <a:schemeClr val="accent1"/>
            </a:solidFill>
          </p:grpSpPr>
          <p:cxnSp>
            <p:nvCxnSpPr>
              <p:cNvPr id="849" name="Straight Connector 848">
                <a:extLst>
                  <a:ext uri="{FF2B5EF4-FFF2-40B4-BE49-F238E27FC236}">
                    <a16:creationId xmlns:a16="http://schemas.microsoft.com/office/drawing/2014/main" id="{DC659AAD-83DC-4B41-AD4F-CD50F3D7581A}"/>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50" name="Straight Connector 849">
                <a:extLst>
                  <a:ext uri="{FF2B5EF4-FFF2-40B4-BE49-F238E27FC236}">
                    <a16:creationId xmlns:a16="http://schemas.microsoft.com/office/drawing/2014/main" id="{E582C94C-7DB0-4864-8E35-DF3A5161DE9E}"/>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51" name="Group 850">
              <a:extLst>
                <a:ext uri="{FF2B5EF4-FFF2-40B4-BE49-F238E27FC236}">
                  <a16:creationId xmlns:a16="http://schemas.microsoft.com/office/drawing/2014/main" id="{2A42138A-D2BC-43BB-BCFE-BD39A9A41AD2}"/>
                </a:ext>
              </a:extLst>
            </p:cNvPr>
            <p:cNvGrpSpPr/>
            <p:nvPr/>
          </p:nvGrpSpPr>
          <p:grpSpPr>
            <a:xfrm>
              <a:off x="2918950" y="5055829"/>
              <a:ext cx="72000" cy="43200"/>
              <a:chOff x="4027668" y="4906607"/>
              <a:chExt cx="72000" cy="36000"/>
            </a:xfrm>
            <a:solidFill>
              <a:schemeClr val="accent1"/>
            </a:solidFill>
          </p:grpSpPr>
          <p:cxnSp>
            <p:nvCxnSpPr>
              <p:cNvPr id="852" name="Straight Connector 851">
                <a:extLst>
                  <a:ext uri="{FF2B5EF4-FFF2-40B4-BE49-F238E27FC236}">
                    <a16:creationId xmlns:a16="http://schemas.microsoft.com/office/drawing/2014/main" id="{1EF07F00-8F41-4EB1-BFEC-120D37BBC2B7}"/>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53" name="Straight Connector 852">
                <a:extLst>
                  <a:ext uri="{FF2B5EF4-FFF2-40B4-BE49-F238E27FC236}">
                    <a16:creationId xmlns:a16="http://schemas.microsoft.com/office/drawing/2014/main" id="{E7515804-A3D4-4A94-8680-5F3F17A98576}"/>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54" name="Group 853">
              <a:extLst>
                <a:ext uri="{FF2B5EF4-FFF2-40B4-BE49-F238E27FC236}">
                  <a16:creationId xmlns:a16="http://schemas.microsoft.com/office/drawing/2014/main" id="{A882E065-5DC8-4948-9B41-E0436F25D254}"/>
                </a:ext>
              </a:extLst>
            </p:cNvPr>
            <p:cNvGrpSpPr/>
            <p:nvPr/>
          </p:nvGrpSpPr>
          <p:grpSpPr>
            <a:xfrm>
              <a:off x="2645677" y="4980862"/>
              <a:ext cx="72000" cy="43200"/>
              <a:chOff x="4027668" y="4906607"/>
              <a:chExt cx="72000" cy="36000"/>
            </a:xfrm>
            <a:solidFill>
              <a:schemeClr val="accent1"/>
            </a:solidFill>
          </p:grpSpPr>
          <p:cxnSp>
            <p:nvCxnSpPr>
              <p:cNvPr id="855" name="Straight Connector 854">
                <a:extLst>
                  <a:ext uri="{FF2B5EF4-FFF2-40B4-BE49-F238E27FC236}">
                    <a16:creationId xmlns:a16="http://schemas.microsoft.com/office/drawing/2014/main" id="{44A10916-88F6-49DA-834D-3B2830D0E088}"/>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56" name="Straight Connector 855">
                <a:extLst>
                  <a:ext uri="{FF2B5EF4-FFF2-40B4-BE49-F238E27FC236}">
                    <a16:creationId xmlns:a16="http://schemas.microsoft.com/office/drawing/2014/main" id="{921AE7E2-5470-469D-888E-E72833BFE9FC}"/>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861" name="Group 860">
              <a:extLst>
                <a:ext uri="{FF2B5EF4-FFF2-40B4-BE49-F238E27FC236}">
                  <a16:creationId xmlns:a16="http://schemas.microsoft.com/office/drawing/2014/main" id="{C7E85018-AE08-4043-88A4-F5423AA8F3E1}"/>
                </a:ext>
              </a:extLst>
            </p:cNvPr>
            <p:cNvGrpSpPr/>
            <p:nvPr/>
          </p:nvGrpSpPr>
          <p:grpSpPr>
            <a:xfrm>
              <a:off x="2362850" y="4893301"/>
              <a:ext cx="72000" cy="43200"/>
              <a:chOff x="4027668" y="4906607"/>
              <a:chExt cx="72000" cy="36000"/>
            </a:xfrm>
            <a:solidFill>
              <a:schemeClr val="accent1"/>
            </a:solidFill>
          </p:grpSpPr>
          <p:cxnSp>
            <p:nvCxnSpPr>
              <p:cNvPr id="862" name="Straight Connector 861">
                <a:extLst>
                  <a:ext uri="{FF2B5EF4-FFF2-40B4-BE49-F238E27FC236}">
                    <a16:creationId xmlns:a16="http://schemas.microsoft.com/office/drawing/2014/main" id="{93E04B0B-97FF-4036-A654-CAA1D9BCF2B3}"/>
                  </a:ext>
                </a:extLst>
              </p:cNvPr>
              <p:cNvCxnSpPr/>
              <p:nvPr/>
            </p:nvCxnSpPr>
            <p:spPr>
              <a:xfrm flipV="1">
                <a:off x="4027668" y="491007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3" name="Straight Connector 862">
                <a:extLst>
                  <a:ext uri="{FF2B5EF4-FFF2-40B4-BE49-F238E27FC236}">
                    <a16:creationId xmlns:a16="http://schemas.microsoft.com/office/drawing/2014/main" id="{9247632F-29F4-4967-ACAA-857B6B816B72}"/>
                  </a:ext>
                </a:extLst>
              </p:cNvPr>
              <p:cNvCxnSpPr/>
              <p:nvPr/>
            </p:nvCxnSpPr>
            <p:spPr>
              <a:xfrm flipH="1">
                <a:off x="4063668" y="4906607"/>
                <a:ext cx="0" cy="3600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752" name="Diamond 751">
            <a:extLst>
              <a:ext uri="{FF2B5EF4-FFF2-40B4-BE49-F238E27FC236}">
                <a16:creationId xmlns:a16="http://schemas.microsoft.com/office/drawing/2014/main" id="{CD47A415-B849-4739-88EB-99783EBE7AB1}"/>
              </a:ext>
            </a:extLst>
          </p:cNvPr>
          <p:cNvSpPr/>
          <p:nvPr/>
        </p:nvSpPr>
        <p:spPr>
          <a:xfrm>
            <a:off x="4021090" y="4966333"/>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5" name="Diamond 784">
            <a:extLst>
              <a:ext uri="{FF2B5EF4-FFF2-40B4-BE49-F238E27FC236}">
                <a16:creationId xmlns:a16="http://schemas.microsoft.com/office/drawing/2014/main" id="{81265C26-CD3D-4EFB-AE84-09E9AB546D05}"/>
              </a:ext>
            </a:extLst>
          </p:cNvPr>
          <p:cNvSpPr/>
          <p:nvPr/>
        </p:nvSpPr>
        <p:spPr>
          <a:xfrm>
            <a:off x="3745002" y="4995709"/>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6" name="Diamond 785">
            <a:extLst>
              <a:ext uri="{FF2B5EF4-FFF2-40B4-BE49-F238E27FC236}">
                <a16:creationId xmlns:a16="http://schemas.microsoft.com/office/drawing/2014/main" id="{767670D3-64C3-4694-A3B7-8659C88118DA}"/>
              </a:ext>
            </a:extLst>
          </p:cNvPr>
          <p:cNvSpPr/>
          <p:nvPr/>
        </p:nvSpPr>
        <p:spPr>
          <a:xfrm>
            <a:off x="3465761" y="5022709"/>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7" name="Diamond 786">
            <a:extLst>
              <a:ext uri="{FF2B5EF4-FFF2-40B4-BE49-F238E27FC236}">
                <a16:creationId xmlns:a16="http://schemas.microsoft.com/office/drawing/2014/main" id="{DBA48A89-6901-4148-9DE0-B40625CEAF8C}"/>
              </a:ext>
            </a:extLst>
          </p:cNvPr>
          <p:cNvSpPr/>
          <p:nvPr/>
        </p:nvSpPr>
        <p:spPr>
          <a:xfrm>
            <a:off x="3196880" y="5020242"/>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8" name="Diamond 787">
            <a:extLst>
              <a:ext uri="{FF2B5EF4-FFF2-40B4-BE49-F238E27FC236}">
                <a16:creationId xmlns:a16="http://schemas.microsoft.com/office/drawing/2014/main" id="{01F30500-9AEC-450F-B446-46E9814D3E04}"/>
              </a:ext>
            </a:extLst>
          </p:cNvPr>
          <p:cNvSpPr/>
          <p:nvPr/>
        </p:nvSpPr>
        <p:spPr>
          <a:xfrm>
            <a:off x="2913015" y="500394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89" name="Diamond 788">
            <a:extLst>
              <a:ext uri="{FF2B5EF4-FFF2-40B4-BE49-F238E27FC236}">
                <a16:creationId xmlns:a16="http://schemas.microsoft.com/office/drawing/2014/main" id="{D79C995B-FF30-4E7F-879B-45AC117B10C0}"/>
              </a:ext>
            </a:extLst>
          </p:cNvPr>
          <p:cNvSpPr/>
          <p:nvPr/>
        </p:nvSpPr>
        <p:spPr>
          <a:xfrm>
            <a:off x="2635375" y="490706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0" name="Diamond 789">
            <a:extLst>
              <a:ext uri="{FF2B5EF4-FFF2-40B4-BE49-F238E27FC236}">
                <a16:creationId xmlns:a16="http://schemas.microsoft.com/office/drawing/2014/main" id="{9BBF0163-10D5-4FAD-AF46-09E34CFA22CA}"/>
              </a:ext>
            </a:extLst>
          </p:cNvPr>
          <p:cNvSpPr/>
          <p:nvPr/>
        </p:nvSpPr>
        <p:spPr>
          <a:xfrm>
            <a:off x="2346254" y="4832585"/>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1" name="Diamond 790">
            <a:extLst>
              <a:ext uri="{FF2B5EF4-FFF2-40B4-BE49-F238E27FC236}">
                <a16:creationId xmlns:a16="http://schemas.microsoft.com/office/drawing/2014/main" id="{05E8EDC0-CC88-4BD2-8B74-9B13A6AC7A31}"/>
              </a:ext>
            </a:extLst>
          </p:cNvPr>
          <p:cNvSpPr/>
          <p:nvPr/>
        </p:nvSpPr>
        <p:spPr>
          <a:xfrm>
            <a:off x="2077447" y="4746605"/>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2" name="Diamond 791">
            <a:extLst>
              <a:ext uri="{FF2B5EF4-FFF2-40B4-BE49-F238E27FC236}">
                <a16:creationId xmlns:a16="http://schemas.microsoft.com/office/drawing/2014/main" id="{54CCB6D3-FC35-4AFB-BB6E-63AE2196F3C4}"/>
              </a:ext>
            </a:extLst>
          </p:cNvPr>
          <p:cNvSpPr/>
          <p:nvPr/>
        </p:nvSpPr>
        <p:spPr>
          <a:xfrm>
            <a:off x="1810622" y="4641509"/>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3" name="Diamond 792">
            <a:extLst>
              <a:ext uri="{FF2B5EF4-FFF2-40B4-BE49-F238E27FC236}">
                <a16:creationId xmlns:a16="http://schemas.microsoft.com/office/drawing/2014/main" id="{86E1BFC5-4406-45F2-A6B7-A6335C32613C}"/>
              </a:ext>
            </a:extLst>
          </p:cNvPr>
          <p:cNvSpPr/>
          <p:nvPr/>
        </p:nvSpPr>
        <p:spPr>
          <a:xfrm>
            <a:off x="1649460" y="462041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87" name="Group 186">
            <a:extLst>
              <a:ext uri="{FF2B5EF4-FFF2-40B4-BE49-F238E27FC236}">
                <a16:creationId xmlns:a16="http://schemas.microsoft.com/office/drawing/2014/main" id="{38A01B0C-6AF8-47D7-AEC2-B7FD16F46297}"/>
              </a:ext>
            </a:extLst>
          </p:cNvPr>
          <p:cNvGrpSpPr/>
          <p:nvPr/>
        </p:nvGrpSpPr>
        <p:grpSpPr>
          <a:xfrm>
            <a:off x="4027668" y="4957940"/>
            <a:ext cx="72000" cy="36000"/>
            <a:chOff x="4027668" y="4880306"/>
            <a:chExt cx="72000" cy="36000"/>
          </a:xfrm>
        </p:grpSpPr>
        <p:cxnSp>
          <p:nvCxnSpPr>
            <p:cNvPr id="184" name="Straight Connector 183">
              <a:extLst>
                <a:ext uri="{FF2B5EF4-FFF2-40B4-BE49-F238E27FC236}">
                  <a16:creationId xmlns:a16="http://schemas.microsoft.com/office/drawing/2014/main" id="{1B077F56-9C46-4110-A37D-61D9C33622C5}"/>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8B4A17A2-849E-4E13-95D9-C1946EF4C656}"/>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99" name="Group 798">
            <a:extLst>
              <a:ext uri="{FF2B5EF4-FFF2-40B4-BE49-F238E27FC236}">
                <a16:creationId xmlns:a16="http://schemas.microsoft.com/office/drawing/2014/main" id="{63559CAD-EAE5-4694-9CF1-F1ACB08A1729}"/>
              </a:ext>
            </a:extLst>
          </p:cNvPr>
          <p:cNvGrpSpPr/>
          <p:nvPr/>
        </p:nvGrpSpPr>
        <p:grpSpPr>
          <a:xfrm>
            <a:off x="3751531" y="4984242"/>
            <a:ext cx="72000" cy="36000"/>
            <a:chOff x="4027668" y="4880306"/>
            <a:chExt cx="72000" cy="36000"/>
          </a:xfrm>
        </p:grpSpPr>
        <p:cxnSp>
          <p:nvCxnSpPr>
            <p:cNvPr id="800" name="Straight Connector 799">
              <a:extLst>
                <a:ext uri="{FF2B5EF4-FFF2-40B4-BE49-F238E27FC236}">
                  <a16:creationId xmlns:a16="http://schemas.microsoft.com/office/drawing/2014/main" id="{DEB68125-6649-46A3-B99B-F38157CF12AC}"/>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01" name="Straight Connector 800">
              <a:extLst>
                <a:ext uri="{FF2B5EF4-FFF2-40B4-BE49-F238E27FC236}">
                  <a16:creationId xmlns:a16="http://schemas.microsoft.com/office/drawing/2014/main" id="{63311EA8-ECA8-4949-9864-F4853EDDAC8A}"/>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02" name="Group 801">
            <a:extLst>
              <a:ext uri="{FF2B5EF4-FFF2-40B4-BE49-F238E27FC236}">
                <a16:creationId xmlns:a16="http://schemas.microsoft.com/office/drawing/2014/main" id="{30D53BC6-8D60-4973-8047-6EF60F8D194A}"/>
              </a:ext>
            </a:extLst>
          </p:cNvPr>
          <p:cNvGrpSpPr/>
          <p:nvPr/>
        </p:nvGrpSpPr>
        <p:grpSpPr>
          <a:xfrm>
            <a:off x="3475179" y="5013473"/>
            <a:ext cx="72000" cy="36000"/>
            <a:chOff x="4027668" y="4880306"/>
            <a:chExt cx="72000" cy="36000"/>
          </a:xfrm>
        </p:grpSpPr>
        <p:cxnSp>
          <p:nvCxnSpPr>
            <p:cNvPr id="803" name="Straight Connector 802">
              <a:extLst>
                <a:ext uri="{FF2B5EF4-FFF2-40B4-BE49-F238E27FC236}">
                  <a16:creationId xmlns:a16="http://schemas.microsoft.com/office/drawing/2014/main" id="{09D330B0-5C45-4208-88B4-D8EB1113290A}"/>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04" name="Straight Connector 803">
              <a:extLst>
                <a:ext uri="{FF2B5EF4-FFF2-40B4-BE49-F238E27FC236}">
                  <a16:creationId xmlns:a16="http://schemas.microsoft.com/office/drawing/2014/main" id="{2BEF7BA0-28D5-4FF3-9716-838510F5BD18}"/>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05" name="Group 804">
            <a:extLst>
              <a:ext uri="{FF2B5EF4-FFF2-40B4-BE49-F238E27FC236}">
                <a16:creationId xmlns:a16="http://schemas.microsoft.com/office/drawing/2014/main" id="{B4E697B1-D5E4-435F-81EF-ABB840DA42BE}"/>
              </a:ext>
            </a:extLst>
          </p:cNvPr>
          <p:cNvGrpSpPr/>
          <p:nvPr/>
        </p:nvGrpSpPr>
        <p:grpSpPr>
          <a:xfrm>
            <a:off x="3195941" y="5005986"/>
            <a:ext cx="72000" cy="36000"/>
            <a:chOff x="4027668" y="4880306"/>
            <a:chExt cx="72000" cy="36000"/>
          </a:xfrm>
        </p:grpSpPr>
        <p:cxnSp>
          <p:nvCxnSpPr>
            <p:cNvPr id="806" name="Straight Connector 805">
              <a:extLst>
                <a:ext uri="{FF2B5EF4-FFF2-40B4-BE49-F238E27FC236}">
                  <a16:creationId xmlns:a16="http://schemas.microsoft.com/office/drawing/2014/main" id="{90956D40-5129-4F79-9837-6297492FC38B}"/>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07" name="Straight Connector 806">
              <a:extLst>
                <a:ext uri="{FF2B5EF4-FFF2-40B4-BE49-F238E27FC236}">
                  <a16:creationId xmlns:a16="http://schemas.microsoft.com/office/drawing/2014/main" id="{9EE911A2-7731-4BC7-80DA-F5D2266A1904}"/>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16" name="Group 815">
            <a:extLst>
              <a:ext uri="{FF2B5EF4-FFF2-40B4-BE49-F238E27FC236}">
                <a16:creationId xmlns:a16="http://schemas.microsoft.com/office/drawing/2014/main" id="{310464E1-2FA4-4BB5-81F6-0AB97BACF90E}"/>
              </a:ext>
            </a:extLst>
          </p:cNvPr>
          <p:cNvGrpSpPr/>
          <p:nvPr/>
        </p:nvGrpSpPr>
        <p:grpSpPr>
          <a:xfrm>
            <a:off x="2922453" y="4999822"/>
            <a:ext cx="72000" cy="36000"/>
            <a:chOff x="4027668" y="4880306"/>
            <a:chExt cx="72000" cy="36000"/>
          </a:xfrm>
        </p:grpSpPr>
        <p:cxnSp>
          <p:nvCxnSpPr>
            <p:cNvPr id="817" name="Straight Connector 816">
              <a:extLst>
                <a:ext uri="{FF2B5EF4-FFF2-40B4-BE49-F238E27FC236}">
                  <a16:creationId xmlns:a16="http://schemas.microsoft.com/office/drawing/2014/main" id="{A453CD8E-73D8-4516-AB8F-0FFFAC875988}"/>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18" name="Straight Connector 817">
              <a:extLst>
                <a:ext uri="{FF2B5EF4-FFF2-40B4-BE49-F238E27FC236}">
                  <a16:creationId xmlns:a16="http://schemas.microsoft.com/office/drawing/2014/main" id="{E788BD26-E0CB-4D89-B214-5D0E32CCEFB0}"/>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19" name="Group 818">
            <a:extLst>
              <a:ext uri="{FF2B5EF4-FFF2-40B4-BE49-F238E27FC236}">
                <a16:creationId xmlns:a16="http://schemas.microsoft.com/office/drawing/2014/main" id="{C23BBDFC-8C39-4AD5-A654-ADD8F9B3808D}"/>
              </a:ext>
            </a:extLst>
          </p:cNvPr>
          <p:cNvGrpSpPr/>
          <p:nvPr/>
        </p:nvGrpSpPr>
        <p:grpSpPr>
          <a:xfrm>
            <a:off x="2643095" y="4887259"/>
            <a:ext cx="72000" cy="36000"/>
            <a:chOff x="4027668" y="4880306"/>
            <a:chExt cx="72000" cy="36000"/>
          </a:xfrm>
        </p:grpSpPr>
        <p:cxnSp>
          <p:nvCxnSpPr>
            <p:cNvPr id="820" name="Straight Connector 819">
              <a:extLst>
                <a:ext uri="{FF2B5EF4-FFF2-40B4-BE49-F238E27FC236}">
                  <a16:creationId xmlns:a16="http://schemas.microsoft.com/office/drawing/2014/main" id="{55F77161-3648-4303-889E-9B24069CE2D1}"/>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21" name="Straight Connector 820">
              <a:extLst>
                <a:ext uri="{FF2B5EF4-FFF2-40B4-BE49-F238E27FC236}">
                  <a16:creationId xmlns:a16="http://schemas.microsoft.com/office/drawing/2014/main" id="{E6DD3B3F-68E3-453E-9AA6-65FC4CC01913}"/>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22" name="Group 821">
            <a:extLst>
              <a:ext uri="{FF2B5EF4-FFF2-40B4-BE49-F238E27FC236}">
                <a16:creationId xmlns:a16="http://schemas.microsoft.com/office/drawing/2014/main" id="{D948C84B-592F-46F1-BCE0-1F9A577A8A28}"/>
              </a:ext>
            </a:extLst>
          </p:cNvPr>
          <p:cNvGrpSpPr/>
          <p:nvPr/>
        </p:nvGrpSpPr>
        <p:grpSpPr>
          <a:xfrm>
            <a:off x="2362851" y="4808579"/>
            <a:ext cx="72000" cy="36000"/>
            <a:chOff x="4027668" y="4880306"/>
            <a:chExt cx="72000" cy="36000"/>
          </a:xfrm>
        </p:grpSpPr>
        <p:cxnSp>
          <p:nvCxnSpPr>
            <p:cNvPr id="823" name="Straight Connector 822">
              <a:extLst>
                <a:ext uri="{FF2B5EF4-FFF2-40B4-BE49-F238E27FC236}">
                  <a16:creationId xmlns:a16="http://schemas.microsoft.com/office/drawing/2014/main" id="{614AF473-3C07-4330-B903-7563879575FD}"/>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24" name="Straight Connector 823">
              <a:extLst>
                <a:ext uri="{FF2B5EF4-FFF2-40B4-BE49-F238E27FC236}">
                  <a16:creationId xmlns:a16="http://schemas.microsoft.com/office/drawing/2014/main" id="{258067CA-0A59-4DF1-B8DE-EEE233AD2D02}"/>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825" name="Group 824">
            <a:extLst>
              <a:ext uri="{FF2B5EF4-FFF2-40B4-BE49-F238E27FC236}">
                <a16:creationId xmlns:a16="http://schemas.microsoft.com/office/drawing/2014/main" id="{1D257F70-6A40-47C2-99E3-CCF01B45BEB0}"/>
              </a:ext>
            </a:extLst>
          </p:cNvPr>
          <p:cNvGrpSpPr/>
          <p:nvPr/>
        </p:nvGrpSpPr>
        <p:grpSpPr>
          <a:xfrm>
            <a:off x="2093237" y="4737510"/>
            <a:ext cx="72000" cy="36000"/>
            <a:chOff x="4027668" y="4880306"/>
            <a:chExt cx="72000" cy="36000"/>
          </a:xfrm>
        </p:grpSpPr>
        <p:cxnSp>
          <p:nvCxnSpPr>
            <p:cNvPr id="826" name="Straight Connector 825">
              <a:extLst>
                <a:ext uri="{FF2B5EF4-FFF2-40B4-BE49-F238E27FC236}">
                  <a16:creationId xmlns:a16="http://schemas.microsoft.com/office/drawing/2014/main" id="{3F7273D7-8B3E-4574-B63E-58A06B928E0D}"/>
                </a:ext>
              </a:extLst>
            </p:cNvPr>
            <p:cNvCxnSpPr/>
            <p:nvPr/>
          </p:nvCxnSpPr>
          <p:spPr>
            <a:xfrm>
              <a:off x="4027668" y="4880306"/>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27" name="Straight Connector 826">
              <a:extLst>
                <a:ext uri="{FF2B5EF4-FFF2-40B4-BE49-F238E27FC236}">
                  <a16:creationId xmlns:a16="http://schemas.microsoft.com/office/drawing/2014/main" id="{3D9892C5-EDC7-48B9-ADD0-DC4AE0FF8EEB}"/>
                </a:ext>
              </a:extLst>
            </p:cNvPr>
            <p:cNvCxnSpPr/>
            <p:nvPr/>
          </p:nvCxnSpPr>
          <p:spPr>
            <a:xfrm>
              <a:off x="4063668" y="4880306"/>
              <a:ext cx="0" cy="36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8B4FE36C-52D5-4D05-A746-9EF9D0C402A0}"/>
              </a:ext>
            </a:extLst>
          </p:cNvPr>
          <p:cNvGrpSpPr/>
          <p:nvPr/>
        </p:nvGrpSpPr>
        <p:grpSpPr>
          <a:xfrm>
            <a:off x="346879" y="1670202"/>
            <a:ext cx="3941939" cy="2045382"/>
            <a:chOff x="346879" y="1670202"/>
            <a:chExt cx="3941939" cy="2045382"/>
          </a:xfrm>
        </p:grpSpPr>
        <p:cxnSp>
          <p:nvCxnSpPr>
            <p:cNvPr id="11" name="Straight Connector 10">
              <a:extLst>
                <a:ext uri="{FF2B5EF4-FFF2-40B4-BE49-F238E27FC236}">
                  <a16:creationId xmlns:a16="http://schemas.microsoft.com/office/drawing/2014/main" id="{35B06492-9339-49E5-B28B-A8B36AB11D1F}"/>
                </a:ext>
              </a:extLst>
            </p:cNvPr>
            <p:cNvCxnSpPr/>
            <p:nvPr/>
          </p:nvCxnSpPr>
          <p:spPr>
            <a:xfrm>
              <a:off x="689260" y="1806685"/>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306B86F-E6D2-41ED-946A-061338D067D4}"/>
                </a:ext>
              </a:extLst>
            </p:cNvPr>
            <p:cNvCxnSpPr/>
            <p:nvPr/>
          </p:nvCxnSpPr>
          <p:spPr>
            <a:xfrm>
              <a:off x="689260" y="206529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8612E0F-7957-40DB-8928-13AED425D9A0}"/>
                </a:ext>
              </a:extLst>
            </p:cNvPr>
            <p:cNvCxnSpPr/>
            <p:nvPr/>
          </p:nvCxnSpPr>
          <p:spPr>
            <a:xfrm>
              <a:off x="689260" y="2323911"/>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DD88ACC-C3E0-4A1C-AEF5-85F7951DAEF7}"/>
                </a:ext>
              </a:extLst>
            </p:cNvPr>
            <p:cNvCxnSpPr/>
            <p:nvPr/>
          </p:nvCxnSpPr>
          <p:spPr>
            <a:xfrm>
              <a:off x="689260" y="258252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5D9A6BA-1B64-4991-A91D-CDEE23EBD13E}"/>
                </a:ext>
              </a:extLst>
            </p:cNvPr>
            <p:cNvCxnSpPr/>
            <p:nvPr/>
          </p:nvCxnSpPr>
          <p:spPr>
            <a:xfrm>
              <a:off x="689260" y="284113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C226FAE-A99F-4B9A-BCAC-BFD8FC94C410}"/>
                </a:ext>
              </a:extLst>
            </p:cNvPr>
            <p:cNvCxnSpPr/>
            <p:nvPr/>
          </p:nvCxnSpPr>
          <p:spPr>
            <a:xfrm>
              <a:off x="689260" y="309975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442496D-EEDD-4C65-BBE9-89F8E01F2546}"/>
                </a:ext>
              </a:extLst>
            </p:cNvPr>
            <p:cNvCxnSpPr/>
            <p:nvPr/>
          </p:nvCxnSpPr>
          <p:spPr>
            <a:xfrm>
              <a:off x="77712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E3CD0F4-4D27-4E3D-BF2D-6CC0AB9F1740}"/>
                </a:ext>
              </a:extLst>
            </p:cNvPr>
            <p:cNvCxnSpPr/>
            <p:nvPr/>
          </p:nvCxnSpPr>
          <p:spPr>
            <a:xfrm>
              <a:off x="105328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8BF17D0-D3A2-409E-A89C-BD0E1786E5F6}"/>
                </a:ext>
              </a:extLst>
            </p:cNvPr>
            <p:cNvCxnSpPr/>
            <p:nvPr/>
          </p:nvCxnSpPr>
          <p:spPr>
            <a:xfrm>
              <a:off x="160559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5F5DE68-58E7-40AA-96B4-C63E292F94BA}"/>
                </a:ext>
              </a:extLst>
            </p:cNvPr>
            <p:cNvCxnSpPr/>
            <p:nvPr/>
          </p:nvCxnSpPr>
          <p:spPr>
            <a:xfrm>
              <a:off x="271021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65C1B91-BFAF-43C8-B0B2-084DC944BD5D}"/>
                </a:ext>
              </a:extLst>
            </p:cNvPr>
            <p:cNvCxnSpPr/>
            <p:nvPr/>
          </p:nvCxnSpPr>
          <p:spPr>
            <a:xfrm>
              <a:off x="298636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5457CEF-04CF-4738-A9C6-D77092D77DAE}"/>
                </a:ext>
              </a:extLst>
            </p:cNvPr>
            <p:cNvCxnSpPr/>
            <p:nvPr/>
          </p:nvCxnSpPr>
          <p:spPr>
            <a:xfrm>
              <a:off x="326252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2DC5B94-94C2-4441-B1B4-26B1BE732224}"/>
                </a:ext>
              </a:extLst>
            </p:cNvPr>
            <p:cNvCxnSpPr/>
            <p:nvPr/>
          </p:nvCxnSpPr>
          <p:spPr>
            <a:xfrm>
              <a:off x="353867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F30865F-0CA1-48BC-9004-8FB6106A2B5A}"/>
                </a:ext>
              </a:extLst>
            </p:cNvPr>
            <p:cNvCxnSpPr/>
            <p:nvPr/>
          </p:nvCxnSpPr>
          <p:spPr>
            <a:xfrm>
              <a:off x="381483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5AE17EA-E9AD-4611-88BC-78B25CD9361C}"/>
                </a:ext>
              </a:extLst>
            </p:cNvPr>
            <p:cNvCxnSpPr/>
            <p:nvPr/>
          </p:nvCxnSpPr>
          <p:spPr>
            <a:xfrm>
              <a:off x="4090988"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66E17F8-24AB-4CF5-9AE7-10B1863BB077}"/>
                </a:ext>
              </a:extLst>
            </p:cNvPr>
            <p:cNvSpPr txBox="1"/>
            <p:nvPr/>
          </p:nvSpPr>
          <p:spPr>
            <a:xfrm>
              <a:off x="346879" y="1670202"/>
              <a:ext cx="379958" cy="276999"/>
            </a:xfrm>
            <a:prstGeom prst="rect">
              <a:avLst/>
            </a:prstGeom>
            <a:noFill/>
          </p:spPr>
          <p:txBody>
            <a:bodyPr wrap="square" rtlCol="0" anchor="ctr">
              <a:spAutoFit/>
            </a:bodyPr>
            <a:lstStyle/>
            <a:p>
              <a:pPr algn="r"/>
              <a:r>
                <a:rPr lang="en-US" sz="1200" dirty="0"/>
                <a:t>10</a:t>
              </a:r>
              <a:endParaRPr lang="en-GB" sz="1200" dirty="0"/>
            </a:p>
          </p:txBody>
        </p:sp>
        <p:sp>
          <p:nvSpPr>
            <p:cNvPr id="56" name="TextBox 55">
              <a:extLst>
                <a:ext uri="{FF2B5EF4-FFF2-40B4-BE49-F238E27FC236}">
                  <a16:creationId xmlns:a16="http://schemas.microsoft.com/office/drawing/2014/main" id="{EEEF3D01-5335-4EC8-85E9-5238138DF764}"/>
                </a:ext>
              </a:extLst>
            </p:cNvPr>
            <p:cNvSpPr txBox="1"/>
            <p:nvPr/>
          </p:nvSpPr>
          <p:spPr>
            <a:xfrm>
              <a:off x="377445" y="1923636"/>
              <a:ext cx="349391" cy="276999"/>
            </a:xfrm>
            <a:prstGeom prst="rect">
              <a:avLst/>
            </a:prstGeom>
            <a:noFill/>
          </p:spPr>
          <p:txBody>
            <a:bodyPr wrap="square" rtlCol="0" anchor="ctr">
              <a:spAutoFit/>
            </a:bodyPr>
            <a:lstStyle/>
            <a:p>
              <a:pPr algn="r"/>
              <a:r>
                <a:rPr lang="en-US" sz="1200" dirty="0"/>
                <a:t>9</a:t>
              </a:r>
              <a:endParaRPr lang="en-GB" sz="1200" dirty="0"/>
            </a:p>
          </p:txBody>
        </p:sp>
        <p:sp>
          <p:nvSpPr>
            <p:cNvPr id="57" name="TextBox 56">
              <a:extLst>
                <a:ext uri="{FF2B5EF4-FFF2-40B4-BE49-F238E27FC236}">
                  <a16:creationId xmlns:a16="http://schemas.microsoft.com/office/drawing/2014/main" id="{E40F7BCD-11E3-44BA-A7D4-0C678C3B557F}"/>
                </a:ext>
              </a:extLst>
            </p:cNvPr>
            <p:cNvSpPr txBox="1"/>
            <p:nvPr/>
          </p:nvSpPr>
          <p:spPr>
            <a:xfrm>
              <a:off x="424535" y="2203248"/>
              <a:ext cx="349391" cy="276999"/>
            </a:xfrm>
            <a:prstGeom prst="rect">
              <a:avLst/>
            </a:prstGeom>
            <a:noFill/>
          </p:spPr>
          <p:txBody>
            <a:bodyPr wrap="square" rtlCol="0" anchor="ctr">
              <a:spAutoFit/>
            </a:bodyPr>
            <a:lstStyle/>
            <a:p>
              <a:pPr algn="r"/>
              <a:r>
                <a:rPr lang="en-US" sz="1200" dirty="0"/>
                <a:t>8</a:t>
              </a:r>
              <a:endParaRPr lang="en-GB" sz="1200" dirty="0"/>
            </a:p>
          </p:txBody>
        </p:sp>
        <p:sp>
          <p:nvSpPr>
            <p:cNvPr id="58" name="TextBox 57">
              <a:extLst>
                <a:ext uri="{FF2B5EF4-FFF2-40B4-BE49-F238E27FC236}">
                  <a16:creationId xmlns:a16="http://schemas.microsoft.com/office/drawing/2014/main" id="{A07BD488-F9C7-480B-BF70-1F4B70F160CC}"/>
                </a:ext>
              </a:extLst>
            </p:cNvPr>
            <p:cNvSpPr txBox="1"/>
            <p:nvPr/>
          </p:nvSpPr>
          <p:spPr>
            <a:xfrm>
              <a:off x="377445" y="2438357"/>
              <a:ext cx="349391" cy="276999"/>
            </a:xfrm>
            <a:prstGeom prst="rect">
              <a:avLst/>
            </a:prstGeom>
            <a:noFill/>
          </p:spPr>
          <p:txBody>
            <a:bodyPr wrap="square" rtlCol="0" anchor="ctr">
              <a:spAutoFit/>
            </a:bodyPr>
            <a:lstStyle/>
            <a:p>
              <a:pPr algn="r"/>
              <a:r>
                <a:rPr lang="en-US" sz="1200" dirty="0"/>
                <a:t>7</a:t>
              </a:r>
              <a:endParaRPr lang="en-GB" sz="1200" dirty="0"/>
            </a:p>
          </p:txBody>
        </p:sp>
        <p:sp>
          <p:nvSpPr>
            <p:cNvPr id="59" name="TextBox 58">
              <a:extLst>
                <a:ext uri="{FF2B5EF4-FFF2-40B4-BE49-F238E27FC236}">
                  <a16:creationId xmlns:a16="http://schemas.microsoft.com/office/drawing/2014/main" id="{06275165-61E6-42D1-9BFC-FF78D680E31F}"/>
                </a:ext>
              </a:extLst>
            </p:cNvPr>
            <p:cNvSpPr txBox="1"/>
            <p:nvPr/>
          </p:nvSpPr>
          <p:spPr>
            <a:xfrm>
              <a:off x="377445" y="2701176"/>
              <a:ext cx="349391" cy="276999"/>
            </a:xfrm>
            <a:prstGeom prst="rect">
              <a:avLst/>
            </a:prstGeom>
            <a:noFill/>
          </p:spPr>
          <p:txBody>
            <a:bodyPr wrap="square" rtlCol="0" anchor="ctr">
              <a:spAutoFit/>
            </a:bodyPr>
            <a:lstStyle/>
            <a:p>
              <a:pPr algn="r"/>
              <a:r>
                <a:rPr lang="en-US" sz="1200" dirty="0"/>
                <a:t>6</a:t>
              </a:r>
              <a:endParaRPr lang="en-GB" sz="1200" dirty="0"/>
            </a:p>
          </p:txBody>
        </p:sp>
        <p:sp>
          <p:nvSpPr>
            <p:cNvPr id="60" name="TextBox 59">
              <a:extLst>
                <a:ext uri="{FF2B5EF4-FFF2-40B4-BE49-F238E27FC236}">
                  <a16:creationId xmlns:a16="http://schemas.microsoft.com/office/drawing/2014/main" id="{31BA45EE-A1AD-4036-B494-DF6BD62E0D2F}"/>
                </a:ext>
              </a:extLst>
            </p:cNvPr>
            <p:cNvSpPr txBox="1"/>
            <p:nvPr/>
          </p:nvSpPr>
          <p:spPr>
            <a:xfrm>
              <a:off x="377445" y="2956697"/>
              <a:ext cx="349391" cy="276999"/>
            </a:xfrm>
            <a:prstGeom prst="rect">
              <a:avLst/>
            </a:prstGeom>
            <a:noFill/>
          </p:spPr>
          <p:txBody>
            <a:bodyPr wrap="square" rtlCol="0" anchor="ctr">
              <a:spAutoFit/>
            </a:bodyPr>
            <a:lstStyle/>
            <a:p>
              <a:pPr algn="r"/>
              <a:r>
                <a:rPr lang="en-US" sz="1200" dirty="0"/>
                <a:t>5</a:t>
              </a:r>
              <a:endParaRPr lang="en-GB" sz="1200" dirty="0"/>
            </a:p>
          </p:txBody>
        </p:sp>
        <p:sp>
          <p:nvSpPr>
            <p:cNvPr id="61" name="TextBox 60">
              <a:extLst>
                <a:ext uri="{FF2B5EF4-FFF2-40B4-BE49-F238E27FC236}">
                  <a16:creationId xmlns:a16="http://schemas.microsoft.com/office/drawing/2014/main" id="{1B8D642E-EE97-4B34-9019-86CDF35EF7F6}"/>
                </a:ext>
              </a:extLst>
            </p:cNvPr>
            <p:cNvSpPr txBox="1"/>
            <p:nvPr/>
          </p:nvSpPr>
          <p:spPr>
            <a:xfrm>
              <a:off x="577812" y="3312362"/>
              <a:ext cx="393947" cy="276999"/>
            </a:xfrm>
            <a:prstGeom prst="rect">
              <a:avLst/>
            </a:prstGeom>
            <a:noFill/>
          </p:spPr>
          <p:txBody>
            <a:bodyPr wrap="square" rtlCol="0" anchor="t">
              <a:spAutoFit/>
            </a:bodyPr>
            <a:lstStyle/>
            <a:p>
              <a:pPr algn="ctr"/>
              <a:r>
                <a:rPr lang="en-US" sz="1200" dirty="0"/>
                <a:t>0</a:t>
              </a:r>
              <a:endParaRPr lang="en-GB" sz="1200" dirty="0"/>
            </a:p>
          </p:txBody>
        </p:sp>
        <p:sp>
          <p:nvSpPr>
            <p:cNvPr id="62" name="TextBox 61">
              <a:extLst>
                <a:ext uri="{FF2B5EF4-FFF2-40B4-BE49-F238E27FC236}">
                  <a16:creationId xmlns:a16="http://schemas.microsoft.com/office/drawing/2014/main" id="{5721C504-2CDF-4A60-8AD4-C262F07748D0}"/>
                </a:ext>
              </a:extLst>
            </p:cNvPr>
            <p:cNvSpPr txBox="1"/>
            <p:nvPr/>
          </p:nvSpPr>
          <p:spPr>
            <a:xfrm>
              <a:off x="854234" y="3312362"/>
              <a:ext cx="393947" cy="276999"/>
            </a:xfrm>
            <a:prstGeom prst="rect">
              <a:avLst/>
            </a:prstGeom>
            <a:noFill/>
          </p:spPr>
          <p:txBody>
            <a:bodyPr wrap="square" rtlCol="0" anchor="t">
              <a:spAutoFit/>
            </a:bodyPr>
            <a:lstStyle/>
            <a:p>
              <a:pPr algn="ctr"/>
              <a:r>
                <a:rPr lang="en-US" sz="1200" dirty="0"/>
                <a:t>7</a:t>
              </a:r>
              <a:endParaRPr lang="en-GB" sz="1200" dirty="0"/>
            </a:p>
          </p:txBody>
        </p:sp>
        <p:sp>
          <p:nvSpPr>
            <p:cNvPr id="63" name="TextBox 62">
              <a:extLst>
                <a:ext uri="{FF2B5EF4-FFF2-40B4-BE49-F238E27FC236}">
                  <a16:creationId xmlns:a16="http://schemas.microsoft.com/office/drawing/2014/main" id="{E46FD466-EF4E-4760-B551-A552D55B2E72}"/>
                </a:ext>
              </a:extLst>
            </p:cNvPr>
            <p:cNvSpPr txBox="1"/>
            <p:nvPr/>
          </p:nvSpPr>
          <p:spPr>
            <a:xfrm>
              <a:off x="1130656" y="3312362"/>
              <a:ext cx="393947" cy="276999"/>
            </a:xfrm>
            <a:prstGeom prst="rect">
              <a:avLst/>
            </a:prstGeom>
            <a:noFill/>
          </p:spPr>
          <p:txBody>
            <a:bodyPr wrap="square" rtlCol="0" anchor="t">
              <a:spAutoFit/>
            </a:bodyPr>
            <a:lstStyle/>
            <a:p>
              <a:pPr algn="ctr"/>
              <a:r>
                <a:rPr lang="en-US" sz="1200" dirty="0"/>
                <a:t>14</a:t>
              </a:r>
              <a:endParaRPr lang="en-GB" sz="1200" dirty="0"/>
            </a:p>
          </p:txBody>
        </p:sp>
        <p:sp>
          <p:nvSpPr>
            <p:cNvPr id="64" name="TextBox 63">
              <a:extLst>
                <a:ext uri="{FF2B5EF4-FFF2-40B4-BE49-F238E27FC236}">
                  <a16:creationId xmlns:a16="http://schemas.microsoft.com/office/drawing/2014/main" id="{AF129B92-D28E-4922-AD3A-B7C7C3AB7BAC}"/>
                </a:ext>
              </a:extLst>
            </p:cNvPr>
            <p:cNvSpPr txBox="1"/>
            <p:nvPr/>
          </p:nvSpPr>
          <p:spPr>
            <a:xfrm>
              <a:off x="1407078" y="3312362"/>
              <a:ext cx="393947" cy="276999"/>
            </a:xfrm>
            <a:prstGeom prst="rect">
              <a:avLst/>
            </a:prstGeom>
            <a:noFill/>
          </p:spPr>
          <p:txBody>
            <a:bodyPr wrap="square" rtlCol="0" anchor="t">
              <a:spAutoFit/>
            </a:bodyPr>
            <a:lstStyle/>
            <a:p>
              <a:pPr algn="ctr"/>
              <a:r>
                <a:rPr lang="en-US" sz="1200" dirty="0"/>
                <a:t>21</a:t>
              </a:r>
              <a:endParaRPr lang="en-GB" sz="1200" dirty="0"/>
            </a:p>
          </p:txBody>
        </p:sp>
        <p:sp>
          <p:nvSpPr>
            <p:cNvPr id="65" name="TextBox 64">
              <a:extLst>
                <a:ext uri="{FF2B5EF4-FFF2-40B4-BE49-F238E27FC236}">
                  <a16:creationId xmlns:a16="http://schemas.microsoft.com/office/drawing/2014/main" id="{9536DF35-05D5-4F66-B2EA-6A0A0DD8C8C5}"/>
                </a:ext>
              </a:extLst>
            </p:cNvPr>
            <p:cNvSpPr txBox="1"/>
            <p:nvPr/>
          </p:nvSpPr>
          <p:spPr>
            <a:xfrm>
              <a:off x="1683500" y="3312362"/>
              <a:ext cx="393947" cy="276999"/>
            </a:xfrm>
            <a:prstGeom prst="rect">
              <a:avLst/>
            </a:prstGeom>
            <a:noFill/>
          </p:spPr>
          <p:txBody>
            <a:bodyPr wrap="square" rtlCol="0" anchor="t">
              <a:spAutoFit/>
            </a:bodyPr>
            <a:lstStyle/>
            <a:p>
              <a:pPr algn="ctr"/>
              <a:r>
                <a:rPr lang="en-US" sz="1200" dirty="0"/>
                <a:t>28</a:t>
              </a:r>
              <a:endParaRPr lang="en-GB" sz="1200" dirty="0"/>
            </a:p>
          </p:txBody>
        </p:sp>
        <p:sp>
          <p:nvSpPr>
            <p:cNvPr id="66" name="TextBox 65">
              <a:extLst>
                <a:ext uri="{FF2B5EF4-FFF2-40B4-BE49-F238E27FC236}">
                  <a16:creationId xmlns:a16="http://schemas.microsoft.com/office/drawing/2014/main" id="{081D643A-1EB6-4592-8553-89E1E0FF0776}"/>
                </a:ext>
              </a:extLst>
            </p:cNvPr>
            <p:cNvSpPr txBox="1"/>
            <p:nvPr/>
          </p:nvSpPr>
          <p:spPr>
            <a:xfrm>
              <a:off x="1959922" y="3312362"/>
              <a:ext cx="393947" cy="276999"/>
            </a:xfrm>
            <a:prstGeom prst="rect">
              <a:avLst/>
            </a:prstGeom>
            <a:noFill/>
          </p:spPr>
          <p:txBody>
            <a:bodyPr wrap="square" rtlCol="0" anchor="t">
              <a:spAutoFit/>
            </a:bodyPr>
            <a:lstStyle/>
            <a:p>
              <a:pPr algn="ctr"/>
              <a:r>
                <a:rPr lang="en-US" sz="1200" dirty="0"/>
                <a:t>35</a:t>
              </a:r>
              <a:endParaRPr lang="en-GB" sz="1200" dirty="0"/>
            </a:p>
          </p:txBody>
        </p:sp>
        <p:sp>
          <p:nvSpPr>
            <p:cNvPr id="67" name="TextBox 66">
              <a:extLst>
                <a:ext uri="{FF2B5EF4-FFF2-40B4-BE49-F238E27FC236}">
                  <a16:creationId xmlns:a16="http://schemas.microsoft.com/office/drawing/2014/main" id="{042E84DE-A022-4C4D-A239-DFDA080DEA3F}"/>
                </a:ext>
              </a:extLst>
            </p:cNvPr>
            <p:cNvSpPr txBox="1"/>
            <p:nvPr/>
          </p:nvSpPr>
          <p:spPr>
            <a:xfrm>
              <a:off x="2236344" y="3312362"/>
              <a:ext cx="393947" cy="276999"/>
            </a:xfrm>
            <a:prstGeom prst="rect">
              <a:avLst/>
            </a:prstGeom>
            <a:noFill/>
          </p:spPr>
          <p:txBody>
            <a:bodyPr wrap="square" rtlCol="0" anchor="t">
              <a:spAutoFit/>
            </a:bodyPr>
            <a:lstStyle/>
            <a:p>
              <a:pPr algn="ctr"/>
              <a:r>
                <a:rPr lang="en-US" sz="1200" dirty="0"/>
                <a:t>42</a:t>
              </a:r>
              <a:endParaRPr lang="en-GB" sz="1200" dirty="0"/>
            </a:p>
          </p:txBody>
        </p:sp>
        <p:sp>
          <p:nvSpPr>
            <p:cNvPr id="68" name="TextBox 67">
              <a:extLst>
                <a:ext uri="{FF2B5EF4-FFF2-40B4-BE49-F238E27FC236}">
                  <a16:creationId xmlns:a16="http://schemas.microsoft.com/office/drawing/2014/main" id="{C6847929-0025-4E06-9BD5-C0E437F1E5B0}"/>
                </a:ext>
              </a:extLst>
            </p:cNvPr>
            <p:cNvSpPr txBox="1"/>
            <p:nvPr/>
          </p:nvSpPr>
          <p:spPr>
            <a:xfrm>
              <a:off x="2512766" y="3312362"/>
              <a:ext cx="393947" cy="276999"/>
            </a:xfrm>
            <a:prstGeom prst="rect">
              <a:avLst/>
            </a:prstGeom>
            <a:noFill/>
          </p:spPr>
          <p:txBody>
            <a:bodyPr wrap="square" rtlCol="0" anchor="t">
              <a:spAutoFit/>
            </a:bodyPr>
            <a:lstStyle/>
            <a:p>
              <a:pPr algn="ctr"/>
              <a:r>
                <a:rPr lang="en-US" sz="1200" dirty="0"/>
                <a:t>49</a:t>
              </a:r>
              <a:endParaRPr lang="en-GB" sz="1200" dirty="0"/>
            </a:p>
          </p:txBody>
        </p:sp>
        <p:sp>
          <p:nvSpPr>
            <p:cNvPr id="69" name="TextBox 68">
              <a:extLst>
                <a:ext uri="{FF2B5EF4-FFF2-40B4-BE49-F238E27FC236}">
                  <a16:creationId xmlns:a16="http://schemas.microsoft.com/office/drawing/2014/main" id="{FF73EB00-DAD0-4281-AD74-A177E634B700}"/>
                </a:ext>
              </a:extLst>
            </p:cNvPr>
            <p:cNvSpPr txBox="1"/>
            <p:nvPr/>
          </p:nvSpPr>
          <p:spPr>
            <a:xfrm>
              <a:off x="2789188" y="3312362"/>
              <a:ext cx="393947" cy="276999"/>
            </a:xfrm>
            <a:prstGeom prst="rect">
              <a:avLst/>
            </a:prstGeom>
            <a:noFill/>
          </p:spPr>
          <p:txBody>
            <a:bodyPr wrap="square" rtlCol="0" anchor="t">
              <a:spAutoFit/>
            </a:bodyPr>
            <a:lstStyle/>
            <a:p>
              <a:pPr algn="ctr"/>
              <a:r>
                <a:rPr lang="en-US" sz="1200" dirty="0"/>
                <a:t>56</a:t>
              </a:r>
              <a:endParaRPr lang="en-GB" sz="1200" dirty="0"/>
            </a:p>
          </p:txBody>
        </p:sp>
        <p:sp>
          <p:nvSpPr>
            <p:cNvPr id="70" name="TextBox 69">
              <a:extLst>
                <a:ext uri="{FF2B5EF4-FFF2-40B4-BE49-F238E27FC236}">
                  <a16:creationId xmlns:a16="http://schemas.microsoft.com/office/drawing/2014/main" id="{C29481FC-D07D-4DB8-83FE-4B6366FE3A33}"/>
                </a:ext>
              </a:extLst>
            </p:cNvPr>
            <p:cNvSpPr txBox="1"/>
            <p:nvPr/>
          </p:nvSpPr>
          <p:spPr>
            <a:xfrm>
              <a:off x="3065610" y="3312362"/>
              <a:ext cx="393947" cy="276999"/>
            </a:xfrm>
            <a:prstGeom prst="rect">
              <a:avLst/>
            </a:prstGeom>
            <a:noFill/>
          </p:spPr>
          <p:txBody>
            <a:bodyPr wrap="square" rtlCol="0" anchor="t">
              <a:spAutoFit/>
            </a:bodyPr>
            <a:lstStyle/>
            <a:p>
              <a:pPr algn="ctr"/>
              <a:r>
                <a:rPr lang="en-US" sz="1200" dirty="0"/>
                <a:t>63</a:t>
              </a:r>
              <a:endParaRPr lang="en-GB" sz="1200" dirty="0"/>
            </a:p>
          </p:txBody>
        </p:sp>
        <p:sp>
          <p:nvSpPr>
            <p:cNvPr id="72" name="TextBox 71">
              <a:extLst>
                <a:ext uri="{FF2B5EF4-FFF2-40B4-BE49-F238E27FC236}">
                  <a16:creationId xmlns:a16="http://schemas.microsoft.com/office/drawing/2014/main" id="{2DB78246-8DAF-489A-B61D-7EA567D4E98A}"/>
                </a:ext>
              </a:extLst>
            </p:cNvPr>
            <p:cNvSpPr txBox="1"/>
            <p:nvPr/>
          </p:nvSpPr>
          <p:spPr>
            <a:xfrm>
              <a:off x="3342032" y="3312362"/>
              <a:ext cx="393947" cy="276999"/>
            </a:xfrm>
            <a:prstGeom prst="rect">
              <a:avLst/>
            </a:prstGeom>
            <a:noFill/>
          </p:spPr>
          <p:txBody>
            <a:bodyPr wrap="square" rtlCol="0" anchor="t">
              <a:spAutoFit/>
            </a:bodyPr>
            <a:lstStyle/>
            <a:p>
              <a:pPr algn="ctr"/>
              <a:r>
                <a:rPr lang="en-US" sz="1200" dirty="0"/>
                <a:t>70</a:t>
              </a:r>
              <a:endParaRPr lang="en-GB" sz="1200" dirty="0"/>
            </a:p>
          </p:txBody>
        </p:sp>
        <p:sp>
          <p:nvSpPr>
            <p:cNvPr id="73" name="TextBox 72">
              <a:extLst>
                <a:ext uri="{FF2B5EF4-FFF2-40B4-BE49-F238E27FC236}">
                  <a16:creationId xmlns:a16="http://schemas.microsoft.com/office/drawing/2014/main" id="{D7B1EC93-5EEA-42B8-A1E8-9B47F70CF0BA}"/>
                </a:ext>
              </a:extLst>
            </p:cNvPr>
            <p:cNvSpPr txBox="1"/>
            <p:nvPr/>
          </p:nvSpPr>
          <p:spPr>
            <a:xfrm>
              <a:off x="3618454" y="3312362"/>
              <a:ext cx="393947" cy="276999"/>
            </a:xfrm>
            <a:prstGeom prst="rect">
              <a:avLst/>
            </a:prstGeom>
            <a:noFill/>
          </p:spPr>
          <p:txBody>
            <a:bodyPr wrap="square" rtlCol="0" anchor="t">
              <a:spAutoFit/>
            </a:bodyPr>
            <a:lstStyle/>
            <a:p>
              <a:pPr algn="ctr"/>
              <a:r>
                <a:rPr lang="en-US" sz="1200" dirty="0"/>
                <a:t>77</a:t>
              </a:r>
              <a:endParaRPr lang="en-GB" sz="1200" dirty="0"/>
            </a:p>
          </p:txBody>
        </p:sp>
        <p:sp>
          <p:nvSpPr>
            <p:cNvPr id="74" name="TextBox 73">
              <a:extLst>
                <a:ext uri="{FF2B5EF4-FFF2-40B4-BE49-F238E27FC236}">
                  <a16:creationId xmlns:a16="http://schemas.microsoft.com/office/drawing/2014/main" id="{BE9AB112-F857-43A5-8AA1-D50E6043C6C6}"/>
                </a:ext>
              </a:extLst>
            </p:cNvPr>
            <p:cNvSpPr txBox="1"/>
            <p:nvPr/>
          </p:nvSpPr>
          <p:spPr>
            <a:xfrm>
              <a:off x="3894871" y="3312362"/>
              <a:ext cx="393947" cy="276999"/>
            </a:xfrm>
            <a:prstGeom prst="rect">
              <a:avLst/>
            </a:prstGeom>
            <a:noFill/>
          </p:spPr>
          <p:txBody>
            <a:bodyPr wrap="square" rtlCol="0" anchor="t">
              <a:spAutoFit/>
            </a:bodyPr>
            <a:lstStyle/>
            <a:p>
              <a:pPr algn="ctr"/>
              <a:r>
                <a:rPr lang="en-US" sz="1200" dirty="0"/>
                <a:t>84</a:t>
              </a:r>
              <a:endParaRPr lang="en-GB" sz="1200" dirty="0"/>
            </a:p>
          </p:txBody>
        </p:sp>
        <p:sp>
          <p:nvSpPr>
            <p:cNvPr id="75" name="TextBox 74">
              <a:extLst>
                <a:ext uri="{FF2B5EF4-FFF2-40B4-BE49-F238E27FC236}">
                  <a16:creationId xmlns:a16="http://schemas.microsoft.com/office/drawing/2014/main" id="{FBD01AD1-45ED-4F2C-BABB-0C810C1CBCCF}"/>
                </a:ext>
              </a:extLst>
            </p:cNvPr>
            <p:cNvSpPr txBox="1"/>
            <p:nvPr/>
          </p:nvSpPr>
          <p:spPr>
            <a:xfrm>
              <a:off x="777129" y="3438585"/>
              <a:ext cx="3313859" cy="276999"/>
            </a:xfrm>
            <a:prstGeom prst="rect">
              <a:avLst/>
            </a:prstGeom>
            <a:noFill/>
          </p:spPr>
          <p:txBody>
            <a:bodyPr wrap="square" rtlCol="0" anchor="t">
              <a:spAutoFit/>
            </a:bodyPr>
            <a:lstStyle/>
            <a:p>
              <a:pPr algn="ctr"/>
              <a:r>
                <a:rPr lang="en-US" sz="1200" dirty="0"/>
                <a:t>Days</a:t>
              </a:r>
              <a:endParaRPr lang="en-GB" sz="1200" dirty="0"/>
            </a:p>
          </p:txBody>
        </p:sp>
        <p:sp>
          <p:nvSpPr>
            <p:cNvPr id="78" name="TextBox 77">
              <a:extLst>
                <a:ext uri="{FF2B5EF4-FFF2-40B4-BE49-F238E27FC236}">
                  <a16:creationId xmlns:a16="http://schemas.microsoft.com/office/drawing/2014/main" id="{C46E3C2E-D572-4E81-A5CA-D48EC5C66B82}"/>
                </a:ext>
              </a:extLst>
            </p:cNvPr>
            <p:cNvSpPr txBox="1"/>
            <p:nvPr/>
          </p:nvSpPr>
          <p:spPr>
            <a:xfrm>
              <a:off x="1817746" y="1737657"/>
              <a:ext cx="1671970" cy="307777"/>
            </a:xfrm>
            <a:prstGeom prst="rect">
              <a:avLst/>
            </a:prstGeom>
            <a:noFill/>
          </p:spPr>
          <p:txBody>
            <a:bodyPr wrap="square" rtlCol="0" anchor="ctr">
              <a:spAutoFit/>
            </a:bodyPr>
            <a:lstStyle/>
            <a:p>
              <a:r>
                <a:rPr lang="en-US" sz="1400" dirty="0"/>
                <a:t>Treatment end</a:t>
              </a:r>
              <a:endParaRPr lang="en-GB" sz="1400" dirty="0"/>
            </a:p>
          </p:txBody>
        </p:sp>
        <p:sp>
          <p:nvSpPr>
            <p:cNvPr id="268" name="TextBox 267">
              <a:extLst>
                <a:ext uri="{FF2B5EF4-FFF2-40B4-BE49-F238E27FC236}">
                  <a16:creationId xmlns:a16="http://schemas.microsoft.com/office/drawing/2014/main" id="{462B0D8F-5C37-4E92-8BA8-8F57E977B625}"/>
                </a:ext>
              </a:extLst>
            </p:cNvPr>
            <p:cNvSpPr txBox="1"/>
            <p:nvPr/>
          </p:nvSpPr>
          <p:spPr>
            <a:xfrm>
              <a:off x="3620859" y="3089307"/>
              <a:ext cx="579770" cy="246221"/>
            </a:xfrm>
            <a:prstGeom prst="rect">
              <a:avLst/>
            </a:prstGeom>
            <a:noFill/>
          </p:spPr>
          <p:txBody>
            <a:bodyPr wrap="square" rtlCol="0" anchor="t">
              <a:spAutoFit/>
            </a:bodyPr>
            <a:lstStyle/>
            <a:p>
              <a:pPr algn="ctr"/>
              <a:r>
                <a:rPr lang="en-US" sz="1000" dirty="0"/>
                <a:t>LLOQ</a:t>
              </a:r>
              <a:endParaRPr lang="en-GB" sz="1000" dirty="0"/>
            </a:p>
          </p:txBody>
        </p:sp>
        <p:cxnSp>
          <p:nvCxnSpPr>
            <p:cNvPr id="5" name="Straight Connector 4">
              <a:extLst>
                <a:ext uri="{FF2B5EF4-FFF2-40B4-BE49-F238E27FC236}">
                  <a16:creationId xmlns:a16="http://schemas.microsoft.com/office/drawing/2014/main" id="{599D6273-F4C8-4E19-A4F8-F8E2BEE72D36}"/>
                </a:ext>
              </a:extLst>
            </p:cNvPr>
            <p:cNvCxnSpPr>
              <a:cxnSpLocks/>
            </p:cNvCxnSpPr>
            <p:nvPr/>
          </p:nvCxnSpPr>
          <p:spPr>
            <a:xfrm>
              <a:off x="740181" y="1800527"/>
              <a:ext cx="0" cy="149377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Arrow Connector 265">
              <a:extLst>
                <a:ext uri="{FF2B5EF4-FFF2-40B4-BE49-F238E27FC236}">
                  <a16:creationId xmlns:a16="http://schemas.microsoft.com/office/drawing/2014/main" id="{4E0B53A2-E246-4DB7-BD15-386A37E698F1}"/>
                </a:ext>
              </a:extLst>
            </p:cNvPr>
            <p:cNvCxnSpPr/>
            <p:nvPr/>
          </p:nvCxnSpPr>
          <p:spPr>
            <a:xfrm>
              <a:off x="2420343" y="1973434"/>
              <a:ext cx="0" cy="144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6C8BC44-F087-4968-81C0-8CEBBD1DBC1E}"/>
                </a:ext>
              </a:extLst>
            </p:cNvPr>
            <p:cNvCxnSpPr>
              <a:cxnSpLocks/>
            </p:cNvCxnSpPr>
            <p:nvPr/>
          </p:nvCxnSpPr>
          <p:spPr>
            <a:xfrm flipH="1">
              <a:off x="740182" y="3285066"/>
              <a:ext cx="335318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60E60756-A55B-40C4-9FE6-81728B11FED6}"/>
                </a:ext>
              </a:extLst>
            </p:cNvPr>
            <p:cNvGrpSpPr/>
            <p:nvPr/>
          </p:nvGrpSpPr>
          <p:grpSpPr>
            <a:xfrm>
              <a:off x="749147" y="2222872"/>
              <a:ext cx="3375591" cy="559821"/>
              <a:chOff x="749147" y="2222872"/>
              <a:chExt cx="3375591" cy="559821"/>
            </a:xfrm>
          </p:grpSpPr>
          <p:cxnSp>
            <p:nvCxnSpPr>
              <p:cNvPr id="312" name="Straight Connector 311">
                <a:extLst>
                  <a:ext uri="{FF2B5EF4-FFF2-40B4-BE49-F238E27FC236}">
                    <a16:creationId xmlns:a16="http://schemas.microsoft.com/office/drawing/2014/main" id="{4313885A-220C-4687-AE59-3A0666D2DF1F}"/>
                  </a:ext>
                </a:extLst>
              </p:cNvPr>
              <p:cNvCxnSpPr/>
              <p:nvPr/>
            </p:nvCxnSpPr>
            <p:spPr>
              <a:xfrm>
                <a:off x="2952511" y="2251859"/>
                <a:ext cx="72000" cy="0"/>
              </a:xfrm>
              <a:prstGeom prst="line">
                <a:avLst/>
              </a:prstGeom>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D4AB6022-A358-4B77-BBCB-32946D8F3BF2}"/>
                  </a:ext>
                </a:extLst>
              </p:cNvPr>
              <p:cNvCxnSpPr/>
              <p:nvPr/>
            </p:nvCxnSpPr>
            <p:spPr>
              <a:xfrm>
                <a:off x="4052423" y="2247413"/>
                <a:ext cx="72000"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679A1BE0-677D-4672-B574-CC1D1376FAFD}"/>
                  </a:ext>
                </a:extLst>
              </p:cNvPr>
              <p:cNvCxnSpPr/>
              <p:nvPr/>
            </p:nvCxnSpPr>
            <p:spPr>
              <a:xfrm>
                <a:off x="3501298" y="2265528"/>
                <a:ext cx="72000"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50CE5179-EE7C-4A8E-BB51-15AE5D8E21CC}"/>
                  </a:ext>
                </a:extLst>
              </p:cNvPr>
              <p:cNvCxnSpPr/>
              <p:nvPr/>
            </p:nvCxnSpPr>
            <p:spPr>
              <a:xfrm>
                <a:off x="3226523" y="2242047"/>
                <a:ext cx="72000" cy="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4" name="Freeform: Shape 23">
                <a:extLst>
                  <a:ext uri="{FF2B5EF4-FFF2-40B4-BE49-F238E27FC236}">
                    <a16:creationId xmlns:a16="http://schemas.microsoft.com/office/drawing/2014/main" id="{D86AA657-3FC4-454F-A9F5-5BCD447172B1}"/>
                  </a:ext>
                </a:extLst>
              </p:cNvPr>
              <p:cNvSpPr/>
              <p:nvPr/>
            </p:nvSpPr>
            <p:spPr>
              <a:xfrm>
                <a:off x="749147" y="2247441"/>
                <a:ext cx="3334439" cy="492087"/>
              </a:xfrm>
              <a:custGeom>
                <a:avLst/>
                <a:gdLst>
                  <a:gd name="connsiteX0" fmla="*/ 3334439 w 3334439"/>
                  <a:gd name="connsiteY0" fmla="*/ 29378 h 492087"/>
                  <a:gd name="connsiteX1" fmla="*/ 3070034 w 3334439"/>
                  <a:gd name="connsiteY1" fmla="*/ 0 h 492087"/>
                  <a:gd name="connsiteX2" fmla="*/ 2794612 w 3334439"/>
                  <a:gd name="connsiteY2" fmla="*/ 44067 h 492087"/>
                  <a:gd name="connsiteX3" fmla="*/ 2515518 w 3334439"/>
                  <a:gd name="connsiteY3" fmla="*/ 36723 h 492087"/>
                  <a:gd name="connsiteX4" fmla="*/ 2232752 w 3334439"/>
                  <a:gd name="connsiteY4" fmla="*/ 33051 h 492087"/>
                  <a:gd name="connsiteX5" fmla="*/ 1961002 w 3334439"/>
                  <a:gd name="connsiteY5" fmla="*/ 88135 h 492087"/>
                  <a:gd name="connsiteX6" fmla="*/ 1678236 w 3334439"/>
                  <a:gd name="connsiteY6" fmla="*/ 492087 h 492087"/>
                  <a:gd name="connsiteX7" fmla="*/ 1399142 w 3334439"/>
                  <a:gd name="connsiteY7" fmla="*/ 396607 h 492087"/>
                  <a:gd name="connsiteX8" fmla="*/ 1134737 w 3334439"/>
                  <a:gd name="connsiteY8" fmla="*/ 400279 h 492087"/>
                  <a:gd name="connsiteX9" fmla="*/ 973157 w 3334439"/>
                  <a:gd name="connsiteY9" fmla="*/ 437002 h 492087"/>
                  <a:gd name="connsiteX10" fmla="*/ 855643 w 3334439"/>
                  <a:gd name="connsiteY10" fmla="*/ 429658 h 492087"/>
                  <a:gd name="connsiteX11" fmla="*/ 697735 w 3334439"/>
                  <a:gd name="connsiteY11" fmla="*/ 440675 h 492087"/>
                  <a:gd name="connsiteX12" fmla="*/ 569205 w 3334439"/>
                  <a:gd name="connsiteY12" fmla="*/ 392935 h 492087"/>
                  <a:gd name="connsiteX13" fmla="*/ 414969 w 3334439"/>
                  <a:gd name="connsiteY13" fmla="*/ 356212 h 492087"/>
                  <a:gd name="connsiteX14" fmla="*/ 297455 w 3334439"/>
                  <a:gd name="connsiteY14" fmla="*/ 492087 h 492087"/>
                  <a:gd name="connsiteX15" fmla="*/ 146892 w 3334439"/>
                  <a:gd name="connsiteY15" fmla="*/ 403952 h 492087"/>
                  <a:gd name="connsiteX16" fmla="*/ 0 w 3334439"/>
                  <a:gd name="connsiteY16" fmla="*/ 44067 h 49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4439" h="492087">
                    <a:moveTo>
                      <a:pt x="3334439" y="29378"/>
                    </a:moveTo>
                    <a:lnTo>
                      <a:pt x="3070034" y="0"/>
                    </a:lnTo>
                    <a:lnTo>
                      <a:pt x="2794612" y="44067"/>
                    </a:lnTo>
                    <a:lnTo>
                      <a:pt x="2515518" y="36723"/>
                    </a:lnTo>
                    <a:lnTo>
                      <a:pt x="2232752" y="33051"/>
                    </a:lnTo>
                    <a:lnTo>
                      <a:pt x="1961002" y="88135"/>
                    </a:lnTo>
                    <a:lnTo>
                      <a:pt x="1678236" y="492087"/>
                    </a:lnTo>
                    <a:lnTo>
                      <a:pt x="1399142" y="396607"/>
                    </a:lnTo>
                    <a:lnTo>
                      <a:pt x="1134737" y="400279"/>
                    </a:lnTo>
                    <a:lnTo>
                      <a:pt x="973157" y="437002"/>
                    </a:lnTo>
                    <a:lnTo>
                      <a:pt x="855643" y="429658"/>
                    </a:lnTo>
                    <a:lnTo>
                      <a:pt x="697735" y="440675"/>
                    </a:lnTo>
                    <a:lnTo>
                      <a:pt x="569205" y="392935"/>
                    </a:lnTo>
                    <a:lnTo>
                      <a:pt x="414969" y="356212"/>
                    </a:lnTo>
                    <a:lnTo>
                      <a:pt x="297455" y="492087"/>
                    </a:lnTo>
                    <a:lnTo>
                      <a:pt x="146892" y="403952"/>
                    </a:lnTo>
                    <a:lnTo>
                      <a:pt x="0" y="44067"/>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2749B804-BFFD-4CF4-87E7-1ED6F3A5C497}"/>
                  </a:ext>
                </a:extLst>
              </p:cNvPr>
              <p:cNvSpPr/>
              <p:nvPr/>
            </p:nvSpPr>
            <p:spPr>
              <a:xfrm>
                <a:off x="4052738" y="2245380"/>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5" name="Isosceles Triangle 294">
                <a:extLst>
                  <a:ext uri="{FF2B5EF4-FFF2-40B4-BE49-F238E27FC236}">
                    <a16:creationId xmlns:a16="http://schemas.microsoft.com/office/drawing/2014/main" id="{03471F55-D6B3-427C-9CA6-7507E4131B82}"/>
                  </a:ext>
                </a:extLst>
              </p:cNvPr>
              <p:cNvSpPr/>
              <p:nvPr/>
            </p:nvSpPr>
            <p:spPr>
              <a:xfrm>
                <a:off x="3777983" y="2222872"/>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6" name="Isosceles Triangle 295">
                <a:extLst>
                  <a:ext uri="{FF2B5EF4-FFF2-40B4-BE49-F238E27FC236}">
                    <a16:creationId xmlns:a16="http://schemas.microsoft.com/office/drawing/2014/main" id="{313832D8-3C95-4C3F-B707-BCF4F3F2F10B}"/>
                  </a:ext>
                </a:extLst>
              </p:cNvPr>
              <p:cNvSpPr/>
              <p:nvPr/>
            </p:nvSpPr>
            <p:spPr>
              <a:xfrm>
                <a:off x="3503459" y="226799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7" name="Isosceles Triangle 296">
                <a:extLst>
                  <a:ext uri="{FF2B5EF4-FFF2-40B4-BE49-F238E27FC236}">
                    <a16:creationId xmlns:a16="http://schemas.microsoft.com/office/drawing/2014/main" id="{A516A7B4-C416-4270-B199-5316C98F26CF}"/>
                  </a:ext>
                </a:extLst>
              </p:cNvPr>
              <p:cNvSpPr/>
              <p:nvPr/>
            </p:nvSpPr>
            <p:spPr>
              <a:xfrm>
                <a:off x="3226523" y="225229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8" name="Isosceles Triangle 297">
                <a:extLst>
                  <a:ext uri="{FF2B5EF4-FFF2-40B4-BE49-F238E27FC236}">
                    <a16:creationId xmlns:a16="http://schemas.microsoft.com/office/drawing/2014/main" id="{8ABC1D91-1878-4AFB-A8CE-433727F6CDF5}"/>
                  </a:ext>
                </a:extLst>
              </p:cNvPr>
              <p:cNvSpPr/>
              <p:nvPr/>
            </p:nvSpPr>
            <p:spPr>
              <a:xfrm>
                <a:off x="2953079" y="225544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9" name="Isosceles Triangle 298">
                <a:extLst>
                  <a:ext uri="{FF2B5EF4-FFF2-40B4-BE49-F238E27FC236}">
                    <a16:creationId xmlns:a16="http://schemas.microsoft.com/office/drawing/2014/main" id="{725DE57F-778B-47C6-81B4-0CF1CAC8E93E}"/>
                  </a:ext>
                </a:extLst>
              </p:cNvPr>
              <p:cNvSpPr/>
              <p:nvPr/>
            </p:nvSpPr>
            <p:spPr>
              <a:xfrm>
                <a:off x="2675601" y="230818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0" name="Isosceles Triangle 299">
                <a:extLst>
                  <a:ext uri="{FF2B5EF4-FFF2-40B4-BE49-F238E27FC236}">
                    <a16:creationId xmlns:a16="http://schemas.microsoft.com/office/drawing/2014/main" id="{104535B8-C307-4198-B022-CE9C310BB1B1}"/>
                  </a:ext>
                </a:extLst>
              </p:cNvPr>
              <p:cNvSpPr/>
              <p:nvPr/>
            </p:nvSpPr>
            <p:spPr>
              <a:xfrm>
                <a:off x="2398929" y="271069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1" name="Isosceles Triangle 300">
                <a:extLst>
                  <a:ext uri="{FF2B5EF4-FFF2-40B4-BE49-F238E27FC236}">
                    <a16:creationId xmlns:a16="http://schemas.microsoft.com/office/drawing/2014/main" id="{B0928CE4-7195-4B8A-A77A-C9C8648FDF52}"/>
                  </a:ext>
                </a:extLst>
              </p:cNvPr>
              <p:cNvSpPr/>
              <p:nvPr/>
            </p:nvSpPr>
            <p:spPr>
              <a:xfrm>
                <a:off x="2121242" y="2617209"/>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2" name="Isosceles Triangle 301">
                <a:extLst>
                  <a:ext uri="{FF2B5EF4-FFF2-40B4-BE49-F238E27FC236}">
                    <a16:creationId xmlns:a16="http://schemas.microsoft.com/office/drawing/2014/main" id="{3121F50E-1268-447D-B89C-FAC4F7EEEFEA}"/>
                  </a:ext>
                </a:extLst>
              </p:cNvPr>
              <p:cNvSpPr/>
              <p:nvPr/>
            </p:nvSpPr>
            <p:spPr>
              <a:xfrm>
                <a:off x="1845749" y="261641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3" name="Isosceles Triangle 302">
                <a:extLst>
                  <a:ext uri="{FF2B5EF4-FFF2-40B4-BE49-F238E27FC236}">
                    <a16:creationId xmlns:a16="http://schemas.microsoft.com/office/drawing/2014/main" id="{709AC81C-F234-40D9-93E5-CCDEAC4C08AD}"/>
                  </a:ext>
                </a:extLst>
              </p:cNvPr>
              <p:cNvSpPr/>
              <p:nvPr/>
            </p:nvSpPr>
            <p:spPr>
              <a:xfrm>
                <a:off x="1689475" y="265434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4" name="Isosceles Triangle 303">
                <a:extLst>
                  <a:ext uri="{FF2B5EF4-FFF2-40B4-BE49-F238E27FC236}">
                    <a16:creationId xmlns:a16="http://schemas.microsoft.com/office/drawing/2014/main" id="{F4168059-7032-493F-9D53-4E0273C91B95}"/>
                  </a:ext>
                </a:extLst>
              </p:cNvPr>
              <p:cNvSpPr/>
              <p:nvPr/>
            </p:nvSpPr>
            <p:spPr>
              <a:xfrm>
                <a:off x="1568051" y="2644709"/>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5" name="Isosceles Triangle 304">
                <a:extLst>
                  <a:ext uri="{FF2B5EF4-FFF2-40B4-BE49-F238E27FC236}">
                    <a16:creationId xmlns:a16="http://schemas.microsoft.com/office/drawing/2014/main" id="{B31EB4A8-45DD-49BA-943D-C59359A4A5D2}"/>
                  </a:ext>
                </a:extLst>
              </p:cNvPr>
              <p:cNvSpPr/>
              <p:nvPr/>
            </p:nvSpPr>
            <p:spPr>
              <a:xfrm>
                <a:off x="1406963" y="2657202"/>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6" name="Isosceles Triangle 305">
                <a:extLst>
                  <a:ext uri="{FF2B5EF4-FFF2-40B4-BE49-F238E27FC236}">
                    <a16:creationId xmlns:a16="http://schemas.microsoft.com/office/drawing/2014/main" id="{50AFA611-EB81-443D-91CF-31F802CB567F}"/>
                  </a:ext>
                </a:extLst>
              </p:cNvPr>
              <p:cNvSpPr/>
              <p:nvPr/>
            </p:nvSpPr>
            <p:spPr>
              <a:xfrm>
                <a:off x="1295594" y="260889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7" name="Isosceles Triangle 306">
                <a:extLst>
                  <a:ext uri="{FF2B5EF4-FFF2-40B4-BE49-F238E27FC236}">
                    <a16:creationId xmlns:a16="http://schemas.microsoft.com/office/drawing/2014/main" id="{8AD457EF-D265-4342-ADCC-5902C163F3F9}"/>
                  </a:ext>
                </a:extLst>
              </p:cNvPr>
              <p:cNvSpPr/>
              <p:nvPr/>
            </p:nvSpPr>
            <p:spPr>
              <a:xfrm>
                <a:off x="1129198" y="257968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8" name="Isosceles Triangle 307">
                <a:extLst>
                  <a:ext uri="{FF2B5EF4-FFF2-40B4-BE49-F238E27FC236}">
                    <a16:creationId xmlns:a16="http://schemas.microsoft.com/office/drawing/2014/main" id="{6B2CA2EC-5588-486B-A229-137E4A7685AF}"/>
                  </a:ext>
                </a:extLst>
              </p:cNvPr>
              <p:cNvSpPr/>
              <p:nvPr/>
            </p:nvSpPr>
            <p:spPr>
              <a:xfrm>
                <a:off x="1011205" y="270195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9" name="Isosceles Triangle 308">
                <a:extLst>
                  <a:ext uri="{FF2B5EF4-FFF2-40B4-BE49-F238E27FC236}">
                    <a16:creationId xmlns:a16="http://schemas.microsoft.com/office/drawing/2014/main" id="{A54375ED-76E3-41EC-A380-695F3B54D7F3}"/>
                  </a:ext>
                </a:extLst>
              </p:cNvPr>
              <p:cNvSpPr/>
              <p:nvPr/>
            </p:nvSpPr>
            <p:spPr>
              <a:xfrm>
                <a:off x="846836" y="261404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19" name="Group 318">
                <a:extLst>
                  <a:ext uri="{FF2B5EF4-FFF2-40B4-BE49-F238E27FC236}">
                    <a16:creationId xmlns:a16="http://schemas.microsoft.com/office/drawing/2014/main" id="{AEC0F723-834B-45FE-85BB-C8AFB6B2814A}"/>
                  </a:ext>
                </a:extLst>
              </p:cNvPr>
              <p:cNvGrpSpPr/>
              <p:nvPr/>
            </p:nvGrpSpPr>
            <p:grpSpPr>
              <a:xfrm>
                <a:off x="2672930" y="2272380"/>
                <a:ext cx="72000" cy="71804"/>
                <a:chOff x="2670548" y="2272380"/>
                <a:chExt cx="72000" cy="71804"/>
              </a:xfrm>
              <a:solidFill>
                <a:schemeClr val="tx2">
                  <a:lumMod val="60000"/>
                  <a:lumOff val="40000"/>
                </a:schemeClr>
              </a:solidFill>
            </p:grpSpPr>
            <p:cxnSp>
              <p:nvCxnSpPr>
                <p:cNvPr id="316" name="Straight Connector 315">
                  <a:extLst>
                    <a:ext uri="{FF2B5EF4-FFF2-40B4-BE49-F238E27FC236}">
                      <a16:creationId xmlns:a16="http://schemas.microsoft.com/office/drawing/2014/main" id="{EA76919D-4458-4DE6-BF8F-059C060DDD49}"/>
                    </a:ext>
                  </a:extLst>
                </p:cNvPr>
                <p:cNvCxnSpPr/>
                <p:nvPr/>
              </p:nvCxnSpPr>
              <p:spPr>
                <a:xfrm>
                  <a:off x="2670548" y="22790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05C2DE2A-184F-4895-84F9-BBAB8B217BC1}"/>
                    </a:ext>
                  </a:extLst>
                </p:cNvPr>
                <p:cNvCxnSpPr>
                  <a:endCxn id="299" idx="5"/>
                </p:cNvCxnSpPr>
                <p:nvPr/>
              </p:nvCxnSpPr>
              <p:spPr>
                <a:xfrm>
                  <a:off x="2706547" y="2272380"/>
                  <a:ext cx="0" cy="71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8" name="Group 327">
                <a:extLst>
                  <a:ext uri="{FF2B5EF4-FFF2-40B4-BE49-F238E27FC236}">
                    <a16:creationId xmlns:a16="http://schemas.microsoft.com/office/drawing/2014/main" id="{5BC7FAC9-0392-448E-AAE1-4CAA7DDDF2C8}"/>
                  </a:ext>
                </a:extLst>
              </p:cNvPr>
              <p:cNvGrpSpPr/>
              <p:nvPr/>
            </p:nvGrpSpPr>
            <p:grpSpPr>
              <a:xfrm>
                <a:off x="2398603" y="2613791"/>
                <a:ext cx="72000" cy="108000"/>
                <a:chOff x="2670548" y="2272380"/>
                <a:chExt cx="72000" cy="62804"/>
              </a:xfrm>
              <a:solidFill>
                <a:schemeClr val="tx2">
                  <a:lumMod val="60000"/>
                  <a:lumOff val="40000"/>
                </a:schemeClr>
              </a:solidFill>
            </p:grpSpPr>
            <p:cxnSp>
              <p:nvCxnSpPr>
                <p:cNvPr id="329" name="Straight Connector 328">
                  <a:extLst>
                    <a:ext uri="{FF2B5EF4-FFF2-40B4-BE49-F238E27FC236}">
                      <a16:creationId xmlns:a16="http://schemas.microsoft.com/office/drawing/2014/main" id="{83BA09EE-B872-40F4-A187-0C55DEB27085}"/>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46191D90-4C80-40D1-995D-128918209580}"/>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1" name="Group 330">
                <a:extLst>
                  <a:ext uri="{FF2B5EF4-FFF2-40B4-BE49-F238E27FC236}">
                    <a16:creationId xmlns:a16="http://schemas.microsoft.com/office/drawing/2014/main" id="{1170FD1B-4AE8-414A-B8B7-A23FFC99494E}"/>
                  </a:ext>
                </a:extLst>
              </p:cNvPr>
              <p:cNvGrpSpPr/>
              <p:nvPr/>
            </p:nvGrpSpPr>
            <p:grpSpPr>
              <a:xfrm>
                <a:off x="2121242" y="2555145"/>
                <a:ext cx="72000" cy="108000"/>
                <a:chOff x="2670548" y="2272380"/>
                <a:chExt cx="72000" cy="62804"/>
              </a:xfrm>
              <a:solidFill>
                <a:schemeClr val="tx2">
                  <a:lumMod val="60000"/>
                  <a:lumOff val="40000"/>
                </a:schemeClr>
              </a:solidFill>
            </p:grpSpPr>
            <p:cxnSp>
              <p:nvCxnSpPr>
                <p:cNvPr id="332" name="Straight Connector 331">
                  <a:extLst>
                    <a:ext uri="{FF2B5EF4-FFF2-40B4-BE49-F238E27FC236}">
                      <a16:creationId xmlns:a16="http://schemas.microsoft.com/office/drawing/2014/main" id="{49BC633F-2356-4BE3-A20E-F799EE51FCB4}"/>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61083514-A710-4331-8654-825E46F9A0FA}"/>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4" name="Group 333">
                <a:extLst>
                  <a:ext uri="{FF2B5EF4-FFF2-40B4-BE49-F238E27FC236}">
                    <a16:creationId xmlns:a16="http://schemas.microsoft.com/office/drawing/2014/main" id="{13233CCE-3FD1-4BE2-9E17-C3231D746132}"/>
                  </a:ext>
                </a:extLst>
              </p:cNvPr>
              <p:cNvGrpSpPr/>
              <p:nvPr/>
            </p:nvGrpSpPr>
            <p:grpSpPr>
              <a:xfrm>
                <a:off x="1843881" y="2560035"/>
                <a:ext cx="72000" cy="108000"/>
                <a:chOff x="2670548" y="2272380"/>
                <a:chExt cx="72000" cy="62804"/>
              </a:xfrm>
              <a:solidFill>
                <a:schemeClr val="tx2">
                  <a:lumMod val="60000"/>
                  <a:lumOff val="40000"/>
                </a:schemeClr>
              </a:solidFill>
            </p:grpSpPr>
            <p:cxnSp>
              <p:nvCxnSpPr>
                <p:cNvPr id="335" name="Straight Connector 334">
                  <a:extLst>
                    <a:ext uri="{FF2B5EF4-FFF2-40B4-BE49-F238E27FC236}">
                      <a16:creationId xmlns:a16="http://schemas.microsoft.com/office/drawing/2014/main" id="{13E5C13D-7704-4D4D-89FB-98BC6DAF12C7}"/>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57B1F5B5-AE95-4531-BD2E-1B9FD1CF03A2}"/>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37" name="Group 336">
                <a:extLst>
                  <a:ext uri="{FF2B5EF4-FFF2-40B4-BE49-F238E27FC236}">
                    <a16:creationId xmlns:a16="http://schemas.microsoft.com/office/drawing/2014/main" id="{C8173111-47A0-4440-BD78-3C0A40F2841D}"/>
                  </a:ext>
                </a:extLst>
              </p:cNvPr>
              <p:cNvGrpSpPr/>
              <p:nvPr/>
            </p:nvGrpSpPr>
            <p:grpSpPr>
              <a:xfrm>
                <a:off x="1684110" y="2605817"/>
                <a:ext cx="72000" cy="95557"/>
                <a:chOff x="2670548" y="2277636"/>
                <a:chExt cx="72000" cy="62804"/>
              </a:xfrm>
              <a:solidFill>
                <a:schemeClr val="tx2">
                  <a:lumMod val="60000"/>
                  <a:lumOff val="40000"/>
                </a:schemeClr>
              </a:solidFill>
            </p:grpSpPr>
            <p:cxnSp>
              <p:nvCxnSpPr>
                <p:cNvPr id="338" name="Straight Connector 337">
                  <a:extLst>
                    <a:ext uri="{FF2B5EF4-FFF2-40B4-BE49-F238E27FC236}">
                      <a16:creationId xmlns:a16="http://schemas.microsoft.com/office/drawing/2014/main" id="{3506EE20-E427-4963-A8C7-16F52A5A4025}"/>
                    </a:ext>
                  </a:extLst>
                </p:cNvPr>
                <p:cNvCxnSpPr/>
                <p:nvPr/>
              </p:nvCxnSpPr>
              <p:spPr>
                <a:xfrm>
                  <a:off x="2670548" y="22790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a:extLst>
                    <a:ext uri="{FF2B5EF4-FFF2-40B4-BE49-F238E27FC236}">
                      <a16:creationId xmlns:a16="http://schemas.microsoft.com/office/drawing/2014/main" id="{F3CCC7F5-455F-4F27-943D-7AE73A416789}"/>
                    </a:ext>
                  </a:extLst>
                </p:cNvPr>
                <p:cNvCxnSpPr/>
                <p:nvPr/>
              </p:nvCxnSpPr>
              <p:spPr>
                <a:xfrm>
                  <a:off x="2706548" y="2277636"/>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0" name="Group 339">
                <a:extLst>
                  <a:ext uri="{FF2B5EF4-FFF2-40B4-BE49-F238E27FC236}">
                    <a16:creationId xmlns:a16="http://schemas.microsoft.com/office/drawing/2014/main" id="{A441A853-CD51-4AF8-8751-01E5FFB656B2}"/>
                  </a:ext>
                </a:extLst>
              </p:cNvPr>
              <p:cNvGrpSpPr/>
              <p:nvPr/>
            </p:nvGrpSpPr>
            <p:grpSpPr>
              <a:xfrm>
                <a:off x="1566709" y="2588011"/>
                <a:ext cx="72000" cy="108000"/>
                <a:chOff x="2670548" y="2272380"/>
                <a:chExt cx="72000" cy="62804"/>
              </a:xfrm>
              <a:solidFill>
                <a:schemeClr val="tx2">
                  <a:lumMod val="60000"/>
                  <a:lumOff val="40000"/>
                </a:schemeClr>
              </a:solidFill>
            </p:grpSpPr>
            <p:cxnSp>
              <p:nvCxnSpPr>
                <p:cNvPr id="341" name="Straight Connector 340">
                  <a:extLst>
                    <a:ext uri="{FF2B5EF4-FFF2-40B4-BE49-F238E27FC236}">
                      <a16:creationId xmlns:a16="http://schemas.microsoft.com/office/drawing/2014/main" id="{53BE2A52-3E1F-467F-9015-23024C06B08C}"/>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a:extLst>
                    <a:ext uri="{FF2B5EF4-FFF2-40B4-BE49-F238E27FC236}">
                      <a16:creationId xmlns:a16="http://schemas.microsoft.com/office/drawing/2014/main" id="{27D66681-F910-4D28-9669-92DC69F12FAB}"/>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3" name="Group 342">
                <a:extLst>
                  <a:ext uri="{FF2B5EF4-FFF2-40B4-BE49-F238E27FC236}">
                    <a16:creationId xmlns:a16="http://schemas.microsoft.com/office/drawing/2014/main" id="{DD526E54-CE13-402F-BEF6-32F1DE4AC19A}"/>
                  </a:ext>
                </a:extLst>
              </p:cNvPr>
              <p:cNvGrpSpPr/>
              <p:nvPr/>
            </p:nvGrpSpPr>
            <p:grpSpPr>
              <a:xfrm>
                <a:off x="1410833" y="2606134"/>
                <a:ext cx="72000" cy="100800"/>
                <a:chOff x="2670548" y="2272380"/>
                <a:chExt cx="72000" cy="62804"/>
              </a:xfrm>
              <a:solidFill>
                <a:schemeClr val="tx2">
                  <a:lumMod val="60000"/>
                  <a:lumOff val="40000"/>
                </a:schemeClr>
              </a:solidFill>
            </p:grpSpPr>
            <p:cxnSp>
              <p:nvCxnSpPr>
                <p:cNvPr id="344" name="Straight Connector 343">
                  <a:extLst>
                    <a:ext uri="{FF2B5EF4-FFF2-40B4-BE49-F238E27FC236}">
                      <a16:creationId xmlns:a16="http://schemas.microsoft.com/office/drawing/2014/main" id="{E8FC2BEE-F84A-4B47-8B38-41EA5534C33B}"/>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775F1A02-B3AE-43BA-B6DD-AE05CFB4FBDF}"/>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6" name="Group 345">
                <a:extLst>
                  <a:ext uri="{FF2B5EF4-FFF2-40B4-BE49-F238E27FC236}">
                    <a16:creationId xmlns:a16="http://schemas.microsoft.com/office/drawing/2014/main" id="{40808ADD-AB0E-4107-9C7F-98ECE24E8838}"/>
                  </a:ext>
                </a:extLst>
              </p:cNvPr>
              <p:cNvGrpSpPr/>
              <p:nvPr/>
            </p:nvGrpSpPr>
            <p:grpSpPr>
              <a:xfrm>
                <a:off x="1292942" y="2570832"/>
                <a:ext cx="72000" cy="90000"/>
                <a:chOff x="2670548" y="2272380"/>
                <a:chExt cx="72000" cy="62804"/>
              </a:xfrm>
              <a:solidFill>
                <a:schemeClr val="tx2">
                  <a:lumMod val="60000"/>
                  <a:lumOff val="40000"/>
                </a:schemeClr>
              </a:solidFill>
            </p:grpSpPr>
            <p:cxnSp>
              <p:nvCxnSpPr>
                <p:cNvPr id="347" name="Straight Connector 346">
                  <a:extLst>
                    <a:ext uri="{FF2B5EF4-FFF2-40B4-BE49-F238E27FC236}">
                      <a16:creationId xmlns:a16="http://schemas.microsoft.com/office/drawing/2014/main" id="{75D759A4-DA02-4646-B10F-DBE147628358}"/>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B9977C37-8094-4A5A-A2F9-2707C024D4B1}"/>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9" name="Group 348">
                <a:extLst>
                  <a:ext uri="{FF2B5EF4-FFF2-40B4-BE49-F238E27FC236}">
                    <a16:creationId xmlns:a16="http://schemas.microsoft.com/office/drawing/2014/main" id="{85A48413-22C0-48C2-8C22-841ABDED3E0C}"/>
                  </a:ext>
                </a:extLst>
              </p:cNvPr>
              <p:cNvGrpSpPr/>
              <p:nvPr/>
            </p:nvGrpSpPr>
            <p:grpSpPr>
              <a:xfrm>
                <a:off x="1131981" y="2531011"/>
                <a:ext cx="72000" cy="90000"/>
                <a:chOff x="2670548" y="2272380"/>
                <a:chExt cx="72000" cy="62804"/>
              </a:xfrm>
              <a:solidFill>
                <a:schemeClr val="tx2">
                  <a:lumMod val="60000"/>
                  <a:lumOff val="40000"/>
                </a:schemeClr>
              </a:solidFill>
            </p:grpSpPr>
            <p:cxnSp>
              <p:nvCxnSpPr>
                <p:cNvPr id="350" name="Straight Connector 349">
                  <a:extLst>
                    <a:ext uri="{FF2B5EF4-FFF2-40B4-BE49-F238E27FC236}">
                      <a16:creationId xmlns:a16="http://schemas.microsoft.com/office/drawing/2014/main" id="{CA548F17-6089-4DB9-A529-974304826507}"/>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68A5C0A4-9D6C-4EF5-8490-F085D117AB76}"/>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52" name="Group 351">
                <a:extLst>
                  <a:ext uri="{FF2B5EF4-FFF2-40B4-BE49-F238E27FC236}">
                    <a16:creationId xmlns:a16="http://schemas.microsoft.com/office/drawing/2014/main" id="{75249262-D2F7-48CA-BF2D-146169C5CDDC}"/>
                  </a:ext>
                </a:extLst>
              </p:cNvPr>
              <p:cNvGrpSpPr/>
              <p:nvPr/>
            </p:nvGrpSpPr>
            <p:grpSpPr>
              <a:xfrm>
                <a:off x="1011813" y="2649414"/>
                <a:ext cx="72000" cy="90000"/>
                <a:chOff x="2670548" y="2272380"/>
                <a:chExt cx="72000" cy="62804"/>
              </a:xfrm>
              <a:solidFill>
                <a:schemeClr val="tx2">
                  <a:lumMod val="60000"/>
                  <a:lumOff val="40000"/>
                </a:schemeClr>
              </a:solidFill>
            </p:grpSpPr>
            <p:cxnSp>
              <p:nvCxnSpPr>
                <p:cNvPr id="353" name="Straight Connector 352">
                  <a:extLst>
                    <a:ext uri="{FF2B5EF4-FFF2-40B4-BE49-F238E27FC236}">
                      <a16:creationId xmlns:a16="http://schemas.microsoft.com/office/drawing/2014/main" id="{CFE396C8-6CDF-4CF9-97A5-DB4F8F2FD842}"/>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C3A6D135-9488-468A-B8CF-8B40E2916490}"/>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55" name="Group 354">
                <a:extLst>
                  <a:ext uri="{FF2B5EF4-FFF2-40B4-BE49-F238E27FC236}">
                    <a16:creationId xmlns:a16="http://schemas.microsoft.com/office/drawing/2014/main" id="{3E4C8F45-4F3C-4E82-B06B-2F3EEC6AD114}"/>
                  </a:ext>
                </a:extLst>
              </p:cNvPr>
              <p:cNvGrpSpPr/>
              <p:nvPr/>
            </p:nvGrpSpPr>
            <p:grpSpPr>
              <a:xfrm>
                <a:off x="851213" y="2602678"/>
                <a:ext cx="72000" cy="36000"/>
                <a:chOff x="2670548" y="2272380"/>
                <a:chExt cx="72000" cy="62804"/>
              </a:xfrm>
              <a:solidFill>
                <a:schemeClr val="tx2">
                  <a:lumMod val="60000"/>
                  <a:lumOff val="40000"/>
                </a:schemeClr>
              </a:solidFill>
            </p:grpSpPr>
            <p:cxnSp>
              <p:nvCxnSpPr>
                <p:cNvPr id="356" name="Straight Connector 355">
                  <a:extLst>
                    <a:ext uri="{FF2B5EF4-FFF2-40B4-BE49-F238E27FC236}">
                      <a16:creationId xmlns:a16="http://schemas.microsoft.com/office/drawing/2014/main" id="{174C6F62-A33C-46A2-BE5B-4B886281A8BE}"/>
                    </a:ext>
                  </a:extLst>
                </p:cNvPr>
                <p:cNvCxnSpPr/>
                <p:nvPr/>
              </p:nvCxnSpPr>
              <p:spPr>
                <a:xfrm>
                  <a:off x="2670548" y="2275950"/>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73F34776-17EB-44DC-ADED-A525EFAC8FDE}"/>
                    </a:ext>
                  </a:extLst>
                </p:cNvPr>
                <p:cNvCxnSpPr/>
                <p:nvPr/>
              </p:nvCxnSpPr>
              <p:spPr>
                <a:xfrm>
                  <a:off x="2706548" y="2272380"/>
                  <a:ext cx="0" cy="62804"/>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18" name="Diamond 417">
              <a:extLst>
                <a:ext uri="{FF2B5EF4-FFF2-40B4-BE49-F238E27FC236}">
                  <a16:creationId xmlns:a16="http://schemas.microsoft.com/office/drawing/2014/main" id="{2D1E361D-7105-44E2-8417-C08EE0D296EB}"/>
                </a:ext>
              </a:extLst>
            </p:cNvPr>
            <p:cNvSpPr/>
            <p:nvPr/>
          </p:nvSpPr>
          <p:spPr>
            <a:xfrm>
              <a:off x="2943420" y="316004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0" name="Diamond 419">
              <a:extLst>
                <a:ext uri="{FF2B5EF4-FFF2-40B4-BE49-F238E27FC236}">
                  <a16:creationId xmlns:a16="http://schemas.microsoft.com/office/drawing/2014/main" id="{301D8294-5F99-4824-8D93-B3E13A220C62}"/>
                </a:ext>
              </a:extLst>
            </p:cNvPr>
            <p:cNvSpPr/>
            <p:nvPr/>
          </p:nvSpPr>
          <p:spPr>
            <a:xfrm>
              <a:off x="2391763" y="3252009"/>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8" name="Diamond 427">
              <a:extLst>
                <a:ext uri="{FF2B5EF4-FFF2-40B4-BE49-F238E27FC236}">
                  <a16:creationId xmlns:a16="http://schemas.microsoft.com/office/drawing/2014/main" id="{9ECE9EAA-AF15-409C-97A6-12C5D4195BF3}"/>
                </a:ext>
              </a:extLst>
            </p:cNvPr>
            <p:cNvSpPr/>
            <p:nvPr/>
          </p:nvSpPr>
          <p:spPr>
            <a:xfrm>
              <a:off x="697834" y="2214664"/>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63" name="Group 462">
              <a:extLst>
                <a:ext uri="{FF2B5EF4-FFF2-40B4-BE49-F238E27FC236}">
                  <a16:creationId xmlns:a16="http://schemas.microsoft.com/office/drawing/2014/main" id="{A2F471E4-5BCC-43E1-BC37-1DD1740AD540}"/>
                </a:ext>
              </a:extLst>
            </p:cNvPr>
            <p:cNvGrpSpPr/>
            <p:nvPr/>
          </p:nvGrpSpPr>
          <p:grpSpPr>
            <a:xfrm>
              <a:off x="711998" y="2216335"/>
              <a:ext cx="72000" cy="39600"/>
              <a:chOff x="3776918" y="2929322"/>
              <a:chExt cx="72000" cy="108000"/>
            </a:xfrm>
          </p:grpSpPr>
          <p:cxnSp>
            <p:nvCxnSpPr>
              <p:cNvPr id="464" name="Straight Connector 463">
                <a:extLst>
                  <a:ext uri="{FF2B5EF4-FFF2-40B4-BE49-F238E27FC236}">
                    <a16:creationId xmlns:a16="http://schemas.microsoft.com/office/drawing/2014/main" id="{8447DCF0-5C54-4DA4-9B35-B887E35B22CE}"/>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88FC158F-6F42-449D-9E4D-C8A08DBB22CD}"/>
                  </a:ext>
                </a:extLst>
              </p:cNvPr>
              <p:cNvCxnSpPr/>
              <p:nvPr/>
            </p:nvCxnSpPr>
            <p:spPr>
              <a:xfrm>
                <a:off x="381021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D321BC77-7B2D-4EC9-AB7C-43A2F4DC197F}"/>
                </a:ext>
              </a:extLst>
            </p:cNvPr>
            <p:cNvGrpSpPr/>
            <p:nvPr/>
          </p:nvGrpSpPr>
          <p:grpSpPr>
            <a:xfrm>
              <a:off x="698613" y="2240096"/>
              <a:ext cx="3430256" cy="1096589"/>
              <a:chOff x="698613" y="2240096"/>
              <a:chExt cx="3430256" cy="1096589"/>
            </a:xfrm>
          </p:grpSpPr>
          <p:sp>
            <p:nvSpPr>
              <p:cNvPr id="425" name="Diamond 424">
                <a:extLst>
                  <a:ext uri="{FF2B5EF4-FFF2-40B4-BE49-F238E27FC236}">
                    <a16:creationId xmlns:a16="http://schemas.microsoft.com/office/drawing/2014/main" id="{E1D2AB70-E4A7-44C6-9404-00B2A45D6969}"/>
                  </a:ext>
                </a:extLst>
              </p:cNvPr>
              <p:cNvSpPr/>
              <p:nvPr/>
            </p:nvSpPr>
            <p:spPr>
              <a:xfrm>
                <a:off x="1126018" y="306357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7" name="Diamond 426">
                <a:extLst>
                  <a:ext uri="{FF2B5EF4-FFF2-40B4-BE49-F238E27FC236}">
                    <a16:creationId xmlns:a16="http://schemas.microsoft.com/office/drawing/2014/main" id="{0B8738EC-02A5-41F1-BFB6-02A800E08234}"/>
                  </a:ext>
                </a:extLst>
              </p:cNvPr>
              <p:cNvSpPr/>
              <p:nvPr/>
            </p:nvSpPr>
            <p:spPr>
              <a:xfrm>
                <a:off x="852822" y="2752819"/>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60" name="Group 459">
                <a:extLst>
                  <a:ext uri="{FF2B5EF4-FFF2-40B4-BE49-F238E27FC236}">
                    <a16:creationId xmlns:a16="http://schemas.microsoft.com/office/drawing/2014/main" id="{C9040C9B-3D6F-41FA-8F2F-F45740F2095B}"/>
                  </a:ext>
                </a:extLst>
              </p:cNvPr>
              <p:cNvGrpSpPr/>
              <p:nvPr/>
            </p:nvGrpSpPr>
            <p:grpSpPr>
              <a:xfrm>
                <a:off x="861113" y="2734005"/>
                <a:ext cx="72000" cy="39600"/>
                <a:chOff x="3776918" y="2929322"/>
                <a:chExt cx="72000" cy="108000"/>
              </a:xfrm>
            </p:grpSpPr>
            <p:cxnSp>
              <p:nvCxnSpPr>
                <p:cNvPr id="461" name="Straight Connector 460">
                  <a:extLst>
                    <a:ext uri="{FF2B5EF4-FFF2-40B4-BE49-F238E27FC236}">
                      <a16:creationId xmlns:a16="http://schemas.microsoft.com/office/drawing/2014/main" id="{557441C6-1A43-4D0D-A190-D66CD6D58429}"/>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a16="http://schemas.microsoft.com/office/drawing/2014/main" id="{BEB1B0C8-EDEA-4E61-935D-E70412E61EF9}"/>
                    </a:ext>
                  </a:extLst>
                </p:cNvPr>
                <p:cNvCxnSpPr/>
                <p:nvPr/>
              </p:nvCxnSpPr>
              <p:spPr>
                <a:xfrm>
                  <a:off x="381021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66" name="Group 965">
                <a:extLst>
                  <a:ext uri="{FF2B5EF4-FFF2-40B4-BE49-F238E27FC236}">
                    <a16:creationId xmlns:a16="http://schemas.microsoft.com/office/drawing/2014/main" id="{04858272-AED5-49E8-878D-916AA95090F3}"/>
                  </a:ext>
                </a:extLst>
              </p:cNvPr>
              <p:cNvGrpSpPr/>
              <p:nvPr/>
            </p:nvGrpSpPr>
            <p:grpSpPr>
              <a:xfrm>
                <a:off x="698613" y="2240096"/>
                <a:ext cx="3430256" cy="1096589"/>
                <a:chOff x="698613" y="2240096"/>
                <a:chExt cx="3430256" cy="1096589"/>
              </a:xfrm>
            </p:grpSpPr>
            <p:cxnSp>
              <p:nvCxnSpPr>
                <p:cNvPr id="43" name="Straight Connector 42">
                  <a:extLst>
                    <a:ext uri="{FF2B5EF4-FFF2-40B4-BE49-F238E27FC236}">
                      <a16:creationId xmlns:a16="http://schemas.microsoft.com/office/drawing/2014/main" id="{D98C15F3-BDFF-42D4-89E2-0C764C0AC617}"/>
                    </a:ext>
                  </a:extLst>
                </p:cNvPr>
                <p:cNvCxnSpPr/>
                <p:nvPr/>
              </p:nvCxnSpPr>
              <p:spPr>
                <a:xfrm>
                  <a:off x="132943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1" name="Diamond 420">
                  <a:extLst>
                    <a:ext uri="{FF2B5EF4-FFF2-40B4-BE49-F238E27FC236}">
                      <a16:creationId xmlns:a16="http://schemas.microsoft.com/office/drawing/2014/main" id="{926323DB-B47F-4CE2-BF2F-097FA97CC967}"/>
                    </a:ext>
                  </a:extLst>
                </p:cNvPr>
                <p:cNvSpPr/>
                <p:nvPr/>
              </p:nvSpPr>
              <p:spPr>
                <a:xfrm>
                  <a:off x="2123130" y="312881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2" name="Diamond 421">
                  <a:extLst>
                    <a:ext uri="{FF2B5EF4-FFF2-40B4-BE49-F238E27FC236}">
                      <a16:creationId xmlns:a16="http://schemas.microsoft.com/office/drawing/2014/main" id="{F9FDC3F1-8CFE-4AD9-91A9-8C4332899239}"/>
                    </a:ext>
                  </a:extLst>
                </p:cNvPr>
                <p:cNvSpPr/>
                <p:nvPr/>
              </p:nvSpPr>
              <p:spPr>
                <a:xfrm>
                  <a:off x="1836983" y="312415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3" name="Diamond 422">
                  <a:extLst>
                    <a:ext uri="{FF2B5EF4-FFF2-40B4-BE49-F238E27FC236}">
                      <a16:creationId xmlns:a16="http://schemas.microsoft.com/office/drawing/2014/main" id="{88ACA146-4783-41A1-947B-DBAF60C45DA1}"/>
                    </a:ext>
                  </a:extLst>
                </p:cNvPr>
                <p:cNvSpPr/>
                <p:nvPr/>
              </p:nvSpPr>
              <p:spPr>
                <a:xfrm>
                  <a:off x="1403588" y="3253257"/>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4" name="Diamond 423">
                  <a:extLst>
                    <a:ext uri="{FF2B5EF4-FFF2-40B4-BE49-F238E27FC236}">
                      <a16:creationId xmlns:a16="http://schemas.microsoft.com/office/drawing/2014/main" id="{A446E4C6-4A99-4E3A-AAED-D1A5EC4986BF}"/>
                    </a:ext>
                  </a:extLst>
                </p:cNvPr>
                <p:cNvSpPr/>
                <p:nvPr/>
              </p:nvSpPr>
              <p:spPr>
                <a:xfrm>
                  <a:off x="1293288" y="3264317"/>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6" name="Diamond 425">
                  <a:extLst>
                    <a:ext uri="{FF2B5EF4-FFF2-40B4-BE49-F238E27FC236}">
                      <a16:creationId xmlns:a16="http://schemas.microsoft.com/office/drawing/2014/main" id="{8653C4EB-0E4D-49B6-84B6-191BB2D6B499}"/>
                    </a:ext>
                  </a:extLst>
                </p:cNvPr>
                <p:cNvSpPr/>
                <p:nvPr/>
              </p:nvSpPr>
              <p:spPr>
                <a:xfrm>
                  <a:off x="1004709" y="2975329"/>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943" name="Group 942">
                  <a:extLst>
                    <a:ext uri="{FF2B5EF4-FFF2-40B4-BE49-F238E27FC236}">
                      <a16:creationId xmlns:a16="http://schemas.microsoft.com/office/drawing/2014/main" id="{100A1484-8A21-4F95-8B49-E444A3771949}"/>
                    </a:ext>
                  </a:extLst>
                </p:cNvPr>
                <p:cNvGrpSpPr/>
                <p:nvPr/>
              </p:nvGrpSpPr>
              <p:grpSpPr>
                <a:xfrm>
                  <a:off x="741802" y="2240096"/>
                  <a:ext cx="3383279" cy="1086594"/>
                  <a:chOff x="741802" y="2240096"/>
                  <a:chExt cx="3383279" cy="1086594"/>
                </a:xfrm>
              </p:grpSpPr>
              <p:sp>
                <p:nvSpPr>
                  <p:cNvPr id="29" name="Freeform: Shape 28">
                    <a:extLst>
                      <a:ext uri="{FF2B5EF4-FFF2-40B4-BE49-F238E27FC236}">
                        <a16:creationId xmlns:a16="http://schemas.microsoft.com/office/drawing/2014/main" id="{FC79DD2C-FF0F-479D-B897-4048485A07A3}"/>
                      </a:ext>
                    </a:extLst>
                  </p:cNvPr>
                  <p:cNvSpPr/>
                  <p:nvPr/>
                </p:nvSpPr>
                <p:spPr>
                  <a:xfrm>
                    <a:off x="741802" y="2240096"/>
                    <a:ext cx="3349128" cy="1046603"/>
                  </a:xfrm>
                  <a:custGeom>
                    <a:avLst/>
                    <a:gdLst>
                      <a:gd name="connsiteX0" fmla="*/ 3349128 w 3349128"/>
                      <a:gd name="connsiteY0" fmla="*/ 859316 h 1046603"/>
                      <a:gd name="connsiteX1" fmla="*/ 3081051 w 3349128"/>
                      <a:gd name="connsiteY1" fmla="*/ 785870 h 1046603"/>
                      <a:gd name="connsiteX2" fmla="*/ 2805629 w 3349128"/>
                      <a:gd name="connsiteY2" fmla="*/ 896039 h 1046603"/>
                      <a:gd name="connsiteX3" fmla="*/ 2530208 w 3349128"/>
                      <a:gd name="connsiteY3" fmla="*/ 899711 h 1046603"/>
                      <a:gd name="connsiteX4" fmla="*/ 2243769 w 3349128"/>
                      <a:gd name="connsiteY4" fmla="*/ 947451 h 1046603"/>
                      <a:gd name="connsiteX5" fmla="*/ 1968347 w 3349128"/>
                      <a:gd name="connsiteY5" fmla="*/ 1039258 h 1046603"/>
                      <a:gd name="connsiteX6" fmla="*/ 1696598 w 3349128"/>
                      <a:gd name="connsiteY6" fmla="*/ 1046603 h 1046603"/>
                      <a:gd name="connsiteX7" fmla="*/ 1410159 w 3349128"/>
                      <a:gd name="connsiteY7" fmla="*/ 907056 h 1046603"/>
                      <a:gd name="connsiteX8" fmla="*/ 1142082 w 3349128"/>
                      <a:gd name="connsiteY8" fmla="*/ 907056 h 1046603"/>
                      <a:gd name="connsiteX9" fmla="*/ 862988 w 3349128"/>
                      <a:gd name="connsiteY9" fmla="*/ 1042931 h 1046603"/>
                      <a:gd name="connsiteX10" fmla="*/ 583894 w 3349128"/>
                      <a:gd name="connsiteY10" fmla="*/ 1042931 h 1046603"/>
                      <a:gd name="connsiteX11" fmla="*/ 418641 w 3349128"/>
                      <a:gd name="connsiteY11" fmla="*/ 837282 h 1046603"/>
                      <a:gd name="connsiteX12" fmla="*/ 304800 w 3349128"/>
                      <a:gd name="connsiteY12" fmla="*/ 763837 h 1046603"/>
                      <a:gd name="connsiteX13" fmla="*/ 154237 w 3349128"/>
                      <a:gd name="connsiteY13" fmla="*/ 539827 h 1046603"/>
                      <a:gd name="connsiteX14" fmla="*/ 3673 w 3349128"/>
                      <a:gd name="connsiteY14" fmla="*/ 55085 h 1046603"/>
                      <a:gd name="connsiteX15" fmla="*/ 0 w 3349128"/>
                      <a:gd name="connsiteY15" fmla="*/ 0 h 104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9128" h="1046603">
                        <a:moveTo>
                          <a:pt x="3349128" y="859316"/>
                        </a:moveTo>
                        <a:lnTo>
                          <a:pt x="3081051" y="785870"/>
                        </a:lnTo>
                        <a:lnTo>
                          <a:pt x="2805629" y="896039"/>
                        </a:lnTo>
                        <a:lnTo>
                          <a:pt x="2530208" y="899711"/>
                        </a:lnTo>
                        <a:lnTo>
                          <a:pt x="2243769" y="947451"/>
                        </a:lnTo>
                        <a:lnTo>
                          <a:pt x="1968347" y="1039258"/>
                        </a:lnTo>
                        <a:lnTo>
                          <a:pt x="1696598" y="1046603"/>
                        </a:lnTo>
                        <a:lnTo>
                          <a:pt x="1410159" y="907056"/>
                        </a:lnTo>
                        <a:lnTo>
                          <a:pt x="1142082" y="907056"/>
                        </a:lnTo>
                        <a:lnTo>
                          <a:pt x="862988" y="1042931"/>
                        </a:lnTo>
                        <a:lnTo>
                          <a:pt x="583894" y="1042931"/>
                        </a:lnTo>
                        <a:lnTo>
                          <a:pt x="418641" y="837282"/>
                        </a:lnTo>
                        <a:lnTo>
                          <a:pt x="304800" y="763837"/>
                        </a:lnTo>
                        <a:lnTo>
                          <a:pt x="154237" y="539827"/>
                        </a:lnTo>
                        <a:lnTo>
                          <a:pt x="3673" y="55085"/>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Diamond 413">
                    <a:extLst>
                      <a:ext uri="{FF2B5EF4-FFF2-40B4-BE49-F238E27FC236}">
                        <a16:creationId xmlns:a16="http://schemas.microsoft.com/office/drawing/2014/main" id="{8A50B2FE-F4DD-4F1B-B6BE-F73284EDD681}"/>
                      </a:ext>
                    </a:extLst>
                  </p:cNvPr>
                  <p:cNvSpPr/>
                  <p:nvPr/>
                </p:nvSpPr>
                <p:spPr>
                  <a:xfrm>
                    <a:off x="4052182" y="3068462"/>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5" name="Diamond 414">
                    <a:extLst>
                      <a:ext uri="{FF2B5EF4-FFF2-40B4-BE49-F238E27FC236}">
                        <a16:creationId xmlns:a16="http://schemas.microsoft.com/office/drawing/2014/main" id="{3D0A9495-EBF3-4DFB-B54D-26EC7D8E3E46}"/>
                      </a:ext>
                    </a:extLst>
                  </p:cNvPr>
                  <p:cNvSpPr/>
                  <p:nvPr/>
                </p:nvSpPr>
                <p:spPr>
                  <a:xfrm>
                    <a:off x="3774524" y="2998896"/>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6" name="Diamond 415">
                    <a:extLst>
                      <a:ext uri="{FF2B5EF4-FFF2-40B4-BE49-F238E27FC236}">
                        <a16:creationId xmlns:a16="http://schemas.microsoft.com/office/drawing/2014/main" id="{4D2C40FB-526D-4DAB-8A1F-24DC9B436BF9}"/>
                      </a:ext>
                    </a:extLst>
                  </p:cNvPr>
                  <p:cNvSpPr/>
                  <p:nvPr/>
                </p:nvSpPr>
                <p:spPr>
                  <a:xfrm>
                    <a:off x="3502282" y="3114513"/>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7" name="Diamond 416">
                    <a:extLst>
                      <a:ext uri="{FF2B5EF4-FFF2-40B4-BE49-F238E27FC236}">
                        <a16:creationId xmlns:a16="http://schemas.microsoft.com/office/drawing/2014/main" id="{6C94FDF9-6AD0-4EE7-B1A4-94E03CF56303}"/>
                      </a:ext>
                    </a:extLst>
                  </p:cNvPr>
                  <p:cNvSpPr/>
                  <p:nvPr/>
                </p:nvSpPr>
                <p:spPr>
                  <a:xfrm>
                    <a:off x="3218785" y="3117571"/>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9" name="Diamond 418">
                    <a:extLst>
                      <a:ext uri="{FF2B5EF4-FFF2-40B4-BE49-F238E27FC236}">
                        <a16:creationId xmlns:a16="http://schemas.microsoft.com/office/drawing/2014/main" id="{A134428B-A3F8-41F0-82FC-7E41A0BC11DB}"/>
                      </a:ext>
                    </a:extLst>
                  </p:cNvPr>
                  <p:cNvSpPr/>
                  <p:nvPr/>
                </p:nvSpPr>
                <p:spPr>
                  <a:xfrm>
                    <a:off x="2668310" y="325469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33" name="Group 432">
                    <a:extLst>
                      <a:ext uri="{FF2B5EF4-FFF2-40B4-BE49-F238E27FC236}">
                        <a16:creationId xmlns:a16="http://schemas.microsoft.com/office/drawing/2014/main" id="{542E6D9E-2809-4AC7-A51B-DC37C7EA61DA}"/>
                      </a:ext>
                    </a:extLst>
                  </p:cNvPr>
                  <p:cNvGrpSpPr/>
                  <p:nvPr/>
                </p:nvGrpSpPr>
                <p:grpSpPr>
                  <a:xfrm>
                    <a:off x="3776918" y="2929322"/>
                    <a:ext cx="72000" cy="69574"/>
                    <a:chOff x="3776918" y="2929322"/>
                    <a:chExt cx="72000" cy="69574"/>
                  </a:xfrm>
                </p:grpSpPr>
                <p:cxnSp>
                  <p:nvCxnSpPr>
                    <p:cNvPr id="430" name="Straight Connector 429">
                      <a:extLst>
                        <a:ext uri="{FF2B5EF4-FFF2-40B4-BE49-F238E27FC236}">
                          <a16:creationId xmlns:a16="http://schemas.microsoft.com/office/drawing/2014/main" id="{C1DE1642-414B-47D6-B93E-DAB4A431C9D0}"/>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a:extLst>
                        <a:ext uri="{FF2B5EF4-FFF2-40B4-BE49-F238E27FC236}">
                          <a16:creationId xmlns:a16="http://schemas.microsoft.com/office/drawing/2014/main" id="{CCD4B774-888F-48A4-B158-B48528CDDC7E}"/>
                        </a:ext>
                      </a:extLst>
                    </p:cNvPr>
                    <p:cNvCxnSpPr>
                      <a:endCxn id="415" idx="0"/>
                    </p:cNvCxnSpPr>
                    <p:nvPr/>
                  </p:nvCxnSpPr>
                  <p:spPr>
                    <a:xfrm flipH="1">
                      <a:off x="3810524" y="2929322"/>
                      <a:ext cx="3266" cy="69574"/>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434" name="Group 433">
                    <a:extLst>
                      <a:ext uri="{FF2B5EF4-FFF2-40B4-BE49-F238E27FC236}">
                        <a16:creationId xmlns:a16="http://schemas.microsoft.com/office/drawing/2014/main" id="{0AF46FF0-032A-4D01-9BF1-B905449F07B7}"/>
                      </a:ext>
                    </a:extLst>
                  </p:cNvPr>
                  <p:cNvGrpSpPr/>
                  <p:nvPr/>
                </p:nvGrpSpPr>
                <p:grpSpPr>
                  <a:xfrm>
                    <a:off x="4053081" y="3001390"/>
                    <a:ext cx="72000" cy="108000"/>
                    <a:chOff x="3776918" y="2929322"/>
                    <a:chExt cx="72000" cy="108000"/>
                  </a:xfrm>
                </p:grpSpPr>
                <p:cxnSp>
                  <p:nvCxnSpPr>
                    <p:cNvPr id="435" name="Straight Connector 434">
                      <a:extLst>
                        <a:ext uri="{FF2B5EF4-FFF2-40B4-BE49-F238E27FC236}">
                          <a16:creationId xmlns:a16="http://schemas.microsoft.com/office/drawing/2014/main" id="{D295E33A-E056-4010-8C83-EEF80DB989CE}"/>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A3BD250E-4AEB-413F-9AF1-5EDABDF61B9F}"/>
                        </a:ext>
                      </a:extLst>
                    </p:cNvPr>
                    <p:cNvCxnSpPr/>
                    <p:nvPr/>
                  </p:nvCxnSpPr>
                  <p:spPr>
                    <a:xfrm>
                      <a:off x="381021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437" name="Group 436">
                    <a:extLst>
                      <a:ext uri="{FF2B5EF4-FFF2-40B4-BE49-F238E27FC236}">
                        <a16:creationId xmlns:a16="http://schemas.microsoft.com/office/drawing/2014/main" id="{A2848E2E-F282-4E58-8D31-8642BA24295D}"/>
                      </a:ext>
                    </a:extLst>
                  </p:cNvPr>
                  <p:cNvGrpSpPr/>
                  <p:nvPr/>
                </p:nvGrpSpPr>
                <p:grpSpPr>
                  <a:xfrm>
                    <a:off x="3506801" y="3049970"/>
                    <a:ext cx="72000" cy="108000"/>
                    <a:chOff x="3780207" y="2929322"/>
                    <a:chExt cx="72000" cy="108000"/>
                  </a:xfrm>
                </p:grpSpPr>
                <p:cxnSp>
                  <p:nvCxnSpPr>
                    <p:cNvPr id="438" name="Straight Connector 437">
                      <a:extLst>
                        <a:ext uri="{FF2B5EF4-FFF2-40B4-BE49-F238E27FC236}">
                          <a16:creationId xmlns:a16="http://schemas.microsoft.com/office/drawing/2014/main" id="{ACD26AB9-6BF6-429C-9975-65FCE25E93E3}"/>
                        </a:ext>
                      </a:extLst>
                    </p:cNvPr>
                    <p:cNvCxnSpPr/>
                    <p:nvPr/>
                  </p:nvCxnSpPr>
                  <p:spPr>
                    <a:xfrm>
                      <a:off x="3780207"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a:extLst>
                        <a:ext uri="{FF2B5EF4-FFF2-40B4-BE49-F238E27FC236}">
                          <a16:creationId xmlns:a16="http://schemas.microsoft.com/office/drawing/2014/main" id="{4499DC36-31C9-411A-A2AF-194035A0AFF2}"/>
                        </a:ext>
                      </a:extLst>
                    </p:cNvPr>
                    <p:cNvCxnSpPr/>
                    <p:nvPr/>
                  </p:nvCxnSpPr>
                  <p:spPr>
                    <a:xfrm>
                      <a:off x="381620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440" name="Group 439">
                    <a:extLst>
                      <a:ext uri="{FF2B5EF4-FFF2-40B4-BE49-F238E27FC236}">
                        <a16:creationId xmlns:a16="http://schemas.microsoft.com/office/drawing/2014/main" id="{15CB3102-C133-404F-A2CC-F2C2BB309786}"/>
                      </a:ext>
                    </a:extLst>
                  </p:cNvPr>
                  <p:cNvGrpSpPr/>
                  <p:nvPr/>
                </p:nvGrpSpPr>
                <p:grpSpPr>
                  <a:xfrm>
                    <a:off x="3224306" y="3049924"/>
                    <a:ext cx="72000" cy="108000"/>
                    <a:chOff x="3776918" y="2929322"/>
                    <a:chExt cx="72000" cy="108000"/>
                  </a:xfrm>
                </p:grpSpPr>
                <p:cxnSp>
                  <p:nvCxnSpPr>
                    <p:cNvPr id="441" name="Straight Connector 440">
                      <a:extLst>
                        <a:ext uri="{FF2B5EF4-FFF2-40B4-BE49-F238E27FC236}">
                          <a16:creationId xmlns:a16="http://schemas.microsoft.com/office/drawing/2014/main" id="{821189EA-EC4A-433C-B4AA-3140836953DF}"/>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F2220888-72E0-401E-A39F-CB2DFC0FD7D7}"/>
                        </a:ext>
                      </a:extLst>
                    </p:cNvPr>
                    <p:cNvCxnSpPr/>
                    <p:nvPr/>
                  </p:nvCxnSpPr>
                  <p:spPr>
                    <a:xfrm>
                      <a:off x="3812918"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447" name="Group 446">
                    <a:extLst>
                      <a:ext uri="{FF2B5EF4-FFF2-40B4-BE49-F238E27FC236}">
                        <a16:creationId xmlns:a16="http://schemas.microsoft.com/office/drawing/2014/main" id="{4CA59D75-EA10-4E8E-BA54-151EBF2BCBD7}"/>
                      </a:ext>
                    </a:extLst>
                  </p:cNvPr>
                  <p:cNvGrpSpPr/>
                  <p:nvPr/>
                </p:nvGrpSpPr>
                <p:grpSpPr>
                  <a:xfrm>
                    <a:off x="2944597" y="3120976"/>
                    <a:ext cx="72000" cy="64800"/>
                    <a:chOff x="3770340" y="2929322"/>
                    <a:chExt cx="72000" cy="108000"/>
                  </a:xfrm>
                </p:grpSpPr>
                <p:cxnSp>
                  <p:nvCxnSpPr>
                    <p:cNvPr id="448" name="Straight Connector 447">
                      <a:extLst>
                        <a:ext uri="{FF2B5EF4-FFF2-40B4-BE49-F238E27FC236}">
                          <a16:creationId xmlns:a16="http://schemas.microsoft.com/office/drawing/2014/main" id="{334D709F-D6B0-4F9E-808C-217435AF4D14}"/>
                        </a:ext>
                      </a:extLst>
                    </p:cNvPr>
                    <p:cNvCxnSpPr/>
                    <p:nvPr/>
                  </p:nvCxnSpPr>
                  <p:spPr>
                    <a:xfrm>
                      <a:off x="3770340"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a:extLst>
                        <a:ext uri="{FF2B5EF4-FFF2-40B4-BE49-F238E27FC236}">
                          <a16:creationId xmlns:a16="http://schemas.microsoft.com/office/drawing/2014/main" id="{B3146E17-17D0-401B-9BF7-95FD45908B7A}"/>
                        </a:ext>
                      </a:extLst>
                    </p:cNvPr>
                    <p:cNvCxnSpPr/>
                    <p:nvPr/>
                  </p:nvCxnSpPr>
                  <p:spPr>
                    <a:xfrm>
                      <a:off x="3806340"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grpSp>
              <p:nvGrpSpPr>
                <p:cNvPr id="454" name="Group 453">
                  <a:extLst>
                    <a:ext uri="{FF2B5EF4-FFF2-40B4-BE49-F238E27FC236}">
                      <a16:creationId xmlns:a16="http://schemas.microsoft.com/office/drawing/2014/main" id="{5F3F0EC4-5C05-4B72-8DAE-CC7E998832EA}"/>
                    </a:ext>
                  </a:extLst>
                </p:cNvPr>
                <p:cNvGrpSpPr/>
                <p:nvPr/>
              </p:nvGrpSpPr>
              <p:grpSpPr>
                <a:xfrm>
                  <a:off x="1141336" y="3068064"/>
                  <a:ext cx="72000" cy="39600"/>
                  <a:chOff x="3776918" y="2929322"/>
                  <a:chExt cx="72000" cy="108000"/>
                </a:xfrm>
              </p:grpSpPr>
              <p:cxnSp>
                <p:nvCxnSpPr>
                  <p:cNvPr id="455" name="Straight Connector 454">
                    <a:extLst>
                      <a:ext uri="{FF2B5EF4-FFF2-40B4-BE49-F238E27FC236}">
                        <a16:creationId xmlns:a16="http://schemas.microsoft.com/office/drawing/2014/main" id="{168B52A0-B8FC-44B0-ABEC-694C996F37D2}"/>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a:extLst>
                      <a:ext uri="{FF2B5EF4-FFF2-40B4-BE49-F238E27FC236}">
                        <a16:creationId xmlns:a16="http://schemas.microsoft.com/office/drawing/2014/main" id="{65267149-381F-4E2D-B646-D11B42480DB4}"/>
                      </a:ext>
                    </a:extLst>
                  </p:cNvPr>
                  <p:cNvCxnSpPr/>
                  <p:nvPr/>
                </p:nvCxnSpPr>
                <p:spPr>
                  <a:xfrm>
                    <a:off x="381021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457" name="Group 456">
                  <a:extLst>
                    <a:ext uri="{FF2B5EF4-FFF2-40B4-BE49-F238E27FC236}">
                      <a16:creationId xmlns:a16="http://schemas.microsoft.com/office/drawing/2014/main" id="{88FA5486-288C-4171-A730-861A8CE4AC3F}"/>
                    </a:ext>
                  </a:extLst>
                </p:cNvPr>
                <p:cNvGrpSpPr/>
                <p:nvPr/>
              </p:nvGrpSpPr>
              <p:grpSpPr>
                <a:xfrm>
                  <a:off x="1019914" y="2957976"/>
                  <a:ext cx="72000" cy="39600"/>
                  <a:chOff x="3776918" y="2929322"/>
                  <a:chExt cx="72000" cy="108000"/>
                </a:xfrm>
              </p:grpSpPr>
              <p:cxnSp>
                <p:nvCxnSpPr>
                  <p:cNvPr id="458" name="Straight Connector 457">
                    <a:extLst>
                      <a:ext uri="{FF2B5EF4-FFF2-40B4-BE49-F238E27FC236}">
                        <a16:creationId xmlns:a16="http://schemas.microsoft.com/office/drawing/2014/main" id="{248BD557-50F9-416A-B62D-862B05F37A74}"/>
                      </a:ext>
                    </a:extLst>
                  </p:cNvPr>
                  <p:cNvCxnSpPr/>
                  <p:nvPr/>
                </p:nvCxnSpPr>
                <p:spPr>
                  <a:xfrm>
                    <a:off x="3776918" y="2929322"/>
                    <a:ext cx="720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E2F11843-6C02-457F-806D-D6E7FDE41011}"/>
                      </a:ext>
                    </a:extLst>
                  </p:cNvPr>
                  <p:cNvCxnSpPr/>
                  <p:nvPr/>
                </p:nvCxnSpPr>
                <p:spPr>
                  <a:xfrm>
                    <a:off x="3810217" y="2929322"/>
                    <a:ext cx="0" cy="1080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942" name="Group 941">
                  <a:extLst>
                    <a:ext uri="{FF2B5EF4-FFF2-40B4-BE49-F238E27FC236}">
                      <a16:creationId xmlns:a16="http://schemas.microsoft.com/office/drawing/2014/main" id="{C0D531BC-FC2E-4A28-9CB0-E3932191C4C7}"/>
                    </a:ext>
                  </a:extLst>
                </p:cNvPr>
                <p:cNvGrpSpPr/>
                <p:nvPr/>
              </p:nvGrpSpPr>
              <p:grpSpPr>
                <a:xfrm>
                  <a:off x="698613" y="2274468"/>
                  <a:ext cx="3430256" cy="1062217"/>
                  <a:chOff x="698613" y="2274468"/>
                  <a:chExt cx="3430256" cy="1062217"/>
                </a:xfrm>
              </p:grpSpPr>
              <p:cxnSp>
                <p:nvCxnSpPr>
                  <p:cNvPr id="45" name="Straight Connector 44">
                    <a:extLst>
                      <a:ext uri="{FF2B5EF4-FFF2-40B4-BE49-F238E27FC236}">
                        <a16:creationId xmlns:a16="http://schemas.microsoft.com/office/drawing/2014/main" id="{1B372599-2E13-49A8-85E7-486315D3335B}"/>
                      </a:ext>
                    </a:extLst>
                  </p:cNvPr>
                  <p:cNvCxnSpPr/>
                  <p:nvPr/>
                </p:nvCxnSpPr>
                <p:spPr>
                  <a:xfrm>
                    <a:off x="188174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4473214-2B07-408B-989A-698431A7EE7B}"/>
                      </a:ext>
                    </a:extLst>
                  </p:cNvPr>
                  <p:cNvCxnSpPr/>
                  <p:nvPr/>
                </p:nvCxnSpPr>
                <p:spPr>
                  <a:xfrm>
                    <a:off x="2157904"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CA552FD-919B-467E-A2F9-434F807E5A42}"/>
                      </a:ext>
                    </a:extLst>
                  </p:cNvPr>
                  <p:cNvCxnSpPr/>
                  <p:nvPr/>
                </p:nvCxnSpPr>
                <p:spPr>
                  <a:xfrm>
                    <a:off x="2434059" y="3282685"/>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Freeform: Shape 24">
                    <a:extLst>
                      <a:ext uri="{FF2B5EF4-FFF2-40B4-BE49-F238E27FC236}">
                        <a16:creationId xmlns:a16="http://schemas.microsoft.com/office/drawing/2014/main" id="{47F3A47A-1481-409B-9DFD-9080B83BF405}"/>
                      </a:ext>
                    </a:extLst>
                  </p:cNvPr>
                  <p:cNvSpPr/>
                  <p:nvPr/>
                </p:nvSpPr>
                <p:spPr>
                  <a:xfrm>
                    <a:off x="738130" y="2295181"/>
                    <a:ext cx="3352800" cy="987846"/>
                  </a:xfrm>
                  <a:custGeom>
                    <a:avLst/>
                    <a:gdLst>
                      <a:gd name="connsiteX0" fmla="*/ 3352800 w 3352800"/>
                      <a:gd name="connsiteY0" fmla="*/ 370901 h 987846"/>
                      <a:gd name="connsiteX1" fmla="*/ 3081051 w 3352800"/>
                      <a:gd name="connsiteY1" fmla="*/ 348867 h 987846"/>
                      <a:gd name="connsiteX2" fmla="*/ 2790940 w 3352800"/>
                      <a:gd name="connsiteY2" fmla="*/ 378246 h 987846"/>
                      <a:gd name="connsiteX3" fmla="*/ 2533880 w 3352800"/>
                      <a:gd name="connsiteY3" fmla="*/ 363556 h 987846"/>
                      <a:gd name="connsiteX4" fmla="*/ 2254786 w 3352800"/>
                      <a:gd name="connsiteY4" fmla="*/ 477397 h 987846"/>
                      <a:gd name="connsiteX5" fmla="*/ 1968347 w 3352800"/>
                      <a:gd name="connsiteY5" fmla="*/ 708752 h 987846"/>
                      <a:gd name="connsiteX6" fmla="*/ 1696598 w 3352800"/>
                      <a:gd name="connsiteY6" fmla="*/ 980501 h 987846"/>
                      <a:gd name="connsiteX7" fmla="*/ 1421176 w 3352800"/>
                      <a:gd name="connsiteY7" fmla="*/ 855643 h 987846"/>
                      <a:gd name="connsiteX8" fmla="*/ 1153099 w 3352800"/>
                      <a:gd name="connsiteY8" fmla="*/ 851971 h 987846"/>
                      <a:gd name="connsiteX9" fmla="*/ 862988 w 3352800"/>
                      <a:gd name="connsiteY9" fmla="*/ 987846 h 987846"/>
                      <a:gd name="connsiteX10" fmla="*/ 580222 w 3352800"/>
                      <a:gd name="connsiteY10" fmla="*/ 987846 h 987846"/>
                      <a:gd name="connsiteX11" fmla="*/ 429658 w 3352800"/>
                      <a:gd name="connsiteY11" fmla="*/ 804231 h 987846"/>
                      <a:gd name="connsiteX12" fmla="*/ 304800 w 3352800"/>
                      <a:gd name="connsiteY12" fmla="*/ 745474 h 987846"/>
                      <a:gd name="connsiteX13" fmla="*/ 146892 w 3352800"/>
                      <a:gd name="connsiteY13" fmla="*/ 510448 h 987846"/>
                      <a:gd name="connsiteX14" fmla="*/ 0 w 3352800"/>
                      <a:gd name="connsiteY14" fmla="*/ 0 h 98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2800" h="987846">
                        <a:moveTo>
                          <a:pt x="3352800" y="370901"/>
                        </a:moveTo>
                        <a:lnTo>
                          <a:pt x="3081051" y="348867"/>
                        </a:lnTo>
                        <a:lnTo>
                          <a:pt x="2790940" y="378246"/>
                        </a:lnTo>
                        <a:lnTo>
                          <a:pt x="2533880" y="363556"/>
                        </a:lnTo>
                        <a:lnTo>
                          <a:pt x="2254786" y="477397"/>
                        </a:lnTo>
                        <a:lnTo>
                          <a:pt x="1968347" y="708752"/>
                        </a:lnTo>
                        <a:lnTo>
                          <a:pt x="1696598" y="980501"/>
                        </a:lnTo>
                        <a:lnTo>
                          <a:pt x="1421176" y="855643"/>
                        </a:lnTo>
                        <a:lnTo>
                          <a:pt x="1153099" y="851971"/>
                        </a:lnTo>
                        <a:lnTo>
                          <a:pt x="862988" y="987846"/>
                        </a:lnTo>
                        <a:lnTo>
                          <a:pt x="580222" y="987846"/>
                        </a:lnTo>
                        <a:lnTo>
                          <a:pt x="429658" y="804231"/>
                        </a:lnTo>
                        <a:lnTo>
                          <a:pt x="304800" y="745474"/>
                        </a:lnTo>
                        <a:lnTo>
                          <a:pt x="146892" y="510448"/>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Isosceles Triangle 358">
                    <a:extLst>
                      <a:ext uri="{FF2B5EF4-FFF2-40B4-BE49-F238E27FC236}">
                        <a16:creationId xmlns:a16="http://schemas.microsoft.com/office/drawing/2014/main" id="{8EED67F0-667D-4578-965E-12D1A560A2D1}"/>
                      </a:ext>
                    </a:extLst>
                  </p:cNvPr>
                  <p:cNvSpPr/>
                  <p:nvPr/>
                </p:nvSpPr>
                <p:spPr>
                  <a:xfrm rot="10800000">
                    <a:off x="4055740" y="262067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0" name="Isosceles Triangle 359">
                    <a:extLst>
                      <a:ext uri="{FF2B5EF4-FFF2-40B4-BE49-F238E27FC236}">
                        <a16:creationId xmlns:a16="http://schemas.microsoft.com/office/drawing/2014/main" id="{425E6420-3999-4B1E-BD81-0E43F82B55CB}"/>
                      </a:ext>
                    </a:extLst>
                  </p:cNvPr>
                  <p:cNvSpPr/>
                  <p:nvPr/>
                </p:nvSpPr>
                <p:spPr>
                  <a:xfrm rot="10800000">
                    <a:off x="3778677" y="260795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1" name="Isosceles Triangle 360">
                    <a:extLst>
                      <a:ext uri="{FF2B5EF4-FFF2-40B4-BE49-F238E27FC236}">
                        <a16:creationId xmlns:a16="http://schemas.microsoft.com/office/drawing/2014/main" id="{28A5A4F0-B6B1-408C-8EAC-8C0184BA5EAD}"/>
                      </a:ext>
                    </a:extLst>
                  </p:cNvPr>
                  <p:cNvSpPr/>
                  <p:nvPr/>
                </p:nvSpPr>
                <p:spPr>
                  <a:xfrm rot="10800000">
                    <a:off x="3502679" y="2639023"/>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2" name="Isosceles Triangle 361">
                    <a:extLst>
                      <a:ext uri="{FF2B5EF4-FFF2-40B4-BE49-F238E27FC236}">
                        <a16:creationId xmlns:a16="http://schemas.microsoft.com/office/drawing/2014/main" id="{F2EAE59C-AA7B-4689-A58A-43FCA84CA5ED}"/>
                      </a:ext>
                    </a:extLst>
                  </p:cNvPr>
                  <p:cNvSpPr/>
                  <p:nvPr/>
                </p:nvSpPr>
                <p:spPr>
                  <a:xfrm rot="10800000">
                    <a:off x="3225316" y="2615636"/>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3" name="Isosceles Triangle 362">
                    <a:extLst>
                      <a:ext uri="{FF2B5EF4-FFF2-40B4-BE49-F238E27FC236}">
                        <a16:creationId xmlns:a16="http://schemas.microsoft.com/office/drawing/2014/main" id="{DDF6FCD6-8576-4783-B24E-CE4598D49378}"/>
                      </a:ext>
                    </a:extLst>
                  </p:cNvPr>
                  <p:cNvSpPr/>
                  <p:nvPr/>
                </p:nvSpPr>
                <p:spPr>
                  <a:xfrm rot="10800000">
                    <a:off x="2947747" y="273765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4" name="Isosceles Triangle 363">
                    <a:extLst>
                      <a:ext uri="{FF2B5EF4-FFF2-40B4-BE49-F238E27FC236}">
                        <a16:creationId xmlns:a16="http://schemas.microsoft.com/office/drawing/2014/main" id="{361FBC8C-A9E9-4CA3-9C8E-538DD922E0FC}"/>
                      </a:ext>
                    </a:extLst>
                  </p:cNvPr>
                  <p:cNvSpPr/>
                  <p:nvPr/>
                </p:nvSpPr>
                <p:spPr>
                  <a:xfrm rot="10800000">
                    <a:off x="2670548" y="2960175"/>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5" name="Isosceles Triangle 364">
                    <a:extLst>
                      <a:ext uri="{FF2B5EF4-FFF2-40B4-BE49-F238E27FC236}">
                        <a16:creationId xmlns:a16="http://schemas.microsoft.com/office/drawing/2014/main" id="{6274EB7E-A8B9-4328-A259-31C3E81C0273}"/>
                      </a:ext>
                    </a:extLst>
                  </p:cNvPr>
                  <p:cNvSpPr/>
                  <p:nvPr/>
                </p:nvSpPr>
                <p:spPr>
                  <a:xfrm rot="10800000">
                    <a:off x="2397572" y="3240950"/>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6" name="Isosceles Triangle 365">
                    <a:extLst>
                      <a:ext uri="{FF2B5EF4-FFF2-40B4-BE49-F238E27FC236}">
                        <a16:creationId xmlns:a16="http://schemas.microsoft.com/office/drawing/2014/main" id="{51D43434-8094-42FE-8B5F-E750EF7F24E7}"/>
                      </a:ext>
                    </a:extLst>
                  </p:cNvPr>
                  <p:cNvSpPr/>
                  <p:nvPr/>
                </p:nvSpPr>
                <p:spPr>
                  <a:xfrm rot="10800000">
                    <a:off x="2121696" y="3114103"/>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7" name="Isosceles Triangle 366">
                    <a:extLst>
                      <a:ext uri="{FF2B5EF4-FFF2-40B4-BE49-F238E27FC236}">
                        <a16:creationId xmlns:a16="http://schemas.microsoft.com/office/drawing/2014/main" id="{C86A38A9-62E3-4E75-A8AC-670060B1767F}"/>
                      </a:ext>
                    </a:extLst>
                  </p:cNvPr>
                  <p:cNvSpPr/>
                  <p:nvPr/>
                </p:nvSpPr>
                <p:spPr>
                  <a:xfrm rot="10800000">
                    <a:off x="1845749" y="3108465"/>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8" name="Isosceles Triangle 367">
                    <a:extLst>
                      <a:ext uri="{FF2B5EF4-FFF2-40B4-BE49-F238E27FC236}">
                        <a16:creationId xmlns:a16="http://schemas.microsoft.com/office/drawing/2014/main" id="{61E3821E-180D-4813-8A3A-F7643F3579C2}"/>
                      </a:ext>
                    </a:extLst>
                  </p:cNvPr>
                  <p:cNvSpPr/>
                  <p:nvPr/>
                </p:nvSpPr>
                <p:spPr>
                  <a:xfrm rot="10800000">
                    <a:off x="1414133" y="324237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9" name="Isosceles Triangle 368">
                    <a:extLst>
                      <a:ext uri="{FF2B5EF4-FFF2-40B4-BE49-F238E27FC236}">
                        <a16:creationId xmlns:a16="http://schemas.microsoft.com/office/drawing/2014/main" id="{A0CE06CB-95ED-4EB8-BD32-91E05DECB48F}"/>
                      </a:ext>
                    </a:extLst>
                  </p:cNvPr>
                  <p:cNvSpPr/>
                  <p:nvPr/>
                </p:nvSpPr>
                <p:spPr>
                  <a:xfrm rot="10800000">
                    <a:off x="1297876" y="3242619"/>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0" name="Isosceles Triangle 369">
                    <a:extLst>
                      <a:ext uri="{FF2B5EF4-FFF2-40B4-BE49-F238E27FC236}">
                        <a16:creationId xmlns:a16="http://schemas.microsoft.com/office/drawing/2014/main" id="{9D551505-AA41-427F-9909-6F0596924F62}"/>
                      </a:ext>
                    </a:extLst>
                  </p:cNvPr>
                  <p:cNvSpPr/>
                  <p:nvPr/>
                </p:nvSpPr>
                <p:spPr>
                  <a:xfrm rot="10800000">
                    <a:off x="1136143" y="308426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1" name="Isosceles Triangle 370">
                    <a:extLst>
                      <a:ext uri="{FF2B5EF4-FFF2-40B4-BE49-F238E27FC236}">
                        <a16:creationId xmlns:a16="http://schemas.microsoft.com/office/drawing/2014/main" id="{2FF9DF10-F70A-4EFD-8309-B8E56C82C094}"/>
                      </a:ext>
                    </a:extLst>
                  </p:cNvPr>
                  <p:cNvSpPr/>
                  <p:nvPr/>
                </p:nvSpPr>
                <p:spPr>
                  <a:xfrm rot="10800000">
                    <a:off x="1015337" y="3000943"/>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2" name="Isosceles Triangle 371">
                    <a:extLst>
                      <a:ext uri="{FF2B5EF4-FFF2-40B4-BE49-F238E27FC236}">
                        <a16:creationId xmlns:a16="http://schemas.microsoft.com/office/drawing/2014/main" id="{63E2850C-B3D2-41E3-BE67-8CB77B9F693D}"/>
                      </a:ext>
                    </a:extLst>
                  </p:cNvPr>
                  <p:cNvSpPr/>
                  <p:nvPr/>
                </p:nvSpPr>
                <p:spPr>
                  <a:xfrm rot="10800000">
                    <a:off x="857481" y="2783479"/>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3" name="Isosceles Triangle 372">
                    <a:extLst>
                      <a:ext uri="{FF2B5EF4-FFF2-40B4-BE49-F238E27FC236}">
                        <a16:creationId xmlns:a16="http://schemas.microsoft.com/office/drawing/2014/main" id="{28BB3B2F-B40F-4E38-823B-A6AB24C4192B}"/>
                      </a:ext>
                    </a:extLst>
                  </p:cNvPr>
                  <p:cNvSpPr/>
                  <p:nvPr/>
                </p:nvSpPr>
                <p:spPr>
                  <a:xfrm rot="10800000">
                    <a:off x="698613" y="2274468"/>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82" name="Group 381">
                    <a:extLst>
                      <a:ext uri="{FF2B5EF4-FFF2-40B4-BE49-F238E27FC236}">
                        <a16:creationId xmlns:a16="http://schemas.microsoft.com/office/drawing/2014/main" id="{53A6947D-0F35-4942-86AB-1C95DFA878C9}"/>
                      </a:ext>
                    </a:extLst>
                  </p:cNvPr>
                  <p:cNvGrpSpPr/>
                  <p:nvPr/>
                </p:nvGrpSpPr>
                <p:grpSpPr>
                  <a:xfrm>
                    <a:off x="3504496" y="2630943"/>
                    <a:ext cx="72000" cy="29785"/>
                    <a:chOff x="4052191" y="2608893"/>
                    <a:chExt cx="72000" cy="29785"/>
                  </a:xfrm>
                  <a:solidFill>
                    <a:schemeClr val="accent1"/>
                  </a:solidFill>
                </p:grpSpPr>
                <p:cxnSp>
                  <p:nvCxnSpPr>
                    <p:cNvPr id="383" name="Straight Connector 382">
                      <a:extLst>
                        <a:ext uri="{FF2B5EF4-FFF2-40B4-BE49-F238E27FC236}">
                          <a16:creationId xmlns:a16="http://schemas.microsoft.com/office/drawing/2014/main" id="{FE983059-A901-4E1D-B303-B1C46E2E55F4}"/>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a:extLst>
                        <a:ext uri="{FF2B5EF4-FFF2-40B4-BE49-F238E27FC236}">
                          <a16:creationId xmlns:a16="http://schemas.microsoft.com/office/drawing/2014/main" id="{E5D5E955-3F04-4707-BAA3-26657EAEF749}"/>
                        </a:ext>
                      </a:extLst>
                    </p:cNvPr>
                    <p:cNvCxnSpPr/>
                    <p:nvPr/>
                  </p:nvCxnSpPr>
                  <p:spPr>
                    <a:xfrm>
                      <a:off x="4087786" y="2608893"/>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85" name="Group 384">
                    <a:extLst>
                      <a:ext uri="{FF2B5EF4-FFF2-40B4-BE49-F238E27FC236}">
                        <a16:creationId xmlns:a16="http://schemas.microsoft.com/office/drawing/2014/main" id="{B87312A1-53BC-4AF1-B3AC-956ADB9EAFD9}"/>
                      </a:ext>
                    </a:extLst>
                  </p:cNvPr>
                  <p:cNvGrpSpPr/>
                  <p:nvPr/>
                </p:nvGrpSpPr>
                <p:grpSpPr>
                  <a:xfrm>
                    <a:off x="3779897" y="2607389"/>
                    <a:ext cx="72000" cy="29785"/>
                    <a:chOff x="4052191" y="2608893"/>
                    <a:chExt cx="72000" cy="29785"/>
                  </a:xfrm>
                  <a:solidFill>
                    <a:schemeClr val="accent1"/>
                  </a:solidFill>
                </p:grpSpPr>
                <p:cxnSp>
                  <p:nvCxnSpPr>
                    <p:cNvPr id="386" name="Straight Connector 385">
                      <a:extLst>
                        <a:ext uri="{FF2B5EF4-FFF2-40B4-BE49-F238E27FC236}">
                          <a16:creationId xmlns:a16="http://schemas.microsoft.com/office/drawing/2014/main" id="{184AECF1-88A1-4FA8-AB66-22785129369F}"/>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9F973B5C-B8E6-4636-865F-AE414EC29D84}"/>
                        </a:ext>
                      </a:extLst>
                    </p:cNvPr>
                    <p:cNvCxnSpPr/>
                    <p:nvPr/>
                  </p:nvCxnSpPr>
                  <p:spPr>
                    <a:xfrm>
                      <a:off x="4087786" y="2608893"/>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92" name="Group 391">
                    <a:extLst>
                      <a:ext uri="{FF2B5EF4-FFF2-40B4-BE49-F238E27FC236}">
                        <a16:creationId xmlns:a16="http://schemas.microsoft.com/office/drawing/2014/main" id="{6950FFE1-FBD0-4C40-ACDA-B6A302967237}"/>
                      </a:ext>
                    </a:extLst>
                  </p:cNvPr>
                  <p:cNvGrpSpPr/>
                  <p:nvPr/>
                </p:nvGrpSpPr>
                <p:grpSpPr>
                  <a:xfrm>
                    <a:off x="4056869" y="2618192"/>
                    <a:ext cx="72000" cy="29785"/>
                    <a:chOff x="4052191" y="2608893"/>
                    <a:chExt cx="72000" cy="29785"/>
                  </a:xfrm>
                  <a:solidFill>
                    <a:schemeClr val="accent1"/>
                  </a:solidFill>
                </p:grpSpPr>
                <p:cxnSp>
                  <p:nvCxnSpPr>
                    <p:cNvPr id="393" name="Straight Connector 392">
                      <a:extLst>
                        <a:ext uri="{FF2B5EF4-FFF2-40B4-BE49-F238E27FC236}">
                          <a16:creationId xmlns:a16="http://schemas.microsoft.com/office/drawing/2014/main" id="{6F66F0FD-32B2-452E-B19C-8456D9B33E2F}"/>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B286B7D8-8EBB-4984-A3B1-0B8921B4DB61}"/>
                        </a:ext>
                      </a:extLst>
                    </p:cNvPr>
                    <p:cNvCxnSpPr/>
                    <p:nvPr/>
                  </p:nvCxnSpPr>
                  <p:spPr>
                    <a:xfrm>
                      <a:off x="4087786" y="2608893"/>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95" name="Group 394">
                    <a:extLst>
                      <a:ext uri="{FF2B5EF4-FFF2-40B4-BE49-F238E27FC236}">
                        <a16:creationId xmlns:a16="http://schemas.microsoft.com/office/drawing/2014/main" id="{6BF28BF3-67DE-463B-9526-380A58873F27}"/>
                      </a:ext>
                    </a:extLst>
                  </p:cNvPr>
                  <p:cNvGrpSpPr/>
                  <p:nvPr/>
                </p:nvGrpSpPr>
                <p:grpSpPr>
                  <a:xfrm>
                    <a:off x="3224711" y="2603686"/>
                    <a:ext cx="72000" cy="29785"/>
                    <a:chOff x="4052191" y="2608893"/>
                    <a:chExt cx="72000" cy="29785"/>
                  </a:xfrm>
                  <a:solidFill>
                    <a:schemeClr val="accent1"/>
                  </a:solidFill>
                </p:grpSpPr>
                <p:cxnSp>
                  <p:nvCxnSpPr>
                    <p:cNvPr id="396" name="Straight Connector 395">
                      <a:extLst>
                        <a:ext uri="{FF2B5EF4-FFF2-40B4-BE49-F238E27FC236}">
                          <a16:creationId xmlns:a16="http://schemas.microsoft.com/office/drawing/2014/main" id="{221A885F-9DF1-4051-8C6D-40D23ABD3133}"/>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6B47DB8C-5411-4A01-9D0C-31C04BC5E00B}"/>
                        </a:ext>
                      </a:extLst>
                    </p:cNvPr>
                    <p:cNvCxnSpPr/>
                    <p:nvPr/>
                  </p:nvCxnSpPr>
                  <p:spPr>
                    <a:xfrm>
                      <a:off x="4087786" y="2608893"/>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406" name="Group 405">
                    <a:extLst>
                      <a:ext uri="{FF2B5EF4-FFF2-40B4-BE49-F238E27FC236}">
                        <a16:creationId xmlns:a16="http://schemas.microsoft.com/office/drawing/2014/main" id="{C8B5CBEC-3785-4708-A2CF-99BC6989DE60}"/>
                      </a:ext>
                    </a:extLst>
                  </p:cNvPr>
                  <p:cNvGrpSpPr/>
                  <p:nvPr/>
                </p:nvGrpSpPr>
                <p:grpSpPr>
                  <a:xfrm>
                    <a:off x="2950161" y="2693889"/>
                    <a:ext cx="72000" cy="72642"/>
                    <a:chOff x="4052191" y="2609980"/>
                    <a:chExt cx="72000" cy="29785"/>
                  </a:xfrm>
                  <a:solidFill>
                    <a:schemeClr val="accent1"/>
                  </a:solidFill>
                </p:grpSpPr>
                <p:cxnSp>
                  <p:nvCxnSpPr>
                    <p:cNvPr id="407" name="Straight Connector 406">
                      <a:extLst>
                        <a:ext uri="{FF2B5EF4-FFF2-40B4-BE49-F238E27FC236}">
                          <a16:creationId xmlns:a16="http://schemas.microsoft.com/office/drawing/2014/main" id="{D72CD47F-D9AA-4710-AE1C-5AA8038B4316}"/>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E7F7F50E-E0FA-49C1-95E0-AB52709D5CA2}"/>
                        </a:ext>
                      </a:extLst>
                    </p:cNvPr>
                    <p:cNvCxnSpPr/>
                    <p:nvPr/>
                  </p:nvCxnSpPr>
                  <p:spPr>
                    <a:xfrm>
                      <a:off x="4087786" y="2609980"/>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409" name="Group 408">
                    <a:extLst>
                      <a:ext uri="{FF2B5EF4-FFF2-40B4-BE49-F238E27FC236}">
                        <a16:creationId xmlns:a16="http://schemas.microsoft.com/office/drawing/2014/main" id="{FE2E088F-752C-414A-AB5A-82EAE3AE102C}"/>
                      </a:ext>
                    </a:extLst>
                  </p:cNvPr>
                  <p:cNvGrpSpPr/>
                  <p:nvPr/>
                </p:nvGrpSpPr>
                <p:grpSpPr>
                  <a:xfrm>
                    <a:off x="2670548" y="2893790"/>
                    <a:ext cx="72000" cy="108000"/>
                    <a:chOff x="4052191" y="2611086"/>
                    <a:chExt cx="72000" cy="29785"/>
                  </a:xfrm>
                  <a:solidFill>
                    <a:schemeClr val="accent1"/>
                  </a:solidFill>
                </p:grpSpPr>
                <p:cxnSp>
                  <p:nvCxnSpPr>
                    <p:cNvPr id="410" name="Straight Connector 409">
                      <a:extLst>
                        <a:ext uri="{FF2B5EF4-FFF2-40B4-BE49-F238E27FC236}">
                          <a16:creationId xmlns:a16="http://schemas.microsoft.com/office/drawing/2014/main" id="{0F7FC526-3B88-483C-A644-923253AE09CA}"/>
                        </a:ext>
                      </a:extLst>
                    </p:cNvPr>
                    <p:cNvCxnSpPr/>
                    <p:nvPr/>
                  </p:nvCxnSpPr>
                  <p:spPr>
                    <a:xfrm>
                      <a:off x="4052191" y="2613040"/>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34F41BE0-89B4-4948-9155-1EEB6BB02F70}"/>
                        </a:ext>
                      </a:extLst>
                    </p:cNvPr>
                    <p:cNvCxnSpPr/>
                    <p:nvPr/>
                  </p:nvCxnSpPr>
                  <p:spPr>
                    <a:xfrm>
                      <a:off x="4087786" y="2611086"/>
                      <a:ext cx="810" cy="2978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grpSp>
        </p:grpSp>
        <p:grpSp>
          <p:nvGrpSpPr>
            <p:cNvPr id="934" name="Group 933">
              <a:extLst>
                <a:ext uri="{FF2B5EF4-FFF2-40B4-BE49-F238E27FC236}">
                  <a16:creationId xmlns:a16="http://schemas.microsoft.com/office/drawing/2014/main" id="{B4DBEB79-3996-40D0-9020-70442D347805}"/>
                </a:ext>
              </a:extLst>
            </p:cNvPr>
            <p:cNvGrpSpPr/>
            <p:nvPr/>
          </p:nvGrpSpPr>
          <p:grpSpPr>
            <a:xfrm>
              <a:off x="696751" y="2159088"/>
              <a:ext cx="3427672" cy="295495"/>
              <a:chOff x="696751" y="2159088"/>
              <a:chExt cx="3427672" cy="295495"/>
            </a:xfrm>
          </p:grpSpPr>
          <p:sp>
            <p:nvSpPr>
              <p:cNvPr id="23" name="Freeform: Shape 22">
                <a:extLst>
                  <a:ext uri="{FF2B5EF4-FFF2-40B4-BE49-F238E27FC236}">
                    <a16:creationId xmlns:a16="http://schemas.microsoft.com/office/drawing/2014/main" id="{4836F1B6-0B58-4B1C-9EA1-45F6D3B1FC5C}"/>
                  </a:ext>
                </a:extLst>
              </p:cNvPr>
              <p:cNvSpPr/>
              <p:nvPr/>
            </p:nvSpPr>
            <p:spPr>
              <a:xfrm>
                <a:off x="749147" y="2185012"/>
                <a:ext cx="3345455" cy="220337"/>
              </a:xfrm>
              <a:custGeom>
                <a:avLst/>
                <a:gdLst>
                  <a:gd name="connsiteX0" fmla="*/ 3345455 w 3345455"/>
                  <a:gd name="connsiteY0" fmla="*/ 44068 h 220337"/>
                  <a:gd name="connsiteX1" fmla="*/ 3070034 w 3345455"/>
                  <a:gd name="connsiteY1" fmla="*/ 18361 h 220337"/>
                  <a:gd name="connsiteX2" fmla="*/ 2794612 w 3345455"/>
                  <a:gd name="connsiteY2" fmla="*/ 58757 h 220337"/>
                  <a:gd name="connsiteX3" fmla="*/ 2515518 w 3345455"/>
                  <a:gd name="connsiteY3" fmla="*/ 36723 h 220337"/>
                  <a:gd name="connsiteX4" fmla="*/ 2236424 w 3345455"/>
                  <a:gd name="connsiteY4" fmla="*/ 0 h 220337"/>
                  <a:gd name="connsiteX5" fmla="*/ 1946313 w 3345455"/>
                  <a:gd name="connsiteY5" fmla="*/ 25706 h 220337"/>
                  <a:gd name="connsiteX6" fmla="*/ 1678236 w 3345455"/>
                  <a:gd name="connsiteY6" fmla="*/ 51412 h 220337"/>
                  <a:gd name="connsiteX7" fmla="*/ 1406487 w 3345455"/>
                  <a:gd name="connsiteY7" fmla="*/ 36723 h 220337"/>
                  <a:gd name="connsiteX8" fmla="*/ 1116376 w 3345455"/>
                  <a:gd name="connsiteY8" fmla="*/ 22034 h 220337"/>
                  <a:gd name="connsiteX9" fmla="*/ 969484 w 3345455"/>
                  <a:gd name="connsiteY9" fmla="*/ 73446 h 220337"/>
                  <a:gd name="connsiteX10" fmla="*/ 848299 w 3345455"/>
                  <a:gd name="connsiteY10" fmla="*/ 99152 h 220337"/>
                  <a:gd name="connsiteX11" fmla="*/ 690390 w 3345455"/>
                  <a:gd name="connsiteY11" fmla="*/ 146892 h 220337"/>
                  <a:gd name="connsiteX12" fmla="*/ 569205 w 3345455"/>
                  <a:gd name="connsiteY12" fmla="*/ 128530 h 220337"/>
                  <a:gd name="connsiteX13" fmla="*/ 414969 w 3345455"/>
                  <a:gd name="connsiteY13" fmla="*/ 117513 h 220337"/>
                  <a:gd name="connsiteX14" fmla="*/ 293783 w 3345455"/>
                  <a:gd name="connsiteY14" fmla="*/ 187287 h 220337"/>
                  <a:gd name="connsiteX15" fmla="*/ 143219 w 3345455"/>
                  <a:gd name="connsiteY15" fmla="*/ 220337 h 220337"/>
                  <a:gd name="connsiteX16" fmla="*/ 0 w 3345455"/>
                  <a:gd name="connsiteY16" fmla="*/ 102824 h 2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5455" h="220337">
                    <a:moveTo>
                      <a:pt x="3345455" y="44068"/>
                    </a:moveTo>
                    <a:lnTo>
                      <a:pt x="3070034" y="18361"/>
                    </a:lnTo>
                    <a:lnTo>
                      <a:pt x="2794612" y="58757"/>
                    </a:lnTo>
                    <a:lnTo>
                      <a:pt x="2515518" y="36723"/>
                    </a:lnTo>
                    <a:lnTo>
                      <a:pt x="2236424" y="0"/>
                    </a:lnTo>
                    <a:lnTo>
                      <a:pt x="1946313" y="25706"/>
                    </a:lnTo>
                    <a:lnTo>
                      <a:pt x="1678236" y="51412"/>
                    </a:lnTo>
                    <a:lnTo>
                      <a:pt x="1406487" y="36723"/>
                    </a:lnTo>
                    <a:lnTo>
                      <a:pt x="1116376" y="22034"/>
                    </a:lnTo>
                    <a:lnTo>
                      <a:pt x="969484" y="73446"/>
                    </a:lnTo>
                    <a:lnTo>
                      <a:pt x="848299" y="99152"/>
                    </a:lnTo>
                    <a:lnTo>
                      <a:pt x="690390" y="146892"/>
                    </a:lnTo>
                    <a:lnTo>
                      <a:pt x="569205" y="128530"/>
                    </a:lnTo>
                    <a:lnTo>
                      <a:pt x="414969" y="117513"/>
                    </a:lnTo>
                    <a:lnTo>
                      <a:pt x="293783" y="187287"/>
                    </a:lnTo>
                    <a:lnTo>
                      <a:pt x="143219" y="220337"/>
                    </a:lnTo>
                    <a:lnTo>
                      <a:pt x="0" y="102824"/>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36E251C-977A-44B3-A8F3-873119BE1AA8}"/>
                  </a:ext>
                </a:extLst>
              </p:cNvPr>
              <p:cNvSpPr/>
              <p:nvPr/>
            </p:nvSpPr>
            <p:spPr>
              <a:xfrm>
                <a:off x="4052423" y="2203300"/>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3" name="Rectangle 272">
                <a:extLst>
                  <a:ext uri="{FF2B5EF4-FFF2-40B4-BE49-F238E27FC236}">
                    <a16:creationId xmlns:a16="http://schemas.microsoft.com/office/drawing/2014/main" id="{A335A35C-7F78-4193-84B0-C8DBC53CC0BF}"/>
                  </a:ext>
                </a:extLst>
              </p:cNvPr>
              <p:cNvSpPr/>
              <p:nvPr/>
            </p:nvSpPr>
            <p:spPr>
              <a:xfrm>
                <a:off x="3770452" y="2181206"/>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4" name="Rectangle 273">
                <a:extLst>
                  <a:ext uri="{FF2B5EF4-FFF2-40B4-BE49-F238E27FC236}">
                    <a16:creationId xmlns:a16="http://schemas.microsoft.com/office/drawing/2014/main" id="{272B0341-9B64-4322-8E15-31324F154263}"/>
                  </a:ext>
                </a:extLst>
              </p:cNvPr>
              <p:cNvSpPr/>
              <p:nvPr/>
            </p:nvSpPr>
            <p:spPr>
              <a:xfrm>
                <a:off x="3501298" y="2214010"/>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5" name="Rectangle 274">
                <a:extLst>
                  <a:ext uri="{FF2B5EF4-FFF2-40B4-BE49-F238E27FC236}">
                    <a16:creationId xmlns:a16="http://schemas.microsoft.com/office/drawing/2014/main" id="{C606F0DA-753D-4641-9C25-F88179672A55}"/>
                  </a:ext>
                </a:extLst>
              </p:cNvPr>
              <p:cNvSpPr/>
              <p:nvPr/>
            </p:nvSpPr>
            <p:spPr>
              <a:xfrm>
                <a:off x="3222758" y="2198486"/>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6" name="Rectangle 275">
                <a:extLst>
                  <a:ext uri="{FF2B5EF4-FFF2-40B4-BE49-F238E27FC236}">
                    <a16:creationId xmlns:a16="http://schemas.microsoft.com/office/drawing/2014/main" id="{99366D40-5426-4DA3-BA08-6095A132D775}"/>
                  </a:ext>
                </a:extLst>
              </p:cNvPr>
              <p:cNvSpPr/>
              <p:nvPr/>
            </p:nvSpPr>
            <p:spPr>
              <a:xfrm>
                <a:off x="2941845" y="2159088"/>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7" name="Rectangle 276">
                <a:extLst>
                  <a:ext uri="{FF2B5EF4-FFF2-40B4-BE49-F238E27FC236}">
                    <a16:creationId xmlns:a16="http://schemas.microsoft.com/office/drawing/2014/main" id="{503D12ED-E495-4159-BD25-AC0450AD81C4}"/>
                  </a:ext>
                </a:extLst>
              </p:cNvPr>
              <p:cNvSpPr/>
              <p:nvPr/>
            </p:nvSpPr>
            <p:spPr>
              <a:xfrm>
                <a:off x="2671633" y="2186088"/>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8" name="Rectangle 277">
                <a:extLst>
                  <a:ext uri="{FF2B5EF4-FFF2-40B4-BE49-F238E27FC236}">
                    <a16:creationId xmlns:a16="http://schemas.microsoft.com/office/drawing/2014/main" id="{CD2B37FC-5E72-438E-A520-FFB6FA2F09D5}"/>
                  </a:ext>
                </a:extLst>
              </p:cNvPr>
              <p:cNvSpPr/>
              <p:nvPr/>
            </p:nvSpPr>
            <p:spPr>
              <a:xfrm>
                <a:off x="2396998" y="2208862"/>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9" name="Rectangle 278">
                <a:extLst>
                  <a:ext uri="{FF2B5EF4-FFF2-40B4-BE49-F238E27FC236}">
                    <a16:creationId xmlns:a16="http://schemas.microsoft.com/office/drawing/2014/main" id="{AD7301D2-D8D1-4A18-BB88-9EFE319FCACB}"/>
                  </a:ext>
                </a:extLst>
              </p:cNvPr>
              <p:cNvSpPr/>
              <p:nvPr/>
            </p:nvSpPr>
            <p:spPr>
              <a:xfrm>
                <a:off x="2113711" y="2200994"/>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0" name="Rectangle 279">
                <a:extLst>
                  <a:ext uri="{FF2B5EF4-FFF2-40B4-BE49-F238E27FC236}">
                    <a16:creationId xmlns:a16="http://schemas.microsoft.com/office/drawing/2014/main" id="{A0F50403-75B2-4F7F-B90B-D52B11F74C1D}"/>
                  </a:ext>
                </a:extLst>
              </p:cNvPr>
              <p:cNvSpPr/>
              <p:nvPr/>
            </p:nvSpPr>
            <p:spPr>
              <a:xfrm>
                <a:off x="1839076" y="2190713"/>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1" name="Rectangle 280">
                <a:extLst>
                  <a:ext uri="{FF2B5EF4-FFF2-40B4-BE49-F238E27FC236}">
                    <a16:creationId xmlns:a16="http://schemas.microsoft.com/office/drawing/2014/main" id="{B8BE14A4-2B61-4B25-BA0F-1E5E0126B8D4}"/>
                  </a:ext>
                </a:extLst>
              </p:cNvPr>
              <p:cNvSpPr/>
              <p:nvPr/>
            </p:nvSpPr>
            <p:spPr>
              <a:xfrm>
                <a:off x="1688376" y="2225016"/>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2" name="Rectangle 281">
                <a:extLst>
                  <a:ext uri="{FF2B5EF4-FFF2-40B4-BE49-F238E27FC236}">
                    <a16:creationId xmlns:a16="http://schemas.microsoft.com/office/drawing/2014/main" id="{5B174876-E7DB-45CE-8ED5-356F988387F3}"/>
                  </a:ext>
                </a:extLst>
              </p:cNvPr>
              <p:cNvSpPr/>
              <p:nvPr/>
            </p:nvSpPr>
            <p:spPr>
              <a:xfrm>
                <a:off x="1566706" y="2257012"/>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3" name="Rectangle 282">
                <a:extLst>
                  <a:ext uri="{FF2B5EF4-FFF2-40B4-BE49-F238E27FC236}">
                    <a16:creationId xmlns:a16="http://schemas.microsoft.com/office/drawing/2014/main" id="{10D323A4-BDA8-4B21-9A9B-CA53FC66B68C}"/>
                  </a:ext>
                </a:extLst>
              </p:cNvPr>
              <p:cNvSpPr/>
              <p:nvPr/>
            </p:nvSpPr>
            <p:spPr>
              <a:xfrm>
                <a:off x="1403273" y="2297753"/>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4" name="Rectangle 283">
                <a:extLst>
                  <a:ext uri="{FF2B5EF4-FFF2-40B4-BE49-F238E27FC236}">
                    <a16:creationId xmlns:a16="http://schemas.microsoft.com/office/drawing/2014/main" id="{E8C5BE7A-56C3-4CF4-BDD7-05312645B44D}"/>
                  </a:ext>
                </a:extLst>
              </p:cNvPr>
              <p:cNvSpPr/>
              <p:nvPr/>
            </p:nvSpPr>
            <p:spPr>
              <a:xfrm>
                <a:off x="1286390" y="2290825"/>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5" name="Rectangle 284">
                <a:extLst>
                  <a:ext uri="{FF2B5EF4-FFF2-40B4-BE49-F238E27FC236}">
                    <a16:creationId xmlns:a16="http://schemas.microsoft.com/office/drawing/2014/main" id="{BA0B79A8-CB63-4BE5-A734-42896EACE4B6}"/>
                  </a:ext>
                </a:extLst>
              </p:cNvPr>
              <p:cNvSpPr/>
              <p:nvPr/>
            </p:nvSpPr>
            <p:spPr>
              <a:xfrm>
                <a:off x="1133516" y="2284012"/>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6" name="Rectangle 285">
                <a:extLst>
                  <a:ext uri="{FF2B5EF4-FFF2-40B4-BE49-F238E27FC236}">
                    <a16:creationId xmlns:a16="http://schemas.microsoft.com/office/drawing/2014/main" id="{7A4E4130-F6A4-47CC-A3DB-6AD056392299}"/>
                  </a:ext>
                </a:extLst>
              </p:cNvPr>
              <p:cNvSpPr/>
              <p:nvPr/>
            </p:nvSpPr>
            <p:spPr>
              <a:xfrm>
                <a:off x="1008295" y="2344511"/>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7" name="Rectangle 286">
                <a:extLst>
                  <a:ext uri="{FF2B5EF4-FFF2-40B4-BE49-F238E27FC236}">
                    <a16:creationId xmlns:a16="http://schemas.microsoft.com/office/drawing/2014/main" id="{33DB8E02-B233-4A99-B8EE-F7839C0F6202}"/>
                  </a:ext>
                </a:extLst>
              </p:cNvPr>
              <p:cNvSpPr/>
              <p:nvPr/>
            </p:nvSpPr>
            <p:spPr>
              <a:xfrm>
                <a:off x="850966" y="2382583"/>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8" name="Rectangle 287">
                <a:extLst>
                  <a:ext uri="{FF2B5EF4-FFF2-40B4-BE49-F238E27FC236}">
                    <a16:creationId xmlns:a16="http://schemas.microsoft.com/office/drawing/2014/main" id="{466874E4-A91B-4D01-A0EB-3F8C53160C08}"/>
                  </a:ext>
                </a:extLst>
              </p:cNvPr>
              <p:cNvSpPr/>
              <p:nvPr/>
            </p:nvSpPr>
            <p:spPr>
              <a:xfrm>
                <a:off x="696751" y="2241008"/>
                <a:ext cx="72000" cy="72000"/>
              </a:xfrm>
              <a:prstGeom prst="rec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54" name="Group 53">
                <a:extLst>
                  <a:ext uri="{FF2B5EF4-FFF2-40B4-BE49-F238E27FC236}">
                    <a16:creationId xmlns:a16="http://schemas.microsoft.com/office/drawing/2014/main" id="{6A75F2C1-3279-421C-8EC7-2859A67BCD9F}"/>
                  </a:ext>
                </a:extLst>
              </p:cNvPr>
              <p:cNvGrpSpPr/>
              <p:nvPr/>
            </p:nvGrpSpPr>
            <p:grpSpPr>
              <a:xfrm>
                <a:off x="1133321" y="2262862"/>
                <a:ext cx="72000" cy="72000"/>
                <a:chOff x="1133322" y="2262862"/>
                <a:chExt cx="78053" cy="21150"/>
              </a:xfrm>
              <a:solidFill>
                <a:schemeClr val="bg1">
                  <a:lumMod val="50000"/>
                </a:schemeClr>
              </a:solidFill>
            </p:grpSpPr>
            <p:cxnSp>
              <p:nvCxnSpPr>
                <p:cNvPr id="33" name="Straight Connector 32">
                  <a:extLst>
                    <a:ext uri="{FF2B5EF4-FFF2-40B4-BE49-F238E27FC236}">
                      <a16:creationId xmlns:a16="http://schemas.microsoft.com/office/drawing/2014/main" id="{BA401208-D0E1-4912-A116-FB25B378A419}"/>
                    </a:ext>
                  </a:extLst>
                </p:cNvPr>
                <p:cNvCxnSpPr/>
                <p:nvPr/>
              </p:nvCxnSpPr>
              <p:spPr>
                <a:xfrm>
                  <a:off x="1133322" y="2262862"/>
                  <a:ext cx="77643"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338E129-60C9-496B-B432-5315AA624DB2}"/>
                    </a:ext>
                  </a:extLst>
                </p:cNvPr>
                <p:cNvCxnSpPr>
                  <a:endCxn id="285" idx="0"/>
                </p:cNvCxnSpPr>
                <p:nvPr/>
              </p:nvCxnSpPr>
              <p:spPr>
                <a:xfrm>
                  <a:off x="1172135" y="2262862"/>
                  <a:ext cx="39240" cy="2115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289" name="Group 288">
                <a:extLst>
                  <a:ext uri="{FF2B5EF4-FFF2-40B4-BE49-F238E27FC236}">
                    <a16:creationId xmlns:a16="http://schemas.microsoft.com/office/drawing/2014/main" id="{BDABA025-0863-457E-9C52-38939FA72D6D}"/>
                  </a:ext>
                </a:extLst>
              </p:cNvPr>
              <p:cNvGrpSpPr/>
              <p:nvPr/>
            </p:nvGrpSpPr>
            <p:grpSpPr>
              <a:xfrm>
                <a:off x="1005856" y="2328352"/>
                <a:ext cx="72000" cy="72000"/>
                <a:chOff x="1133322" y="2262862"/>
                <a:chExt cx="77643" cy="21150"/>
              </a:xfrm>
              <a:solidFill>
                <a:schemeClr val="bg1">
                  <a:lumMod val="50000"/>
                </a:schemeClr>
              </a:solidFill>
            </p:grpSpPr>
            <p:cxnSp>
              <p:nvCxnSpPr>
                <p:cNvPr id="290" name="Straight Connector 289">
                  <a:extLst>
                    <a:ext uri="{FF2B5EF4-FFF2-40B4-BE49-F238E27FC236}">
                      <a16:creationId xmlns:a16="http://schemas.microsoft.com/office/drawing/2014/main" id="{47F7243B-6B09-454C-9BD5-CD36B382F7B0}"/>
                    </a:ext>
                  </a:extLst>
                </p:cNvPr>
                <p:cNvCxnSpPr/>
                <p:nvPr/>
              </p:nvCxnSpPr>
              <p:spPr>
                <a:xfrm>
                  <a:off x="1133322" y="2262862"/>
                  <a:ext cx="77643"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152CA8E3-4BF7-4EF0-907C-C95204B02651}"/>
                    </a:ext>
                  </a:extLst>
                </p:cNvPr>
                <p:cNvCxnSpPr/>
                <p:nvPr/>
              </p:nvCxnSpPr>
              <p:spPr>
                <a:xfrm>
                  <a:off x="1172143" y="2262862"/>
                  <a:ext cx="1139" cy="2115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50323E34-0FC3-467E-BCCD-A36BBBFCDBB7}"/>
                  </a:ext>
                </a:extLst>
              </p:cNvPr>
              <p:cNvGrpSpPr/>
              <p:nvPr/>
            </p:nvGrpSpPr>
            <p:grpSpPr>
              <a:xfrm>
                <a:off x="852746" y="2370397"/>
                <a:ext cx="72000" cy="72000"/>
                <a:chOff x="1133322" y="2262862"/>
                <a:chExt cx="77643" cy="21150"/>
              </a:xfrm>
              <a:solidFill>
                <a:schemeClr val="bg1">
                  <a:lumMod val="50000"/>
                </a:schemeClr>
              </a:solidFill>
            </p:grpSpPr>
            <p:cxnSp>
              <p:nvCxnSpPr>
                <p:cNvPr id="293" name="Straight Connector 292">
                  <a:extLst>
                    <a:ext uri="{FF2B5EF4-FFF2-40B4-BE49-F238E27FC236}">
                      <a16:creationId xmlns:a16="http://schemas.microsoft.com/office/drawing/2014/main" id="{245806B2-C6DB-4EBD-A816-85885CBD327F}"/>
                    </a:ext>
                  </a:extLst>
                </p:cNvPr>
                <p:cNvCxnSpPr/>
                <p:nvPr/>
              </p:nvCxnSpPr>
              <p:spPr>
                <a:xfrm>
                  <a:off x="1133322" y="2262862"/>
                  <a:ext cx="77643"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20846DA7-4261-4672-AEBA-8C23241E8907}"/>
                    </a:ext>
                  </a:extLst>
                </p:cNvPr>
                <p:cNvCxnSpPr/>
                <p:nvPr/>
              </p:nvCxnSpPr>
              <p:spPr>
                <a:xfrm>
                  <a:off x="1172143" y="2262862"/>
                  <a:ext cx="1139" cy="2115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grpSp>
      <p:sp>
        <p:nvSpPr>
          <p:cNvPr id="270" name="TextBox 269">
            <a:extLst>
              <a:ext uri="{FF2B5EF4-FFF2-40B4-BE49-F238E27FC236}">
                <a16:creationId xmlns:a16="http://schemas.microsoft.com/office/drawing/2014/main" id="{F840199C-74F4-4DD0-B906-2BDC1DC744DB}"/>
              </a:ext>
            </a:extLst>
          </p:cNvPr>
          <p:cNvSpPr txBox="1"/>
          <p:nvPr/>
        </p:nvSpPr>
        <p:spPr>
          <a:xfrm>
            <a:off x="8063309" y="3088296"/>
            <a:ext cx="579770" cy="246221"/>
          </a:xfrm>
          <a:prstGeom prst="rect">
            <a:avLst/>
          </a:prstGeom>
          <a:noFill/>
        </p:spPr>
        <p:txBody>
          <a:bodyPr wrap="square" rtlCol="0" anchor="t">
            <a:spAutoFit/>
          </a:bodyPr>
          <a:lstStyle/>
          <a:p>
            <a:pPr algn="ctr"/>
            <a:r>
              <a:rPr lang="en-US" sz="1000" dirty="0"/>
              <a:t>LLOQ</a:t>
            </a:r>
            <a:endParaRPr lang="en-GB" sz="1000" dirty="0"/>
          </a:p>
        </p:txBody>
      </p:sp>
      <p:grpSp>
        <p:nvGrpSpPr>
          <p:cNvPr id="181" name="Group 180">
            <a:extLst>
              <a:ext uri="{FF2B5EF4-FFF2-40B4-BE49-F238E27FC236}">
                <a16:creationId xmlns:a16="http://schemas.microsoft.com/office/drawing/2014/main" id="{CA770D52-33AA-4687-B26C-A79AB837BCD3}"/>
              </a:ext>
            </a:extLst>
          </p:cNvPr>
          <p:cNvGrpSpPr/>
          <p:nvPr/>
        </p:nvGrpSpPr>
        <p:grpSpPr>
          <a:xfrm>
            <a:off x="5021104" y="2117657"/>
            <a:ext cx="3433132" cy="188618"/>
            <a:chOff x="5021104" y="2117657"/>
            <a:chExt cx="3433132" cy="188618"/>
          </a:xfrm>
        </p:grpSpPr>
        <p:sp>
          <p:nvSpPr>
            <p:cNvPr id="467" name="Freeform: Shape 466">
              <a:extLst>
                <a:ext uri="{FF2B5EF4-FFF2-40B4-BE49-F238E27FC236}">
                  <a16:creationId xmlns:a16="http://schemas.microsoft.com/office/drawing/2014/main" id="{4803F9A8-E722-4492-ADCF-FB5517FB8DA0}"/>
                </a:ext>
              </a:extLst>
            </p:cNvPr>
            <p:cNvSpPr/>
            <p:nvPr/>
          </p:nvSpPr>
          <p:spPr>
            <a:xfrm>
              <a:off x="5063319" y="2138149"/>
              <a:ext cx="3366448" cy="127379"/>
            </a:xfrm>
            <a:custGeom>
              <a:avLst/>
              <a:gdLst>
                <a:gd name="connsiteX0" fmla="*/ 3366448 w 3366448"/>
                <a:gd name="connsiteY0" fmla="*/ 9099 h 127379"/>
                <a:gd name="connsiteX1" fmla="*/ 3079845 w 3366448"/>
                <a:gd name="connsiteY1" fmla="*/ 31845 h 127379"/>
                <a:gd name="connsiteX2" fmla="*/ 2815988 w 3366448"/>
                <a:gd name="connsiteY2" fmla="*/ 22747 h 127379"/>
                <a:gd name="connsiteX3" fmla="*/ 2543033 w 3366448"/>
                <a:gd name="connsiteY3" fmla="*/ 18197 h 127379"/>
                <a:gd name="connsiteX4" fmla="*/ 2247332 w 3366448"/>
                <a:gd name="connsiteY4" fmla="*/ 27296 h 127379"/>
                <a:gd name="connsiteX5" fmla="*/ 1983475 w 3366448"/>
                <a:gd name="connsiteY5" fmla="*/ 0 h 127379"/>
                <a:gd name="connsiteX6" fmla="*/ 1696872 w 3366448"/>
                <a:gd name="connsiteY6" fmla="*/ 31845 h 127379"/>
                <a:gd name="connsiteX7" fmla="*/ 1423917 w 3366448"/>
                <a:gd name="connsiteY7" fmla="*/ 13648 h 127379"/>
                <a:gd name="connsiteX8" fmla="*/ 1150962 w 3366448"/>
                <a:gd name="connsiteY8" fmla="*/ 18197 h 127379"/>
                <a:gd name="connsiteX9" fmla="*/ 978090 w 3366448"/>
                <a:gd name="connsiteY9" fmla="*/ 50042 h 127379"/>
                <a:gd name="connsiteX10" fmla="*/ 868908 w 3366448"/>
                <a:gd name="connsiteY10" fmla="*/ 63690 h 127379"/>
                <a:gd name="connsiteX11" fmla="*/ 709684 w 3366448"/>
                <a:gd name="connsiteY11" fmla="*/ 72788 h 127379"/>
                <a:gd name="connsiteX12" fmla="*/ 591403 w 3366448"/>
                <a:gd name="connsiteY12" fmla="*/ 45493 h 127379"/>
                <a:gd name="connsiteX13" fmla="*/ 436729 w 3366448"/>
                <a:gd name="connsiteY13" fmla="*/ 81887 h 127379"/>
                <a:gd name="connsiteX14" fmla="*/ 318448 w 3366448"/>
                <a:gd name="connsiteY14" fmla="*/ 127379 h 127379"/>
                <a:gd name="connsiteX15" fmla="*/ 145577 w 3366448"/>
                <a:gd name="connsiteY15" fmla="*/ 104633 h 127379"/>
                <a:gd name="connsiteX16" fmla="*/ 0 w 3366448"/>
                <a:gd name="connsiteY16" fmla="*/ 40944 h 12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6448" h="127379">
                  <a:moveTo>
                    <a:pt x="3366448" y="9099"/>
                  </a:moveTo>
                  <a:lnTo>
                    <a:pt x="3079845" y="31845"/>
                  </a:lnTo>
                  <a:lnTo>
                    <a:pt x="2815988" y="22747"/>
                  </a:lnTo>
                  <a:lnTo>
                    <a:pt x="2543033" y="18197"/>
                  </a:lnTo>
                  <a:lnTo>
                    <a:pt x="2247332" y="27296"/>
                  </a:lnTo>
                  <a:lnTo>
                    <a:pt x="1983475" y="0"/>
                  </a:lnTo>
                  <a:lnTo>
                    <a:pt x="1696872" y="31845"/>
                  </a:lnTo>
                  <a:lnTo>
                    <a:pt x="1423917" y="13648"/>
                  </a:lnTo>
                  <a:lnTo>
                    <a:pt x="1150962" y="18197"/>
                  </a:lnTo>
                  <a:lnTo>
                    <a:pt x="978090" y="50042"/>
                  </a:lnTo>
                  <a:lnTo>
                    <a:pt x="868908" y="63690"/>
                  </a:lnTo>
                  <a:lnTo>
                    <a:pt x="709684" y="72788"/>
                  </a:lnTo>
                  <a:lnTo>
                    <a:pt x="591403" y="45493"/>
                  </a:lnTo>
                  <a:lnTo>
                    <a:pt x="436729" y="81887"/>
                  </a:lnTo>
                  <a:lnTo>
                    <a:pt x="318448" y="127379"/>
                  </a:lnTo>
                  <a:lnTo>
                    <a:pt x="145577" y="104633"/>
                  </a:lnTo>
                  <a:lnTo>
                    <a:pt x="0" y="40944"/>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85490E2B-A92A-4FE3-A4BA-789B937D3169}"/>
                </a:ext>
              </a:extLst>
            </p:cNvPr>
            <p:cNvGrpSpPr/>
            <p:nvPr/>
          </p:nvGrpSpPr>
          <p:grpSpPr>
            <a:xfrm>
              <a:off x="5021104" y="2117657"/>
              <a:ext cx="3433132" cy="188618"/>
              <a:chOff x="5021104" y="2117657"/>
              <a:chExt cx="3433132" cy="188618"/>
            </a:xfrm>
            <a:solidFill>
              <a:schemeClr val="bg1">
                <a:lumMod val="50000"/>
              </a:schemeClr>
            </a:solidFill>
          </p:grpSpPr>
          <p:sp>
            <p:nvSpPr>
              <p:cNvPr id="471" name="Rectangle 470">
                <a:extLst>
                  <a:ext uri="{FF2B5EF4-FFF2-40B4-BE49-F238E27FC236}">
                    <a16:creationId xmlns:a16="http://schemas.microsoft.com/office/drawing/2014/main" id="{B2ADBDA5-9AC5-4432-A909-2C7617450A6C}"/>
                  </a:ext>
                </a:extLst>
              </p:cNvPr>
              <p:cNvSpPr/>
              <p:nvPr/>
            </p:nvSpPr>
            <p:spPr>
              <a:xfrm>
                <a:off x="8382236" y="2119784"/>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5" name="Rectangle 474">
                <a:extLst>
                  <a:ext uri="{FF2B5EF4-FFF2-40B4-BE49-F238E27FC236}">
                    <a16:creationId xmlns:a16="http://schemas.microsoft.com/office/drawing/2014/main" id="{B7ABD753-EBF7-46D1-89CA-5E2753AAE318}"/>
                  </a:ext>
                </a:extLst>
              </p:cNvPr>
              <p:cNvSpPr/>
              <p:nvPr/>
            </p:nvSpPr>
            <p:spPr>
              <a:xfrm>
                <a:off x="8111305" y="2136411"/>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6" name="Rectangle 475">
                <a:extLst>
                  <a:ext uri="{FF2B5EF4-FFF2-40B4-BE49-F238E27FC236}">
                    <a16:creationId xmlns:a16="http://schemas.microsoft.com/office/drawing/2014/main" id="{D08C6DF6-D6E8-4499-843D-D87B83B139C6}"/>
                  </a:ext>
                </a:extLst>
              </p:cNvPr>
              <p:cNvSpPr/>
              <p:nvPr/>
            </p:nvSpPr>
            <p:spPr>
              <a:xfrm>
                <a:off x="7830736" y="2139388"/>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7" name="Rectangle 476">
                <a:extLst>
                  <a:ext uri="{FF2B5EF4-FFF2-40B4-BE49-F238E27FC236}">
                    <a16:creationId xmlns:a16="http://schemas.microsoft.com/office/drawing/2014/main" id="{951733E4-C4F0-4407-B123-C807992159EB}"/>
                  </a:ext>
                </a:extLst>
              </p:cNvPr>
              <p:cNvSpPr/>
              <p:nvPr/>
            </p:nvSpPr>
            <p:spPr>
              <a:xfrm>
                <a:off x="7554986" y="2128913"/>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8" name="Rectangle 477">
                <a:extLst>
                  <a:ext uri="{FF2B5EF4-FFF2-40B4-BE49-F238E27FC236}">
                    <a16:creationId xmlns:a16="http://schemas.microsoft.com/office/drawing/2014/main" id="{9662A9FF-E62E-42AB-861A-3D7431C7096B}"/>
                  </a:ext>
                </a:extLst>
              </p:cNvPr>
              <p:cNvSpPr/>
              <p:nvPr/>
            </p:nvSpPr>
            <p:spPr>
              <a:xfrm>
                <a:off x="7278589" y="2139388"/>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9" name="Rectangle 478">
                <a:extLst>
                  <a:ext uri="{FF2B5EF4-FFF2-40B4-BE49-F238E27FC236}">
                    <a16:creationId xmlns:a16="http://schemas.microsoft.com/office/drawing/2014/main" id="{51C7CBA2-5A9B-4B66-8C57-EB75F31868E9}"/>
                  </a:ext>
                </a:extLst>
              </p:cNvPr>
              <p:cNvSpPr/>
              <p:nvPr/>
            </p:nvSpPr>
            <p:spPr>
              <a:xfrm>
                <a:off x="7000258" y="2117657"/>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0" name="Rectangle 479">
                <a:extLst>
                  <a:ext uri="{FF2B5EF4-FFF2-40B4-BE49-F238E27FC236}">
                    <a16:creationId xmlns:a16="http://schemas.microsoft.com/office/drawing/2014/main" id="{45E0CAA5-B6EE-47F4-AD86-368AC65904B1}"/>
                  </a:ext>
                </a:extLst>
              </p:cNvPr>
              <p:cNvSpPr/>
              <p:nvPr/>
            </p:nvSpPr>
            <p:spPr>
              <a:xfrm>
                <a:off x="6719689" y="2136850"/>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1" name="Rectangle 480">
                <a:extLst>
                  <a:ext uri="{FF2B5EF4-FFF2-40B4-BE49-F238E27FC236}">
                    <a16:creationId xmlns:a16="http://schemas.microsoft.com/office/drawing/2014/main" id="{10B10B4F-BE6B-41DC-9A2E-6C4C874D2E6E}"/>
                  </a:ext>
                </a:extLst>
              </p:cNvPr>
              <p:cNvSpPr/>
              <p:nvPr/>
            </p:nvSpPr>
            <p:spPr>
              <a:xfrm>
                <a:off x="6445530" y="2124660"/>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2" name="Rectangle 481">
                <a:extLst>
                  <a:ext uri="{FF2B5EF4-FFF2-40B4-BE49-F238E27FC236}">
                    <a16:creationId xmlns:a16="http://schemas.microsoft.com/office/drawing/2014/main" id="{71C89E85-D01B-44E5-A09C-57EA86B9F3C0}"/>
                  </a:ext>
                </a:extLst>
              </p:cNvPr>
              <p:cNvSpPr/>
              <p:nvPr/>
            </p:nvSpPr>
            <p:spPr>
              <a:xfrm>
                <a:off x="6167199" y="2128736"/>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3" name="Rectangle 482">
                <a:extLst>
                  <a:ext uri="{FF2B5EF4-FFF2-40B4-BE49-F238E27FC236}">
                    <a16:creationId xmlns:a16="http://schemas.microsoft.com/office/drawing/2014/main" id="{37D8E788-BE04-40DF-AF0A-822B9B4A7D62}"/>
                  </a:ext>
                </a:extLst>
              </p:cNvPr>
              <p:cNvSpPr/>
              <p:nvPr/>
            </p:nvSpPr>
            <p:spPr>
              <a:xfrm>
                <a:off x="6014700" y="2176300"/>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4" name="Rectangle 483">
                <a:extLst>
                  <a:ext uri="{FF2B5EF4-FFF2-40B4-BE49-F238E27FC236}">
                    <a16:creationId xmlns:a16="http://schemas.microsoft.com/office/drawing/2014/main" id="{62472898-5CFC-4D7A-862D-211039D02911}"/>
                  </a:ext>
                </a:extLst>
              </p:cNvPr>
              <p:cNvSpPr/>
              <p:nvPr/>
            </p:nvSpPr>
            <p:spPr>
              <a:xfrm>
                <a:off x="5896370" y="2176300"/>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5" name="Rectangle 484">
                <a:extLst>
                  <a:ext uri="{FF2B5EF4-FFF2-40B4-BE49-F238E27FC236}">
                    <a16:creationId xmlns:a16="http://schemas.microsoft.com/office/drawing/2014/main" id="{5132201E-BB30-445A-8A82-A554E3103775}"/>
                  </a:ext>
                </a:extLst>
              </p:cNvPr>
              <p:cNvSpPr/>
              <p:nvPr/>
            </p:nvSpPr>
            <p:spPr>
              <a:xfrm>
                <a:off x="5734131" y="2183947"/>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6" name="Rectangle 485">
                <a:extLst>
                  <a:ext uri="{FF2B5EF4-FFF2-40B4-BE49-F238E27FC236}">
                    <a16:creationId xmlns:a16="http://schemas.microsoft.com/office/drawing/2014/main" id="{823AEDF8-5870-4968-BF56-4E6357461044}"/>
                  </a:ext>
                </a:extLst>
              </p:cNvPr>
              <p:cNvSpPr/>
              <p:nvPr/>
            </p:nvSpPr>
            <p:spPr>
              <a:xfrm>
                <a:off x="5616384" y="2163832"/>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7" name="Rectangle 486">
                <a:extLst>
                  <a:ext uri="{FF2B5EF4-FFF2-40B4-BE49-F238E27FC236}">
                    <a16:creationId xmlns:a16="http://schemas.microsoft.com/office/drawing/2014/main" id="{4EB907F9-7778-4357-B94F-1329F74D0EA3}"/>
                  </a:ext>
                </a:extLst>
              </p:cNvPr>
              <p:cNvSpPr/>
              <p:nvPr/>
            </p:nvSpPr>
            <p:spPr>
              <a:xfrm>
                <a:off x="5461098" y="2196734"/>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8" name="Rectangle 487">
                <a:extLst>
                  <a:ext uri="{FF2B5EF4-FFF2-40B4-BE49-F238E27FC236}">
                    <a16:creationId xmlns:a16="http://schemas.microsoft.com/office/drawing/2014/main" id="{95187CD7-A2BA-488E-8A08-C87B92F24F78}"/>
                  </a:ext>
                </a:extLst>
              </p:cNvPr>
              <p:cNvSpPr/>
              <p:nvPr/>
            </p:nvSpPr>
            <p:spPr>
              <a:xfrm>
                <a:off x="5337200" y="2234275"/>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9" name="Rectangle 488">
                <a:extLst>
                  <a:ext uri="{FF2B5EF4-FFF2-40B4-BE49-F238E27FC236}">
                    <a16:creationId xmlns:a16="http://schemas.microsoft.com/office/drawing/2014/main" id="{D401176A-F7D8-4390-99F0-B4BF720A2A0A}"/>
                  </a:ext>
                </a:extLst>
              </p:cNvPr>
              <p:cNvSpPr/>
              <p:nvPr/>
            </p:nvSpPr>
            <p:spPr>
              <a:xfrm>
                <a:off x="5181979" y="2213040"/>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0" name="Rectangle 489">
                <a:extLst>
                  <a:ext uri="{FF2B5EF4-FFF2-40B4-BE49-F238E27FC236}">
                    <a16:creationId xmlns:a16="http://schemas.microsoft.com/office/drawing/2014/main" id="{E51DE4EA-0809-48A9-8D4D-6EA15BB6591F}"/>
                  </a:ext>
                </a:extLst>
              </p:cNvPr>
              <p:cNvSpPr/>
              <p:nvPr/>
            </p:nvSpPr>
            <p:spPr>
              <a:xfrm>
                <a:off x="5021104" y="2156249"/>
                <a:ext cx="72000"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95" name="Group 494">
                <a:extLst>
                  <a:ext uri="{FF2B5EF4-FFF2-40B4-BE49-F238E27FC236}">
                    <a16:creationId xmlns:a16="http://schemas.microsoft.com/office/drawing/2014/main" id="{088FD521-17D5-4607-BE8C-09D8F7335D62}"/>
                  </a:ext>
                </a:extLst>
              </p:cNvPr>
              <p:cNvGrpSpPr/>
              <p:nvPr/>
            </p:nvGrpSpPr>
            <p:grpSpPr>
              <a:xfrm>
                <a:off x="6019676" y="2144656"/>
                <a:ext cx="72000" cy="72000"/>
                <a:chOff x="6019676" y="2144656"/>
                <a:chExt cx="70448" cy="54000"/>
              </a:xfrm>
              <a:grpFill/>
            </p:grpSpPr>
            <p:cxnSp>
              <p:nvCxnSpPr>
                <p:cNvPr id="492" name="Straight Connector 491">
                  <a:extLst>
                    <a:ext uri="{FF2B5EF4-FFF2-40B4-BE49-F238E27FC236}">
                      <a16:creationId xmlns:a16="http://schemas.microsoft.com/office/drawing/2014/main" id="{7819E465-8A51-45AA-856C-EC33BD7B3EC8}"/>
                    </a:ext>
                  </a:extLst>
                </p:cNvPr>
                <p:cNvCxnSpPr/>
                <p:nvPr/>
              </p:nvCxnSpPr>
              <p:spPr>
                <a:xfrm>
                  <a:off x="6019676" y="2146784"/>
                  <a:ext cx="70448"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494" name="Straight Connector 493">
                  <a:extLst>
                    <a:ext uri="{FF2B5EF4-FFF2-40B4-BE49-F238E27FC236}">
                      <a16:creationId xmlns:a16="http://schemas.microsoft.com/office/drawing/2014/main" id="{1BE87F0A-06FA-4A2C-8266-D9AD6D5129E9}"/>
                    </a:ext>
                  </a:extLst>
                </p:cNvPr>
                <p:cNvCxnSpPr>
                  <a:cxnSpLocks/>
                </p:cNvCxnSpPr>
                <p:nvPr/>
              </p:nvCxnSpPr>
              <p:spPr>
                <a:xfrm>
                  <a:off x="6053134" y="2144656"/>
                  <a:ext cx="0" cy="5400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500" name="Group 499">
                <a:extLst>
                  <a:ext uri="{FF2B5EF4-FFF2-40B4-BE49-F238E27FC236}">
                    <a16:creationId xmlns:a16="http://schemas.microsoft.com/office/drawing/2014/main" id="{9F22E04F-F402-4A14-BE9A-0FA1B0475D8F}"/>
                  </a:ext>
                </a:extLst>
              </p:cNvPr>
              <p:cNvGrpSpPr/>
              <p:nvPr/>
            </p:nvGrpSpPr>
            <p:grpSpPr>
              <a:xfrm>
                <a:off x="5741957" y="2139388"/>
                <a:ext cx="72000" cy="72000"/>
                <a:chOff x="6019676" y="2144656"/>
                <a:chExt cx="70448" cy="54000"/>
              </a:xfrm>
              <a:grpFill/>
            </p:grpSpPr>
            <p:cxnSp>
              <p:nvCxnSpPr>
                <p:cNvPr id="501" name="Straight Connector 500">
                  <a:extLst>
                    <a:ext uri="{FF2B5EF4-FFF2-40B4-BE49-F238E27FC236}">
                      <a16:creationId xmlns:a16="http://schemas.microsoft.com/office/drawing/2014/main" id="{DF097C4E-A385-4114-86F2-15A90A1B9D30}"/>
                    </a:ext>
                  </a:extLst>
                </p:cNvPr>
                <p:cNvCxnSpPr/>
                <p:nvPr/>
              </p:nvCxnSpPr>
              <p:spPr>
                <a:xfrm>
                  <a:off x="6019676" y="2146784"/>
                  <a:ext cx="70448"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502" name="Straight Connector 501">
                  <a:extLst>
                    <a:ext uri="{FF2B5EF4-FFF2-40B4-BE49-F238E27FC236}">
                      <a16:creationId xmlns:a16="http://schemas.microsoft.com/office/drawing/2014/main" id="{D16BDAB8-EA3F-4B76-B86A-90587C5F425B}"/>
                    </a:ext>
                  </a:extLst>
                </p:cNvPr>
                <p:cNvCxnSpPr>
                  <a:cxnSpLocks/>
                </p:cNvCxnSpPr>
                <p:nvPr/>
              </p:nvCxnSpPr>
              <p:spPr>
                <a:xfrm>
                  <a:off x="6053134" y="2144656"/>
                  <a:ext cx="0" cy="5400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503" name="Group 502">
                <a:extLst>
                  <a:ext uri="{FF2B5EF4-FFF2-40B4-BE49-F238E27FC236}">
                    <a16:creationId xmlns:a16="http://schemas.microsoft.com/office/drawing/2014/main" id="{B195BBDA-AC6D-45E5-A75D-D830B1FCEFB0}"/>
                  </a:ext>
                </a:extLst>
              </p:cNvPr>
              <p:cNvGrpSpPr/>
              <p:nvPr/>
            </p:nvGrpSpPr>
            <p:grpSpPr>
              <a:xfrm>
                <a:off x="5345150" y="2170552"/>
                <a:ext cx="72000" cy="72000"/>
                <a:chOff x="6019676" y="2144656"/>
                <a:chExt cx="70448" cy="54000"/>
              </a:xfrm>
              <a:grpFill/>
            </p:grpSpPr>
            <p:cxnSp>
              <p:nvCxnSpPr>
                <p:cNvPr id="504" name="Straight Connector 503">
                  <a:extLst>
                    <a:ext uri="{FF2B5EF4-FFF2-40B4-BE49-F238E27FC236}">
                      <a16:creationId xmlns:a16="http://schemas.microsoft.com/office/drawing/2014/main" id="{10E26C7A-4ADD-4F02-A10C-35001B1BFA2E}"/>
                    </a:ext>
                  </a:extLst>
                </p:cNvPr>
                <p:cNvCxnSpPr/>
                <p:nvPr/>
              </p:nvCxnSpPr>
              <p:spPr>
                <a:xfrm>
                  <a:off x="6019676" y="2146784"/>
                  <a:ext cx="70448"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505" name="Straight Connector 504">
                  <a:extLst>
                    <a:ext uri="{FF2B5EF4-FFF2-40B4-BE49-F238E27FC236}">
                      <a16:creationId xmlns:a16="http://schemas.microsoft.com/office/drawing/2014/main" id="{3AD73384-DCD0-412B-AFCD-ADA8FAF79813}"/>
                    </a:ext>
                  </a:extLst>
                </p:cNvPr>
                <p:cNvCxnSpPr>
                  <a:cxnSpLocks/>
                </p:cNvCxnSpPr>
                <p:nvPr/>
              </p:nvCxnSpPr>
              <p:spPr>
                <a:xfrm>
                  <a:off x="6053134" y="2144656"/>
                  <a:ext cx="0" cy="5400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506" name="Group 505">
                <a:extLst>
                  <a:ext uri="{FF2B5EF4-FFF2-40B4-BE49-F238E27FC236}">
                    <a16:creationId xmlns:a16="http://schemas.microsoft.com/office/drawing/2014/main" id="{A0FE7026-8C06-4FC9-9899-71C9EBC8ACE1}"/>
                  </a:ext>
                </a:extLst>
              </p:cNvPr>
              <p:cNvGrpSpPr/>
              <p:nvPr/>
            </p:nvGrpSpPr>
            <p:grpSpPr>
              <a:xfrm>
                <a:off x="5186286" y="2149300"/>
                <a:ext cx="72000" cy="72000"/>
                <a:chOff x="6019676" y="2144656"/>
                <a:chExt cx="70448" cy="54000"/>
              </a:xfrm>
              <a:grpFill/>
            </p:grpSpPr>
            <p:cxnSp>
              <p:nvCxnSpPr>
                <p:cNvPr id="507" name="Straight Connector 506">
                  <a:extLst>
                    <a:ext uri="{FF2B5EF4-FFF2-40B4-BE49-F238E27FC236}">
                      <a16:creationId xmlns:a16="http://schemas.microsoft.com/office/drawing/2014/main" id="{25C04861-193F-43ED-94B9-5150DE21F621}"/>
                    </a:ext>
                  </a:extLst>
                </p:cNvPr>
                <p:cNvCxnSpPr/>
                <p:nvPr/>
              </p:nvCxnSpPr>
              <p:spPr>
                <a:xfrm>
                  <a:off x="6019676" y="2146784"/>
                  <a:ext cx="70448"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a:extLst>
                    <a:ext uri="{FF2B5EF4-FFF2-40B4-BE49-F238E27FC236}">
                      <a16:creationId xmlns:a16="http://schemas.microsoft.com/office/drawing/2014/main" id="{5DDBF9F8-50B2-4EF2-BC2C-74B2AB75614E}"/>
                    </a:ext>
                  </a:extLst>
                </p:cNvPr>
                <p:cNvCxnSpPr>
                  <a:cxnSpLocks/>
                </p:cNvCxnSpPr>
                <p:nvPr/>
              </p:nvCxnSpPr>
              <p:spPr>
                <a:xfrm>
                  <a:off x="6053134" y="2144656"/>
                  <a:ext cx="0" cy="5400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grpSp>
      <p:grpSp>
        <p:nvGrpSpPr>
          <p:cNvPr id="147" name="Group 146">
            <a:extLst>
              <a:ext uri="{FF2B5EF4-FFF2-40B4-BE49-F238E27FC236}">
                <a16:creationId xmlns:a16="http://schemas.microsoft.com/office/drawing/2014/main" id="{5E78AAA3-54E6-4619-9D51-71F25C331D60}"/>
              </a:ext>
            </a:extLst>
          </p:cNvPr>
          <p:cNvGrpSpPr/>
          <p:nvPr/>
        </p:nvGrpSpPr>
        <p:grpSpPr>
          <a:xfrm>
            <a:off x="5076967" y="2133662"/>
            <a:ext cx="3376377" cy="1076383"/>
            <a:chOff x="5076967" y="2133662"/>
            <a:chExt cx="3376377" cy="1076383"/>
          </a:xfrm>
        </p:grpSpPr>
        <p:sp>
          <p:nvSpPr>
            <p:cNvPr id="470" name="Freeform: Shape 469">
              <a:extLst>
                <a:ext uri="{FF2B5EF4-FFF2-40B4-BE49-F238E27FC236}">
                  <a16:creationId xmlns:a16="http://schemas.microsoft.com/office/drawing/2014/main" id="{A9329D3A-2700-445C-A3AB-351DA3CC13E6}"/>
                </a:ext>
              </a:extLst>
            </p:cNvPr>
            <p:cNvSpPr/>
            <p:nvPr/>
          </p:nvSpPr>
          <p:spPr>
            <a:xfrm>
              <a:off x="5076967" y="2160896"/>
              <a:ext cx="3343702" cy="1000835"/>
            </a:xfrm>
            <a:custGeom>
              <a:avLst/>
              <a:gdLst>
                <a:gd name="connsiteX0" fmla="*/ 3343702 w 3343702"/>
                <a:gd name="connsiteY0" fmla="*/ 959892 h 1000835"/>
                <a:gd name="connsiteX1" fmla="*/ 3075296 w 3343702"/>
                <a:gd name="connsiteY1" fmla="*/ 982638 h 1000835"/>
                <a:gd name="connsiteX2" fmla="*/ 2788693 w 3343702"/>
                <a:gd name="connsiteY2" fmla="*/ 982638 h 1000835"/>
                <a:gd name="connsiteX3" fmla="*/ 2520287 w 3343702"/>
                <a:gd name="connsiteY3" fmla="*/ 973540 h 1000835"/>
                <a:gd name="connsiteX4" fmla="*/ 2238233 w 3343702"/>
                <a:gd name="connsiteY4" fmla="*/ 991737 h 1000835"/>
                <a:gd name="connsiteX5" fmla="*/ 1956179 w 3343702"/>
                <a:gd name="connsiteY5" fmla="*/ 1000835 h 1000835"/>
                <a:gd name="connsiteX6" fmla="*/ 1687773 w 3343702"/>
                <a:gd name="connsiteY6" fmla="*/ 991737 h 1000835"/>
                <a:gd name="connsiteX7" fmla="*/ 1405720 w 3343702"/>
                <a:gd name="connsiteY7" fmla="*/ 905301 h 1000835"/>
                <a:gd name="connsiteX8" fmla="*/ 1137314 w 3343702"/>
                <a:gd name="connsiteY8" fmla="*/ 727880 h 1000835"/>
                <a:gd name="connsiteX9" fmla="*/ 964442 w 3343702"/>
                <a:gd name="connsiteY9" fmla="*/ 700585 h 1000835"/>
                <a:gd name="connsiteX10" fmla="*/ 864358 w 3343702"/>
                <a:gd name="connsiteY10" fmla="*/ 618698 h 1000835"/>
                <a:gd name="connsiteX11" fmla="*/ 700585 w 3343702"/>
                <a:gd name="connsiteY11" fmla="*/ 445826 h 1000835"/>
                <a:gd name="connsiteX12" fmla="*/ 586854 w 3343702"/>
                <a:gd name="connsiteY12" fmla="*/ 291152 h 1000835"/>
                <a:gd name="connsiteX13" fmla="*/ 413982 w 3343702"/>
                <a:gd name="connsiteY13" fmla="*/ 177420 h 1000835"/>
                <a:gd name="connsiteX14" fmla="*/ 304800 w 3343702"/>
                <a:gd name="connsiteY14" fmla="*/ 159223 h 1000835"/>
                <a:gd name="connsiteX15" fmla="*/ 127379 w 3343702"/>
                <a:gd name="connsiteY15" fmla="*/ 40943 h 1000835"/>
                <a:gd name="connsiteX16" fmla="*/ 0 w 3343702"/>
                <a:gd name="connsiteY16" fmla="*/ 0 h 10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3702" h="1000835">
                  <a:moveTo>
                    <a:pt x="3343702" y="959892"/>
                  </a:moveTo>
                  <a:lnTo>
                    <a:pt x="3075296" y="982638"/>
                  </a:lnTo>
                  <a:lnTo>
                    <a:pt x="2788693" y="982638"/>
                  </a:lnTo>
                  <a:lnTo>
                    <a:pt x="2520287" y="973540"/>
                  </a:lnTo>
                  <a:lnTo>
                    <a:pt x="2238233" y="991737"/>
                  </a:lnTo>
                  <a:lnTo>
                    <a:pt x="1956179" y="1000835"/>
                  </a:lnTo>
                  <a:lnTo>
                    <a:pt x="1687773" y="991737"/>
                  </a:lnTo>
                  <a:lnTo>
                    <a:pt x="1405720" y="905301"/>
                  </a:lnTo>
                  <a:lnTo>
                    <a:pt x="1137314" y="727880"/>
                  </a:lnTo>
                  <a:lnTo>
                    <a:pt x="964442" y="700585"/>
                  </a:lnTo>
                  <a:lnTo>
                    <a:pt x="864358" y="618698"/>
                  </a:lnTo>
                  <a:lnTo>
                    <a:pt x="700585" y="445826"/>
                  </a:lnTo>
                  <a:lnTo>
                    <a:pt x="586854" y="291152"/>
                  </a:lnTo>
                  <a:lnTo>
                    <a:pt x="413982" y="177420"/>
                  </a:lnTo>
                  <a:lnTo>
                    <a:pt x="304800" y="159223"/>
                  </a:lnTo>
                  <a:lnTo>
                    <a:pt x="127379" y="40943"/>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Diamond 510">
              <a:extLst>
                <a:ext uri="{FF2B5EF4-FFF2-40B4-BE49-F238E27FC236}">
                  <a16:creationId xmlns:a16="http://schemas.microsoft.com/office/drawing/2014/main" id="{6258C5DD-329B-4FD3-8FB9-52D9347BFF3D}"/>
                </a:ext>
              </a:extLst>
            </p:cNvPr>
            <p:cNvSpPr/>
            <p:nvPr/>
          </p:nvSpPr>
          <p:spPr>
            <a:xfrm>
              <a:off x="8102987" y="3117618"/>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12" name="Diamond 511">
              <a:extLst>
                <a:ext uri="{FF2B5EF4-FFF2-40B4-BE49-F238E27FC236}">
                  <a16:creationId xmlns:a16="http://schemas.microsoft.com/office/drawing/2014/main" id="{1E8EFC2C-37ED-4B04-B63E-60CFD3F1F45B}"/>
                </a:ext>
              </a:extLst>
            </p:cNvPr>
            <p:cNvSpPr/>
            <p:nvPr/>
          </p:nvSpPr>
          <p:spPr>
            <a:xfrm>
              <a:off x="7823867" y="311798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3" name="Diamond 512">
              <a:extLst>
                <a:ext uri="{FF2B5EF4-FFF2-40B4-BE49-F238E27FC236}">
                  <a16:creationId xmlns:a16="http://schemas.microsoft.com/office/drawing/2014/main" id="{E379BB4C-28BF-4E39-8CF5-E05BBC3EBBBD}"/>
                </a:ext>
              </a:extLst>
            </p:cNvPr>
            <p:cNvSpPr/>
            <p:nvPr/>
          </p:nvSpPr>
          <p:spPr>
            <a:xfrm flipV="1">
              <a:off x="7548027" y="311253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4" name="Diamond 513">
              <a:extLst>
                <a:ext uri="{FF2B5EF4-FFF2-40B4-BE49-F238E27FC236}">
                  <a16:creationId xmlns:a16="http://schemas.microsoft.com/office/drawing/2014/main" id="{B40BEBCD-D368-447E-83B6-E7C693C1A2B8}"/>
                </a:ext>
              </a:extLst>
            </p:cNvPr>
            <p:cNvSpPr/>
            <p:nvPr/>
          </p:nvSpPr>
          <p:spPr>
            <a:xfrm flipV="1">
              <a:off x="7282135" y="3132063"/>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5" name="Diamond 514">
              <a:extLst>
                <a:ext uri="{FF2B5EF4-FFF2-40B4-BE49-F238E27FC236}">
                  <a16:creationId xmlns:a16="http://schemas.microsoft.com/office/drawing/2014/main" id="{69A5B270-E4CD-4E54-BC7D-7851CC6DCB66}"/>
                </a:ext>
              </a:extLst>
            </p:cNvPr>
            <p:cNvSpPr/>
            <p:nvPr/>
          </p:nvSpPr>
          <p:spPr>
            <a:xfrm flipV="1">
              <a:off x="7001102" y="313804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6" name="Diamond 515">
              <a:extLst>
                <a:ext uri="{FF2B5EF4-FFF2-40B4-BE49-F238E27FC236}">
                  <a16:creationId xmlns:a16="http://schemas.microsoft.com/office/drawing/2014/main" id="{5A2A755B-F6ED-4409-96B1-E10FC41032AE}"/>
                </a:ext>
              </a:extLst>
            </p:cNvPr>
            <p:cNvSpPr/>
            <p:nvPr/>
          </p:nvSpPr>
          <p:spPr>
            <a:xfrm flipV="1">
              <a:off x="6719147" y="3127446"/>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7" name="Diamond 516">
              <a:extLst>
                <a:ext uri="{FF2B5EF4-FFF2-40B4-BE49-F238E27FC236}">
                  <a16:creationId xmlns:a16="http://schemas.microsoft.com/office/drawing/2014/main" id="{3E8FC41A-D33B-4654-B337-552BB16311B2}"/>
                </a:ext>
              </a:extLst>
            </p:cNvPr>
            <p:cNvSpPr/>
            <p:nvPr/>
          </p:nvSpPr>
          <p:spPr>
            <a:xfrm flipV="1">
              <a:off x="6445831" y="3047501"/>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8" name="Diamond 517">
              <a:extLst>
                <a:ext uri="{FF2B5EF4-FFF2-40B4-BE49-F238E27FC236}">
                  <a16:creationId xmlns:a16="http://schemas.microsoft.com/office/drawing/2014/main" id="{B5D6D52D-7E41-4921-9053-D44BF452305B}"/>
                </a:ext>
              </a:extLst>
            </p:cNvPr>
            <p:cNvSpPr/>
            <p:nvPr/>
          </p:nvSpPr>
          <p:spPr>
            <a:xfrm flipV="1">
              <a:off x="6169520" y="2865735"/>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9" name="Diamond 518">
              <a:extLst>
                <a:ext uri="{FF2B5EF4-FFF2-40B4-BE49-F238E27FC236}">
                  <a16:creationId xmlns:a16="http://schemas.microsoft.com/office/drawing/2014/main" id="{A4405AD5-250C-4E23-93C4-7E58FC03A47F}"/>
                </a:ext>
              </a:extLst>
            </p:cNvPr>
            <p:cNvSpPr/>
            <p:nvPr/>
          </p:nvSpPr>
          <p:spPr>
            <a:xfrm flipV="1">
              <a:off x="6009974" y="284729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0" name="Diamond 519">
              <a:extLst>
                <a:ext uri="{FF2B5EF4-FFF2-40B4-BE49-F238E27FC236}">
                  <a16:creationId xmlns:a16="http://schemas.microsoft.com/office/drawing/2014/main" id="{5E52CBCD-25DA-45E1-8B58-A99DD1D3D69B}"/>
                </a:ext>
              </a:extLst>
            </p:cNvPr>
            <p:cNvSpPr/>
            <p:nvPr/>
          </p:nvSpPr>
          <p:spPr>
            <a:xfrm flipV="1">
              <a:off x="5894914" y="2764839"/>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1" name="Diamond 520">
              <a:extLst>
                <a:ext uri="{FF2B5EF4-FFF2-40B4-BE49-F238E27FC236}">
                  <a16:creationId xmlns:a16="http://schemas.microsoft.com/office/drawing/2014/main" id="{409E6BD9-9F99-4286-B6D8-11EC55C1E900}"/>
                </a:ext>
              </a:extLst>
            </p:cNvPr>
            <p:cNvSpPr/>
            <p:nvPr/>
          </p:nvSpPr>
          <p:spPr>
            <a:xfrm flipV="1">
              <a:off x="5733694" y="2581168"/>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2" name="Diamond 521">
              <a:extLst>
                <a:ext uri="{FF2B5EF4-FFF2-40B4-BE49-F238E27FC236}">
                  <a16:creationId xmlns:a16="http://schemas.microsoft.com/office/drawing/2014/main" id="{8F0035FE-48FB-4180-8440-E2F02C5115CE}"/>
                </a:ext>
              </a:extLst>
            </p:cNvPr>
            <p:cNvSpPr/>
            <p:nvPr/>
          </p:nvSpPr>
          <p:spPr>
            <a:xfrm flipV="1">
              <a:off x="5616331" y="2432637"/>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3" name="Diamond 522">
              <a:extLst>
                <a:ext uri="{FF2B5EF4-FFF2-40B4-BE49-F238E27FC236}">
                  <a16:creationId xmlns:a16="http://schemas.microsoft.com/office/drawing/2014/main" id="{281A5141-0570-4FA8-A85B-D4572252D7FC}"/>
                </a:ext>
              </a:extLst>
            </p:cNvPr>
            <p:cNvSpPr/>
            <p:nvPr/>
          </p:nvSpPr>
          <p:spPr>
            <a:xfrm flipV="1">
              <a:off x="5455984" y="2322617"/>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4" name="Diamond 523">
              <a:extLst>
                <a:ext uri="{FF2B5EF4-FFF2-40B4-BE49-F238E27FC236}">
                  <a16:creationId xmlns:a16="http://schemas.microsoft.com/office/drawing/2014/main" id="{3374ADE3-23C3-42F1-8379-FDB0C045969A}"/>
                </a:ext>
              </a:extLst>
            </p:cNvPr>
            <p:cNvSpPr/>
            <p:nvPr/>
          </p:nvSpPr>
          <p:spPr>
            <a:xfrm flipV="1">
              <a:off x="5333801" y="230071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5" name="Diamond 524">
              <a:extLst>
                <a:ext uri="{FF2B5EF4-FFF2-40B4-BE49-F238E27FC236}">
                  <a16:creationId xmlns:a16="http://schemas.microsoft.com/office/drawing/2014/main" id="{4B375F2A-42EF-4A92-8727-171651E7E388}"/>
                </a:ext>
              </a:extLst>
            </p:cNvPr>
            <p:cNvSpPr/>
            <p:nvPr/>
          </p:nvSpPr>
          <p:spPr>
            <a:xfrm flipV="1">
              <a:off x="5175808" y="2208557"/>
              <a:ext cx="90000" cy="4572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46" name="Group 145">
              <a:extLst>
                <a:ext uri="{FF2B5EF4-FFF2-40B4-BE49-F238E27FC236}">
                  <a16:creationId xmlns:a16="http://schemas.microsoft.com/office/drawing/2014/main" id="{4AEA3F9D-391E-4D84-9D12-AA8FC13969FF}"/>
                </a:ext>
              </a:extLst>
            </p:cNvPr>
            <p:cNvGrpSpPr/>
            <p:nvPr/>
          </p:nvGrpSpPr>
          <p:grpSpPr>
            <a:xfrm>
              <a:off x="8381254" y="3005174"/>
              <a:ext cx="72090" cy="97200"/>
              <a:chOff x="8381254" y="3005174"/>
              <a:chExt cx="72090" cy="97200"/>
            </a:xfrm>
          </p:grpSpPr>
          <p:cxnSp>
            <p:nvCxnSpPr>
              <p:cNvPr id="98" name="Straight Connector 97">
                <a:extLst>
                  <a:ext uri="{FF2B5EF4-FFF2-40B4-BE49-F238E27FC236}">
                    <a16:creationId xmlns:a16="http://schemas.microsoft.com/office/drawing/2014/main" id="{9A206A9F-959B-4714-A226-6C20BD073941}"/>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A580E14D-E765-4521-9D5E-EF7AA3B2374C}"/>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684" name="Group 683">
              <a:extLst>
                <a:ext uri="{FF2B5EF4-FFF2-40B4-BE49-F238E27FC236}">
                  <a16:creationId xmlns:a16="http://schemas.microsoft.com/office/drawing/2014/main" id="{003ED076-28A1-47A9-83D7-634DE3F90D4E}"/>
                </a:ext>
              </a:extLst>
            </p:cNvPr>
            <p:cNvGrpSpPr/>
            <p:nvPr/>
          </p:nvGrpSpPr>
          <p:grpSpPr>
            <a:xfrm>
              <a:off x="8103533" y="3045020"/>
              <a:ext cx="72090" cy="97200"/>
              <a:chOff x="8381254" y="3005174"/>
              <a:chExt cx="72090" cy="97200"/>
            </a:xfrm>
          </p:grpSpPr>
          <p:cxnSp>
            <p:nvCxnSpPr>
              <p:cNvPr id="685" name="Straight Connector 684">
                <a:extLst>
                  <a:ext uri="{FF2B5EF4-FFF2-40B4-BE49-F238E27FC236}">
                    <a16:creationId xmlns:a16="http://schemas.microsoft.com/office/drawing/2014/main" id="{5E71CCA6-5A4A-416F-A8F8-55F40FBE2E44}"/>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86" name="Straight Connector 685">
                <a:extLst>
                  <a:ext uri="{FF2B5EF4-FFF2-40B4-BE49-F238E27FC236}">
                    <a16:creationId xmlns:a16="http://schemas.microsoft.com/office/drawing/2014/main" id="{743974E1-AA80-420F-A38C-591203B91323}"/>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695" name="Group 694">
              <a:extLst>
                <a:ext uri="{FF2B5EF4-FFF2-40B4-BE49-F238E27FC236}">
                  <a16:creationId xmlns:a16="http://schemas.microsoft.com/office/drawing/2014/main" id="{ECD6C73B-D1A6-4A42-9E53-F7D4D8BC6138}"/>
                </a:ext>
              </a:extLst>
            </p:cNvPr>
            <p:cNvGrpSpPr/>
            <p:nvPr/>
          </p:nvGrpSpPr>
          <p:grpSpPr>
            <a:xfrm>
              <a:off x="7828875" y="3047703"/>
              <a:ext cx="72090" cy="97200"/>
              <a:chOff x="8381254" y="3005174"/>
              <a:chExt cx="72090" cy="97200"/>
            </a:xfrm>
          </p:grpSpPr>
          <p:cxnSp>
            <p:nvCxnSpPr>
              <p:cNvPr id="696" name="Straight Connector 695">
                <a:extLst>
                  <a:ext uri="{FF2B5EF4-FFF2-40B4-BE49-F238E27FC236}">
                    <a16:creationId xmlns:a16="http://schemas.microsoft.com/office/drawing/2014/main" id="{80717D2D-B1CF-4F85-8A9E-8777A4771FF7}"/>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97" name="Straight Connector 696">
                <a:extLst>
                  <a:ext uri="{FF2B5EF4-FFF2-40B4-BE49-F238E27FC236}">
                    <a16:creationId xmlns:a16="http://schemas.microsoft.com/office/drawing/2014/main" id="{B20C4410-9D73-4739-A67C-0F86E505144B}"/>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698" name="Group 697">
              <a:extLst>
                <a:ext uri="{FF2B5EF4-FFF2-40B4-BE49-F238E27FC236}">
                  <a16:creationId xmlns:a16="http://schemas.microsoft.com/office/drawing/2014/main" id="{C96BA183-AAEE-4FD7-9C71-C48036AA6C30}"/>
                </a:ext>
              </a:extLst>
            </p:cNvPr>
            <p:cNvGrpSpPr/>
            <p:nvPr/>
          </p:nvGrpSpPr>
          <p:grpSpPr>
            <a:xfrm>
              <a:off x="7551784" y="3029265"/>
              <a:ext cx="72090" cy="97200"/>
              <a:chOff x="8381254" y="3005174"/>
              <a:chExt cx="72090" cy="97200"/>
            </a:xfrm>
          </p:grpSpPr>
          <p:cxnSp>
            <p:nvCxnSpPr>
              <p:cNvPr id="699" name="Straight Connector 698">
                <a:extLst>
                  <a:ext uri="{FF2B5EF4-FFF2-40B4-BE49-F238E27FC236}">
                    <a16:creationId xmlns:a16="http://schemas.microsoft.com/office/drawing/2014/main" id="{88A0B2D7-218D-4E26-8B3B-3352506CD0D5}"/>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0" name="Straight Connector 699">
                <a:extLst>
                  <a:ext uri="{FF2B5EF4-FFF2-40B4-BE49-F238E27FC236}">
                    <a16:creationId xmlns:a16="http://schemas.microsoft.com/office/drawing/2014/main" id="{9771D7DB-69FB-4196-ACA8-1B6BB3E481AC}"/>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01" name="Group 700">
              <a:extLst>
                <a:ext uri="{FF2B5EF4-FFF2-40B4-BE49-F238E27FC236}">
                  <a16:creationId xmlns:a16="http://schemas.microsoft.com/office/drawing/2014/main" id="{3BB17C20-1E2E-4A84-B48E-8B18A290FF90}"/>
                </a:ext>
              </a:extLst>
            </p:cNvPr>
            <p:cNvGrpSpPr/>
            <p:nvPr/>
          </p:nvGrpSpPr>
          <p:grpSpPr>
            <a:xfrm>
              <a:off x="7275428" y="3065455"/>
              <a:ext cx="72090" cy="97200"/>
              <a:chOff x="8381254" y="3005174"/>
              <a:chExt cx="72090" cy="97200"/>
            </a:xfrm>
          </p:grpSpPr>
          <p:cxnSp>
            <p:nvCxnSpPr>
              <p:cNvPr id="702" name="Straight Connector 701">
                <a:extLst>
                  <a:ext uri="{FF2B5EF4-FFF2-40B4-BE49-F238E27FC236}">
                    <a16:creationId xmlns:a16="http://schemas.microsoft.com/office/drawing/2014/main" id="{2E603257-99FD-40A9-A1F6-F993A6E9CDDD}"/>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3" name="Straight Connector 702">
                <a:extLst>
                  <a:ext uri="{FF2B5EF4-FFF2-40B4-BE49-F238E27FC236}">
                    <a16:creationId xmlns:a16="http://schemas.microsoft.com/office/drawing/2014/main" id="{5C746368-66B0-4D41-90EE-C191974E76C7}"/>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04" name="Group 703">
              <a:extLst>
                <a:ext uri="{FF2B5EF4-FFF2-40B4-BE49-F238E27FC236}">
                  <a16:creationId xmlns:a16="http://schemas.microsoft.com/office/drawing/2014/main" id="{36D828D4-A3E3-4F17-8600-9BC9E3B9EBA3}"/>
                </a:ext>
              </a:extLst>
            </p:cNvPr>
            <p:cNvGrpSpPr/>
            <p:nvPr/>
          </p:nvGrpSpPr>
          <p:grpSpPr>
            <a:xfrm>
              <a:off x="7001234" y="3069963"/>
              <a:ext cx="72090" cy="90000"/>
              <a:chOff x="8381254" y="3005174"/>
              <a:chExt cx="72090" cy="97200"/>
            </a:xfrm>
          </p:grpSpPr>
          <p:cxnSp>
            <p:nvCxnSpPr>
              <p:cNvPr id="705" name="Straight Connector 704">
                <a:extLst>
                  <a:ext uri="{FF2B5EF4-FFF2-40B4-BE49-F238E27FC236}">
                    <a16:creationId xmlns:a16="http://schemas.microsoft.com/office/drawing/2014/main" id="{8C11ABC5-046C-4785-ABAA-D9619CE21CFB}"/>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6" name="Straight Connector 705">
                <a:extLst>
                  <a:ext uri="{FF2B5EF4-FFF2-40B4-BE49-F238E27FC236}">
                    <a16:creationId xmlns:a16="http://schemas.microsoft.com/office/drawing/2014/main" id="{1CDEDD55-CE8B-4B18-A6B7-7722085A0107}"/>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07" name="Group 706">
              <a:extLst>
                <a:ext uri="{FF2B5EF4-FFF2-40B4-BE49-F238E27FC236}">
                  <a16:creationId xmlns:a16="http://schemas.microsoft.com/office/drawing/2014/main" id="{22176D02-5D1E-4CA8-9423-F4EAC2BAFACC}"/>
                </a:ext>
              </a:extLst>
            </p:cNvPr>
            <p:cNvGrpSpPr/>
            <p:nvPr/>
          </p:nvGrpSpPr>
          <p:grpSpPr>
            <a:xfrm>
              <a:off x="6721646" y="3051257"/>
              <a:ext cx="72090" cy="97200"/>
              <a:chOff x="8381254" y="3005174"/>
              <a:chExt cx="72090" cy="97200"/>
            </a:xfrm>
          </p:grpSpPr>
          <p:cxnSp>
            <p:nvCxnSpPr>
              <p:cNvPr id="708" name="Straight Connector 707">
                <a:extLst>
                  <a:ext uri="{FF2B5EF4-FFF2-40B4-BE49-F238E27FC236}">
                    <a16:creationId xmlns:a16="http://schemas.microsoft.com/office/drawing/2014/main" id="{FEEC038D-9C44-4168-9D45-D2B1D65AF468}"/>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09" name="Straight Connector 708">
                <a:extLst>
                  <a:ext uri="{FF2B5EF4-FFF2-40B4-BE49-F238E27FC236}">
                    <a16:creationId xmlns:a16="http://schemas.microsoft.com/office/drawing/2014/main" id="{A7FD7BAF-50FC-4CA9-AB83-3C91B79B6CAC}"/>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10" name="Group 709">
              <a:extLst>
                <a:ext uri="{FF2B5EF4-FFF2-40B4-BE49-F238E27FC236}">
                  <a16:creationId xmlns:a16="http://schemas.microsoft.com/office/drawing/2014/main" id="{3120006B-460D-47DC-B6CE-90FFC6FF6F47}"/>
                </a:ext>
              </a:extLst>
            </p:cNvPr>
            <p:cNvGrpSpPr/>
            <p:nvPr/>
          </p:nvGrpSpPr>
          <p:grpSpPr>
            <a:xfrm>
              <a:off x="6445111" y="2923604"/>
              <a:ext cx="72090" cy="144000"/>
              <a:chOff x="8381254" y="3005174"/>
              <a:chExt cx="72090" cy="97200"/>
            </a:xfrm>
          </p:grpSpPr>
          <p:cxnSp>
            <p:nvCxnSpPr>
              <p:cNvPr id="711" name="Straight Connector 710">
                <a:extLst>
                  <a:ext uri="{FF2B5EF4-FFF2-40B4-BE49-F238E27FC236}">
                    <a16:creationId xmlns:a16="http://schemas.microsoft.com/office/drawing/2014/main" id="{29B86F2D-9951-41C1-9598-E30EF74CEFAB}"/>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12" name="Straight Connector 711">
                <a:extLst>
                  <a:ext uri="{FF2B5EF4-FFF2-40B4-BE49-F238E27FC236}">
                    <a16:creationId xmlns:a16="http://schemas.microsoft.com/office/drawing/2014/main" id="{9BB40E05-4BED-457E-8D7C-E99C7952857E}"/>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13" name="Group 712">
              <a:extLst>
                <a:ext uri="{FF2B5EF4-FFF2-40B4-BE49-F238E27FC236}">
                  <a16:creationId xmlns:a16="http://schemas.microsoft.com/office/drawing/2014/main" id="{635A725F-5D8E-4F01-9F14-AA4DB6A57F0F}"/>
                </a:ext>
              </a:extLst>
            </p:cNvPr>
            <p:cNvGrpSpPr/>
            <p:nvPr/>
          </p:nvGrpSpPr>
          <p:grpSpPr>
            <a:xfrm>
              <a:off x="6171283" y="2713719"/>
              <a:ext cx="72090" cy="158400"/>
              <a:chOff x="8381254" y="3005174"/>
              <a:chExt cx="72090" cy="97200"/>
            </a:xfrm>
          </p:grpSpPr>
          <p:cxnSp>
            <p:nvCxnSpPr>
              <p:cNvPr id="714" name="Straight Connector 713">
                <a:extLst>
                  <a:ext uri="{FF2B5EF4-FFF2-40B4-BE49-F238E27FC236}">
                    <a16:creationId xmlns:a16="http://schemas.microsoft.com/office/drawing/2014/main" id="{EBC5FECD-9C5F-4FFA-B320-D3B8813A97C3}"/>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a:extLst>
                  <a:ext uri="{FF2B5EF4-FFF2-40B4-BE49-F238E27FC236}">
                    <a16:creationId xmlns:a16="http://schemas.microsoft.com/office/drawing/2014/main" id="{1BE5A9CE-95A4-49F9-986F-B0CE5624E37B}"/>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16" name="Group 715">
              <a:extLst>
                <a:ext uri="{FF2B5EF4-FFF2-40B4-BE49-F238E27FC236}">
                  <a16:creationId xmlns:a16="http://schemas.microsoft.com/office/drawing/2014/main" id="{B31798DB-3CA1-45A5-9742-EEE588C0B5D9}"/>
                </a:ext>
              </a:extLst>
            </p:cNvPr>
            <p:cNvGrpSpPr/>
            <p:nvPr/>
          </p:nvGrpSpPr>
          <p:grpSpPr>
            <a:xfrm>
              <a:off x="6009992" y="2674301"/>
              <a:ext cx="72090" cy="180000"/>
              <a:chOff x="8381254" y="3005174"/>
              <a:chExt cx="72090" cy="97200"/>
            </a:xfrm>
          </p:grpSpPr>
          <p:cxnSp>
            <p:nvCxnSpPr>
              <p:cNvPr id="717" name="Straight Connector 716">
                <a:extLst>
                  <a:ext uri="{FF2B5EF4-FFF2-40B4-BE49-F238E27FC236}">
                    <a16:creationId xmlns:a16="http://schemas.microsoft.com/office/drawing/2014/main" id="{58234E48-0A6E-46FA-ABF5-2C3F635A7026}"/>
                  </a:ext>
                </a:extLst>
              </p:cNvPr>
              <p:cNvCxnSpPr/>
              <p:nvPr/>
            </p:nvCxnSpPr>
            <p:spPr>
              <a:xfrm>
                <a:off x="8381254" y="3009084"/>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18" name="Straight Connector 717">
                <a:extLst>
                  <a:ext uri="{FF2B5EF4-FFF2-40B4-BE49-F238E27FC236}">
                    <a16:creationId xmlns:a16="http://schemas.microsoft.com/office/drawing/2014/main" id="{315A1B76-B0E9-4193-BEF9-EB6887CBC3BE}"/>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19" name="Group 718">
              <a:extLst>
                <a:ext uri="{FF2B5EF4-FFF2-40B4-BE49-F238E27FC236}">
                  <a16:creationId xmlns:a16="http://schemas.microsoft.com/office/drawing/2014/main" id="{3F189C53-C9CF-4E84-8572-F4F4EBA5CC90}"/>
                </a:ext>
              </a:extLst>
            </p:cNvPr>
            <p:cNvGrpSpPr/>
            <p:nvPr/>
          </p:nvGrpSpPr>
          <p:grpSpPr>
            <a:xfrm>
              <a:off x="5895478" y="2588657"/>
              <a:ext cx="72090" cy="180000"/>
              <a:chOff x="8381254" y="3005174"/>
              <a:chExt cx="72090" cy="97200"/>
            </a:xfrm>
          </p:grpSpPr>
          <p:cxnSp>
            <p:nvCxnSpPr>
              <p:cNvPr id="720" name="Straight Connector 719">
                <a:extLst>
                  <a:ext uri="{FF2B5EF4-FFF2-40B4-BE49-F238E27FC236}">
                    <a16:creationId xmlns:a16="http://schemas.microsoft.com/office/drawing/2014/main" id="{6F15C8D5-9181-471F-83B8-69436760F69E}"/>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B5066257-EF24-42A1-B15B-9ED3BF61234D}"/>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22" name="Group 721">
              <a:extLst>
                <a:ext uri="{FF2B5EF4-FFF2-40B4-BE49-F238E27FC236}">
                  <a16:creationId xmlns:a16="http://schemas.microsoft.com/office/drawing/2014/main" id="{1240ABF1-1B12-4248-BF1E-184D718F2157}"/>
                </a:ext>
              </a:extLst>
            </p:cNvPr>
            <p:cNvGrpSpPr/>
            <p:nvPr/>
          </p:nvGrpSpPr>
          <p:grpSpPr>
            <a:xfrm>
              <a:off x="5737144" y="2411045"/>
              <a:ext cx="72090" cy="180000"/>
              <a:chOff x="8381254" y="3005174"/>
              <a:chExt cx="72090" cy="97200"/>
            </a:xfrm>
          </p:grpSpPr>
          <p:cxnSp>
            <p:nvCxnSpPr>
              <p:cNvPr id="723" name="Straight Connector 722">
                <a:extLst>
                  <a:ext uri="{FF2B5EF4-FFF2-40B4-BE49-F238E27FC236}">
                    <a16:creationId xmlns:a16="http://schemas.microsoft.com/office/drawing/2014/main" id="{D2AB64AE-979C-4471-A64B-67F557F294BE}"/>
                  </a:ext>
                </a:extLst>
              </p:cNvPr>
              <p:cNvCxnSpPr/>
              <p:nvPr/>
            </p:nvCxnSpPr>
            <p:spPr>
              <a:xfrm>
                <a:off x="8381254" y="301051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24" name="Straight Connector 723">
                <a:extLst>
                  <a:ext uri="{FF2B5EF4-FFF2-40B4-BE49-F238E27FC236}">
                    <a16:creationId xmlns:a16="http://schemas.microsoft.com/office/drawing/2014/main" id="{4D2DA7C8-507B-4847-8483-D5F4A8DD28F6}"/>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37" name="Group 736">
              <a:extLst>
                <a:ext uri="{FF2B5EF4-FFF2-40B4-BE49-F238E27FC236}">
                  <a16:creationId xmlns:a16="http://schemas.microsoft.com/office/drawing/2014/main" id="{E40CEBA7-F4CE-4643-B045-1BDCADF69F6F}"/>
                </a:ext>
              </a:extLst>
            </p:cNvPr>
            <p:cNvGrpSpPr/>
            <p:nvPr/>
          </p:nvGrpSpPr>
          <p:grpSpPr>
            <a:xfrm>
              <a:off x="5617400" y="2276171"/>
              <a:ext cx="72090" cy="180000"/>
              <a:chOff x="8381254" y="3003743"/>
              <a:chExt cx="72090" cy="97200"/>
            </a:xfrm>
          </p:grpSpPr>
          <p:cxnSp>
            <p:nvCxnSpPr>
              <p:cNvPr id="738" name="Straight Connector 737">
                <a:extLst>
                  <a:ext uri="{FF2B5EF4-FFF2-40B4-BE49-F238E27FC236}">
                    <a16:creationId xmlns:a16="http://schemas.microsoft.com/office/drawing/2014/main" id="{0FED182A-EFB6-4098-A18B-E7836B21D0C5}"/>
                  </a:ext>
                </a:extLst>
              </p:cNvPr>
              <p:cNvCxnSpPr/>
              <p:nvPr/>
            </p:nvCxnSpPr>
            <p:spPr>
              <a:xfrm>
                <a:off x="8381254" y="3009084"/>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39" name="Straight Connector 738">
                <a:extLst>
                  <a:ext uri="{FF2B5EF4-FFF2-40B4-BE49-F238E27FC236}">
                    <a16:creationId xmlns:a16="http://schemas.microsoft.com/office/drawing/2014/main" id="{764251FA-ABFC-4E67-A90E-4ABAB3D1EEBB}"/>
                  </a:ext>
                </a:extLst>
              </p:cNvPr>
              <p:cNvCxnSpPr/>
              <p:nvPr/>
            </p:nvCxnSpPr>
            <p:spPr>
              <a:xfrm>
                <a:off x="8417299" y="3003743"/>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40" name="Group 739">
              <a:extLst>
                <a:ext uri="{FF2B5EF4-FFF2-40B4-BE49-F238E27FC236}">
                  <a16:creationId xmlns:a16="http://schemas.microsoft.com/office/drawing/2014/main" id="{1AAE640C-D49C-4677-96AD-A560890FB63C}"/>
                </a:ext>
              </a:extLst>
            </p:cNvPr>
            <p:cNvGrpSpPr/>
            <p:nvPr/>
          </p:nvGrpSpPr>
          <p:grpSpPr>
            <a:xfrm>
              <a:off x="5459497" y="2139468"/>
              <a:ext cx="72090" cy="190800"/>
              <a:chOff x="8381254" y="3005174"/>
              <a:chExt cx="72090" cy="97200"/>
            </a:xfrm>
          </p:grpSpPr>
          <p:cxnSp>
            <p:nvCxnSpPr>
              <p:cNvPr id="741" name="Straight Connector 740">
                <a:extLst>
                  <a:ext uri="{FF2B5EF4-FFF2-40B4-BE49-F238E27FC236}">
                    <a16:creationId xmlns:a16="http://schemas.microsoft.com/office/drawing/2014/main" id="{5A6A5028-6C98-4625-B67C-FAE1DEDAEF2F}"/>
                  </a:ext>
                </a:extLst>
              </p:cNvPr>
              <p:cNvCxnSpPr/>
              <p:nvPr/>
            </p:nvCxnSpPr>
            <p:spPr>
              <a:xfrm>
                <a:off x="8381254" y="3009165"/>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42" name="Straight Connector 741">
                <a:extLst>
                  <a:ext uri="{FF2B5EF4-FFF2-40B4-BE49-F238E27FC236}">
                    <a16:creationId xmlns:a16="http://schemas.microsoft.com/office/drawing/2014/main" id="{4F0E01AB-A143-4E31-816C-BD008DFC17B6}"/>
                  </a:ext>
                </a:extLst>
              </p:cNvPr>
              <p:cNvCxnSpPr/>
              <p:nvPr/>
            </p:nvCxnSpPr>
            <p:spPr>
              <a:xfrm>
                <a:off x="8417299" y="3005174"/>
                <a:ext cx="0" cy="9720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743" name="Group 742">
              <a:extLst>
                <a:ext uri="{FF2B5EF4-FFF2-40B4-BE49-F238E27FC236}">
                  <a16:creationId xmlns:a16="http://schemas.microsoft.com/office/drawing/2014/main" id="{93567E0E-B159-4160-960B-A5C5BF9296FA}"/>
                </a:ext>
              </a:extLst>
            </p:cNvPr>
            <p:cNvGrpSpPr/>
            <p:nvPr/>
          </p:nvGrpSpPr>
          <p:grpSpPr>
            <a:xfrm>
              <a:off x="5183518" y="2133662"/>
              <a:ext cx="72090" cy="108000"/>
              <a:chOff x="8381254" y="3005174"/>
              <a:chExt cx="72090" cy="58320"/>
            </a:xfrm>
          </p:grpSpPr>
          <p:cxnSp>
            <p:nvCxnSpPr>
              <p:cNvPr id="744" name="Straight Connector 743">
                <a:extLst>
                  <a:ext uri="{FF2B5EF4-FFF2-40B4-BE49-F238E27FC236}">
                    <a16:creationId xmlns:a16="http://schemas.microsoft.com/office/drawing/2014/main" id="{C952BA6B-4084-49C6-8210-92CD6A9D076E}"/>
                  </a:ext>
                </a:extLst>
              </p:cNvPr>
              <p:cNvCxnSpPr/>
              <p:nvPr/>
            </p:nvCxnSpPr>
            <p:spPr>
              <a:xfrm>
                <a:off x="8381254" y="3009084"/>
                <a:ext cx="7209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45" name="Straight Connector 744">
                <a:extLst>
                  <a:ext uri="{FF2B5EF4-FFF2-40B4-BE49-F238E27FC236}">
                    <a16:creationId xmlns:a16="http://schemas.microsoft.com/office/drawing/2014/main" id="{6C4149E2-4C2D-43AE-9FFA-98CDC305A022}"/>
                  </a:ext>
                </a:extLst>
              </p:cNvPr>
              <p:cNvCxnSpPr/>
              <p:nvPr/>
            </p:nvCxnSpPr>
            <p:spPr>
              <a:xfrm>
                <a:off x="8417299" y="3005174"/>
                <a:ext cx="0" cy="5832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pSp>
        <p:sp>
          <p:nvSpPr>
            <p:cNvPr id="808" name="Diamond 807">
              <a:extLst>
                <a:ext uri="{FF2B5EF4-FFF2-40B4-BE49-F238E27FC236}">
                  <a16:creationId xmlns:a16="http://schemas.microsoft.com/office/drawing/2014/main" id="{F31BEC93-F871-4C38-81DB-E20E3E0EFFCF}"/>
                </a:ext>
              </a:extLst>
            </p:cNvPr>
            <p:cNvSpPr/>
            <p:nvPr/>
          </p:nvSpPr>
          <p:spPr>
            <a:xfrm>
              <a:off x="8373497" y="3092853"/>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sp>
        <p:nvSpPr>
          <p:cNvPr id="927" name="TextBox 926">
            <a:extLst>
              <a:ext uri="{FF2B5EF4-FFF2-40B4-BE49-F238E27FC236}">
                <a16:creationId xmlns:a16="http://schemas.microsoft.com/office/drawing/2014/main" id="{851E59EB-AFA5-4DB0-BC9F-3495018B5A6D}"/>
              </a:ext>
            </a:extLst>
          </p:cNvPr>
          <p:cNvSpPr txBox="1"/>
          <p:nvPr/>
        </p:nvSpPr>
        <p:spPr>
          <a:xfrm>
            <a:off x="8523330" y="2963791"/>
            <a:ext cx="181591" cy="369332"/>
          </a:xfrm>
          <a:prstGeom prst="rect">
            <a:avLst/>
          </a:prstGeom>
          <a:noFill/>
        </p:spPr>
        <p:txBody>
          <a:bodyPr wrap="square" rtlCol="0" anchor="ctr">
            <a:spAutoFit/>
          </a:bodyPr>
          <a:lstStyle/>
          <a:p>
            <a:pPr algn="ctr"/>
            <a:r>
              <a:rPr lang="en-GB" dirty="0"/>
              <a:t>*</a:t>
            </a:r>
          </a:p>
        </p:txBody>
      </p:sp>
      <p:cxnSp>
        <p:nvCxnSpPr>
          <p:cNvPr id="213" name="Straight Connector 212">
            <a:extLst>
              <a:ext uri="{FF2B5EF4-FFF2-40B4-BE49-F238E27FC236}">
                <a16:creationId xmlns:a16="http://schemas.microsoft.com/office/drawing/2014/main" id="{FC0844C9-2A9B-48E0-8D0F-0F5201CF4965}"/>
              </a:ext>
            </a:extLst>
          </p:cNvPr>
          <p:cNvCxnSpPr>
            <a:cxnSpLocks/>
            <a:stCxn id="38" idx="1"/>
          </p:cNvCxnSpPr>
          <p:nvPr/>
        </p:nvCxnSpPr>
        <p:spPr>
          <a:xfrm flipV="1">
            <a:off x="348872" y="1196753"/>
            <a:ext cx="432001" cy="0"/>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28" name="Straight Connector 927">
            <a:extLst>
              <a:ext uri="{FF2B5EF4-FFF2-40B4-BE49-F238E27FC236}">
                <a16:creationId xmlns:a16="http://schemas.microsoft.com/office/drawing/2014/main" id="{1768FD98-6C15-48AE-A849-4A19FD7DA0C6}"/>
              </a:ext>
            </a:extLst>
          </p:cNvPr>
          <p:cNvCxnSpPr/>
          <p:nvPr/>
        </p:nvCxnSpPr>
        <p:spPr>
          <a:xfrm flipV="1">
            <a:off x="1638709" y="1196752"/>
            <a:ext cx="432000" cy="0"/>
          </a:xfrm>
          <a:prstGeom prst="line">
            <a:avLst/>
          </a:prstGeom>
          <a:ln w="28575">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29" name="Straight Connector 928">
            <a:extLst>
              <a:ext uri="{FF2B5EF4-FFF2-40B4-BE49-F238E27FC236}">
                <a16:creationId xmlns:a16="http://schemas.microsoft.com/office/drawing/2014/main" id="{0E2C8635-E201-4DEB-9E57-37E0884AB6E7}"/>
              </a:ext>
            </a:extLst>
          </p:cNvPr>
          <p:cNvCxnSpPr/>
          <p:nvPr/>
        </p:nvCxnSpPr>
        <p:spPr>
          <a:xfrm flipV="1">
            <a:off x="4356030" y="1196752"/>
            <a:ext cx="432000" cy="0"/>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30" name="Straight Connector 929">
            <a:extLst>
              <a:ext uri="{FF2B5EF4-FFF2-40B4-BE49-F238E27FC236}">
                <a16:creationId xmlns:a16="http://schemas.microsoft.com/office/drawing/2014/main" id="{A3D09950-74E1-48B6-852C-9E50DBF41585}"/>
              </a:ext>
            </a:extLst>
          </p:cNvPr>
          <p:cNvCxnSpPr/>
          <p:nvPr/>
        </p:nvCxnSpPr>
        <p:spPr>
          <a:xfrm flipV="1">
            <a:off x="6700499" y="1196752"/>
            <a:ext cx="432000" cy="0"/>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933" name="Group 932">
            <a:extLst>
              <a:ext uri="{FF2B5EF4-FFF2-40B4-BE49-F238E27FC236}">
                <a16:creationId xmlns:a16="http://schemas.microsoft.com/office/drawing/2014/main" id="{23464ED2-E252-439E-833A-DBE2DB329706}"/>
              </a:ext>
            </a:extLst>
          </p:cNvPr>
          <p:cNvGrpSpPr/>
          <p:nvPr/>
        </p:nvGrpSpPr>
        <p:grpSpPr>
          <a:xfrm>
            <a:off x="5063319" y="1970428"/>
            <a:ext cx="3395327" cy="697715"/>
            <a:chOff x="5063319" y="1970428"/>
            <a:chExt cx="3395327" cy="697715"/>
          </a:xfrm>
        </p:grpSpPr>
        <p:cxnSp>
          <p:nvCxnSpPr>
            <p:cNvPr id="265" name="Straight Arrow Connector 264">
              <a:extLst>
                <a:ext uri="{FF2B5EF4-FFF2-40B4-BE49-F238E27FC236}">
                  <a16:creationId xmlns:a16="http://schemas.microsoft.com/office/drawing/2014/main" id="{A0FCB2D0-4C7F-49C5-AA99-51CAC6E1DD58}"/>
                </a:ext>
              </a:extLst>
            </p:cNvPr>
            <p:cNvCxnSpPr/>
            <p:nvPr/>
          </p:nvCxnSpPr>
          <p:spPr>
            <a:xfrm>
              <a:off x="6751308" y="1970428"/>
              <a:ext cx="0" cy="144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8" name="Freeform: Shape 467">
              <a:extLst>
                <a:ext uri="{FF2B5EF4-FFF2-40B4-BE49-F238E27FC236}">
                  <a16:creationId xmlns:a16="http://schemas.microsoft.com/office/drawing/2014/main" id="{5E8A7C8D-B755-4359-A6D1-A46DD4F647BF}"/>
                </a:ext>
              </a:extLst>
            </p:cNvPr>
            <p:cNvSpPr/>
            <p:nvPr/>
          </p:nvSpPr>
          <p:spPr>
            <a:xfrm>
              <a:off x="5063319" y="2160896"/>
              <a:ext cx="3352800" cy="477671"/>
            </a:xfrm>
            <a:custGeom>
              <a:avLst/>
              <a:gdLst>
                <a:gd name="connsiteX0" fmla="*/ 3352800 w 3352800"/>
                <a:gd name="connsiteY0" fmla="*/ 72788 h 477671"/>
                <a:gd name="connsiteX1" fmla="*/ 3084394 w 3352800"/>
                <a:gd name="connsiteY1" fmla="*/ 100083 h 477671"/>
                <a:gd name="connsiteX2" fmla="*/ 2811439 w 3352800"/>
                <a:gd name="connsiteY2" fmla="*/ 113731 h 477671"/>
                <a:gd name="connsiteX3" fmla="*/ 2533935 w 3352800"/>
                <a:gd name="connsiteY3" fmla="*/ 118280 h 477671"/>
                <a:gd name="connsiteX4" fmla="*/ 2260980 w 3352800"/>
                <a:gd name="connsiteY4" fmla="*/ 136477 h 477671"/>
                <a:gd name="connsiteX5" fmla="*/ 1978926 w 3352800"/>
                <a:gd name="connsiteY5" fmla="*/ 200167 h 477671"/>
                <a:gd name="connsiteX6" fmla="*/ 1696872 w 3352800"/>
                <a:gd name="connsiteY6" fmla="*/ 477671 h 477671"/>
                <a:gd name="connsiteX7" fmla="*/ 1423917 w 3352800"/>
                <a:gd name="connsiteY7" fmla="*/ 336644 h 477671"/>
                <a:gd name="connsiteX8" fmla="*/ 1146412 w 3352800"/>
                <a:gd name="connsiteY8" fmla="*/ 313898 h 477671"/>
                <a:gd name="connsiteX9" fmla="*/ 991738 w 3352800"/>
                <a:gd name="connsiteY9" fmla="*/ 332095 h 477671"/>
                <a:gd name="connsiteX10" fmla="*/ 868908 w 3352800"/>
                <a:gd name="connsiteY10" fmla="*/ 300250 h 477671"/>
                <a:gd name="connsiteX11" fmla="*/ 709684 w 3352800"/>
                <a:gd name="connsiteY11" fmla="*/ 263856 h 477671"/>
                <a:gd name="connsiteX12" fmla="*/ 595953 w 3352800"/>
                <a:gd name="connsiteY12" fmla="*/ 195617 h 477671"/>
                <a:gd name="connsiteX13" fmla="*/ 432180 w 3352800"/>
                <a:gd name="connsiteY13" fmla="*/ 154674 h 477671"/>
                <a:gd name="connsiteX14" fmla="*/ 313899 w 3352800"/>
                <a:gd name="connsiteY14" fmla="*/ 168322 h 477671"/>
                <a:gd name="connsiteX15" fmla="*/ 150126 w 3352800"/>
                <a:gd name="connsiteY15" fmla="*/ 45492 h 477671"/>
                <a:gd name="connsiteX16" fmla="*/ 0 w 3352800"/>
                <a:gd name="connsiteY16"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477671">
                  <a:moveTo>
                    <a:pt x="3352800" y="72788"/>
                  </a:moveTo>
                  <a:lnTo>
                    <a:pt x="3084394" y="100083"/>
                  </a:lnTo>
                  <a:lnTo>
                    <a:pt x="2811439" y="113731"/>
                  </a:lnTo>
                  <a:lnTo>
                    <a:pt x="2533935" y="118280"/>
                  </a:lnTo>
                  <a:lnTo>
                    <a:pt x="2260980" y="136477"/>
                  </a:lnTo>
                  <a:lnTo>
                    <a:pt x="1978926" y="200167"/>
                  </a:lnTo>
                  <a:lnTo>
                    <a:pt x="1696872" y="477671"/>
                  </a:lnTo>
                  <a:lnTo>
                    <a:pt x="1423917" y="336644"/>
                  </a:lnTo>
                  <a:lnTo>
                    <a:pt x="1146412" y="313898"/>
                  </a:lnTo>
                  <a:lnTo>
                    <a:pt x="991738" y="332095"/>
                  </a:lnTo>
                  <a:lnTo>
                    <a:pt x="868908" y="300250"/>
                  </a:lnTo>
                  <a:lnTo>
                    <a:pt x="709684" y="263856"/>
                  </a:lnTo>
                  <a:lnTo>
                    <a:pt x="595953" y="195617"/>
                  </a:lnTo>
                  <a:lnTo>
                    <a:pt x="432180" y="154674"/>
                  </a:lnTo>
                  <a:lnTo>
                    <a:pt x="313899" y="168322"/>
                  </a:lnTo>
                  <a:lnTo>
                    <a:pt x="150126" y="45492"/>
                  </a:lnTo>
                  <a:lnTo>
                    <a:pt x="0"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2" name="Isosceles Triangle 471">
              <a:extLst>
                <a:ext uri="{FF2B5EF4-FFF2-40B4-BE49-F238E27FC236}">
                  <a16:creationId xmlns:a16="http://schemas.microsoft.com/office/drawing/2014/main" id="{2A4947B2-8694-4880-9BA5-9D7E3B13F855}"/>
                </a:ext>
              </a:extLst>
            </p:cNvPr>
            <p:cNvSpPr/>
            <p:nvPr/>
          </p:nvSpPr>
          <p:spPr>
            <a:xfrm>
              <a:off x="8386638" y="2205568"/>
              <a:ext cx="72008" cy="54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8" name="Isosceles Triangle 397">
              <a:extLst>
                <a:ext uri="{FF2B5EF4-FFF2-40B4-BE49-F238E27FC236}">
                  <a16:creationId xmlns:a16="http://schemas.microsoft.com/office/drawing/2014/main" id="{A1BF9228-6C4E-4AB4-AF6C-9CEB4DFC4126}"/>
                </a:ext>
              </a:extLst>
            </p:cNvPr>
            <p:cNvSpPr/>
            <p:nvPr/>
          </p:nvSpPr>
          <p:spPr>
            <a:xfrm>
              <a:off x="8106069" y="2234877"/>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9" name="Isosceles Triangle 398">
              <a:extLst>
                <a:ext uri="{FF2B5EF4-FFF2-40B4-BE49-F238E27FC236}">
                  <a16:creationId xmlns:a16="http://schemas.microsoft.com/office/drawing/2014/main" id="{D153F88E-4CB3-400C-BABC-9FAAB6E0A9D2}"/>
                </a:ext>
              </a:extLst>
            </p:cNvPr>
            <p:cNvSpPr/>
            <p:nvPr/>
          </p:nvSpPr>
          <p:spPr>
            <a:xfrm>
              <a:off x="7828875" y="2242866"/>
              <a:ext cx="72008" cy="54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0" name="Isosceles Triangle 399">
              <a:extLst>
                <a:ext uri="{FF2B5EF4-FFF2-40B4-BE49-F238E27FC236}">
                  <a16:creationId xmlns:a16="http://schemas.microsoft.com/office/drawing/2014/main" id="{0407E76F-4918-451B-A2CB-E3ABA8E1F767}"/>
                </a:ext>
              </a:extLst>
            </p:cNvPr>
            <p:cNvSpPr/>
            <p:nvPr/>
          </p:nvSpPr>
          <p:spPr>
            <a:xfrm>
              <a:off x="7555240" y="2250926"/>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1" name="Isosceles Triangle 400">
              <a:extLst>
                <a:ext uri="{FF2B5EF4-FFF2-40B4-BE49-F238E27FC236}">
                  <a16:creationId xmlns:a16="http://schemas.microsoft.com/office/drawing/2014/main" id="{8BEF80B9-8A25-4849-808A-7C327203D8EF}"/>
                </a:ext>
              </a:extLst>
            </p:cNvPr>
            <p:cNvSpPr/>
            <p:nvPr/>
          </p:nvSpPr>
          <p:spPr>
            <a:xfrm>
              <a:off x="7279213" y="2265735"/>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2" name="Isosceles Triangle 401">
              <a:extLst>
                <a:ext uri="{FF2B5EF4-FFF2-40B4-BE49-F238E27FC236}">
                  <a16:creationId xmlns:a16="http://schemas.microsoft.com/office/drawing/2014/main" id="{6BBF841D-4E8D-493A-952F-8541B63AD79F}"/>
                </a:ext>
              </a:extLst>
            </p:cNvPr>
            <p:cNvSpPr/>
            <p:nvPr/>
          </p:nvSpPr>
          <p:spPr>
            <a:xfrm>
              <a:off x="7005993" y="2331681"/>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3" name="Isosceles Triangle 402">
              <a:extLst>
                <a:ext uri="{FF2B5EF4-FFF2-40B4-BE49-F238E27FC236}">
                  <a16:creationId xmlns:a16="http://schemas.microsoft.com/office/drawing/2014/main" id="{1E90FD91-B4B9-40FB-9933-B85237E67C79}"/>
                </a:ext>
              </a:extLst>
            </p:cNvPr>
            <p:cNvSpPr/>
            <p:nvPr/>
          </p:nvSpPr>
          <p:spPr>
            <a:xfrm>
              <a:off x="6727328" y="2596143"/>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4" name="Isosceles Triangle 403">
              <a:extLst>
                <a:ext uri="{FF2B5EF4-FFF2-40B4-BE49-F238E27FC236}">
                  <a16:creationId xmlns:a16="http://schemas.microsoft.com/office/drawing/2014/main" id="{1529DD44-137E-4235-8959-67CB36D55A20}"/>
                </a:ext>
              </a:extLst>
            </p:cNvPr>
            <p:cNvSpPr/>
            <p:nvPr/>
          </p:nvSpPr>
          <p:spPr>
            <a:xfrm>
              <a:off x="6449126" y="2469762"/>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5" name="Isosceles Triangle 404">
              <a:extLst>
                <a:ext uri="{FF2B5EF4-FFF2-40B4-BE49-F238E27FC236}">
                  <a16:creationId xmlns:a16="http://schemas.microsoft.com/office/drawing/2014/main" id="{949D0134-4B42-4D53-811C-2E0E3E10AFF9}"/>
                </a:ext>
              </a:extLst>
            </p:cNvPr>
            <p:cNvSpPr/>
            <p:nvPr/>
          </p:nvSpPr>
          <p:spPr>
            <a:xfrm>
              <a:off x="6176337" y="2442762"/>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3" name="Isosceles Triangle 412">
              <a:extLst>
                <a:ext uri="{FF2B5EF4-FFF2-40B4-BE49-F238E27FC236}">
                  <a16:creationId xmlns:a16="http://schemas.microsoft.com/office/drawing/2014/main" id="{5C407D1F-75C7-47AC-A5A1-23F87DAAF184}"/>
                </a:ext>
              </a:extLst>
            </p:cNvPr>
            <p:cNvSpPr/>
            <p:nvPr/>
          </p:nvSpPr>
          <p:spPr>
            <a:xfrm>
              <a:off x="6018116" y="2462380"/>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9" name="Isosceles Triangle 428">
              <a:extLst>
                <a:ext uri="{FF2B5EF4-FFF2-40B4-BE49-F238E27FC236}">
                  <a16:creationId xmlns:a16="http://schemas.microsoft.com/office/drawing/2014/main" id="{19F1C767-5AC8-47CB-BF5E-9625C8F42DC4}"/>
                </a:ext>
              </a:extLst>
            </p:cNvPr>
            <p:cNvSpPr/>
            <p:nvPr/>
          </p:nvSpPr>
          <p:spPr>
            <a:xfrm>
              <a:off x="5900694" y="2442762"/>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1" name="Isosceles Triangle 430">
              <a:extLst>
                <a:ext uri="{FF2B5EF4-FFF2-40B4-BE49-F238E27FC236}">
                  <a16:creationId xmlns:a16="http://schemas.microsoft.com/office/drawing/2014/main" id="{578DA8A8-1D9E-4C60-9D88-655756F32363}"/>
                </a:ext>
              </a:extLst>
            </p:cNvPr>
            <p:cNvSpPr/>
            <p:nvPr/>
          </p:nvSpPr>
          <p:spPr>
            <a:xfrm>
              <a:off x="5736853" y="2396095"/>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3" name="Isosceles Triangle 442">
              <a:extLst>
                <a:ext uri="{FF2B5EF4-FFF2-40B4-BE49-F238E27FC236}">
                  <a16:creationId xmlns:a16="http://schemas.microsoft.com/office/drawing/2014/main" id="{DF1E659F-5573-48E6-A29F-0B6512E55E40}"/>
                </a:ext>
              </a:extLst>
            </p:cNvPr>
            <p:cNvSpPr/>
            <p:nvPr/>
          </p:nvSpPr>
          <p:spPr>
            <a:xfrm>
              <a:off x="5620749" y="2327300"/>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4" name="Isosceles Triangle 443">
              <a:extLst>
                <a:ext uri="{FF2B5EF4-FFF2-40B4-BE49-F238E27FC236}">
                  <a16:creationId xmlns:a16="http://schemas.microsoft.com/office/drawing/2014/main" id="{1DD5808F-FBD2-445A-BDDA-94488299EA96}"/>
                </a:ext>
              </a:extLst>
            </p:cNvPr>
            <p:cNvSpPr/>
            <p:nvPr/>
          </p:nvSpPr>
          <p:spPr>
            <a:xfrm>
              <a:off x="5464200" y="2289320"/>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5" name="Isosceles Triangle 444">
              <a:extLst>
                <a:ext uri="{FF2B5EF4-FFF2-40B4-BE49-F238E27FC236}">
                  <a16:creationId xmlns:a16="http://schemas.microsoft.com/office/drawing/2014/main" id="{00B941C0-7517-467C-953B-29026420EF88}"/>
                </a:ext>
              </a:extLst>
            </p:cNvPr>
            <p:cNvSpPr/>
            <p:nvPr/>
          </p:nvSpPr>
          <p:spPr>
            <a:xfrm>
              <a:off x="5340767" y="2266548"/>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2" name="Group 11">
              <a:extLst>
                <a:ext uri="{FF2B5EF4-FFF2-40B4-BE49-F238E27FC236}">
                  <a16:creationId xmlns:a16="http://schemas.microsoft.com/office/drawing/2014/main" id="{10CCA02C-4979-4A85-A673-40535B5451D0}"/>
                </a:ext>
              </a:extLst>
            </p:cNvPr>
            <p:cNvGrpSpPr/>
            <p:nvPr/>
          </p:nvGrpSpPr>
          <p:grpSpPr>
            <a:xfrm>
              <a:off x="8105515" y="2208206"/>
              <a:ext cx="72000" cy="53671"/>
              <a:chOff x="8110667" y="2208206"/>
              <a:chExt cx="72000" cy="53671"/>
            </a:xfrm>
            <a:solidFill>
              <a:schemeClr val="tx2">
                <a:lumMod val="60000"/>
                <a:lumOff val="40000"/>
              </a:schemeClr>
            </a:solidFill>
          </p:grpSpPr>
          <p:cxnSp>
            <p:nvCxnSpPr>
              <p:cNvPr id="7" name="Straight Connector 6">
                <a:extLst>
                  <a:ext uri="{FF2B5EF4-FFF2-40B4-BE49-F238E27FC236}">
                    <a16:creationId xmlns:a16="http://schemas.microsoft.com/office/drawing/2014/main" id="{54193AB0-9AD0-4427-A2BE-A9EACE9BCD5B}"/>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9DEE59-A5DC-4A6E-8926-FDB3A0113F0D}"/>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6" name="Group 525">
              <a:extLst>
                <a:ext uri="{FF2B5EF4-FFF2-40B4-BE49-F238E27FC236}">
                  <a16:creationId xmlns:a16="http://schemas.microsoft.com/office/drawing/2014/main" id="{23B33B5D-DDC6-477D-B37D-36D27C14249C}"/>
                </a:ext>
              </a:extLst>
            </p:cNvPr>
            <p:cNvGrpSpPr/>
            <p:nvPr/>
          </p:nvGrpSpPr>
          <p:grpSpPr>
            <a:xfrm>
              <a:off x="8386128" y="2190264"/>
              <a:ext cx="72000" cy="53671"/>
              <a:chOff x="8110667" y="2208206"/>
              <a:chExt cx="72000" cy="53671"/>
            </a:xfrm>
            <a:solidFill>
              <a:schemeClr val="tx2">
                <a:lumMod val="60000"/>
                <a:lumOff val="40000"/>
              </a:schemeClr>
            </a:solidFill>
          </p:grpSpPr>
          <p:cxnSp>
            <p:nvCxnSpPr>
              <p:cNvPr id="527" name="Straight Connector 526">
                <a:extLst>
                  <a:ext uri="{FF2B5EF4-FFF2-40B4-BE49-F238E27FC236}">
                    <a16:creationId xmlns:a16="http://schemas.microsoft.com/office/drawing/2014/main" id="{945D4FF3-212D-4399-93E8-4D7AA955C761}"/>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28" name="Straight Connector 527">
                <a:extLst>
                  <a:ext uri="{FF2B5EF4-FFF2-40B4-BE49-F238E27FC236}">
                    <a16:creationId xmlns:a16="http://schemas.microsoft.com/office/drawing/2014/main" id="{02E53B36-5E98-4EC3-820D-979BEA6B3BC6}"/>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3" name="Group 532">
              <a:extLst>
                <a:ext uri="{FF2B5EF4-FFF2-40B4-BE49-F238E27FC236}">
                  <a16:creationId xmlns:a16="http://schemas.microsoft.com/office/drawing/2014/main" id="{C83C23AB-C50E-4884-9002-F446AA824FF6}"/>
                </a:ext>
              </a:extLst>
            </p:cNvPr>
            <p:cNvGrpSpPr/>
            <p:nvPr/>
          </p:nvGrpSpPr>
          <p:grpSpPr>
            <a:xfrm>
              <a:off x="7828969" y="2229664"/>
              <a:ext cx="72000" cy="53671"/>
              <a:chOff x="8110667" y="2208206"/>
              <a:chExt cx="72000" cy="53671"/>
            </a:xfrm>
            <a:solidFill>
              <a:schemeClr val="tx2">
                <a:lumMod val="60000"/>
                <a:lumOff val="40000"/>
              </a:schemeClr>
            </a:solidFill>
          </p:grpSpPr>
          <p:cxnSp>
            <p:nvCxnSpPr>
              <p:cNvPr id="534" name="Straight Connector 533">
                <a:extLst>
                  <a:ext uri="{FF2B5EF4-FFF2-40B4-BE49-F238E27FC236}">
                    <a16:creationId xmlns:a16="http://schemas.microsoft.com/office/drawing/2014/main" id="{33149054-1A3A-4C66-A6F5-BA7D869032EA}"/>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6E8317F5-0B01-4554-B598-DDC647CDCAA1}"/>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a:extLst>
                <a:ext uri="{FF2B5EF4-FFF2-40B4-BE49-F238E27FC236}">
                  <a16:creationId xmlns:a16="http://schemas.microsoft.com/office/drawing/2014/main" id="{416CAFDC-B32E-4C03-BC34-C71D4CFB4DFC}"/>
                </a:ext>
              </a:extLst>
            </p:cNvPr>
            <p:cNvGrpSpPr/>
            <p:nvPr/>
          </p:nvGrpSpPr>
          <p:grpSpPr>
            <a:xfrm>
              <a:off x="7555574" y="2214128"/>
              <a:ext cx="72000" cy="53671"/>
              <a:chOff x="8110667" y="2208206"/>
              <a:chExt cx="72000" cy="53671"/>
            </a:xfrm>
            <a:solidFill>
              <a:schemeClr val="tx2">
                <a:lumMod val="60000"/>
                <a:lumOff val="40000"/>
              </a:schemeClr>
            </a:solidFill>
          </p:grpSpPr>
          <p:cxnSp>
            <p:nvCxnSpPr>
              <p:cNvPr id="537" name="Straight Connector 536">
                <a:extLst>
                  <a:ext uri="{FF2B5EF4-FFF2-40B4-BE49-F238E27FC236}">
                    <a16:creationId xmlns:a16="http://schemas.microsoft.com/office/drawing/2014/main" id="{60DBBEE3-5155-417A-9406-45AE21F32E5C}"/>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B089C3D4-0E3E-409E-AB53-E2607653D589}"/>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47" name="Group 546">
              <a:extLst>
                <a:ext uri="{FF2B5EF4-FFF2-40B4-BE49-F238E27FC236}">
                  <a16:creationId xmlns:a16="http://schemas.microsoft.com/office/drawing/2014/main" id="{F5A7814F-B8DE-4771-8B07-ED6B39887F28}"/>
                </a:ext>
              </a:extLst>
            </p:cNvPr>
            <p:cNvGrpSpPr/>
            <p:nvPr/>
          </p:nvGrpSpPr>
          <p:grpSpPr>
            <a:xfrm>
              <a:off x="7278589" y="2229664"/>
              <a:ext cx="72000" cy="53671"/>
              <a:chOff x="8110667" y="2208206"/>
              <a:chExt cx="72000" cy="53671"/>
            </a:xfrm>
            <a:solidFill>
              <a:schemeClr val="tx2">
                <a:lumMod val="60000"/>
                <a:lumOff val="40000"/>
              </a:schemeClr>
            </a:solidFill>
          </p:grpSpPr>
          <p:cxnSp>
            <p:nvCxnSpPr>
              <p:cNvPr id="548" name="Straight Connector 547">
                <a:extLst>
                  <a:ext uri="{FF2B5EF4-FFF2-40B4-BE49-F238E27FC236}">
                    <a16:creationId xmlns:a16="http://schemas.microsoft.com/office/drawing/2014/main" id="{D7E05FE0-3AF7-42A8-86AB-C133C845B397}"/>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1FFD00A8-5DE6-489A-929C-433320CD02AB}"/>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78" name="Group 577">
              <a:extLst>
                <a:ext uri="{FF2B5EF4-FFF2-40B4-BE49-F238E27FC236}">
                  <a16:creationId xmlns:a16="http://schemas.microsoft.com/office/drawing/2014/main" id="{C0D085B2-652A-46FC-B1C3-980AA593D5F4}"/>
                </a:ext>
              </a:extLst>
            </p:cNvPr>
            <p:cNvGrpSpPr/>
            <p:nvPr/>
          </p:nvGrpSpPr>
          <p:grpSpPr>
            <a:xfrm>
              <a:off x="7005300" y="2255691"/>
              <a:ext cx="72000" cy="128904"/>
              <a:chOff x="8110667" y="2208206"/>
              <a:chExt cx="72000" cy="53671"/>
            </a:xfrm>
            <a:solidFill>
              <a:schemeClr val="tx2">
                <a:lumMod val="60000"/>
                <a:lumOff val="40000"/>
              </a:schemeClr>
            </a:solidFill>
          </p:grpSpPr>
          <p:cxnSp>
            <p:nvCxnSpPr>
              <p:cNvPr id="579" name="Straight Connector 578">
                <a:extLst>
                  <a:ext uri="{FF2B5EF4-FFF2-40B4-BE49-F238E27FC236}">
                    <a16:creationId xmlns:a16="http://schemas.microsoft.com/office/drawing/2014/main" id="{7C105ADE-1F4C-47EF-BAE7-4D749EB092C6}"/>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1BC660BF-685C-4434-B464-6CDB481D211C}"/>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81" name="Group 580">
              <a:extLst>
                <a:ext uri="{FF2B5EF4-FFF2-40B4-BE49-F238E27FC236}">
                  <a16:creationId xmlns:a16="http://schemas.microsoft.com/office/drawing/2014/main" id="{9CB12EBF-C0B1-4CD6-9DFC-EB20E81347E4}"/>
                </a:ext>
              </a:extLst>
            </p:cNvPr>
            <p:cNvGrpSpPr/>
            <p:nvPr/>
          </p:nvGrpSpPr>
          <p:grpSpPr>
            <a:xfrm>
              <a:off x="6726930" y="2456230"/>
              <a:ext cx="72000" cy="181363"/>
              <a:chOff x="8110667" y="2208206"/>
              <a:chExt cx="72000" cy="53671"/>
            </a:xfrm>
            <a:solidFill>
              <a:schemeClr val="tx2">
                <a:lumMod val="60000"/>
                <a:lumOff val="40000"/>
              </a:schemeClr>
            </a:solidFill>
          </p:grpSpPr>
          <p:cxnSp>
            <p:nvCxnSpPr>
              <p:cNvPr id="582" name="Straight Connector 581">
                <a:extLst>
                  <a:ext uri="{FF2B5EF4-FFF2-40B4-BE49-F238E27FC236}">
                    <a16:creationId xmlns:a16="http://schemas.microsoft.com/office/drawing/2014/main" id="{CBD3333D-0623-4397-8AB8-9EA64ADD159D}"/>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83" name="Straight Connector 582">
                <a:extLst>
                  <a:ext uri="{FF2B5EF4-FFF2-40B4-BE49-F238E27FC236}">
                    <a16:creationId xmlns:a16="http://schemas.microsoft.com/office/drawing/2014/main" id="{3E8A069E-3A1B-4444-B3DE-9F5A5270AF77}"/>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88" name="Group 587">
              <a:extLst>
                <a:ext uri="{FF2B5EF4-FFF2-40B4-BE49-F238E27FC236}">
                  <a16:creationId xmlns:a16="http://schemas.microsoft.com/office/drawing/2014/main" id="{25C0B53E-6C18-4E2A-882C-B721B69DFFD5}"/>
                </a:ext>
              </a:extLst>
            </p:cNvPr>
            <p:cNvGrpSpPr/>
            <p:nvPr/>
          </p:nvGrpSpPr>
          <p:grpSpPr>
            <a:xfrm>
              <a:off x="6445111" y="2356143"/>
              <a:ext cx="72000" cy="157813"/>
              <a:chOff x="8110667" y="2208206"/>
              <a:chExt cx="72000" cy="53671"/>
            </a:xfrm>
            <a:solidFill>
              <a:schemeClr val="tx2">
                <a:lumMod val="60000"/>
                <a:lumOff val="40000"/>
              </a:schemeClr>
            </a:solidFill>
          </p:grpSpPr>
          <p:cxnSp>
            <p:nvCxnSpPr>
              <p:cNvPr id="589" name="Straight Connector 588">
                <a:extLst>
                  <a:ext uri="{FF2B5EF4-FFF2-40B4-BE49-F238E27FC236}">
                    <a16:creationId xmlns:a16="http://schemas.microsoft.com/office/drawing/2014/main" id="{7C356097-6DAE-466A-B525-396B632F1E1E}"/>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a:extLst>
                  <a:ext uri="{FF2B5EF4-FFF2-40B4-BE49-F238E27FC236}">
                    <a16:creationId xmlns:a16="http://schemas.microsoft.com/office/drawing/2014/main" id="{3A5E7CC0-E326-44C6-B020-9B0912145B36}"/>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95" name="Group 594">
              <a:extLst>
                <a:ext uri="{FF2B5EF4-FFF2-40B4-BE49-F238E27FC236}">
                  <a16:creationId xmlns:a16="http://schemas.microsoft.com/office/drawing/2014/main" id="{7AFB4C50-4377-4DB1-B47A-BEAC30998036}"/>
                </a:ext>
              </a:extLst>
            </p:cNvPr>
            <p:cNvGrpSpPr/>
            <p:nvPr/>
          </p:nvGrpSpPr>
          <p:grpSpPr>
            <a:xfrm>
              <a:off x="6173107" y="2320428"/>
              <a:ext cx="72000" cy="157813"/>
              <a:chOff x="8110667" y="2208206"/>
              <a:chExt cx="72000" cy="53671"/>
            </a:xfrm>
            <a:solidFill>
              <a:schemeClr val="tx2">
                <a:lumMod val="60000"/>
                <a:lumOff val="40000"/>
              </a:schemeClr>
            </a:solidFill>
          </p:grpSpPr>
          <p:cxnSp>
            <p:nvCxnSpPr>
              <p:cNvPr id="596" name="Straight Connector 595">
                <a:extLst>
                  <a:ext uri="{FF2B5EF4-FFF2-40B4-BE49-F238E27FC236}">
                    <a16:creationId xmlns:a16="http://schemas.microsoft.com/office/drawing/2014/main" id="{544A3F49-9384-4D42-BBE7-A7B9F62F1ABA}"/>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1700EC80-5E64-4B38-8034-D92792F70744}"/>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98" name="Group 597">
              <a:extLst>
                <a:ext uri="{FF2B5EF4-FFF2-40B4-BE49-F238E27FC236}">
                  <a16:creationId xmlns:a16="http://schemas.microsoft.com/office/drawing/2014/main" id="{70EDEAF2-F3B8-4C46-9C65-D0E5ECBDE6A8}"/>
                </a:ext>
              </a:extLst>
            </p:cNvPr>
            <p:cNvGrpSpPr/>
            <p:nvPr/>
          </p:nvGrpSpPr>
          <p:grpSpPr>
            <a:xfrm>
              <a:off x="6012487" y="2336090"/>
              <a:ext cx="72000" cy="157813"/>
              <a:chOff x="8110667" y="2208206"/>
              <a:chExt cx="72000" cy="53671"/>
            </a:xfrm>
            <a:solidFill>
              <a:schemeClr val="tx2">
                <a:lumMod val="60000"/>
                <a:lumOff val="40000"/>
              </a:schemeClr>
            </a:solidFill>
          </p:grpSpPr>
          <p:cxnSp>
            <p:nvCxnSpPr>
              <p:cNvPr id="599" name="Straight Connector 598">
                <a:extLst>
                  <a:ext uri="{FF2B5EF4-FFF2-40B4-BE49-F238E27FC236}">
                    <a16:creationId xmlns:a16="http://schemas.microsoft.com/office/drawing/2014/main" id="{C3527D12-9372-4BB2-A2F1-AE5FAB4CCCA5}"/>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a:extLst>
                  <a:ext uri="{FF2B5EF4-FFF2-40B4-BE49-F238E27FC236}">
                    <a16:creationId xmlns:a16="http://schemas.microsoft.com/office/drawing/2014/main" id="{BD6AE7AF-0AF0-420E-8F83-402F0EFF526C}"/>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1" name="Group 600">
              <a:extLst>
                <a:ext uri="{FF2B5EF4-FFF2-40B4-BE49-F238E27FC236}">
                  <a16:creationId xmlns:a16="http://schemas.microsoft.com/office/drawing/2014/main" id="{5E81CF6E-36BB-47AF-817A-74BD9CCC1C24}"/>
                </a:ext>
              </a:extLst>
            </p:cNvPr>
            <p:cNvGrpSpPr/>
            <p:nvPr/>
          </p:nvGrpSpPr>
          <p:grpSpPr>
            <a:xfrm>
              <a:off x="5896696" y="2307575"/>
              <a:ext cx="72000" cy="157813"/>
              <a:chOff x="8110667" y="2208206"/>
              <a:chExt cx="72000" cy="53671"/>
            </a:xfrm>
            <a:solidFill>
              <a:schemeClr val="tx2">
                <a:lumMod val="60000"/>
                <a:lumOff val="40000"/>
              </a:schemeClr>
            </a:solidFill>
          </p:grpSpPr>
          <p:cxnSp>
            <p:nvCxnSpPr>
              <p:cNvPr id="602" name="Straight Connector 601">
                <a:extLst>
                  <a:ext uri="{FF2B5EF4-FFF2-40B4-BE49-F238E27FC236}">
                    <a16:creationId xmlns:a16="http://schemas.microsoft.com/office/drawing/2014/main" id="{D09F3C88-02F9-4634-ACC2-D3372A8819C2}"/>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a:extLst>
                  <a:ext uri="{FF2B5EF4-FFF2-40B4-BE49-F238E27FC236}">
                    <a16:creationId xmlns:a16="http://schemas.microsoft.com/office/drawing/2014/main" id="{83B4875E-9DFD-4893-A505-EBA568BD3658}"/>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8" name="Group 607">
              <a:extLst>
                <a:ext uri="{FF2B5EF4-FFF2-40B4-BE49-F238E27FC236}">
                  <a16:creationId xmlns:a16="http://schemas.microsoft.com/office/drawing/2014/main" id="{2DDAB90E-E1B6-49E9-8082-CC1E60B80AC4}"/>
                </a:ext>
              </a:extLst>
            </p:cNvPr>
            <p:cNvGrpSpPr/>
            <p:nvPr/>
          </p:nvGrpSpPr>
          <p:grpSpPr>
            <a:xfrm>
              <a:off x="5736911" y="2255573"/>
              <a:ext cx="72000" cy="157813"/>
              <a:chOff x="8110667" y="2208206"/>
              <a:chExt cx="72000" cy="53671"/>
            </a:xfrm>
            <a:solidFill>
              <a:schemeClr val="tx2">
                <a:lumMod val="60000"/>
                <a:lumOff val="40000"/>
              </a:schemeClr>
            </a:solidFill>
          </p:grpSpPr>
          <p:cxnSp>
            <p:nvCxnSpPr>
              <p:cNvPr id="609" name="Straight Connector 608">
                <a:extLst>
                  <a:ext uri="{FF2B5EF4-FFF2-40B4-BE49-F238E27FC236}">
                    <a16:creationId xmlns:a16="http://schemas.microsoft.com/office/drawing/2014/main" id="{E0E308ED-9A5A-4BD3-A777-F31AAD70D8E2}"/>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10" name="Straight Connector 609">
                <a:extLst>
                  <a:ext uri="{FF2B5EF4-FFF2-40B4-BE49-F238E27FC236}">
                    <a16:creationId xmlns:a16="http://schemas.microsoft.com/office/drawing/2014/main" id="{2F87B56D-DEDC-481A-8652-C0F49F01E8A2}"/>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11" name="Group 610">
              <a:extLst>
                <a:ext uri="{FF2B5EF4-FFF2-40B4-BE49-F238E27FC236}">
                  <a16:creationId xmlns:a16="http://schemas.microsoft.com/office/drawing/2014/main" id="{27B70C92-D151-4A04-A372-7E718845B20E}"/>
                </a:ext>
              </a:extLst>
            </p:cNvPr>
            <p:cNvGrpSpPr/>
            <p:nvPr/>
          </p:nvGrpSpPr>
          <p:grpSpPr>
            <a:xfrm>
              <a:off x="5612919" y="2212191"/>
              <a:ext cx="72000" cy="157813"/>
              <a:chOff x="8110667" y="2208206"/>
              <a:chExt cx="72000" cy="53671"/>
            </a:xfrm>
            <a:solidFill>
              <a:schemeClr val="tx2">
                <a:lumMod val="60000"/>
                <a:lumOff val="40000"/>
              </a:schemeClr>
            </a:solidFill>
          </p:grpSpPr>
          <p:cxnSp>
            <p:nvCxnSpPr>
              <p:cNvPr id="612" name="Straight Connector 611">
                <a:extLst>
                  <a:ext uri="{FF2B5EF4-FFF2-40B4-BE49-F238E27FC236}">
                    <a16:creationId xmlns:a16="http://schemas.microsoft.com/office/drawing/2014/main" id="{261A4EC9-A0EF-46E4-935B-7BB0768C8AF4}"/>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13" name="Straight Connector 612">
                <a:extLst>
                  <a:ext uri="{FF2B5EF4-FFF2-40B4-BE49-F238E27FC236}">
                    <a16:creationId xmlns:a16="http://schemas.microsoft.com/office/drawing/2014/main" id="{C918774B-06ED-4C91-B9D4-15B85D026C98}"/>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30" name="Group 629">
              <a:extLst>
                <a:ext uri="{FF2B5EF4-FFF2-40B4-BE49-F238E27FC236}">
                  <a16:creationId xmlns:a16="http://schemas.microsoft.com/office/drawing/2014/main" id="{EB389660-F57D-4E41-959B-4C8B8FCC0A69}"/>
                </a:ext>
              </a:extLst>
            </p:cNvPr>
            <p:cNvGrpSpPr/>
            <p:nvPr/>
          </p:nvGrpSpPr>
          <p:grpSpPr>
            <a:xfrm>
              <a:off x="5462868" y="2193960"/>
              <a:ext cx="72000" cy="126813"/>
              <a:chOff x="8110667" y="2208206"/>
              <a:chExt cx="72000" cy="53671"/>
            </a:xfrm>
            <a:solidFill>
              <a:schemeClr val="tx2">
                <a:lumMod val="60000"/>
                <a:lumOff val="40000"/>
              </a:schemeClr>
            </a:solidFill>
          </p:grpSpPr>
          <p:cxnSp>
            <p:nvCxnSpPr>
              <p:cNvPr id="631" name="Straight Connector 630">
                <a:extLst>
                  <a:ext uri="{FF2B5EF4-FFF2-40B4-BE49-F238E27FC236}">
                    <a16:creationId xmlns:a16="http://schemas.microsoft.com/office/drawing/2014/main" id="{BB96E2CA-9909-434A-AA47-D21D54A05167}"/>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a:extLst>
                  <a:ext uri="{FF2B5EF4-FFF2-40B4-BE49-F238E27FC236}">
                    <a16:creationId xmlns:a16="http://schemas.microsoft.com/office/drawing/2014/main" id="{54E7C7EF-F367-4692-93B3-9C26EBA42930}"/>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37" name="Group 636">
              <a:extLst>
                <a:ext uri="{FF2B5EF4-FFF2-40B4-BE49-F238E27FC236}">
                  <a16:creationId xmlns:a16="http://schemas.microsoft.com/office/drawing/2014/main" id="{F326BA34-465A-4691-B75F-0D06121309E0}"/>
                </a:ext>
              </a:extLst>
            </p:cNvPr>
            <p:cNvGrpSpPr/>
            <p:nvPr/>
          </p:nvGrpSpPr>
          <p:grpSpPr>
            <a:xfrm>
              <a:off x="5338798" y="2170732"/>
              <a:ext cx="72000" cy="126813"/>
              <a:chOff x="8110667" y="2208206"/>
              <a:chExt cx="72000" cy="53671"/>
            </a:xfrm>
            <a:solidFill>
              <a:schemeClr val="tx2">
                <a:lumMod val="60000"/>
                <a:lumOff val="40000"/>
              </a:schemeClr>
            </a:solidFill>
          </p:grpSpPr>
          <p:cxnSp>
            <p:nvCxnSpPr>
              <p:cNvPr id="638" name="Straight Connector 637">
                <a:extLst>
                  <a:ext uri="{FF2B5EF4-FFF2-40B4-BE49-F238E27FC236}">
                    <a16:creationId xmlns:a16="http://schemas.microsoft.com/office/drawing/2014/main" id="{8B4D40B3-A843-4A2B-AFDD-8016D1697944}"/>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39" name="Straight Connector 638">
                <a:extLst>
                  <a:ext uri="{FF2B5EF4-FFF2-40B4-BE49-F238E27FC236}">
                    <a16:creationId xmlns:a16="http://schemas.microsoft.com/office/drawing/2014/main" id="{3762D9A1-EC5D-4612-AF85-3910C4862E31}"/>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48" name="Group 647">
              <a:extLst>
                <a:ext uri="{FF2B5EF4-FFF2-40B4-BE49-F238E27FC236}">
                  <a16:creationId xmlns:a16="http://schemas.microsoft.com/office/drawing/2014/main" id="{31754A39-8170-44AE-A8A5-965CC3E83647}"/>
                </a:ext>
              </a:extLst>
            </p:cNvPr>
            <p:cNvGrpSpPr/>
            <p:nvPr/>
          </p:nvGrpSpPr>
          <p:grpSpPr>
            <a:xfrm>
              <a:off x="5185769" y="2152699"/>
              <a:ext cx="72000" cy="45720"/>
              <a:chOff x="8110667" y="2208206"/>
              <a:chExt cx="72000" cy="53671"/>
            </a:xfrm>
            <a:solidFill>
              <a:schemeClr val="tx2">
                <a:lumMod val="60000"/>
                <a:lumOff val="40000"/>
              </a:schemeClr>
            </a:solidFill>
          </p:grpSpPr>
          <p:cxnSp>
            <p:nvCxnSpPr>
              <p:cNvPr id="649" name="Straight Connector 648">
                <a:extLst>
                  <a:ext uri="{FF2B5EF4-FFF2-40B4-BE49-F238E27FC236}">
                    <a16:creationId xmlns:a16="http://schemas.microsoft.com/office/drawing/2014/main" id="{1809B4AE-4859-4C96-9B5E-F2728A223046}"/>
                  </a:ext>
                </a:extLst>
              </p:cNvPr>
              <p:cNvCxnSpPr/>
              <p:nvPr/>
            </p:nvCxnSpPr>
            <p:spPr>
              <a:xfrm>
                <a:off x="8110667" y="2210249"/>
                <a:ext cx="72000" cy="0"/>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50" name="Straight Connector 649">
                <a:extLst>
                  <a:ext uri="{FF2B5EF4-FFF2-40B4-BE49-F238E27FC236}">
                    <a16:creationId xmlns:a16="http://schemas.microsoft.com/office/drawing/2014/main" id="{4F9E14A6-C9C0-44C2-B3BA-69335DF762AC}"/>
                  </a:ext>
                </a:extLst>
              </p:cNvPr>
              <p:cNvCxnSpPr/>
              <p:nvPr/>
            </p:nvCxnSpPr>
            <p:spPr>
              <a:xfrm>
                <a:off x="8146667" y="2208206"/>
                <a:ext cx="0" cy="53671"/>
              </a:xfrm>
              <a:prstGeom prst="line">
                <a:avLst/>
              </a:prstGeom>
              <a:grp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809" name="Isosceles Triangle 808">
              <a:extLst>
                <a:ext uri="{FF2B5EF4-FFF2-40B4-BE49-F238E27FC236}">
                  <a16:creationId xmlns:a16="http://schemas.microsoft.com/office/drawing/2014/main" id="{BABAE18F-83BA-4F93-AACE-9A95DF0E72CC}"/>
                </a:ext>
              </a:extLst>
            </p:cNvPr>
            <p:cNvSpPr/>
            <p:nvPr/>
          </p:nvSpPr>
          <p:spPr>
            <a:xfrm>
              <a:off x="8382211" y="2203745"/>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10" name="Isosceles Triangle 809">
              <a:extLst>
                <a:ext uri="{FF2B5EF4-FFF2-40B4-BE49-F238E27FC236}">
                  <a16:creationId xmlns:a16="http://schemas.microsoft.com/office/drawing/2014/main" id="{862DA630-68B3-4DCB-B104-4E830443CD11}"/>
                </a:ext>
              </a:extLst>
            </p:cNvPr>
            <p:cNvSpPr/>
            <p:nvPr/>
          </p:nvSpPr>
          <p:spPr>
            <a:xfrm>
              <a:off x="8101642" y="2233054"/>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11" name="Isosceles Triangle 810">
              <a:extLst>
                <a:ext uri="{FF2B5EF4-FFF2-40B4-BE49-F238E27FC236}">
                  <a16:creationId xmlns:a16="http://schemas.microsoft.com/office/drawing/2014/main" id="{5C3820F9-BB36-4204-B527-2E037B474BD9}"/>
                </a:ext>
              </a:extLst>
            </p:cNvPr>
            <p:cNvSpPr/>
            <p:nvPr/>
          </p:nvSpPr>
          <p:spPr>
            <a:xfrm>
              <a:off x="7824448" y="2241043"/>
              <a:ext cx="72008"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83" name="Group 182">
            <a:extLst>
              <a:ext uri="{FF2B5EF4-FFF2-40B4-BE49-F238E27FC236}">
                <a16:creationId xmlns:a16="http://schemas.microsoft.com/office/drawing/2014/main" id="{95EEB96A-D470-4097-BD0F-F1E96CC9D9F7}"/>
              </a:ext>
            </a:extLst>
          </p:cNvPr>
          <p:cNvGrpSpPr/>
          <p:nvPr/>
        </p:nvGrpSpPr>
        <p:grpSpPr>
          <a:xfrm>
            <a:off x="5035070" y="2096588"/>
            <a:ext cx="3427724" cy="672768"/>
            <a:chOff x="5035070" y="2096588"/>
            <a:chExt cx="3427724" cy="672768"/>
          </a:xfrm>
        </p:grpSpPr>
        <p:sp>
          <p:nvSpPr>
            <p:cNvPr id="469" name="Freeform: Shape 468">
              <a:extLst>
                <a:ext uri="{FF2B5EF4-FFF2-40B4-BE49-F238E27FC236}">
                  <a16:creationId xmlns:a16="http://schemas.microsoft.com/office/drawing/2014/main" id="{A1C98F8D-A4ED-4C2D-BBFD-1ECE7865A1AE}"/>
                </a:ext>
              </a:extLst>
            </p:cNvPr>
            <p:cNvSpPr/>
            <p:nvPr/>
          </p:nvSpPr>
          <p:spPr>
            <a:xfrm>
              <a:off x="5067869" y="2133600"/>
              <a:ext cx="3352800" cy="609600"/>
            </a:xfrm>
            <a:custGeom>
              <a:avLst/>
              <a:gdLst>
                <a:gd name="connsiteX0" fmla="*/ 3352800 w 3352800"/>
                <a:gd name="connsiteY0" fmla="*/ 559558 h 609600"/>
                <a:gd name="connsiteX1" fmla="*/ 3075295 w 3352800"/>
                <a:gd name="connsiteY1" fmla="*/ 609600 h 609600"/>
                <a:gd name="connsiteX2" fmla="*/ 2811438 w 3352800"/>
                <a:gd name="connsiteY2" fmla="*/ 545910 h 609600"/>
                <a:gd name="connsiteX3" fmla="*/ 2524835 w 3352800"/>
                <a:gd name="connsiteY3" fmla="*/ 518615 h 609600"/>
                <a:gd name="connsiteX4" fmla="*/ 2247331 w 3352800"/>
                <a:gd name="connsiteY4" fmla="*/ 514066 h 609600"/>
                <a:gd name="connsiteX5" fmla="*/ 1969827 w 3352800"/>
                <a:gd name="connsiteY5" fmla="*/ 491319 h 609600"/>
                <a:gd name="connsiteX6" fmla="*/ 1696871 w 3352800"/>
                <a:gd name="connsiteY6" fmla="*/ 468573 h 609600"/>
                <a:gd name="connsiteX7" fmla="*/ 1419367 w 3352800"/>
                <a:gd name="connsiteY7" fmla="*/ 291152 h 609600"/>
                <a:gd name="connsiteX8" fmla="*/ 1146412 w 3352800"/>
                <a:gd name="connsiteY8" fmla="*/ 127379 h 609600"/>
                <a:gd name="connsiteX9" fmla="*/ 982638 w 3352800"/>
                <a:gd name="connsiteY9" fmla="*/ 77337 h 609600"/>
                <a:gd name="connsiteX10" fmla="*/ 868907 w 3352800"/>
                <a:gd name="connsiteY10" fmla="*/ 27296 h 609600"/>
                <a:gd name="connsiteX11" fmla="*/ 714232 w 3352800"/>
                <a:gd name="connsiteY11" fmla="*/ 27296 h 609600"/>
                <a:gd name="connsiteX12" fmla="*/ 595952 w 3352800"/>
                <a:gd name="connsiteY12" fmla="*/ 0 h 609600"/>
                <a:gd name="connsiteX13" fmla="*/ 432179 w 3352800"/>
                <a:gd name="connsiteY13" fmla="*/ 40943 h 609600"/>
                <a:gd name="connsiteX14" fmla="*/ 322997 w 3352800"/>
                <a:gd name="connsiteY14" fmla="*/ 22746 h 609600"/>
                <a:gd name="connsiteX15" fmla="*/ 154674 w 3352800"/>
                <a:gd name="connsiteY15" fmla="*/ 36394 h 609600"/>
                <a:gd name="connsiteX16" fmla="*/ 0 w 3352800"/>
                <a:gd name="connsiteY1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609600">
                  <a:moveTo>
                    <a:pt x="3352800" y="559558"/>
                  </a:moveTo>
                  <a:lnTo>
                    <a:pt x="3075295" y="609600"/>
                  </a:lnTo>
                  <a:lnTo>
                    <a:pt x="2811438" y="545910"/>
                  </a:lnTo>
                  <a:lnTo>
                    <a:pt x="2524835" y="518615"/>
                  </a:lnTo>
                  <a:lnTo>
                    <a:pt x="2247331" y="514066"/>
                  </a:lnTo>
                  <a:lnTo>
                    <a:pt x="1969827" y="491319"/>
                  </a:lnTo>
                  <a:lnTo>
                    <a:pt x="1696871" y="468573"/>
                  </a:lnTo>
                  <a:lnTo>
                    <a:pt x="1419367" y="291152"/>
                  </a:lnTo>
                  <a:lnTo>
                    <a:pt x="1146412" y="127379"/>
                  </a:lnTo>
                  <a:lnTo>
                    <a:pt x="982638" y="77337"/>
                  </a:lnTo>
                  <a:lnTo>
                    <a:pt x="868907" y="27296"/>
                  </a:lnTo>
                  <a:lnTo>
                    <a:pt x="714232" y="27296"/>
                  </a:lnTo>
                  <a:lnTo>
                    <a:pt x="595952" y="0"/>
                  </a:lnTo>
                  <a:lnTo>
                    <a:pt x="432179" y="40943"/>
                  </a:lnTo>
                  <a:lnTo>
                    <a:pt x="322997" y="22746"/>
                  </a:lnTo>
                  <a:lnTo>
                    <a:pt x="154674" y="36394"/>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Isosceles Triangle 472">
              <a:extLst>
                <a:ext uri="{FF2B5EF4-FFF2-40B4-BE49-F238E27FC236}">
                  <a16:creationId xmlns:a16="http://schemas.microsoft.com/office/drawing/2014/main" id="{26A604BD-0B2A-4886-AE34-4F9EC05DC526}"/>
                </a:ext>
              </a:extLst>
            </p:cNvPr>
            <p:cNvSpPr/>
            <p:nvPr/>
          </p:nvSpPr>
          <p:spPr>
            <a:xfrm rot="10800000">
              <a:off x="8390794" y="2661505"/>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6" name="Isosceles Triangle 445">
              <a:extLst>
                <a:ext uri="{FF2B5EF4-FFF2-40B4-BE49-F238E27FC236}">
                  <a16:creationId xmlns:a16="http://schemas.microsoft.com/office/drawing/2014/main" id="{2B8046DE-0E29-4F27-B712-61B737907C56}"/>
                </a:ext>
              </a:extLst>
            </p:cNvPr>
            <p:cNvSpPr/>
            <p:nvPr/>
          </p:nvSpPr>
          <p:spPr>
            <a:xfrm rot="10800000">
              <a:off x="8108653" y="2697356"/>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0" name="Isosceles Triangle 449">
              <a:extLst>
                <a:ext uri="{FF2B5EF4-FFF2-40B4-BE49-F238E27FC236}">
                  <a16:creationId xmlns:a16="http://schemas.microsoft.com/office/drawing/2014/main" id="{AF643AEB-77C7-4EFA-B16F-62D16E61AEEB}"/>
                </a:ext>
              </a:extLst>
            </p:cNvPr>
            <p:cNvSpPr/>
            <p:nvPr/>
          </p:nvSpPr>
          <p:spPr>
            <a:xfrm rot="10800000">
              <a:off x="7830744" y="2639927"/>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1" name="Isosceles Triangle 450">
              <a:extLst>
                <a:ext uri="{FF2B5EF4-FFF2-40B4-BE49-F238E27FC236}">
                  <a16:creationId xmlns:a16="http://schemas.microsoft.com/office/drawing/2014/main" id="{7CA53925-5274-498E-B14D-645FC12844DC}"/>
                </a:ext>
              </a:extLst>
            </p:cNvPr>
            <p:cNvSpPr/>
            <p:nvPr/>
          </p:nvSpPr>
          <p:spPr>
            <a:xfrm rot="10800000">
              <a:off x="7557236" y="2614941"/>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2" name="Isosceles Triangle 451">
              <a:extLst>
                <a:ext uri="{FF2B5EF4-FFF2-40B4-BE49-F238E27FC236}">
                  <a16:creationId xmlns:a16="http://schemas.microsoft.com/office/drawing/2014/main" id="{D3B38C3D-3BB7-4139-A2DB-77F48F1652A9}"/>
                </a:ext>
              </a:extLst>
            </p:cNvPr>
            <p:cNvSpPr/>
            <p:nvPr/>
          </p:nvSpPr>
          <p:spPr>
            <a:xfrm rot="10800000">
              <a:off x="7279257" y="2611236"/>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3" name="Isosceles Triangle 452">
              <a:extLst>
                <a:ext uri="{FF2B5EF4-FFF2-40B4-BE49-F238E27FC236}">
                  <a16:creationId xmlns:a16="http://schemas.microsoft.com/office/drawing/2014/main" id="{8197A7D9-C6B0-43D6-A3E9-EB510A6A8272}"/>
                </a:ext>
              </a:extLst>
            </p:cNvPr>
            <p:cNvSpPr/>
            <p:nvPr/>
          </p:nvSpPr>
          <p:spPr>
            <a:xfrm rot="10800000">
              <a:off x="7000266" y="2589362"/>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1" name="Isosceles Triangle 490">
              <a:extLst>
                <a:ext uri="{FF2B5EF4-FFF2-40B4-BE49-F238E27FC236}">
                  <a16:creationId xmlns:a16="http://schemas.microsoft.com/office/drawing/2014/main" id="{2C60A37B-9CAA-44E7-BC50-1AE64FBF14D0}"/>
                </a:ext>
              </a:extLst>
            </p:cNvPr>
            <p:cNvSpPr/>
            <p:nvPr/>
          </p:nvSpPr>
          <p:spPr>
            <a:xfrm rot="10800000">
              <a:off x="6450781" y="2380759"/>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3" name="Isosceles Triangle 492">
              <a:extLst>
                <a:ext uri="{FF2B5EF4-FFF2-40B4-BE49-F238E27FC236}">
                  <a16:creationId xmlns:a16="http://schemas.microsoft.com/office/drawing/2014/main" id="{2663A838-9674-4FE4-9D21-FC2FCCF9AF55}"/>
                </a:ext>
              </a:extLst>
            </p:cNvPr>
            <p:cNvSpPr/>
            <p:nvPr/>
          </p:nvSpPr>
          <p:spPr>
            <a:xfrm rot="10800000">
              <a:off x="6175629" y="2212965"/>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6" name="Isosceles Triangle 495">
              <a:extLst>
                <a:ext uri="{FF2B5EF4-FFF2-40B4-BE49-F238E27FC236}">
                  <a16:creationId xmlns:a16="http://schemas.microsoft.com/office/drawing/2014/main" id="{17C10493-9293-4D14-BD84-13E24AAE9E1B}"/>
                </a:ext>
              </a:extLst>
            </p:cNvPr>
            <p:cNvSpPr/>
            <p:nvPr/>
          </p:nvSpPr>
          <p:spPr>
            <a:xfrm rot="10800000">
              <a:off x="5905612" y="2120391"/>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7" name="Isosceles Triangle 496">
              <a:extLst>
                <a:ext uri="{FF2B5EF4-FFF2-40B4-BE49-F238E27FC236}">
                  <a16:creationId xmlns:a16="http://schemas.microsoft.com/office/drawing/2014/main" id="{3BAD2172-5FB6-4C9C-9A14-872110F906CA}"/>
                </a:ext>
              </a:extLst>
            </p:cNvPr>
            <p:cNvSpPr/>
            <p:nvPr/>
          </p:nvSpPr>
          <p:spPr>
            <a:xfrm rot="10800000">
              <a:off x="5622725" y="2096588"/>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8" name="Isosceles Triangle 497">
              <a:extLst>
                <a:ext uri="{FF2B5EF4-FFF2-40B4-BE49-F238E27FC236}">
                  <a16:creationId xmlns:a16="http://schemas.microsoft.com/office/drawing/2014/main" id="{ADC9740F-0B01-421A-8F71-AA5F85030CFD}"/>
                </a:ext>
              </a:extLst>
            </p:cNvPr>
            <p:cNvSpPr/>
            <p:nvPr/>
          </p:nvSpPr>
          <p:spPr>
            <a:xfrm rot="10800000">
              <a:off x="5458103" y="2155272"/>
              <a:ext cx="72008" cy="54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9" name="Isosceles Triangle 498">
              <a:extLst>
                <a:ext uri="{FF2B5EF4-FFF2-40B4-BE49-F238E27FC236}">
                  <a16:creationId xmlns:a16="http://schemas.microsoft.com/office/drawing/2014/main" id="{28144314-DEB1-4F8E-A8C5-04DE28D89CB1}"/>
                </a:ext>
              </a:extLst>
            </p:cNvPr>
            <p:cNvSpPr/>
            <p:nvPr/>
          </p:nvSpPr>
          <p:spPr>
            <a:xfrm rot="10800000">
              <a:off x="5345245" y="2119279"/>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32" name="Group 31">
              <a:extLst>
                <a:ext uri="{FF2B5EF4-FFF2-40B4-BE49-F238E27FC236}">
                  <a16:creationId xmlns:a16="http://schemas.microsoft.com/office/drawing/2014/main" id="{FFF41DA5-B40C-4BF8-83F1-1C383D48A15E}"/>
                </a:ext>
              </a:extLst>
            </p:cNvPr>
            <p:cNvGrpSpPr/>
            <p:nvPr/>
          </p:nvGrpSpPr>
          <p:grpSpPr>
            <a:xfrm>
              <a:off x="8384628" y="2629236"/>
              <a:ext cx="72000" cy="77269"/>
              <a:chOff x="8375391" y="2629236"/>
              <a:chExt cx="72000" cy="77269"/>
            </a:xfrm>
            <a:solidFill>
              <a:schemeClr val="bg1">
                <a:lumMod val="50000"/>
              </a:schemeClr>
            </a:solidFill>
          </p:grpSpPr>
          <p:cxnSp>
            <p:nvCxnSpPr>
              <p:cNvPr id="20" name="Straight Connector 19">
                <a:extLst>
                  <a:ext uri="{FF2B5EF4-FFF2-40B4-BE49-F238E27FC236}">
                    <a16:creationId xmlns:a16="http://schemas.microsoft.com/office/drawing/2014/main" id="{50321893-0385-470D-A78D-534D8DBE853E}"/>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BD7F1D2-A01C-4831-8B55-CA4A51E40252}"/>
                  </a:ext>
                </a:extLst>
              </p:cNvPr>
              <p:cNvCxnSpPr/>
              <p:nvPr/>
            </p:nvCxnSpPr>
            <p:spPr>
              <a:xfrm flipH="1">
                <a:off x="8411391" y="2629236"/>
                <a:ext cx="0" cy="77269"/>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51" name="Group 650">
              <a:extLst>
                <a:ext uri="{FF2B5EF4-FFF2-40B4-BE49-F238E27FC236}">
                  <a16:creationId xmlns:a16="http://schemas.microsoft.com/office/drawing/2014/main" id="{8FF544FB-B2EB-43D3-A911-124A34B6B877}"/>
                </a:ext>
              </a:extLst>
            </p:cNvPr>
            <p:cNvGrpSpPr/>
            <p:nvPr/>
          </p:nvGrpSpPr>
          <p:grpSpPr>
            <a:xfrm>
              <a:off x="8105700" y="2685022"/>
              <a:ext cx="72000" cy="72000"/>
              <a:chOff x="8375391" y="2629236"/>
              <a:chExt cx="72000" cy="77269"/>
            </a:xfrm>
            <a:solidFill>
              <a:schemeClr val="accent1"/>
            </a:solidFill>
          </p:grpSpPr>
          <p:cxnSp>
            <p:nvCxnSpPr>
              <p:cNvPr id="652" name="Straight Connector 651">
                <a:extLst>
                  <a:ext uri="{FF2B5EF4-FFF2-40B4-BE49-F238E27FC236}">
                    <a16:creationId xmlns:a16="http://schemas.microsoft.com/office/drawing/2014/main" id="{A213B644-4299-4EDE-898F-5C1C4A3A2633}"/>
                  </a:ext>
                </a:extLst>
              </p:cNvPr>
              <p:cNvCxnSpPr/>
              <p:nvPr/>
            </p:nvCxnSpPr>
            <p:spPr>
              <a:xfrm>
                <a:off x="8375391" y="2629236"/>
                <a:ext cx="72000" cy="0"/>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cxnSp>
            <p:nvCxnSpPr>
              <p:cNvPr id="653" name="Straight Connector 652">
                <a:extLst>
                  <a:ext uri="{FF2B5EF4-FFF2-40B4-BE49-F238E27FC236}">
                    <a16:creationId xmlns:a16="http://schemas.microsoft.com/office/drawing/2014/main" id="{32172811-C14F-4CF4-BB86-63A6CF851318}"/>
                  </a:ext>
                </a:extLst>
              </p:cNvPr>
              <p:cNvCxnSpPr/>
              <p:nvPr/>
            </p:nvCxnSpPr>
            <p:spPr>
              <a:xfrm flipH="1">
                <a:off x="8411391" y="2629236"/>
                <a:ext cx="0" cy="77269"/>
              </a:xfrm>
              <a:prstGeom prst="line">
                <a:avLst/>
              </a:prstGeom>
              <a:grpFill/>
              <a:ln w="19050">
                <a:noFill/>
              </a:ln>
              <a:effectLst/>
            </p:spPr>
            <p:style>
              <a:lnRef idx="2">
                <a:schemeClr val="accent1"/>
              </a:lnRef>
              <a:fillRef idx="0">
                <a:schemeClr val="accent1"/>
              </a:fillRef>
              <a:effectRef idx="1">
                <a:schemeClr val="accent1"/>
              </a:effectRef>
              <a:fontRef idx="minor">
                <a:schemeClr val="tx1"/>
              </a:fontRef>
            </p:style>
          </p:cxnSp>
        </p:grpSp>
        <p:grpSp>
          <p:nvGrpSpPr>
            <p:cNvPr id="654" name="Group 653">
              <a:extLst>
                <a:ext uri="{FF2B5EF4-FFF2-40B4-BE49-F238E27FC236}">
                  <a16:creationId xmlns:a16="http://schemas.microsoft.com/office/drawing/2014/main" id="{543B8A60-E595-499C-9C46-D76ECE0F0626}"/>
                </a:ext>
              </a:extLst>
            </p:cNvPr>
            <p:cNvGrpSpPr/>
            <p:nvPr/>
          </p:nvGrpSpPr>
          <p:grpSpPr>
            <a:xfrm>
              <a:off x="7832707" y="2614371"/>
              <a:ext cx="72000" cy="72000"/>
              <a:chOff x="8375391" y="2629236"/>
              <a:chExt cx="72000" cy="77269"/>
            </a:xfrm>
            <a:solidFill>
              <a:schemeClr val="bg1">
                <a:lumMod val="50000"/>
              </a:schemeClr>
            </a:solidFill>
          </p:grpSpPr>
          <p:cxnSp>
            <p:nvCxnSpPr>
              <p:cNvPr id="655" name="Straight Connector 654">
                <a:extLst>
                  <a:ext uri="{FF2B5EF4-FFF2-40B4-BE49-F238E27FC236}">
                    <a16:creationId xmlns:a16="http://schemas.microsoft.com/office/drawing/2014/main" id="{3CCE1D3B-9010-424C-B3CD-75E95E492ABF}"/>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6" name="Straight Connector 655">
                <a:extLst>
                  <a:ext uri="{FF2B5EF4-FFF2-40B4-BE49-F238E27FC236}">
                    <a16:creationId xmlns:a16="http://schemas.microsoft.com/office/drawing/2014/main" id="{0CA4992F-B8E0-4810-BFE5-059B4DB9D964}"/>
                  </a:ext>
                </a:extLst>
              </p:cNvPr>
              <p:cNvCxnSpPr/>
              <p:nvPr/>
            </p:nvCxnSpPr>
            <p:spPr>
              <a:xfrm flipH="1">
                <a:off x="8411391" y="2629236"/>
                <a:ext cx="0" cy="77269"/>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57" name="Group 656">
              <a:extLst>
                <a:ext uri="{FF2B5EF4-FFF2-40B4-BE49-F238E27FC236}">
                  <a16:creationId xmlns:a16="http://schemas.microsoft.com/office/drawing/2014/main" id="{676E9BBC-ED57-4F23-81D2-1AB95C724B94}"/>
                </a:ext>
              </a:extLst>
            </p:cNvPr>
            <p:cNvGrpSpPr/>
            <p:nvPr/>
          </p:nvGrpSpPr>
          <p:grpSpPr>
            <a:xfrm>
              <a:off x="7551829" y="2585023"/>
              <a:ext cx="72000" cy="72000"/>
              <a:chOff x="8375391" y="2629236"/>
              <a:chExt cx="72000" cy="77269"/>
            </a:xfrm>
            <a:solidFill>
              <a:schemeClr val="bg1">
                <a:lumMod val="50000"/>
              </a:schemeClr>
            </a:solidFill>
          </p:grpSpPr>
          <p:cxnSp>
            <p:nvCxnSpPr>
              <p:cNvPr id="658" name="Straight Connector 657">
                <a:extLst>
                  <a:ext uri="{FF2B5EF4-FFF2-40B4-BE49-F238E27FC236}">
                    <a16:creationId xmlns:a16="http://schemas.microsoft.com/office/drawing/2014/main" id="{B48F1390-DABB-47F7-A9A2-2CB54F5E7FEF}"/>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9" name="Straight Connector 658">
                <a:extLst>
                  <a:ext uri="{FF2B5EF4-FFF2-40B4-BE49-F238E27FC236}">
                    <a16:creationId xmlns:a16="http://schemas.microsoft.com/office/drawing/2014/main" id="{374B0F3C-DE0D-4823-B03C-2BDE678214FA}"/>
                  </a:ext>
                </a:extLst>
              </p:cNvPr>
              <p:cNvCxnSpPr/>
              <p:nvPr/>
            </p:nvCxnSpPr>
            <p:spPr>
              <a:xfrm flipH="1">
                <a:off x="8411391" y="2629236"/>
                <a:ext cx="0" cy="77269"/>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60" name="Group 659">
              <a:extLst>
                <a:ext uri="{FF2B5EF4-FFF2-40B4-BE49-F238E27FC236}">
                  <a16:creationId xmlns:a16="http://schemas.microsoft.com/office/drawing/2014/main" id="{3EEBDD4C-2FC9-4794-9A10-95D49F543CD5}"/>
                </a:ext>
              </a:extLst>
            </p:cNvPr>
            <p:cNvGrpSpPr/>
            <p:nvPr/>
          </p:nvGrpSpPr>
          <p:grpSpPr>
            <a:xfrm>
              <a:off x="7277790" y="2587941"/>
              <a:ext cx="72000" cy="72000"/>
              <a:chOff x="8375391" y="2629236"/>
              <a:chExt cx="72000" cy="77269"/>
            </a:xfrm>
            <a:solidFill>
              <a:schemeClr val="bg1">
                <a:lumMod val="50000"/>
              </a:schemeClr>
            </a:solidFill>
          </p:grpSpPr>
          <p:cxnSp>
            <p:nvCxnSpPr>
              <p:cNvPr id="661" name="Straight Connector 660">
                <a:extLst>
                  <a:ext uri="{FF2B5EF4-FFF2-40B4-BE49-F238E27FC236}">
                    <a16:creationId xmlns:a16="http://schemas.microsoft.com/office/drawing/2014/main" id="{1B7DB562-69FA-4B3E-A26C-A0F2F884B315}"/>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a:extLst>
                  <a:ext uri="{FF2B5EF4-FFF2-40B4-BE49-F238E27FC236}">
                    <a16:creationId xmlns:a16="http://schemas.microsoft.com/office/drawing/2014/main" id="{2F7A0565-99A5-4A08-A6AD-D303F546D7B0}"/>
                  </a:ext>
                </a:extLst>
              </p:cNvPr>
              <p:cNvCxnSpPr/>
              <p:nvPr/>
            </p:nvCxnSpPr>
            <p:spPr>
              <a:xfrm flipH="1">
                <a:off x="8411391" y="2629236"/>
                <a:ext cx="0" cy="77269"/>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63" name="Group 662">
              <a:extLst>
                <a:ext uri="{FF2B5EF4-FFF2-40B4-BE49-F238E27FC236}">
                  <a16:creationId xmlns:a16="http://schemas.microsoft.com/office/drawing/2014/main" id="{F8CD9E25-01A7-4046-886E-D68295ABB762}"/>
                </a:ext>
              </a:extLst>
            </p:cNvPr>
            <p:cNvGrpSpPr/>
            <p:nvPr/>
          </p:nvGrpSpPr>
          <p:grpSpPr>
            <a:xfrm>
              <a:off x="6997186" y="2579687"/>
              <a:ext cx="72000" cy="64800"/>
              <a:chOff x="8375391" y="2629236"/>
              <a:chExt cx="72000" cy="69542"/>
            </a:xfrm>
            <a:solidFill>
              <a:schemeClr val="bg1">
                <a:lumMod val="50000"/>
              </a:schemeClr>
            </a:solidFill>
          </p:grpSpPr>
          <p:cxnSp>
            <p:nvCxnSpPr>
              <p:cNvPr id="664" name="Straight Connector 663">
                <a:extLst>
                  <a:ext uri="{FF2B5EF4-FFF2-40B4-BE49-F238E27FC236}">
                    <a16:creationId xmlns:a16="http://schemas.microsoft.com/office/drawing/2014/main" id="{A770457A-026D-40E2-8853-03BF00B264F0}"/>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65" name="Straight Connector 664">
                <a:extLst>
                  <a:ext uri="{FF2B5EF4-FFF2-40B4-BE49-F238E27FC236}">
                    <a16:creationId xmlns:a16="http://schemas.microsoft.com/office/drawing/2014/main" id="{F220CF51-563A-4FFD-9761-3FC8ADFA9F08}"/>
                  </a:ext>
                </a:extLst>
              </p:cNvPr>
              <p:cNvCxnSpPr/>
              <p:nvPr/>
            </p:nvCxnSpPr>
            <p:spPr>
              <a:xfrm flipH="1">
                <a:off x="8411391" y="2629236"/>
                <a:ext cx="0" cy="69542"/>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66" name="Group 665">
              <a:extLst>
                <a:ext uri="{FF2B5EF4-FFF2-40B4-BE49-F238E27FC236}">
                  <a16:creationId xmlns:a16="http://schemas.microsoft.com/office/drawing/2014/main" id="{AC27D421-2710-41F2-9B87-D77BC386DACF}"/>
                </a:ext>
              </a:extLst>
            </p:cNvPr>
            <p:cNvGrpSpPr/>
            <p:nvPr/>
          </p:nvGrpSpPr>
          <p:grpSpPr>
            <a:xfrm>
              <a:off x="6718230" y="2556288"/>
              <a:ext cx="72000" cy="57600"/>
              <a:chOff x="8375391" y="2629236"/>
              <a:chExt cx="72000" cy="61815"/>
            </a:xfrm>
            <a:solidFill>
              <a:schemeClr val="bg1">
                <a:lumMod val="50000"/>
              </a:schemeClr>
            </a:solidFill>
          </p:grpSpPr>
          <p:cxnSp>
            <p:nvCxnSpPr>
              <p:cNvPr id="667" name="Straight Connector 666">
                <a:extLst>
                  <a:ext uri="{FF2B5EF4-FFF2-40B4-BE49-F238E27FC236}">
                    <a16:creationId xmlns:a16="http://schemas.microsoft.com/office/drawing/2014/main" id="{9141799A-2D7A-482D-B5C8-6907622A3CCB}"/>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68" name="Straight Connector 667">
                <a:extLst>
                  <a:ext uri="{FF2B5EF4-FFF2-40B4-BE49-F238E27FC236}">
                    <a16:creationId xmlns:a16="http://schemas.microsoft.com/office/drawing/2014/main" id="{C43EBAAC-8C90-46D6-8DDD-F77B2DC53622}"/>
                  </a:ext>
                </a:extLst>
              </p:cNvPr>
              <p:cNvCxnSpPr/>
              <p:nvPr/>
            </p:nvCxnSpPr>
            <p:spPr>
              <a:xfrm flipH="1">
                <a:off x="8411391" y="2629236"/>
                <a:ext cx="0" cy="6181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69" name="Group 668">
              <a:extLst>
                <a:ext uri="{FF2B5EF4-FFF2-40B4-BE49-F238E27FC236}">
                  <a16:creationId xmlns:a16="http://schemas.microsoft.com/office/drawing/2014/main" id="{4CECA617-B595-4083-9A28-D2ABA9A0B036}"/>
                </a:ext>
              </a:extLst>
            </p:cNvPr>
            <p:cNvGrpSpPr/>
            <p:nvPr/>
          </p:nvGrpSpPr>
          <p:grpSpPr>
            <a:xfrm>
              <a:off x="6450256" y="2379286"/>
              <a:ext cx="72000" cy="50400"/>
              <a:chOff x="8375391" y="2629236"/>
              <a:chExt cx="72000" cy="61815"/>
            </a:xfrm>
            <a:solidFill>
              <a:schemeClr val="bg1">
                <a:lumMod val="50000"/>
              </a:schemeClr>
            </a:solidFill>
          </p:grpSpPr>
          <p:cxnSp>
            <p:nvCxnSpPr>
              <p:cNvPr id="670" name="Straight Connector 669">
                <a:extLst>
                  <a:ext uri="{FF2B5EF4-FFF2-40B4-BE49-F238E27FC236}">
                    <a16:creationId xmlns:a16="http://schemas.microsoft.com/office/drawing/2014/main" id="{CA3B2347-E797-43EB-8719-C1F5D1D235DE}"/>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1" name="Straight Connector 670">
                <a:extLst>
                  <a:ext uri="{FF2B5EF4-FFF2-40B4-BE49-F238E27FC236}">
                    <a16:creationId xmlns:a16="http://schemas.microsoft.com/office/drawing/2014/main" id="{51526197-137B-47A9-902A-672EF76535BF}"/>
                  </a:ext>
                </a:extLst>
              </p:cNvPr>
              <p:cNvCxnSpPr/>
              <p:nvPr/>
            </p:nvCxnSpPr>
            <p:spPr>
              <a:xfrm flipH="1">
                <a:off x="8411391" y="2629236"/>
                <a:ext cx="0" cy="6181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672" name="Group 671">
              <a:extLst>
                <a:ext uri="{FF2B5EF4-FFF2-40B4-BE49-F238E27FC236}">
                  <a16:creationId xmlns:a16="http://schemas.microsoft.com/office/drawing/2014/main" id="{1B6A3E5F-EB48-4164-B02D-FA45F87E38CA}"/>
                </a:ext>
              </a:extLst>
            </p:cNvPr>
            <p:cNvGrpSpPr/>
            <p:nvPr/>
          </p:nvGrpSpPr>
          <p:grpSpPr>
            <a:xfrm>
              <a:off x="5341128" y="2112358"/>
              <a:ext cx="72000" cy="50400"/>
              <a:chOff x="8375391" y="2629236"/>
              <a:chExt cx="72000" cy="61815"/>
            </a:xfrm>
            <a:solidFill>
              <a:schemeClr val="bg1">
                <a:lumMod val="50000"/>
              </a:schemeClr>
            </a:solidFill>
          </p:grpSpPr>
          <p:cxnSp>
            <p:nvCxnSpPr>
              <p:cNvPr id="673" name="Straight Connector 672">
                <a:extLst>
                  <a:ext uri="{FF2B5EF4-FFF2-40B4-BE49-F238E27FC236}">
                    <a16:creationId xmlns:a16="http://schemas.microsoft.com/office/drawing/2014/main" id="{F4E8A397-54B6-4CAE-B54A-8945D60053C5}"/>
                  </a:ext>
                </a:extLst>
              </p:cNvPr>
              <p:cNvCxnSpPr/>
              <p:nvPr/>
            </p:nvCxnSpPr>
            <p:spPr>
              <a:xfrm>
                <a:off x="8375391" y="2629236"/>
                <a:ext cx="72000" cy="0"/>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52CDCAA7-593C-4667-8695-BA488273A080}"/>
                  </a:ext>
                </a:extLst>
              </p:cNvPr>
              <p:cNvCxnSpPr/>
              <p:nvPr/>
            </p:nvCxnSpPr>
            <p:spPr>
              <a:xfrm flipH="1">
                <a:off x="8411391" y="2629236"/>
                <a:ext cx="0" cy="61815"/>
              </a:xfrm>
              <a:prstGeom prst="line">
                <a:avLst/>
              </a:prstGeom>
              <a:grpFill/>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679" name="Isosceles Triangle 678">
              <a:extLst>
                <a:ext uri="{FF2B5EF4-FFF2-40B4-BE49-F238E27FC236}">
                  <a16:creationId xmlns:a16="http://schemas.microsoft.com/office/drawing/2014/main" id="{649F276A-D969-46C1-9CFF-5B0903EE8B3B}"/>
                </a:ext>
              </a:extLst>
            </p:cNvPr>
            <p:cNvSpPr/>
            <p:nvPr/>
          </p:nvSpPr>
          <p:spPr>
            <a:xfrm rot="10800000">
              <a:off x="5749495" y="2118214"/>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04" name="Isosceles Triangle 1203">
              <a:extLst>
                <a:ext uri="{FF2B5EF4-FFF2-40B4-BE49-F238E27FC236}">
                  <a16:creationId xmlns:a16="http://schemas.microsoft.com/office/drawing/2014/main" id="{DE3AFBC8-4B8F-4F60-B8EE-1E6067A8FABE}"/>
                </a:ext>
              </a:extLst>
            </p:cNvPr>
            <p:cNvSpPr/>
            <p:nvPr/>
          </p:nvSpPr>
          <p:spPr>
            <a:xfrm rot="10800000">
              <a:off x="6719663" y="2589804"/>
              <a:ext cx="72000"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9" name="Isosceles Triangle 508">
              <a:extLst>
                <a:ext uri="{FF2B5EF4-FFF2-40B4-BE49-F238E27FC236}">
                  <a16:creationId xmlns:a16="http://schemas.microsoft.com/office/drawing/2014/main" id="{012B276E-6378-4BA4-B1D0-B8DCBBE0B8C3}"/>
                </a:ext>
              </a:extLst>
            </p:cNvPr>
            <p:cNvSpPr/>
            <p:nvPr/>
          </p:nvSpPr>
          <p:spPr>
            <a:xfrm rot="10800000">
              <a:off x="5035070" y="2106856"/>
              <a:ext cx="72008" cy="72000"/>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212" name="Diamond 1211">
            <a:extLst>
              <a:ext uri="{FF2B5EF4-FFF2-40B4-BE49-F238E27FC236}">
                <a16:creationId xmlns:a16="http://schemas.microsoft.com/office/drawing/2014/main" id="{1A5BB1B7-E75E-4532-82B6-6B3B709D902F}"/>
              </a:ext>
            </a:extLst>
          </p:cNvPr>
          <p:cNvSpPr/>
          <p:nvPr/>
        </p:nvSpPr>
        <p:spPr>
          <a:xfrm>
            <a:off x="4020124" y="4972385"/>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3" name="Diamond 1212">
            <a:extLst>
              <a:ext uri="{FF2B5EF4-FFF2-40B4-BE49-F238E27FC236}">
                <a16:creationId xmlns:a16="http://schemas.microsoft.com/office/drawing/2014/main" id="{9AC286CF-3F95-4498-9A3B-6BC225E43691}"/>
              </a:ext>
            </a:extLst>
          </p:cNvPr>
          <p:cNvSpPr/>
          <p:nvPr/>
        </p:nvSpPr>
        <p:spPr>
          <a:xfrm>
            <a:off x="3744036" y="500176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4" name="Diamond 1213">
            <a:extLst>
              <a:ext uri="{FF2B5EF4-FFF2-40B4-BE49-F238E27FC236}">
                <a16:creationId xmlns:a16="http://schemas.microsoft.com/office/drawing/2014/main" id="{72A4A040-326A-457C-9502-4EB461B0B14C}"/>
              </a:ext>
            </a:extLst>
          </p:cNvPr>
          <p:cNvSpPr/>
          <p:nvPr/>
        </p:nvSpPr>
        <p:spPr>
          <a:xfrm>
            <a:off x="3464795" y="5028761"/>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5" name="Diamond 1214">
            <a:extLst>
              <a:ext uri="{FF2B5EF4-FFF2-40B4-BE49-F238E27FC236}">
                <a16:creationId xmlns:a16="http://schemas.microsoft.com/office/drawing/2014/main" id="{F1B436E7-0C4B-4DF5-A196-E088BCDBCB52}"/>
              </a:ext>
            </a:extLst>
          </p:cNvPr>
          <p:cNvSpPr/>
          <p:nvPr/>
        </p:nvSpPr>
        <p:spPr>
          <a:xfrm>
            <a:off x="3195914" y="5026294"/>
            <a:ext cx="90000" cy="54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20" name="Group 219">
            <a:extLst>
              <a:ext uri="{FF2B5EF4-FFF2-40B4-BE49-F238E27FC236}">
                <a16:creationId xmlns:a16="http://schemas.microsoft.com/office/drawing/2014/main" id="{A12EDA06-1293-4CFB-BAA9-1F5CA2A011D5}"/>
              </a:ext>
            </a:extLst>
          </p:cNvPr>
          <p:cNvGrpSpPr/>
          <p:nvPr/>
        </p:nvGrpSpPr>
        <p:grpSpPr>
          <a:xfrm>
            <a:off x="662682" y="4502502"/>
            <a:ext cx="3435343" cy="603318"/>
            <a:chOff x="662682" y="4502502"/>
            <a:chExt cx="3435343" cy="603318"/>
          </a:xfrm>
        </p:grpSpPr>
        <p:sp>
          <p:nvSpPr>
            <p:cNvPr id="182" name="Freeform: Shape 181">
              <a:extLst>
                <a:ext uri="{FF2B5EF4-FFF2-40B4-BE49-F238E27FC236}">
                  <a16:creationId xmlns:a16="http://schemas.microsoft.com/office/drawing/2014/main" id="{24330917-90DD-48F4-8405-71D4534E91F4}"/>
                </a:ext>
              </a:extLst>
            </p:cNvPr>
            <p:cNvSpPr/>
            <p:nvPr/>
          </p:nvSpPr>
          <p:spPr>
            <a:xfrm>
              <a:off x="703891" y="4521355"/>
              <a:ext cx="3354992" cy="532852"/>
            </a:xfrm>
            <a:custGeom>
              <a:avLst/>
              <a:gdLst>
                <a:gd name="connsiteX0" fmla="*/ 3354992 w 3354992"/>
                <a:gd name="connsiteY0" fmla="*/ 467067 h 532852"/>
                <a:gd name="connsiteX1" fmla="*/ 3075410 w 3354992"/>
                <a:gd name="connsiteY1" fmla="*/ 499960 h 532852"/>
                <a:gd name="connsiteX2" fmla="*/ 2805695 w 3354992"/>
                <a:gd name="connsiteY2" fmla="*/ 532852 h 532852"/>
                <a:gd name="connsiteX3" fmla="*/ 2526112 w 3354992"/>
                <a:gd name="connsiteY3" fmla="*/ 516406 h 532852"/>
                <a:gd name="connsiteX4" fmla="*/ 2249818 w 3354992"/>
                <a:gd name="connsiteY4" fmla="*/ 503249 h 532852"/>
                <a:gd name="connsiteX5" fmla="*/ 1963657 w 3354992"/>
                <a:gd name="connsiteY5" fmla="*/ 404573 h 532852"/>
                <a:gd name="connsiteX6" fmla="*/ 1687364 w 3354992"/>
                <a:gd name="connsiteY6" fmla="*/ 338788 h 532852"/>
                <a:gd name="connsiteX7" fmla="*/ 1420938 w 3354992"/>
                <a:gd name="connsiteY7" fmla="*/ 249980 h 532852"/>
                <a:gd name="connsiteX8" fmla="*/ 1138066 w 3354992"/>
                <a:gd name="connsiteY8" fmla="*/ 141436 h 532852"/>
                <a:gd name="connsiteX9" fmla="*/ 983473 w 3354992"/>
                <a:gd name="connsiteY9" fmla="*/ 121701 h 532852"/>
                <a:gd name="connsiteX10" fmla="*/ 858483 w 3354992"/>
                <a:gd name="connsiteY10" fmla="*/ 111833 h 532852"/>
                <a:gd name="connsiteX11" fmla="*/ 703890 w 3354992"/>
                <a:gd name="connsiteY11" fmla="*/ 111833 h 532852"/>
                <a:gd name="connsiteX12" fmla="*/ 582190 w 3354992"/>
                <a:gd name="connsiteY12" fmla="*/ 111833 h 532852"/>
                <a:gd name="connsiteX13" fmla="*/ 434175 w 3354992"/>
                <a:gd name="connsiteY13" fmla="*/ 0 h 532852"/>
                <a:gd name="connsiteX14" fmla="*/ 305896 w 3354992"/>
                <a:gd name="connsiteY14" fmla="*/ 46049 h 532852"/>
                <a:gd name="connsiteX15" fmla="*/ 157882 w 3354992"/>
                <a:gd name="connsiteY15" fmla="*/ 101965 h 532852"/>
                <a:gd name="connsiteX16" fmla="*/ 0 w 3354992"/>
                <a:gd name="connsiteY16" fmla="*/ 39470 h 53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4992" h="532852">
                  <a:moveTo>
                    <a:pt x="3354992" y="467067"/>
                  </a:moveTo>
                  <a:lnTo>
                    <a:pt x="3075410" y="499960"/>
                  </a:lnTo>
                  <a:lnTo>
                    <a:pt x="2805695" y="532852"/>
                  </a:lnTo>
                  <a:lnTo>
                    <a:pt x="2526112" y="516406"/>
                  </a:lnTo>
                  <a:lnTo>
                    <a:pt x="2249818" y="503249"/>
                  </a:lnTo>
                  <a:lnTo>
                    <a:pt x="1963657" y="404573"/>
                  </a:lnTo>
                  <a:lnTo>
                    <a:pt x="1687364" y="338788"/>
                  </a:lnTo>
                  <a:lnTo>
                    <a:pt x="1420938" y="249980"/>
                  </a:lnTo>
                  <a:lnTo>
                    <a:pt x="1138066" y="141436"/>
                  </a:lnTo>
                  <a:lnTo>
                    <a:pt x="983473" y="121701"/>
                  </a:lnTo>
                  <a:lnTo>
                    <a:pt x="858483" y="111833"/>
                  </a:lnTo>
                  <a:lnTo>
                    <a:pt x="703890" y="111833"/>
                  </a:lnTo>
                  <a:lnTo>
                    <a:pt x="582190" y="111833"/>
                  </a:lnTo>
                  <a:lnTo>
                    <a:pt x="434175" y="0"/>
                  </a:lnTo>
                  <a:lnTo>
                    <a:pt x="305896" y="46049"/>
                  </a:lnTo>
                  <a:lnTo>
                    <a:pt x="157882" y="101965"/>
                  </a:lnTo>
                  <a:lnTo>
                    <a:pt x="0" y="3947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Diamond 793">
              <a:extLst>
                <a:ext uri="{FF2B5EF4-FFF2-40B4-BE49-F238E27FC236}">
                  <a16:creationId xmlns:a16="http://schemas.microsoft.com/office/drawing/2014/main" id="{1DDFDAD8-F99D-4813-94B2-AAB6ADC8ED5B}"/>
                </a:ext>
              </a:extLst>
            </p:cNvPr>
            <p:cNvSpPr/>
            <p:nvPr/>
          </p:nvSpPr>
          <p:spPr>
            <a:xfrm>
              <a:off x="1540947" y="4617439"/>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5" name="Diamond 794">
              <a:extLst>
                <a:ext uri="{FF2B5EF4-FFF2-40B4-BE49-F238E27FC236}">
                  <a16:creationId xmlns:a16="http://schemas.microsoft.com/office/drawing/2014/main" id="{98559038-540F-40BF-8326-005F9B210C4D}"/>
                </a:ext>
              </a:extLst>
            </p:cNvPr>
            <p:cNvSpPr/>
            <p:nvPr/>
          </p:nvSpPr>
          <p:spPr>
            <a:xfrm>
              <a:off x="1235011" y="4597192"/>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6" name="Diamond 795">
              <a:extLst>
                <a:ext uri="{FF2B5EF4-FFF2-40B4-BE49-F238E27FC236}">
                  <a16:creationId xmlns:a16="http://schemas.microsoft.com/office/drawing/2014/main" id="{94B990CB-415C-4D79-9F24-18FCFE4DFE4A}"/>
                </a:ext>
              </a:extLst>
            </p:cNvPr>
            <p:cNvSpPr/>
            <p:nvPr/>
          </p:nvSpPr>
          <p:spPr>
            <a:xfrm>
              <a:off x="1110710" y="4502502"/>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7" name="Diamond 796">
              <a:extLst>
                <a:ext uri="{FF2B5EF4-FFF2-40B4-BE49-F238E27FC236}">
                  <a16:creationId xmlns:a16="http://schemas.microsoft.com/office/drawing/2014/main" id="{24FFB77E-8E71-4B30-9DEC-11772B966B7D}"/>
                </a:ext>
              </a:extLst>
            </p:cNvPr>
            <p:cNvSpPr/>
            <p:nvPr/>
          </p:nvSpPr>
          <p:spPr>
            <a:xfrm>
              <a:off x="820288" y="4598216"/>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8" name="Diamond 797">
              <a:extLst>
                <a:ext uri="{FF2B5EF4-FFF2-40B4-BE49-F238E27FC236}">
                  <a16:creationId xmlns:a16="http://schemas.microsoft.com/office/drawing/2014/main" id="{0BCD34E8-BB0C-4A98-8ABE-DF83821453EC}"/>
                </a:ext>
              </a:extLst>
            </p:cNvPr>
            <p:cNvSpPr/>
            <p:nvPr/>
          </p:nvSpPr>
          <p:spPr>
            <a:xfrm>
              <a:off x="662682" y="4536087"/>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6" name="Diamond 1215">
              <a:extLst>
                <a:ext uri="{FF2B5EF4-FFF2-40B4-BE49-F238E27FC236}">
                  <a16:creationId xmlns:a16="http://schemas.microsoft.com/office/drawing/2014/main" id="{F9E71508-1733-4369-89F3-8F050A8747FB}"/>
                </a:ext>
              </a:extLst>
            </p:cNvPr>
            <p:cNvSpPr/>
            <p:nvPr/>
          </p:nvSpPr>
          <p:spPr>
            <a:xfrm>
              <a:off x="2918916" y="500900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7" name="Diamond 1216">
              <a:extLst>
                <a:ext uri="{FF2B5EF4-FFF2-40B4-BE49-F238E27FC236}">
                  <a16:creationId xmlns:a16="http://schemas.microsoft.com/office/drawing/2014/main" id="{87FFDF1F-70A2-472A-BACC-3FDAF2562B12}"/>
                </a:ext>
              </a:extLst>
            </p:cNvPr>
            <p:cNvSpPr/>
            <p:nvPr/>
          </p:nvSpPr>
          <p:spPr>
            <a:xfrm>
              <a:off x="2641276" y="491212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8" name="Diamond 1217">
              <a:extLst>
                <a:ext uri="{FF2B5EF4-FFF2-40B4-BE49-F238E27FC236}">
                  <a16:creationId xmlns:a16="http://schemas.microsoft.com/office/drawing/2014/main" id="{9E9EC56C-21E2-4DDC-95BD-F8899001702A}"/>
                </a:ext>
              </a:extLst>
            </p:cNvPr>
            <p:cNvSpPr/>
            <p:nvPr/>
          </p:nvSpPr>
          <p:spPr>
            <a:xfrm>
              <a:off x="2352155" y="483764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9" name="Diamond 1218">
              <a:extLst>
                <a:ext uri="{FF2B5EF4-FFF2-40B4-BE49-F238E27FC236}">
                  <a16:creationId xmlns:a16="http://schemas.microsoft.com/office/drawing/2014/main" id="{CAA932E6-7AB8-4E3E-9D83-23FC69956F13}"/>
                </a:ext>
              </a:extLst>
            </p:cNvPr>
            <p:cNvSpPr/>
            <p:nvPr/>
          </p:nvSpPr>
          <p:spPr>
            <a:xfrm>
              <a:off x="2083348" y="475166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0" name="Diamond 1219">
              <a:extLst>
                <a:ext uri="{FF2B5EF4-FFF2-40B4-BE49-F238E27FC236}">
                  <a16:creationId xmlns:a16="http://schemas.microsoft.com/office/drawing/2014/main" id="{38D020DE-1EA1-4271-BF42-CA72F638E291}"/>
                </a:ext>
              </a:extLst>
            </p:cNvPr>
            <p:cNvSpPr/>
            <p:nvPr/>
          </p:nvSpPr>
          <p:spPr>
            <a:xfrm>
              <a:off x="1816523" y="4646568"/>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1" name="Diamond 1220">
              <a:extLst>
                <a:ext uri="{FF2B5EF4-FFF2-40B4-BE49-F238E27FC236}">
                  <a16:creationId xmlns:a16="http://schemas.microsoft.com/office/drawing/2014/main" id="{A9651305-7CD7-4217-A282-C1D84252F24D}"/>
                </a:ext>
              </a:extLst>
            </p:cNvPr>
            <p:cNvSpPr/>
            <p:nvPr/>
          </p:nvSpPr>
          <p:spPr>
            <a:xfrm>
              <a:off x="1655361" y="462547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2" name="Diamond 1221">
              <a:extLst>
                <a:ext uri="{FF2B5EF4-FFF2-40B4-BE49-F238E27FC236}">
                  <a16:creationId xmlns:a16="http://schemas.microsoft.com/office/drawing/2014/main" id="{EA905DC5-35C7-417D-B7BF-52510CCC5A3C}"/>
                </a:ext>
              </a:extLst>
            </p:cNvPr>
            <p:cNvSpPr/>
            <p:nvPr/>
          </p:nvSpPr>
          <p:spPr>
            <a:xfrm>
              <a:off x="4026025" y="4977444"/>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3" name="Diamond 1222">
              <a:extLst>
                <a:ext uri="{FF2B5EF4-FFF2-40B4-BE49-F238E27FC236}">
                  <a16:creationId xmlns:a16="http://schemas.microsoft.com/office/drawing/2014/main" id="{B83D2123-AB3E-45E4-B78E-44893C17C934}"/>
                </a:ext>
              </a:extLst>
            </p:cNvPr>
            <p:cNvSpPr/>
            <p:nvPr/>
          </p:nvSpPr>
          <p:spPr>
            <a:xfrm>
              <a:off x="3749937" y="500682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4" name="Diamond 1223">
              <a:extLst>
                <a:ext uri="{FF2B5EF4-FFF2-40B4-BE49-F238E27FC236}">
                  <a16:creationId xmlns:a16="http://schemas.microsoft.com/office/drawing/2014/main" id="{081A34D3-1029-42B1-B9BD-4102EC4F2F74}"/>
                </a:ext>
              </a:extLst>
            </p:cNvPr>
            <p:cNvSpPr/>
            <p:nvPr/>
          </p:nvSpPr>
          <p:spPr>
            <a:xfrm>
              <a:off x="3470696" y="5033820"/>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25" name="Diamond 1224">
              <a:extLst>
                <a:ext uri="{FF2B5EF4-FFF2-40B4-BE49-F238E27FC236}">
                  <a16:creationId xmlns:a16="http://schemas.microsoft.com/office/drawing/2014/main" id="{990DCB5C-A14A-4F79-AA3A-1D7BC2DC2F65}"/>
                </a:ext>
              </a:extLst>
            </p:cNvPr>
            <p:cNvSpPr/>
            <p:nvPr/>
          </p:nvSpPr>
          <p:spPr>
            <a:xfrm>
              <a:off x="3201815" y="5031353"/>
              <a:ext cx="72000" cy="72000"/>
            </a:xfrm>
            <a:prstGeom prst="diamond">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Tree>
    <p:extLst>
      <p:ext uri="{BB962C8B-B14F-4D97-AF65-F5344CB8AC3E}">
        <p14:creationId xmlns:p14="http://schemas.microsoft.com/office/powerpoint/2010/main" val="4050874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Effects of </a:t>
            </a:r>
            <a:r>
              <a:rPr lang="en-GB" dirty="0" err="1"/>
              <a:t>inarigivir</a:t>
            </a:r>
            <a:r>
              <a:rPr lang="en-GB" dirty="0"/>
              <a:t> (SB 9200) on anti-HBs responses in chronic hepatitis B</a:t>
            </a:r>
          </a:p>
        </p:txBody>
      </p:sp>
      <p:sp>
        <p:nvSpPr>
          <p:cNvPr id="6" name="Text Placeholder 5">
            <a:extLst>
              <a:ext uri="{FF2B5EF4-FFF2-40B4-BE49-F238E27FC236}">
                <a16:creationId xmlns:a16="http://schemas.microsoft.com/office/drawing/2014/main" id="{3A98CFAE-4FBB-4ADF-BD6B-EFA5F137244C}"/>
              </a:ext>
            </a:extLst>
          </p:cNvPr>
          <p:cNvSpPr>
            <a:spLocks noGrp="1"/>
          </p:cNvSpPr>
          <p:nvPr>
            <p:ph type="body" sz="quarter" idx="10"/>
          </p:nvPr>
        </p:nvSpPr>
        <p:spPr/>
        <p:txBody>
          <a:bodyPr/>
          <a:lstStyle/>
          <a:p>
            <a:r>
              <a:rPr lang="en-GB" dirty="0"/>
              <a:t>Walsh R, et al. ILC 2018, #PS-160</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8168"/>
            <a:ext cx="8506800" cy="1135696"/>
          </a:xfrm>
        </p:spPr>
        <p:txBody>
          <a:bodyPr>
            <a:spAutoFit/>
          </a:bodyPr>
          <a:lstStyle/>
          <a:p>
            <a:r>
              <a:rPr lang="en-GB" sz="1500" dirty="0" err="1"/>
              <a:t>Inarigivir</a:t>
            </a:r>
            <a:r>
              <a:rPr lang="en-GB" sz="1500" dirty="0"/>
              <a:t> (n=30) vs. PBO (n=8) daily for 12 weeks; low-dose cohorts 1 (25 mg) and 2 (50 mg)</a:t>
            </a:r>
          </a:p>
          <a:p>
            <a:r>
              <a:rPr lang="en-GB" sz="1600" b="1" dirty="0"/>
              <a:t>Analysis:</a:t>
            </a:r>
          </a:p>
          <a:p>
            <a:pPr lvl="1"/>
            <a:r>
              <a:rPr lang="en-GB" sz="1400" dirty="0" err="1"/>
              <a:t>Virological</a:t>
            </a:r>
            <a:r>
              <a:rPr lang="en-GB" sz="1400" dirty="0"/>
              <a:t> markers (HBV DNA, RNA and HBsAg)</a:t>
            </a:r>
          </a:p>
          <a:p>
            <a:pPr lvl="1"/>
            <a:r>
              <a:rPr lang="en-GB" sz="1400" dirty="0"/>
              <a:t>Novel anti-HBs response assays (HBsAg clearance profile [CP] and ‘masked’ anti-HBs)</a:t>
            </a:r>
            <a:endParaRPr lang="en-GB" sz="1600" dirty="0"/>
          </a:p>
        </p:txBody>
      </p:sp>
      <p:sp>
        <p:nvSpPr>
          <p:cNvPr id="13" name="Content Placeholder 3">
            <a:extLst>
              <a:ext uri="{FF2B5EF4-FFF2-40B4-BE49-F238E27FC236}">
                <a16:creationId xmlns:a16="http://schemas.microsoft.com/office/drawing/2014/main" id="{DC538FE1-4EA7-4192-AD50-031E1A065ADC}"/>
              </a:ext>
            </a:extLst>
          </p:cNvPr>
          <p:cNvSpPr txBox="1">
            <a:spLocks/>
          </p:cNvSpPr>
          <p:nvPr/>
        </p:nvSpPr>
        <p:spPr>
          <a:xfrm>
            <a:off x="319314" y="5281762"/>
            <a:ext cx="8506800" cy="107106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Conclusions:</a:t>
            </a:r>
          </a:p>
          <a:p>
            <a:pPr lvl="1"/>
            <a:r>
              <a:rPr lang="en-AU" altLang="en-US" sz="1400" dirty="0"/>
              <a:t>12 weeks of low-dose </a:t>
            </a:r>
            <a:r>
              <a:rPr lang="en-AU" altLang="en-US" sz="1400" dirty="0" err="1"/>
              <a:t>inarigivir</a:t>
            </a:r>
            <a:r>
              <a:rPr lang="en-AU" altLang="en-US" sz="1400" dirty="0"/>
              <a:t> </a:t>
            </a:r>
            <a:r>
              <a:rPr lang="en-AU" altLang="en-US" sz="1400" dirty="0">
                <a:sym typeface="Wingdings" panose="05000000000000000000" pitchFamily="2" charset="2"/>
              </a:rPr>
              <a:t></a:t>
            </a:r>
            <a:r>
              <a:rPr lang="en-AU" altLang="en-US" sz="1400" dirty="0"/>
              <a:t> strong trend for emerging anti-HBs responses and virological biomarkers vs. placebo</a:t>
            </a:r>
          </a:p>
          <a:p>
            <a:pPr lvl="1"/>
            <a:r>
              <a:rPr lang="en-AU" altLang="en-US" sz="1400" dirty="0"/>
              <a:t>Further investigative studies of higher doses of </a:t>
            </a:r>
            <a:r>
              <a:rPr lang="en-AU" altLang="en-US" sz="1400" dirty="0" err="1"/>
              <a:t>inarigivir</a:t>
            </a:r>
            <a:r>
              <a:rPr lang="en-AU" altLang="en-US" sz="1400" dirty="0"/>
              <a:t> are warranted </a:t>
            </a:r>
            <a:endParaRPr lang="en-GB" sz="1400" dirty="0"/>
          </a:p>
        </p:txBody>
      </p:sp>
      <p:graphicFrame>
        <p:nvGraphicFramePr>
          <p:cNvPr id="2" name="Table 1">
            <a:extLst>
              <a:ext uri="{FF2B5EF4-FFF2-40B4-BE49-F238E27FC236}">
                <a16:creationId xmlns:a16="http://schemas.microsoft.com/office/drawing/2014/main" id="{91F2C98D-4F12-447D-A8B8-E805D8247935}"/>
              </a:ext>
            </a:extLst>
          </p:cNvPr>
          <p:cNvGraphicFramePr>
            <a:graphicFrameLocks noGrp="1"/>
          </p:cNvGraphicFramePr>
          <p:nvPr>
            <p:extLst>
              <p:ext uri="{D42A27DB-BD31-4B8C-83A1-F6EECF244321}">
                <p14:modId xmlns:p14="http://schemas.microsoft.com/office/powerpoint/2010/main" val="3679351024"/>
              </p:ext>
            </p:extLst>
          </p:nvPr>
        </p:nvGraphicFramePr>
        <p:xfrm>
          <a:off x="431540" y="2623018"/>
          <a:ext cx="8280920" cy="2531637"/>
        </p:xfrm>
        <a:graphic>
          <a:graphicData uri="http://schemas.openxmlformats.org/drawingml/2006/table">
            <a:tbl>
              <a:tblPr firstRow="1" bandRow="1">
                <a:tableStyleId>{69012ECD-51FC-41F1-AA8D-1B2483CD663E}</a:tableStyleId>
              </a:tblPr>
              <a:tblGrid>
                <a:gridCol w="1118913">
                  <a:extLst>
                    <a:ext uri="{9D8B030D-6E8A-4147-A177-3AD203B41FA5}">
                      <a16:colId xmlns:a16="http://schemas.microsoft.com/office/drawing/2014/main" val="3677361819"/>
                    </a:ext>
                  </a:extLst>
                </a:gridCol>
                <a:gridCol w="842208">
                  <a:extLst>
                    <a:ext uri="{9D8B030D-6E8A-4147-A177-3AD203B41FA5}">
                      <a16:colId xmlns:a16="http://schemas.microsoft.com/office/drawing/2014/main" val="3898770769"/>
                    </a:ext>
                  </a:extLst>
                </a:gridCol>
                <a:gridCol w="798976">
                  <a:extLst>
                    <a:ext uri="{9D8B030D-6E8A-4147-A177-3AD203B41FA5}">
                      <a16:colId xmlns:a16="http://schemas.microsoft.com/office/drawing/2014/main" val="746008303"/>
                    </a:ext>
                  </a:extLst>
                </a:gridCol>
                <a:gridCol w="696287">
                  <a:extLst>
                    <a:ext uri="{9D8B030D-6E8A-4147-A177-3AD203B41FA5}">
                      <a16:colId xmlns:a16="http://schemas.microsoft.com/office/drawing/2014/main" val="78523242"/>
                    </a:ext>
                  </a:extLst>
                </a:gridCol>
                <a:gridCol w="792000">
                  <a:extLst>
                    <a:ext uri="{9D8B030D-6E8A-4147-A177-3AD203B41FA5}">
                      <a16:colId xmlns:a16="http://schemas.microsoft.com/office/drawing/2014/main" val="3695027587"/>
                    </a:ext>
                  </a:extLst>
                </a:gridCol>
                <a:gridCol w="720000">
                  <a:extLst>
                    <a:ext uri="{9D8B030D-6E8A-4147-A177-3AD203B41FA5}">
                      <a16:colId xmlns:a16="http://schemas.microsoft.com/office/drawing/2014/main" val="1193957318"/>
                    </a:ext>
                  </a:extLst>
                </a:gridCol>
                <a:gridCol w="798976">
                  <a:extLst>
                    <a:ext uri="{9D8B030D-6E8A-4147-A177-3AD203B41FA5}">
                      <a16:colId xmlns:a16="http://schemas.microsoft.com/office/drawing/2014/main" val="841081022"/>
                    </a:ext>
                  </a:extLst>
                </a:gridCol>
                <a:gridCol w="798976">
                  <a:extLst>
                    <a:ext uri="{9D8B030D-6E8A-4147-A177-3AD203B41FA5}">
                      <a16:colId xmlns:a16="http://schemas.microsoft.com/office/drawing/2014/main" val="1015929001"/>
                    </a:ext>
                  </a:extLst>
                </a:gridCol>
                <a:gridCol w="798976">
                  <a:extLst>
                    <a:ext uri="{9D8B030D-6E8A-4147-A177-3AD203B41FA5}">
                      <a16:colId xmlns:a16="http://schemas.microsoft.com/office/drawing/2014/main" val="612202897"/>
                    </a:ext>
                  </a:extLst>
                </a:gridCol>
                <a:gridCol w="915608">
                  <a:extLst>
                    <a:ext uri="{9D8B030D-6E8A-4147-A177-3AD203B41FA5}">
                      <a16:colId xmlns:a16="http://schemas.microsoft.com/office/drawing/2014/main" val="2914474782"/>
                    </a:ext>
                  </a:extLst>
                </a:gridCol>
              </a:tblGrid>
              <a:tr h="415575">
                <a:tc>
                  <a:txBody>
                    <a:bodyPr/>
                    <a:lstStyle/>
                    <a:p>
                      <a:endParaRPr lang="en-GB" sz="1200" dirty="0"/>
                    </a:p>
                  </a:txBody>
                  <a:tcPr marL="18000" marR="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3">
                  <a:txBody>
                    <a:bodyPr/>
                    <a:lstStyle/>
                    <a:p>
                      <a:pPr algn="ctr"/>
                      <a:r>
                        <a:rPr lang="en-GB" sz="1200" b="1" dirty="0" err="1"/>
                        <a:t>Virological</a:t>
                      </a:r>
                      <a:r>
                        <a:rPr lang="en-GB" sz="1200" b="1" dirty="0"/>
                        <a:t> biomarker response (log</a:t>
                      </a:r>
                      <a:r>
                        <a:rPr lang="en-GB" sz="1200" b="1" baseline="-25000" dirty="0"/>
                        <a:t>10</a:t>
                      </a:r>
                      <a:r>
                        <a:rPr lang="en-GB" sz="1200" b="1" dirty="0"/>
                        <a:t> D1 to W12)</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6">
                  <a:txBody>
                    <a:bodyPr/>
                    <a:lstStyle/>
                    <a:p>
                      <a:pPr algn="ctr"/>
                      <a:r>
                        <a:rPr lang="en-GB" sz="1200" b="1" dirty="0"/>
                        <a:t>Anti-HBs activity biomarkers (to W12)</a:t>
                      </a:r>
                    </a:p>
                  </a:txBody>
                  <a:tcPr marL="0" marR="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GB" sz="1200" dirty="0"/>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4047567776"/>
                  </a:ext>
                </a:extLst>
              </a:tr>
              <a:tr h="622920">
                <a:tc>
                  <a:txBody>
                    <a:bodyPr/>
                    <a:lstStyle/>
                    <a:p>
                      <a:r>
                        <a:rPr lang="en-GB" sz="1200" b="1" dirty="0">
                          <a:solidFill>
                            <a:schemeClr val="tx1"/>
                          </a:solidFill>
                        </a:rPr>
                        <a:t>Cohort</a:t>
                      </a:r>
                    </a:p>
                    <a:p>
                      <a:r>
                        <a:rPr lang="en-GB" sz="1200" b="1" dirty="0">
                          <a:solidFill>
                            <a:schemeClr val="tx1"/>
                          </a:solidFill>
                        </a:rPr>
                        <a:t>1 &amp; 2 (n=38)</a:t>
                      </a:r>
                    </a:p>
                  </a:txBody>
                  <a:tcPr marL="18000" marR="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1" dirty="0">
                          <a:solidFill>
                            <a:schemeClr val="tx1"/>
                          </a:solidFill>
                        </a:rPr>
                        <a:t>HBV DNA</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GB" sz="1200" b="1" dirty="0">
                          <a:solidFill>
                            <a:schemeClr val="tx1"/>
                          </a:solidFill>
                        </a:rPr>
                        <a:t>HBV RNA</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a:r>
                        <a:rPr lang="en-GB" sz="1200" b="1" dirty="0">
                          <a:solidFill>
                            <a:schemeClr val="tx1"/>
                          </a:solidFill>
                        </a:rPr>
                        <a:t>HBsAg</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1" dirty="0">
                          <a:solidFill>
                            <a:schemeClr val="tx1"/>
                          </a:solidFill>
                        </a:rPr>
                        <a:t>CP</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1" dirty="0">
                          <a:solidFill>
                            <a:schemeClr val="tx1"/>
                          </a:solidFill>
                        </a:rPr>
                        <a:t>‘masked’ anti-HBs</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1" dirty="0">
                          <a:solidFill>
                            <a:schemeClr val="tx1"/>
                          </a:solidFill>
                        </a:rPr>
                        <a:t>‘masked’ anti-HBs</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1" dirty="0">
                          <a:solidFill>
                            <a:schemeClr val="tx1"/>
                          </a:solidFill>
                        </a:rPr>
                        <a:t>CP &amp; HBV DNA</a:t>
                      </a:r>
                      <a:br>
                        <a:rPr lang="en-GB" sz="1200" b="1" dirty="0">
                          <a:solidFill>
                            <a:schemeClr val="tx1"/>
                          </a:solidFill>
                        </a:rPr>
                      </a:br>
                      <a:r>
                        <a:rPr lang="en-GB" sz="1200" b="1" dirty="0">
                          <a:solidFill>
                            <a:schemeClr val="tx1"/>
                          </a:solidFill>
                        </a:rPr>
                        <a:t> (&gt;0.5 log)</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CP &amp; HBV RNA (&gt;0.5 log)</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‘masked’ anti-HBs</a:t>
                      </a:r>
                    </a:p>
                    <a:p>
                      <a:pPr algn="ctr"/>
                      <a:r>
                        <a:rPr lang="en-GB" sz="1200" b="1" dirty="0">
                          <a:solidFill>
                            <a:schemeClr val="tx1"/>
                          </a:solidFill>
                        </a:rPr>
                        <a:t>&amp; HBV DNA</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8077501"/>
                  </a:ext>
                </a:extLst>
              </a:tr>
              <a:tr h="415575">
                <a:tc>
                  <a:txBody>
                    <a:bodyPr/>
                    <a:lstStyle/>
                    <a:p>
                      <a:r>
                        <a:rPr lang="en-GB" sz="1200" dirty="0"/>
                        <a:t>SB 9200 (n=30)</a:t>
                      </a:r>
                    </a:p>
                  </a:txBody>
                  <a:tcPr marL="18000" marR="18000" anchor="ctr">
                    <a:lnL w="635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latin typeface="Arial" panose="020B0604020202020204" pitchFamily="34" charset="0"/>
                          <a:cs typeface="Arial" panose="020B0604020202020204" pitchFamily="34" charset="0"/>
                        </a:rPr>
                        <a:t>–0.66</a:t>
                      </a:r>
                      <a:endParaRPr lang="en-GB" sz="1200" dirty="0"/>
                    </a:p>
                  </a:txBody>
                  <a:tcPr marL="0" marR="0" anchor="ctr">
                    <a:lnL w="12700" cap="flat" cmpd="sng" algn="ctr">
                      <a:solidFill>
                        <a:srgbClr val="FF0000"/>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–0.8</a:t>
                      </a:r>
                      <a:endParaRPr lang="en-GB" sz="1200" dirty="0"/>
                    </a:p>
                  </a:txBody>
                  <a:tcPr marL="0" marR="0" anchor="ctr">
                    <a:lnL w="635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–0.18</a:t>
                      </a:r>
                      <a:endParaRPr lang="en-GB" sz="1200" dirty="0"/>
                    </a:p>
                  </a:txBody>
                  <a:tcPr marL="0" marR="0" anchor="ctr">
                    <a:lnL w="12700" cap="flat" cmpd="sng" algn="ctr">
                      <a:solidFill>
                        <a:srgbClr val="FF0000"/>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10 (33%)</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9 (30%)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3 (30%), n=10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6 (60%), n=10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6 (67%), n=9</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9 (100%), n=9</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4253921"/>
                  </a:ext>
                </a:extLst>
              </a:tr>
              <a:tr h="337077">
                <a:tc>
                  <a:txBody>
                    <a:bodyPr/>
                    <a:lstStyle/>
                    <a:p>
                      <a:r>
                        <a:rPr lang="en-GB" sz="1200" dirty="0"/>
                        <a:t>PBO (n=8)</a:t>
                      </a:r>
                    </a:p>
                  </a:txBody>
                  <a:tcPr marL="18000" marR="18000" anchor="ctr">
                    <a:lnL w="635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t>0.33</a:t>
                      </a:r>
                    </a:p>
                  </a:txBody>
                  <a:tcPr marL="0" marR="0" anchor="ctr">
                    <a:lnL w="12700" cap="flat" cmpd="sng" algn="ctr">
                      <a:solidFill>
                        <a:srgbClr val="FF0000"/>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algn="ctr"/>
                      <a:r>
                        <a:rPr lang="en-GB" sz="1200" dirty="0"/>
                        <a:t>1.0</a:t>
                      </a:r>
                    </a:p>
                  </a:txBody>
                  <a:tcPr marL="0" marR="0" anchor="ctr">
                    <a:lnL w="6350" cap="flat" cmpd="sng" algn="ctr">
                      <a:solidFill>
                        <a:schemeClr val="tx2"/>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–0.18</a:t>
                      </a:r>
                      <a:endParaRPr lang="en-GB" sz="1200" dirty="0"/>
                    </a:p>
                  </a:txBody>
                  <a:tcPr marL="0" marR="0" anchor="ctr">
                    <a:lnL w="12700" cap="flat" cmpd="sng" algn="ctr">
                      <a:solidFill>
                        <a:srgbClr val="FF0000"/>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1 (12%)</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2 (25%)</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0</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37030349"/>
                  </a:ext>
                </a:extLst>
              </a:tr>
              <a:tr h="581805">
                <a:tc>
                  <a:txBody>
                    <a:bodyPr/>
                    <a:lstStyle/>
                    <a:p>
                      <a:r>
                        <a:rPr lang="en-GB" sz="1200" dirty="0"/>
                        <a:t>Difference with</a:t>
                      </a:r>
                      <a:br>
                        <a:rPr lang="en-GB" sz="1200" dirty="0"/>
                      </a:br>
                      <a:r>
                        <a:rPr lang="en-GB" sz="1200" dirty="0"/>
                        <a:t>SB 9200 vs. placebo</a:t>
                      </a:r>
                    </a:p>
                  </a:txBody>
                  <a:tcPr marL="18000" marR="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solidFill>
                            <a:srgbClr val="C00000"/>
                          </a:solidFill>
                        </a:rPr>
                        <a:t>1 log </a:t>
                      </a:r>
                      <a:br>
                        <a:rPr lang="en-GB" sz="1200" dirty="0">
                          <a:solidFill>
                            <a:srgbClr val="C00000"/>
                          </a:solidFill>
                        </a:rPr>
                      </a:br>
                      <a:r>
                        <a:rPr lang="en-GB" sz="1200" dirty="0">
                          <a:solidFill>
                            <a:srgbClr val="C00000"/>
                          </a:solidFill>
                        </a:rPr>
                        <a:t>HBV DNA reduction</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C00000"/>
                          </a:solidFill>
                        </a:rPr>
                        <a:t>1.8 log HBV DNA reduction</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t>No effect</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solidFill>
                            <a:srgbClr val="C00000"/>
                          </a:solidFill>
                        </a:rPr>
                        <a:t>Enhanced with SB 9200 </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200" dirty="0"/>
                        <a:t>No effect</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Enhanced with SB 9200 </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Enhanced with SB 9200 </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Enhanced with SB 9200 </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Enhanced with SB 9200 </a:t>
                      </a:r>
                    </a:p>
                  </a:txBody>
                  <a:tcPr marL="0" marR="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39188573"/>
                  </a:ext>
                </a:extLst>
              </a:tr>
            </a:tbl>
          </a:graphicData>
        </a:graphic>
      </p:graphicFrame>
    </p:spTree>
    <p:extLst>
      <p:ext uri="{BB962C8B-B14F-4D97-AF65-F5344CB8AC3E}">
        <p14:creationId xmlns:p14="http://schemas.microsoft.com/office/powerpoint/2010/main" val="1441260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2">
            <a:extLst>
              <a:ext uri="{FF2B5EF4-FFF2-40B4-BE49-F238E27FC236}">
                <a16:creationId xmlns:a16="http://schemas.microsoft.com/office/drawing/2014/main" id="{286BDA47-F4E4-4973-893C-37367A7CC842}"/>
              </a:ext>
            </a:extLst>
          </p:cNvPr>
          <p:cNvGrpSpPr/>
          <p:nvPr/>
        </p:nvGrpSpPr>
        <p:grpSpPr>
          <a:xfrm>
            <a:off x="6312811" y="4156634"/>
            <a:ext cx="2529052" cy="1040529"/>
            <a:chOff x="6312811" y="4218048"/>
            <a:chExt cx="2529052" cy="1040529"/>
          </a:xfrm>
        </p:grpSpPr>
        <p:grpSp>
          <p:nvGrpSpPr>
            <p:cNvPr id="301" name="Group 300">
              <a:extLst>
                <a:ext uri="{FF2B5EF4-FFF2-40B4-BE49-F238E27FC236}">
                  <a16:creationId xmlns:a16="http://schemas.microsoft.com/office/drawing/2014/main" id="{FBE5890C-7DF4-45BC-ABB6-27DAAF13BA57}"/>
                </a:ext>
              </a:extLst>
            </p:cNvPr>
            <p:cNvGrpSpPr/>
            <p:nvPr/>
          </p:nvGrpSpPr>
          <p:grpSpPr>
            <a:xfrm>
              <a:off x="6312811" y="4218048"/>
              <a:ext cx="2529052" cy="1040529"/>
              <a:chOff x="6312811" y="4218048"/>
              <a:chExt cx="2529052" cy="1040529"/>
            </a:xfrm>
          </p:grpSpPr>
          <p:grpSp>
            <p:nvGrpSpPr>
              <p:cNvPr id="300" name="Group 299">
                <a:extLst>
                  <a:ext uri="{FF2B5EF4-FFF2-40B4-BE49-F238E27FC236}">
                    <a16:creationId xmlns:a16="http://schemas.microsoft.com/office/drawing/2014/main" id="{6A490730-8D5A-4A21-8C60-1568960B9E39}"/>
                  </a:ext>
                </a:extLst>
              </p:cNvPr>
              <p:cNvGrpSpPr/>
              <p:nvPr/>
            </p:nvGrpSpPr>
            <p:grpSpPr>
              <a:xfrm>
                <a:off x="6312811" y="4218048"/>
                <a:ext cx="2030963" cy="1040529"/>
                <a:chOff x="6312811" y="4218048"/>
                <a:chExt cx="2030963" cy="1040529"/>
              </a:xfrm>
            </p:grpSpPr>
            <p:grpSp>
              <p:nvGrpSpPr>
                <p:cNvPr id="299" name="Group 298">
                  <a:extLst>
                    <a:ext uri="{FF2B5EF4-FFF2-40B4-BE49-F238E27FC236}">
                      <a16:creationId xmlns:a16="http://schemas.microsoft.com/office/drawing/2014/main" id="{B9B82C9B-7D63-4938-8D07-4B2A9479F413}"/>
                    </a:ext>
                  </a:extLst>
                </p:cNvPr>
                <p:cNvGrpSpPr/>
                <p:nvPr/>
              </p:nvGrpSpPr>
              <p:grpSpPr>
                <a:xfrm>
                  <a:off x="6312811" y="4218048"/>
                  <a:ext cx="1704121" cy="1040529"/>
                  <a:chOff x="6312811" y="4218048"/>
                  <a:chExt cx="1704121" cy="1040529"/>
                </a:xfrm>
              </p:grpSpPr>
              <p:sp>
                <p:nvSpPr>
                  <p:cNvPr id="73" name="Oval 311">
                    <a:extLst>
                      <a:ext uri="{FF2B5EF4-FFF2-40B4-BE49-F238E27FC236}">
                        <a16:creationId xmlns:a16="http://schemas.microsoft.com/office/drawing/2014/main" id="{702E00FB-4372-4B22-966A-EF14C0555F3F}"/>
                      </a:ext>
                    </a:extLst>
                  </p:cNvPr>
                  <p:cNvSpPr/>
                  <p:nvPr/>
                </p:nvSpPr>
                <p:spPr>
                  <a:xfrm>
                    <a:off x="7874181" y="5186577"/>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98" name="Group 297">
                    <a:extLst>
                      <a:ext uri="{FF2B5EF4-FFF2-40B4-BE49-F238E27FC236}">
                        <a16:creationId xmlns:a16="http://schemas.microsoft.com/office/drawing/2014/main" id="{67D874B5-9CCA-4DD8-88FD-4ABFA19C2107}"/>
                      </a:ext>
                    </a:extLst>
                  </p:cNvPr>
                  <p:cNvGrpSpPr/>
                  <p:nvPr/>
                </p:nvGrpSpPr>
                <p:grpSpPr>
                  <a:xfrm>
                    <a:off x="6312811" y="4218048"/>
                    <a:ext cx="1378013" cy="944215"/>
                    <a:chOff x="6312811" y="4218048"/>
                    <a:chExt cx="1378013" cy="944215"/>
                  </a:xfrm>
                </p:grpSpPr>
                <p:sp>
                  <p:nvSpPr>
                    <p:cNvPr id="71" name="Oval 309">
                      <a:extLst>
                        <a:ext uri="{FF2B5EF4-FFF2-40B4-BE49-F238E27FC236}">
                          <a16:creationId xmlns:a16="http://schemas.microsoft.com/office/drawing/2014/main" id="{10B8B166-2206-4B0D-B2F9-CC3C36C43FAF}"/>
                        </a:ext>
                      </a:extLst>
                    </p:cNvPr>
                    <p:cNvSpPr/>
                    <p:nvPr/>
                  </p:nvSpPr>
                  <p:spPr>
                    <a:xfrm>
                      <a:off x="7456896" y="5069100"/>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2" name="Oval 310">
                      <a:extLst>
                        <a:ext uri="{FF2B5EF4-FFF2-40B4-BE49-F238E27FC236}">
                          <a16:creationId xmlns:a16="http://schemas.microsoft.com/office/drawing/2014/main" id="{5E4E8837-9DF7-4822-A38B-64C780B260CC}"/>
                        </a:ext>
                      </a:extLst>
                    </p:cNvPr>
                    <p:cNvSpPr/>
                    <p:nvPr/>
                  </p:nvSpPr>
                  <p:spPr>
                    <a:xfrm>
                      <a:off x="7618824" y="5090263"/>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97" name="Group 296">
                      <a:extLst>
                        <a:ext uri="{FF2B5EF4-FFF2-40B4-BE49-F238E27FC236}">
                          <a16:creationId xmlns:a16="http://schemas.microsoft.com/office/drawing/2014/main" id="{C4B85CCE-EFD2-4C9D-8CF1-8EC49FE884B0}"/>
                        </a:ext>
                      </a:extLst>
                    </p:cNvPr>
                    <p:cNvGrpSpPr/>
                    <p:nvPr/>
                  </p:nvGrpSpPr>
                  <p:grpSpPr>
                    <a:xfrm>
                      <a:off x="6312811" y="4218048"/>
                      <a:ext cx="1053105" cy="817538"/>
                      <a:chOff x="6312811" y="4218048"/>
                      <a:chExt cx="1053105" cy="817538"/>
                    </a:xfrm>
                  </p:grpSpPr>
                  <p:sp>
                    <p:nvSpPr>
                      <p:cNvPr id="70" name="Oval 308">
                        <a:extLst>
                          <a:ext uri="{FF2B5EF4-FFF2-40B4-BE49-F238E27FC236}">
                            <a16:creationId xmlns:a16="http://schemas.microsoft.com/office/drawing/2014/main" id="{F0B20391-22CE-4DBB-84AB-F7613750DC61}"/>
                          </a:ext>
                        </a:extLst>
                      </p:cNvPr>
                      <p:cNvSpPr/>
                      <p:nvPr/>
                    </p:nvSpPr>
                    <p:spPr>
                      <a:xfrm>
                        <a:off x="7293916" y="4963586"/>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96" name="Group 295">
                        <a:extLst>
                          <a:ext uri="{FF2B5EF4-FFF2-40B4-BE49-F238E27FC236}">
                            <a16:creationId xmlns:a16="http://schemas.microsoft.com/office/drawing/2014/main" id="{E21F131E-3C98-4BEE-8511-6EAC27C2E466}"/>
                          </a:ext>
                        </a:extLst>
                      </p:cNvPr>
                      <p:cNvGrpSpPr/>
                      <p:nvPr/>
                    </p:nvGrpSpPr>
                    <p:grpSpPr>
                      <a:xfrm>
                        <a:off x="6312811" y="4218048"/>
                        <a:ext cx="890423" cy="802392"/>
                        <a:chOff x="6312811" y="4218048"/>
                        <a:chExt cx="890423" cy="802392"/>
                      </a:xfrm>
                    </p:grpSpPr>
                    <p:sp>
                      <p:nvSpPr>
                        <p:cNvPr id="63" name="Oval 301">
                          <a:extLst>
                            <a:ext uri="{FF2B5EF4-FFF2-40B4-BE49-F238E27FC236}">
                              <a16:creationId xmlns:a16="http://schemas.microsoft.com/office/drawing/2014/main" id="{5C13311E-6FDE-4CE2-A0C0-C5FED195DBFA}"/>
                            </a:ext>
                          </a:extLst>
                        </p:cNvPr>
                        <p:cNvSpPr/>
                        <p:nvPr/>
                      </p:nvSpPr>
                      <p:spPr>
                        <a:xfrm>
                          <a:off x="6312811" y="4218048"/>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Oval 302">
                          <a:extLst>
                            <a:ext uri="{FF2B5EF4-FFF2-40B4-BE49-F238E27FC236}">
                              <a16:creationId xmlns:a16="http://schemas.microsoft.com/office/drawing/2014/main" id="{07A9EF35-96D6-4870-A025-EF1A468CA62A}"/>
                            </a:ext>
                          </a:extLst>
                        </p:cNvPr>
                        <p:cNvSpPr/>
                        <p:nvPr/>
                      </p:nvSpPr>
                      <p:spPr>
                        <a:xfrm>
                          <a:off x="6720315" y="4253984"/>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Oval 303">
                          <a:extLst>
                            <a:ext uri="{FF2B5EF4-FFF2-40B4-BE49-F238E27FC236}">
                              <a16:creationId xmlns:a16="http://schemas.microsoft.com/office/drawing/2014/main" id="{43AF5580-3010-466B-889B-0D27796D01D1}"/>
                            </a:ext>
                          </a:extLst>
                        </p:cNvPr>
                        <p:cNvSpPr/>
                        <p:nvPr/>
                      </p:nvSpPr>
                      <p:spPr>
                        <a:xfrm>
                          <a:off x="6801840" y="4305803"/>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7" name="Oval 305">
                          <a:extLst>
                            <a:ext uri="{FF2B5EF4-FFF2-40B4-BE49-F238E27FC236}">
                              <a16:creationId xmlns:a16="http://schemas.microsoft.com/office/drawing/2014/main" id="{20605BB5-8546-4FB1-A88A-A6795FACBF0C}"/>
                            </a:ext>
                          </a:extLst>
                        </p:cNvPr>
                        <p:cNvSpPr/>
                        <p:nvPr/>
                      </p:nvSpPr>
                      <p:spPr>
                        <a:xfrm>
                          <a:off x="6891408" y="4584670"/>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8" name="Oval 306">
                          <a:extLst>
                            <a:ext uri="{FF2B5EF4-FFF2-40B4-BE49-F238E27FC236}">
                              <a16:creationId xmlns:a16="http://schemas.microsoft.com/office/drawing/2014/main" id="{07DD2DB4-F17F-4BAF-8170-80B278120D03}"/>
                            </a:ext>
                          </a:extLst>
                        </p:cNvPr>
                        <p:cNvSpPr/>
                        <p:nvPr/>
                      </p:nvSpPr>
                      <p:spPr>
                        <a:xfrm>
                          <a:off x="6968462" y="4882681"/>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9" name="Oval 307">
                          <a:extLst>
                            <a:ext uri="{FF2B5EF4-FFF2-40B4-BE49-F238E27FC236}">
                              <a16:creationId xmlns:a16="http://schemas.microsoft.com/office/drawing/2014/main" id="{DA25014A-F890-4173-93B8-E62820A1DE80}"/>
                            </a:ext>
                          </a:extLst>
                        </p:cNvPr>
                        <p:cNvSpPr/>
                        <p:nvPr/>
                      </p:nvSpPr>
                      <p:spPr>
                        <a:xfrm>
                          <a:off x="7131234" y="4948440"/>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1" name="Oval 303">
                          <a:extLst>
                            <a:ext uri="{FF2B5EF4-FFF2-40B4-BE49-F238E27FC236}">
                              <a16:creationId xmlns:a16="http://schemas.microsoft.com/office/drawing/2014/main" id="{77815D3C-F3BE-4EC9-BD4F-16D0A8582A44}"/>
                            </a:ext>
                          </a:extLst>
                        </p:cNvPr>
                        <p:cNvSpPr/>
                        <p:nvPr/>
                      </p:nvSpPr>
                      <p:spPr>
                        <a:xfrm>
                          <a:off x="6850540" y="4309765"/>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sp>
                <p:nvSpPr>
                  <p:cNvPr id="292" name="Oval 311">
                    <a:extLst>
                      <a:ext uri="{FF2B5EF4-FFF2-40B4-BE49-F238E27FC236}">
                        <a16:creationId xmlns:a16="http://schemas.microsoft.com/office/drawing/2014/main" id="{03598C4F-953A-4C1B-ABEC-EFDD768D0C89}"/>
                      </a:ext>
                    </a:extLst>
                  </p:cNvPr>
                  <p:cNvSpPr/>
                  <p:nvPr/>
                </p:nvSpPr>
                <p:spPr>
                  <a:xfrm>
                    <a:off x="7825026" y="5161982"/>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3" name="Oval 311">
                    <a:extLst>
                      <a:ext uri="{FF2B5EF4-FFF2-40B4-BE49-F238E27FC236}">
                        <a16:creationId xmlns:a16="http://schemas.microsoft.com/office/drawing/2014/main" id="{1B3B632F-2B2A-42D3-8E05-4E29F6D61356}"/>
                      </a:ext>
                    </a:extLst>
                  </p:cNvPr>
                  <p:cNvSpPr/>
                  <p:nvPr/>
                </p:nvSpPr>
                <p:spPr>
                  <a:xfrm>
                    <a:off x="7944932" y="5145148"/>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94" name="Oval 311">
                  <a:extLst>
                    <a:ext uri="{FF2B5EF4-FFF2-40B4-BE49-F238E27FC236}">
                      <a16:creationId xmlns:a16="http://schemas.microsoft.com/office/drawing/2014/main" id="{6C226493-262E-4227-937E-36F10DFC88C1}"/>
                    </a:ext>
                  </a:extLst>
                </p:cNvPr>
                <p:cNvSpPr/>
                <p:nvPr/>
              </p:nvSpPr>
              <p:spPr>
                <a:xfrm>
                  <a:off x="8271774" y="4308889"/>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95" name="Oval 311">
                <a:extLst>
                  <a:ext uri="{FF2B5EF4-FFF2-40B4-BE49-F238E27FC236}">
                    <a16:creationId xmlns:a16="http://schemas.microsoft.com/office/drawing/2014/main" id="{B98DD78D-C506-41EE-BCE9-0191BCB643AE}"/>
                  </a:ext>
                </a:extLst>
              </p:cNvPr>
              <p:cNvSpPr/>
              <p:nvPr/>
            </p:nvSpPr>
            <p:spPr>
              <a:xfrm>
                <a:off x="8769863" y="4224278"/>
                <a:ext cx="72000" cy="72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302" name="Freeform: Shape 301">
              <a:extLst>
                <a:ext uri="{FF2B5EF4-FFF2-40B4-BE49-F238E27FC236}">
                  <a16:creationId xmlns:a16="http://schemas.microsoft.com/office/drawing/2014/main" id="{CD4BF67D-EFEC-4C93-82D3-B11AC8F3A268}"/>
                </a:ext>
              </a:extLst>
            </p:cNvPr>
            <p:cNvSpPr/>
            <p:nvPr/>
          </p:nvSpPr>
          <p:spPr>
            <a:xfrm>
              <a:off x="6351588" y="4264025"/>
              <a:ext cx="2444750" cy="969963"/>
            </a:xfrm>
            <a:custGeom>
              <a:avLst/>
              <a:gdLst>
                <a:gd name="connsiteX0" fmla="*/ 2444750 w 2444750"/>
                <a:gd name="connsiteY0" fmla="*/ 0 h 969963"/>
                <a:gd name="connsiteX1" fmla="*/ 1954212 w 2444750"/>
                <a:gd name="connsiteY1" fmla="*/ 95250 h 969963"/>
                <a:gd name="connsiteX2" fmla="*/ 1622425 w 2444750"/>
                <a:gd name="connsiteY2" fmla="*/ 931863 h 969963"/>
                <a:gd name="connsiteX3" fmla="*/ 1560512 w 2444750"/>
                <a:gd name="connsiteY3" fmla="*/ 969963 h 969963"/>
                <a:gd name="connsiteX4" fmla="*/ 1511300 w 2444750"/>
                <a:gd name="connsiteY4" fmla="*/ 949325 h 969963"/>
                <a:gd name="connsiteX5" fmla="*/ 1289050 w 2444750"/>
                <a:gd name="connsiteY5" fmla="*/ 877888 h 969963"/>
                <a:gd name="connsiteX6" fmla="*/ 1138237 w 2444750"/>
                <a:gd name="connsiteY6" fmla="*/ 846138 h 969963"/>
                <a:gd name="connsiteX7" fmla="*/ 982662 w 2444750"/>
                <a:gd name="connsiteY7" fmla="*/ 744538 h 969963"/>
                <a:gd name="connsiteX8" fmla="*/ 809625 w 2444750"/>
                <a:gd name="connsiteY8" fmla="*/ 730250 h 969963"/>
                <a:gd name="connsiteX9" fmla="*/ 661987 w 2444750"/>
                <a:gd name="connsiteY9" fmla="*/ 669925 h 969963"/>
                <a:gd name="connsiteX10" fmla="*/ 571500 w 2444750"/>
                <a:gd name="connsiteY10" fmla="*/ 365125 h 969963"/>
                <a:gd name="connsiteX11" fmla="*/ 534987 w 2444750"/>
                <a:gd name="connsiteY11" fmla="*/ 85725 h 969963"/>
                <a:gd name="connsiteX12" fmla="*/ 492125 w 2444750"/>
                <a:gd name="connsiteY12" fmla="*/ 85725 h 969963"/>
                <a:gd name="connsiteX13" fmla="*/ 414337 w 2444750"/>
                <a:gd name="connsiteY13" fmla="*/ 39688 h 969963"/>
                <a:gd name="connsiteX14" fmla="*/ 0 w 2444750"/>
                <a:gd name="connsiteY14" fmla="*/ 3175 h 96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750" h="969963">
                  <a:moveTo>
                    <a:pt x="2444750" y="0"/>
                  </a:moveTo>
                  <a:lnTo>
                    <a:pt x="1954212" y="95250"/>
                  </a:lnTo>
                  <a:lnTo>
                    <a:pt x="1622425" y="931863"/>
                  </a:lnTo>
                  <a:lnTo>
                    <a:pt x="1560512" y="969963"/>
                  </a:lnTo>
                  <a:lnTo>
                    <a:pt x="1511300" y="949325"/>
                  </a:lnTo>
                  <a:lnTo>
                    <a:pt x="1289050" y="877888"/>
                  </a:lnTo>
                  <a:lnTo>
                    <a:pt x="1138237" y="846138"/>
                  </a:lnTo>
                  <a:lnTo>
                    <a:pt x="982662" y="744538"/>
                  </a:lnTo>
                  <a:lnTo>
                    <a:pt x="809625" y="730250"/>
                  </a:lnTo>
                  <a:lnTo>
                    <a:pt x="661987" y="669925"/>
                  </a:lnTo>
                  <a:lnTo>
                    <a:pt x="571500" y="365125"/>
                  </a:lnTo>
                  <a:lnTo>
                    <a:pt x="534987" y="85725"/>
                  </a:lnTo>
                  <a:lnTo>
                    <a:pt x="492125" y="85725"/>
                  </a:lnTo>
                  <a:lnTo>
                    <a:pt x="414337" y="39688"/>
                  </a:lnTo>
                  <a:lnTo>
                    <a:pt x="0" y="3175"/>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7" name="Group 286">
            <a:extLst>
              <a:ext uri="{FF2B5EF4-FFF2-40B4-BE49-F238E27FC236}">
                <a16:creationId xmlns:a16="http://schemas.microsoft.com/office/drawing/2014/main" id="{BE78D020-8710-4834-90DD-352096E1D547}"/>
              </a:ext>
            </a:extLst>
          </p:cNvPr>
          <p:cNvGrpSpPr/>
          <p:nvPr/>
        </p:nvGrpSpPr>
        <p:grpSpPr>
          <a:xfrm>
            <a:off x="6308047" y="4123689"/>
            <a:ext cx="2519587" cy="1028523"/>
            <a:chOff x="6308047" y="4185103"/>
            <a:chExt cx="2519587" cy="1028523"/>
          </a:xfrm>
        </p:grpSpPr>
        <p:grpSp>
          <p:nvGrpSpPr>
            <p:cNvPr id="284" name="Group 283">
              <a:extLst>
                <a:ext uri="{FF2B5EF4-FFF2-40B4-BE49-F238E27FC236}">
                  <a16:creationId xmlns:a16="http://schemas.microsoft.com/office/drawing/2014/main" id="{3654CA99-09E5-4904-B0EA-BFD77D4770E2}"/>
                </a:ext>
              </a:extLst>
            </p:cNvPr>
            <p:cNvGrpSpPr/>
            <p:nvPr/>
          </p:nvGrpSpPr>
          <p:grpSpPr>
            <a:xfrm>
              <a:off x="6308047" y="4185103"/>
              <a:ext cx="2519587" cy="1028523"/>
              <a:chOff x="6308047" y="4185103"/>
              <a:chExt cx="2519587" cy="1028523"/>
            </a:xfrm>
          </p:grpSpPr>
          <p:grpSp>
            <p:nvGrpSpPr>
              <p:cNvPr id="283" name="Group 282">
                <a:extLst>
                  <a:ext uri="{FF2B5EF4-FFF2-40B4-BE49-F238E27FC236}">
                    <a16:creationId xmlns:a16="http://schemas.microsoft.com/office/drawing/2014/main" id="{53EDEB2A-F2C2-4AD8-A2DC-55EDAA252059}"/>
                  </a:ext>
                </a:extLst>
              </p:cNvPr>
              <p:cNvGrpSpPr/>
              <p:nvPr/>
            </p:nvGrpSpPr>
            <p:grpSpPr>
              <a:xfrm>
                <a:off x="6308047" y="4185103"/>
                <a:ext cx="1540278" cy="1028523"/>
                <a:chOff x="6308047" y="4185103"/>
                <a:chExt cx="1540278" cy="1028523"/>
              </a:xfrm>
            </p:grpSpPr>
            <p:sp>
              <p:nvSpPr>
                <p:cNvPr id="42" name="Rectangle 41">
                  <a:extLst>
                    <a:ext uri="{FF2B5EF4-FFF2-40B4-BE49-F238E27FC236}">
                      <a16:creationId xmlns:a16="http://schemas.microsoft.com/office/drawing/2014/main" id="{790F923F-A943-4D95-AF01-AFFD02123749}"/>
                    </a:ext>
                  </a:extLst>
                </p:cNvPr>
                <p:cNvSpPr/>
                <p:nvPr/>
              </p:nvSpPr>
              <p:spPr>
                <a:xfrm>
                  <a:off x="6308047" y="4185103"/>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3" name="Rectangle 42">
                  <a:extLst>
                    <a:ext uri="{FF2B5EF4-FFF2-40B4-BE49-F238E27FC236}">
                      <a16:creationId xmlns:a16="http://schemas.microsoft.com/office/drawing/2014/main" id="{FCDC9A4A-FA14-48B4-A31B-143078BC613B}"/>
                    </a:ext>
                  </a:extLst>
                </p:cNvPr>
                <p:cNvSpPr/>
                <p:nvPr/>
              </p:nvSpPr>
              <p:spPr>
                <a:xfrm>
                  <a:off x="6841526" y="4393543"/>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Rectangle 43">
                  <a:extLst>
                    <a:ext uri="{FF2B5EF4-FFF2-40B4-BE49-F238E27FC236}">
                      <a16:creationId xmlns:a16="http://schemas.microsoft.com/office/drawing/2014/main" id="{F9E9D541-FB98-4FAC-B2CE-D84FDEE594C2}"/>
                    </a:ext>
                  </a:extLst>
                </p:cNvPr>
                <p:cNvSpPr/>
                <p:nvPr/>
              </p:nvSpPr>
              <p:spPr>
                <a:xfrm>
                  <a:off x="6877013" y="4475733"/>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1" name="Rectangle 50">
                  <a:extLst>
                    <a:ext uri="{FF2B5EF4-FFF2-40B4-BE49-F238E27FC236}">
                      <a16:creationId xmlns:a16="http://schemas.microsoft.com/office/drawing/2014/main" id="{2429C2BA-65F2-42A7-A033-00B106B57E73}"/>
                    </a:ext>
                  </a:extLst>
                </p:cNvPr>
                <p:cNvSpPr/>
                <p:nvPr/>
              </p:nvSpPr>
              <p:spPr>
                <a:xfrm>
                  <a:off x="6718675" y="4360371"/>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2" name="Rectangle 51">
                  <a:extLst>
                    <a:ext uri="{FF2B5EF4-FFF2-40B4-BE49-F238E27FC236}">
                      <a16:creationId xmlns:a16="http://schemas.microsoft.com/office/drawing/2014/main" id="{74354458-E478-410A-85B6-4774DC2E14DA}"/>
                    </a:ext>
                  </a:extLst>
                </p:cNvPr>
                <p:cNvSpPr/>
                <p:nvPr/>
              </p:nvSpPr>
              <p:spPr>
                <a:xfrm>
                  <a:off x="6798638" y="428445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Rectangle 44">
                  <a:extLst>
                    <a:ext uri="{FF2B5EF4-FFF2-40B4-BE49-F238E27FC236}">
                      <a16:creationId xmlns:a16="http://schemas.microsoft.com/office/drawing/2014/main" id="{BDB437B9-2A07-4AD7-A799-99C8F0656E50}"/>
                    </a:ext>
                  </a:extLst>
                </p:cNvPr>
                <p:cNvSpPr/>
                <p:nvPr/>
              </p:nvSpPr>
              <p:spPr>
                <a:xfrm>
                  <a:off x="6958936" y="4757015"/>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Rectangle 45">
                  <a:extLst>
                    <a:ext uri="{FF2B5EF4-FFF2-40B4-BE49-F238E27FC236}">
                      <a16:creationId xmlns:a16="http://schemas.microsoft.com/office/drawing/2014/main" id="{2DD29054-E768-47AF-9AEE-DC6C626CCE9A}"/>
                    </a:ext>
                  </a:extLst>
                </p:cNvPr>
                <p:cNvSpPr/>
                <p:nvPr/>
              </p:nvSpPr>
              <p:spPr>
                <a:xfrm>
                  <a:off x="7128057" y="4943459"/>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7" name="Rectangle 46">
                  <a:extLst>
                    <a:ext uri="{FF2B5EF4-FFF2-40B4-BE49-F238E27FC236}">
                      <a16:creationId xmlns:a16="http://schemas.microsoft.com/office/drawing/2014/main" id="{7FE592D3-1412-4E1E-869F-F1BFE9359BE6}"/>
                    </a:ext>
                  </a:extLst>
                </p:cNvPr>
                <p:cNvSpPr/>
                <p:nvPr/>
              </p:nvSpPr>
              <p:spPr>
                <a:xfrm>
                  <a:off x="7287564" y="5035138"/>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8" name="Rectangle 47">
                  <a:extLst>
                    <a:ext uri="{FF2B5EF4-FFF2-40B4-BE49-F238E27FC236}">
                      <a16:creationId xmlns:a16="http://schemas.microsoft.com/office/drawing/2014/main" id="{50BA3569-1E50-4DC4-AC65-BF00456E6752}"/>
                    </a:ext>
                  </a:extLst>
                </p:cNvPr>
                <p:cNvSpPr/>
                <p:nvPr/>
              </p:nvSpPr>
              <p:spPr>
                <a:xfrm>
                  <a:off x="7458482" y="5053817"/>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Rectangle 48">
                  <a:extLst>
                    <a:ext uri="{FF2B5EF4-FFF2-40B4-BE49-F238E27FC236}">
                      <a16:creationId xmlns:a16="http://schemas.microsoft.com/office/drawing/2014/main" id="{C7194BBF-EB64-4783-83FD-84D3BE55DB05}"/>
                    </a:ext>
                  </a:extLst>
                </p:cNvPr>
                <p:cNvSpPr/>
                <p:nvPr/>
              </p:nvSpPr>
              <p:spPr>
                <a:xfrm>
                  <a:off x="7614059" y="5104415"/>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0" name="Rectangle 49">
                  <a:extLst>
                    <a:ext uri="{FF2B5EF4-FFF2-40B4-BE49-F238E27FC236}">
                      <a16:creationId xmlns:a16="http://schemas.microsoft.com/office/drawing/2014/main" id="{E129076D-3C95-4F68-B714-5689AFF31A6B}"/>
                    </a:ext>
                  </a:extLst>
                </p:cNvPr>
                <p:cNvSpPr/>
                <p:nvPr/>
              </p:nvSpPr>
              <p:spPr>
                <a:xfrm>
                  <a:off x="7776325" y="5141626"/>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80" name="Rectangle 279">
                <a:extLst>
                  <a:ext uri="{FF2B5EF4-FFF2-40B4-BE49-F238E27FC236}">
                    <a16:creationId xmlns:a16="http://schemas.microsoft.com/office/drawing/2014/main" id="{0E19D62D-71A9-40C0-A2D8-3BD9C3C71CC9}"/>
                  </a:ext>
                </a:extLst>
              </p:cNvPr>
              <p:cNvSpPr/>
              <p:nvPr/>
            </p:nvSpPr>
            <p:spPr>
              <a:xfrm>
                <a:off x="7942194" y="4902863"/>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1" name="Rectangle 280">
                <a:extLst>
                  <a:ext uri="{FF2B5EF4-FFF2-40B4-BE49-F238E27FC236}">
                    <a16:creationId xmlns:a16="http://schemas.microsoft.com/office/drawing/2014/main" id="{15D3267C-F4B8-4B85-9F5F-3AE90A097517}"/>
                  </a:ext>
                </a:extLst>
              </p:cNvPr>
              <p:cNvSpPr/>
              <p:nvPr/>
            </p:nvSpPr>
            <p:spPr>
              <a:xfrm>
                <a:off x="8267012" y="4326542"/>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2" name="Rectangle 281">
                <a:extLst>
                  <a:ext uri="{FF2B5EF4-FFF2-40B4-BE49-F238E27FC236}">
                    <a16:creationId xmlns:a16="http://schemas.microsoft.com/office/drawing/2014/main" id="{371E68B2-F6BE-48CB-BC3C-933F08307B4D}"/>
                  </a:ext>
                </a:extLst>
              </p:cNvPr>
              <p:cNvSpPr/>
              <p:nvPr/>
            </p:nvSpPr>
            <p:spPr>
              <a:xfrm>
                <a:off x="8755634" y="4466319"/>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6" name="Rectangle 285">
                <a:extLst>
                  <a:ext uri="{FF2B5EF4-FFF2-40B4-BE49-F238E27FC236}">
                    <a16:creationId xmlns:a16="http://schemas.microsoft.com/office/drawing/2014/main" id="{C359620B-E46B-4744-A4EE-FA2EC4AFCD38}"/>
                  </a:ext>
                </a:extLst>
              </p:cNvPr>
              <p:cNvSpPr/>
              <p:nvPr/>
            </p:nvSpPr>
            <p:spPr>
              <a:xfrm>
                <a:off x="7848846" y="5108375"/>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285" name="Freeform: Shape 284">
              <a:extLst>
                <a:ext uri="{FF2B5EF4-FFF2-40B4-BE49-F238E27FC236}">
                  <a16:creationId xmlns:a16="http://schemas.microsoft.com/office/drawing/2014/main" id="{1CF403DA-9B14-445A-B7C4-B6C350118BB0}"/>
                </a:ext>
              </a:extLst>
            </p:cNvPr>
            <p:cNvSpPr/>
            <p:nvPr/>
          </p:nvSpPr>
          <p:spPr>
            <a:xfrm>
              <a:off x="6346825" y="4217988"/>
              <a:ext cx="2439988" cy="965200"/>
            </a:xfrm>
            <a:custGeom>
              <a:avLst/>
              <a:gdLst>
                <a:gd name="connsiteX0" fmla="*/ 2439988 w 2439988"/>
                <a:gd name="connsiteY0" fmla="*/ 271462 h 965200"/>
                <a:gd name="connsiteX1" fmla="*/ 1949450 w 2439988"/>
                <a:gd name="connsiteY1" fmla="*/ 134937 h 965200"/>
                <a:gd name="connsiteX2" fmla="*/ 1631950 w 2439988"/>
                <a:gd name="connsiteY2" fmla="*/ 720725 h 965200"/>
                <a:gd name="connsiteX3" fmla="*/ 1541463 w 2439988"/>
                <a:gd name="connsiteY3" fmla="*/ 925512 h 965200"/>
                <a:gd name="connsiteX4" fmla="*/ 1468438 w 2439988"/>
                <a:gd name="connsiteY4" fmla="*/ 965200 h 965200"/>
                <a:gd name="connsiteX5" fmla="*/ 1295400 w 2439988"/>
                <a:gd name="connsiteY5" fmla="*/ 927100 h 965200"/>
                <a:gd name="connsiteX6" fmla="*/ 1135063 w 2439988"/>
                <a:gd name="connsiteY6" fmla="*/ 874712 h 965200"/>
                <a:gd name="connsiteX7" fmla="*/ 974725 w 2439988"/>
                <a:gd name="connsiteY7" fmla="*/ 849312 h 965200"/>
                <a:gd name="connsiteX8" fmla="*/ 825500 w 2439988"/>
                <a:gd name="connsiteY8" fmla="*/ 762000 h 965200"/>
                <a:gd name="connsiteX9" fmla="*/ 633413 w 2439988"/>
                <a:gd name="connsiteY9" fmla="*/ 566737 h 965200"/>
                <a:gd name="connsiteX10" fmla="*/ 600075 w 2439988"/>
                <a:gd name="connsiteY10" fmla="*/ 547687 h 965200"/>
                <a:gd name="connsiteX11" fmla="*/ 598488 w 2439988"/>
                <a:gd name="connsiteY11" fmla="*/ 538162 h 965200"/>
                <a:gd name="connsiteX12" fmla="*/ 561975 w 2439988"/>
                <a:gd name="connsiteY12" fmla="*/ 277812 h 965200"/>
                <a:gd name="connsiteX13" fmla="*/ 525463 w 2439988"/>
                <a:gd name="connsiteY13" fmla="*/ 214312 h 965200"/>
                <a:gd name="connsiteX14" fmla="*/ 474663 w 2439988"/>
                <a:gd name="connsiteY14" fmla="*/ 92075 h 965200"/>
                <a:gd name="connsiteX15" fmla="*/ 411163 w 2439988"/>
                <a:gd name="connsiteY15" fmla="*/ 187325 h 965200"/>
                <a:gd name="connsiteX16" fmla="*/ 0 w 2439988"/>
                <a:gd name="connsiteY16" fmla="*/ 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9988" h="965200">
                  <a:moveTo>
                    <a:pt x="2439988" y="271462"/>
                  </a:moveTo>
                  <a:lnTo>
                    <a:pt x="1949450" y="134937"/>
                  </a:lnTo>
                  <a:lnTo>
                    <a:pt x="1631950" y="720725"/>
                  </a:lnTo>
                  <a:lnTo>
                    <a:pt x="1541463" y="925512"/>
                  </a:lnTo>
                  <a:lnTo>
                    <a:pt x="1468438" y="965200"/>
                  </a:lnTo>
                  <a:lnTo>
                    <a:pt x="1295400" y="927100"/>
                  </a:lnTo>
                  <a:lnTo>
                    <a:pt x="1135063" y="874712"/>
                  </a:lnTo>
                  <a:lnTo>
                    <a:pt x="974725" y="849312"/>
                  </a:lnTo>
                  <a:lnTo>
                    <a:pt x="825500" y="762000"/>
                  </a:lnTo>
                  <a:lnTo>
                    <a:pt x="633413" y="566737"/>
                  </a:lnTo>
                  <a:cubicBezTo>
                    <a:pt x="622300" y="560387"/>
                    <a:pt x="602178" y="560312"/>
                    <a:pt x="600075" y="547687"/>
                  </a:cubicBezTo>
                  <a:lnTo>
                    <a:pt x="598488" y="538162"/>
                  </a:lnTo>
                  <a:lnTo>
                    <a:pt x="561975" y="277812"/>
                  </a:lnTo>
                  <a:lnTo>
                    <a:pt x="525463" y="214312"/>
                  </a:lnTo>
                  <a:lnTo>
                    <a:pt x="474663" y="92075"/>
                  </a:lnTo>
                  <a:lnTo>
                    <a:pt x="411163" y="187325"/>
                  </a:lnTo>
                  <a:lnTo>
                    <a:pt x="0" y="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3" name="Group 222">
            <a:extLst>
              <a:ext uri="{FF2B5EF4-FFF2-40B4-BE49-F238E27FC236}">
                <a16:creationId xmlns:a16="http://schemas.microsoft.com/office/drawing/2014/main" id="{9FFC2060-2C31-4841-8A9B-B4D21A58B74D}"/>
              </a:ext>
            </a:extLst>
          </p:cNvPr>
          <p:cNvGrpSpPr/>
          <p:nvPr/>
        </p:nvGrpSpPr>
        <p:grpSpPr>
          <a:xfrm>
            <a:off x="6306837" y="4250283"/>
            <a:ext cx="2522373" cy="539441"/>
            <a:chOff x="6306837" y="4311697"/>
            <a:chExt cx="2522373" cy="539441"/>
          </a:xfrm>
        </p:grpSpPr>
        <p:grpSp>
          <p:nvGrpSpPr>
            <p:cNvPr id="221" name="Group 220">
              <a:extLst>
                <a:ext uri="{FF2B5EF4-FFF2-40B4-BE49-F238E27FC236}">
                  <a16:creationId xmlns:a16="http://schemas.microsoft.com/office/drawing/2014/main" id="{2E903B87-8378-41E4-8B72-52282C2E8C9C}"/>
                </a:ext>
              </a:extLst>
            </p:cNvPr>
            <p:cNvGrpSpPr/>
            <p:nvPr/>
          </p:nvGrpSpPr>
          <p:grpSpPr>
            <a:xfrm>
              <a:off x="6306837" y="4311697"/>
              <a:ext cx="2522373" cy="539441"/>
              <a:chOff x="6306837" y="4311697"/>
              <a:chExt cx="2522373" cy="539441"/>
            </a:xfrm>
          </p:grpSpPr>
          <p:sp>
            <p:nvSpPr>
              <p:cNvPr id="53" name="Oval 314">
                <a:extLst>
                  <a:ext uri="{FF2B5EF4-FFF2-40B4-BE49-F238E27FC236}">
                    <a16:creationId xmlns:a16="http://schemas.microsoft.com/office/drawing/2014/main" id="{8050024F-4677-4153-A793-8F0BCC489649}"/>
                  </a:ext>
                </a:extLst>
              </p:cNvPr>
              <p:cNvSpPr/>
              <p:nvPr/>
            </p:nvSpPr>
            <p:spPr>
              <a:xfrm>
                <a:off x="6306837" y="4333630"/>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20" name="Group 219">
                <a:extLst>
                  <a:ext uri="{FF2B5EF4-FFF2-40B4-BE49-F238E27FC236}">
                    <a16:creationId xmlns:a16="http://schemas.microsoft.com/office/drawing/2014/main" id="{175BB739-6143-4AFE-8540-61D0A75611C2}"/>
                  </a:ext>
                </a:extLst>
              </p:cNvPr>
              <p:cNvGrpSpPr/>
              <p:nvPr/>
            </p:nvGrpSpPr>
            <p:grpSpPr>
              <a:xfrm>
                <a:off x="6720691" y="4311697"/>
                <a:ext cx="2108519" cy="539441"/>
                <a:chOff x="6720691" y="4311697"/>
                <a:chExt cx="2108519" cy="539441"/>
              </a:xfrm>
            </p:grpSpPr>
            <p:sp>
              <p:nvSpPr>
                <p:cNvPr id="54" name="Oval 315">
                  <a:extLst>
                    <a:ext uri="{FF2B5EF4-FFF2-40B4-BE49-F238E27FC236}">
                      <a16:creationId xmlns:a16="http://schemas.microsoft.com/office/drawing/2014/main" id="{EDDDB55C-CA41-4733-9044-A338E2282533}"/>
                    </a:ext>
                  </a:extLst>
                </p:cNvPr>
                <p:cNvSpPr/>
                <p:nvPr/>
              </p:nvSpPr>
              <p:spPr>
                <a:xfrm>
                  <a:off x="6720691" y="4548345"/>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19" name="Group 218">
                  <a:extLst>
                    <a:ext uri="{FF2B5EF4-FFF2-40B4-BE49-F238E27FC236}">
                      <a16:creationId xmlns:a16="http://schemas.microsoft.com/office/drawing/2014/main" id="{87D2BDE6-A837-414E-9458-DC44812490D7}"/>
                    </a:ext>
                  </a:extLst>
                </p:cNvPr>
                <p:cNvGrpSpPr/>
                <p:nvPr/>
              </p:nvGrpSpPr>
              <p:grpSpPr>
                <a:xfrm>
                  <a:off x="6808566" y="4311697"/>
                  <a:ext cx="2020644" cy="539441"/>
                  <a:chOff x="6808566" y="4311697"/>
                  <a:chExt cx="2020644" cy="539441"/>
                </a:xfrm>
              </p:grpSpPr>
              <p:sp>
                <p:nvSpPr>
                  <p:cNvPr id="55" name="Oval 316">
                    <a:extLst>
                      <a:ext uri="{FF2B5EF4-FFF2-40B4-BE49-F238E27FC236}">
                        <a16:creationId xmlns:a16="http://schemas.microsoft.com/office/drawing/2014/main" id="{3276CF77-A026-4DD7-8270-B65C0A6DB2BD}"/>
                      </a:ext>
                    </a:extLst>
                  </p:cNvPr>
                  <p:cNvSpPr/>
                  <p:nvPr/>
                </p:nvSpPr>
                <p:spPr>
                  <a:xfrm>
                    <a:off x="6808566" y="4329359"/>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8" name="Group 207">
                    <a:extLst>
                      <a:ext uri="{FF2B5EF4-FFF2-40B4-BE49-F238E27FC236}">
                        <a16:creationId xmlns:a16="http://schemas.microsoft.com/office/drawing/2014/main" id="{131D6F42-95F8-4883-99BA-8232CC8BAA8E}"/>
                      </a:ext>
                    </a:extLst>
                  </p:cNvPr>
                  <p:cNvGrpSpPr/>
                  <p:nvPr/>
                </p:nvGrpSpPr>
                <p:grpSpPr>
                  <a:xfrm>
                    <a:off x="6841391" y="4311697"/>
                    <a:ext cx="1987819" cy="539441"/>
                    <a:chOff x="6841391" y="4311697"/>
                    <a:chExt cx="1987819" cy="539441"/>
                  </a:xfrm>
                </p:grpSpPr>
                <p:sp>
                  <p:nvSpPr>
                    <p:cNvPr id="56" name="Oval 317">
                      <a:extLst>
                        <a:ext uri="{FF2B5EF4-FFF2-40B4-BE49-F238E27FC236}">
                          <a16:creationId xmlns:a16="http://schemas.microsoft.com/office/drawing/2014/main" id="{58BE3CED-D50C-4A10-A3B9-2AE4DA087134}"/>
                        </a:ext>
                      </a:extLst>
                    </p:cNvPr>
                    <p:cNvSpPr/>
                    <p:nvPr/>
                  </p:nvSpPr>
                  <p:spPr>
                    <a:xfrm>
                      <a:off x="6841391" y="4311697"/>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7" name="Group 206">
                      <a:extLst>
                        <a:ext uri="{FF2B5EF4-FFF2-40B4-BE49-F238E27FC236}">
                          <a16:creationId xmlns:a16="http://schemas.microsoft.com/office/drawing/2014/main" id="{9794ABAC-21F7-44F4-854B-E947EBA5D426}"/>
                        </a:ext>
                      </a:extLst>
                    </p:cNvPr>
                    <p:cNvGrpSpPr/>
                    <p:nvPr/>
                  </p:nvGrpSpPr>
                  <p:grpSpPr>
                    <a:xfrm>
                      <a:off x="6960901" y="4327832"/>
                      <a:ext cx="1868309" cy="523306"/>
                      <a:chOff x="6960901" y="4327832"/>
                      <a:chExt cx="1868309" cy="523306"/>
                    </a:xfrm>
                  </p:grpSpPr>
                  <p:sp>
                    <p:nvSpPr>
                      <p:cNvPr id="57" name="Oval 319">
                        <a:extLst>
                          <a:ext uri="{FF2B5EF4-FFF2-40B4-BE49-F238E27FC236}">
                            <a16:creationId xmlns:a16="http://schemas.microsoft.com/office/drawing/2014/main" id="{D8C7D7A1-FD4E-4DF6-981C-7C050E6ACC28}"/>
                          </a:ext>
                        </a:extLst>
                      </p:cNvPr>
                      <p:cNvSpPr/>
                      <p:nvPr/>
                    </p:nvSpPr>
                    <p:spPr>
                      <a:xfrm>
                        <a:off x="6960901" y="4327832"/>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6" name="Group 205">
                        <a:extLst>
                          <a:ext uri="{FF2B5EF4-FFF2-40B4-BE49-F238E27FC236}">
                            <a16:creationId xmlns:a16="http://schemas.microsoft.com/office/drawing/2014/main" id="{EDF79D6A-77E4-420B-B96E-DE194108F8F3}"/>
                          </a:ext>
                        </a:extLst>
                      </p:cNvPr>
                      <p:cNvGrpSpPr/>
                      <p:nvPr/>
                    </p:nvGrpSpPr>
                    <p:grpSpPr>
                      <a:xfrm>
                        <a:off x="7128435" y="4439646"/>
                        <a:ext cx="1700775" cy="411492"/>
                        <a:chOff x="7128435" y="4439646"/>
                        <a:chExt cx="1700775" cy="411492"/>
                      </a:xfrm>
                    </p:grpSpPr>
                    <p:sp>
                      <p:nvSpPr>
                        <p:cNvPr id="58" name="Oval 320">
                          <a:extLst>
                            <a:ext uri="{FF2B5EF4-FFF2-40B4-BE49-F238E27FC236}">
                              <a16:creationId xmlns:a16="http://schemas.microsoft.com/office/drawing/2014/main" id="{E8E0D60A-306F-4DFE-A32A-C5C706B41FFA}"/>
                            </a:ext>
                          </a:extLst>
                        </p:cNvPr>
                        <p:cNvSpPr/>
                        <p:nvPr/>
                      </p:nvSpPr>
                      <p:spPr>
                        <a:xfrm>
                          <a:off x="7128435" y="4486313"/>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1" name="Group 200">
                          <a:extLst>
                            <a:ext uri="{FF2B5EF4-FFF2-40B4-BE49-F238E27FC236}">
                              <a16:creationId xmlns:a16="http://schemas.microsoft.com/office/drawing/2014/main" id="{67A4F86E-A68C-41B4-958E-6FB3805C3004}"/>
                            </a:ext>
                          </a:extLst>
                        </p:cNvPr>
                        <p:cNvGrpSpPr/>
                        <p:nvPr/>
                      </p:nvGrpSpPr>
                      <p:grpSpPr>
                        <a:xfrm>
                          <a:off x="7294291" y="4439646"/>
                          <a:ext cx="1534919" cy="411492"/>
                          <a:chOff x="7294291" y="4439646"/>
                          <a:chExt cx="1534919" cy="411492"/>
                        </a:xfrm>
                      </p:grpSpPr>
                      <p:sp>
                        <p:nvSpPr>
                          <p:cNvPr id="59" name="Oval 321">
                            <a:extLst>
                              <a:ext uri="{FF2B5EF4-FFF2-40B4-BE49-F238E27FC236}">
                                <a16:creationId xmlns:a16="http://schemas.microsoft.com/office/drawing/2014/main" id="{A8203F0F-4E83-48EC-9253-FBC07E2C936A}"/>
                              </a:ext>
                            </a:extLst>
                          </p:cNvPr>
                          <p:cNvSpPr/>
                          <p:nvPr/>
                        </p:nvSpPr>
                        <p:spPr>
                          <a:xfrm>
                            <a:off x="7294291" y="4439646"/>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322">
                            <a:extLst>
                              <a:ext uri="{FF2B5EF4-FFF2-40B4-BE49-F238E27FC236}">
                                <a16:creationId xmlns:a16="http://schemas.microsoft.com/office/drawing/2014/main" id="{5B0FFEEB-866F-4FB7-A0B2-7DF7009C6E38}"/>
                              </a:ext>
                            </a:extLst>
                          </p:cNvPr>
                          <p:cNvSpPr/>
                          <p:nvPr/>
                        </p:nvSpPr>
                        <p:spPr>
                          <a:xfrm>
                            <a:off x="7450922" y="4487760"/>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Oval 323">
                            <a:extLst>
                              <a:ext uri="{FF2B5EF4-FFF2-40B4-BE49-F238E27FC236}">
                                <a16:creationId xmlns:a16="http://schemas.microsoft.com/office/drawing/2014/main" id="{66B6A924-7769-4309-A430-CE88064870FA}"/>
                              </a:ext>
                            </a:extLst>
                          </p:cNvPr>
                          <p:cNvSpPr/>
                          <p:nvPr/>
                        </p:nvSpPr>
                        <p:spPr>
                          <a:xfrm>
                            <a:off x="7617612" y="4507452"/>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2" name="Oval 324">
                            <a:extLst>
                              <a:ext uri="{FF2B5EF4-FFF2-40B4-BE49-F238E27FC236}">
                                <a16:creationId xmlns:a16="http://schemas.microsoft.com/office/drawing/2014/main" id="{BE48D52A-C4C6-4AF6-8801-050A6098A470}"/>
                              </a:ext>
                            </a:extLst>
                          </p:cNvPr>
                          <p:cNvSpPr/>
                          <p:nvPr/>
                        </p:nvSpPr>
                        <p:spPr>
                          <a:xfrm>
                            <a:off x="7783078" y="4574050"/>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00" name="Group 199">
                            <a:extLst>
                              <a:ext uri="{FF2B5EF4-FFF2-40B4-BE49-F238E27FC236}">
                                <a16:creationId xmlns:a16="http://schemas.microsoft.com/office/drawing/2014/main" id="{25CA07AD-9AF5-4411-BB16-06F2DC926A63}"/>
                              </a:ext>
                            </a:extLst>
                          </p:cNvPr>
                          <p:cNvGrpSpPr/>
                          <p:nvPr/>
                        </p:nvGrpSpPr>
                        <p:grpSpPr>
                          <a:xfrm>
                            <a:off x="7819470" y="4487069"/>
                            <a:ext cx="1009740" cy="364069"/>
                            <a:chOff x="7819470" y="4487069"/>
                            <a:chExt cx="1009740" cy="364069"/>
                          </a:xfrm>
                        </p:grpSpPr>
                        <p:sp>
                          <p:nvSpPr>
                            <p:cNvPr id="256" name="Oval 324">
                              <a:extLst>
                                <a:ext uri="{FF2B5EF4-FFF2-40B4-BE49-F238E27FC236}">
                                  <a16:creationId xmlns:a16="http://schemas.microsoft.com/office/drawing/2014/main" id="{3DA77C61-D2FC-430F-B127-3E3F4D3686FE}"/>
                                </a:ext>
                              </a:extLst>
                            </p:cNvPr>
                            <p:cNvSpPr/>
                            <p:nvPr/>
                          </p:nvSpPr>
                          <p:spPr>
                            <a:xfrm>
                              <a:off x="7819470" y="4721439"/>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7" name="Oval 324">
                              <a:extLst>
                                <a:ext uri="{FF2B5EF4-FFF2-40B4-BE49-F238E27FC236}">
                                  <a16:creationId xmlns:a16="http://schemas.microsoft.com/office/drawing/2014/main" id="{747EB1BC-6BCD-4AC5-9304-AD991A0D2B55}"/>
                                </a:ext>
                              </a:extLst>
                            </p:cNvPr>
                            <p:cNvSpPr/>
                            <p:nvPr/>
                          </p:nvSpPr>
                          <p:spPr>
                            <a:xfrm>
                              <a:off x="7853584" y="4604916"/>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8" name="Oval 324">
                              <a:extLst>
                                <a:ext uri="{FF2B5EF4-FFF2-40B4-BE49-F238E27FC236}">
                                  <a16:creationId xmlns:a16="http://schemas.microsoft.com/office/drawing/2014/main" id="{7F0F59BF-6732-4D39-8AB6-4275E64AD177}"/>
                                </a:ext>
                              </a:extLst>
                            </p:cNvPr>
                            <p:cNvSpPr/>
                            <p:nvPr/>
                          </p:nvSpPr>
                          <p:spPr>
                            <a:xfrm>
                              <a:off x="7942194" y="4487069"/>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9" name="Oval 324">
                              <a:extLst>
                                <a:ext uri="{FF2B5EF4-FFF2-40B4-BE49-F238E27FC236}">
                                  <a16:creationId xmlns:a16="http://schemas.microsoft.com/office/drawing/2014/main" id="{49816589-8EFD-48BC-80C4-1BF94D5499B8}"/>
                                </a:ext>
                              </a:extLst>
                            </p:cNvPr>
                            <p:cNvSpPr/>
                            <p:nvPr/>
                          </p:nvSpPr>
                          <p:spPr>
                            <a:xfrm>
                              <a:off x="8757210" y="4549835"/>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0" name="Oval 324">
                              <a:extLst>
                                <a:ext uri="{FF2B5EF4-FFF2-40B4-BE49-F238E27FC236}">
                                  <a16:creationId xmlns:a16="http://schemas.microsoft.com/office/drawing/2014/main" id="{90BF0A4E-6E4C-46DE-84CE-7CAED947B099}"/>
                                </a:ext>
                              </a:extLst>
                            </p:cNvPr>
                            <p:cNvSpPr/>
                            <p:nvPr/>
                          </p:nvSpPr>
                          <p:spPr>
                            <a:xfrm>
                              <a:off x="8267012" y="4779138"/>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grpSp>
              </p:grpSp>
            </p:grpSp>
          </p:grpSp>
        </p:grpSp>
        <p:sp>
          <p:nvSpPr>
            <p:cNvPr id="222" name="Freeform: Shape 221">
              <a:extLst>
                <a:ext uri="{FF2B5EF4-FFF2-40B4-BE49-F238E27FC236}">
                  <a16:creationId xmlns:a16="http://schemas.microsoft.com/office/drawing/2014/main" id="{1465C9D6-C72F-475D-B310-55C71E0B535C}"/>
                </a:ext>
              </a:extLst>
            </p:cNvPr>
            <p:cNvSpPr/>
            <p:nvPr/>
          </p:nvSpPr>
          <p:spPr>
            <a:xfrm>
              <a:off x="6329363" y="4346575"/>
              <a:ext cx="2468562" cy="469900"/>
            </a:xfrm>
            <a:custGeom>
              <a:avLst/>
              <a:gdLst>
                <a:gd name="connsiteX0" fmla="*/ 2468562 w 2468562"/>
                <a:gd name="connsiteY0" fmla="*/ 231775 h 469900"/>
                <a:gd name="connsiteX1" fmla="*/ 1970087 w 2468562"/>
                <a:gd name="connsiteY1" fmla="*/ 469900 h 469900"/>
                <a:gd name="connsiteX2" fmla="*/ 1647825 w 2468562"/>
                <a:gd name="connsiteY2" fmla="*/ 171450 h 469900"/>
                <a:gd name="connsiteX3" fmla="*/ 1562100 w 2468562"/>
                <a:gd name="connsiteY3" fmla="*/ 293688 h 469900"/>
                <a:gd name="connsiteX4" fmla="*/ 1530350 w 2468562"/>
                <a:gd name="connsiteY4" fmla="*/ 411163 h 469900"/>
                <a:gd name="connsiteX5" fmla="*/ 1482725 w 2468562"/>
                <a:gd name="connsiteY5" fmla="*/ 265113 h 469900"/>
                <a:gd name="connsiteX6" fmla="*/ 1327150 w 2468562"/>
                <a:gd name="connsiteY6" fmla="*/ 201613 h 469900"/>
                <a:gd name="connsiteX7" fmla="*/ 1141412 w 2468562"/>
                <a:gd name="connsiteY7" fmla="*/ 184150 h 469900"/>
                <a:gd name="connsiteX8" fmla="*/ 993775 w 2468562"/>
                <a:gd name="connsiteY8" fmla="*/ 125413 h 469900"/>
                <a:gd name="connsiteX9" fmla="*/ 839787 w 2468562"/>
                <a:gd name="connsiteY9" fmla="*/ 180975 h 469900"/>
                <a:gd name="connsiteX10" fmla="*/ 663575 w 2468562"/>
                <a:gd name="connsiteY10" fmla="*/ 28575 h 469900"/>
                <a:gd name="connsiteX11" fmla="*/ 582612 w 2468562"/>
                <a:gd name="connsiteY11" fmla="*/ 133350 h 469900"/>
                <a:gd name="connsiteX12" fmla="*/ 547687 w 2468562"/>
                <a:gd name="connsiteY12" fmla="*/ 0 h 469900"/>
                <a:gd name="connsiteX13" fmla="*/ 512762 w 2468562"/>
                <a:gd name="connsiteY13" fmla="*/ 20638 h 469900"/>
                <a:gd name="connsiteX14" fmla="*/ 503237 w 2468562"/>
                <a:gd name="connsiteY14" fmla="*/ 31750 h 469900"/>
                <a:gd name="connsiteX15" fmla="*/ 441325 w 2468562"/>
                <a:gd name="connsiteY15" fmla="*/ 225425 h 469900"/>
                <a:gd name="connsiteX16" fmla="*/ 0 w 2468562"/>
                <a:gd name="connsiteY16" fmla="*/ 31750 h 469900"/>
                <a:gd name="connsiteX0" fmla="*/ 2468562 w 2468562"/>
                <a:gd name="connsiteY0" fmla="*/ 231775 h 469900"/>
                <a:gd name="connsiteX1" fmla="*/ 1970087 w 2468562"/>
                <a:gd name="connsiteY1" fmla="*/ 469900 h 469900"/>
                <a:gd name="connsiteX2" fmla="*/ 1647825 w 2468562"/>
                <a:gd name="connsiteY2" fmla="*/ 171450 h 469900"/>
                <a:gd name="connsiteX3" fmla="*/ 1562100 w 2468562"/>
                <a:gd name="connsiteY3" fmla="*/ 293688 h 469900"/>
                <a:gd name="connsiteX4" fmla="*/ 1530350 w 2468562"/>
                <a:gd name="connsiteY4" fmla="*/ 411163 h 469900"/>
                <a:gd name="connsiteX5" fmla="*/ 1482725 w 2468562"/>
                <a:gd name="connsiteY5" fmla="*/ 265113 h 469900"/>
                <a:gd name="connsiteX6" fmla="*/ 1327150 w 2468562"/>
                <a:gd name="connsiteY6" fmla="*/ 201613 h 469900"/>
                <a:gd name="connsiteX7" fmla="*/ 1141412 w 2468562"/>
                <a:gd name="connsiteY7" fmla="*/ 184150 h 469900"/>
                <a:gd name="connsiteX8" fmla="*/ 993775 w 2468562"/>
                <a:gd name="connsiteY8" fmla="*/ 125413 h 469900"/>
                <a:gd name="connsiteX9" fmla="*/ 839787 w 2468562"/>
                <a:gd name="connsiteY9" fmla="*/ 180975 h 469900"/>
                <a:gd name="connsiteX10" fmla="*/ 663575 w 2468562"/>
                <a:gd name="connsiteY10" fmla="*/ 28575 h 469900"/>
                <a:gd name="connsiteX11" fmla="*/ 582612 w 2468562"/>
                <a:gd name="connsiteY11" fmla="*/ 133350 h 469900"/>
                <a:gd name="connsiteX12" fmla="*/ 547687 w 2468562"/>
                <a:gd name="connsiteY12" fmla="*/ 0 h 469900"/>
                <a:gd name="connsiteX13" fmla="*/ 512762 w 2468562"/>
                <a:gd name="connsiteY13" fmla="*/ 20638 h 469900"/>
                <a:gd name="connsiteX14" fmla="*/ 503237 w 2468562"/>
                <a:gd name="connsiteY14" fmla="*/ 31750 h 469900"/>
                <a:gd name="connsiteX15" fmla="*/ 425450 w 2468562"/>
                <a:gd name="connsiteY15" fmla="*/ 244475 h 469900"/>
                <a:gd name="connsiteX16" fmla="*/ 0 w 2468562"/>
                <a:gd name="connsiteY16" fmla="*/ 3175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8562" h="469900">
                  <a:moveTo>
                    <a:pt x="2468562" y="231775"/>
                  </a:moveTo>
                  <a:lnTo>
                    <a:pt x="1970087" y="469900"/>
                  </a:lnTo>
                  <a:lnTo>
                    <a:pt x="1647825" y="171450"/>
                  </a:lnTo>
                  <a:lnTo>
                    <a:pt x="1562100" y="293688"/>
                  </a:lnTo>
                  <a:lnTo>
                    <a:pt x="1530350" y="411163"/>
                  </a:lnTo>
                  <a:lnTo>
                    <a:pt x="1482725" y="265113"/>
                  </a:lnTo>
                  <a:lnTo>
                    <a:pt x="1327150" y="201613"/>
                  </a:lnTo>
                  <a:lnTo>
                    <a:pt x="1141412" y="184150"/>
                  </a:lnTo>
                  <a:lnTo>
                    <a:pt x="993775" y="125413"/>
                  </a:lnTo>
                  <a:lnTo>
                    <a:pt x="839787" y="180975"/>
                  </a:lnTo>
                  <a:lnTo>
                    <a:pt x="663575" y="28575"/>
                  </a:lnTo>
                  <a:lnTo>
                    <a:pt x="582612" y="133350"/>
                  </a:lnTo>
                  <a:lnTo>
                    <a:pt x="547687" y="0"/>
                  </a:lnTo>
                  <a:lnTo>
                    <a:pt x="512762" y="20638"/>
                  </a:lnTo>
                  <a:cubicBezTo>
                    <a:pt x="509587" y="24342"/>
                    <a:pt x="517789" y="-5556"/>
                    <a:pt x="503237" y="31750"/>
                  </a:cubicBezTo>
                  <a:cubicBezTo>
                    <a:pt x="488685" y="69056"/>
                    <a:pt x="451379" y="173567"/>
                    <a:pt x="425450" y="244475"/>
                  </a:cubicBezTo>
                  <a:lnTo>
                    <a:pt x="0" y="3175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41A3AE70-9359-400C-80B8-FE5DB1925FA6}"/>
              </a:ext>
            </a:extLst>
          </p:cNvPr>
          <p:cNvGrpSpPr/>
          <p:nvPr/>
        </p:nvGrpSpPr>
        <p:grpSpPr>
          <a:xfrm>
            <a:off x="6303261" y="4294724"/>
            <a:ext cx="2528441" cy="839211"/>
            <a:chOff x="6303261" y="4356138"/>
            <a:chExt cx="2528441" cy="839211"/>
          </a:xfrm>
        </p:grpSpPr>
        <p:grpSp>
          <p:nvGrpSpPr>
            <p:cNvPr id="233" name="Group 232">
              <a:extLst>
                <a:ext uri="{FF2B5EF4-FFF2-40B4-BE49-F238E27FC236}">
                  <a16:creationId xmlns:a16="http://schemas.microsoft.com/office/drawing/2014/main" id="{E923F7B3-11A7-4170-B149-9DA17D1D7B37}"/>
                </a:ext>
              </a:extLst>
            </p:cNvPr>
            <p:cNvGrpSpPr/>
            <p:nvPr/>
          </p:nvGrpSpPr>
          <p:grpSpPr>
            <a:xfrm>
              <a:off x="6303261" y="4356138"/>
              <a:ext cx="2528441" cy="839211"/>
              <a:chOff x="6303261" y="4356138"/>
              <a:chExt cx="2528441" cy="839211"/>
            </a:xfrm>
          </p:grpSpPr>
          <p:sp>
            <p:nvSpPr>
              <p:cNvPr id="31" name="Oval 30">
                <a:extLst>
                  <a:ext uri="{FF2B5EF4-FFF2-40B4-BE49-F238E27FC236}">
                    <a16:creationId xmlns:a16="http://schemas.microsoft.com/office/drawing/2014/main" id="{7264BF1C-5DAC-4720-8C98-9B839DA84964}"/>
                  </a:ext>
                </a:extLst>
              </p:cNvPr>
              <p:cNvSpPr/>
              <p:nvPr/>
            </p:nvSpPr>
            <p:spPr>
              <a:xfrm>
                <a:off x="6303261" y="4356138"/>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32" name="Group 231">
                <a:extLst>
                  <a:ext uri="{FF2B5EF4-FFF2-40B4-BE49-F238E27FC236}">
                    <a16:creationId xmlns:a16="http://schemas.microsoft.com/office/drawing/2014/main" id="{100E0847-AC32-47F5-847F-8500FA16ACB6}"/>
                  </a:ext>
                </a:extLst>
              </p:cNvPr>
              <p:cNvGrpSpPr/>
              <p:nvPr/>
            </p:nvGrpSpPr>
            <p:grpSpPr>
              <a:xfrm>
                <a:off x="6714873" y="4397451"/>
                <a:ext cx="2116829" cy="797898"/>
                <a:chOff x="6714873" y="4397451"/>
                <a:chExt cx="2116829" cy="797898"/>
              </a:xfrm>
            </p:grpSpPr>
            <p:sp>
              <p:nvSpPr>
                <p:cNvPr id="32" name="Oval 31">
                  <a:extLst>
                    <a:ext uri="{FF2B5EF4-FFF2-40B4-BE49-F238E27FC236}">
                      <a16:creationId xmlns:a16="http://schemas.microsoft.com/office/drawing/2014/main" id="{59E0A118-F23C-46F5-9399-A64E5E97301A}"/>
                    </a:ext>
                  </a:extLst>
                </p:cNvPr>
                <p:cNvSpPr/>
                <p:nvPr/>
              </p:nvSpPr>
              <p:spPr>
                <a:xfrm>
                  <a:off x="6714873" y="4397451"/>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31" name="Group 230">
                  <a:extLst>
                    <a:ext uri="{FF2B5EF4-FFF2-40B4-BE49-F238E27FC236}">
                      <a16:creationId xmlns:a16="http://schemas.microsoft.com/office/drawing/2014/main" id="{6D38B667-B01D-48EC-8117-6CF75A308C63}"/>
                    </a:ext>
                  </a:extLst>
                </p:cNvPr>
                <p:cNvGrpSpPr/>
                <p:nvPr/>
              </p:nvGrpSpPr>
              <p:grpSpPr>
                <a:xfrm>
                  <a:off x="6786734" y="4576253"/>
                  <a:ext cx="2044968" cy="619096"/>
                  <a:chOff x="6786734" y="4576253"/>
                  <a:chExt cx="2044968" cy="619096"/>
                </a:xfrm>
              </p:grpSpPr>
              <p:sp>
                <p:nvSpPr>
                  <p:cNvPr id="33" name="Oval 32">
                    <a:extLst>
                      <a:ext uri="{FF2B5EF4-FFF2-40B4-BE49-F238E27FC236}">
                        <a16:creationId xmlns:a16="http://schemas.microsoft.com/office/drawing/2014/main" id="{75977B1B-AF57-4F9D-8FD1-3ED9205A5A99}"/>
                      </a:ext>
                    </a:extLst>
                  </p:cNvPr>
                  <p:cNvSpPr/>
                  <p:nvPr/>
                </p:nvSpPr>
                <p:spPr>
                  <a:xfrm>
                    <a:off x="6786734" y="4579429"/>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Oval 33">
                    <a:extLst>
                      <a:ext uri="{FF2B5EF4-FFF2-40B4-BE49-F238E27FC236}">
                        <a16:creationId xmlns:a16="http://schemas.microsoft.com/office/drawing/2014/main" id="{3415AD43-2DF2-45C2-AFAF-1736B34BCF67}"/>
                      </a:ext>
                    </a:extLst>
                  </p:cNvPr>
                  <p:cNvSpPr/>
                  <p:nvPr/>
                </p:nvSpPr>
                <p:spPr>
                  <a:xfrm>
                    <a:off x="6837021" y="4581810"/>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Oval 34">
                    <a:extLst>
                      <a:ext uri="{FF2B5EF4-FFF2-40B4-BE49-F238E27FC236}">
                        <a16:creationId xmlns:a16="http://schemas.microsoft.com/office/drawing/2014/main" id="{64B48237-3486-4DAE-B372-7A15DE2A15DA}"/>
                      </a:ext>
                    </a:extLst>
                  </p:cNvPr>
                  <p:cNvSpPr/>
                  <p:nvPr/>
                </p:nvSpPr>
                <p:spPr>
                  <a:xfrm>
                    <a:off x="6875402" y="4764510"/>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Oval 35">
                    <a:extLst>
                      <a:ext uri="{FF2B5EF4-FFF2-40B4-BE49-F238E27FC236}">
                        <a16:creationId xmlns:a16="http://schemas.microsoft.com/office/drawing/2014/main" id="{13981768-69BB-46D8-9F00-C293EA977857}"/>
                      </a:ext>
                    </a:extLst>
                  </p:cNvPr>
                  <p:cNvSpPr/>
                  <p:nvPr/>
                </p:nvSpPr>
                <p:spPr>
                  <a:xfrm>
                    <a:off x="6965262" y="4791176"/>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30" name="Group 229">
                    <a:extLst>
                      <a:ext uri="{FF2B5EF4-FFF2-40B4-BE49-F238E27FC236}">
                        <a16:creationId xmlns:a16="http://schemas.microsoft.com/office/drawing/2014/main" id="{D82C329B-A911-4306-897C-10CB37747D82}"/>
                      </a:ext>
                    </a:extLst>
                  </p:cNvPr>
                  <p:cNvGrpSpPr/>
                  <p:nvPr/>
                </p:nvGrpSpPr>
                <p:grpSpPr>
                  <a:xfrm>
                    <a:off x="7131208" y="4576253"/>
                    <a:ext cx="1700494" cy="619096"/>
                    <a:chOff x="7131208" y="4576253"/>
                    <a:chExt cx="1700494" cy="619096"/>
                  </a:xfrm>
                </p:grpSpPr>
                <p:sp>
                  <p:nvSpPr>
                    <p:cNvPr id="37" name="Oval 36">
                      <a:extLst>
                        <a:ext uri="{FF2B5EF4-FFF2-40B4-BE49-F238E27FC236}">
                          <a16:creationId xmlns:a16="http://schemas.microsoft.com/office/drawing/2014/main" id="{54368AD9-DFCF-4BA0-BAEC-51D6E3F4A357}"/>
                        </a:ext>
                      </a:extLst>
                    </p:cNvPr>
                    <p:cNvSpPr/>
                    <p:nvPr/>
                  </p:nvSpPr>
                  <p:spPr>
                    <a:xfrm>
                      <a:off x="7131208" y="4899616"/>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Oval 37">
                      <a:extLst>
                        <a:ext uri="{FF2B5EF4-FFF2-40B4-BE49-F238E27FC236}">
                          <a16:creationId xmlns:a16="http://schemas.microsoft.com/office/drawing/2014/main" id="{B71CCCED-A5A2-418C-AAED-D7B5FA8962C1}"/>
                        </a:ext>
                      </a:extLst>
                    </p:cNvPr>
                    <p:cNvSpPr/>
                    <p:nvPr/>
                  </p:nvSpPr>
                  <p:spPr>
                    <a:xfrm>
                      <a:off x="7290715" y="4979521"/>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Oval 38">
                      <a:extLst>
                        <a:ext uri="{FF2B5EF4-FFF2-40B4-BE49-F238E27FC236}">
                          <a16:creationId xmlns:a16="http://schemas.microsoft.com/office/drawing/2014/main" id="{79E9C198-8CC8-4AE5-9987-CEDF91D965A6}"/>
                        </a:ext>
                      </a:extLst>
                    </p:cNvPr>
                    <p:cNvSpPr/>
                    <p:nvPr/>
                  </p:nvSpPr>
                  <p:spPr>
                    <a:xfrm>
                      <a:off x="7458458" y="5030579"/>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Oval 39">
                      <a:extLst>
                        <a:ext uri="{FF2B5EF4-FFF2-40B4-BE49-F238E27FC236}">
                          <a16:creationId xmlns:a16="http://schemas.microsoft.com/office/drawing/2014/main" id="{36AD28A7-B438-4852-A945-F3E612EAA837}"/>
                        </a:ext>
                      </a:extLst>
                    </p:cNvPr>
                    <p:cNvSpPr/>
                    <p:nvPr/>
                  </p:nvSpPr>
                  <p:spPr>
                    <a:xfrm>
                      <a:off x="7615623" y="5100311"/>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1" name="Oval 40">
                      <a:extLst>
                        <a:ext uri="{FF2B5EF4-FFF2-40B4-BE49-F238E27FC236}">
                          <a16:creationId xmlns:a16="http://schemas.microsoft.com/office/drawing/2014/main" id="{54F026A5-FF49-4959-A154-C060D8B868D5}"/>
                        </a:ext>
                      </a:extLst>
                    </p:cNvPr>
                    <p:cNvSpPr/>
                    <p:nvPr/>
                  </p:nvSpPr>
                  <p:spPr>
                    <a:xfrm>
                      <a:off x="7781089" y="5108038"/>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29" name="Group 228">
                      <a:extLst>
                        <a:ext uri="{FF2B5EF4-FFF2-40B4-BE49-F238E27FC236}">
                          <a16:creationId xmlns:a16="http://schemas.microsoft.com/office/drawing/2014/main" id="{08591EE2-9D53-48CE-AC8F-E48136381C91}"/>
                        </a:ext>
                      </a:extLst>
                    </p:cNvPr>
                    <p:cNvGrpSpPr/>
                    <p:nvPr/>
                  </p:nvGrpSpPr>
                  <p:grpSpPr>
                    <a:xfrm>
                      <a:off x="7855470" y="4576253"/>
                      <a:ext cx="976232" cy="619096"/>
                      <a:chOff x="7855470" y="4576253"/>
                      <a:chExt cx="976232" cy="619096"/>
                    </a:xfrm>
                  </p:grpSpPr>
                  <p:sp>
                    <p:nvSpPr>
                      <p:cNvPr id="193" name="Oval 192">
                        <a:extLst>
                          <a:ext uri="{FF2B5EF4-FFF2-40B4-BE49-F238E27FC236}">
                            <a16:creationId xmlns:a16="http://schemas.microsoft.com/office/drawing/2014/main" id="{C5451B84-693B-4678-B2C1-58BEF230B9B8}"/>
                          </a:ext>
                        </a:extLst>
                      </p:cNvPr>
                      <p:cNvSpPr/>
                      <p:nvPr/>
                    </p:nvSpPr>
                    <p:spPr>
                      <a:xfrm>
                        <a:off x="7855470" y="5123349"/>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4" name="Oval 193">
                        <a:extLst>
                          <a:ext uri="{FF2B5EF4-FFF2-40B4-BE49-F238E27FC236}">
                            <a16:creationId xmlns:a16="http://schemas.microsoft.com/office/drawing/2014/main" id="{70CCBA04-3DA4-46FF-80B7-6919C5134080}"/>
                          </a:ext>
                        </a:extLst>
                      </p:cNvPr>
                      <p:cNvSpPr/>
                      <p:nvPr/>
                    </p:nvSpPr>
                    <p:spPr>
                      <a:xfrm>
                        <a:off x="7934084" y="5043474"/>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5" name="Oval 194">
                        <a:extLst>
                          <a:ext uri="{FF2B5EF4-FFF2-40B4-BE49-F238E27FC236}">
                            <a16:creationId xmlns:a16="http://schemas.microsoft.com/office/drawing/2014/main" id="{F4A52E15-44EA-4684-9BDF-12F3AD91606D}"/>
                          </a:ext>
                        </a:extLst>
                      </p:cNvPr>
                      <p:cNvSpPr/>
                      <p:nvPr/>
                    </p:nvSpPr>
                    <p:spPr>
                      <a:xfrm>
                        <a:off x="8268513" y="4576253"/>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6" name="Oval 195">
                        <a:extLst>
                          <a:ext uri="{FF2B5EF4-FFF2-40B4-BE49-F238E27FC236}">
                            <a16:creationId xmlns:a16="http://schemas.microsoft.com/office/drawing/2014/main" id="{E18A022D-EE63-4404-A52B-382ABE7E7705}"/>
                          </a:ext>
                        </a:extLst>
                      </p:cNvPr>
                      <p:cNvSpPr/>
                      <p:nvPr/>
                    </p:nvSpPr>
                    <p:spPr>
                      <a:xfrm>
                        <a:off x="8759702" y="4598803"/>
                        <a:ext cx="72000" cy="72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grpSp>
        </p:grpSp>
        <p:sp>
          <p:nvSpPr>
            <p:cNvPr id="234" name="Freeform: Shape 233">
              <a:extLst>
                <a:ext uri="{FF2B5EF4-FFF2-40B4-BE49-F238E27FC236}">
                  <a16:creationId xmlns:a16="http://schemas.microsoft.com/office/drawing/2014/main" id="{C39041E1-5F0D-4831-9827-032AD4E04FF4}"/>
                </a:ext>
              </a:extLst>
            </p:cNvPr>
            <p:cNvSpPr/>
            <p:nvPr/>
          </p:nvSpPr>
          <p:spPr>
            <a:xfrm>
              <a:off x="6334125" y="4392613"/>
              <a:ext cx="2457450" cy="769937"/>
            </a:xfrm>
            <a:custGeom>
              <a:avLst/>
              <a:gdLst>
                <a:gd name="connsiteX0" fmla="*/ 0 w 2457450"/>
                <a:gd name="connsiteY0" fmla="*/ 0 h 769937"/>
                <a:gd name="connsiteX1" fmla="*/ 0 w 2457450"/>
                <a:gd name="connsiteY1" fmla="*/ 0 h 769937"/>
                <a:gd name="connsiteX2" fmla="*/ 414338 w 2457450"/>
                <a:gd name="connsiteY2" fmla="*/ 44450 h 769937"/>
                <a:gd name="connsiteX3" fmla="*/ 485775 w 2457450"/>
                <a:gd name="connsiteY3" fmla="*/ 225425 h 769937"/>
                <a:gd name="connsiteX4" fmla="*/ 538163 w 2457450"/>
                <a:gd name="connsiteY4" fmla="*/ 225425 h 769937"/>
                <a:gd name="connsiteX5" fmla="*/ 584200 w 2457450"/>
                <a:gd name="connsiteY5" fmla="*/ 423862 h 769937"/>
                <a:gd name="connsiteX6" fmla="*/ 666750 w 2457450"/>
                <a:gd name="connsiteY6" fmla="*/ 442912 h 769937"/>
                <a:gd name="connsiteX7" fmla="*/ 836613 w 2457450"/>
                <a:gd name="connsiteY7" fmla="*/ 536575 h 769937"/>
                <a:gd name="connsiteX8" fmla="*/ 981075 w 2457450"/>
                <a:gd name="connsiteY8" fmla="*/ 625475 h 769937"/>
                <a:gd name="connsiteX9" fmla="*/ 1155700 w 2457450"/>
                <a:gd name="connsiteY9" fmla="*/ 677862 h 769937"/>
                <a:gd name="connsiteX10" fmla="*/ 1300163 w 2457450"/>
                <a:gd name="connsiteY10" fmla="*/ 746125 h 769937"/>
                <a:gd name="connsiteX11" fmla="*/ 1485900 w 2457450"/>
                <a:gd name="connsiteY11" fmla="*/ 755650 h 769937"/>
                <a:gd name="connsiteX12" fmla="*/ 1562100 w 2457450"/>
                <a:gd name="connsiteY12" fmla="*/ 769937 h 769937"/>
                <a:gd name="connsiteX13" fmla="*/ 1620838 w 2457450"/>
                <a:gd name="connsiteY13" fmla="*/ 695325 h 769937"/>
                <a:gd name="connsiteX14" fmla="*/ 1960563 w 2457450"/>
                <a:gd name="connsiteY14" fmla="*/ 223837 h 769937"/>
                <a:gd name="connsiteX15" fmla="*/ 2457450 w 2457450"/>
                <a:gd name="connsiteY15" fmla="*/ 236537 h 76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7450" h="769937">
                  <a:moveTo>
                    <a:pt x="0" y="0"/>
                  </a:moveTo>
                  <a:lnTo>
                    <a:pt x="0" y="0"/>
                  </a:lnTo>
                  <a:lnTo>
                    <a:pt x="414338" y="44450"/>
                  </a:lnTo>
                  <a:lnTo>
                    <a:pt x="485775" y="225425"/>
                  </a:lnTo>
                  <a:lnTo>
                    <a:pt x="538163" y="225425"/>
                  </a:lnTo>
                  <a:lnTo>
                    <a:pt x="584200" y="423862"/>
                  </a:lnTo>
                  <a:lnTo>
                    <a:pt x="666750" y="442912"/>
                  </a:lnTo>
                  <a:lnTo>
                    <a:pt x="836613" y="536575"/>
                  </a:lnTo>
                  <a:lnTo>
                    <a:pt x="981075" y="625475"/>
                  </a:lnTo>
                  <a:lnTo>
                    <a:pt x="1155700" y="677862"/>
                  </a:lnTo>
                  <a:lnTo>
                    <a:pt x="1300163" y="746125"/>
                  </a:lnTo>
                  <a:lnTo>
                    <a:pt x="1485900" y="755650"/>
                  </a:lnTo>
                  <a:lnTo>
                    <a:pt x="1562100" y="769937"/>
                  </a:lnTo>
                  <a:lnTo>
                    <a:pt x="1620838" y="695325"/>
                  </a:lnTo>
                  <a:lnTo>
                    <a:pt x="1960563" y="223837"/>
                  </a:lnTo>
                  <a:lnTo>
                    <a:pt x="2457450" y="236537"/>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8">
            <a:extLst>
              <a:ext uri="{FF2B5EF4-FFF2-40B4-BE49-F238E27FC236}">
                <a16:creationId xmlns:a16="http://schemas.microsoft.com/office/drawing/2014/main" id="{DDDB4749-2CAF-C348-B798-F0CC7CDD450C}"/>
              </a:ext>
            </a:extLst>
          </p:cNvPr>
          <p:cNvSpPr txBox="1"/>
          <p:nvPr/>
        </p:nvSpPr>
        <p:spPr>
          <a:xfrm>
            <a:off x="6801825" y="2826863"/>
            <a:ext cx="156568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400" b="1" dirty="0" err="1">
                <a:latin typeface="+mj-lt"/>
                <a:cs typeface="Calibri" panose="020F0502020204030204" pitchFamily="34" charset="0"/>
              </a:rPr>
              <a:t>Mean</a:t>
            </a:r>
            <a:r>
              <a:rPr lang="de-DE" sz="1400" b="1" dirty="0">
                <a:latin typeface="+mj-lt"/>
                <a:cs typeface="Calibri" panose="020F0502020204030204" pitchFamily="34" charset="0"/>
              </a:rPr>
              <a:t> ALT </a:t>
            </a:r>
            <a:r>
              <a:rPr lang="de-DE" sz="1400" b="1" dirty="0" err="1">
                <a:latin typeface="+mj-lt"/>
                <a:cs typeface="Calibri" panose="020F0502020204030204" pitchFamily="34" charset="0"/>
              </a:rPr>
              <a:t>levels</a:t>
            </a:r>
            <a:endParaRPr lang="en-US" sz="1400" b="1" dirty="0">
              <a:latin typeface="+mj-lt"/>
              <a:cs typeface="Calibri" panose="020F0502020204030204" pitchFamily="34" charset="0"/>
            </a:endParaRPr>
          </a:p>
        </p:txBody>
      </p:sp>
      <p:sp>
        <p:nvSpPr>
          <p:cNvPr id="10" name="TextBox 8">
            <a:extLst>
              <a:ext uri="{FF2B5EF4-FFF2-40B4-BE49-F238E27FC236}">
                <a16:creationId xmlns:a16="http://schemas.microsoft.com/office/drawing/2014/main" id="{53EBD980-635B-BB4E-B7BD-DC10B7A0E15C}"/>
              </a:ext>
            </a:extLst>
          </p:cNvPr>
          <p:cNvSpPr txBox="1"/>
          <p:nvPr/>
        </p:nvSpPr>
        <p:spPr>
          <a:xfrm>
            <a:off x="179513" y="3353553"/>
            <a:ext cx="323392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1" dirty="0">
                <a:latin typeface="+mj-lt"/>
                <a:cs typeface="Calibri" panose="020F0502020204030204" pitchFamily="34" charset="0"/>
              </a:rPr>
              <a:t>Primary endpoint: &lt;2 log HDV RNA </a:t>
            </a:r>
            <a:br>
              <a:rPr lang="de-DE" sz="1200" b="1" dirty="0">
                <a:latin typeface="+mj-lt"/>
                <a:cs typeface="Calibri" panose="020F0502020204030204" pitchFamily="34" charset="0"/>
              </a:rPr>
            </a:br>
            <a:r>
              <a:rPr lang="de-DE" sz="1200" b="1" dirty="0">
                <a:latin typeface="+mj-lt"/>
                <a:cs typeface="Calibri" panose="020F0502020204030204" pitchFamily="34" charset="0"/>
              </a:rPr>
              <a:t>decline </a:t>
            </a:r>
            <a:r>
              <a:rPr lang="en-US" sz="1200" b="1" dirty="0">
                <a:latin typeface="+mj-lt"/>
                <a:cs typeface="Calibri" panose="020F0502020204030204" pitchFamily="34" charset="0"/>
              </a:rPr>
              <a:t>or undetectable Week 24 </a:t>
            </a:r>
          </a:p>
        </p:txBody>
      </p:sp>
      <p:sp>
        <p:nvSpPr>
          <p:cNvPr id="17" name="Title 16">
            <a:extLst>
              <a:ext uri="{FF2B5EF4-FFF2-40B4-BE49-F238E27FC236}">
                <a16:creationId xmlns:a16="http://schemas.microsoft.com/office/drawing/2014/main" id="{430E65EF-E4A8-4FC6-89F7-00B1D6A06F6A}"/>
              </a:ext>
            </a:extLst>
          </p:cNvPr>
          <p:cNvSpPr>
            <a:spLocks noGrp="1"/>
          </p:cNvSpPr>
          <p:nvPr>
            <p:ph type="title"/>
          </p:nvPr>
        </p:nvSpPr>
        <p:spPr>
          <a:xfrm>
            <a:off x="319314" y="140970"/>
            <a:ext cx="7637062" cy="769620"/>
          </a:xfrm>
        </p:spPr>
        <p:txBody>
          <a:bodyPr>
            <a:noAutofit/>
          </a:bodyPr>
          <a:lstStyle/>
          <a:p>
            <a:r>
              <a:rPr lang="en-GB" sz="2000" dirty="0"/>
              <a:t>Multicentre, open-label Phase 2b clinical trial to assess safety and efficacy of </a:t>
            </a:r>
            <a:r>
              <a:rPr lang="en-GB" sz="2000" dirty="0" err="1"/>
              <a:t>Myrcludex</a:t>
            </a:r>
            <a:r>
              <a:rPr lang="en-GB" sz="2000" dirty="0"/>
              <a:t> B + TDF in chronic HBV/HDV coinfection</a:t>
            </a:r>
          </a:p>
        </p:txBody>
      </p:sp>
      <p:sp>
        <p:nvSpPr>
          <p:cNvPr id="6" name="Text Placeholder 5">
            <a:extLst>
              <a:ext uri="{FF2B5EF4-FFF2-40B4-BE49-F238E27FC236}">
                <a16:creationId xmlns:a16="http://schemas.microsoft.com/office/drawing/2014/main" id="{332DB09F-53A5-46B4-8A7A-88E87655DA5D}"/>
              </a:ext>
            </a:extLst>
          </p:cNvPr>
          <p:cNvSpPr>
            <a:spLocks noGrp="1"/>
          </p:cNvSpPr>
          <p:nvPr>
            <p:ph type="body" sz="quarter" idx="10"/>
          </p:nvPr>
        </p:nvSpPr>
        <p:spPr/>
        <p:txBody>
          <a:bodyPr/>
          <a:lstStyle/>
          <a:p>
            <a:r>
              <a:rPr lang="en-GB" dirty="0">
                <a:latin typeface="+mj-lt"/>
              </a:rPr>
              <a:t>*p&lt;0.001</a:t>
            </a:r>
          </a:p>
          <a:p>
            <a:r>
              <a:rPr lang="en-GB" dirty="0" err="1">
                <a:latin typeface="+mj-lt"/>
              </a:rPr>
              <a:t>Wedemeyer</a:t>
            </a:r>
            <a:r>
              <a:rPr lang="en-GB" dirty="0">
                <a:latin typeface="+mj-lt"/>
              </a:rPr>
              <a:t> H, et al. ILC 2018, #GS-005</a:t>
            </a:r>
          </a:p>
        </p:txBody>
      </p:sp>
      <p:sp>
        <p:nvSpPr>
          <p:cNvPr id="21" name="Content Placeholder 20">
            <a:extLst>
              <a:ext uri="{FF2B5EF4-FFF2-40B4-BE49-F238E27FC236}">
                <a16:creationId xmlns:a16="http://schemas.microsoft.com/office/drawing/2014/main" id="{A917308C-0678-4A91-9F43-808BBA8FFF16}"/>
              </a:ext>
            </a:extLst>
          </p:cNvPr>
          <p:cNvSpPr>
            <a:spLocks noGrp="1"/>
          </p:cNvSpPr>
          <p:nvPr>
            <p:ph sz="half" idx="1"/>
          </p:nvPr>
        </p:nvSpPr>
        <p:spPr>
          <a:xfrm>
            <a:off x="319314" y="1340768"/>
            <a:ext cx="8506800" cy="1858970"/>
          </a:xfrm>
        </p:spPr>
        <p:txBody>
          <a:bodyPr>
            <a:spAutoFit/>
          </a:bodyPr>
          <a:lstStyle/>
          <a:p>
            <a:r>
              <a:rPr lang="en-US" altLang="x-none" sz="1400" dirty="0"/>
              <a:t>47-aa HBV-preS1 derived peptide: binds NTCP and inhibits HBV/HDV entry in hepatocytes</a:t>
            </a:r>
          </a:p>
          <a:p>
            <a:r>
              <a:rPr lang="en-US" altLang="x-none" sz="1400" dirty="0"/>
              <a:t>Excellent safety in 239 subjects dosed so far</a:t>
            </a:r>
          </a:p>
          <a:p>
            <a:r>
              <a:rPr lang="de-DE" altLang="x-none" sz="1400" dirty="0"/>
              <a:t>No persistent, drug-related AEs/SAEs</a:t>
            </a:r>
            <a:endParaRPr lang="en-US" altLang="x-none" sz="1400" dirty="0"/>
          </a:p>
          <a:p>
            <a:r>
              <a:rPr lang="en-US" altLang="x-none" sz="1400" dirty="0"/>
              <a:t>120 HDV patients in 4 arms were treated in the MYR 202 study for 24 weeks</a:t>
            </a:r>
          </a:p>
          <a:p>
            <a:r>
              <a:rPr lang="en-US" altLang="x-none" sz="1400" dirty="0"/>
              <a:t>Primary endpoint was met: HDV RNA &gt;2 log decline or undetectable</a:t>
            </a:r>
          </a:p>
          <a:p>
            <a:r>
              <a:rPr lang="en-US" altLang="x-none" sz="1400" dirty="0"/>
              <a:t>Strong on-treatment decrease in ALT, liver stiffness, intrahepatic HDV RNA</a:t>
            </a:r>
          </a:p>
          <a:p>
            <a:r>
              <a:rPr lang="en-US" altLang="x-none" sz="1400" dirty="0"/>
              <a:t>Relapse in most patients in the follow-up: longer treatment needed</a:t>
            </a:r>
            <a:endParaRPr lang="en-GB" sz="1400" dirty="0"/>
          </a:p>
        </p:txBody>
      </p:sp>
      <p:graphicFrame>
        <p:nvGraphicFramePr>
          <p:cNvPr id="2" name="Table 1">
            <a:extLst>
              <a:ext uri="{FF2B5EF4-FFF2-40B4-BE49-F238E27FC236}">
                <a16:creationId xmlns:a16="http://schemas.microsoft.com/office/drawing/2014/main" id="{B21730A9-D6B0-4D44-A066-F444BB6CC97D}"/>
              </a:ext>
            </a:extLst>
          </p:cNvPr>
          <p:cNvGraphicFramePr>
            <a:graphicFrameLocks noGrp="1"/>
          </p:cNvGraphicFramePr>
          <p:nvPr>
            <p:extLst>
              <p:ext uri="{D42A27DB-BD31-4B8C-83A1-F6EECF244321}">
                <p14:modId xmlns:p14="http://schemas.microsoft.com/office/powerpoint/2010/main" val="276560379"/>
              </p:ext>
            </p:extLst>
          </p:nvPr>
        </p:nvGraphicFramePr>
        <p:xfrm>
          <a:off x="6342483" y="3484628"/>
          <a:ext cx="2376001" cy="167640"/>
        </p:xfrm>
        <a:graphic>
          <a:graphicData uri="http://schemas.openxmlformats.org/drawingml/2006/table">
            <a:tbl>
              <a:tblPr firstRow="1" bandRow="1">
                <a:tableStyleId>{5940675A-B579-460E-94D1-54222C63F5DA}</a:tableStyleId>
              </a:tblPr>
              <a:tblGrid>
                <a:gridCol w="496478">
                  <a:extLst>
                    <a:ext uri="{9D8B030D-6E8A-4147-A177-3AD203B41FA5}">
                      <a16:colId xmlns:a16="http://schemas.microsoft.com/office/drawing/2014/main" val="19796211"/>
                    </a:ext>
                  </a:extLst>
                </a:gridCol>
                <a:gridCol w="957493">
                  <a:extLst>
                    <a:ext uri="{9D8B030D-6E8A-4147-A177-3AD203B41FA5}">
                      <a16:colId xmlns:a16="http://schemas.microsoft.com/office/drawing/2014/main" val="192089630"/>
                    </a:ext>
                  </a:extLst>
                </a:gridCol>
                <a:gridCol w="922030">
                  <a:extLst>
                    <a:ext uri="{9D8B030D-6E8A-4147-A177-3AD203B41FA5}">
                      <a16:colId xmlns:a16="http://schemas.microsoft.com/office/drawing/2014/main" val="3642483034"/>
                    </a:ext>
                  </a:extLst>
                </a:gridCol>
              </a:tblGrid>
              <a:tr h="0">
                <a:tc>
                  <a:txBody>
                    <a:bodyPr/>
                    <a:lstStyle/>
                    <a:p>
                      <a:pPr algn="ctr"/>
                      <a:r>
                        <a:rPr lang="en-GB" sz="1100" b="1" dirty="0"/>
                        <a:t>TDF</a:t>
                      </a:r>
                    </a:p>
                  </a:txBody>
                  <a:tcPr marL="36000" marR="36000" marT="0" marB="0">
                    <a:solidFill>
                      <a:schemeClr val="accent1"/>
                    </a:solidFill>
                  </a:tcPr>
                </a:tc>
                <a:tc>
                  <a:txBody>
                    <a:bodyPr/>
                    <a:lstStyle/>
                    <a:p>
                      <a:pPr algn="ctr"/>
                      <a:r>
                        <a:rPr lang="en-GB" sz="1100" b="1" dirty="0" err="1">
                          <a:solidFill>
                            <a:schemeClr val="bg2"/>
                          </a:solidFill>
                        </a:rPr>
                        <a:t>MyrB</a:t>
                      </a:r>
                      <a:r>
                        <a:rPr lang="en-GB" sz="1100" b="1" dirty="0">
                          <a:solidFill>
                            <a:schemeClr val="bg2"/>
                          </a:solidFill>
                        </a:rPr>
                        <a:t>/TDF</a:t>
                      </a:r>
                    </a:p>
                  </a:txBody>
                  <a:tcPr marL="36000" marR="36000" marT="0" marB="0">
                    <a:solidFill>
                      <a:schemeClr val="tx2">
                        <a:lumMod val="60000"/>
                        <a:lumOff val="40000"/>
                      </a:schemeClr>
                    </a:solidFill>
                  </a:tcPr>
                </a:tc>
                <a:tc>
                  <a:txBody>
                    <a:bodyPr/>
                    <a:lstStyle/>
                    <a:p>
                      <a:pPr algn="ctr"/>
                      <a:r>
                        <a:rPr lang="en-GB" sz="1100" b="1" dirty="0"/>
                        <a:t>TDF</a:t>
                      </a:r>
                    </a:p>
                  </a:txBody>
                  <a:tcPr marL="36000" marR="36000" marT="0" marB="0">
                    <a:solidFill>
                      <a:schemeClr val="accent1"/>
                    </a:solidFill>
                  </a:tcPr>
                </a:tc>
                <a:extLst>
                  <a:ext uri="{0D108BD9-81ED-4DB2-BD59-A6C34878D82A}">
                    <a16:rowId xmlns:a16="http://schemas.microsoft.com/office/drawing/2014/main" val="2598679080"/>
                  </a:ext>
                </a:extLst>
              </a:tr>
            </a:tbl>
          </a:graphicData>
        </a:graphic>
      </p:graphicFrame>
      <p:sp>
        <p:nvSpPr>
          <p:cNvPr id="4" name="TextBox 3">
            <a:extLst>
              <a:ext uri="{FF2B5EF4-FFF2-40B4-BE49-F238E27FC236}">
                <a16:creationId xmlns:a16="http://schemas.microsoft.com/office/drawing/2014/main" id="{D49673C2-8D94-40CC-B7FB-562C8420105F}"/>
              </a:ext>
            </a:extLst>
          </p:cNvPr>
          <p:cNvSpPr txBox="1"/>
          <p:nvPr/>
        </p:nvSpPr>
        <p:spPr>
          <a:xfrm rot="-2700000">
            <a:off x="6162039" y="3138821"/>
            <a:ext cx="628698" cy="276999"/>
          </a:xfrm>
          <a:prstGeom prst="rect">
            <a:avLst/>
          </a:prstGeom>
          <a:noFill/>
        </p:spPr>
        <p:txBody>
          <a:bodyPr wrap="none" rtlCol="0">
            <a:spAutoFit/>
          </a:bodyPr>
          <a:lstStyle/>
          <a:p>
            <a:r>
              <a:rPr lang="en-GB" sz="1200" dirty="0"/>
              <a:t>W </a:t>
            </a:r>
            <a:r>
              <a:rPr lang="en-GB" sz="1200" dirty="0">
                <a:cs typeface="Arial" panose="020B0604020202020204" pitchFamily="34" charset="0"/>
              </a:rPr>
              <a:t>–</a:t>
            </a:r>
            <a:r>
              <a:rPr lang="en-GB" sz="1200" dirty="0"/>
              <a:t>12</a:t>
            </a:r>
          </a:p>
        </p:txBody>
      </p:sp>
      <p:sp>
        <p:nvSpPr>
          <p:cNvPr id="15" name="TextBox 14">
            <a:extLst>
              <a:ext uri="{FF2B5EF4-FFF2-40B4-BE49-F238E27FC236}">
                <a16:creationId xmlns:a16="http://schemas.microsoft.com/office/drawing/2014/main" id="{C55258E6-888A-487C-88B0-0EE25492CCFA}"/>
              </a:ext>
            </a:extLst>
          </p:cNvPr>
          <p:cNvSpPr txBox="1"/>
          <p:nvPr/>
        </p:nvSpPr>
        <p:spPr>
          <a:xfrm rot="-2700000">
            <a:off x="6692333" y="3162624"/>
            <a:ext cx="561372" cy="276999"/>
          </a:xfrm>
          <a:prstGeom prst="rect">
            <a:avLst/>
          </a:prstGeom>
          <a:noFill/>
        </p:spPr>
        <p:txBody>
          <a:bodyPr wrap="none" rtlCol="0">
            <a:spAutoFit/>
          </a:bodyPr>
          <a:lstStyle/>
          <a:p>
            <a:r>
              <a:rPr lang="en-GB" sz="1200" dirty="0"/>
              <a:t>W </a:t>
            </a:r>
            <a:r>
              <a:rPr lang="en-GB" sz="1200" dirty="0">
                <a:cs typeface="Arial" panose="020B0604020202020204" pitchFamily="34" charset="0"/>
              </a:rPr>
              <a:t>BL</a:t>
            </a:r>
            <a:endParaRPr lang="en-GB" sz="1200" dirty="0"/>
          </a:p>
        </p:txBody>
      </p:sp>
      <p:sp>
        <p:nvSpPr>
          <p:cNvPr id="16" name="TextBox 15">
            <a:extLst>
              <a:ext uri="{FF2B5EF4-FFF2-40B4-BE49-F238E27FC236}">
                <a16:creationId xmlns:a16="http://schemas.microsoft.com/office/drawing/2014/main" id="{DF2CFFCA-3BB5-4E98-8294-A64203FA6EF2}"/>
              </a:ext>
            </a:extLst>
          </p:cNvPr>
          <p:cNvSpPr txBox="1"/>
          <p:nvPr/>
        </p:nvSpPr>
        <p:spPr>
          <a:xfrm rot="-2700000">
            <a:off x="7648822" y="3162624"/>
            <a:ext cx="561372" cy="276999"/>
          </a:xfrm>
          <a:prstGeom prst="rect">
            <a:avLst/>
          </a:prstGeom>
          <a:noFill/>
        </p:spPr>
        <p:txBody>
          <a:bodyPr wrap="square" rtlCol="0">
            <a:spAutoFit/>
          </a:bodyPr>
          <a:lstStyle/>
          <a:p>
            <a:r>
              <a:rPr lang="en-GB" sz="1200" dirty="0"/>
              <a:t>W </a:t>
            </a:r>
            <a:r>
              <a:rPr lang="en-GB" sz="1200" dirty="0">
                <a:cs typeface="Arial" panose="020B0604020202020204" pitchFamily="34" charset="0"/>
              </a:rPr>
              <a:t>24</a:t>
            </a:r>
            <a:endParaRPr lang="en-GB" sz="1200" dirty="0"/>
          </a:p>
        </p:txBody>
      </p:sp>
      <p:sp>
        <p:nvSpPr>
          <p:cNvPr id="18" name="TextBox 17">
            <a:extLst>
              <a:ext uri="{FF2B5EF4-FFF2-40B4-BE49-F238E27FC236}">
                <a16:creationId xmlns:a16="http://schemas.microsoft.com/office/drawing/2014/main" id="{D22B76B9-85AF-4AED-B48E-565D70BF053F}"/>
              </a:ext>
            </a:extLst>
          </p:cNvPr>
          <p:cNvSpPr txBox="1"/>
          <p:nvPr/>
        </p:nvSpPr>
        <p:spPr>
          <a:xfrm rot="-2700000">
            <a:off x="8524826" y="3162624"/>
            <a:ext cx="561372" cy="276999"/>
          </a:xfrm>
          <a:prstGeom prst="rect">
            <a:avLst/>
          </a:prstGeom>
          <a:noFill/>
        </p:spPr>
        <p:txBody>
          <a:bodyPr wrap="square" rtlCol="0">
            <a:spAutoFit/>
          </a:bodyPr>
          <a:lstStyle/>
          <a:p>
            <a:r>
              <a:rPr lang="en-GB" sz="1200" dirty="0"/>
              <a:t>W </a:t>
            </a:r>
            <a:r>
              <a:rPr lang="en-GB" sz="1200" dirty="0">
                <a:cs typeface="Arial" panose="020B0604020202020204" pitchFamily="34" charset="0"/>
              </a:rPr>
              <a:t>48</a:t>
            </a:r>
            <a:endParaRPr lang="en-GB" sz="1200" dirty="0"/>
          </a:p>
        </p:txBody>
      </p:sp>
      <p:grpSp>
        <p:nvGrpSpPr>
          <p:cNvPr id="82" name="Group 81">
            <a:extLst>
              <a:ext uri="{FF2B5EF4-FFF2-40B4-BE49-F238E27FC236}">
                <a16:creationId xmlns:a16="http://schemas.microsoft.com/office/drawing/2014/main" id="{8DD58ED0-CF21-4083-8C3E-9158DE027701}"/>
              </a:ext>
            </a:extLst>
          </p:cNvPr>
          <p:cNvGrpSpPr/>
          <p:nvPr/>
        </p:nvGrpSpPr>
        <p:grpSpPr>
          <a:xfrm>
            <a:off x="5767138" y="3869866"/>
            <a:ext cx="447472" cy="171203"/>
            <a:chOff x="4860033" y="1881177"/>
            <a:chExt cx="497785" cy="245886"/>
          </a:xfrm>
        </p:grpSpPr>
        <p:sp>
          <p:nvSpPr>
            <p:cNvPr id="104" name="TextBox 29">
              <a:extLst>
                <a:ext uri="{FF2B5EF4-FFF2-40B4-BE49-F238E27FC236}">
                  <a16:creationId xmlns:a16="http://schemas.microsoft.com/office/drawing/2014/main" id="{6FDBFC1A-BA81-46DE-B032-2DFFB488B5CD}"/>
                </a:ext>
              </a:extLst>
            </p:cNvPr>
            <p:cNvSpPr txBox="1">
              <a:spLocks noChangeArrowheads="1"/>
            </p:cNvSpPr>
            <p:nvPr/>
          </p:nvSpPr>
          <p:spPr bwMode="auto">
            <a:xfrm>
              <a:off x="4860033" y="1881177"/>
              <a:ext cx="381564"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150</a:t>
              </a:r>
              <a:endParaRPr lang="en-GB" altLang="en-US" sz="1200" baseline="30000" dirty="0">
                <a:solidFill>
                  <a:srgbClr val="000000"/>
                </a:solidFill>
              </a:endParaRPr>
            </a:p>
          </p:txBody>
        </p:sp>
        <p:cxnSp>
          <p:nvCxnSpPr>
            <p:cNvPr id="105" name="Straight Connector 104">
              <a:extLst>
                <a:ext uri="{FF2B5EF4-FFF2-40B4-BE49-F238E27FC236}">
                  <a16:creationId xmlns:a16="http://schemas.microsoft.com/office/drawing/2014/main" id="{67E595DA-C685-43BA-9140-D396019BDE2E}"/>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CCB02EFB-CD40-4D43-9EC1-8D97E1C45D07}"/>
              </a:ext>
            </a:extLst>
          </p:cNvPr>
          <p:cNvGrpSpPr/>
          <p:nvPr/>
        </p:nvGrpSpPr>
        <p:grpSpPr>
          <a:xfrm>
            <a:off x="5630268" y="3967449"/>
            <a:ext cx="3335352" cy="2085808"/>
            <a:chOff x="5630268" y="4028863"/>
            <a:chExt cx="3335352" cy="2085808"/>
          </a:xfrm>
        </p:grpSpPr>
        <p:sp>
          <p:nvSpPr>
            <p:cNvPr id="74" name="TextBox 17">
              <a:extLst>
                <a:ext uri="{FF2B5EF4-FFF2-40B4-BE49-F238E27FC236}">
                  <a16:creationId xmlns:a16="http://schemas.microsoft.com/office/drawing/2014/main" id="{E7E3E11F-3766-435A-817A-9ADA69F0917F}"/>
                </a:ext>
              </a:extLst>
            </p:cNvPr>
            <p:cNvSpPr txBox="1">
              <a:spLocks noChangeArrowheads="1"/>
            </p:cNvSpPr>
            <p:nvPr/>
          </p:nvSpPr>
          <p:spPr bwMode="auto">
            <a:xfrm rot="16200000">
              <a:off x="5204925" y="4815230"/>
              <a:ext cx="10353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ALT (U/L)</a:t>
              </a:r>
            </a:p>
          </p:txBody>
        </p:sp>
        <p:cxnSp>
          <p:nvCxnSpPr>
            <p:cNvPr id="76" name="Straight Connector 75">
              <a:extLst>
                <a:ext uri="{FF2B5EF4-FFF2-40B4-BE49-F238E27FC236}">
                  <a16:creationId xmlns:a16="http://schemas.microsoft.com/office/drawing/2014/main" id="{B2067DF2-DF15-4EAA-92A0-EEA028E1FFFE}"/>
                </a:ext>
              </a:extLst>
            </p:cNvPr>
            <p:cNvCxnSpPr>
              <a:cxnSpLocks/>
            </p:cNvCxnSpPr>
            <p:nvPr/>
          </p:nvCxnSpPr>
          <p:spPr bwMode="auto">
            <a:xfrm>
              <a:off x="6213842" y="4028863"/>
              <a:ext cx="0" cy="16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7DA2BDB2-96F1-4FE6-8F84-ABCC5888541A}"/>
                </a:ext>
              </a:extLst>
            </p:cNvPr>
            <p:cNvGrpSpPr/>
            <p:nvPr/>
          </p:nvGrpSpPr>
          <p:grpSpPr>
            <a:xfrm>
              <a:off x="5868718" y="5010200"/>
              <a:ext cx="345893" cy="171203"/>
              <a:chOff x="4973034" y="3707058"/>
              <a:chExt cx="384784" cy="245886"/>
            </a:xfrm>
          </p:grpSpPr>
          <p:sp>
            <p:nvSpPr>
              <p:cNvPr id="102" name="TextBox 83">
                <a:extLst>
                  <a:ext uri="{FF2B5EF4-FFF2-40B4-BE49-F238E27FC236}">
                    <a16:creationId xmlns:a16="http://schemas.microsoft.com/office/drawing/2014/main" id="{59CDE52B-AB2D-4F34-B28C-11E978BE241E}"/>
                  </a:ext>
                </a:extLst>
              </p:cNvPr>
              <p:cNvSpPr txBox="1">
                <a:spLocks noChangeArrowheads="1"/>
              </p:cNvSpPr>
              <p:nvPr/>
            </p:nvSpPr>
            <p:spPr bwMode="auto">
              <a:xfrm>
                <a:off x="4973034" y="3707058"/>
                <a:ext cx="268563"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50</a:t>
                </a:r>
              </a:p>
            </p:txBody>
          </p:sp>
          <p:cxnSp>
            <p:nvCxnSpPr>
              <p:cNvPr id="103" name="Straight Connector 102">
                <a:extLst>
                  <a:ext uri="{FF2B5EF4-FFF2-40B4-BE49-F238E27FC236}">
                    <a16:creationId xmlns:a16="http://schemas.microsoft.com/office/drawing/2014/main" id="{133706E8-1F2D-469A-AC3D-8FFE9A849C7C}"/>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65D8289-B140-4C1B-8EE2-EEBA1B265262}"/>
                </a:ext>
              </a:extLst>
            </p:cNvPr>
            <p:cNvGrpSpPr/>
            <p:nvPr/>
          </p:nvGrpSpPr>
          <p:grpSpPr>
            <a:xfrm>
              <a:off x="5812759" y="4472054"/>
              <a:ext cx="401851" cy="171203"/>
              <a:chOff x="4910784" y="3257861"/>
              <a:chExt cx="447034" cy="245886"/>
            </a:xfrm>
          </p:grpSpPr>
          <p:sp>
            <p:nvSpPr>
              <p:cNvPr id="100" name="TextBox 78">
                <a:extLst>
                  <a:ext uri="{FF2B5EF4-FFF2-40B4-BE49-F238E27FC236}">
                    <a16:creationId xmlns:a16="http://schemas.microsoft.com/office/drawing/2014/main" id="{6D4CB210-F91B-4FE5-99A4-CF4811C37FE9}"/>
                  </a:ext>
                </a:extLst>
              </p:cNvPr>
              <p:cNvSpPr txBox="1">
                <a:spLocks noChangeArrowheads="1"/>
              </p:cNvSpPr>
              <p:nvPr/>
            </p:nvSpPr>
            <p:spPr bwMode="auto">
              <a:xfrm>
                <a:off x="4910784" y="3257861"/>
                <a:ext cx="330812"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p>
            </p:txBody>
          </p:sp>
          <p:cxnSp>
            <p:nvCxnSpPr>
              <p:cNvPr id="101" name="Straight Connector 100">
                <a:extLst>
                  <a:ext uri="{FF2B5EF4-FFF2-40B4-BE49-F238E27FC236}">
                    <a16:creationId xmlns:a16="http://schemas.microsoft.com/office/drawing/2014/main" id="{7C5324D2-7872-47D0-862C-A1CDE55BB56D}"/>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848F4390-A03F-45C6-8679-6FD4E3B8B1C2}"/>
                </a:ext>
              </a:extLst>
            </p:cNvPr>
            <p:cNvGrpSpPr/>
            <p:nvPr/>
          </p:nvGrpSpPr>
          <p:grpSpPr>
            <a:xfrm>
              <a:off x="5806284" y="5575112"/>
              <a:ext cx="408156" cy="171203"/>
              <a:chOff x="4903770" y="3967311"/>
              <a:chExt cx="454048" cy="245887"/>
            </a:xfrm>
          </p:grpSpPr>
          <p:sp>
            <p:nvSpPr>
              <p:cNvPr id="96" name="TextBox 85">
                <a:extLst>
                  <a:ext uri="{FF2B5EF4-FFF2-40B4-BE49-F238E27FC236}">
                    <a16:creationId xmlns:a16="http://schemas.microsoft.com/office/drawing/2014/main" id="{7010C8AD-AAC6-4861-920B-81ECFDDC9A5C}"/>
                  </a:ext>
                </a:extLst>
              </p:cNvPr>
              <p:cNvSpPr txBox="1">
                <a:spLocks noChangeArrowheads="1"/>
              </p:cNvSpPr>
              <p:nvPr/>
            </p:nvSpPr>
            <p:spPr bwMode="auto">
              <a:xfrm>
                <a:off x="4903770" y="3967311"/>
                <a:ext cx="337827"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97" name="Straight Connector 96">
                <a:extLst>
                  <a:ext uri="{FF2B5EF4-FFF2-40B4-BE49-F238E27FC236}">
                    <a16:creationId xmlns:a16="http://schemas.microsoft.com/office/drawing/2014/main" id="{FBBD310C-8191-4C59-975D-A5D9D5402AD7}"/>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2697198-40F1-4789-BFD9-CB83FD06EAE8}"/>
                </a:ext>
              </a:extLst>
            </p:cNvPr>
            <p:cNvGrpSpPr/>
            <p:nvPr/>
          </p:nvGrpSpPr>
          <p:grpSpPr>
            <a:xfrm>
              <a:off x="5980089" y="5648667"/>
              <a:ext cx="2985531" cy="466004"/>
              <a:chOff x="5980089" y="5648667"/>
              <a:chExt cx="2985531" cy="466004"/>
            </a:xfrm>
          </p:grpSpPr>
          <p:sp>
            <p:nvSpPr>
              <p:cNvPr id="75" name="TextBox 17">
                <a:extLst>
                  <a:ext uri="{FF2B5EF4-FFF2-40B4-BE49-F238E27FC236}">
                    <a16:creationId xmlns:a16="http://schemas.microsoft.com/office/drawing/2014/main" id="{3CD88299-B037-4044-A892-4528199C40DC}"/>
                  </a:ext>
                </a:extLst>
              </p:cNvPr>
              <p:cNvSpPr txBox="1">
                <a:spLocks noChangeArrowheads="1"/>
              </p:cNvSpPr>
              <p:nvPr/>
            </p:nvSpPr>
            <p:spPr bwMode="auto">
              <a:xfrm>
                <a:off x="7118111" y="5943468"/>
                <a:ext cx="888959" cy="17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Weeks</a:t>
                </a:r>
              </a:p>
            </p:txBody>
          </p:sp>
          <p:cxnSp>
            <p:nvCxnSpPr>
              <p:cNvPr id="77" name="Straight Connector 76">
                <a:extLst>
                  <a:ext uri="{FF2B5EF4-FFF2-40B4-BE49-F238E27FC236}">
                    <a16:creationId xmlns:a16="http://schemas.microsoft.com/office/drawing/2014/main" id="{51257448-12C5-4A91-9BB0-95B35FD27A2B}"/>
                  </a:ext>
                </a:extLst>
              </p:cNvPr>
              <p:cNvCxnSpPr/>
              <p:nvPr/>
            </p:nvCxnSpPr>
            <p:spPr bwMode="auto">
              <a:xfrm>
                <a:off x="6213842" y="5648688"/>
                <a:ext cx="2668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61875BC2-F418-4919-A765-3029120873AE}"/>
                  </a:ext>
                </a:extLst>
              </p:cNvPr>
              <p:cNvGrpSpPr/>
              <p:nvPr/>
            </p:nvGrpSpPr>
            <p:grpSpPr>
              <a:xfrm>
                <a:off x="7967017" y="5648667"/>
                <a:ext cx="169918" cy="271361"/>
                <a:chOff x="6429955" y="4276328"/>
                <a:chExt cx="189024" cy="389737"/>
              </a:xfrm>
            </p:grpSpPr>
            <p:sp>
              <p:nvSpPr>
                <p:cNvPr id="112" name="TextBox 22">
                  <a:extLst>
                    <a:ext uri="{FF2B5EF4-FFF2-40B4-BE49-F238E27FC236}">
                      <a16:creationId xmlns:a16="http://schemas.microsoft.com/office/drawing/2014/main" id="{E6666B5A-5B1C-4607-BCD5-8841CBDF8381}"/>
                    </a:ext>
                  </a:extLst>
                </p:cNvPr>
                <p:cNvSpPr txBox="1">
                  <a:spLocks noChangeArrowheads="1"/>
                </p:cNvSpPr>
                <p:nvPr/>
              </p:nvSpPr>
              <p:spPr bwMode="auto">
                <a:xfrm>
                  <a:off x="6429955" y="4420178"/>
                  <a:ext cx="189024"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cxnSp>
              <p:nvCxnSpPr>
                <p:cNvPr id="113" name="Straight Connector 112">
                  <a:extLst>
                    <a:ext uri="{FF2B5EF4-FFF2-40B4-BE49-F238E27FC236}">
                      <a16:creationId xmlns:a16="http://schemas.microsoft.com/office/drawing/2014/main" id="{8EAD2B9D-13EF-4CAB-86B2-D8B4B93D0375}"/>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581199BC-762A-4E45-BA1D-6FAA4EE5A97B}"/>
                  </a:ext>
                </a:extLst>
              </p:cNvPr>
              <p:cNvGrpSpPr/>
              <p:nvPr/>
            </p:nvGrpSpPr>
            <p:grpSpPr>
              <a:xfrm>
                <a:off x="8795702" y="5648667"/>
                <a:ext cx="169918" cy="271361"/>
                <a:chOff x="8168812" y="4276328"/>
                <a:chExt cx="189024" cy="389737"/>
              </a:xfrm>
            </p:grpSpPr>
            <p:sp>
              <p:nvSpPr>
                <p:cNvPr id="110" name="TextBox 24">
                  <a:extLst>
                    <a:ext uri="{FF2B5EF4-FFF2-40B4-BE49-F238E27FC236}">
                      <a16:creationId xmlns:a16="http://schemas.microsoft.com/office/drawing/2014/main" id="{FF84718B-08C7-4EE7-8EEA-F3DACB7DE839}"/>
                    </a:ext>
                  </a:extLst>
                </p:cNvPr>
                <p:cNvSpPr txBox="1">
                  <a:spLocks noChangeArrowheads="1"/>
                </p:cNvSpPr>
                <p:nvPr/>
              </p:nvSpPr>
              <p:spPr bwMode="auto">
                <a:xfrm>
                  <a:off x="8168812" y="4420178"/>
                  <a:ext cx="189024"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cxnSp>
              <p:nvCxnSpPr>
                <p:cNvPr id="111" name="Straight Connector 110">
                  <a:extLst>
                    <a:ext uri="{FF2B5EF4-FFF2-40B4-BE49-F238E27FC236}">
                      <a16:creationId xmlns:a16="http://schemas.microsoft.com/office/drawing/2014/main" id="{93160D0D-BE56-49F5-9505-5ACBEE752CCF}"/>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13859C96-C634-4937-BF73-D7C435EBBAEA}"/>
                  </a:ext>
                </a:extLst>
              </p:cNvPr>
              <p:cNvGrpSpPr/>
              <p:nvPr/>
            </p:nvGrpSpPr>
            <p:grpSpPr>
              <a:xfrm>
                <a:off x="8378979" y="5648667"/>
                <a:ext cx="169918" cy="271361"/>
                <a:chOff x="7008850" y="4276328"/>
                <a:chExt cx="189024" cy="389737"/>
              </a:xfrm>
            </p:grpSpPr>
            <p:sp>
              <p:nvSpPr>
                <p:cNvPr id="108" name="TextBox 33">
                  <a:extLst>
                    <a:ext uri="{FF2B5EF4-FFF2-40B4-BE49-F238E27FC236}">
                      <a16:creationId xmlns:a16="http://schemas.microsoft.com/office/drawing/2014/main" id="{0938D0D4-839C-4FBE-B64B-64CD5F979847}"/>
                    </a:ext>
                  </a:extLst>
                </p:cNvPr>
                <p:cNvSpPr txBox="1">
                  <a:spLocks noChangeArrowheads="1"/>
                </p:cNvSpPr>
                <p:nvPr/>
              </p:nvSpPr>
              <p:spPr bwMode="auto">
                <a:xfrm>
                  <a:off x="7008850" y="4420178"/>
                  <a:ext cx="189024"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cxnSp>
              <p:nvCxnSpPr>
                <p:cNvPr id="109" name="Straight Connector 108">
                  <a:extLst>
                    <a:ext uri="{FF2B5EF4-FFF2-40B4-BE49-F238E27FC236}">
                      <a16:creationId xmlns:a16="http://schemas.microsoft.com/office/drawing/2014/main" id="{42F8D7CA-C333-49FE-ADFD-CB09969DC2C6}"/>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3F530D1E-CEA1-4647-A975-E580F56DDD34}"/>
                  </a:ext>
                </a:extLst>
              </p:cNvPr>
              <p:cNvGrpSpPr/>
              <p:nvPr/>
            </p:nvGrpSpPr>
            <p:grpSpPr>
              <a:xfrm>
                <a:off x="7566960" y="5648667"/>
                <a:ext cx="169918" cy="271361"/>
                <a:chOff x="5845754" y="4276328"/>
                <a:chExt cx="189024" cy="389737"/>
              </a:xfrm>
            </p:grpSpPr>
            <p:sp>
              <p:nvSpPr>
                <p:cNvPr id="106" name="TextBox 92">
                  <a:extLst>
                    <a:ext uri="{FF2B5EF4-FFF2-40B4-BE49-F238E27FC236}">
                      <a16:creationId xmlns:a16="http://schemas.microsoft.com/office/drawing/2014/main" id="{5685F734-7188-42C9-9C68-25706428061C}"/>
                    </a:ext>
                  </a:extLst>
                </p:cNvPr>
                <p:cNvSpPr txBox="1">
                  <a:spLocks noChangeArrowheads="1"/>
                </p:cNvSpPr>
                <p:nvPr/>
              </p:nvSpPr>
              <p:spPr bwMode="auto">
                <a:xfrm>
                  <a:off x="5845754" y="4420178"/>
                  <a:ext cx="189024"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cxnSp>
              <p:nvCxnSpPr>
                <p:cNvPr id="107" name="Straight Connector 106">
                  <a:extLst>
                    <a:ext uri="{FF2B5EF4-FFF2-40B4-BE49-F238E27FC236}">
                      <a16:creationId xmlns:a16="http://schemas.microsoft.com/office/drawing/2014/main" id="{05989C2C-436F-4CFC-B804-1BEB6E469F8A}"/>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97BBB2E9-5C70-4122-9737-333FF47AF26D}"/>
                  </a:ext>
                </a:extLst>
              </p:cNvPr>
              <p:cNvGrpSpPr/>
              <p:nvPr/>
            </p:nvGrpSpPr>
            <p:grpSpPr>
              <a:xfrm>
                <a:off x="6298985" y="5648667"/>
                <a:ext cx="254878" cy="271361"/>
                <a:chOff x="5212399" y="4276328"/>
                <a:chExt cx="283536" cy="389737"/>
              </a:xfrm>
            </p:grpSpPr>
            <p:sp>
              <p:nvSpPr>
                <p:cNvPr id="98" name="TextBox 97">
                  <a:extLst>
                    <a:ext uri="{FF2B5EF4-FFF2-40B4-BE49-F238E27FC236}">
                      <a16:creationId xmlns:a16="http://schemas.microsoft.com/office/drawing/2014/main" id="{E95E7AB9-4EF8-47EE-A9F6-4DC966F18936}"/>
                    </a:ext>
                  </a:extLst>
                </p:cNvPr>
                <p:cNvSpPr txBox="1">
                  <a:spLocks noChangeArrowheads="1"/>
                </p:cNvSpPr>
                <p:nvPr/>
              </p:nvSpPr>
              <p:spPr bwMode="auto">
                <a:xfrm>
                  <a:off x="5212399" y="4420178"/>
                  <a:ext cx="283536"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GB" altLang="en-US" sz="1200" dirty="0">
                      <a:solidFill>
                        <a:srgbClr val="000000"/>
                      </a:solidFill>
                    </a:rPr>
                    <a:t>–10</a:t>
                  </a:r>
                </a:p>
              </p:txBody>
            </p:sp>
            <p:cxnSp>
              <p:nvCxnSpPr>
                <p:cNvPr id="99" name="Straight Connector 98">
                  <a:extLst>
                    <a:ext uri="{FF2B5EF4-FFF2-40B4-BE49-F238E27FC236}">
                      <a16:creationId xmlns:a16="http://schemas.microsoft.com/office/drawing/2014/main" id="{2F25A7EC-2EE3-4C5F-81FC-2978F695C8D9}"/>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9D142D54-C7A0-403A-BA9F-75E4A2E77BAE}"/>
                  </a:ext>
                </a:extLst>
              </p:cNvPr>
              <p:cNvGrpSpPr/>
              <p:nvPr/>
            </p:nvGrpSpPr>
            <p:grpSpPr>
              <a:xfrm>
                <a:off x="5980089" y="5648667"/>
                <a:ext cx="254878" cy="271361"/>
                <a:chOff x="5095841" y="4276328"/>
                <a:chExt cx="283536" cy="389737"/>
              </a:xfrm>
            </p:grpSpPr>
            <p:sp>
              <p:nvSpPr>
                <p:cNvPr id="94" name="TextBox 97">
                  <a:extLst>
                    <a:ext uri="{FF2B5EF4-FFF2-40B4-BE49-F238E27FC236}">
                      <a16:creationId xmlns:a16="http://schemas.microsoft.com/office/drawing/2014/main" id="{2B984D3C-E2C5-48F0-996E-A2FB4014CFAD}"/>
                    </a:ext>
                  </a:extLst>
                </p:cNvPr>
                <p:cNvSpPr txBox="1">
                  <a:spLocks noChangeArrowheads="1"/>
                </p:cNvSpPr>
                <p:nvPr/>
              </p:nvSpPr>
              <p:spPr bwMode="auto">
                <a:xfrm>
                  <a:off x="5095841" y="4420178"/>
                  <a:ext cx="283536"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–15</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95" name="Straight Connector 94">
                  <a:extLst>
                    <a:ext uri="{FF2B5EF4-FFF2-40B4-BE49-F238E27FC236}">
                      <a16:creationId xmlns:a16="http://schemas.microsoft.com/office/drawing/2014/main" id="{97DCCEC6-1CF8-4CAA-90DD-30E9168C56F9}"/>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32ED1329-CF74-48BA-A952-EA5F65593C9E}"/>
                  </a:ext>
                </a:extLst>
              </p:cNvPr>
              <p:cNvGrpSpPr/>
              <p:nvPr/>
            </p:nvGrpSpPr>
            <p:grpSpPr>
              <a:xfrm>
                <a:off x="7162144" y="5648667"/>
                <a:ext cx="169918" cy="271361"/>
                <a:chOff x="5845754" y="4276328"/>
                <a:chExt cx="189024" cy="389737"/>
              </a:xfrm>
            </p:grpSpPr>
            <p:sp>
              <p:nvSpPr>
                <p:cNvPr id="92" name="TextBox 92">
                  <a:extLst>
                    <a:ext uri="{FF2B5EF4-FFF2-40B4-BE49-F238E27FC236}">
                      <a16:creationId xmlns:a16="http://schemas.microsoft.com/office/drawing/2014/main" id="{D9A35492-9C89-410B-B50A-08CA4B03BFF9}"/>
                    </a:ext>
                  </a:extLst>
                </p:cNvPr>
                <p:cNvSpPr txBox="1">
                  <a:spLocks noChangeArrowheads="1"/>
                </p:cNvSpPr>
                <p:nvPr/>
              </p:nvSpPr>
              <p:spPr bwMode="auto">
                <a:xfrm>
                  <a:off x="5845754" y="4420178"/>
                  <a:ext cx="189024"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1</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93" name="Straight Connector 92">
                  <a:extLst>
                    <a:ext uri="{FF2B5EF4-FFF2-40B4-BE49-F238E27FC236}">
                      <a16:creationId xmlns:a16="http://schemas.microsoft.com/office/drawing/2014/main" id="{C4E34752-0091-4441-84E0-45832F14FDA9}"/>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D62FC95C-6864-4676-A257-BC83A3A0EC8A}"/>
                  </a:ext>
                </a:extLst>
              </p:cNvPr>
              <p:cNvGrpSpPr/>
              <p:nvPr/>
            </p:nvGrpSpPr>
            <p:grpSpPr>
              <a:xfrm>
                <a:off x="6799260" y="5648667"/>
                <a:ext cx="84959" cy="271361"/>
                <a:chOff x="5893009" y="4276328"/>
                <a:chExt cx="94511" cy="389737"/>
              </a:xfrm>
            </p:grpSpPr>
            <p:sp>
              <p:nvSpPr>
                <p:cNvPr id="90" name="TextBox 92">
                  <a:extLst>
                    <a:ext uri="{FF2B5EF4-FFF2-40B4-BE49-F238E27FC236}">
                      <a16:creationId xmlns:a16="http://schemas.microsoft.com/office/drawing/2014/main" id="{6E3B0FF4-03E4-48FB-82ED-D1BA098AD1CC}"/>
                    </a:ext>
                  </a:extLst>
                </p:cNvPr>
                <p:cNvSpPr txBox="1">
                  <a:spLocks noChangeArrowheads="1"/>
                </p:cNvSpPr>
                <p:nvPr/>
              </p:nvSpPr>
              <p:spPr bwMode="auto">
                <a:xfrm>
                  <a:off x="5893009" y="4420178"/>
                  <a:ext cx="94511"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91" name="Straight Connector 90">
                  <a:extLst>
                    <a:ext uri="{FF2B5EF4-FFF2-40B4-BE49-F238E27FC236}">
                      <a16:creationId xmlns:a16="http://schemas.microsoft.com/office/drawing/2014/main" id="{52696D9C-F6CB-4BDB-A428-872C1DDF82BF}"/>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14" name="Group 113">
            <a:extLst>
              <a:ext uri="{FF2B5EF4-FFF2-40B4-BE49-F238E27FC236}">
                <a16:creationId xmlns:a16="http://schemas.microsoft.com/office/drawing/2014/main" id="{851E46C7-828D-40AE-92CE-3EACC53C5C2B}"/>
              </a:ext>
            </a:extLst>
          </p:cNvPr>
          <p:cNvGrpSpPr/>
          <p:nvPr/>
        </p:nvGrpSpPr>
        <p:grpSpPr>
          <a:xfrm>
            <a:off x="178380" y="3412470"/>
            <a:ext cx="2960079" cy="2896850"/>
            <a:chOff x="149414" y="3233113"/>
            <a:chExt cx="3163702" cy="2896850"/>
          </a:xfrm>
        </p:grpSpPr>
        <p:sp>
          <p:nvSpPr>
            <p:cNvPr id="115" name="Rectangle 114">
              <a:extLst>
                <a:ext uri="{FF2B5EF4-FFF2-40B4-BE49-F238E27FC236}">
                  <a16:creationId xmlns:a16="http://schemas.microsoft.com/office/drawing/2014/main" id="{E37D6F4C-4F53-469D-867C-817685839268}"/>
                </a:ext>
              </a:extLst>
            </p:cNvPr>
            <p:cNvSpPr/>
            <p:nvPr/>
          </p:nvSpPr>
          <p:spPr>
            <a:xfrm>
              <a:off x="2848566" y="4124325"/>
              <a:ext cx="432048" cy="1083467"/>
            </a:xfrm>
            <a:prstGeom prst="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841CE08D-1C0F-4C18-B82B-767B1664718D}"/>
                </a:ext>
              </a:extLst>
            </p:cNvPr>
            <p:cNvSpPr/>
            <p:nvPr/>
          </p:nvSpPr>
          <p:spPr>
            <a:xfrm>
              <a:off x="2227888" y="4536281"/>
              <a:ext cx="432048" cy="671511"/>
            </a:xfrm>
            <a:prstGeom prst="rec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B52C83E7-4639-490C-8894-6B0E68C0BA69}"/>
                </a:ext>
              </a:extLst>
            </p:cNvPr>
            <p:cNvSpPr/>
            <p:nvPr/>
          </p:nvSpPr>
          <p:spPr>
            <a:xfrm>
              <a:off x="1607211" y="4555331"/>
              <a:ext cx="432048" cy="652461"/>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7AB85E9E-4ADA-4F05-8254-413DA0A73D12}"/>
                </a:ext>
              </a:extLst>
            </p:cNvPr>
            <p:cNvSpPr/>
            <p:nvPr/>
          </p:nvSpPr>
          <p:spPr>
            <a:xfrm>
              <a:off x="986534" y="5155406"/>
              <a:ext cx="432048" cy="52386"/>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7">
              <a:extLst>
                <a:ext uri="{FF2B5EF4-FFF2-40B4-BE49-F238E27FC236}">
                  <a16:creationId xmlns:a16="http://schemas.microsoft.com/office/drawing/2014/main" id="{F0031609-1DB0-4A32-8375-9AD9E3301360}"/>
                </a:ext>
              </a:extLst>
            </p:cNvPr>
            <p:cNvSpPr txBox="1">
              <a:spLocks noChangeArrowheads="1"/>
            </p:cNvSpPr>
            <p:nvPr/>
          </p:nvSpPr>
          <p:spPr bwMode="auto">
            <a:xfrm rot="16200000">
              <a:off x="-883770" y="4266297"/>
              <a:ext cx="2435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HBV RNA decrease by </a:t>
              </a:r>
              <a:b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&gt;2 log in %</a:t>
              </a:r>
            </a:p>
          </p:txBody>
        </p:sp>
        <p:cxnSp>
          <p:nvCxnSpPr>
            <p:cNvPr id="120" name="Straight Connector 119">
              <a:extLst>
                <a:ext uri="{FF2B5EF4-FFF2-40B4-BE49-F238E27FC236}">
                  <a16:creationId xmlns:a16="http://schemas.microsoft.com/office/drawing/2014/main" id="{6D8BFA4D-34DF-4129-89C6-4A68A39A2C10}"/>
                </a:ext>
              </a:extLst>
            </p:cNvPr>
            <p:cNvCxnSpPr>
              <a:cxnSpLocks/>
            </p:cNvCxnSpPr>
            <p:nvPr/>
          </p:nvCxnSpPr>
          <p:spPr bwMode="auto">
            <a:xfrm>
              <a:off x="887501" y="3781864"/>
              <a:ext cx="0" cy="142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BD54BEF-6580-4D38-9427-1B4D49EB0D67}"/>
                </a:ext>
              </a:extLst>
            </p:cNvPr>
            <p:cNvCxnSpPr>
              <a:cxnSpLocks/>
            </p:cNvCxnSpPr>
            <p:nvPr/>
          </p:nvCxnSpPr>
          <p:spPr bwMode="auto">
            <a:xfrm>
              <a:off x="887501" y="5209154"/>
              <a:ext cx="242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790947FA-7552-4930-8D24-2F880201B790}"/>
                </a:ext>
              </a:extLst>
            </p:cNvPr>
            <p:cNvGrpSpPr/>
            <p:nvPr/>
          </p:nvGrpSpPr>
          <p:grpSpPr>
            <a:xfrm>
              <a:off x="2298554" y="5209137"/>
              <a:ext cx="301708" cy="884160"/>
              <a:chOff x="6356653" y="4276328"/>
              <a:chExt cx="335633" cy="1441152"/>
            </a:xfrm>
          </p:grpSpPr>
          <p:sp>
            <p:nvSpPr>
              <p:cNvPr id="168" name="TextBox 22">
                <a:extLst>
                  <a:ext uri="{FF2B5EF4-FFF2-40B4-BE49-F238E27FC236}">
                    <a16:creationId xmlns:a16="http://schemas.microsoft.com/office/drawing/2014/main" id="{CA5EECEE-C541-4F14-9A02-1429A03C35A7}"/>
                  </a:ext>
                </a:extLst>
              </p:cNvPr>
              <p:cNvSpPr txBox="1">
                <a:spLocks noChangeArrowheads="1"/>
              </p:cNvSpPr>
              <p:nvPr/>
            </p:nvSpPr>
            <p:spPr bwMode="auto">
              <a:xfrm rot="16200000">
                <a:off x="5918290" y="4943484"/>
                <a:ext cx="1212359" cy="3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ctr">
                  <a:defRPr/>
                </a:pPr>
                <a:r>
                  <a:rPr lang="en-GB" altLang="en-US" sz="1200" dirty="0">
                    <a:solidFill>
                      <a:srgbClr val="000000"/>
                    </a:solidFill>
                  </a:rPr>
                  <a:t>5 mg </a:t>
                </a:r>
                <a:r>
                  <a:rPr lang="en-GB" altLang="en-US" sz="1200" dirty="0" err="1">
                    <a:solidFill>
                      <a:srgbClr val="000000"/>
                    </a:solidFill>
                  </a:rPr>
                  <a:t>MyrB</a:t>
                </a:r>
                <a:endParaRPr lang="en-GB" altLang="en-US" sz="1200" dirty="0">
                  <a:solidFill>
                    <a:srgbClr val="000000"/>
                  </a:solidFill>
                </a:endParaRPr>
              </a:p>
              <a:p>
                <a:pPr lvl="0" algn="ctr">
                  <a:defRPr/>
                </a:pPr>
                <a:r>
                  <a:rPr lang="en-GB" altLang="en-US" sz="1200" dirty="0">
                    <a:solidFill>
                      <a:srgbClr val="000000"/>
                    </a:solidFill>
                  </a:rPr>
                  <a:t>/TDF</a:t>
                </a:r>
              </a:p>
            </p:txBody>
          </p:sp>
          <p:cxnSp>
            <p:nvCxnSpPr>
              <p:cNvPr id="169" name="Straight Connector 168">
                <a:extLst>
                  <a:ext uri="{FF2B5EF4-FFF2-40B4-BE49-F238E27FC236}">
                    <a16:creationId xmlns:a16="http://schemas.microsoft.com/office/drawing/2014/main" id="{633400EB-2E61-4E4C-8E65-F75321C57140}"/>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C1BBEFA9-E4FD-4F56-B1EA-5C5FDB937F23}"/>
                </a:ext>
              </a:extLst>
            </p:cNvPr>
            <p:cNvGrpSpPr/>
            <p:nvPr/>
          </p:nvGrpSpPr>
          <p:grpSpPr>
            <a:xfrm>
              <a:off x="2879109" y="5209139"/>
              <a:ext cx="369332" cy="920824"/>
              <a:chOff x="8057896" y="4276328"/>
              <a:chExt cx="410861" cy="1500912"/>
            </a:xfrm>
          </p:grpSpPr>
          <p:sp>
            <p:nvSpPr>
              <p:cNvPr id="166" name="TextBox 24">
                <a:extLst>
                  <a:ext uri="{FF2B5EF4-FFF2-40B4-BE49-F238E27FC236}">
                    <a16:creationId xmlns:a16="http://schemas.microsoft.com/office/drawing/2014/main" id="{6BC7EEB9-B69E-42C1-B404-5069A3DEDC92}"/>
                  </a:ext>
                </a:extLst>
              </p:cNvPr>
              <p:cNvSpPr txBox="1">
                <a:spLocks noChangeArrowheads="1"/>
              </p:cNvSpPr>
              <p:nvPr/>
            </p:nvSpPr>
            <p:spPr bwMode="auto">
              <a:xfrm rot="16200000">
                <a:off x="7587906" y="4896389"/>
                <a:ext cx="1350841" cy="4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ctr">
                  <a:defRPr/>
                </a:pPr>
                <a:r>
                  <a:rPr lang="en-GB" altLang="en-US" sz="1200" dirty="0">
                    <a:solidFill>
                      <a:srgbClr val="000000"/>
                    </a:solidFill>
                  </a:rPr>
                  <a:t>10 mg </a:t>
                </a:r>
                <a:r>
                  <a:rPr lang="en-GB" altLang="en-US" sz="1200" dirty="0" err="1">
                    <a:solidFill>
                      <a:srgbClr val="000000"/>
                    </a:solidFill>
                  </a:rPr>
                  <a:t>MyrB</a:t>
                </a:r>
                <a:endParaRPr lang="en-GB" altLang="en-US" sz="1200" dirty="0">
                  <a:solidFill>
                    <a:srgbClr val="000000"/>
                  </a:solidFill>
                </a:endParaRPr>
              </a:p>
              <a:p>
                <a:pPr lvl="0" algn="ctr">
                  <a:defRPr/>
                </a:pPr>
                <a:r>
                  <a:rPr lang="en-GB" altLang="en-US" sz="1200" dirty="0">
                    <a:solidFill>
                      <a:srgbClr val="000000"/>
                    </a:solidFill>
                  </a:rPr>
                  <a:t>/TDF</a:t>
                </a:r>
              </a:p>
            </p:txBody>
          </p:sp>
          <p:cxnSp>
            <p:nvCxnSpPr>
              <p:cNvPr id="167" name="Straight Connector 166">
                <a:extLst>
                  <a:ext uri="{FF2B5EF4-FFF2-40B4-BE49-F238E27FC236}">
                    <a16:creationId xmlns:a16="http://schemas.microsoft.com/office/drawing/2014/main" id="{DF4A63CE-5639-49CC-BA89-1D4C2D1E9BA7}"/>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54E0E8C9-D862-4DA8-B0C2-1B9A4F54610D}"/>
                </a:ext>
              </a:extLst>
            </p:cNvPr>
            <p:cNvGrpSpPr/>
            <p:nvPr/>
          </p:nvGrpSpPr>
          <p:grpSpPr>
            <a:xfrm>
              <a:off x="440797" y="3695879"/>
              <a:ext cx="447472" cy="150854"/>
              <a:chOff x="4860033" y="1881177"/>
              <a:chExt cx="497785" cy="245886"/>
            </a:xfrm>
          </p:grpSpPr>
          <p:sp>
            <p:nvSpPr>
              <p:cNvPr id="164" name="TextBox 29">
                <a:extLst>
                  <a:ext uri="{FF2B5EF4-FFF2-40B4-BE49-F238E27FC236}">
                    <a16:creationId xmlns:a16="http://schemas.microsoft.com/office/drawing/2014/main" id="{D22F2EE6-CA09-4A5B-88B6-6CCFA6A3B935}"/>
                  </a:ext>
                </a:extLst>
              </p:cNvPr>
              <p:cNvSpPr txBox="1">
                <a:spLocks noChangeArrowheads="1"/>
              </p:cNvSpPr>
              <p:nvPr/>
            </p:nvSpPr>
            <p:spPr bwMode="auto">
              <a:xfrm>
                <a:off x="4860033" y="1881177"/>
                <a:ext cx="381564"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endParaRPr lang="en-GB" altLang="en-US" sz="1200" baseline="30000" dirty="0">
                  <a:solidFill>
                    <a:srgbClr val="000000"/>
                  </a:solidFill>
                </a:endParaRPr>
              </a:p>
            </p:txBody>
          </p:sp>
          <p:cxnSp>
            <p:nvCxnSpPr>
              <p:cNvPr id="165" name="Straight Connector 164">
                <a:extLst>
                  <a:ext uri="{FF2B5EF4-FFF2-40B4-BE49-F238E27FC236}">
                    <a16:creationId xmlns:a16="http://schemas.microsoft.com/office/drawing/2014/main" id="{88BCE1F6-1FBA-42FF-9607-4B56C8F7A957}"/>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7CE65E50-FBB1-44E2-8535-94703B97461A}"/>
                </a:ext>
              </a:extLst>
            </p:cNvPr>
            <p:cNvGrpSpPr/>
            <p:nvPr/>
          </p:nvGrpSpPr>
          <p:grpSpPr>
            <a:xfrm>
              <a:off x="542377" y="4564945"/>
              <a:ext cx="345893" cy="150854"/>
              <a:chOff x="4973034" y="3707058"/>
              <a:chExt cx="384784" cy="245886"/>
            </a:xfrm>
          </p:grpSpPr>
          <p:sp>
            <p:nvSpPr>
              <p:cNvPr id="162" name="TextBox 83">
                <a:extLst>
                  <a:ext uri="{FF2B5EF4-FFF2-40B4-BE49-F238E27FC236}">
                    <a16:creationId xmlns:a16="http://schemas.microsoft.com/office/drawing/2014/main" id="{99D4F49D-67E5-44E2-B503-69A4EBD9AA77}"/>
                  </a:ext>
                </a:extLst>
              </p:cNvPr>
              <p:cNvSpPr txBox="1">
                <a:spLocks noChangeArrowheads="1"/>
              </p:cNvSpPr>
              <p:nvPr/>
            </p:nvSpPr>
            <p:spPr bwMode="auto">
              <a:xfrm>
                <a:off x="4973034" y="3707058"/>
                <a:ext cx="268563"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40</a:t>
                </a:r>
              </a:p>
            </p:txBody>
          </p:sp>
          <p:cxnSp>
            <p:nvCxnSpPr>
              <p:cNvPr id="163" name="Straight Connector 162">
                <a:extLst>
                  <a:ext uri="{FF2B5EF4-FFF2-40B4-BE49-F238E27FC236}">
                    <a16:creationId xmlns:a16="http://schemas.microsoft.com/office/drawing/2014/main" id="{D8F6B613-BCF4-4851-A242-83992208751C}"/>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2396D12C-0141-4EF2-BBFB-39332049F70E}"/>
                </a:ext>
              </a:extLst>
            </p:cNvPr>
            <p:cNvGrpSpPr/>
            <p:nvPr/>
          </p:nvGrpSpPr>
          <p:grpSpPr>
            <a:xfrm>
              <a:off x="485650" y="3985568"/>
              <a:ext cx="401851" cy="150854"/>
              <a:chOff x="4910784" y="3257861"/>
              <a:chExt cx="447034" cy="245886"/>
            </a:xfrm>
          </p:grpSpPr>
          <p:sp>
            <p:nvSpPr>
              <p:cNvPr id="160" name="TextBox 78">
                <a:extLst>
                  <a:ext uri="{FF2B5EF4-FFF2-40B4-BE49-F238E27FC236}">
                    <a16:creationId xmlns:a16="http://schemas.microsoft.com/office/drawing/2014/main" id="{4009AC6E-89DE-4734-AA95-FF1BE4E5A012}"/>
                  </a:ext>
                </a:extLst>
              </p:cNvPr>
              <p:cNvSpPr txBox="1">
                <a:spLocks noChangeArrowheads="1"/>
              </p:cNvSpPr>
              <p:nvPr/>
            </p:nvSpPr>
            <p:spPr bwMode="auto">
              <a:xfrm>
                <a:off x="4910784" y="3257861"/>
                <a:ext cx="330812"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80</a:t>
                </a:r>
              </a:p>
            </p:txBody>
          </p:sp>
          <p:cxnSp>
            <p:nvCxnSpPr>
              <p:cNvPr id="161" name="Straight Connector 160">
                <a:extLst>
                  <a:ext uri="{FF2B5EF4-FFF2-40B4-BE49-F238E27FC236}">
                    <a16:creationId xmlns:a16="http://schemas.microsoft.com/office/drawing/2014/main" id="{5BC65FDF-60E5-4A8F-B97A-88E0A9ACD07F}"/>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9A182372-ACFC-4490-97A1-DDB58F657B67}"/>
                </a:ext>
              </a:extLst>
            </p:cNvPr>
            <p:cNvGrpSpPr/>
            <p:nvPr/>
          </p:nvGrpSpPr>
          <p:grpSpPr>
            <a:xfrm>
              <a:off x="1119937" y="5209135"/>
              <a:ext cx="150854" cy="380106"/>
              <a:chOff x="5270260" y="4276328"/>
              <a:chExt cx="167815" cy="619561"/>
            </a:xfrm>
          </p:grpSpPr>
          <p:sp>
            <p:nvSpPr>
              <p:cNvPr id="158" name="TextBox 97">
                <a:extLst>
                  <a:ext uri="{FF2B5EF4-FFF2-40B4-BE49-F238E27FC236}">
                    <a16:creationId xmlns:a16="http://schemas.microsoft.com/office/drawing/2014/main" id="{1F674594-CD9A-459F-B42B-14E2627EE9A4}"/>
                  </a:ext>
                </a:extLst>
              </p:cNvPr>
              <p:cNvSpPr txBox="1">
                <a:spLocks noChangeArrowheads="1"/>
              </p:cNvSpPr>
              <p:nvPr/>
            </p:nvSpPr>
            <p:spPr bwMode="auto">
              <a:xfrm rot="16200000">
                <a:off x="5109866" y="4567680"/>
                <a:ext cx="488603" cy="1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en-GB" altLang="en-US" sz="1200" dirty="0">
                    <a:solidFill>
                      <a:srgbClr val="000000"/>
                    </a:solidFill>
                  </a:rPr>
                  <a:t>TDF</a:t>
                </a:r>
              </a:p>
            </p:txBody>
          </p:sp>
          <p:cxnSp>
            <p:nvCxnSpPr>
              <p:cNvPr id="159" name="Straight Connector 158">
                <a:extLst>
                  <a:ext uri="{FF2B5EF4-FFF2-40B4-BE49-F238E27FC236}">
                    <a16:creationId xmlns:a16="http://schemas.microsoft.com/office/drawing/2014/main" id="{14422981-4D80-490A-B972-3467452F1744}"/>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904C7A92-C4B0-4EF2-BFB5-D95ED6C79667}"/>
                </a:ext>
              </a:extLst>
            </p:cNvPr>
            <p:cNvGrpSpPr/>
            <p:nvPr/>
          </p:nvGrpSpPr>
          <p:grpSpPr>
            <a:xfrm>
              <a:off x="479943" y="5144323"/>
              <a:ext cx="408156" cy="150854"/>
              <a:chOff x="4903770" y="3967311"/>
              <a:chExt cx="454048" cy="245887"/>
            </a:xfrm>
          </p:grpSpPr>
          <p:sp>
            <p:nvSpPr>
              <p:cNvPr id="156" name="TextBox 85">
                <a:extLst>
                  <a:ext uri="{FF2B5EF4-FFF2-40B4-BE49-F238E27FC236}">
                    <a16:creationId xmlns:a16="http://schemas.microsoft.com/office/drawing/2014/main" id="{EA993E1D-D01C-4454-9311-C759166F6923}"/>
                  </a:ext>
                </a:extLst>
              </p:cNvPr>
              <p:cNvSpPr txBox="1">
                <a:spLocks noChangeArrowheads="1"/>
              </p:cNvSpPr>
              <p:nvPr/>
            </p:nvSpPr>
            <p:spPr bwMode="auto">
              <a:xfrm>
                <a:off x="4903770" y="3967311"/>
                <a:ext cx="337827" cy="24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57" name="Straight Connector 156">
                <a:extLst>
                  <a:ext uri="{FF2B5EF4-FFF2-40B4-BE49-F238E27FC236}">
                    <a16:creationId xmlns:a16="http://schemas.microsoft.com/office/drawing/2014/main" id="{2D39A61B-9783-422A-8E6F-F3F482D6CD01}"/>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40C87552-92B4-4548-8F8B-2C29117C2EE5}"/>
                </a:ext>
              </a:extLst>
            </p:cNvPr>
            <p:cNvGrpSpPr/>
            <p:nvPr/>
          </p:nvGrpSpPr>
          <p:grpSpPr>
            <a:xfrm>
              <a:off x="1669878" y="5209135"/>
              <a:ext cx="301708" cy="812152"/>
              <a:chOff x="5772451" y="4276328"/>
              <a:chExt cx="335634" cy="1323782"/>
            </a:xfrm>
          </p:grpSpPr>
          <p:sp>
            <p:nvSpPr>
              <p:cNvPr id="154" name="TextBox 92">
                <a:extLst>
                  <a:ext uri="{FF2B5EF4-FFF2-40B4-BE49-F238E27FC236}">
                    <a16:creationId xmlns:a16="http://schemas.microsoft.com/office/drawing/2014/main" id="{459DB0A7-73B9-4D16-B4B5-7F15FEC89175}"/>
                  </a:ext>
                </a:extLst>
              </p:cNvPr>
              <p:cNvSpPr txBox="1">
                <a:spLocks noChangeArrowheads="1"/>
              </p:cNvSpPr>
              <p:nvPr/>
            </p:nvSpPr>
            <p:spPr bwMode="auto">
              <a:xfrm rot="16200000">
                <a:off x="5334088" y="4826114"/>
                <a:ext cx="1212359" cy="3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2 mg </a:t>
                </a:r>
                <a:r>
                  <a:rPr lang="en-GB" altLang="en-US" sz="1200" dirty="0" err="1">
                    <a:solidFill>
                      <a:srgbClr val="000000"/>
                    </a:solidFill>
                  </a:rPr>
                  <a:t>MyrB</a:t>
                </a:r>
                <a:endParaRPr lang="en-GB" altLang="en-US" sz="1200"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rPr>
                  <a:t>/TDF</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55" name="Straight Connector 154">
                <a:extLst>
                  <a:ext uri="{FF2B5EF4-FFF2-40B4-BE49-F238E27FC236}">
                    <a16:creationId xmlns:a16="http://schemas.microsoft.com/office/drawing/2014/main" id="{1B616FB0-830C-469B-B03A-4B99B045CEDE}"/>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01A7BD0C-1D10-48A1-9636-11D7AD254431}"/>
                </a:ext>
              </a:extLst>
            </p:cNvPr>
            <p:cNvGrpSpPr/>
            <p:nvPr/>
          </p:nvGrpSpPr>
          <p:grpSpPr>
            <a:xfrm>
              <a:off x="543302" y="4854634"/>
              <a:ext cx="345893" cy="150854"/>
              <a:chOff x="4973034" y="3707058"/>
              <a:chExt cx="384784" cy="245886"/>
            </a:xfrm>
          </p:grpSpPr>
          <p:sp>
            <p:nvSpPr>
              <p:cNvPr id="152" name="TextBox 83">
                <a:extLst>
                  <a:ext uri="{FF2B5EF4-FFF2-40B4-BE49-F238E27FC236}">
                    <a16:creationId xmlns:a16="http://schemas.microsoft.com/office/drawing/2014/main" id="{570AF9DC-41FE-4A1B-8823-8BB659202D01}"/>
                  </a:ext>
                </a:extLst>
              </p:cNvPr>
              <p:cNvSpPr txBox="1">
                <a:spLocks noChangeArrowheads="1"/>
              </p:cNvSpPr>
              <p:nvPr/>
            </p:nvSpPr>
            <p:spPr bwMode="auto">
              <a:xfrm>
                <a:off x="4973034" y="3707058"/>
                <a:ext cx="268563"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20</a:t>
                </a:r>
              </a:p>
            </p:txBody>
          </p:sp>
          <p:cxnSp>
            <p:nvCxnSpPr>
              <p:cNvPr id="153" name="Straight Connector 152">
                <a:extLst>
                  <a:ext uri="{FF2B5EF4-FFF2-40B4-BE49-F238E27FC236}">
                    <a16:creationId xmlns:a16="http://schemas.microsoft.com/office/drawing/2014/main" id="{85924750-DE7E-46BA-B3BD-FCDA460D62B6}"/>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53CD4E23-EADF-4F92-B354-7A8DF8821239}"/>
                </a:ext>
              </a:extLst>
            </p:cNvPr>
            <p:cNvGrpSpPr/>
            <p:nvPr/>
          </p:nvGrpSpPr>
          <p:grpSpPr>
            <a:xfrm>
              <a:off x="543302" y="4275256"/>
              <a:ext cx="345893" cy="150854"/>
              <a:chOff x="4973034" y="3707058"/>
              <a:chExt cx="384784" cy="245886"/>
            </a:xfrm>
          </p:grpSpPr>
          <p:sp>
            <p:nvSpPr>
              <p:cNvPr id="150" name="TextBox 83">
                <a:extLst>
                  <a:ext uri="{FF2B5EF4-FFF2-40B4-BE49-F238E27FC236}">
                    <a16:creationId xmlns:a16="http://schemas.microsoft.com/office/drawing/2014/main" id="{481A595B-D450-47C2-960A-41B22ECC0A98}"/>
                  </a:ext>
                </a:extLst>
              </p:cNvPr>
              <p:cNvSpPr txBox="1">
                <a:spLocks noChangeArrowheads="1"/>
              </p:cNvSpPr>
              <p:nvPr/>
            </p:nvSpPr>
            <p:spPr bwMode="auto">
              <a:xfrm>
                <a:off x="4973034" y="3707058"/>
                <a:ext cx="268563" cy="24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60</a:t>
                </a:r>
              </a:p>
            </p:txBody>
          </p:sp>
          <p:cxnSp>
            <p:nvCxnSpPr>
              <p:cNvPr id="151" name="Straight Connector 150">
                <a:extLst>
                  <a:ext uri="{FF2B5EF4-FFF2-40B4-BE49-F238E27FC236}">
                    <a16:creationId xmlns:a16="http://schemas.microsoft.com/office/drawing/2014/main" id="{E8E2295D-8D18-4D2C-A8E2-3992DDFAE7D8}"/>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5D367F87-7C6F-4547-B1BA-C1690C032F9F}"/>
                </a:ext>
              </a:extLst>
            </p:cNvPr>
            <p:cNvGrpSpPr/>
            <p:nvPr/>
          </p:nvGrpSpPr>
          <p:grpSpPr>
            <a:xfrm>
              <a:off x="1176748" y="4334470"/>
              <a:ext cx="643671" cy="144016"/>
              <a:chOff x="3764626" y="6413147"/>
              <a:chExt cx="662912" cy="144016"/>
            </a:xfrm>
          </p:grpSpPr>
          <p:cxnSp>
            <p:nvCxnSpPr>
              <p:cNvPr id="146" name="Straight Connector 145">
                <a:extLst>
                  <a:ext uri="{FF2B5EF4-FFF2-40B4-BE49-F238E27FC236}">
                    <a16:creationId xmlns:a16="http://schemas.microsoft.com/office/drawing/2014/main" id="{2A23B9EE-5B14-46F2-BFE8-2683D970C1F4}"/>
                  </a:ext>
                </a:extLst>
              </p:cNvPr>
              <p:cNvCxnSpPr/>
              <p:nvPr/>
            </p:nvCxnSpPr>
            <p:spPr>
              <a:xfrm>
                <a:off x="3764627"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1537270-DB5C-4487-87D0-21B9A464F38C}"/>
                  </a:ext>
                </a:extLst>
              </p:cNvPr>
              <p:cNvCxnSpPr/>
              <p:nvPr/>
            </p:nvCxnSpPr>
            <p:spPr>
              <a:xfrm>
                <a:off x="3764627" y="6485155"/>
                <a:ext cx="6629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967FA6D-90DA-4402-A6CE-E60A80A8A4D9}"/>
                  </a:ext>
                </a:extLst>
              </p:cNvPr>
              <p:cNvCxnSpPr/>
              <p:nvPr/>
            </p:nvCxnSpPr>
            <p:spPr>
              <a:xfrm>
                <a:off x="3764626"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3658431-1016-415D-B2E7-D6A9F3BC2987}"/>
                  </a:ext>
                </a:extLst>
              </p:cNvPr>
              <p:cNvCxnSpPr/>
              <p:nvPr/>
            </p:nvCxnSpPr>
            <p:spPr>
              <a:xfrm>
                <a:off x="4427092"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11E35AF2-A211-47DA-A799-336E9DE32085}"/>
                </a:ext>
              </a:extLst>
            </p:cNvPr>
            <p:cNvGrpSpPr/>
            <p:nvPr/>
          </p:nvGrpSpPr>
          <p:grpSpPr>
            <a:xfrm>
              <a:off x="1176748" y="4078284"/>
              <a:ext cx="1304515" cy="144016"/>
              <a:chOff x="3764626" y="6413147"/>
              <a:chExt cx="662912" cy="144016"/>
            </a:xfrm>
          </p:grpSpPr>
          <p:cxnSp>
            <p:nvCxnSpPr>
              <p:cNvPr id="142" name="Straight Connector 141">
                <a:extLst>
                  <a:ext uri="{FF2B5EF4-FFF2-40B4-BE49-F238E27FC236}">
                    <a16:creationId xmlns:a16="http://schemas.microsoft.com/office/drawing/2014/main" id="{07460A4F-4159-407B-93B9-A99196CEDF65}"/>
                  </a:ext>
                </a:extLst>
              </p:cNvPr>
              <p:cNvCxnSpPr/>
              <p:nvPr/>
            </p:nvCxnSpPr>
            <p:spPr>
              <a:xfrm>
                <a:off x="3764627"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0F09414-8DC8-4C03-B0AD-D850DA87EF02}"/>
                  </a:ext>
                </a:extLst>
              </p:cNvPr>
              <p:cNvCxnSpPr/>
              <p:nvPr/>
            </p:nvCxnSpPr>
            <p:spPr>
              <a:xfrm>
                <a:off x="3764627" y="6485155"/>
                <a:ext cx="6629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AA57606-6CF7-4DD3-8679-018AD01BA23F}"/>
                  </a:ext>
                </a:extLst>
              </p:cNvPr>
              <p:cNvCxnSpPr/>
              <p:nvPr/>
            </p:nvCxnSpPr>
            <p:spPr>
              <a:xfrm>
                <a:off x="3764626"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579F1F8-6B1C-44A4-9170-53248D8CB512}"/>
                  </a:ext>
                </a:extLst>
              </p:cNvPr>
              <p:cNvCxnSpPr/>
              <p:nvPr/>
            </p:nvCxnSpPr>
            <p:spPr>
              <a:xfrm>
                <a:off x="4427092"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4C14E16-6145-4028-AB24-E8A7B94CA7FB}"/>
                </a:ext>
              </a:extLst>
            </p:cNvPr>
            <p:cNvGrpSpPr/>
            <p:nvPr/>
          </p:nvGrpSpPr>
          <p:grpSpPr>
            <a:xfrm>
              <a:off x="1176748" y="3818372"/>
              <a:ext cx="1897446" cy="144016"/>
              <a:chOff x="3764626" y="6413147"/>
              <a:chExt cx="662912" cy="144016"/>
            </a:xfrm>
          </p:grpSpPr>
          <p:cxnSp>
            <p:nvCxnSpPr>
              <p:cNvPr id="138" name="Straight Connector 137">
                <a:extLst>
                  <a:ext uri="{FF2B5EF4-FFF2-40B4-BE49-F238E27FC236}">
                    <a16:creationId xmlns:a16="http://schemas.microsoft.com/office/drawing/2014/main" id="{69DC74F3-FEDD-4E63-935A-21F279098B29}"/>
                  </a:ext>
                </a:extLst>
              </p:cNvPr>
              <p:cNvCxnSpPr/>
              <p:nvPr/>
            </p:nvCxnSpPr>
            <p:spPr>
              <a:xfrm>
                <a:off x="3764627"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9D64DEC-A3D4-4498-ACF1-7340BE9C34F7}"/>
                  </a:ext>
                </a:extLst>
              </p:cNvPr>
              <p:cNvCxnSpPr/>
              <p:nvPr/>
            </p:nvCxnSpPr>
            <p:spPr>
              <a:xfrm>
                <a:off x="3764627" y="6485155"/>
                <a:ext cx="6629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4183B33-EA6E-4726-99AC-84EFA776BF37}"/>
                  </a:ext>
                </a:extLst>
              </p:cNvPr>
              <p:cNvCxnSpPr/>
              <p:nvPr/>
            </p:nvCxnSpPr>
            <p:spPr>
              <a:xfrm>
                <a:off x="3764626"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252D6E7-6D98-4866-9C66-2509EEF90CEC}"/>
                  </a:ext>
                </a:extLst>
              </p:cNvPr>
              <p:cNvCxnSpPr/>
              <p:nvPr/>
            </p:nvCxnSpPr>
            <p:spPr>
              <a:xfrm>
                <a:off x="4427092" y="6413147"/>
                <a:ext cx="44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TextBox 134">
              <a:extLst>
                <a:ext uri="{FF2B5EF4-FFF2-40B4-BE49-F238E27FC236}">
                  <a16:creationId xmlns:a16="http://schemas.microsoft.com/office/drawing/2014/main" id="{426E0B15-0A65-4EE7-8414-1C75BC6BA81D}"/>
                </a:ext>
              </a:extLst>
            </p:cNvPr>
            <p:cNvSpPr txBox="1"/>
            <p:nvPr/>
          </p:nvSpPr>
          <p:spPr>
            <a:xfrm>
              <a:off x="1353602" y="4172031"/>
              <a:ext cx="274434" cy="369332"/>
            </a:xfrm>
            <a:prstGeom prst="rect">
              <a:avLst/>
            </a:prstGeom>
            <a:noFill/>
          </p:spPr>
          <p:txBody>
            <a:bodyPr wrap="none" rtlCol="0">
              <a:spAutoFit/>
            </a:bodyPr>
            <a:lstStyle/>
            <a:p>
              <a:r>
                <a:rPr lang="en-GB" dirty="0"/>
                <a:t>*</a:t>
              </a:r>
            </a:p>
          </p:txBody>
        </p:sp>
        <p:sp>
          <p:nvSpPr>
            <p:cNvPr id="136" name="TextBox 135">
              <a:extLst>
                <a:ext uri="{FF2B5EF4-FFF2-40B4-BE49-F238E27FC236}">
                  <a16:creationId xmlns:a16="http://schemas.microsoft.com/office/drawing/2014/main" id="{7B74F917-EE0A-4036-A354-FBE6E64387F9}"/>
                </a:ext>
              </a:extLst>
            </p:cNvPr>
            <p:cNvSpPr txBox="1"/>
            <p:nvPr/>
          </p:nvSpPr>
          <p:spPr>
            <a:xfrm>
              <a:off x="1657170" y="3883696"/>
              <a:ext cx="274434" cy="369332"/>
            </a:xfrm>
            <a:prstGeom prst="rect">
              <a:avLst/>
            </a:prstGeom>
            <a:noFill/>
          </p:spPr>
          <p:txBody>
            <a:bodyPr wrap="none" rtlCol="0">
              <a:spAutoFit/>
            </a:bodyPr>
            <a:lstStyle/>
            <a:p>
              <a:r>
                <a:rPr lang="en-GB" dirty="0"/>
                <a:t>*</a:t>
              </a:r>
            </a:p>
          </p:txBody>
        </p:sp>
        <p:sp>
          <p:nvSpPr>
            <p:cNvPr id="137" name="TextBox 136">
              <a:extLst>
                <a:ext uri="{FF2B5EF4-FFF2-40B4-BE49-F238E27FC236}">
                  <a16:creationId xmlns:a16="http://schemas.microsoft.com/office/drawing/2014/main" id="{8EFFA563-9BE5-4DCB-8BEF-04956159F8FF}"/>
                </a:ext>
              </a:extLst>
            </p:cNvPr>
            <p:cNvSpPr txBox="1"/>
            <p:nvPr/>
          </p:nvSpPr>
          <p:spPr>
            <a:xfrm>
              <a:off x="1829006" y="3613970"/>
              <a:ext cx="274434" cy="369332"/>
            </a:xfrm>
            <a:prstGeom prst="rect">
              <a:avLst/>
            </a:prstGeom>
            <a:noFill/>
          </p:spPr>
          <p:txBody>
            <a:bodyPr wrap="none" rtlCol="0">
              <a:spAutoFit/>
            </a:bodyPr>
            <a:lstStyle/>
            <a:p>
              <a:r>
                <a:rPr lang="en-GB" dirty="0"/>
                <a:t>*</a:t>
              </a:r>
            </a:p>
          </p:txBody>
        </p:sp>
      </p:grpSp>
      <p:graphicFrame>
        <p:nvGraphicFramePr>
          <p:cNvPr id="226" name="Tabelle 2">
            <a:extLst>
              <a:ext uri="{FF2B5EF4-FFF2-40B4-BE49-F238E27FC236}">
                <a16:creationId xmlns:a16="http://schemas.microsoft.com/office/drawing/2014/main" id="{0569B0BA-1D77-4594-A61D-F5E291A6CDAA}"/>
              </a:ext>
            </a:extLst>
          </p:cNvPr>
          <p:cNvGraphicFramePr>
            <a:graphicFrameLocks noGrp="1"/>
          </p:cNvGraphicFramePr>
          <p:nvPr>
            <p:extLst>
              <p:ext uri="{D42A27DB-BD31-4B8C-83A1-F6EECF244321}">
                <p14:modId xmlns:p14="http://schemas.microsoft.com/office/powerpoint/2010/main" val="312892541"/>
              </p:ext>
            </p:extLst>
          </p:nvPr>
        </p:nvGraphicFramePr>
        <p:xfrm>
          <a:off x="3317911" y="3407015"/>
          <a:ext cx="2172665" cy="1391580"/>
        </p:xfrm>
        <a:graphic>
          <a:graphicData uri="http://schemas.openxmlformats.org/drawingml/2006/table">
            <a:tbl>
              <a:tblPr firstRow="1" bandRow="1">
                <a:tableStyleId>{69012ECD-51FC-41F1-AA8D-1B2483CD663E}</a:tableStyleId>
              </a:tblPr>
              <a:tblGrid>
                <a:gridCol w="1033591">
                  <a:extLst>
                    <a:ext uri="{9D8B030D-6E8A-4147-A177-3AD203B41FA5}">
                      <a16:colId xmlns:a16="http://schemas.microsoft.com/office/drawing/2014/main" val="20000"/>
                    </a:ext>
                  </a:extLst>
                </a:gridCol>
                <a:gridCol w="569537">
                  <a:extLst>
                    <a:ext uri="{9D8B030D-6E8A-4147-A177-3AD203B41FA5}">
                      <a16:colId xmlns:a16="http://schemas.microsoft.com/office/drawing/2014/main" val="20001"/>
                    </a:ext>
                  </a:extLst>
                </a:gridCol>
                <a:gridCol w="569537">
                  <a:extLst>
                    <a:ext uri="{9D8B030D-6E8A-4147-A177-3AD203B41FA5}">
                      <a16:colId xmlns:a16="http://schemas.microsoft.com/office/drawing/2014/main" val="20002"/>
                    </a:ext>
                  </a:extLst>
                </a:gridCol>
              </a:tblGrid>
              <a:tr h="205740">
                <a:tc gridSpan="3">
                  <a:txBody>
                    <a:bodyPr/>
                    <a:lstStyle/>
                    <a:p>
                      <a:pPr algn="ctr"/>
                      <a:r>
                        <a:rPr lang="de-DE" sz="1050" dirty="0">
                          <a:latin typeface="+mn-lt"/>
                        </a:rPr>
                        <a:t>Median RNA log</a:t>
                      </a:r>
                      <a:r>
                        <a:rPr lang="de-DE" sz="1050" baseline="-25000" dirty="0">
                          <a:latin typeface="+mn-lt"/>
                        </a:rPr>
                        <a:t>10</a:t>
                      </a:r>
                      <a:r>
                        <a:rPr lang="de-DE" sz="1050" dirty="0">
                          <a:latin typeface="+mn-lt"/>
                        </a:rPr>
                        <a:t>  change to BL</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de-DE" dirty="0"/>
                    </a:p>
                  </a:txBody>
                  <a:tcPr/>
                </a:tc>
                <a:tc hMerge="1">
                  <a:txBody>
                    <a:bodyPr/>
                    <a:lstStyle/>
                    <a:p>
                      <a:pPr algn="ctr"/>
                      <a:endParaRPr lang="de-DE" sz="1200" dirty="0">
                        <a:latin typeface="Calibri"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05740">
                <a:tc gridSpan="2">
                  <a:txBody>
                    <a:bodyPr/>
                    <a:lstStyle/>
                    <a:p>
                      <a:pPr algn="ctr"/>
                      <a:r>
                        <a:rPr lang="de-DE" sz="1050" dirty="0">
                          <a:solidFill>
                            <a:schemeClr val="bg1"/>
                          </a:solidFill>
                          <a:latin typeface="+mn-lt"/>
                        </a:rPr>
                        <a:t>                                    </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a:txBody>
                    <a:bodyPr/>
                    <a:lstStyle/>
                    <a:p>
                      <a:pPr algn="ctr"/>
                      <a:endParaRPr lang="de-DE" sz="1050" dirty="0">
                        <a:solidFill>
                          <a:schemeClr val="bg1"/>
                        </a:solidFill>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194310">
                <a:tc>
                  <a:txBody>
                    <a:bodyPr/>
                    <a:lstStyle/>
                    <a:p>
                      <a:endParaRPr lang="de-DE" sz="1050" dirty="0">
                        <a:solidFill>
                          <a:schemeClr val="bg1"/>
                        </a:solidFill>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050" dirty="0">
                          <a:solidFill>
                            <a:schemeClr val="bg1"/>
                          </a:solidFill>
                          <a:latin typeface="+mn-lt"/>
                        </a:rPr>
                        <a:t>Week 24</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dirty="0">
                          <a:solidFill>
                            <a:schemeClr val="bg1"/>
                          </a:solidFill>
                          <a:latin typeface="+mn-lt"/>
                        </a:rPr>
                        <a:t>Week 48</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71494880"/>
                  </a:ext>
                </a:extLst>
              </a:tr>
              <a:tr h="194310">
                <a:tc>
                  <a:txBody>
                    <a:bodyPr/>
                    <a:lstStyle/>
                    <a:p>
                      <a:r>
                        <a:rPr lang="de-DE" sz="1050" dirty="0">
                          <a:latin typeface="+mn-lt"/>
                        </a:rPr>
                        <a:t>2 mg MyrB/TDF</a:t>
                      </a:r>
                    </a:p>
                  </a:txBody>
                  <a:tcPr marL="18000" marR="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rPr>
                        <a:t>1.75</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cs typeface="Calibri" panose="020F0502020204030204" pitchFamily="34" charset="0"/>
                        </a:rPr>
                        <a:t>0.35 </a:t>
                      </a:r>
                      <a:endParaRPr lang="de-DE" sz="105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4310">
                <a:tc>
                  <a:txBody>
                    <a:bodyPr/>
                    <a:lstStyle/>
                    <a:p>
                      <a:r>
                        <a:rPr lang="de-DE" sz="1050" dirty="0">
                          <a:latin typeface="+mn-lt"/>
                        </a:rPr>
                        <a:t>5 mg MyrB/TDF</a:t>
                      </a:r>
                    </a:p>
                  </a:txBody>
                  <a:tcPr marL="18000" marR="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rPr>
                        <a:t>1.60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cs typeface="Calibri" panose="020F0502020204030204" pitchFamily="34" charset="0"/>
                        </a:rPr>
                        <a:t>0.12</a:t>
                      </a:r>
                      <a:endParaRPr lang="de-DE" sz="105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4310">
                <a:tc>
                  <a:txBody>
                    <a:bodyPr/>
                    <a:lstStyle/>
                    <a:p>
                      <a:r>
                        <a:rPr lang="de-DE" sz="1050" dirty="0">
                          <a:latin typeface="+mn-lt"/>
                        </a:rPr>
                        <a:t>10 mg MyrB/TDF</a:t>
                      </a:r>
                    </a:p>
                  </a:txBody>
                  <a:tcPr marL="18000" marR="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rPr>
                        <a:t>2.70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50" dirty="0">
                          <a:latin typeface="+mn-lt"/>
                          <a:cs typeface="Arial" panose="020B0604020202020204" pitchFamily="34" charset="0"/>
                        </a:rPr>
                        <a:t>–</a:t>
                      </a:r>
                      <a:r>
                        <a:rPr lang="de-DE" sz="1050" dirty="0">
                          <a:latin typeface="+mn-lt"/>
                          <a:cs typeface="Calibri" panose="020F0502020204030204" pitchFamily="34" charset="0"/>
                        </a:rPr>
                        <a:t>0.39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310">
                <a:tc>
                  <a:txBody>
                    <a:bodyPr/>
                    <a:lstStyle/>
                    <a:p>
                      <a:r>
                        <a:rPr lang="de-DE" sz="1050" dirty="0">
                          <a:latin typeface="+mn-lt"/>
                        </a:rPr>
                        <a:t>TDF</a:t>
                      </a:r>
                    </a:p>
                  </a:txBody>
                  <a:tcPr marL="18000" marR="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latin typeface="+mn-lt"/>
                          <a:cs typeface="Arial" panose="020B0604020202020204" pitchFamily="34" charset="0"/>
                        </a:rPr>
                        <a:t>–</a:t>
                      </a:r>
                      <a:r>
                        <a:rPr lang="de-DE" sz="1050" dirty="0">
                          <a:latin typeface="+mn-lt"/>
                        </a:rPr>
                        <a:t>0.18</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050" dirty="0">
                          <a:latin typeface="+mn-lt"/>
                          <a:cs typeface="Calibri" panose="020F0502020204030204" pitchFamily="34" charset="0"/>
                        </a:rPr>
                        <a:t>+0.07</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228" name="Table 227">
            <a:extLst>
              <a:ext uri="{FF2B5EF4-FFF2-40B4-BE49-F238E27FC236}">
                <a16:creationId xmlns:a16="http://schemas.microsoft.com/office/drawing/2014/main" id="{05C30129-616A-4445-9F22-8A9BB78A98B8}"/>
              </a:ext>
            </a:extLst>
          </p:cNvPr>
          <p:cNvGraphicFramePr>
            <a:graphicFrameLocks noGrp="1"/>
          </p:cNvGraphicFramePr>
          <p:nvPr>
            <p:extLst>
              <p:ext uri="{D42A27DB-BD31-4B8C-83A1-F6EECF244321}">
                <p14:modId xmlns:p14="http://schemas.microsoft.com/office/powerpoint/2010/main" val="1247898054"/>
              </p:ext>
            </p:extLst>
          </p:nvPr>
        </p:nvGraphicFramePr>
        <p:xfrm>
          <a:off x="6349863" y="3702226"/>
          <a:ext cx="2376001" cy="167640"/>
        </p:xfrm>
        <a:graphic>
          <a:graphicData uri="http://schemas.openxmlformats.org/drawingml/2006/table">
            <a:tbl>
              <a:tblPr firstRow="1" bandRow="1">
                <a:tableStyleId>{5940675A-B579-460E-94D1-54222C63F5DA}</a:tableStyleId>
              </a:tblPr>
              <a:tblGrid>
                <a:gridCol w="496478">
                  <a:extLst>
                    <a:ext uri="{9D8B030D-6E8A-4147-A177-3AD203B41FA5}">
                      <a16:colId xmlns:a16="http://schemas.microsoft.com/office/drawing/2014/main" val="19796211"/>
                    </a:ext>
                  </a:extLst>
                </a:gridCol>
                <a:gridCol w="1879523">
                  <a:extLst>
                    <a:ext uri="{9D8B030D-6E8A-4147-A177-3AD203B41FA5}">
                      <a16:colId xmlns:a16="http://schemas.microsoft.com/office/drawing/2014/main" val="192089630"/>
                    </a:ext>
                  </a:extLst>
                </a:gridCol>
              </a:tblGrid>
              <a:tr h="147084">
                <a:tc>
                  <a:txBody>
                    <a:bodyPr/>
                    <a:lstStyle/>
                    <a:p>
                      <a:pPr algn="ctr"/>
                      <a:r>
                        <a:rPr lang="en-GB" sz="1100" b="1" dirty="0"/>
                        <a:t>TDF</a:t>
                      </a:r>
                    </a:p>
                  </a:txBody>
                  <a:tcPr marL="36000" marR="36000" marT="0" marB="0">
                    <a:solidFill>
                      <a:schemeClr val="accent1"/>
                    </a:solidFill>
                  </a:tcPr>
                </a:tc>
                <a:tc>
                  <a:txBody>
                    <a:bodyPr/>
                    <a:lstStyle/>
                    <a:p>
                      <a:pPr algn="ctr"/>
                      <a:r>
                        <a:rPr lang="en-GB" sz="1100" b="1" dirty="0"/>
                        <a:t>TDF</a:t>
                      </a:r>
                    </a:p>
                  </a:txBody>
                  <a:tcPr marL="36000" marR="36000" marT="0" marB="0">
                    <a:solidFill>
                      <a:schemeClr val="accent1"/>
                    </a:solidFill>
                  </a:tcPr>
                </a:tc>
                <a:extLst>
                  <a:ext uri="{0D108BD9-81ED-4DB2-BD59-A6C34878D82A}">
                    <a16:rowId xmlns:a16="http://schemas.microsoft.com/office/drawing/2014/main" val="2598679080"/>
                  </a:ext>
                </a:extLst>
              </a:tr>
            </a:tbl>
          </a:graphicData>
        </a:graphic>
      </p:graphicFrame>
      <p:grpSp>
        <p:nvGrpSpPr>
          <p:cNvPr id="12" name="Group 11">
            <a:extLst>
              <a:ext uri="{FF2B5EF4-FFF2-40B4-BE49-F238E27FC236}">
                <a16:creationId xmlns:a16="http://schemas.microsoft.com/office/drawing/2014/main" id="{E27789D9-4EEF-4F9A-B93E-FCC365D9E7EB}"/>
              </a:ext>
            </a:extLst>
          </p:cNvPr>
          <p:cNvGrpSpPr/>
          <p:nvPr/>
        </p:nvGrpSpPr>
        <p:grpSpPr>
          <a:xfrm>
            <a:off x="3586307" y="5516140"/>
            <a:ext cx="1635873" cy="261610"/>
            <a:chOff x="3806215" y="6326400"/>
            <a:chExt cx="1635873" cy="261610"/>
          </a:xfrm>
        </p:grpSpPr>
        <p:sp>
          <p:nvSpPr>
            <p:cNvPr id="3" name="Rectangle 2">
              <a:extLst>
                <a:ext uri="{FF2B5EF4-FFF2-40B4-BE49-F238E27FC236}">
                  <a16:creationId xmlns:a16="http://schemas.microsoft.com/office/drawing/2014/main" id="{6D21AABE-644B-4FAE-B902-F69F7663DDF0}"/>
                </a:ext>
              </a:extLst>
            </p:cNvPr>
            <p:cNvSpPr/>
            <p:nvPr/>
          </p:nvSpPr>
          <p:spPr>
            <a:xfrm>
              <a:off x="3985307" y="6326400"/>
              <a:ext cx="1456781" cy="261610"/>
            </a:xfrm>
            <a:prstGeom prst="rect">
              <a:avLst/>
            </a:prstGeom>
          </p:spPr>
          <p:txBody>
            <a:bodyPr>
              <a:spAutoFit/>
            </a:bodyPr>
            <a:lstStyle/>
            <a:p>
              <a:pPr lvl="0">
                <a:defRPr/>
              </a:pPr>
              <a:r>
                <a:rPr lang="en-GB" altLang="en-US" sz="1100" dirty="0">
                  <a:solidFill>
                    <a:srgbClr val="000000"/>
                  </a:solidFill>
                </a:rPr>
                <a:t>10 mg </a:t>
              </a:r>
              <a:r>
                <a:rPr lang="en-GB" altLang="en-US" sz="1100" dirty="0" err="1">
                  <a:solidFill>
                    <a:srgbClr val="000000"/>
                  </a:solidFill>
                </a:rPr>
                <a:t>MyrB</a:t>
              </a:r>
              <a:r>
                <a:rPr lang="en-GB" altLang="en-US" sz="1100" dirty="0">
                  <a:solidFill>
                    <a:srgbClr val="000000"/>
                  </a:solidFill>
                </a:rPr>
                <a:t> /TDF</a:t>
              </a:r>
            </a:p>
          </p:txBody>
        </p:sp>
        <p:grpSp>
          <p:nvGrpSpPr>
            <p:cNvPr id="11" name="Group 10">
              <a:extLst>
                <a:ext uri="{FF2B5EF4-FFF2-40B4-BE49-F238E27FC236}">
                  <a16:creationId xmlns:a16="http://schemas.microsoft.com/office/drawing/2014/main" id="{AC5DC217-8840-44A0-A210-3BBB2FBA21C7}"/>
                </a:ext>
              </a:extLst>
            </p:cNvPr>
            <p:cNvGrpSpPr/>
            <p:nvPr/>
          </p:nvGrpSpPr>
          <p:grpSpPr>
            <a:xfrm>
              <a:off x="3806215" y="6403205"/>
              <a:ext cx="237304" cy="108000"/>
              <a:chOff x="4301472" y="6758106"/>
              <a:chExt cx="237304" cy="108000"/>
            </a:xfrm>
          </p:grpSpPr>
          <p:sp>
            <p:nvSpPr>
              <p:cNvPr id="172" name="Oval 302">
                <a:extLst>
                  <a:ext uri="{FF2B5EF4-FFF2-40B4-BE49-F238E27FC236}">
                    <a16:creationId xmlns:a16="http://schemas.microsoft.com/office/drawing/2014/main" id="{B0FC78C6-F520-4206-AE01-B28399587874}"/>
                  </a:ext>
                </a:extLst>
              </p:cNvPr>
              <p:cNvSpPr/>
              <p:nvPr/>
            </p:nvSpPr>
            <p:spPr>
              <a:xfrm>
                <a:off x="4366124" y="6758106"/>
                <a:ext cx="108000" cy="108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9" name="Straight Connector 8">
                <a:extLst>
                  <a:ext uri="{FF2B5EF4-FFF2-40B4-BE49-F238E27FC236}">
                    <a16:creationId xmlns:a16="http://schemas.microsoft.com/office/drawing/2014/main" id="{E4CDD98B-A297-4BB2-88C3-943C85C56C6C}"/>
                  </a:ext>
                </a:extLst>
              </p:cNvPr>
              <p:cNvCxnSpPr/>
              <p:nvPr/>
            </p:nvCxnSpPr>
            <p:spPr>
              <a:xfrm>
                <a:off x="4301472" y="6812106"/>
                <a:ext cx="23730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13E01585-ACD0-45D7-98AB-029A750D0328}"/>
              </a:ext>
            </a:extLst>
          </p:cNvPr>
          <p:cNvGrpSpPr/>
          <p:nvPr/>
        </p:nvGrpSpPr>
        <p:grpSpPr>
          <a:xfrm>
            <a:off x="3586307" y="5361267"/>
            <a:ext cx="1635873" cy="261610"/>
            <a:chOff x="3586307" y="6128961"/>
            <a:chExt cx="1635873" cy="261610"/>
          </a:xfrm>
        </p:grpSpPr>
        <p:sp>
          <p:nvSpPr>
            <p:cNvPr id="174" name="Rectangle 173">
              <a:extLst>
                <a:ext uri="{FF2B5EF4-FFF2-40B4-BE49-F238E27FC236}">
                  <a16:creationId xmlns:a16="http://schemas.microsoft.com/office/drawing/2014/main" id="{63F76DAA-E662-4CCB-9D90-50F666C97EE2}"/>
                </a:ext>
              </a:extLst>
            </p:cNvPr>
            <p:cNvSpPr/>
            <p:nvPr/>
          </p:nvSpPr>
          <p:spPr>
            <a:xfrm>
              <a:off x="3650959" y="620663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8" name="Rectangle 177">
              <a:extLst>
                <a:ext uri="{FF2B5EF4-FFF2-40B4-BE49-F238E27FC236}">
                  <a16:creationId xmlns:a16="http://schemas.microsoft.com/office/drawing/2014/main" id="{93C3F21E-64B6-486D-8B4A-3A7299720F38}"/>
                </a:ext>
              </a:extLst>
            </p:cNvPr>
            <p:cNvSpPr/>
            <p:nvPr/>
          </p:nvSpPr>
          <p:spPr>
            <a:xfrm>
              <a:off x="3765399" y="6128961"/>
              <a:ext cx="1456781" cy="261610"/>
            </a:xfrm>
            <a:prstGeom prst="rect">
              <a:avLst/>
            </a:prstGeom>
          </p:spPr>
          <p:txBody>
            <a:bodyPr>
              <a:spAutoFit/>
            </a:bodyPr>
            <a:lstStyle/>
            <a:p>
              <a:pPr lvl="0">
                <a:defRPr/>
              </a:pPr>
              <a:r>
                <a:rPr lang="en-GB" altLang="en-US" sz="1100" dirty="0">
                  <a:solidFill>
                    <a:srgbClr val="000000"/>
                  </a:solidFill>
                </a:rPr>
                <a:t>5 mg </a:t>
              </a:r>
              <a:r>
                <a:rPr lang="en-GB" altLang="en-US" sz="1100" dirty="0" err="1">
                  <a:solidFill>
                    <a:srgbClr val="000000"/>
                  </a:solidFill>
                </a:rPr>
                <a:t>MyrB</a:t>
              </a:r>
              <a:r>
                <a:rPr lang="en-GB" altLang="en-US" sz="1100" dirty="0">
                  <a:solidFill>
                    <a:srgbClr val="000000"/>
                  </a:solidFill>
                </a:rPr>
                <a:t> /TDF</a:t>
              </a:r>
            </a:p>
          </p:txBody>
        </p:sp>
        <p:cxnSp>
          <p:nvCxnSpPr>
            <p:cNvPr id="181" name="Straight Connector 180">
              <a:extLst>
                <a:ext uri="{FF2B5EF4-FFF2-40B4-BE49-F238E27FC236}">
                  <a16:creationId xmlns:a16="http://schemas.microsoft.com/office/drawing/2014/main" id="{48422C68-1CC9-4141-8934-D0B67382DD0B}"/>
                </a:ext>
              </a:extLst>
            </p:cNvPr>
            <p:cNvCxnSpPr/>
            <p:nvPr/>
          </p:nvCxnSpPr>
          <p:spPr>
            <a:xfrm>
              <a:off x="3586307" y="6259766"/>
              <a:ext cx="23730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21E869-A7C4-4BBF-BB12-C0580A14B9FB}"/>
              </a:ext>
            </a:extLst>
          </p:cNvPr>
          <p:cNvGrpSpPr/>
          <p:nvPr/>
        </p:nvGrpSpPr>
        <p:grpSpPr>
          <a:xfrm>
            <a:off x="3586307" y="5206392"/>
            <a:ext cx="1635873" cy="261610"/>
            <a:chOff x="3586307" y="5936602"/>
            <a:chExt cx="1635873" cy="261610"/>
          </a:xfrm>
        </p:grpSpPr>
        <p:sp>
          <p:nvSpPr>
            <p:cNvPr id="175" name="Oval 174">
              <a:extLst>
                <a:ext uri="{FF2B5EF4-FFF2-40B4-BE49-F238E27FC236}">
                  <a16:creationId xmlns:a16="http://schemas.microsoft.com/office/drawing/2014/main" id="{826B4025-B142-4CFD-8B52-F47CD4DFC7DC}"/>
                </a:ext>
              </a:extLst>
            </p:cNvPr>
            <p:cNvSpPr/>
            <p:nvPr/>
          </p:nvSpPr>
          <p:spPr>
            <a:xfrm>
              <a:off x="3650959" y="6009812"/>
              <a:ext cx="108000" cy="108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3" name="Rectangle 182">
              <a:extLst>
                <a:ext uri="{FF2B5EF4-FFF2-40B4-BE49-F238E27FC236}">
                  <a16:creationId xmlns:a16="http://schemas.microsoft.com/office/drawing/2014/main" id="{49498DEB-0160-4FB8-849E-0F35F62E4BEE}"/>
                </a:ext>
              </a:extLst>
            </p:cNvPr>
            <p:cNvSpPr/>
            <p:nvPr/>
          </p:nvSpPr>
          <p:spPr>
            <a:xfrm>
              <a:off x="3765399" y="5936602"/>
              <a:ext cx="1456781" cy="261610"/>
            </a:xfrm>
            <a:prstGeom prst="rect">
              <a:avLst/>
            </a:prstGeom>
          </p:spPr>
          <p:txBody>
            <a:bodyPr>
              <a:spAutoFit/>
            </a:bodyPr>
            <a:lstStyle/>
            <a:p>
              <a:pPr lvl="0">
                <a:defRPr/>
              </a:pPr>
              <a:r>
                <a:rPr lang="en-GB" altLang="en-US" sz="1100" dirty="0">
                  <a:solidFill>
                    <a:srgbClr val="000000"/>
                  </a:solidFill>
                </a:rPr>
                <a:t>2 mg </a:t>
              </a:r>
              <a:r>
                <a:rPr lang="en-GB" altLang="en-US" sz="1100" dirty="0" err="1">
                  <a:solidFill>
                    <a:srgbClr val="000000"/>
                  </a:solidFill>
                </a:rPr>
                <a:t>MyrB</a:t>
              </a:r>
              <a:r>
                <a:rPr lang="en-GB" altLang="en-US" sz="1100" dirty="0">
                  <a:solidFill>
                    <a:srgbClr val="000000"/>
                  </a:solidFill>
                </a:rPr>
                <a:t> /TDF</a:t>
              </a:r>
            </a:p>
          </p:txBody>
        </p:sp>
        <p:cxnSp>
          <p:nvCxnSpPr>
            <p:cNvPr id="186" name="Straight Connector 185">
              <a:extLst>
                <a:ext uri="{FF2B5EF4-FFF2-40B4-BE49-F238E27FC236}">
                  <a16:creationId xmlns:a16="http://schemas.microsoft.com/office/drawing/2014/main" id="{7B539895-5CFF-4A9C-BDAE-30873C43D9DA}"/>
                </a:ext>
              </a:extLst>
            </p:cNvPr>
            <p:cNvCxnSpPr/>
            <p:nvPr/>
          </p:nvCxnSpPr>
          <p:spPr>
            <a:xfrm>
              <a:off x="3586307" y="6067407"/>
              <a:ext cx="237304"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AA96764D-CA37-4692-BE05-06A474CBE0F2}"/>
              </a:ext>
            </a:extLst>
          </p:cNvPr>
          <p:cNvGrpSpPr/>
          <p:nvPr/>
        </p:nvGrpSpPr>
        <p:grpSpPr>
          <a:xfrm>
            <a:off x="3586307" y="5051517"/>
            <a:ext cx="1635873" cy="261610"/>
            <a:chOff x="3586307" y="5749322"/>
            <a:chExt cx="1635873" cy="261610"/>
          </a:xfrm>
        </p:grpSpPr>
        <p:sp>
          <p:nvSpPr>
            <p:cNvPr id="173" name="Oval 319">
              <a:extLst>
                <a:ext uri="{FF2B5EF4-FFF2-40B4-BE49-F238E27FC236}">
                  <a16:creationId xmlns:a16="http://schemas.microsoft.com/office/drawing/2014/main" id="{59C8A43D-F318-4C81-AD3D-C9091B01DF4D}"/>
                </a:ext>
              </a:extLst>
            </p:cNvPr>
            <p:cNvSpPr/>
            <p:nvPr/>
          </p:nvSpPr>
          <p:spPr>
            <a:xfrm>
              <a:off x="3650959" y="5828182"/>
              <a:ext cx="108000" cy="108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8" name="Rectangle 187">
              <a:extLst>
                <a:ext uri="{FF2B5EF4-FFF2-40B4-BE49-F238E27FC236}">
                  <a16:creationId xmlns:a16="http://schemas.microsoft.com/office/drawing/2014/main" id="{258D3567-82F4-4F7C-B968-895C8F05D40A}"/>
                </a:ext>
              </a:extLst>
            </p:cNvPr>
            <p:cNvSpPr/>
            <p:nvPr/>
          </p:nvSpPr>
          <p:spPr>
            <a:xfrm>
              <a:off x="3765399" y="5749322"/>
              <a:ext cx="1456781" cy="261610"/>
            </a:xfrm>
            <a:prstGeom prst="rect">
              <a:avLst/>
            </a:prstGeom>
          </p:spPr>
          <p:txBody>
            <a:bodyPr>
              <a:spAutoFit/>
            </a:bodyPr>
            <a:lstStyle/>
            <a:p>
              <a:pPr lvl="0">
                <a:defRPr/>
              </a:pPr>
              <a:r>
                <a:rPr lang="en-GB" altLang="en-US" sz="1100" dirty="0">
                  <a:solidFill>
                    <a:srgbClr val="000000"/>
                  </a:solidFill>
                </a:rPr>
                <a:t>TDF</a:t>
              </a:r>
            </a:p>
          </p:txBody>
        </p:sp>
        <p:cxnSp>
          <p:nvCxnSpPr>
            <p:cNvPr id="191" name="Straight Connector 190">
              <a:extLst>
                <a:ext uri="{FF2B5EF4-FFF2-40B4-BE49-F238E27FC236}">
                  <a16:creationId xmlns:a16="http://schemas.microsoft.com/office/drawing/2014/main" id="{A5DC2F74-BEE1-4B80-A24F-45985B10188A}"/>
                </a:ext>
              </a:extLst>
            </p:cNvPr>
            <p:cNvCxnSpPr/>
            <p:nvPr/>
          </p:nvCxnSpPr>
          <p:spPr>
            <a:xfrm>
              <a:off x="3586307" y="5880127"/>
              <a:ext cx="2373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96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3</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AD92502A-3556-4C50-819F-CECCA8A9762D}"/>
              </a:ext>
            </a:extLst>
          </p:cNvPr>
          <p:cNvGraphicFramePr>
            <a:graphicFrameLocks/>
          </p:cNvGraphicFramePr>
          <p:nvPr>
            <p:extLst>
              <p:ext uri="{D42A27DB-BD31-4B8C-83A1-F6EECF244321}">
                <p14:modId xmlns:p14="http://schemas.microsoft.com/office/powerpoint/2010/main" val="2750782573"/>
              </p:ext>
            </p:extLst>
          </p:nvPr>
        </p:nvGraphicFramePr>
        <p:xfrm>
          <a:off x="395536" y="1573778"/>
          <a:ext cx="7670552" cy="2574775"/>
        </p:xfrm>
        <a:graphic>
          <a:graphicData uri="http://schemas.openxmlformats.org/drawingml/2006/table">
            <a:tbl>
              <a:tblPr firstRow="1" bandRow="1">
                <a:tableStyleId>{5C22544A-7EE6-4342-B048-85BDC9FD1C3A}</a:tableStyleId>
              </a:tblPr>
              <a:tblGrid>
                <a:gridCol w="701744">
                  <a:extLst>
                    <a:ext uri="{9D8B030D-6E8A-4147-A177-3AD203B41FA5}">
                      <a16:colId xmlns:a16="http://schemas.microsoft.com/office/drawing/2014/main" val="20001"/>
                    </a:ext>
                  </a:extLst>
                </a:gridCol>
                <a:gridCol w="6968808">
                  <a:extLst>
                    <a:ext uri="{9D8B030D-6E8A-4147-A177-3AD203B41FA5}">
                      <a16:colId xmlns:a16="http://schemas.microsoft.com/office/drawing/2014/main" val="20002"/>
                    </a:ext>
                  </a:extLst>
                </a:gridCol>
              </a:tblGrid>
              <a:tr h="341649">
                <a:tc gridSpan="2">
                  <a:txBody>
                    <a:bodyPr/>
                    <a:lstStyle/>
                    <a:p>
                      <a:r>
                        <a:rPr lang="en-GB" sz="1400" dirty="0">
                          <a:latin typeface="Arial" panose="020B0604020202020204" pitchFamily="34" charset="0"/>
                          <a:cs typeface="Arial" panose="020B0604020202020204" pitchFamily="34" charset="0"/>
                        </a:rPr>
                        <a:t>3. HCV – disease management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03589">
                <a:tc>
                  <a:txBody>
                    <a:bodyPr/>
                    <a:lstStyle/>
                    <a:p>
                      <a:pPr marL="36000" algn="l" fontAlgn="t"/>
                      <a:r>
                        <a:rPr lang="en-GB" sz="1100" dirty="0"/>
                        <a:t>PS-091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HCV testing and linkage to care: Expanding access to HCV care through electronic health engagement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96622633"/>
                  </a:ext>
                </a:extLst>
              </a:tr>
              <a:tr h="387326">
                <a:tc>
                  <a:txBody>
                    <a:bodyPr/>
                    <a:lstStyle/>
                    <a:p>
                      <a:pPr marL="36000" algn="l" fontAlgn="t"/>
                      <a:r>
                        <a:rPr lang="en-GB" sz="1100" dirty="0"/>
                        <a:t>PS-089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Decentralized care is effective in the management of patients with hepatitis C in a public health care setting: the Punjab model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1365719"/>
                  </a:ext>
                </a:extLst>
              </a:tr>
              <a:tr h="305252">
                <a:tc>
                  <a:txBody>
                    <a:bodyPr/>
                    <a:lstStyle/>
                    <a:p>
                      <a:pPr marL="36000" algn="l" fontAlgn="t"/>
                      <a:r>
                        <a:rPr lang="en-GB" sz="1100" dirty="0"/>
                        <a:t>PS-096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Hepatitis C care cascade in the country of Georgia after 2 years of starting national hepatitis C elimination program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55536767"/>
                  </a:ext>
                </a:extLst>
              </a:tr>
              <a:tr h="429346">
                <a:tc>
                  <a:txBody>
                    <a:bodyPr/>
                    <a:lstStyle/>
                    <a:p>
                      <a:pPr marL="36000" algn="l" fontAlgn="t"/>
                      <a:r>
                        <a:rPr lang="en-GB" sz="1100" dirty="0"/>
                        <a:t>PS-092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Collocation of buprenorphine with HCV treatment to improve adherence and reduce harm in PWID with HCV: preliminary data from the ANCHOR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64719773"/>
                  </a:ext>
                </a:extLst>
              </a:tr>
              <a:tr h="429346">
                <a:tc>
                  <a:txBody>
                    <a:bodyPr/>
                    <a:lstStyle/>
                    <a:p>
                      <a:pPr marL="36000" algn="l" fontAlgn="t"/>
                      <a:r>
                        <a:rPr lang="en-GB" sz="1100" dirty="0"/>
                        <a:t>PS-095</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Marked reduction in the prevalence of hepatitis C viremia among people who inject drugs during 2nd year of the Treatment as Prevention (</a:t>
                      </a:r>
                      <a:r>
                        <a:rPr lang="en-GB" sz="1100" b="0" i="0" u="none" strike="noStrike" dirty="0" err="1">
                          <a:solidFill>
                            <a:srgbClr val="000000"/>
                          </a:solidFill>
                          <a:effectLst/>
                          <a:latin typeface="Arial" panose="020B0604020202020204" pitchFamily="34" charset="0"/>
                          <a:cs typeface="Arial" panose="020B0604020202020204" pitchFamily="34" charset="0"/>
                        </a:rPr>
                        <a:t>TraP</a:t>
                      </a:r>
                      <a:r>
                        <a:rPr lang="en-GB" sz="1100" b="0" i="0" u="none" strike="noStrike" dirty="0">
                          <a:solidFill>
                            <a:srgbClr val="000000"/>
                          </a:solidFill>
                          <a:effectLst/>
                          <a:latin typeface="Arial" panose="020B0604020202020204" pitchFamily="34" charset="0"/>
                          <a:cs typeface="Arial" panose="020B0604020202020204" pitchFamily="34" charset="0"/>
                        </a:rPr>
                        <a:t> </a:t>
                      </a:r>
                      <a:r>
                        <a:rPr lang="en-GB" sz="1100" b="0" i="0" u="none" strike="noStrike" dirty="0" err="1">
                          <a:solidFill>
                            <a:srgbClr val="000000"/>
                          </a:solidFill>
                          <a:effectLst/>
                          <a:latin typeface="Arial" panose="020B0604020202020204" pitchFamily="34" charset="0"/>
                          <a:cs typeface="Arial" panose="020B0604020202020204" pitchFamily="34" charset="0"/>
                        </a:rPr>
                        <a:t>HepC</a:t>
                      </a:r>
                      <a:r>
                        <a:rPr lang="en-GB" sz="1100" b="0" i="0" u="none" strike="noStrike" dirty="0">
                          <a:solidFill>
                            <a:srgbClr val="000000"/>
                          </a:solidFill>
                          <a:effectLst/>
                          <a:latin typeface="Arial" panose="020B0604020202020204" pitchFamily="34" charset="0"/>
                          <a:cs typeface="Arial" panose="020B0604020202020204" pitchFamily="34" charset="0"/>
                        </a:rPr>
                        <a:t>) program in Iceland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46788682"/>
                  </a:ext>
                </a:extLst>
              </a:tr>
              <a:tr h="343476">
                <a:tc>
                  <a:txBody>
                    <a:bodyPr/>
                    <a:lstStyle/>
                    <a:p>
                      <a:pPr marL="36000" algn="l" fontAlgn="t"/>
                      <a:r>
                        <a:rPr lang="es-ES" sz="1100" dirty="0"/>
                        <a:t>PS-094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Risk of liver fibrosis progression in patients with undiagnosed hepatitis C virus infection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47269283"/>
                  </a:ext>
                </a:extLst>
              </a:tr>
            </a:tbl>
          </a:graphicData>
        </a:graphic>
      </p:graphicFrame>
      <p:sp>
        <p:nvSpPr>
          <p:cNvPr id="8" name="TextBox 7">
            <a:hlinkClick r:id="rId3" action="ppaction://hlinksldjump"/>
            <a:extLst>
              <a:ext uri="{FF2B5EF4-FFF2-40B4-BE49-F238E27FC236}">
                <a16:creationId xmlns:a16="http://schemas.microsoft.com/office/drawing/2014/main" id="{1E608C7B-3B1C-43D7-87B4-F26FD8F19775}"/>
              </a:ext>
            </a:extLst>
          </p:cNvPr>
          <p:cNvSpPr txBox="1">
            <a:spLocks/>
          </p:cNvSpPr>
          <p:nvPr/>
        </p:nvSpPr>
        <p:spPr>
          <a:xfrm>
            <a:off x="2820053" y="4869160"/>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517046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C7F33B7-2B0E-4A80-8F35-6B5B2F3F382F}"/>
              </a:ext>
            </a:extLst>
          </p:cNvPr>
          <p:cNvGrpSpPr/>
          <p:nvPr/>
        </p:nvGrpSpPr>
        <p:grpSpPr>
          <a:xfrm>
            <a:off x="671560" y="3041740"/>
            <a:ext cx="2095216" cy="1422340"/>
            <a:chOff x="743568" y="3156040"/>
            <a:chExt cx="2095216" cy="1422340"/>
          </a:xfrm>
        </p:grpSpPr>
        <p:cxnSp>
          <p:nvCxnSpPr>
            <p:cNvPr id="7" name="Straight Connector 6">
              <a:extLst>
                <a:ext uri="{FF2B5EF4-FFF2-40B4-BE49-F238E27FC236}">
                  <a16:creationId xmlns:a16="http://schemas.microsoft.com/office/drawing/2014/main" id="{3292B96E-042A-4A3F-88FB-F164DAF8052A}"/>
                </a:ext>
              </a:extLst>
            </p:cNvPr>
            <p:cNvCxnSpPr/>
            <p:nvPr/>
          </p:nvCxnSpPr>
          <p:spPr>
            <a:xfrm>
              <a:off x="790744" y="3156040"/>
              <a:ext cx="0" cy="13681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4A553C5-344B-434C-835B-49D1481CB543}"/>
                </a:ext>
              </a:extLst>
            </p:cNvPr>
            <p:cNvCxnSpPr/>
            <p:nvPr/>
          </p:nvCxnSpPr>
          <p:spPr>
            <a:xfrm>
              <a:off x="785720" y="4520780"/>
              <a:ext cx="20530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216F15-43EC-410E-8818-DDC01BB7C3A2}"/>
                </a:ext>
              </a:extLst>
            </p:cNvPr>
            <p:cNvCxnSpPr/>
            <p:nvPr/>
          </p:nvCxnSpPr>
          <p:spPr>
            <a:xfrm>
              <a:off x="743568" y="316286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DF1127C-4CFA-4292-BF9A-BEB6384E5302}"/>
                </a:ext>
              </a:extLst>
            </p:cNvPr>
            <p:cNvCxnSpPr/>
            <p:nvPr/>
          </p:nvCxnSpPr>
          <p:spPr>
            <a:xfrm>
              <a:off x="743568" y="342997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EEC973-D528-4BDB-B0D8-884BA45247F2}"/>
                </a:ext>
              </a:extLst>
            </p:cNvPr>
            <p:cNvCxnSpPr/>
            <p:nvPr/>
          </p:nvCxnSpPr>
          <p:spPr>
            <a:xfrm>
              <a:off x="743568" y="369709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A6C887E-4A4D-4673-9553-641EB9278558}"/>
                </a:ext>
              </a:extLst>
            </p:cNvPr>
            <p:cNvCxnSpPr/>
            <p:nvPr/>
          </p:nvCxnSpPr>
          <p:spPr>
            <a:xfrm>
              <a:off x="743568" y="396420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E32C765-0F4D-401C-ABA5-7307F044AD33}"/>
                </a:ext>
              </a:extLst>
            </p:cNvPr>
            <p:cNvCxnSpPr/>
            <p:nvPr/>
          </p:nvCxnSpPr>
          <p:spPr>
            <a:xfrm>
              <a:off x="743568" y="423132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CEF2274-6CEC-4082-A385-18C264EAE6A9}"/>
                </a:ext>
              </a:extLst>
            </p:cNvPr>
            <p:cNvCxnSpPr/>
            <p:nvPr/>
          </p:nvCxnSpPr>
          <p:spPr>
            <a:xfrm>
              <a:off x="933712"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7B23162-247D-4444-B678-90759BEBA1BE}"/>
                </a:ext>
              </a:extLst>
            </p:cNvPr>
            <p:cNvCxnSpPr/>
            <p:nvPr/>
          </p:nvCxnSpPr>
          <p:spPr>
            <a:xfrm>
              <a:off x="1183085"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4684566-CF92-46D0-9DCD-925D92B7DD62}"/>
                </a:ext>
              </a:extLst>
            </p:cNvPr>
            <p:cNvCxnSpPr/>
            <p:nvPr/>
          </p:nvCxnSpPr>
          <p:spPr>
            <a:xfrm>
              <a:off x="1432458"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4970300-B156-45E9-B54C-E7BB3FF86E5B}"/>
                </a:ext>
              </a:extLst>
            </p:cNvPr>
            <p:cNvCxnSpPr/>
            <p:nvPr/>
          </p:nvCxnSpPr>
          <p:spPr>
            <a:xfrm>
              <a:off x="1681831"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22888B0-BBE5-4BA0-A665-8210023CC263}"/>
                </a:ext>
              </a:extLst>
            </p:cNvPr>
            <p:cNvCxnSpPr/>
            <p:nvPr/>
          </p:nvCxnSpPr>
          <p:spPr>
            <a:xfrm>
              <a:off x="1931204"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5A7B9E-97B9-44E9-9024-EE040855B465}"/>
                </a:ext>
              </a:extLst>
            </p:cNvPr>
            <p:cNvCxnSpPr/>
            <p:nvPr/>
          </p:nvCxnSpPr>
          <p:spPr>
            <a:xfrm>
              <a:off x="2180577"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881252B-E1EF-45B9-A5FD-9734700991E8}"/>
                </a:ext>
              </a:extLst>
            </p:cNvPr>
            <p:cNvCxnSpPr/>
            <p:nvPr/>
          </p:nvCxnSpPr>
          <p:spPr>
            <a:xfrm>
              <a:off x="2429950"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900145-CD3D-4683-A7F8-26B93BCBD33A}"/>
                </a:ext>
              </a:extLst>
            </p:cNvPr>
            <p:cNvCxnSpPr/>
            <p:nvPr/>
          </p:nvCxnSpPr>
          <p:spPr>
            <a:xfrm>
              <a:off x="2679320"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C3E9D9A-B432-4497-AB82-9D5A0E5982A7}"/>
                </a:ext>
              </a:extLst>
            </p:cNvPr>
            <p:cNvCxnSpPr/>
            <p:nvPr/>
          </p:nvCxnSpPr>
          <p:spPr>
            <a:xfrm>
              <a:off x="785720" y="4395889"/>
              <a:ext cx="2053064"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6415169E-9355-4C81-9B4B-69662A5A49E2}"/>
              </a:ext>
            </a:extLst>
          </p:cNvPr>
          <p:cNvGrpSpPr/>
          <p:nvPr/>
        </p:nvGrpSpPr>
        <p:grpSpPr>
          <a:xfrm>
            <a:off x="695514" y="3193256"/>
            <a:ext cx="2088499" cy="1245431"/>
            <a:chOff x="767522" y="3193256"/>
            <a:chExt cx="2088499" cy="1245431"/>
          </a:xfrm>
        </p:grpSpPr>
        <p:sp>
          <p:nvSpPr>
            <p:cNvPr id="183" name="Rectangle 182">
              <a:extLst>
                <a:ext uri="{FF2B5EF4-FFF2-40B4-BE49-F238E27FC236}">
                  <a16:creationId xmlns:a16="http://schemas.microsoft.com/office/drawing/2014/main" id="{7DB24D7F-2719-4628-9B00-7A34CB5704EF}"/>
                </a:ext>
              </a:extLst>
            </p:cNvPr>
            <p:cNvSpPr/>
            <p:nvPr/>
          </p:nvSpPr>
          <p:spPr>
            <a:xfrm rot="18900000">
              <a:off x="1398315" y="3901662"/>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295BD340-AAEE-4324-B390-B936E14340C2}"/>
                </a:ext>
              </a:extLst>
            </p:cNvPr>
            <p:cNvSpPr/>
            <p:nvPr/>
          </p:nvSpPr>
          <p:spPr>
            <a:xfrm rot="18900000">
              <a:off x="1152933" y="3800758"/>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C11B3A33-2DBC-4584-B78B-EAF8AB61BFC6}"/>
                </a:ext>
              </a:extLst>
            </p:cNvPr>
            <p:cNvSpPr/>
            <p:nvPr/>
          </p:nvSpPr>
          <p:spPr>
            <a:xfrm rot="18900000">
              <a:off x="1023857" y="3889028"/>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8" name="Straight Connector 227">
              <a:extLst>
                <a:ext uri="{FF2B5EF4-FFF2-40B4-BE49-F238E27FC236}">
                  <a16:creationId xmlns:a16="http://schemas.microsoft.com/office/drawing/2014/main" id="{469E72FA-A594-4D75-89CE-66F15C671A94}"/>
                </a:ext>
              </a:extLst>
            </p:cNvPr>
            <p:cNvCxnSpPr/>
            <p:nvPr/>
          </p:nvCxnSpPr>
          <p:spPr>
            <a:xfrm>
              <a:off x="1011623" y="3896201"/>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06653A74-DB39-4176-A91C-39A5B16186E0}"/>
                </a:ext>
              </a:extLst>
            </p:cNvPr>
            <p:cNvCxnSpPr/>
            <p:nvPr/>
          </p:nvCxnSpPr>
          <p:spPr>
            <a:xfrm>
              <a:off x="1139941" y="3822690"/>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5F27971D-35EE-43E8-86BD-4EEA8084742D}"/>
                </a:ext>
              </a:extLst>
            </p:cNvPr>
            <p:cNvCxnSpPr/>
            <p:nvPr/>
          </p:nvCxnSpPr>
          <p:spPr>
            <a:xfrm>
              <a:off x="1389360" y="385705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E5345F02-3AF5-42A5-8C4C-75A3F1D0DF20}"/>
                </a:ext>
              </a:extLst>
            </p:cNvPr>
            <p:cNvCxnSpPr/>
            <p:nvPr/>
          </p:nvCxnSpPr>
          <p:spPr>
            <a:xfrm>
              <a:off x="1389360" y="394170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39C858B1-A70F-4E41-93EC-7A5DB75D3898}"/>
                </a:ext>
              </a:extLst>
            </p:cNvPr>
            <p:cNvCxnSpPr/>
            <p:nvPr/>
          </p:nvCxnSpPr>
          <p:spPr>
            <a:xfrm>
              <a:off x="1672230" y="4066518"/>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152" name="Group 151">
              <a:extLst>
                <a:ext uri="{FF2B5EF4-FFF2-40B4-BE49-F238E27FC236}">
                  <a16:creationId xmlns:a16="http://schemas.microsoft.com/office/drawing/2014/main" id="{BACAB733-09FE-42B1-A0EF-82DC8EC5E96C}"/>
                </a:ext>
              </a:extLst>
            </p:cNvPr>
            <p:cNvGrpSpPr/>
            <p:nvPr/>
          </p:nvGrpSpPr>
          <p:grpSpPr>
            <a:xfrm>
              <a:off x="767522" y="3193256"/>
              <a:ext cx="2088499" cy="1245431"/>
              <a:chOff x="767522" y="3193256"/>
              <a:chExt cx="2088499" cy="1245431"/>
            </a:xfrm>
          </p:grpSpPr>
          <p:grpSp>
            <p:nvGrpSpPr>
              <p:cNvPr id="151" name="Group 150">
                <a:extLst>
                  <a:ext uri="{FF2B5EF4-FFF2-40B4-BE49-F238E27FC236}">
                    <a16:creationId xmlns:a16="http://schemas.microsoft.com/office/drawing/2014/main" id="{19E1DE27-4881-48B7-BA9C-A80A0C1F79F7}"/>
                  </a:ext>
                </a:extLst>
              </p:cNvPr>
              <p:cNvGrpSpPr/>
              <p:nvPr/>
            </p:nvGrpSpPr>
            <p:grpSpPr>
              <a:xfrm>
                <a:off x="767522" y="3193256"/>
                <a:ext cx="2088499" cy="1245431"/>
                <a:chOff x="767522" y="3193256"/>
                <a:chExt cx="2088499" cy="1245431"/>
              </a:xfrm>
            </p:grpSpPr>
            <p:grpSp>
              <p:nvGrpSpPr>
                <p:cNvPr id="98" name="Group 97">
                  <a:extLst>
                    <a:ext uri="{FF2B5EF4-FFF2-40B4-BE49-F238E27FC236}">
                      <a16:creationId xmlns:a16="http://schemas.microsoft.com/office/drawing/2014/main" id="{B8500317-4AAB-44CE-B743-890969B0B4A0}"/>
                    </a:ext>
                  </a:extLst>
                </p:cNvPr>
                <p:cNvGrpSpPr/>
                <p:nvPr/>
              </p:nvGrpSpPr>
              <p:grpSpPr>
                <a:xfrm>
                  <a:off x="914400" y="3193256"/>
                  <a:ext cx="1941621" cy="930040"/>
                  <a:chOff x="914400" y="3193256"/>
                  <a:chExt cx="1941621" cy="930040"/>
                </a:xfrm>
              </p:grpSpPr>
              <p:sp>
                <p:nvSpPr>
                  <p:cNvPr id="73" name="Freeform: Shape 72">
                    <a:extLst>
                      <a:ext uri="{FF2B5EF4-FFF2-40B4-BE49-F238E27FC236}">
                        <a16:creationId xmlns:a16="http://schemas.microsoft.com/office/drawing/2014/main" id="{04ADD67A-468D-4ACC-88C1-342BD11B72AC}"/>
                      </a:ext>
                    </a:extLst>
                  </p:cNvPr>
                  <p:cNvSpPr/>
                  <p:nvPr/>
                </p:nvSpPr>
                <p:spPr>
                  <a:xfrm>
                    <a:off x="914400" y="3193256"/>
                    <a:ext cx="1914525" cy="909638"/>
                  </a:xfrm>
                  <a:custGeom>
                    <a:avLst/>
                    <a:gdLst>
                      <a:gd name="connsiteX0" fmla="*/ 1914525 w 1914525"/>
                      <a:gd name="connsiteY0" fmla="*/ 40482 h 909638"/>
                      <a:gd name="connsiteX1" fmla="*/ 1690688 w 1914525"/>
                      <a:gd name="connsiteY1" fmla="*/ 109538 h 909638"/>
                      <a:gd name="connsiteX2" fmla="*/ 1466850 w 1914525"/>
                      <a:gd name="connsiteY2" fmla="*/ 178594 h 909638"/>
                      <a:gd name="connsiteX3" fmla="*/ 1214438 w 1914525"/>
                      <a:gd name="connsiteY3" fmla="*/ 347663 h 909638"/>
                      <a:gd name="connsiteX4" fmla="*/ 1038225 w 1914525"/>
                      <a:gd name="connsiteY4" fmla="*/ 511969 h 909638"/>
                      <a:gd name="connsiteX5" fmla="*/ 914400 w 1914525"/>
                      <a:gd name="connsiteY5" fmla="*/ 697707 h 909638"/>
                      <a:gd name="connsiteX6" fmla="*/ 781050 w 1914525"/>
                      <a:gd name="connsiteY6" fmla="*/ 838200 h 909638"/>
                      <a:gd name="connsiteX7" fmla="*/ 750094 w 1914525"/>
                      <a:gd name="connsiteY7" fmla="*/ 909638 h 909638"/>
                      <a:gd name="connsiteX8" fmla="*/ 507206 w 1914525"/>
                      <a:gd name="connsiteY8" fmla="*/ 728663 h 909638"/>
                      <a:gd name="connsiteX9" fmla="*/ 264319 w 1914525"/>
                      <a:gd name="connsiteY9" fmla="*/ 638175 h 909638"/>
                      <a:gd name="connsiteX10" fmla="*/ 133350 w 1914525"/>
                      <a:gd name="connsiteY10" fmla="*/ 721519 h 909638"/>
                      <a:gd name="connsiteX11" fmla="*/ 0 w 1914525"/>
                      <a:gd name="connsiteY11" fmla="*/ 0 h 90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4525" h="909638">
                        <a:moveTo>
                          <a:pt x="1914525" y="40482"/>
                        </a:moveTo>
                        <a:lnTo>
                          <a:pt x="1690688" y="109538"/>
                        </a:lnTo>
                        <a:lnTo>
                          <a:pt x="1466850" y="178594"/>
                        </a:lnTo>
                        <a:lnTo>
                          <a:pt x="1214438" y="347663"/>
                        </a:lnTo>
                        <a:lnTo>
                          <a:pt x="1038225" y="511969"/>
                        </a:lnTo>
                        <a:lnTo>
                          <a:pt x="914400" y="697707"/>
                        </a:lnTo>
                        <a:lnTo>
                          <a:pt x="781050" y="838200"/>
                        </a:lnTo>
                        <a:lnTo>
                          <a:pt x="750094" y="909638"/>
                        </a:lnTo>
                        <a:lnTo>
                          <a:pt x="507206" y="728663"/>
                        </a:lnTo>
                        <a:lnTo>
                          <a:pt x="264319" y="638175"/>
                        </a:lnTo>
                        <a:lnTo>
                          <a:pt x="133350" y="721519"/>
                        </a:lnTo>
                        <a:lnTo>
                          <a:pt x="0" y="0"/>
                        </a:lnTo>
                      </a:path>
                    </a:pathLst>
                  </a:cu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B8181516-406A-4254-8936-7FA2552E218F}"/>
                      </a:ext>
                    </a:extLst>
                  </p:cNvPr>
                  <p:cNvSpPr/>
                  <p:nvPr/>
                </p:nvSpPr>
                <p:spPr>
                  <a:xfrm rot="18900000">
                    <a:off x="2802021" y="3221685"/>
                    <a:ext cx="54000" cy="54000"/>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BE984081-DC30-413A-BEFF-1D5C4C56C9C7}"/>
                      </a:ext>
                    </a:extLst>
                  </p:cNvPr>
                  <p:cNvSpPr/>
                  <p:nvPr/>
                </p:nvSpPr>
                <p:spPr>
                  <a:xfrm rot="18900000">
                    <a:off x="2366002" y="334786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EBF8A899-7241-4EAA-B4A0-5BF5DA9D3DDE}"/>
                      </a:ext>
                    </a:extLst>
                  </p:cNvPr>
                  <p:cNvSpPr/>
                  <p:nvPr/>
                </p:nvSpPr>
                <p:spPr>
                  <a:xfrm rot="18900000">
                    <a:off x="2115066" y="3507411"/>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56ECCC26-2552-49BB-BB2D-8F20CE983923}"/>
                      </a:ext>
                    </a:extLst>
                  </p:cNvPr>
                  <p:cNvSpPr/>
                  <p:nvPr/>
                </p:nvSpPr>
                <p:spPr>
                  <a:xfrm rot="18900000">
                    <a:off x="1929617" y="367630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F9C9CBCB-1004-4CBD-B411-34E3687C8D8A}"/>
                      </a:ext>
                    </a:extLst>
                  </p:cNvPr>
                  <p:cNvSpPr/>
                  <p:nvPr/>
                </p:nvSpPr>
                <p:spPr>
                  <a:xfrm rot="18900000">
                    <a:off x="1803406" y="3860923"/>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721AF3CA-8714-4B5E-944F-7CAE553EB21E}"/>
                      </a:ext>
                    </a:extLst>
                  </p:cNvPr>
                  <p:cNvSpPr/>
                  <p:nvPr/>
                </p:nvSpPr>
                <p:spPr>
                  <a:xfrm rot="18900000">
                    <a:off x="1679046" y="40013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6E9117D0-B19C-404B-B632-D46C6B94C312}"/>
                      </a:ext>
                    </a:extLst>
                  </p:cNvPr>
                  <p:cNvSpPr/>
                  <p:nvPr/>
                </p:nvSpPr>
                <p:spPr>
                  <a:xfrm rot="18900000">
                    <a:off x="1636100" y="4069296"/>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3B4803E3-3C35-4387-9BE0-6DC2999F6AD4}"/>
                    </a:ext>
                  </a:extLst>
                </p:cNvPr>
                <p:cNvGrpSpPr/>
                <p:nvPr/>
              </p:nvGrpSpPr>
              <p:grpSpPr>
                <a:xfrm>
                  <a:off x="767522" y="3207544"/>
                  <a:ext cx="2088498" cy="1231143"/>
                  <a:chOff x="767522" y="3207544"/>
                  <a:chExt cx="2088498" cy="1231143"/>
                </a:xfrm>
              </p:grpSpPr>
              <p:sp>
                <p:nvSpPr>
                  <p:cNvPr id="76" name="Freeform: Shape 75">
                    <a:extLst>
                      <a:ext uri="{FF2B5EF4-FFF2-40B4-BE49-F238E27FC236}">
                        <a16:creationId xmlns:a16="http://schemas.microsoft.com/office/drawing/2014/main" id="{D8583498-1A49-45EB-A880-1D21194497A6}"/>
                      </a:ext>
                    </a:extLst>
                  </p:cNvPr>
                  <p:cNvSpPr/>
                  <p:nvPr/>
                </p:nvSpPr>
                <p:spPr>
                  <a:xfrm>
                    <a:off x="790575" y="3207544"/>
                    <a:ext cx="2040731" cy="1200150"/>
                  </a:xfrm>
                  <a:custGeom>
                    <a:avLst/>
                    <a:gdLst>
                      <a:gd name="connsiteX0" fmla="*/ 2040731 w 2040731"/>
                      <a:gd name="connsiteY0" fmla="*/ 1195387 h 1200150"/>
                      <a:gd name="connsiteX1" fmla="*/ 871538 w 2040731"/>
                      <a:gd name="connsiteY1" fmla="*/ 1200150 h 1200150"/>
                      <a:gd name="connsiteX2" fmla="*/ 631031 w 2040731"/>
                      <a:gd name="connsiteY2" fmla="*/ 681037 h 1200150"/>
                      <a:gd name="connsiteX3" fmla="*/ 378619 w 2040731"/>
                      <a:gd name="connsiteY3" fmla="*/ 576262 h 1200150"/>
                      <a:gd name="connsiteX4" fmla="*/ 261938 w 2040731"/>
                      <a:gd name="connsiteY4" fmla="*/ 652462 h 1200150"/>
                      <a:gd name="connsiteX5" fmla="*/ 123825 w 2040731"/>
                      <a:gd name="connsiteY5" fmla="*/ 0 h 1200150"/>
                      <a:gd name="connsiteX6" fmla="*/ 0 w 2040731"/>
                      <a:gd name="connsiteY6" fmla="*/ 2857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731" h="1200150">
                        <a:moveTo>
                          <a:pt x="2040731" y="1195387"/>
                        </a:moveTo>
                        <a:lnTo>
                          <a:pt x="871538" y="1200150"/>
                        </a:lnTo>
                        <a:lnTo>
                          <a:pt x="631031" y="681037"/>
                        </a:lnTo>
                        <a:lnTo>
                          <a:pt x="378619" y="576262"/>
                        </a:lnTo>
                        <a:lnTo>
                          <a:pt x="261938" y="652462"/>
                        </a:lnTo>
                        <a:lnTo>
                          <a:pt x="123825" y="0"/>
                        </a:lnTo>
                        <a:lnTo>
                          <a:pt x="0" y="28575"/>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863EC8AD-C303-478C-9534-4D49108DC843}"/>
                      </a:ext>
                    </a:extLst>
                  </p:cNvPr>
                  <p:cNvGrpSpPr/>
                  <p:nvPr/>
                </p:nvGrpSpPr>
                <p:grpSpPr>
                  <a:xfrm>
                    <a:off x="767522" y="3228679"/>
                    <a:ext cx="2088498" cy="1210008"/>
                    <a:chOff x="767522" y="3228679"/>
                    <a:chExt cx="2088498" cy="1210008"/>
                  </a:xfrm>
                </p:grpSpPr>
                <p:sp>
                  <p:nvSpPr>
                    <p:cNvPr id="213" name="Rectangle 212">
                      <a:extLst>
                        <a:ext uri="{FF2B5EF4-FFF2-40B4-BE49-F238E27FC236}">
                          <a16:creationId xmlns:a16="http://schemas.microsoft.com/office/drawing/2014/main" id="{9F5522E5-484E-4C63-8134-C0ED365E8955}"/>
                        </a:ext>
                      </a:extLst>
                    </p:cNvPr>
                    <p:cNvSpPr/>
                    <p:nvPr/>
                  </p:nvSpPr>
                  <p:spPr>
                    <a:xfrm rot="18900000">
                      <a:off x="1683048"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108">
                      <a:extLst>
                        <a:ext uri="{FF2B5EF4-FFF2-40B4-BE49-F238E27FC236}">
                          <a16:creationId xmlns:a16="http://schemas.microsoft.com/office/drawing/2014/main" id="{ABE3A090-4C8E-46FE-8EFF-B7180CFEFA5B}"/>
                        </a:ext>
                      </a:extLst>
                    </p:cNvPr>
                    <p:cNvGrpSpPr/>
                    <p:nvPr/>
                  </p:nvGrpSpPr>
                  <p:grpSpPr>
                    <a:xfrm>
                      <a:off x="767522" y="3228679"/>
                      <a:ext cx="2088498" cy="1210008"/>
                      <a:chOff x="767522" y="3228679"/>
                      <a:chExt cx="2088498" cy="1210008"/>
                    </a:xfrm>
                  </p:grpSpPr>
                  <p:sp>
                    <p:nvSpPr>
                      <p:cNvPr id="207" name="Rectangle 206">
                        <a:extLst>
                          <a:ext uri="{FF2B5EF4-FFF2-40B4-BE49-F238E27FC236}">
                            <a16:creationId xmlns:a16="http://schemas.microsoft.com/office/drawing/2014/main" id="{D339DC94-BC0C-48C8-91AA-13D6E73C708B}"/>
                          </a:ext>
                        </a:extLst>
                      </p:cNvPr>
                      <p:cNvSpPr/>
                      <p:nvPr/>
                    </p:nvSpPr>
                    <p:spPr>
                      <a:xfrm rot="18900000">
                        <a:off x="2802020"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2CABA458-F84C-46B7-B64E-3B35C2B3FC41}"/>
                          </a:ext>
                        </a:extLst>
                      </p:cNvPr>
                      <p:cNvSpPr/>
                      <p:nvPr/>
                    </p:nvSpPr>
                    <p:spPr>
                      <a:xfrm rot="18900000">
                        <a:off x="2581872"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29B482FC-858B-4842-A03C-C1EA22098662}"/>
                          </a:ext>
                        </a:extLst>
                      </p:cNvPr>
                      <p:cNvSpPr/>
                      <p:nvPr/>
                    </p:nvSpPr>
                    <p:spPr>
                      <a:xfrm rot="18900000">
                        <a:off x="2363780"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ACFA1268-A29F-4FD5-AFA0-CB5821D71403}"/>
                          </a:ext>
                        </a:extLst>
                      </p:cNvPr>
                      <p:cNvSpPr/>
                      <p:nvPr/>
                    </p:nvSpPr>
                    <p:spPr>
                      <a:xfrm rot="18900000">
                        <a:off x="2116581"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35D985F3-B266-4C19-9276-95A2E3A88F3D}"/>
                          </a:ext>
                        </a:extLst>
                      </p:cNvPr>
                      <p:cNvSpPr/>
                      <p:nvPr/>
                    </p:nvSpPr>
                    <p:spPr>
                      <a:xfrm rot="18900000">
                        <a:off x="1928377"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1B6C7E06-B4DB-4E0F-A876-1974D529D19B}"/>
                          </a:ext>
                        </a:extLst>
                      </p:cNvPr>
                      <p:cNvSpPr/>
                      <p:nvPr/>
                    </p:nvSpPr>
                    <p:spPr>
                      <a:xfrm rot="18900000">
                        <a:off x="1804778" y="437789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Rectangle 419">
                        <a:extLst>
                          <a:ext uri="{FF2B5EF4-FFF2-40B4-BE49-F238E27FC236}">
                            <a16:creationId xmlns:a16="http://schemas.microsoft.com/office/drawing/2014/main" id="{8F8D606C-4736-47B7-87A8-8ECA06494FA5}"/>
                          </a:ext>
                        </a:extLst>
                      </p:cNvPr>
                      <p:cNvSpPr/>
                      <p:nvPr/>
                    </p:nvSpPr>
                    <p:spPr>
                      <a:xfrm rot="18900000">
                        <a:off x="1647149" y="4384687"/>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Rectangle 421">
                        <a:extLst>
                          <a:ext uri="{FF2B5EF4-FFF2-40B4-BE49-F238E27FC236}">
                            <a16:creationId xmlns:a16="http://schemas.microsoft.com/office/drawing/2014/main" id="{E7BE4F7B-25A2-4281-8539-3DEDE400C9E4}"/>
                          </a:ext>
                        </a:extLst>
                      </p:cNvPr>
                      <p:cNvSpPr/>
                      <p:nvPr/>
                    </p:nvSpPr>
                    <p:spPr>
                      <a:xfrm rot="18900000">
                        <a:off x="1155847" y="3770872"/>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Rectangle 422">
                        <a:extLst>
                          <a:ext uri="{FF2B5EF4-FFF2-40B4-BE49-F238E27FC236}">
                            <a16:creationId xmlns:a16="http://schemas.microsoft.com/office/drawing/2014/main" id="{FBD24407-2E86-49A8-A8D5-C421C7CFC620}"/>
                          </a:ext>
                        </a:extLst>
                      </p:cNvPr>
                      <p:cNvSpPr/>
                      <p:nvPr/>
                    </p:nvSpPr>
                    <p:spPr>
                      <a:xfrm rot="18900000">
                        <a:off x="1032239" y="3842004"/>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58011D15-8BB6-4746-B14F-89A5D38B7A30}"/>
                          </a:ext>
                        </a:extLst>
                      </p:cNvPr>
                      <p:cNvSpPr/>
                      <p:nvPr/>
                    </p:nvSpPr>
                    <p:spPr>
                      <a:xfrm rot="18900000">
                        <a:off x="767522" y="3228679"/>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sp>
            <p:nvSpPr>
              <p:cNvPr id="425" name="Rectangle 424">
                <a:extLst>
                  <a:ext uri="{FF2B5EF4-FFF2-40B4-BE49-F238E27FC236}">
                    <a16:creationId xmlns:a16="http://schemas.microsoft.com/office/drawing/2014/main" id="{1BAD4688-ED53-4CA7-B585-D782FAF440D7}"/>
                  </a:ext>
                </a:extLst>
              </p:cNvPr>
              <p:cNvSpPr/>
              <p:nvPr/>
            </p:nvSpPr>
            <p:spPr>
              <a:xfrm rot="18900000">
                <a:off x="1398608" y="3883315"/>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6" name="Group 85">
            <a:extLst>
              <a:ext uri="{FF2B5EF4-FFF2-40B4-BE49-F238E27FC236}">
                <a16:creationId xmlns:a16="http://schemas.microsoft.com/office/drawing/2014/main" id="{F5BCDC5C-D3DB-4AE5-9332-161B5FD55641}"/>
              </a:ext>
            </a:extLst>
          </p:cNvPr>
          <p:cNvGrpSpPr/>
          <p:nvPr/>
        </p:nvGrpSpPr>
        <p:grpSpPr>
          <a:xfrm>
            <a:off x="839498" y="3172001"/>
            <a:ext cx="1950390" cy="368247"/>
            <a:chOff x="911506" y="3172001"/>
            <a:chExt cx="1950390" cy="368247"/>
          </a:xfrm>
        </p:grpSpPr>
        <p:cxnSp>
          <p:nvCxnSpPr>
            <p:cNvPr id="71" name="Straight Connector 70">
              <a:extLst>
                <a:ext uri="{FF2B5EF4-FFF2-40B4-BE49-F238E27FC236}">
                  <a16:creationId xmlns:a16="http://schemas.microsoft.com/office/drawing/2014/main" id="{74D41956-650B-4FEE-8E82-A1178DBFB11C}"/>
                </a:ext>
              </a:extLst>
            </p:cNvPr>
            <p:cNvCxnSpPr/>
            <p:nvPr/>
          </p:nvCxnSpPr>
          <p:spPr>
            <a:xfrm>
              <a:off x="2789896" y="3301942"/>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838972B5-A0B9-4346-A735-11C92129C3B2}"/>
                </a:ext>
              </a:extLst>
            </p:cNvPr>
            <p:cNvCxnSpPr/>
            <p:nvPr/>
          </p:nvCxnSpPr>
          <p:spPr>
            <a:xfrm>
              <a:off x="2567795" y="3325618"/>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819B8195-DC07-4912-A286-E9CA2D6094B0}"/>
                </a:ext>
              </a:extLst>
            </p:cNvPr>
            <p:cNvCxnSpPr/>
            <p:nvPr/>
          </p:nvCxnSpPr>
          <p:spPr>
            <a:xfrm>
              <a:off x="2354818" y="3306704"/>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32EDD444-45C1-4C3E-AF8B-119164FF305F}"/>
                </a:ext>
              </a:extLst>
            </p:cNvPr>
            <p:cNvGrpSpPr/>
            <p:nvPr/>
          </p:nvGrpSpPr>
          <p:grpSpPr>
            <a:xfrm>
              <a:off x="911506" y="3172001"/>
              <a:ext cx="1945955" cy="368247"/>
              <a:chOff x="911506" y="3172001"/>
              <a:chExt cx="1945955" cy="368247"/>
            </a:xfrm>
          </p:grpSpPr>
          <p:cxnSp>
            <p:nvCxnSpPr>
              <p:cNvPr id="166" name="Straight Connector 165">
                <a:extLst>
                  <a:ext uri="{FF2B5EF4-FFF2-40B4-BE49-F238E27FC236}">
                    <a16:creationId xmlns:a16="http://schemas.microsoft.com/office/drawing/2014/main" id="{67551E07-319C-42C9-B7FA-46EA730D53F3}"/>
                  </a:ext>
                </a:extLst>
              </p:cNvPr>
              <p:cNvCxnSpPr/>
              <p:nvPr/>
            </p:nvCxnSpPr>
            <p:spPr>
              <a:xfrm>
                <a:off x="1624907" y="3376632"/>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E10C2A1C-956B-4A62-B07E-31B0C658C9A0}"/>
                  </a:ext>
                </a:extLst>
              </p:cNvPr>
              <p:cNvGrpSpPr/>
              <p:nvPr/>
            </p:nvGrpSpPr>
            <p:grpSpPr>
              <a:xfrm>
                <a:off x="911506" y="3172001"/>
                <a:ext cx="1945955" cy="368247"/>
                <a:chOff x="911506" y="3172001"/>
                <a:chExt cx="1945955" cy="368247"/>
              </a:xfrm>
            </p:grpSpPr>
            <p:cxnSp>
              <p:nvCxnSpPr>
                <p:cNvPr id="163" name="Straight Connector 162">
                  <a:extLst>
                    <a:ext uri="{FF2B5EF4-FFF2-40B4-BE49-F238E27FC236}">
                      <a16:creationId xmlns:a16="http://schemas.microsoft.com/office/drawing/2014/main" id="{076E87F4-1761-42B6-A60A-7795DFE6DED3}"/>
                    </a:ext>
                  </a:extLst>
                </p:cNvPr>
                <p:cNvCxnSpPr/>
                <p:nvPr/>
              </p:nvCxnSpPr>
              <p:spPr>
                <a:xfrm>
                  <a:off x="1794210" y="337901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0D28681-168B-4F89-A029-38A230A1986C}"/>
                    </a:ext>
                  </a:extLst>
                </p:cNvPr>
                <p:cNvCxnSpPr/>
                <p:nvPr/>
              </p:nvCxnSpPr>
              <p:spPr>
                <a:xfrm>
                  <a:off x="1669840" y="3540248"/>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4C3BAC98-5CE1-447F-A3AC-30808FA671DE}"/>
                    </a:ext>
                  </a:extLst>
                </p:cNvPr>
                <p:cNvCxnSpPr/>
                <p:nvPr/>
              </p:nvCxnSpPr>
              <p:spPr>
                <a:xfrm>
                  <a:off x="1665078" y="344070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40C0368-9726-4701-8296-246F3CFE1BC9}"/>
                    </a:ext>
                  </a:extLst>
                </p:cNvPr>
                <p:cNvCxnSpPr/>
                <p:nvPr/>
              </p:nvCxnSpPr>
              <p:spPr>
                <a:xfrm>
                  <a:off x="1624907" y="3293777"/>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7" name="Rectangle 146">
                  <a:extLst>
                    <a:ext uri="{FF2B5EF4-FFF2-40B4-BE49-F238E27FC236}">
                      <a16:creationId xmlns:a16="http://schemas.microsoft.com/office/drawing/2014/main" id="{197D4B7F-5FE7-4FAA-9729-08EA99F17FE3}"/>
                    </a:ext>
                  </a:extLst>
                </p:cNvPr>
                <p:cNvSpPr/>
                <p:nvPr/>
              </p:nvSpPr>
              <p:spPr>
                <a:xfrm rot="18900000">
                  <a:off x="1636091" y="3309920"/>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0" name="Group 79">
                  <a:extLst>
                    <a:ext uri="{FF2B5EF4-FFF2-40B4-BE49-F238E27FC236}">
                      <a16:creationId xmlns:a16="http://schemas.microsoft.com/office/drawing/2014/main" id="{5CC601B0-E1EF-4061-8435-995D598B4505}"/>
                    </a:ext>
                  </a:extLst>
                </p:cNvPr>
                <p:cNvGrpSpPr/>
                <p:nvPr/>
              </p:nvGrpSpPr>
              <p:grpSpPr>
                <a:xfrm>
                  <a:off x="911506" y="3172001"/>
                  <a:ext cx="1945955" cy="343476"/>
                  <a:chOff x="911506" y="3172001"/>
                  <a:chExt cx="1945955" cy="343476"/>
                </a:xfrm>
              </p:grpSpPr>
              <p:sp>
                <p:nvSpPr>
                  <p:cNvPr id="68" name="Freeform: Shape 67">
                    <a:extLst>
                      <a:ext uri="{FF2B5EF4-FFF2-40B4-BE49-F238E27FC236}">
                        <a16:creationId xmlns:a16="http://schemas.microsoft.com/office/drawing/2014/main" id="{A8200B6F-CDC3-4F68-A8F1-FBF1A032B078}"/>
                      </a:ext>
                    </a:extLst>
                  </p:cNvPr>
                  <p:cNvSpPr/>
                  <p:nvPr/>
                </p:nvSpPr>
                <p:spPr>
                  <a:xfrm>
                    <a:off x="911506" y="3190272"/>
                    <a:ext cx="1918504" cy="292261"/>
                  </a:xfrm>
                  <a:custGeom>
                    <a:avLst/>
                    <a:gdLst>
                      <a:gd name="connsiteX0" fmla="*/ 1918504 w 1918504"/>
                      <a:gd name="connsiteY0" fmla="*/ 75236 h 292261"/>
                      <a:gd name="connsiteX1" fmla="*/ 1695691 w 1918504"/>
                      <a:gd name="connsiteY1" fmla="*/ 101279 h 292261"/>
                      <a:gd name="connsiteX2" fmla="*/ 1481560 w 1918504"/>
                      <a:gd name="connsiteY2" fmla="*/ 78129 h 292261"/>
                      <a:gd name="connsiteX3" fmla="*/ 1224023 w 1918504"/>
                      <a:gd name="connsiteY3" fmla="*/ 78129 h 292261"/>
                      <a:gd name="connsiteX4" fmla="*/ 1030147 w 1918504"/>
                      <a:gd name="connsiteY4" fmla="*/ 95491 h 292261"/>
                      <a:gd name="connsiteX5" fmla="*/ 908613 w 1918504"/>
                      <a:gd name="connsiteY5" fmla="*/ 150471 h 292261"/>
                      <a:gd name="connsiteX6" fmla="*/ 781291 w 1918504"/>
                      <a:gd name="connsiteY6" fmla="*/ 292261 h 292261"/>
                      <a:gd name="connsiteX7" fmla="*/ 740780 w 1918504"/>
                      <a:gd name="connsiteY7" fmla="*/ 130215 h 292261"/>
                      <a:gd name="connsiteX8" fmla="*/ 512180 w 1918504"/>
                      <a:gd name="connsiteY8" fmla="*/ 0 h 292261"/>
                      <a:gd name="connsiteX9" fmla="*/ 260431 w 1918504"/>
                      <a:gd name="connsiteY9" fmla="*/ 5787 h 292261"/>
                      <a:gd name="connsiteX10" fmla="*/ 130216 w 1918504"/>
                      <a:gd name="connsiteY10" fmla="*/ 14469 h 292261"/>
                      <a:gd name="connsiteX11" fmla="*/ 0 w 1918504"/>
                      <a:gd name="connsiteY11" fmla="*/ 14469 h 29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8504" h="292261">
                        <a:moveTo>
                          <a:pt x="1918504" y="75236"/>
                        </a:moveTo>
                        <a:lnTo>
                          <a:pt x="1695691" y="101279"/>
                        </a:lnTo>
                        <a:lnTo>
                          <a:pt x="1481560" y="78129"/>
                        </a:lnTo>
                        <a:lnTo>
                          <a:pt x="1224023" y="78129"/>
                        </a:lnTo>
                        <a:lnTo>
                          <a:pt x="1030147" y="95491"/>
                        </a:lnTo>
                        <a:lnTo>
                          <a:pt x="908613" y="150471"/>
                        </a:lnTo>
                        <a:lnTo>
                          <a:pt x="781291" y="292261"/>
                        </a:lnTo>
                        <a:lnTo>
                          <a:pt x="740780" y="130215"/>
                        </a:lnTo>
                        <a:lnTo>
                          <a:pt x="512180" y="0"/>
                        </a:lnTo>
                        <a:lnTo>
                          <a:pt x="260431" y="5787"/>
                        </a:lnTo>
                        <a:lnTo>
                          <a:pt x="130216" y="14469"/>
                        </a:lnTo>
                        <a:lnTo>
                          <a:pt x="0" y="1446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7768C64B-481F-4117-BA5E-AFE777A8D2BD}"/>
                      </a:ext>
                    </a:extLst>
                  </p:cNvPr>
                  <p:cNvSpPr/>
                  <p:nvPr/>
                </p:nvSpPr>
                <p:spPr>
                  <a:xfrm rot="18900000">
                    <a:off x="2803461" y="3239139"/>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C6DAE88A-B26D-4295-8D33-7EF2F7C6CBC6}"/>
                      </a:ext>
                    </a:extLst>
                  </p:cNvPr>
                  <p:cNvSpPr/>
                  <p:nvPr/>
                </p:nvSpPr>
                <p:spPr>
                  <a:xfrm rot="18900000">
                    <a:off x="2581360" y="3274205"/>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208C30E4-F89C-4EAB-A181-4CE2EB2CC0CD}"/>
                      </a:ext>
                    </a:extLst>
                  </p:cNvPr>
                  <p:cNvSpPr/>
                  <p:nvPr/>
                </p:nvSpPr>
                <p:spPr>
                  <a:xfrm rot="18900000">
                    <a:off x="2366943" y="3243780"/>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10D934D0-9405-4FF0-9D66-1FFADFAB72A4}"/>
                      </a:ext>
                    </a:extLst>
                  </p:cNvPr>
                  <p:cNvSpPr/>
                  <p:nvPr/>
                </p:nvSpPr>
                <p:spPr>
                  <a:xfrm rot="18900000">
                    <a:off x="2115393" y="3237224"/>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4358208D-88FE-48D0-A680-816654BB2C48}"/>
                      </a:ext>
                    </a:extLst>
                  </p:cNvPr>
                  <p:cNvSpPr/>
                  <p:nvPr/>
                </p:nvSpPr>
                <p:spPr>
                  <a:xfrm rot="18900000">
                    <a:off x="1924255" y="3261286"/>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6BA30036-4E87-4C41-AA14-EDC8AC5EC853}"/>
                      </a:ext>
                    </a:extLst>
                  </p:cNvPr>
                  <p:cNvSpPr/>
                  <p:nvPr/>
                </p:nvSpPr>
                <p:spPr>
                  <a:xfrm rot="18900000">
                    <a:off x="1805574" y="3307323"/>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43C791BC-0189-4309-91A6-18D0F44D7975}"/>
                      </a:ext>
                    </a:extLst>
                  </p:cNvPr>
                  <p:cNvSpPr/>
                  <p:nvPr/>
                </p:nvSpPr>
                <p:spPr>
                  <a:xfrm rot="18900000">
                    <a:off x="1679047" y="3461477"/>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F5E69D39-A9F4-4B05-AFEF-D877B83983EF}"/>
                      </a:ext>
                    </a:extLst>
                  </p:cNvPr>
                  <p:cNvSpPr/>
                  <p:nvPr/>
                </p:nvSpPr>
                <p:spPr>
                  <a:xfrm rot="18900000">
                    <a:off x="1398523" y="3174559"/>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1DFCE1CC-FEB5-4586-83A1-B2F122311FEF}"/>
                      </a:ext>
                    </a:extLst>
                  </p:cNvPr>
                  <p:cNvSpPr/>
                  <p:nvPr/>
                </p:nvSpPr>
                <p:spPr>
                  <a:xfrm rot="18900000">
                    <a:off x="1150950" y="3172001"/>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4B657B57-2629-4052-AF86-0EA14140D5FE}"/>
                      </a:ext>
                    </a:extLst>
                  </p:cNvPr>
                  <p:cNvSpPr/>
                  <p:nvPr/>
                </p:nvSpPr>
                <p:spPr>
                  <a:xfrm rot="18900000">
                    <a:off x="1029081" y="3183502"/>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grpSp>
        <p:nvGrpSpPr>
          <p:cNvPr id="70" name="Group 69">
            <a:extLst>
              <a:ext uri="{FF2B5EF4-FFF2-40B4-BE49-F238E27FC236}">
                <a16:creationId xmlns:a16="http://schemas.microsoft.com/office/drawing/2014/main" id="{B58C33A1-5265-4EDD-96E4-C7E9F82E6D15}"/>
              </a:ext>
            </a:extLst>
          </p:cNvPr>
          <p:cNvGrpSpPr/>
          <p:nvPr/>
        </p:nvGrpSpPr>
        <p:grpSpPr>
          <a:xfrm>
            <a:off x="728661" y="3172002"/>
            <a:ext cx="2054411" cy="92184"/>
            <a:chOff x="800669" y="3172002"/>
            <a:chExt cx="2054411" cy="92184"/>
          </a:xfrm>
        </p:grpSpPr>
        <p:sp>
          <p:nvSpPr>
            <p:cNvPr id="8" name="Freeform: Shape 7">
              <a:extLst>
                <a:ext uri="{FF2B5EF4-FFF2-40B4-BE49-F238E27FC236}">
                  <a16:creationId xmlns:a16="http://schemas.microsoft.com/office/drawing/2014/main" id="{8CD4D1E6-4DE0-41F5-AE74-F6130E676ED4}"/>
                </a:ext>
              </a:extLst>
            </p:cNvPr>
            <p:cNvSpPr/>
            <p:nvPr/>
          </p:nvSpPr>
          <p:spPr>
            <a:xfrm>
              <a:off x="800669" y="3188458"/>
              <a:ext cx="2019868" cy="50042"/>
            </a:xfrm>
            <a:custGeom>
              <a:avLst/>
              <a:gdLst>
                <a:gd name="connsiteX0" fmla="*/ 2019868 w 2019868"/>
                <a:gd name="connsiteY0" fmla="*/ 18197 h 50042"/>
                <a:gd name="connsiteX1" fmla="*/ 1806053 w 2019868"/>
                <a:gd name="connsiteY1" fmla="*/ 27296 h 50042"/>
                <a:gd name="connsiteX2" fmla="*/ 1583140 w 2019868"/>
                <a:gd name="connsiteY2" fmla="*/ 18197 h 50042"/>
                <a:gd name="connsiteX3" fmla="*/ 1342030 w 2019868"/>
                <a:gd name="connsiteY3" fmla="*/ 0 h 50042"/>
                <a:gd name="connsiteX4" fmla="*/ 1146412 w 2019868"/>
                <a:gd name="connsiteY4" fmla="*/ 22746 h 50042"/>
                <a:gd name="connsiteX5" fmla="*/ 1023582 w 2019868"/>
                <a:gd name="connsiteY5" fmla="*/ 36394 h 50042"/>
                <a:gd name="connsiteX6" fmla="*/ 900752 w 2019868"/>
                <a:gd name="connsiteY6" fmla="*/ 50042 h 50042"/>
                <a:gd name="connsiteX7" fmla="*/ 841612 w 2019868"/>
                <a:gd name="connsiteY7" fmla="*/ 13648 h 50042"/>
                <a:gd name="connsiteX8" fmla="*/ 618698 w 2019868"/>
                <a:gd name="connsiteY8" fmla="*/ 22746 h 50042"/>
                <a:gd name="connsiteX9" fmla="*/ 373038 w 2019868"/>
                <a:gd name="connsiteY9" fmla="*/ 9099 h 50042"/>
                <a:gd name="connsiteX10" fmla="*/ 245659 w 2019868"/>
                <a:gd name="connsiteY10" fmla="*/ 27296 h 50042"/>
                <a:gd name="connsiteX11" fmla="*/ 113731 w 2019868"/>
                <a:gd name="connsiteY11" fmla="*/ 18197 h 50042"/>
                <a:gd name="connsiteX12" fmla="*/ 0 w 2019868"/>
                <a:gd name="connsiteY12" fmla="*/ 50042 h 5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9868" h="50042">
                  <a:moveTo>
                    <a:pt x="2019868" y="18197"/>
                  </a:moveTo>
                  <a:lnTo>
                    <a:pt x="1806053" y="27296"/>
                  </a:lnTo>
                  <a:lnTo>
                    <a:pt x="1583140" y="18197"/>
                  </a:lnTo>
                  <a:lnTo>
                    <a:pt x="1342030" y="0"/>
                  </a:lnTo>
                  <a:lnTo>
                    <a:pt x="1146412" y="22746"/>
                  </a:lnTo>
                  <a:lnTo>
                    <a:pt x="1023582" y="36394"/>
                  </a:lnTo>
                  <a:lnTo>
                    <a:pt x="900752" y="50042"/>
                  </a:lnTo>
                  <a:lnTo>
                    <a:pt x="841612" y="13648"/>
                  </a:lnTo>
                  <a:lnTo>
                    <a:pt x="618698" y="22746"/>
                  </a:lnTo>
                  <a:lnTo>
                    <a:pt x="373038" y="9099"/>
                  </a:lnTo>
                  <a:lnTo>
                    <a:pt x="245659" y="27296"/>
                  </a:lnTo>
                  <a:lnTo>
                    <a:pt x="113731" y="18197"/>
                  </a:lnTo>
                  <a:lnTo>
                    <a:pt x="0" y="50042"/>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D915D2CF-FD82-4B9C-8CE9-D6D7BB8645C8}"/>
                </a:ext>
              </a:extLst>
            </p:cNvPr>
            <p:cNvGrpSpPr/>
            <p:nvPr/>
          </p:nvGrpSpPr>
          <p:grpSpPr>
            <a:xfrm>
              <a:off x="1637056" y="3172002"/>
              <a:ext cx="1218024" cy="92184"/>
              <a:chOff x="1637056" y="3172002"/>
              <a:chExt cx="1218024" cy="92184"/>
            </a:xfrm>
          </p:grpSpPr>
          <p:sp>
            <p:nvSpPr>
              <p:cNvPr id="16" name="Rectangle 15">
                <a:extLst>
                  <a:ext uri="{FF2B5EF4-FFF2-40B4-BE49-F238E27FC236}">
                    <a16:creationId xmlns:a16="http://schemas.microsoft.com/office/drawing/2014/main" id="{563E3592-E204-4D7E-AA85-EBA2454A0F6C}"/>
                  </a:ext>
                </a:extLst>
              </p:cNvPr>
              <p:cNvSpPr/>
              <p:nvPr/>
            </p:nvSpPr>
            <p:spPr>
              <a:xfrm rot="18900000">
                <a:off x="2801080" y="3181416"/>
                <a:ext cx="54000" cy="5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A8F7A1E0-3A64-463C-963E-DA31EC1079FE}"/>
                  </a:ext>
                </a:extLst>
              </p:cNvPr>
              <p:cNvSpPr/>
              <p:nvPr/>
            </p:nvSpPr>
            <p:spPr>
              <a:xfrm rot="18900000">
                <a:off x="2581873" y="3194409"/>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594BD3EA-AA66-4B2C-A0EB-8100A9550E8F}"/>
                  </a:ext>
                </a:extLst>
              </p:cNvPr>
              <p:cNvSpPr/>
              <p:nvPr/>
            </p:nvSpPr>
            <p:spPr>
              <a:xfrm rot="18900000">
                <a:off x="2366002" y="3186690"/>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0B92593-9625-41AF-9279-96D29C2DCF4F}"/>
                  </a:ext>
                </a:extLst>
              </p:cNvPr>
              <p:cNvSpPr/>
              <p:nvPr/>
            </p:nvSpPr>
            <p:spPr>
              <a:xfrm rot="18900000">
                <a:off x="2115591" y="3172002"/>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08931C7-67A2-4F42-9172-BCFA9F8DDE01}"/>
                  </a:ext>
                </a:extLst>
              </p:cNvPr>
              <p:cNvSpPr/>
              <p:nvPr/>
            </p:nvSpPr>
            <p:spPr>
              <a:xfrm rot="18900000">
                <a:off x="1925386" y="317489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CD877A0F-6758-4403-97CF-C58E7F73B0F3}"/>
                  </a:ext>
                </a:extLst>
              </p:cNvPr>
              <p:cNvSpPr/>
              <p:nvPr/>
            </p:nvSpPr>
            <p:spPr>
              <a:xfrm rot="18900000">
                <a:off x="1801026" y="319893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8DE22E21-A151-4499-991A-3DC598D586F5}"/>
                  </a:ext>
                </a:extLst>
              </p:cNvPr>
              <p:cNvSpPr/>
              <p:nvPr/>
            </p:nvSpPr>
            <p:spPr>
              <a:xfrm rot="18900000">
                <a:off x="1676656" y="3210186"/>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C97030B-7160-41E6-BC5F-7413EE13E505}"/>
                  </a:ext>
                </a:extLst>
              </p:cNvPr>
              <p:cNvSpPr/>
              <p:nvPr/>
            </p:nvSpPr>
            <p:spPr>
              <a:xfrm rot="18900000">
                <a:off x="1637056" y="3179662"/>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96">
            <a:extLst>
              <a:ext uri="{FF2B5EF4-FFF2-40B4-BE49-F238E27FC236}">
                <a16:creationId xmlns:a16="http://schemas.microsoft.com/office/drawing/2014/main" id="{9D0D4073-D52E-4DF7-96C4-53A67AFE1807}"/>
              </a:ext>
            </a:extLst>
          </p:cNvPr>
          <p:cNvGrpSpPr/>
          <p:nvPr/>
        </p:nvGrpSpPr>
        <p:grpSpPr>
          <a:xfrm>
            <a:off x="835248" y="3197667"/>
            <a:ext cx="1947824" cy="651671"/>
            <a:chOff x="907256" y="3197667"/>
            <a:chExt cx="1947824" cy="651671"/>
          </a:xfrm>
        </p:grpSpPr>
        <p:cxnSp>
          <p:nvCxnSpPr>
            <p:cNvPr id="219" name="Straight Connector 218">
              <a:extLst>
                <a:ext uri="{FF2B5EF4-FFF2-40B4-BE49-F238E27FC236}">
                  <a16:creationId xmlns:a16="http://schemas.microsoft.com/office/drawing/2014/main" id="{4F36C4F0-A210-43F9-A078-0A6DECBB14D5}"/>
                </a:ext>
              </a:extLst>
            </p:cNvPr>
            <p:cNvCxnSpPr/>
            <p:nvPr/>
          </p:nvCxnSpPr>
          <p:spPr>
            <a:xfrm>
              <a:off x="1917439" y="3585175"/>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C42CAF6E-CA5C-46B2-83E0-AA0C49BB2154}"/>
                </a:ext>
              </a:extLst>
            </p:cNvPr>
            <p:cNvCxnSpPr/>
            <p:nvPr/>
          </p:nvCxnSpPr>
          <p:spPr>
            <a:xfrm>
              <a:off x="1794210" y="3728454"/>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63BF8B44-3A3B-4564-9FC5-D8799E08CDDF}"/>
                </a:ext>
              </a:extLst>
            </p:cNvPr>
            <p:cNvCxnSpPr/>
            <p:nvPr/>
          </p:nvCxnSpPr>
          <p:spPr>
            <a:xfrm>
              <a:off x="1672230" y="384514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C6A36EE2-445C-42DA-9CD2-82819409EE1F}"/>
                </a:ext>
              </a:extLst>
            </p:cNvPr>
            <p:cNvCxnSpPr/>
            <p:nvPr/>
          </p:nvCxnSpPr>
          <p:spPr>
            <a:xfrm>
              <a:off x="1623563" y="3849338"/>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91" name="Group 90">
              <a:extLst>
                <a:ext uri="{FF2B5EF4-FFF2-40B4-BE49-F238E27FC236}">
                  <a16:creationId xmlns:a16="http://schemas.microsoft.com/office/drawing/2014/main" id="{51335C40-6261-48E6-B336-2258F30161B4}"/>
                </a:ext>
              </a:extLst>
            </p:cNvPr>
            <p:cNvGrpSpPr/>
            <p:nvPr/>
          </p:nvGrpSpPr>
          <p:grpSpPr>
            <a:xfrm>
              <a:off x="907256" y="3197667"/>
              <a:ext cx="1947824" cy="648202"/>
              <a:chOff x="907256" y="3197667"/>
              <a:chExt cx="1947824" cy="648202"/>
            </a:xfrm>
          </p:grpSpPr>
          <p:sp>
            <p:nvSpPr>
              <p:cNvPr id="72" name="Freeform: Shape 71">
                <a:extLst>
                  <a:ext uri="{FF2B5EF4-FFF2-40B4-BE49-F238E27FC236}">
                    <a16:creationId xmlns:a16="http://schemas.microsoft.com/office/drawing/2014/main" id="{2A75C136-0846-40F1-913F-42B7017C231C}"/>
                  </a:ext>
                </a:extLst>
              </p:cNvPr>
              <p:cNvSpPr/>
              <p:nvPr/>
            </p:nvSpPr>
            <p:spPr>
              <a:xfrm>
                <a:off x="907256" y="3202781"/>
                <a:ext cx="1919288" cy="619125"/>
              </a:xfrm>
              <a:custGeom>
                <a:avLst/>
                <a:gdLst>
                  <a:gd name="connsiteX0" fmla="*/ 1919288 w 1919288"/>
                  <a:gd name="connsiteY0" fmla="*/ 19050 h 619125"/>
                  <a:gd name="connsiteX1" fmla="*/ 1697832 w 1919288"/>
                  <a:gd name="connsiteY1" fmla="*/ 54769 h 619125"/>
                  <a:gd name="connsiteX2" fmla="*/ 1488282 w 1919288"/>
                  <a:gd name="connsiteY2" fmla="*/ 64294 h 619125"/>
                  <a:gd name="connsiteX3" fmla="*/ 1223963 w 1919288"/>
                  <a:gd name="connsiteY3" fmla="*/ 211932 h 619125"/>
                  <a:gd name="connsiteX4" fmla="*/ 1045369 w 1919288"/>
                  <a:gd name="connsiteY4" fmla="*/ 352425 h 619125"/>
                  <a:gd name="connsiteX5" fmla="*/ 919163 w 1919288"/>
                  <a:gd name="connsiteY5" fmla="*/ 492919 h 619125"/>
                  <a:gd name="connsiteX6" fmla="*/ 795338 w 1919288"/>
                  <a:gd name="connsiteY6" fmla="*/ 604838 h 619125"/>
                  <a:gd name="connsiteX7" fmla="*/ 778669 w 1919288"/>
                  <a:gd name="connsiteY7" fmla="*/ 619125 h 619125"/>
                  <a:gd name="connsiteX8" fmla="*/ 514350 w 1919288"/>
                  <a:gd name="connsiteY8" fmla="*/ 552450 h 619125"/>
                  <a:gd name="connsiteX9" fmla="*/ 264319 w 1919288"/>
                  <a:gd name="connsiteY9" fmla="*/ 457200 h 619125"/>
                  <a:gd name="connsiteX10" fmla="*/ 142875 w 1919288"/>
                  <a:gd name="connsiteY10" fmla="*/ 526257 h 619125"/>
                  <a:gd name="connsiteX11" fmla="*/ 0 w 1919288"/>
                  <a:gd name="connsiteY11"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9288" h="619125">
                    <a:moveTo>
                      <a:pt x="1919288" y="19050"/>
                    </a:moveTo>
                    <a:lnTo>
                      <a:pt x="1697832" y="54769"/>
                    </a:lnTo>
                    <a:lnTo>
                      <a:pt x="1488282" y="64294"/>
                    </a:lnTo>
                    <a:lnTo>
                      <a:pt x="1223963" y="211932"/>
                    </a:lnTo>
                    <a:lnTo>
                      <a:pt x="1045369" y="352425"/>
                    </a:lnTo>
                    <a:lnTo>
                      <a:pt x="919163" y="492919"/>
                    </a:lnTo>
                    <a:lnTo>
                      <a:pt x="795338" y="604838"/>
                    </a:lnTo>
                    <a:lnTo>
                      <a:pt x="778669" y="619125"/>
                    </a:lnTo>
                    <a:lnTo>
                      <a:pt x="514350" y="552450"/>
                    </a:lnTo>
                    <a:lnTo>
                      <a:pt x="264319" y="457200"/>
                    </a:lnTo>
                    <a:lnTo>
                      <a:pt x="142875" y="526257"/>
                    </a:lnTo>
                    <a:lnTo>
                      <a:pt x="0" y="0"/>
                    </a:lnTo>
                  </a:path>
                </a:pathLst>
              </a:custGeom>
              <a:noFill/>
              <a:ln w="190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a:extLst>
                  <a:ext uri="{FF2B5EF4-FFF2-40B4-BE49-F238E27FC236}">
                    <a16:creationId xmlns:a16="http://schemas.microsoft.com/office/drawing/2014/main" id="{6E168177-A01B-48E8-B73F-D828486AE7FE}"/>
                  </a:ext>
                </a:extLst>
              </p:cNvPr>
              <p:cNvGrpSpPr/>
              <p:nvPr/>
            </p:nvGrpSpPr>
            <p:grpSpPr>
              <a:xfrm>
                <a:off x="1634747" y="3197667"/>
                <a:ext cx="1220333" cy="648202"/>
                <a:chOff x="1634747" y="3197667"/>
                <a:chExt cx="1220333" cy="648202"/>
              </a:xfrm>
            </p:grpSpPr>
            <p:sp>
              <p:nvSpPr>
                <p:cNvPr id="168" name="Rectangle 167">
                  <a:extLst>
                    <a:ext uri="{FF2B5EF4-FFF2-40B4-BE49-F238E27FC236}">
                      <a16:creationId xmlns:a16="http://schemas.microsoft.com/office/drawing/2014/main" id="{D435BB82-3089-4ECD-84A7-204F4D771477}"/>
                    </a:ext>
                  </a:extLst>
                </p:cNvPr>
                <p:cNvSpPr/>
                <p:nvPr/>
              </p:nvSpPr>
              <p:spPr>
                <a:xfrm rot="18900000">
                  <a:off x="2801080" y="3197667"/>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B1DEE0F7-3C0A-4443-ADB0-18A74C7380C6}"/>
                    </a:ext>
                  </a:extLst>
                </p:cNvPr>
                <p:cNvSpPr/>
                <p:nvPr/>
              </p:nvSpPr>
              <p:spPr>
                <a:xfrm rot="18900000">
                  <a:off x="2580802" y="3233553"/>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2907D71E-DF75-4567-8B68-B1FB66D63C84}"/>
                    </a:ext>
                  </a:extLst>
                </p:cNvPr>
                <p:cNvSpPr/>
                <p:nvPr/>
              </p:nvSpPr>
              <p:spPr>
                <a:xfrm rot="18900000">
                  <a:off x="2115065" y="3383862"/>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F8C7575C-FFE5-4432-9BC2-5042CFAA6DCD}"/>
                    </a:ext>
                  </a:extLst>
                </p:cNvPr>
                <p:cNvSpPr/>
                <p:nvPr/>
              </p:nvSpPr>
              <p:spPr>
                <a:xfrm rot="18900000">
                  <a:off x="1928869" y="3521481"/>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9217065F-D881-4A2C-B6B3-17730A6E0274}"/>
                    </a:ext>
                  </a:extLst>
                </p:cNvPr>
                <p:cNvSpPr/>
                <p:nvPr/>
              </p:nvSpPr>
              <p:spPr>
                <a:xfrm rot="18900000">
                  <a:off x="1801026" y="3666639"/>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9C702433-1D23-4317-A25C-041AA108F4BF}"/>
                    </a:ext>
                  </a:extLst>
                </p:cNvPr>
                <p:cNvSpPr/>
                <p:nvPr/>
              </p:nvSpPr>
              <p:spPr>
                <a:xfrm rot="18900000">
                  <a:off x="1681604" y="3779963"/>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0965F4C5-C304-412D-9AC6-5819CF5C7060}"/>
                    </a:ext>
                  </a:extLst>
                </p:cNvPr>
                <p:cNvSpPr/>
                <p:nvPr/>
              </p:nvSpPr>
              <p:spPr>
                <a:xfrm rot="18900000">
                  <a:off x="1634747" y="3791869"/>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0" name="Content Placeholder 4">
            <a:extLst>
              <a:ext uri="{FF2B5EF4-FFF2-40B4-BE49-F238E27FC236}">
                <a16:creationId xmlns:a16="http://schemas.microsoft.com/office/drawing/2014/main" id="{B03E5F18-DF14-A148-A211-C5EC77D6E54E}"/>
              </a:ext>
            </a:extLst>
          </p:cNvPr>
          <p:cNvSpPr>
            <a:spLocks noGrp="1"/>
          </p:cNvSpPr>
          <p:nvPr>
            <p:ph sz="half" idx="1"/>
          </p:nvPr>
        </p:nvSpPr>
        <p:spPr>
          <a:xfrm>
            <a:off x="319314" y="1268760"/>
            <a:ext cx="8506800" cy="1175706"/>
          </a:xfrm>
          <a:ln w="9525">
            <a:noFill/>
          </a:ln>
        </p:spPr>
        <p:txBody>
          <a:bodyPr>
            <a:spAutoFit/>
          </a:bodyPr>
          <a:lstStyle/>
          <a:p>
            <a:r>
              <a:rPr lang="de-DE" sz="1600" dirty="0"/>
              <a:t>High levels of HBV antigens </a:t>
            </a:r>
            <a:r>
              <a:rPr lang="de-DE" sz="1600" dirty="0" err="1"/>
              <a:t>inhibit</a:t>
            </a:r>
            <a:r>
              <a:rPr lang="de-DE" sz="1600" dirty="0"/>
              <a:t> CD8 T cell responses</a:t>
            </a:r>
          </a:p>
          <a:p>
            <a:r>
              <a:rPr lang="de-DE" sz="1600" dirty="0"/>
              <a:t>Liver-directed siRNAs suppress HBV antigens without spontaneous immune recovery</a:t>
            </a:r>
          </a:p>
          <a:p>
            <a:r>
              <a:rPr lang="de-DE" sz="1600" dirty="0"/>
              <a:t>Suppression of HBV antigens by siRNAs followed by therapeutic vaccination allows immune control of HBV in high-titre HBV carriers (AAV-HBV transduced mice)</a:t>
            </a: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Combinatorial RNAi/vaccination therapy for CHB achieves long-term functional cure in preclinical mouse model</a:t>
            </a:r>
            <a:endParaRPr lang="en-GB" sz="22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7519403" cy="376990"/>
          </a:xfrm>
        </p:spPr>
        <p:txBody>
          <a:bodyPr/>
          <a:lstStyle/>
          <a:p>
            <a:r>
              <a:rPr lang="en-GB" dirty="0"/>
              <a:t>*No data</a:t>
            </a:r>
            <a:br>
              <a:rPr lang="de-DE" dirty="0"/>
            </a:br>
            <a:r>
              <a:rPr lang="en-GB" dirty="0" err="1"/>
              <a:t>Michler</a:t>
            </a:r>
            <a:r>
              <a:rPr lang="en-GB" dirty="0"/>
              <a:t> T, et al. ILC 2018, #PS-025</a:t>
            </a:r>
          </a:p>
        </p:txBody>
      </p:sp>
      <p:pic>
        <p:nvPicPr>
          <p:cNvPr id="3" name="Grafik 2" hidden="1">
            <a:extLst>
              <a:ext uri="{FF2B5EF4-FFF2-40B4-BE49-F238E27FC236}">
                <a16:creationId xmlns:a16="http://schemas.microsoft.com/office/drawing/2014/main" id="{7BA64B8F-83C7-3C48-9DF1-592A20977D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31" t="27395" r="31299" b="45209"/>
          <a:stretch/>
        </p:blipFill>
        <p:spPr>
          <a:xfrm>
            <a:off x="179512" y="2636912"/>
            <a:ext cx="3093322" cy="3688191"/>
          </a:xfrm>
          <a:prstGeom prst="rect">
            <a:avLst/>
          </a:prstGeom>
        </p:spPr>
      </p:pic>
      <p:pic>
        <p:nvPicPr>
          <p:cNvPr id="12" name="Grafik 11" hidden="1">
            <a:extLst>
              <a:ext uri="{FF2B5EF4-FFF2-40B4-BE49-F238E27FC236}">
                <a16:creationId xmlns:a16="http://schemas.microsoft.com/office/drawing/2014/main" id="{54371DA9-FD4B-E449-8069-06E2475F4743}"/>
              </a:ext>
            </a:extLst>
          </p:cNvPr>
          <p:cNvPicPr>
            <a:picLocks noChangeAspect="1"/>
          </p:cNvPicPr>
          <p:nvPr/>
        </p:nvPicPr>
        <p:blipFill rotWithShape="1">
          <a:blip r:embed="rId3">
            <a:extLst>
              <a:ext uri="{28A0092B-C50C-407E-A947-70E740481C1C}">
                <a14:useLocalDpi xmlns:a14="http://schemas.microsoft.com/office/drawing/2010/main" val="0"/>
              </a:ext>
            </a:extLst>
          </a:blip>
          <a:srcRect l="69753" t="10733" r="5227" b="80336"/>
          <a:stretch/>
        </p:blipFill>
        <p:spPr>
          <a:xfrm>
            <a:off x="3273775" y="3212023"/>
            <a:ext cx="2376264" cy="1202369"/>
          </a:xfrm>
          <a:prstGeom prst="rect">
            <a:avLst/>
          </a:prstGeom>
        </p:spPr>
      </p:pic>
      <p:pic>
        <p:nvPicPr>
          <p:cNvPr id="13" name="Grafik 12" hidden="1">
            <a:extLst>
              <a:ext uri="{FF2B5EF4-FFF2-40B4-BE49-F238E27FC236}">
                <a16:creationId xmlns:a16="http://schemas.microsoft.com/office/drawing/2014/main" id="{8D07681D-69A6-A744-9183-73204B0B5FD7}"/>
              </a:ext>
            </a:extLst>
          </p:cNvPr>
          <p:cNvPicPr>
            <a:picLocks noChangeAspect="1"/>
          </p:cNvPicPr>
          <p:nvPr/>
        </p:nvPicPr>
        <p:blipFill rotWithShape="1">
          <a:blip r:embed="rId3">
            <a:extLst>
              <a:ext uri="{28A0092B-C50C-407E-A947-70E740481C1C}">
                <a14:useLocalDpi xmlns:a14="http://schemas.microsoft.com/office/drawing/2010/main" val="0"/>
              </a:ext>
            </a:extLst>
          </a:blip>
          <a:srcRect l="2420" t="53677" r="72560" b="32219"/>
          <a:stretch/>
        </p:blipFill>
        <p:spPr>
          <a:xfrm>
            <a:off x="3359199" y="4386844"/>
            <a:ext cx="2376264" cy="1898803"/>
          </a:xfrm>
          <a:prstGeom prst="rect">
            <a:avLst/>
          </a:prstGeom>
        </p:spPr>
      </p:pic>
      <p:grpSp>
        <p:nvGrpSpPr>
          <p:cNvPr id="32" name="Group 31">
            <a:extLst>
              <a:ext uri="{FF2B5EF4-FFF2-40B4-BE49-F238E27FC236}">
                <a16:creationId xmlns:a16="http://schemas.microsoft.com/office/drawing/2014/main" id="{BE4C490C-A219-4D7E-966C-C2F2AF2668D8}"/>
              </a:ext>
            </a:extLst>
          </p:cNvPr>
          <p:cNvGrpSpPr/>
          <p:nvPr/>
        </p:nvGrpSpPr>
        <p:grpSpPr>
          <a:xfrm>
            <a:off x="671560" y="4541240"/>
            <a:ext cx="2095216" cy="1422340"/>
            <a:chOff x="743568" y="3156040"/>
            <a:chExt cx="2095216" cy="1422340"/>
          </a:xfrm>
        </p:grpSpPr>
        <p:cxnSp>
          <p:nvCxnSpPr>
            <p:cNvPr id="33" name="Straight Connector 32">
              <a:extLst>
                <a:ext uri="{FF2B5EF4-FFF2-40B4-BE49-F238E27FC236}">
                  <a16:creationId xmlns:a16="http://schemas.microsoft.com/office/drawing/2014/main" id="{59426DF7-78E7-4CC7-A5C6-B68487363FB2}"/>
                </a:ext>
              </a:extLst>
            </p:cNvPr>
            <p:cNvCxnSpPr/>
            <p:nvPr/>
          </p:nvCxnSpPr>
          <p:spPr>
            <a:xfrm>
              <a:off x="790744" y="3156040"/>
              <a:ext cx="0" cy="13681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D9EEA6C-6C21-44B8-8798-A35C15DD700E}"/>
                </a:ext>
              </a:extLst>
            </p:cNvPr>
            <p:cNvCxnSpPr/>
            <p:nvPr/>
          </p:nvCxnSpPr>
          <p:spPr>
            <a:xfrm>
              <a:off x="785720" y="4520780"/>
              <a:ext cx="205306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20BE86E-C6D3-4480-B47C-C257F4064A74}"/>
                </a:ext>
              </a:extLst>
            </p:cNvPr>
            <p:cNvCxnSpPr/>
            <p:nvPr/>
          </p:nvCxnSpPr>
          <p:spPr>
            <a:xfrm>
              <a:off x="743568" y="316286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522FDE-2B20-4DB9-A80B-B36219A1C0C9}"/>
                </a:ext>
              </a:extLst>
            </p:cNvPr>
            <p:cNvCxnSpPr/>
            <p:nvPr/>
          </p:nvCxnSpPr>
          <p:spPr>
            <a:xfrm>
              <a:off x="743568" y="347653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94AB093-571F-4EDB-BE65-2E8CE77D9C8E}"/>
                </a:ext>
              </a:extLst>
            </p:cNvPr>
            <p:cNvCxnSpPr/>
            <p:nvPr/>
          </p:nvCxnSpPr>
          <p:spPr>
            <a:xfrm>
              <a:off x="743568" y="379020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E2822DF-CB1E-41C8-B404-570709DD1151}"/>
                </a:ext>
              </a:extLst>
            </p:cNvPr>
            <p:cNvCxnSpPr/>
            <p:nvPr/>
          </p:nvCxnSpPr>
          <p:spPr>
            <a:xfrm>
              <a:off x="743568" y="410386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49F09AB-451C-4696-A1D5-1CFF53C35254}"/>
                </a:ext>
              </a:extLst>
            </p:cNvPr>
            <p:cNvCxnSpPr/>
            <p:nvPr/>
          </p:nvCxnSpPr>
          <p:spPr>
            <a:xfrm>
              <a:off x="933712"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CA51C9E-3F56-47C3-B19F-03F4FF4E1F0E}"/>
                </a:ext>
              </a:extLst>
            </p:cNvPr>
            <p:cNvCxnSpPr/>
            <p:nvPr/>
          </p:nvCxnSpPr>
          <p:spPr>
            <a:xfrm>
              <a:off x="1183085"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045CBE2-C399-4732-80FE-6231E3F7B42D}"/>
                </a:ext>
              </a:extLst>
            </p:cNvPr>
            <p:cNvCxnSpPr/>
            <p:nvPr/>
          </p:nvCxnSpPr>
          <p:spPr>
            <a:xfrm>
              <a:off x="1432458"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77398D1-4ED8-4888-88BE-F35219E5CA53}"/>
                </a:ext>
              </a:extLst>
            </p:cNvPr>
            <p:cNvCxnSpPr/>
            <p:nvPr/>
          </p:nvCxnSpPr>
          <p:spPr>
            <a:xfrm>
              <a:off x="1681831"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B227429-D2C4-42D7-A06B-7CD422D4E744}"/>
                </a:ext>
              </a:extLst>
            </p:cNvPr>
            <p:cNvCxnSpPr/>
            <p:nvPr/>
          </p:nvCxnSpPr>
          <p:spPr>
            <a:xfrm>
              <a:off x="1931204"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98CD1FD-F0A1-40A5-85B7-61C9EEA20831}"/>
                </a:ext>
              </a:extLst>
            </p:cNvPr>
            <p:cNvCxnSpPr/>
            <p:nvPr/>
          </p:nvCxnSpPr>
          <p:spPr>
            <a:xfrm>
              <a:off x="2180577"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4D6633C-CCDE-4428-8517-616EB5AA1735}"/>
                </a:ext>
              </a:extLst>
            </p:cNvPr>
            <p:cNvCxnSpPr/>
            <p:nvPr/>
          </p:nvCxnSpPr>
          <p:spPr>
            <a:xfrm>
              <a:off x="2429950"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8A685AB-6066-4015-B188-08B6738E3C90}"/>
                </a:ext>
              </a:extLst>
            </p:cNvPr>
            <p:cNvCxnSpPr/>
            <p:nvPr/>
          </p:nvCxnSpPr>
          <p:spPr>
            <a:xfrm>
              <a:off x="2679320" y="4520780"/>
              <a:ext cx="0" cy="576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6472FFF-6F3E-412D-9169-AA964AEE725A}"/>
                </a:ext>
              </a:extLst>
            </p:cNvPr>
            <p:cNvCxnSpPr/>
            <p:nvPr/>
          </p:nvCxnSpPr>
          <p:spPr>
            <a:xfrm>
              <a:off x="785720" y="4382412"/>
              <a:ext cx="2053064" cy="0"/>
            </a:xfrm>
            <a:prstGeom prst="line">
              <a:avLst/>
            </a:prstGeom>
            <a:ln w="952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A38BA5E6-5875-4EAB-8779-ECC038528B42}"/>
              </a:ext>
            </a:extLst>
          </p:cNvPr>
          <p:cNvSpPr txBox="1"/>
          <p:nvPr/>
        </p:nvSpPr>
        <p:spPr>
          <a:xfrm>
            <a:off x="239250" y="2917758"/>
            <a:ext cx="492048" cy="261610"/>
          </a:xfrm>
          <a:prstGeom prst="rect">
            <a:avLst/>
          </a:prstGeom>
          <a:noFill/>
        </p:spPr>
        <p:txBody>
          <a:bodyPr wrap="square" rtlCol="0" anchor="ctr">
            <a:spAutoFit/>
          </a:bodyPr>
          <a:lstStyle/>
          <a:p>
            <a:pPr algn="r"/>
            <a:r>
              <a:rPr lang="en-US" sz="1100" dirty="0"/>
              <a:t>10</a:t>
            </a:r>
            <a:r>
              <a:rPr lang="en-US" sz="1100" baseline="30000" dirty="0"/>
              <a:t>4</a:t>
            </a:r>
            <a:endParaRPr lang="en-GB" sz="1100" baseline="30000" dirty="0"/>
          </a:p>
        </p:txBody>
      </p:sp>
      <p:sp>
        <p:nvSpPr>
          <p:cNvPr id="49" name="TextBox 48">
            <a:extLst>
              <a:ext uri="{FF2B5EF4-FFF2-40B4-BE49-F238E27FC236}">
                <a16:creationId xmlns:a16="http://schemas.microsoft.com/office/drawing/2014/main" id="{B59879B0-A8D7-4B82-8FA3-E2473092C43F}"/>
              </a:ext>
            </a:extLst>
          </p:cNvPr>
          <p:cNvSpPr txBox="1"/>
          <p:nvPr/>
        </p:nvSpPr>
        <p:spPr>
          <a:xfrm>
            <a:off x="239250" y="3184258"/>
            <a:ext cx="492048" cy="261610"/>
          </a:xfrm>
          <a:prstGeom prst="rect">
            <a:avLst/>
          </a:prstGeom>
          <a:noFill/>
        </p:spPr>
        <p:txBody>
          <a:bodyPr wrap="square" rtlCol="0" anchor="ctr">
            <a:spAutoFit/>
          </a:bodyPr>
          <a:lstStyle/>
          <a:p>
            <a:pPr algn="r"/>
            <a:r>
              <a:rPr lang="en-US" sz="1100" dirty="0"/>
              <a:t>10</a:t>
            </a:r>
            <a:r>
              <a:rPr lang="en-US" sz="1100" baseline="30000" dirty="0"/>
              <a:t>3</a:t>
            </a:r>
            <a:endParaRPr lang="en-GB" sz="1100" baseline="30000" dirty="0"/>
          </a:p>
        </p:txBody>
      </p:sp>
      <p:sp>
        <p:nvSpPr>
          <p:cNvPr id="50" name="TextBox 49">
            <a:extLst>
              <a:ext uri="{FF2B5EF4-FFF2-40B4-BE49-F238E27FC236}">
                <a16:creationId xmlns:a16="http://schemas.microsoft.com/office/drawing/2014/main" id="{22691113-B450-48B8-9D10-6367ADC17085}"/>
              </a:ext>
            </a:extLst>
          </p:cNvPr>
          <p:cNvSpPr txBox="1"/>
          <p:nvPr/>
        </p:nvSpPr>
        <p:spPr>
          <a:xfrm>
            <a:off x="239250" y="3457313"/>
            <a:ext cx="492048" cy="261610"/>
          </a:xfrm>
          <a:prstGeom prst="rect">
            <a:avLst/>
          </a:prstGeom>
          <a:noFill/>
        </p:spPr>
        <p:txBody>
          <a:bodyPr wrap="square" rtlCol="0" anchor="ctr">
            <a:spAutoFit/>
          </a:bodyPr>
          <a:lstStyle/>
          <a:p>
            <a:pPr algn="r"/>
            <a:r>
              <a:rPr lang="en-US" sz="1100" dirty="0"/>
              <a:t>10</a:t>
            </a:r>
            <a:r>
              <a:rPr lang="en-US" sz="1100" baseline="30000" dirty="0"/>
              <a:t>2</a:t>
            </a:r>
            <a:endParaRPr lang="en-GB" sz="1100" baseline="30000" dirty="0"/>
          </a:p>
        </p:txBody>
      </p:sp>
      <p:sp>
        <p:nvSpPr>
          <p:cNvPr id="51" name="TextBox 50">
            <a:extLst>
              <a:ext uri="{FF2B5EF4-FFF2-40B4-BE49-F238E27FC236}">
                <a16:creationId xmlns:a16="http://schemas.microsoft.com/office/drawing/2014/main" id="{921F89BC-2512-4771-93E4-7D43D855F5E8}"/>
              </a:ext>
            </a:extLst>
          </p:cNvPr>
          <p:cNvSpPr txBox="1"/>
          <p:nvPr/>
        </p:nvSpPr>
        <p:spPr>
          <a:xfrm>
            <a:off x="239250" y="3725043"/>
            <a:ext cx="492048" cy="261610"/>
          </a:xfrm>
          <a:prstGeom prst="rect">
            <a:avLst/>
          </a:prstGeom>
          <a:noFill/>
        </p:spPr>
        <p:txBody>
          <a:bodyPr wrap="square" rtlCol="0" anchor="ctr">
            <a:spAutoFit/>
          </a:bodyPr>
          <a:lstStyle/>
          <a:p>
            <a:pPr algn="r"/>
            <a:r>
              <a:rPr lang="en-US" sz="1100" dirty="0"/>
              <a:t>10</a:t>
            </a:r>
            <a:r>
              <a:rPr lang="en-US" sz="1100" baseline="30000" dirty="0"/>
              <a:t>1</a:t>
            </a:r>
            <a:endParaRPr lang="en-GB" sz="1100" baseline="30000" dirty="0"/>
          </a:p>
        </p:txBody>
      </p:sp>
      <p:sp>
        <p:nvSpPr>
          <p:cNvPr id="52" name="TextBox 51">
            <a:extLst>
              <a:ext uri="{FF2B5EF4-FFF2-40B4-BE49-F238E27FC236}">
                <a16:creationId xmlns:a16="http://schemas.microsoft.com/office/drawing/2014/main" id="{7676B329-1435-4F13-9FA5-3C39DD86A786}"/>
              </a:ext>
            </a:extLst>
          </p:cNvPr>
          <p:cNvSpPr txBox="1"/>
          <p:nvPr/>
        </p:nvSpPr>
        <p:spPr>
          <a:xfrm>
            <a:off x="239250" y="3989140"/>
            <a:ext cx="492048" cy="261610"/>
          </a:xfrm>
          <a:prstGeom prst="rect">
            <a:avLst/>
          </a:prstGeom>
          <a:noFill/>
        </p:spPr>
        <p:txBody>
          <a:bodyPr wrap="square" rtlCol="0" anchor="ctr">
            <a:spAutoFit/>
          </a:bodyPr>
          <a:lstStyle/>
          <a:p>
            <a:pPr algn="r"/>
            <a:r>
              <a:rPr lang="en-US" sz="1100" dirty="0"/>
              <a:t>10</a:t>
            </a:r>
            <a:r>
              <a:rPr lang="en-US" sz="1100" baseline="30000" dirty="0"/>
              <a:t>0</a:t>
            </a:r>
            <a:endParaRPr lang="en-GB" sz="1100" baseline="30000" dirty="0"/>
          </a:p>
        </p:txBody>
      </p:sp>
      <p:sp>
        <p:nvSpPr>
          <p:cNvPr id="53" name="TextBox 52">
            <a:extLst>
              <a:ext uri="{FF2B5EF4-FFF2-40B4-BE49-F238E27FC236}">
                <a16:creationId xmlns:a16="http://schemas.microsoft.com/office/drawing/2014/main" id="{86B1C3EC-31FF-4601-9A47-09D0C09E4D9C}"/>
              </a:ext>
            </a:extLst>
          </p:cNvPr>
          <p:cNvSpPr txBox="1"/>
          <p:nvPr/>
        </p:nvSpPr>
        <p:spPr>
          <a:xfrm>
            <a:off x="239250" y="4416872"/>
            <a:ext cx="492048" cy="261610"/>
          </a:xfrm>
          <a:prstGeom prst="rect">
            <a:avLst/>
          </a:prstGeom>
          <a:noFill/>
        </p:spPr>
        <p:txBody>
          <a:bodyPr wrap="square" rtlCol="0" anchor="ctr">
            <a:spAutoFit/>
          </a:bodyPr>
          <a:lstStyle/>
          <a:p>
            <a:pPr algn="r"/>
            <a:r>
              <a:rPr lang="en-US" sz="1100" dirty="0"/>
              <a:t>10</a:t>
            </a:r>
            <a:r>
              <a:rPr lang="en-US" sz="1100" baseline="30000" dirty="0"/>
              <a:t>5</a:t>
            </a:r>
            <a:endParaRPr lang="en-GB" sz="1100" baseline="30000" dirty="0"/>
          </a:p>
        </p:txBody>
      </p:sp>
      <p:sp>
        <p:nvSpPr>
          <p:cNvPr id="54" name="TextBox 53">
            <a:extLst>
              <a:ext uri="{FF2B5EF4-FFF2-40B4-BE49-F238E27FC236}">
                <a16:creationId xmlns:a16="http://schemas.microsoft.com/office/drawing/2014/main" id="{A20E5035-FC91-4656-8C35-732A2504F77F}"/>
              </a:ext>
            </a:extLst>
          </p:cNvPr>
          <p:cNvSpPr txBox="1"/>
          <p:nvPr/>
        </p:nvSpPr>
        <p:spPr>
          <a:xfrm>
            <a:off x="239250" y="4733604"/>
            <a:ext cx="492048" cy="261610"/>
          </a:xfrm>
          <a:prstGeom prst="rect">
            <a:avLst/>
          </a:prstGeom>
          <a:noFill/>
        </p:spPr>
        <p:txBody>
          <a:bodyPr wrap="square" rtlCol="0" anchor="ctr">
            <a:spAutoFit/>
          </a:bodyPr>
          <a:lstStyle/>
          <a:p>
            <a:pPr algn="r"/>
            <a:r>
              <a:rPr lang="en-US" sz="1100" dirty="0"/>
              <a:t>10</a:t>
            </a:r>
            <a:r>
              <a:rPr lang="en-US" sz="1100" baseline="30000" dirty="0"/>
              <a:t>4</a:t>
            </a:r>
            <a:endParaRPr lang="en-GB" sz="1100" baseline="30000" dirty="0"/>
          </a:p>
        </p:txBody>
      </p:sp>
      <p:sp>
        <p:nvSpPr>
          <p:cNvPr id="55" name="TextBox 54">
            <a:extLst>
              <a:ext uri="{FF2B5EF4-FFF2-40B4-BE49-F238E27FC236}">
                <a16:creationId xmlns:a16="http://schemas.microsoft.com/office/drawing/2014/main" id="{99A0E5F0-A7F4-47A0-8E2E-B63399B5411D}"/>
              </a:ext>
            </a:extLst>
          </p:cNvPr>
          <p:cNvSpPr txBox="1"/>
          <p:nvPr/>
        </p:nvSpPr>
        <p:spPr>
          <a:xfrm>
            <a:off x="239250" y="5050311"/>
            <a:ext cx="492048" cy="261610"/>
          </a:xfrm>
          <a:prstGeom prst="rect">
            <a:avLst/>
          </a:prstGeom>
          <a:noFill/>
        </p:spPr>
        <p:txBody>
          <a:bodyPr wrap="square" rtlCol="0" anchor="ctr">
            <a:spAutoFit/>
          </a:bodyPr>
          <a:lstStyle/>
          <a:p>
            <a:pPr algn="r"/>
            <a:r>
              <a:rPr lang="en-US" sz="1100" dirty="0"/>
              <a:t>10</a:t>
            </a:r>
            <a:r>
              <a:rPr lang="en-US" sz="1100" baseline="30000" dirty="0"/>
              <a:t>3</a:t>
            </a:r>
            <a:endParaRPr lang="en-GB" sz="1100" baseline="30000" dirty="0"/>
          </a:p>
        </p:txBody>
      </p:sp>
      <p:sp>
        <p:nvSpPr>
          <p:cNvPr id="56" name="TextBox 55">
            <a:extLst>
              <a:ext uri="{FF2B5EF4-FFF2-40B4-BE49-F238E27FC236}">
                <a16:creationId xmlns:a16="http://schemas.microsoft.com/office/drawing/2014/main" id="{F94A2E23-1B53-4580-874A-D5662EF40155}"/>
              </a:ext>
            </a:extLst>
          </p:cNvPr>
          <p:cNvSpPr txBox="1"/>
          <p:nvPr/>
        </p:nvSpPr>
        <p:spPr>
          <a:xfrm>
            <a:off x="239250" y="5365395"/>
            <a:ext cx="492048" cy="261610"/>
          </a:xfrm>
          <a:prstGeom prst="rect">
            <a:avLst/>
          </a:prstGeom>
          <a:noFill/>
        </p:spPr>
        <p:txBody>
          <a:bodyPr wrap="square" rtlCol="0" anchor="ctr">
            <a:spAutoFit/>
          </a:bodyPr>
          <a:lstStyle/>
          <a:p>
            <a:pPr algn="r"/>
            <a:r>
              <a:rPr lang="en-US" sz="1100" dirty="0"/>
              <a:t>10</a:t>
            </a:r>
            <a:r>
              <a:rPr lang="en-US" sz="1100" baseline="30000" dirty="0"/>
              <a:t>2</a:t>
            </a:r>
            <a:endParaRPr lang="en-GB" sz="1100" baseline="30000" dirty="0"/>
          </a:p>
        </p:txBody>
      </p:sp>
      <p:sp>
        <p:nvSpPr>
          <p:cNvPr id="57" name="TextBox 56">
            <a:extLst>
              <a:ext uri="{FF2B5EF4-FFF2-40B4-BE49-F238E27FC236}">
                <a16:creationId xmlns:a16="http://schemas.microsoft.com/office/drawing/2014/main" id="{6FD81196-26DF-4A40-8AF7-0DE9AD9F2083}"/>
              </a:ext>
            </a:extLst>
          </p:cNvPr>
          <p:cNvSpPr txBox="1"/>
          <p:nvPr/>
        </p:nvSpPr>
        <p:spPr>
          <a:xfrm>
            <a:off x="611885" y="5902761"/>
            <a:ext cx="492048" cy="261610"/>
          </a:xfrm>
          <a:prstGeom prst="rect">
            <a:avLst/>
          </a:prstGeom>
          <a:noFill/>
        </p:spPr>
        <p:txBody>
          <a:bodyPr wrap="square" rtlCol="0" anchor="t">
            <a:spAutoFit/>
          </a:bodyPr>
          <a:lstStyle/>
          <a:p>
            <a:pPr algn="ctr"/>
            <a:r>
              <a:rPr lang="en-US" sz="1100" dirty="0"/>
              <a:t>-8</a:t>
            </a:r>
            <a:endParaRPr lang="en-GB" sz="1100" dirty="0"/>
          </a:p>
        </p:txBody>
      </p:sp>
      <p:sp>
        <p:nvSpPr>
          <p:cNvPr id="58" name="TextBox 57">
            <a:extLst>
              <a:ext uri="{FF2B5EF4-FFF2-40B4-BE49-F238E27FC236}">
                <a16:creationId xmlns:a16="http://schemas.microsoft.com/office/drawing/2014/main" id="{270EB860-8E2F-4AC6-BE27-9C8F50973314}"/>
              </a:ext>
            </a:extLst>
          </p:cNvPr>
          <p:cNvSpPr txBox="1"/>
          <p:nvPr/>
        </p:nvSpPr>
        <p:spPr>
          <a:xfrm>
            <a:off x="857909" y="5902761"/>
            <a:ext cx="492048" cy="261610"/>
          </a:xfrm>
          <a:prstGeom prst="rect">
            <a:avLst/>
          </a:prstGeom>
          <a:noFill/>
        </p:spPr>
        <p:txBody>
          <a:bodyPr wrap="square" rtlCol="0" anchor="t">
            <a:spAutoFit/>
          </a:bodyPr>
          <a:lstStyle/>
          <a:p>
            <a:pPr algn="ctr"/>
            <a:r>
              <a:rPr lang="en-US" sz="1100" dirty="0"/>
              <a:t>-4</a:t>
            </a:r>
            <a:endParaRPr lang="en-GB" sz="1100" dirty="0"/>
          </a:p>
        </p:txBody>
      </p:sp>
      <p:sp>
        <p:nvSpPr>
          <p:cNvPr id="59" name="TextBox 58">
            <a:extLst>
              <a:ext uri="{FF2B5EF4-FFF2-40B4-BE49-F238E27FC236}">
                <a16:creationId xmlns:a16="http://schemas.microsoft.com/office/drawing/2014/main" id="{664CEF7D-B301-43F8-AAFB-235A502F972B}"/>
              </a:ext>
            </a:extLst>
          </p:cNvPr>
          <p:cNvSpPr txBox="1"/>
          <p:nvPr/>
        </p:nvSpPr>
        <p:spPr>
          <a:xfrm>
            <a:off x="1103933" y="5902761"/>
            <a:ext cx="492048" cy="261610"/>
          </a:xfrm>
          <a:prstGeom prst="rect">
            <a:avLst/>
          </a:prstGeom>
          <a:noFill/>
        </p:spPr>
        <p:txBody>
          <a:bodyPr wrap="square" rtlCol="0" anchor="t">
            <a:spAutoFit/>
          </a:bodyPr>
          <a:lstStyle/>
          <a:p>
            <a:pPr algn="ctr"/>
            <a:r>
              <a:rPr lang="en-US" sz="1100" dirty="0"/>
              <a:t>0</a:t>
            </a:r>
            <a:endParaRPr lang="en-GB" sz="1100" dirty="0"/>
          </a:p>
        </p:txBody>
      </p:sp>
      <p:sp>
        <p:nvSpPr>
          <p:cNvPr id="60" name="TextBox 59">
            <a:extLst>
              <a:ext uri="{FF2B5EF4-FFF2-40B4-BE49-F238E27FC236}">
                <a16:creationId xmlns:a16="http://schemas.microsoft.com/office/drawing/2014/main" id="{6EE56FFA-25D2-4E99-BF04-12AB520A0E13}"/>
              </a:ext>
            </a:extLst>
          </p:cNvPr>
          <p:cNvSpPr txBox="1"/>
          <p:nvPr/>
        </p:nvSpPr>
        <p:spPr>
          <a:xfrm>
            <a:off x="1362290" y="5902761"/>
            <a:ext cx="492048" cy="261610"/>
          </a:xfrm>
          <a:prstGeom prst="rect">
            <a:avLst/>
          </a:prstGeom>
          <a:noFill/>
        </p:spPr>
        <p:txBody>
          <a:bodyPr wrap="square" rtlCol="0" anchor="t">
            <a:spAutoFit/>
          </a:bodyPr>
          <a:lstStyle/>
          <a:p>
            <a:pPr algn="ctr"/>
            <a:r>
              <a:rPr lang="en-US" sz="1100" dirty="0"/>
              <a:t>4</a:t>
            </a:r>
            <a:endParaRPr lang="en-GB" sz="1100" dirty="0"/>
          </a:p>
        </p:txBody>
      </p:sp>
      <p:sp>
        <p:nvSpPr>
          <p:cNvPr id="61" name="TextBox 60">
            <a:extLst>
              <a:ext uri="{FF2B5EF4-FFF2-40B4-BE49-F238E27FC236}">
                <a16:creationId xmlns:a16="http://schemas.microsoft.com/office/drawing/2014/main" id="{2E70F613-D5FD-40CF-A3D2-CC9C1D17C8E3}"/>
              </a:ext>
            </a:extLst>
          </p:cNvPr>
          <p:cNvSpPr txBox="1"/>
          <p:nvPr/>
        </p:nvSpPr>
        <p:spPr>
          <a:xfrm>
            <a:off x="1608314" y="5902761"/>
            <a:ext cx="492048" cy="261610"/>
          </a:xfrm>
          <a:prstGeom prst="rect">
            <a:avLst/>
          </a:prstGeom>
          <a:noFill/>
        </p:spPr>
        <p:txBody>
          <a:bodyPr wrap="square" rtlCol="0" anchor="t">
            <a:spAutoFit/>
          </a:bodyPr>
          <a:lstStyle/>
          <a:p>
            <a:pPr algn="ctr"/>
            <a:r>
              <a:rPr lang="en-US" sz="1100" dirty="0"/>
              <a:t>8</a:t>
            </a:r>
            <a:endParaRPr lang="en-GB" sz="1100" dirty="0"/>
          </a:p>
        </p:txBody>
      </p:sp>
      <p:sp>
        <p:nvSpPr>
          <p:cNvPr id="62" name="TextBox 61">
            <a:extLst>
              <a:ext uri="{FF2B5EF4-FFF2-40B4-BE49-F238E27FC236}">
                <a16:creationId xmlns:a16="http://schemas.microsoft.com/office/drawing/2014/main" id="{C35A6953-8D16-4AEF-BCBB-01ECE67EFB61}"/>
              </a:ext>
            </a:extLst>
          </p:cNvPr>
          <p:cNvSpPr txBox="1"/>
          <p:nvPr/>
        </p:nvSpPr>
        <p:spPr>
          <a:xfrm>
            <a:off x="1866671" y="5902761"/>
            <a:ext cx="492048" cy="261610"/>
          </a:xfrm>
          <a:prstGeom prst="rect">
            <a:avLst/>
          </a:prstGeom>
          <a:noFill/>
        </p:spPr>
        <p:txBody>
          <a:bodyPr wrap="square" rtlCol="0" anchor="t">
            <a:spAutoFit/>
          </a:bodyPr>
          <a:lstStyle/>
          <a:p>
            <a:pPr algn="ctr"/>
            <a:r>
              <a:rPr lang="en-US" sz="1100" dirty="0"/>
              <a:t>12</a:t>
            </a:r>
            <a:endParaRPr lang="en-GB" sz="1100" dirty="0"/>
          </a:p>
        </p:txBody>
      </p:sp>
      <p:sp>
        <p:nvSpPr>
          <p:cNvPr id="63" name="TextBox 62">
            <a:extLst>
              <a:ext uri="{FF2B5EF4-FFF2-40B4-BE49-F238E27FC236}">
                <a16:creationId xmlns:a16="http://schemas.microsoft.com/office/drawing/2014/main" id="{6D90D67F-3F49-4CE9-8988-998D47E1C701}"/>
              </a:ext>
            </a:extLst>
          </p:cNvPr>
          <p:cNvSpPr txBox="1"/>
          <p:nvPr/>
        </p:nvSpPr>
        <p:spPr>
          <a:xfrm>
            <a:off x="2111918" y="5902761"/>
            <a:ext cx="492048" cy="261610"/>
          </a:xfrm>
          <a:prstGeom prst="rect">
            <a:avLst/>
          </a:prstGeom>
          <a:noFill/>
        </p:spPr>
        <p:txBody>
          <a:bodyPr wrap="square" rtlCol="0" anchor="t">
            <a:spAutoFit/>
          </a:bodyPr>
          <a:lstStyle/>
          <a:p>
            <a:pPr algn="ctr"/>
            <a:r>
              <a:rPr lang="en-US" sz="1100" dirty="0"/>
              <a:t>16</a:t>
            </a:r>
            <a:endParaRPr lang="en-GB" sz="1100" dirty="0"/>
          </a:p>
        </p:txBody>
      </p:sp>
      <p:sp>
        <p:nvSpPr>
          <p:cNvPr id="64" name="TextBox 63">
            <a:extLst>
              <a:ext uri="{FF2B5EF4-FFF2-40B4-BE49-F238E27FC236}">
                <a16:creationId xmlns:a16="http://schemas.microsoft.com/office/drawing/2014/main" id="{5039DDD9-DAFD-4E9A-86A9-FEC392D5586C}"/>
              </a:ext>
            </a:extLst>
          </p:cNvPr>
          <p:cNvSpPr txBox="1"/>
          <p:nvPr/>
        </p:nvSpPr>
        <p:spPr>
          <a:xfrm>
            <a:off x="2357942" y="5902761"/>
            <a:ext cx="492048" cy="261610"/>
          </a:xfrm>
          <a:prstGeom prst="rect">
            <a:avLst/>
          </a:prstGeom>
          <a:noFill/>
        </p:spPr>
        <p:txBody>
          <a:bodyPr wrap="square" rtlCol="0" anchor="t">
            <a:spAutoFit/>
          </a:bodyPr>
          <a:lstStyle/>
          <a:p>
            <a:pPr algn="ctr"/>
            <a:r>
              <a:rPr lang="en-US" sz="1100" dirty="0"/>
              <a:t>20</a:t>
            </a:r>
            <a:endParaRPr lang="en-GB" sz="1100" dirty="0"/>
          </a:p>
        </p:txBody>
      </p:sp>
      <p:sp>
        <p:nvSpPr>
          <p:cNvPr id="65" name="TextBox 64">
            <a:extLst>
              <a:ext uri="{FF2B5EF4-FFF2-40B4-BE49-F238E27FC236}">
                <a16:creationId xmlns:a16="http://schemas.microsoft.com/office/drawing/2014/main" id="{6334D44F-2BC2-4088-9A95-05FF53678E1A}"/>
              </a:ext>
            </a:extLst>
          </p:cNvPr>
          <p:cNvSpPr txBox="1"/>
          <p:nvPr/>
        </p:nvSpPr>
        <p:spPr>
          <a:xfrm>
            <a:off x="1459555" y="6073358"/>
            <a:ext cx="680983" cy="261610"/>
          </a:xfrm>
          <a:prstGeom prst="rect">
            <a:avLst/>
          </a:prstGeom>
          <a:noFill/>
        </p:spPr>
        <p:txBody>
          <a:bodyPr wrap="square" rtlCol="0" anchor="t">
            <a:spAutoFit/>
          </a:bodyPr>
          <a:lstStyle/>
          <a:p>
            <a:pPr algn="ctr"/>
            <a:r>
              <a:rPr lang="en-US" sz="1100" dirty="0"/>
              <a:t>Weeks</a:t>
            </a:r>
            <a:endParaRPr lang="en-GB" sz="1100" dirty="0"/>
          </a:p>
        </p:txBody>
      </p:sp>
      <p:sp>
        <p:nvSpPr>
          <p:cNvPr id="66" name="TextBox 65">
            <a:extLst>
              <a:ext uri="{FF2B5EF4-FFF2-40B4-BE49-F238E27FC236}">
                <a16:creationId xmlns:a16="http://schemas.microsoft.com/office/drawing/2014/main" id="{D61B1E0F-91B1-4D6F-BCC4-DED9EF508C3B}"/>
              </a:ext>
            </a:extLst>
          </p:cNvPr>
          <p:cNvSpPr txBox="1"/>
          <p:nvPr/>
        </p:nvSpPr>
        <p:spPr>
          <a:xfrm rot="16200000">
            <a:off x="-614218" y="5067672"/>
            <a:ext cx="1705055" cy="261610"/>
          </a:xfrm>
          <a:prstGeom prst="rect">
            <a:avLst/>
          </a:prstGeom>
          <a:noFill/>
        </p:spPr>
        <p:txBody>
          <a:bodyPr wrap="square" rtlCol="0" anchor="b">
            <a:spAutoFit/>
          </a:bodyPr>
          <a:lstStyle/>
          <a:p>
            <a:pPr algn="ctr"/>
            <a:r>
              <a:rPr lang="en-US" sz="1100" dirty="0"/>
              <a:t>Anti-HBs (</a:t>
            </a:r>
            <a:r>
              <a:rPr lang="en-US" sz="1100" dirty="0" err="1"/>
              <a:t>mlU</a:t>
            </a:r>
            <a:r>
              <a:rPr lang="en-US" sz="1100" dirty="0"/>
              <a:t>/ml)</a:t>
            </a:r>
            <a:endParaRPr lang="en-GB" sz="1100" baseline="30000" dirty="0"/>
          </a:p>
        </p:txBody>
      </p:sp>
      <p:sp>
        <p:nvSpPr>
          <p:cNvPr id="67" name="TextBox 66">
            <a:extLst>
              <a:ext uri="{FF2B5EF4-FFF2-40B4-BE49-F238E27FC236}">
                <a16:creationId xmlns:a16="http://schemas.microsoft.com/office/drawing/2014/main" id="{EFA17B90-A3D9-49F8-91C8-B3ACEE523698}"/>
              </a:ext>
            </a:extLst>
          </p:cNvPr>
          <p:cNvSpPr txBox="1"/>
          <p:nvPr/>
        </p:nvSpPr>
        <p:spPr>
          <a:xfrm rot="16200000">
            <a:off x="-583953" y="3538630"/>
            <a:ext cx="1644525" cy="261610"/>
          </a:xfrm>
          <a:prstGeom prst="rect">
            <a:avLst/>
          </a:prstGeom>
          <a:noFill/>
        </p:spPr>
        <p:txBody>
          <a:bodyPr wrap="square" rtlCol="0" anchor="b">
            <a:spAutoFit/>
          </a:bodyPr>
          <a:lstStyle/>
          <a:p>
            <a:pPr algn="ctr"/>
            <a:r>
              <a:rPr lang="en-US" sz="1100" dirty="0"/>
              <a:t>HBsAg</a:t>
            </a:r>
            <a:r>
              <a:rPr lang="en-US" sz="1100" b="1" dirty="0"/>
              <a:t> </a:t>
            </a:r>
            <a:r>
              <a:rPr lang="en-US" sz="1100" dirty="0"/>
              <a:t>(</a:t>
            </a:r>
            <a:r>
              <a:rPr lang="en-US" sz="1100" dirty="0" err="1"/>
              <a:t>lU</a:t>
            </a:r>
            <a:r>
              <a:rPr lang="en-US" sz="1100" dirty="0"/>
              <a:t>/ml)</a:t>
            </a:r>
            <a:endParaRPr lang="en-GB" sz="1100" baseline="30000" dirty="0"/>
          </a:p>
        </p:txBody>
      </p:sp>
      <p:sp>
        <p:nvSpPr>
          <p:cNvPr id="2" name="TextBox 1">
            <a:extLst>
              <a:ext uri="{FF2B5EF4-FFF2-40B4-BE49-F238E27FC236}">
                <a16:creationId xmlns:a16="http://schemas.microsoft.com/office/drawing/2014/main" id="{FA674F0A-E8D2-4521-A430-462A71760D0A}"/>
              </a:ext>
            </a:extLst>
          </p:cNvPr>
          <p:cNvSpPr txBox="1"/>
          <p:nvPr/>
        </p:nvSpPr>
        <p:spPr>
          <a:xfrm>
            <a:off x="659526" y="4069260"/>
            <a:ext cx="838998" cy="261610"/>
          </a:xfrm>
          <a:prstGeom prst="rect">
            <a:avLst/>
          </a:prstGeom>
          <a:noFill/>
        </p:spPr>
        <p:txBody>
          <a:bodyPr wrap="square" rtlCol="0">
            <a:spAutoFit/>
          </a:bodyPr>
          <a:lstStyle/>
          <a:p>
            <a:r>
              <a:rPr lang="en-GB" sz="1100" dirty="0"/>
              <a:t>Cut-off</a:t>
            </a:r>
          </a:p>
        </p:txBody>
      </p:sp>
      <p:sp>
        <p:nvSpPr>
          <p:cNvPr id="95" name="TextBox 94">
            <a:extLst>
              <a:ext uri="{FF2B5EF4-FFF2-40B4-BE49-F238E27FC236}">
                <a16:creationId xmlns:a16="http://schemas.microsoft.com/office/drawing/2014/main" id="{E4B27349-82C1-4492-AB00-EB7E3CFBC530}"/>
              </a:ext>
            </a:extLst>
          </p:cNvPr>
          <p:cNvSpPr txBox="1"/>
          <p:nvPr/>
        </p:nvSpPr>
        <p:spPr>
          <a:xfrm>
            <a:off x="659526" y="5517232"/>
            <a:ext cx="838998" cy="261610"/>
          </a:xfrm>
          <a:prstGeom prst="rect">
            <a:avLst/>
          </a:prstGeom>
          <a:noFill/>
        </p:spPr>
        <p:txBody>
          <a:bodyPr wrap="square" rtlCol="0">
            <a:spAutoFit/>
          </a:bodyPr>
          <a:lstStyle/>
          <a:p>
            <a:r>
              <a:rPr lang="en-GB" sz="1100" dirty="0"/>
              <a:t>Cut-off</a:t>
            </a:r>
          </a:p>
        </p:txBody>
      </p:sp>
      <p:sp>
        <p:nvSpPr>
          <p:cNvPr id="96" name="TextBox 95">
            <a:extLst>
              <a:ext uri="{FF2B5EF4-FFF2-40B4-BE49-F238E27FC236}">
                <a16:creationId xmlns:a16="http://schemas.microsoft.com/office/drawing/2014/main" id="{5A258461-3C1F-485B-8BED-6FD11F931AD3}"/>
              </a:ext>
            </a:extLst>
          </p:cNvPr>
          <p:cNvSpPr txBox="1"/>
          <p:nvPr/>
        </p:nvSpPr>
        <p:spPr>
          <a:xfrm>
            <a:off x="1043053" y="2533963"/>
            <a:ext cx="952039" cy="261610"/>
          </a:xfrm>
          <a:prstGeom prst="rect">
            <a:avLst/>
          </a:prstGeom>
          <a:noFill/>
        </p:spPr>
        <p:txBody>
          <a:bodyPr wrap="square" rtlCol="0">
            <a:spAutoFit/>
          </a:bodyPr>
          <a:lstStyle/>
          <a:p>
            <a:pPr algn="ctr"/>
            <a:r>
              <a:rPr lang="en-GB" sz="1100" dirty="0"/>
              <a:t>Therapeutic</a:t>
            </a:r>
          </a:p>
        </p:txBody>
      </p:sp>
      <p:sp>
        <p:nvSpPr>
          <p:cNvPr id="99" name="TextBox 98">
            <a:extLst>
              <a:ext uri="{FF2B5EF4-FFF2-40B4-BE49-F238E27FC236}">
                <a16:creationId xmlns:a16="http://schemas.microsoft.com/office/drawing/2014/main" id="{11192D7E-BC5E-4883-9922-626341F5DC9E}"/>
              </a:ext>
            </a:extLst>
          </p:cNvPr>
          <p:cNvSpPr txBox="1"/>
          <p:nvPr/>
        </p:nvSpPr>
        <p:spPr>
          <a:xfrm>
            <a:off x="666932" y="2786338"/>
            <a:ext cx="838998" cy="261610"/>
          </a:xfrm>
          <a:prstGeom prst="rect">
            <a:avLst/>
          </a:prstGeom>
          <a:noFill/>
        </p:spPr>
        <p:txBody>
          <a:bodyPr wrap="square" rtlCol="0">
            <a:spAutoFit/>
          </a:bodyPr>
          <a:lstStyle/>
          <a:p>
            <a:pPr algn="ctr"/>
            <a:r>
              <a:rPr lang="en-GB" sz="1100" dirty="0"/>
              <a:t>siRNA</a:t>
            </a:r>
          </a:p>
        </p:txBody>
      </p:sp>
      <p:cxnSp>
        <p:nvCxnSpPr>
          <p:cNvPr id="232" name="Straight Connector 231">
            <a:extLst>
              <a:ext uri="{FF2B5EF4-FFF2-40B4-BE49-F238E27FC236}">
                <a16:creationId xmlns:a16="http://schemas.microsoft.com/office/drawing/2014/main" id="{B0B819A1-6150-4811-89A8-7605A56CEA8E}"/>
              </a:ext>
            </a:extLst>
          </p:cNvPr>
          <p:cNvCxnSpPr/>
          <p:nvPr/>
        </p:nvCxnSpPr>
        <p:spPr>
          <a:xfrm>
            <a:off x="1546536" y="4137595"/>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D101C961-029F-4B5B-B08F-5F9226636B10}"/>
              </a:ext>
            </a:extLst>
          </p:cNvPr>
          <p:cNvGrpSpPr/>
          <p:nvPr/>
        </p:nvGrpSpPr>
        <p:grpSpPr>
          <a:xfrm>
            <a:off x="1349598" y="5830689"/>
            <a:ext cx="1425930" cy="54000"/>
            <a:chOff x="1421606" y="5944989"/>
            <a:chExt cx="1425930" cy="54000"/>
          </a:xfrm>
        </p:grpSpPr>
        <p:sp>
          <p:nvSpPr>
            <p:cNvPr id="88" name="Freeform: Shape 87">
              <a:extLst>
                <a:ext uri="{FF2B5EF4-FFF2-40B4-BE49-F238E27FC236}">
                  <a16:creationId xmlns:a16="http://schemas.microsoft.com/office/drawing/2014/main" id="{B8979202-31AE-4CCF-A8F1-B1FC5B0F68FE}"/>
                </a:ext>
              </a:extLst>
            </p:cNvPr>
            <p:cNvSpPr/>
            <p:nvPr/>
          </p:nvSpPr>
          <p:spPr>
            <a:xfrm>
              <a:off x="1421606" y="5969794"/>
              <a:ext cx="1400175" cy="0"/>
            </a:xfrm>
            <a:custGeom>
              <a:avLst/>
              <a:gdLst>
                <a:gd name="connsiteX0" fmla="*/ 1400175 w 1400175"/>
                <a:gd name="connsiteY0" fmla="*/ 0 h 0"/>
                <a:gd name="connsiteX1" fmla="*/ 0 w 1400175"/>
                <a:gd name="connsiteY1" fmla="*/ 0 h 0"/>
              </a:gdLst>
              <a:ahLst/>
              <a:cxnLst>
                <a:cxn ang="0">
                  <a:pos x="connsiteX0" y="connsiteY0"/>
                </a:cxn>
                <a:cxn ang="0">
                  <a:pos x="connsiteX1" y="connsiteY1"/>
                </a:cxn>
              </a:cxnLst>
              <a:rect l="l" t="t" r="r" b="b"/>
              <a:pathLst>
                <a:path w="1400175">
                  <a:moveTo>
                    <a:pt x="1400175" y="0"/>
                  </a:moveTo>
                  <a:lnTo>
                    <a:pt x="0" y="0"/>
                  </a:lnTo>
                </a:path>
              </a:pathLst>
            </a:cu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D2712768-813F-4D22-AE73-EF6A008F3231}"/>
                </a:ext>
              </a:extLst>
            </p:cNvPr>
            <p:cNvSpPr/>
            <p:nvPr/>
          </p:nvSpPr>
          <p:spPr>
            <a:xfrm rot="18900000">
              <a:off x="2793536"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ectangle 315">
              <a:extLst>
                <a:ext uri="{FF2B5EF4-FFF2-40B4-BE49-F238E27FC236}">
                  <a16:creationId xmlns:a16="http://schemas.microsoft.com/office/drawing/2014/main" id="{5AC92218-6AAB-45C1-A86B-99A877F464FC}"/>
                </a:ext>
              </a:extLst>
            </p:cNvPr>
            <p:cNvSpPr/>
            <p:nvPr/>
          </p:nvSpPr>
          <p:spPr>
            <a:xfrm rot="18900000">
              <a:off x="2576314"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ectangle 316">
              <a:extLst>
                <a:ext uri="{FF2B5EF4-FFF2-40B4-BE49-F238E27FC236}">
                  <a16:creationId xmlns:a16="http://schemas.microsoft.com/office/drawing/2014/main" id="{03155450-C261-40A4-ABF5-CEF2ED4B425C}"/>
                </a:ext>
              </a:extLst>
            </p:cNvPr>
            <p:cNvSpPr/>
            <p:nvPr/>
          </p:nvSpPr>
          <p:spPr>
            <a:xfrm rot="18900000">
              <a:off x="2355869"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266DA391-0A0E-48DD-90B2-358D1E984ABA}"/>
                </a:ext>
              </a:extLst>
            </p:cNvPr>
            <p:cNvSpPr/>
            <p:nvPr/>
          </p:nvSpPr>
          <p:spPr>
            <a:xfrm rot="18900000">
              <a:off x="2104942"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Rectangle 318">
              <a:extLst>
                <a:ext uri="{FF2B5EF4-FFF2-40B4-BE49-F238E27FC236}">
                  <a16:creationId xmlns:a16="http://schemas.microsoft.com/office/drawing/2014/main" id="{49BDEFFE-2FDF-4C8F-8588-1BC3D7A1D7D3}"/>
                </a:ext>
              </a:extLst>
            </p:cNvPr>
            <p:cNvSpPr/>
            <p:nvPr/>
          </p:nvSpPr>
          <p:spPr>
            <a:xfrm rot="18900000">
              <a:off x="1923668"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5F200CD0-C203-4D57-8CCA-44BB52CA9760}"/>
                </a:ext>
              </a:extLst>
            </p:cNvPr>
            <p:cNvSpPr/>
            <p:nvPr/>
          </p:nvSpPr>
          <p:spPr>
            <a:xfrm rot="18900000">
              <a:off x="1799537"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88E21EB8-375F-4F7B-BCC8-2D80FDF3C8E6}"/>
                </a:ext>
              </a:extLst>
            </p:cNvPr>
            <p:cNvSpPr/>
            <p:nvPr/>
          </p:nvSpPr>
          <p:spPr>
            <a:xfrm rot="18900000">
              <a:off x="1680761"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a:extLst>
                <a:ext uri="{FF2B5EF4-FFF2-40B4-BE49-F238E27FC236}">
                  <a16:creationId xmlns:a16="http://schemas.microsoft.com/office/drawing/2014/main" id="{53734266-2FF0-4CDA-8B7E-F4451A6D5E5D}"/>
                </a:ext>
              </a:extLst>
            </p:cNvPr>
            <p:cNvSpPr/>
            <p:nvPr/>
          </p:nvSpPr>
          <p:spPr>
            <a:xfrm rot="18900000">
              <a:off x="1632997" y="594498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70FF8B8-1083-4846-91AE-561B679FE748}"/>
              </a:ext>
            </a:extLst>
          </p:cNvPr>
          <p:cNvGrpSpPr/>
          <p:nvPr/>
        </p:nvGrpSpPr>
        <p:grpSpPr>
          <a:xfrm>
            <a:off x="1349598" y="5854944"/>
            <a:ext cx="1425930" cy="54000"/>
            <a:chOff x="1421606" y="5969244"/>
            <a:chExt cx="1425930" cy="54000"/>
          </a:xfrm>
        </p:grpSpPr>
        <p:sp>
          <p:nvSpPr>
            <p:cNvPr id="342" name="Freeform: Shape 341">
              <a:extLst>
                <a:ext uri="{FF2B5EF4-FFF2-40B4-BE49-F238E27FC236}">
                  <a16:creationId xmlns:a16="http://schemas.microsoft.com/office/drawing/2014/main" id="{60261880-B2B5-4313-B8D0-D3E9312EC487}"/>
                </a:ext>
              </a:extLst>
            </p:cNvPr>
            <p:cNvSpPr/>
            <p:nvPr/>
          </p:nvSpPr>
          <p:spPr>
            <a:xfrm>
              <a:off x="1421606" y="5994049"/>
              <a:ext cx="1400175" cy="0"/>
            </a:xfrm>
            <a:custGeom>
              <a:avLst/>
              <a:gdLst>
                <a:gd name="connsiteX0" fmla="*/ 1400175 w 1400175"/>
                <a:gd name="connsiteY0" fmla="*/ 0 h 0"/>
                <a:gd name="connsiteX1" fmla="*/ 0 w 1400175"/>
                <a:gd name="connsiteY1" fmla="*/ 0 h 0"/>
              </a:gdLst>
              <a:ahLst/>
              <a:cxnLst>
                <a:cxn ang="0">
                  <a:pos x="connsiteX0" y="connsiteY0"/>
                </a:cxn>
                <a:cxn ang="0">
                  <a:pos x="connsiteX1" y="connsiteY1"/>
                </a:cxn>
              </a:cxnLst>
              <a:rect l="l" t="t" r="r" b="b"/>
              <a:pathLst>
                <a:path w="1400175">
                  <a:moveTo>
                    <a:pt x="1400175" y="0"/>
                  </a:moveTo>
                  <a:lnTo>
                    <a:pt x="0" y="0"/>
                  </a:lnTo>
                </a:path>
              </a:pathLst>
            </a:custGeom>
            <a:noFill/>
            <a:ln w="190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a:extLst>
                <a:ext uri="{FF2B5EF4-FFF2-40B4-BE49-F238E27FC236}">
                  <a16:creationId xmlns:a16="http://schemas.microsoft.com/office/drawing/2014/main" id="{87BEC9A3-9605-432E-9F4B-CBFBBCE77CBE}"/>
                </a:ext>
              </a:extLst>
            </p:cNvPr>
            <p:cNvSpPr/>
            <p:nvPr/>
          </p:nvSpPr>
          <p:spPr>
            <a:xfrm rot="18900000">
              <a:off x="2793536"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D4A4A136-ED9E-400F-A73D-31B1219ABC58}"/>
                </a:ext>
              </a:extLst>
            </p:cNvPr>
            <p:cNvSpPr/>
            <p:nvPr/>
          </p:nvSpPr>
          <p:spPr>
            <a:xfrm rot="18900000">
              <a:off x="2576314"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a:extLst>
                <a:ext uri="{FF2B5EF4-FFF2-40B4-BE49-F238E27FC236}">
                  <a16:creationId xmlns:a16="http://schemas.microsoft.com/office/drawing/2014/main" id="{DBAF3317-A221-4743-B595-4F0D711BD5D9}"/>
                </a:ext>
              </a:extLst>
            </p:cNvPr>
            <p:cNvSpPr/>
            <p:nvPr/>
          </p:nvSpPr>
          <p:spPr>
            <a:xfrm rot="18900000">
              <a:off x="2355869"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B195494A-3DBD-4D36-8679-654C1524ED81}"/>
                </a:ext>
              </a:extLst>
            </p:cNvPr>
            <p:cNvSpPr/>
            <p:nvPr/>
          </p:nvSpPr>
          <p:spPr>
            <a:xfrm rot="18900000">
              <a:off x="2104942"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42F1DB94-F86C-4646-AD7A-34EA3672857D}"/>
                </a:ext>
              </a:extLst>
            </p:cNvPr>
            <p:cNvSpPr/>
            <p:nvPr/>
          </p:nvSpPr>
          <p:spPr>
            <a:xfrm rot="18900000">
              <a:off x="1923668"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a:extLst>
                <a:ext uri="{FF2B5EF4-FFF2-40B4-BE49-F238E27FC236}">
                  <a16:creationId xmlns:a16="http://schemas.microsoft.com/office/drawing/2014/main" id="{272E6E59-AA7F-4A9C-B69E-E1FE32AFFFAB}"/>
                </a:ext>
              </a:extLst>
            </p:cNvPr>
            <p:cNvSpPr/>
            <p:nvPr/>
          </p:nvSpPr>
          <p:spPr>
            <a:xfrm rot="18900000">
              <a:off x="1799537"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D3E14C96-3D62-43DE-8A3D-7BF73850B83B}"/>
                </a:ext>
              </a:extLst>
            </p:cNvPr>
            <p:cNvSpPr/>
            <p:nvPr/>
          </p:nvSpPr>
          <p:spPr>
            <a:xfrm rot="18900000">
              <a:off x="1680761"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a:extLst>
                <a:ext uri="{FF2B5EF4-FFF2-40B4-BE49-F238E27FC236}">
                  <a16:creationId xmlns:a16="http://schemas.microsoft.com/office/drawing/2014/main" id="{03C1F2A6-2C9D-4DA9-9FDB-3348033FC774}"/>
                </a:ext>
              </a:extLst>
            </p:cNvPr>
            <p:cNvSpPr/>
            <p:nvPr/>
          </p:nvSpPr>
          <p:spPr>
            <a:xfrm rot="18900000">
              <a:off x="1632997" y="596924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 name="Group 331">
            <a:extLst>
              <a:ext uri="{FF2B5EF4-FFF2-40B4-BE49-F238E27FC236}">
                <a16:creationId xmlns:a16="http://schemas.microsoft.com/office/drawing/2014/main" id="{DDE5A733-2397-4CF3-8D3E-EF5EE8B81314}"/>
              </a:ext>
            </a:extLst>
          </p:cNvPr>
          <p:cNvGrpSpPr/>
          <p:nvPr/>
        </p:nvGrpSpPr>
        <p:grpSpPr>
          <a:xfrm>
            <a:off x="1347217" y="4609087"/>
            <a:ext cx="1428311" cy="1263076"/>
            <a:chOff x="1419225" y="4609087"/>
            <a:chExt cx="1428311" cy="1263076"/>
          </a:xfrm>
        </p:grpSpPr>
        <p:cxnSp>
          <p:nvCxnSpPr>
            <p:cNvPr id="275" name="Straight Connector 274">
              <a:extLst>
                <a:ext uri="{FF2B5EF4-FFF2-40B4-BE49-F238E27FC236}">
                  <a16:creationId xmlns:a16="http://schemas.microsoft.com/office/drawing/2014/main" id="{4EC5B3BE-636B-4EBB-B8B8-BE4C3233ECEE}"/>
                </a:ext>
              </a:extLst>
            </p:cNvPr>
            <p:cNvCxnSpPr/>
            <p:nvPr/>
          </p:nvCxnSpPr>
          <p:spPr>
            <a:xfrm>
              <a:off x="1619377" y="5321946"/>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24" name="Group 323">
              <a:extLst>
                <a:ext uri="{FF2B5EF4-FFF2-40B4-BE49-F238E27FC236}">
                  <a16:creationId xmlns:a16="http://schemas.microsoft.com/office/drawing/2014/main" id="{ACAC4545-B983-4ADF-A001-D3138F5ECB9D}"/>
                </a:ext>
              </a:extLst>
            </p:cNvPr>
            <p:cNvGrpSpPr/>
            <p:nvPr/>
          </p:nvGrpSpPr>
          <p:grpSpPr>
            <a:xfrm>
              <a:off x="1419225" y="4609087"/>
              <a:ext cx="1428311" cy="1263076"/>
              <a:chOff x="1419225" y="4609087"/>
              <a:chExt cx="1428311" cy="1263076"/>
            </a:xfrm>
          </p:grpSpPr>
          <p:sp>
            <p:nvSpPr>
              <p:cNvPr id="77" name="Freeform: Shape 76">
                <a:extLst>
                  <a:ext uri="{FF2B5EF4-FFF2-40B4-BE49-F238E27FC236}">
                    <a16:creationId xmlns:a16="http://schemas.microsoft.com/office/drawing/2014/main" id="{E243C478-087D-44D2-9441-099DF61F857A}"/>
                  </a:ext>
                </a:extLst>
              </p:cNvPr>
              <p:cNvSpPr/>
              <p:nvPr/>
            </p:nvSpPr>
            <p:spPr>
              <a:xfrm>
                <a:off x="1419225" y="4629150"/>
                <a:ext cx="1397794" cy="1243013"/>
              </a:xfrm>
              <a:custGeom>
                <a:avLst/>
                <a:gdLst>
                  <a:gd name="connsiteX0" fmla="*/ 1397794 w 1397794"/>
                  <a:gd name="connsiteY0" fmla="*/ 0 h 1243013"/>
                  <a:gd name="connsiteX1" fmla="*/ 1178719 w 1397794"/>
                  <a:gd name="connsiteY1" fmla="*/ 35719 h 1243013"/>
                  <a:gd name="connsiteX2" fmla="*/ 969169 w 1397794"/>
                  <a:gd name="connsiteY2" fmla="*/ 90488 h 1243013"/>
                  <a:gd name="connsiteX3" fmla="*/ 716756 w 1397794"/>
                  <a:gd name="connsiteY3" fmla="*/ 85725 h 1243013"/>
                  <a:gd name="connsiteX4" fmla="*/ 528638 w 1397794"/>
                  <a:gd name="connsiteY4" fmla="*/ 95250 h 1243013"/>
                  <a:gd name="connsiteX5" fmla="*/ 407194 w 1397794"/>
                  <a:gd name="connsiteY5" fmla="*/ 121444 h 1243013"/>
                  <a:gd name="connsiteX6" fmla="*/ 285750 w 1397794"/>
                  <a:gd name="connsiteY6" fmla="*/ 373856 h 1243013"/>
                  <a:gd name="connsiteX7" fmla="*/ 238125 w 1397794"/>
                  <a:gd name="connsiteY7" fmla="*/ 652463 h 1243013"/>
                  <a:gd name="connsiteX8" fmla="*/ 0 w 1397794"/>
                  <a:gd name="connsiteY8" fmla="*/ 1243013 h 124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794" h="1243013">
                    <a:moveTo>
                      <a:pt x="1397794" y="0"/>
                    </a:moveTo>
                    <a:lnTo>
                      <a:pt x="1178719" y="35719"/>
                    </a:lnTo>
                    <a:lnTo>
                      <a:pt x="969169" y="90488"/>
                    </a:lnTo>
                    <a:lnTo>
                      <a:pt x="716756" y="85725"/>
                    </a:lnTo>
                    <a:lnTo>
                      <a:pt x="528638" y="95250"/>
                    </a:lnTo>
                    <a:lnTo>
                      <a:pt x="407194" y="121444"/>
                    </a:lnTo>
                    <a:lnTo>
                      <a:pt x="285750" y="373856"/>
                    </a:lnTo>
                    <a:lnTo>
                      <a:pt x="238125" y="652463"/>
                    </a:lnTo>
                    <a:lnTo>
                      <a:pt x="0" y="1243013"/>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3" name="Group 322">
                <a:extLst>
                  <a:ext uri="{FF2B5EF4-FFF2-40B4-BE49-F238E27FC236}">
                    <a16:creationId xmlns:a16="http://schemas.microsoft.com/office/drawing/2014/main" id="{2E73444F-D80B-4299-B472-69A704443A85}"/>
                  </a:ext>
                </a:extLst>
              </p:cNvPr>
              <p:cNvGrpSpPr/>
              <p:nvPr/>
            </p:nvGrpSpPr>
            <p:grpSpPr>
              <a:xfrm>
                <a:off x="1629728" y="4609087"/>
                <a:ext cx="1217808" cy="698432"/>
                <a:chOff x="1629728" y="4609087"/>
                <a:chExt cx="1217808" cy="698432"/>
              </a:xfrm>
            </p:grpSpPr>
            <p:sp>
              <p:nvSpPr>
                <p:cNvPr id="245" name="Rectangle 244">
                  <a:extLst>
                    <a:ext uri="{FF2B5EF4-FFF2-40B4-BE49-F238E27FC236}">
                      <a16:creationId xmlns:a16="http://schemas.microsoft.com/office/drawing/2014/main" id="{8E6FD18B-A0EE-4D8E-B762-ECFC0DC5D620}"/>
                    </a:ext>
                  </a:extLst>
                </p:cNvPr>
                <p:cNvSpPr/>
                <p:nvPr/>
              </p:nvSpPr>
              <p:spPr>
                <a:xfrm rot="18900000">
                  <a:off x="1679047" y="498096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4" name="Group 313">
                  <a:extLst>
                    <a:ext uri="{FF2B5EF4-FFF2-40B4-BE49-F238E27FC236}">
                      <a16:creationId xmlns:a16="http://schemas.microsoft.com/office/drawing/2014/main" id="{981A8895-3232-415B-90BC-B30D8385CB4C}"/>
                    </a:ext>
                  </a:extLst>
                </p:cNvPr>
                <p:cNvGrpSpPr/>
                <p:nvPr/>
              </p:nvGrpSpPr>
              <p:grpSpPr>
                <a:xfrm>
                  <a:off x="1785078" y="4609087"/>
                  <a:ext cx="1062458" cy="174968"/>
                  <a:chOff x="1785078" y="4609087"/>
                  <a:chExt cx="1062458" cy="174968"/>
                </a:xfrm>
              </p:grpSpPr>
              <p:sp>
                <p:nvSpPr>
                  <p:cNvPr id="244" name="Rectangle 243">
                    <a:extLst>
                      <a:ext uri="{FF2B5EF4-FFF2-40B4-BE49-F238E27FC236}">
                        <a16:creationId xmlns:a16="http://schemas.microsoft.com/office/drawing/2014/main" id="{8A09BC66-E16C-43F3-95AE-39D8D2D45D32}"/>
                      </a:ext>
                    </a:extLst>
                  </p:cNvPr>
                  <p:cNvSpPr/>
                  <p:nvPr/>
                </p:nvSpPr>
                <p:spPr>
                  <a:xfrm rot="18900000">
                    <a:off x="1798427" y="473005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0" name="Group 309">
                    <a:extLst>
                      <a:ext uri="{FF2B5EF4-FFF2-40B4-BE49-F238E27FC236}">
                        <a16:creationId xmlns:a16="http://schemas.microsoft.com/office/drawing/2014/main" id="{28E5A380-C818-4654-BA4E-265D6D37793F}"/>
                      </a:ext>
                    </a:extLst>
                  </p:cNvPr>
                  <p:cNvGrpSpPr/>
                  <p:nvPr/>
                </p:nvGrpSpPr>
                <p:grpSpPr>
                  <a:xfrm>
                    <a:off x="1785078" y="4609087"/>
                    <a:ext cx="1062458" cy="144891"/>
                    <a:chOff x="1785078" y="4609087"/>
                    <a:chExt cx="1062458" cy="144891"/>
                  </a:xfrm>
                </p:grpSpPr>
                <p:sp>
                  <p:nvSpPr>
                    <p:cNvPr id="242" name="Rectangle 241">
                      <a:extLst>
                        <a:ext uri="{FF2B5EF4-FFF2-40B4-BE49-F238E27FC236}">
                          <a16:creationId xmlns:a16="http://schemas.microsoft.com/office/drawing/2014/main" id="{10065BDD-54C7-4A45-A73B-263D3B50C806}"/>
                        </a:ext>
                      </a:extLst>
                    </p:cNvPr>
                    <p:cNvSpPr/>
                    <p:nvPr/>
                  </p:nvSpPr>
                  <p:spPr>
                    <a:xfrm rot="18900000">
                      <a:off x="2108080" y="4692357"/>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A8E87AE1-31FB-4E3C-8F5C-FF8B03A8BD6E}"/>
                        </a:ext>
                      </a:extLst>
                    </p:cNvPr>
                    <p:cNvSpPr/>
                    <p:nvPr/>
                  </p:nvSpPr>
                  <p:spPr>
                    <a:xfrm rot="18900000">
                      <a:off x="1924255" y="4699978"/>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9" name="Group 308">
                      <a:extLst>
                        <a:ext uri="{FF2B5EF4-FFF2-40B4-BE49-F238E27FC236}">
                          <a16:creationId xmlns:a16="http://schemas.microsoft.com/office/drawing/2014/main" id="{18F6B784-3EDA-4E58-97AB-BC3480CE32E3}"/>
                        </a:ext>
                      </a:extLst>
                    </p:cNvPr>
                    <p:cNvGrpSpPr/>
                    <p:nvPr/>
                  </p:nvGrpSpPr>
                  <p:grpSpPr>
                    <a:xfrm>
                      <a:off x="1785078" y="4609087"/>
                      <a:ext cx="1062458" cy="138474"/>
                      <a:chOff x="1785078" y="4609087"/>
                      <a:chExt cx="1062458" cy="138474"/>
                    </a:xfrm>
                  </p:grpSpPr>
                  <p:sp>
                    <p:nvSpPr>
                      <p:cNvPr id="241" name="Rectangle 240">
                        <a:extLst>
                          <a:ext uri="{FF2B5EF4-FFF2-40B4-BE49-F238E27FC236}">
                            <a16:creationId xmlns:a16="http://schemas.microsoft.com/office/drawing/2014/main" id="{6667CCAF-F42E-4E91-88F8-757B5B73B885}"/>
                          </a:ext>
                        </a:extLst>
                      </p:cNvPr>
                      <p:cNvSpPr/>
                      <p:nvPr/>
                    </p:nvSpPr>
                    <p:spPr>
                      <a:xfrm rot="18900000">
                        <a:off x="2359007" y="4693561"/>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0" name="Group 289">
                        <a:extLst>
                          <a:ext uri="{FF2B5EF4-FFF2-40B4-BE49-F238E27FC236}">
                            <a16:creationId xmlns:a16="http://schemas.microsoft.com/office/drawing/2014/main" id="{D8742BF5-5059-4D2C-9192-0C6580A5418A}"/>
                          </a:ext>
                        </a:extLst>
                      </p:cNvPr>
                      <p:cNvGrpSpPr/>
                      <p:nvPr/>
                    </p:nvGrpSpPr>
                    <p:grpSpPr>
                      <a:xfrm>
                        <a:off x="1785078" y="4609087"/>
                        <a:ext cx="1062458" cy="101887"/>
                        <a:chOff x="1785078" y="4609087"/>
                        <a:chExt cx="1062458" cy="101887"/>
                      </a:xfrm>
                    </p:grpSpPr>
                    <p:sp>
                      <p:nvSpPr>
                        <p:cNvPr id="239" name="Rectangle 238">
                          <a:extLst>
                            <a:ext uri="{FF2B5EF4-FFF2-40B4-BE49-F238E27FC236}">
                              <a16:creationId xmlns:a16="http://schemas.microsoft.com/office/drawing/2014/main" id="{CAC221A1-CCE0-4B5C-8FBE-355160AD363D}"/>
                            </a:ext>
                          </a:extLst>
                        </p:cNvPr>
                        <p:cNvSpPr/>
                        <p:nvPr/>
                      </p:nvSpPr>
                      <p:spPr>
                        <a:xfrm rot="18900000">
                          <a:off x="2793536" y="4609087"/>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oup 233">
                          <a:extLst>
                            <a:ext uri="{FF2B5EF4-FFF2-40B4-BE49-F238E27FC236}">
                              <a16:creationId xmlns:a16="http://schemas.microsoft.com/office/drawing/2014/main" id="{2EC89E4E-678A-4FBC-BEAE-CAA7950A91C4}"/>
                            </a:ext>
                          </a:extLst>
                        </p:cNvPr>
                        <p:cNvGrpSpPr/>
                        <p:nvPr/>
                      </p:nvGrpSpPr>
                      <p:grpSpPr>
                        <a:xfrm>
                          <a:off x="1785078" y="4622007"/>
                          <a:ext cx="851778" cy="88967"/>
                          <a:chOff x="1785078" y="4622007"/>
                          <a:chExt cx="851778" cy="88967"/>
                        </a:xfrm>
                      </p:grpSpPr>
                      <p:sp>
                        <p:nvSpPr>
                          <p:cNvPr id="240" name="Rectangle 239">
                            <a:extLst>
                              <a:ext uri="{FF2B5EF4-FFF2-40B4-BE49-F238E27FC236}">
                                <a16:creationId xmlns:a16="http://schemas.microsoft.com/office/drawing/2014/main" id="{45FA8E2D-ED90-4447-A9A2-786044DEC5EE}"/>
                              </a:ext>
                            </a:extLst>
                          </p:cNvPr>
                          <p:cNvSpPr/>
                          <p:nvPr/>
                        </p:nvSpPr>
                        <p:spPr>
                          <a:xfrm rot="18900000">
                            <a:off x="2576331" y="4641876"/>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4565D37E-3109-404E-A112-81D8BCE7C140}"/>
                              </a:ext>
                            </a:extLst>
                          </p:cNvPr>
                          <p:cNvCxnSpPr/>
                          <p:nvPr/>
                        </p:nvCxnSpPr>
                        <p:spPr>
                          <a:xfrm>
                            <a:off x="2564856" y="462200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F58DB4C-A90D-49DC-BCF9-5362FE3A6277}"/>
                              </a:ext>
                            </a:extLst>
                          </p:cNvPr>
                          <p:cNvCxnSpPr/>
                          <p:nvPr/>
                        </p:nvCxnSpPr>
                        <p:spPr>
                          <a:xfrm>
                            <a:off x="2564856" y="4693556"/>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59FF0EEF-AFE8-4FE6-B710-0CE7A302C64C}"/>
                              </a:ext>
                            </a:extLst>
                          </p:cNvPr>
                          <p:cNvCxnSpPr/>
                          <p:nvPr/>
                        </p:nvCxnSpPr>
                        <p:spPr>
                          <a:xfrm>
                            <a:off x="2344685" y="4675265"/>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193" name="Group 192">
                            <a:extLst>
                              <a:ext uri="{FF2B5EF4-FFF2-40B4-BE49-F238E27FC236}">
                                <a16:creationId xmlns:a16="http://schemas.microsoft.com/office/drawing/2014/main" id="{B5FA4836-D813-4634-9164-B2C1DC9775BD}"/>
                              </a:ext>
                            </a:extLst>
                          </p:cNvPr>
                          <p:cNvGrpSpPr/>
                          <p:nvPr/>
                        </p:nvGrpSpPr>
                        <p:grpSpPr>
                          <a:xfrm>
                            <a:off x="1785078" y="4653665"/>
                            <a:ext cx="383818" cy="57309"/>
                            <a:chOff x="1785078" y="4653665"/>
                            <a:chExt cx="383818" cy="57309"/>
                          </a:xfrm>
                        </p:grpSpPr>
                        <p:cxnSp>
                          <p:nvCxnSpPr>
                            <p:cNvPr id="269" name="Straight Connector 268">
                              <a:extLst>
                                <a:ext uri="{FF2B5EF4-FFF2-40B4-BE49-F238E27FC236}">
                                  <a16:creationId xmlns:a16="http://schemas.microsoft.com/office/drawing/2014/main" id="{C638FF72-483D-434A-8FE0-FFE6DF8A4FF9}"/>
                                </a:ext>
                              </a:extLst>
                            </p:cNvPr>
                            <p:cNvCxnSpPr/>
                            <p:nvPr/>
                          </p:nvCxnSpPr>
                          <p:spPr>
                            <a:xfrm>
                              <a:off x="2096896" y="4658388"/>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A9BC85E9-DD06-4D29-B7ED-BB24E3A2F1E2}"/>
                                </a:ext>
                              </a:extLst>
                            </p:cNvPr>
                            <p:cNvCxnSpPr/>
                            <p:nvPr/>
                          </p:nvCxnSpPr>
                          <p:spPr>
                            <a:xfrm>
                              <a:off x="1911367" y="4675928"/>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9A9A2E8D-6228-4879-9AD6-7E72984EAFB2}"/>
                                </a:ext>
                              </a:extLst>
                            </p:cNvPr>
                            <p:cNvCxnSpPr/>
                            <p:nvPr/>
                          </p:nvCxnSpPr>
                          <p:spPr>
                            <a:xfrm>
                              <a:off x="1785078" y="4710974"/>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FD23E3A7-8055-4AAB-BC00-C54756216D8E}"/>
                                </a:ext>
                              </a:extLst>
                            </p:cNvPr>
                            <p:cNvCxnSpPr/>
                            <p:nvPr/>
                          </p:nvCxnSpPr>
                          <p:spPr>
                            <a:xfrm>
                              <a:off x="2132896" y="4653665"/>
                              <a:ext cx="0" cy="4320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grpSp>
                </p:grpSp>
              </p:grpSp>
            </p:grpSp>
            <p:sp>
              <p:nvSpPr>
                <p:cNvPr id="246" name="Rectangle 245">
                  <a:extLst>
                    <a:ext uri="{FF2B5EF4-FFF2-40B4-BE49-F238E27FC236}">
                      <a16:creationId xmlns:a16="http://schemas.microsoft.com/office/drawing/2014/main" id="{6EFB2176-FF3C-4041-AB2A-A2D15B27C497}"/>
                    </a:ext>
                  </a:extLst>
                </p:cNvPr>
                <p:cNvSpPr/>
                <p:nvPr/>
              </p:nvSpPr>
              <p:spPr>
                <a:xfrm rot="18900000">
                  <a:off x="1629728" y="5253519"/>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94" name="TextBox 93">
            <a:extLst>
              <a:ext uri="{FF2B5EF4-FFF2-40B4-BE49-F238E27FC236}">
                <a16:creationId xmlns:a16="http://schemas.microsoft.com/office/drawing/2014/main" id="{8619D1D6-CCAF-4397-BC96-6F360D73FF8B}"/>
              </a:ext>
            </a:extLst>
          </p:cNvPr>
          <p:cNvSpPr txBox="1"/>
          <p:nvPr/>
        </p:nvSpPr>
        <p:spPr>
          <a:xfrm>
            <a:off x="3624436" y="3067214"/>
            <a:ext cx="2277120" cy="261610"/>
          </a:xfrm>
          <a:prstGeom prst="rect">
            <a:avLst/>
          </a:prstGeom>
          <a:noFill/>
        </p:spPr>
        <p:txBody>
          <a:bodyPr wrap="square" rtlCol="0">
            <a:spAutoFit/>
          </a:bodyPr>
          <a:lstStyle/>
          <a:p>
            <a:r>
              <a:rPr lang="en-GB" sz="1100" dirty="0"/>
              <a:t>siRNA Ctrl</a:t>
            </a:r>
          </a:p>
        </p:txBody>
      </p:sp>
      <p:sp>
        <p:nvSpPr>
          <p:cNvPr id="360" name="TextBox 359">
            <a:extLst>
              <a:ext uri="{FF2B5EF4-FFF2-40B4-BE49-F238E27FC236}">
                <a16:creationId xmlns:a16="http://schemas.microsoft.com/office/drawing/2014/main" id="{F9834FB1-0B97-4095-A239-5669078A1F0C}"/>
              </a:ext>
            </a:extLst>
          </p:cNvPr>
          <p:cNvSpPr txBox="1"/>
          <p:nvPr/>
        </p:nvSpPr>
        <p:spPr>
          <a:xfrm>
            <a:off x="3624436" y="3236739"/>
            <a:ext cx="875556" cy="261610"/>
          </a:xfrm>
          <a:prstGeom prst="rect">
            <a:avLst/>
          </a:prstGeom>
          <a:noFill/>
        </p:spPr>
        <p:txBody>
          <a:bodyPr wrap="square" rtlCol="0">
            <a:spAutoFit/>
          </a:bodyPr>
          <a:lstStyle/>
          <a:p>
            <a:r>
              <a:rPr lang="en-GB" sz="1100" dirty="0"/>
              <a:t>siRNA Ctrl</a:t>
            </a:r>
          </a:p>
        </p:txBody>
      </p:sp>
      <p:sp>
        <p:nvSpPr>
          <p:cNvPr id="361" name="TextBox 360">
            <a:extLst>
              <a:ext uri="{FF2B5EF4-FFF2-40B4-BE49-F238E27FC236}">
                <a16:creationId xmlns:a16="http://schemas.microsoft.com/office/drawing/2014/main" id="{E63DDDAA-57DB-4C73-A4B0-6C6AA77B75F1}"/>
              </a:ext>
            </a:extLst>
          </p:cNvPr>
          <p:cNvSpPr txBox="1"/>
          <p:nvPr/>
        </p:nvSpPr>
        <p:spPr>
          <a:xfrm>
            <a:off x="3624436" y="3400283"/>
            <a:ext cx="1036081" cy="261610"/>
          </a:xfrm>
          <a:prstGeom prst="rect">
            <a:avLst/>
          </a:prstGeom>
          <a:noFill/>
        </p:spPr>
        <p:txBody>
          <a:bodyPr wrap="square" rtlCol="0">
            <a:spAutoFit/>
          </a:bodyPr>
          <a:lstStyle/>
          <a:p>
            <a:r>
              <a:rPr lang="en-GB" sz="1100" dirty="0"/>
              <a:t>siRNA HBV1</a:t>
            </a:r>
          </a:p>
        </p:txBody>
      </p:sp>
      <p:sp>
        <p:nvSpPr>
          <p:cNvPr id="362" name="TextBox 361">
            <a:extLst>
              <a:ext uri="{FF2B5EF4-FFF2-40B4-BE49-F238E27FC236}">
                <a16:creationId xmlns:a16="http://schemas.microsoft.com/office/drawing/2014/main" id="{66592FB4-9B81-46EA-85BD-4C655E8B9717}"/>
              </a:ext>
            </a:extLst>
          </p:cNvPr>
          <p:cNvSpPr txBox="1"/>
          <p:nvPr/>
        </p:nvSpPr>
        <p:spPr>
          <a:xfrm>
            <a:off x="3617135" y="3563651"/>
            <a:ext cx="1019572" cy="261610"/>
          </a:xfrm>
          <a:prstGeom prst="rect">
            <a:avLst/>
          </a:prstGeom>
          <a:noFill/>
        </p:spPr>
        <p:txBody>
          <a:bodyPr wrap="square" rtlCol="0">
            <a:spAutoFit/>
          </a:bodyPr>
          <a:lstStyle/>
          <a:p>
            <a:r>
              <a:rPr lang="en-GB" sz="1100" dirty="0"/>
              <a:t>siRNA HBV1</a:t>
            </a:r>
          </a:p>
        </p:txBody>
      </p:sp>
      <p:sp>
        <p:nvSpPr>
          <p:cNvPr id="363" name="TextBox 362">
            <a:extLst>
              <a:ext uri="{FF2B5EF4-FFF2-40B4-BE49-F238E27FC236}">
                <a16:creationId xmlns:a16="http://schemas.microsoft.com/office/drawing/2014/main" id="{1A58226A-EF62-4637-99E0-12415D54994B}"/>
              </a:ext>
            </a:extLst>
          </p:cNvPr>
          <p:cNvSpPr txBox="1"/>
          <p:nvPr/>
        </p:nvSpPr>
        <p:spPr>
          <a:xfrm>
            <a:off x="3624436" y="3724605"/>
            <a:ext cx="1019572" cy="261610"/>
          </a:xfrm>
          <a:prstGeom prst="rect">
            <a:avLst/>
          </a:prstGeom>
          <a:noFill/>
        </p:spPr>
        <p:txBody>
          <a:bodyPr wrap="square" rtlCol="0">
            <a:spAutoFit/>
          </a:bodyPr>
          <a:lstStyle/>
          <a:p>
            <a:r>
              <a:rPr lang="en-GB" sz="1100" dirty="0"/>
              <a:t>siRNA HBV2</a:t>
            </a:r>
          </a:p>
        </p:txBody>
      </p:sp>
      <p:sp>
        <p:nvSpPr>
          <p:cNvPr id="364" name="TextBox 363">
            <a:extLst>
              <a:ext uri="{FF2B5EF4-FFF2-40B4-BE49-F238E27FC236}">
                <a16:creationId xmlns:a16="http://schemas.microsoft.com/office/drawing/2014/main" id="{405AEC19-E5B9-472B-A3E2-3A260BB3E7E3}"/>
              </a:ext>
            </a:extLst>
          </p:cNvPr>
          <p:cNvSpPr txBox="1"/>
          <p:nvPr/>
        </p:nvSpPr>
        <p:spPr>
          <a:xfrm>
            <a:off x="3624436" y="3879381"/>
            <a:ext cx="1019572" cy="261610"/>
          </a:xfrm>
          <a:prstGeom prst="rect">
            <a:avLst/>
          </a:prstGeom>
          <a:noFill/>
        </p:spPr>
        <p:txBody>
          <a:bodyPr wrap="square" rtlCol="0">
            <a:spAutoFit/>
          </a:bodyPr>
          <a:lstStyle/>
          <a:p>
            <a:r>
              <a:rPr lang="en-GB" sz="1100" dirty="0"/>
              <a:t>siRNA HBV2</a:t>
            </a:r>
          </a:p>
        </p:txBody>
      </p:sp>
      <p:cxnSp>
        <p:nvCxnSpPr>
          <p:cNvPr id="366" name="Straight Arrow Connector 365">
            <a:extLst>
              <a:ext uri="{FF2B5EF4-FFF2-40B4-BE49-F238E27FC236}">
                <a16:creationId xmlns:a16="http://schemas.microsoft.com/office/drawing/2014/main" id="{9D7A9C24-8970-4A33-A944-03A66E8CE553}"/>
              </a:ext>
            </a:extLst>
          </p:cNvPr>
          <p:cNvCxnSpPr>
            <a:cxnSpLocks/>
          </p:cNvCxnSpPr>
          <p:nvPr/>
        </p:nvCxnSpPr>
        <p:spPr>
          <a:xfrm>
            <a:off x="4563540" y="3367544"/>
            <a:ext cx="1080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8" name="TextBox 367">
            <a:extLst>
              <a:ext uri="{FF2B5EF4-FFF2-40B4-BE49-F238E27FC236}">
                <a16:creationId xmlns:a16="http://schemas.microsoft.com/office/drawing/2014/main" id="{E90B115B-1517-4FCE-A264-C1D9ABB7FEE9}"/>
              </a:ext>
            </a:extLst>
          </p:cNvPr>
          <p:cNvSpPr txBox="1"/>
          <p:nvPr/>
        </p:nvSpPr>
        <p:spPr>
          <a:xfrm>
            <a:off x="4607989" y="3236739"/>
            <a:ext cx="1476179" cy="261610"/>
          </a:xfrm>
          <a:prstGeom prst="rect">
            <a:avLst/>
          </a:prstGeom>
          <a:noFill/>
        </p:spPr>
        <p:txBody>
          <a:bodyPr wrap="square" rtlCol="0">
            <a:spAutoFit/>
          </a:bodyPr>
          <a:lstStyle/>
          <a:p>
            <a:r>
              <a:rPr lang="en-GB" sz="1100" dirty="0"/>
              <a:t>Therapeutic vaccine</a:t>
            </a:r>
          </a:p>
        </p:txBody>
      </p:sp>
      <p:cxnSp>
        <p:nvCxnSpPr>
          <p:cNvPr id="369" name="Straight Arrow Connector 368">
            <a:extLst>
              <a:ext uri="{FF2B5EF4-FFF2-40B4-BE49-F238E27FC236}">
                <a16:creationId xmlns:a16="http://schemas.microsoft.com/office/drawing/2014/main" id="{C89452B8-2A54-4288-87D0-83011E0E4AC4}"/>
              </a:ext>
            </a:extLst>
          </p:cNvPr>
          <p:cNvCxnSpPr>
            <a:cxnSpLocks/>
          </p:cNvCxnSpPr>
          <p:nvPr/>
        </p:nvCxnSpPr>
        <p:spPr>
          <a:xfrm>
            <a:off x="4563540" y="3683288"/>
            <a:ext cx="1080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0" name="TextBox 369">
            <a:extLst>
              <a:ext uri="{FF2B5EF4-FFF2-40B4-BE49-F238E27FC236}">
                <a16:creationId xmlns:a16="http://schemas.microsoft.com/office/drawing/2014/main" id="{4A480D1C-2599-4021-BAFF-DF5331DEC1FE}"/>
              </a:ext>
            </a:extLst>
          </p:cNvPr>
          <p:cNvSpPr txBox="1"/>
          <p:nvPr/>
        </p:nvSpPr>
        <p:spPr>
          <a:xfrm>
            <a:off x="4600688" y="3564894"/>
            <a:ext cx="1476179" cy="261610"/>
          </a:xfrm>
          <a:prstGeom prst="rect">
            <a:avLst/>
          </a:prstGeom>
          <a:noFill/>
        </p:spPr>
        <p:txBody>
          <a:bodyPr wrap="square" rtlCol="0">
            <a:spAutoFit/>
          </a:bodyPr>
          <a:lstStyle/>
          <a:p>
            <a:r>
              <a:rPr lang="en-GB" sz="1100" dirty="0"/>
              <a:t>Therapeutic vaccine</a:t>
            </a:r>
          </a:p>
        </p:txBody>
      </p:sp>
      <p:cxnSp>
        <p:nvCxnSpPr>
          <p:cNvPr id="371" name="Straight Arrow Connector 370">
            <a:extLst>
              <a:ext uri="{FF2B5EF4-FFF2-40B4-BE49-F238E27FC236}">
                <a16:creationId xmlns:a16="http://schemas.microsoft.com/office/drawing/2014/main" id="{70FC29E7-C7B0-44A6-AB0C-DAB4AEF6B1D1}"/>
              </a:ext>
            </a:extLst>
          </p:cNvPr>
          <p:cNvCxnSpPr/>
          <p:nvPr/>
        </p:nvCxnSpPr>
        <p:spPr>
          <a:xfrm>
            <a:off x="4563540" y="4017540"/>
            <a:ext cx="1080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2" name="TextBox 371">
            <a:extLst>
              <a:ext uri="{FF2B5EF4-FFF2-40B4-BE49-F238E27FC236}">
                <a16:creationId xmlns:a16="http://schemas.microsoft.com/office/drawing/2014/main" id="{E4115987-79D7-47F0-BD64-8A7AB22E25B0}"/>
              </a:ext>
            </a:extLst>
          </p:cNvPr>
          <p:cNvSpPr txBox="1"/>
          <p:nvPr/>
        </p:nvSpPr>
        <p:spPr>
          <a:xfrm>
            <a:off x="4607989" y="3886735"/>
            <a:ext cx="1476179" cy="261610"/>
          </a:xfrm>
          <a:prstGeom prst="rect">
            <a:avLst/>
          </a:prstGeom>
          <a:noFill/>
        </p:spPr>
        <p:txBody>
          <a:bodyPr wrap="square" rtlCol="0">
            <a:spAutoFit/>
          </a:bodyPr>
          <a:lstStyle/>
          <a:p>
            <a:r>
              <a:rPr lang="en-GB" sz="1100" dirty="0"/>
              <a:t>Therapeutic vaccine</a:t>
            </a:r>
          </a:p>
        </p:txBody>
      </p:sp>
      <p:cxnSp>
        <p:nvCxnSpPr>
          <p:cNvPr id="374" name="Straight Connector 373">
            <a:extLst>
              <a:ext uri="{FF2B5EF4-FFF2-40B4-BE49-F238E27FC236}">
                <a16:creationId xmlns:a16="http://schemas.microsoft.com/office/drawing/2014/main" id="{92C0363A-1A44-4E06-B7E8-C45373624509}"/>
              </a:ext>
            </a:extLst>
          </p:cNvPr>
          <p:cNvCxnSpPr/>
          <p:nvPr/>
        </p:nvCxnSpPr>
        <p:spPr>
          <a:xfrm>
            <a:off x="1360450" y="2870223"/>
            <a:ext cx="247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6" name="Straight Arrow Connector 375">
            <a:extLst>
              <a:ext uri="{FF2B5EF4-FFF2-40B4-BE49-F238E27FC236}">
                <a16:creationId xmlns:a16="http://schemas.microsoft.com/office/drawing/2014/main" id="{784E8ECB-04F3-4F29-ABF1-15B9DF623C77}"/>
              </a:ext>
            </a:extLst>
          </p:cNvPr>
          <p:cNvCxnSpPr/>
          <p:nvPr/>
        </p:nvCxnSpPr>
        <p:spPr>
          <a:xfrm>
            <a:off x="1369387" y="2870223"/>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7" name="Straight Arrow Connector 376">
            <a:extLst>
              <a:ext uri="{FF2B5EF4-FFF2-40B4-BE49-F238E27FC236}">
                <a16:creationId xmlns:a16="http://schemas.microsoft.com/office/drawing/2014/main" id="{49494935-590E-4DEF-81A1-943A0A017839}"/>
              </a:ext>
            </a:extLst>
          </p:cNvPr>
          <p:cNvCxnSpPr/>
          <p:nvPr/>
        </p:nvCxnSpPr>
        <p:spPr>
          <a:xfrm>
            <a:off x="1483531" y="2870223"/>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8" name="Straight Arrow Connector 377">
            <a:extLst>
              <a:ext uri="{FF2B5EF4-FFF2-40B4-BE49-F238E27FC236}">
                <a16:creationId xmlns:a16="http://schemas.microsoft.com/office/drawing/2014/main" id="{62362FB8-677B-41F6-B43E-DA840AD8E5E2}"/>
              </a:ext>
            </a:extLst>
          </p:cNvPr>
          <p:cNvCxnSpPr/>
          <p:nvPr/>
        </p:nvCxnSpPr>
        <p:spPr>
          <a:xfrm>
            <a:off x="1597676" y="2870223"/>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03D9619A-ACA0-43E5-B270-F286DA10F994}"/>
              </a:ext>
            </a:extLst>
          </p:cNvPr>
          <p:cNvCxnSpPr>
            <a:cxnSpLocks/>
          </p:cNvCxnSpPr>
          <p:nvPr/>
        </p:nvCxnSpPr>
        <p:spPr>
          <a:xfrm>
            <a:off x="863242" y="2997729"/>
            <a:ext cx="5123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0" name="Straight Arrow Connector 379">
            <a:extLst>
              <a:ext uri="{FF2B5EF4-FFF2-40B4-BE49-F238E27FC236}">
                <a16:creationId xmlns:a16="http://schemas.microsoft.com/office/drawing/2014/main" id="{E85376F1-95AE-484D-94D8-7080FB9F797B}"/>
              </a:ext>
            </a:extLst>
          </p:cNvPr>
          <p:cNvCxnSpPr>
            <a:cxnSpLocks/>
          </p:cNvCxnSpPr>
          <p:nvPr/>
        </p:nvCxnSpPr>
        <p:spPr>
          <a:xfrm>
            <a:off x="866846" y="2997729"/>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1" name="Straight Arrow Connector 380">
            <a:extLst>
              <a:ext uri="{FF2B5EF4-FFF2-40B4-BE49-F238E27FC236}">
                <a16:creationId xmlns:a16="http://schemas.microsoft.com/office/drawing/2014/main" id="{BA0B92EC-143F-43A4-B588-8671A3124A07}"/>
              </a:ext>
            </a:extLst>
          </p:cNvPr>
          <p:cNvCxnSpPr>
            <a:cxnSpLocks/>
          </p:cNvCxnSpPr>
          <p:nvPr/>
        </p:nvCxnSpPr>
        <p:spPr>
          <a:xfrm>
            <a:off x="1120576" y="2997729"/>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2" name="Straight Arrow Connector 381">
            <a:extLst>
              <a:ext uri="{FF2B5EF4-FFF2-40B4-BE49-F238E27FC236}">
                <a16:creationId xmlns:a16="http://schemas.microsoft.com/office/drawing/2014/main" id="{76518B20-9026-411B-9C8D-C41D14D2934F}"/>
              </a:ext>
            </a:extLst>
          </p:cNvPr>
          <p:cNvCxnSpPr>
            <a:cxnSpLocks/>
          </p:cNvCxnSpPr>
          <p:nvPr/>
        </p:nvCxnSpPr>
        <p:spPr>
          <a:xfrm>
            <a:off x="1365775" y="2997729"/>
            <a:ext cx="0" cy="10800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239DE6D4-D59F-4615-A0F9-D8B6D9FEEB33}"/>
              </a:ext>
            </a:extLst>
          </p:cNvPr>
          <p:cNvCxnSpPr>
            <a:cxnSpLocks/>
          </p:cNvCxnSpPr>
          <p:nvPr/>
        </p:nvCxnSpPr>
        <p:spPr>
          <a:xfrm>
            <a:off x="2821437" y="4641066"/>
            <a:ext cx="43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C3E0533F-6B5E-4977-88BA-84A979DC3970}"/>
              </a:ext>
            </a:extLst>
          </p:cNvPr>
          <p:cNvCxnSpPr>
            <a:cxnSpLocks/>
          </p:cNvCxnSpPr>
          <p:nvPr/>
        </p:nvCxnSpPr>
        <p:spPr>
          <a:xfrm>
            <a:off x="2821437" y="4711832"/>
            <a:ext cx="43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3ADBBAB5-65B5-4C98-8E20-7E92DEF29187}"/>
              </a:ext>
            </a:extLst>
          </p:cNvPr>
          <p:cNvCxnSpPr>
            <a:cxnSpLocks/>
          </p:cNvCxnSpPr>
          <p:nvPr/>
        </p:nvCxnSpPr>
        <p:spPr>
          <a:xfrm>
            <a:off x="2864637" y="4636293"/>
            <a:ext cx="0" cy="5796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A959A7B9-B5F3-47FF-913A-2DCBA1BA446E}"/>
              </a:ext>
            </a:extLst>
          </p:cNvPr>
          <p:cNvGrpSpPr/>
          <p:nvPr/>
        </p:nvGrpSpPr>
        <p:grpSpPr>
          <a:xfrm>
            <a:off x="1324168" y="4668876"/>
            <a:ext cx="1456843" cy="1209399"/>
            <a:chOff x="1396176" y="4668876"/>
            <a:chExt cx="1456843" cy="1209399"/>
          </a:xfrm>
        </p:grpSpPr>
        <p:sp>
          <p:nvSpPr>
            <p:cNvPr id="256" name="Rectangle 255">
              <a:extLst>
                <a:ext uri="{FF2B5EF4-FFF2-40B4-BE49-F238E27FC236}">
                  <a16:creationId xmlns:a16="http://schemas.microsoft.com/office/drawing/2014/main" id="{5FB6B6D6-D466-4F2D-AD81-811C5F3A31A6}"/>
                </a:ext>
              </a:extLst>
            </p:cNvPr>
            <p:cNvSpPr/>
            <p:nvPr/>
          </p:nvSpPr>
          <p:spPr>
            <a:xfrm rot="18900000">
              <a:off x="1396176" y="5824275"/>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8" name="Group 327">
              <a:extLst>
                <a:ext uri="{FF2B5EF4-FFF2-40B4-BE49-F238E27FC236}">
                  <a16:creationId xmlns:a16="http://schemas.microsoft.com/office/drawing/2014/main" id="{7145C3E1-9B6C-47EE-AD12-DFD5A81FBDB3}"/>
                </a:ext>
              </a:extLst>
            </p:cNvPr>
            <p:cNvGrpSpPr/>
            <p:nvPr/>
          </p:nvGrpSpPr>
          <p:grpSpPr>
            <a:xfrm>
              <a:off x="1414463" y="4668876"/>
              <a:ext cx="1438556" cy="1193762"/>
              <a:chOff x="1414463" y="4668876"/>
              <a:chExt cx="1438556" cy="1193762"/>
            </a:xfrm>
          </p:grpSpPr>
          <p:sp>
            <p:nvSpPr>
              <p:cNvPr id="78" name="Freeform: Shape 77">
                <a:extLst>
                  <a:ext uri="{FF2B5EF4-FFF2-40B4-BE49-F238E27FC236}">
                    <a16:creationId xmlns:a16="http://schemas.microsoft.com/office/drawing/2014/main" id="{27AAD24E-B5F3-4DF4-9BF0-4CB95EE6F407}"/>
                  </a:ext>
                </a:extLst>
              </p:cNvPr>
              <p:cNvSpPr/>
              <p:nvPr/>
            </p:nvSpPr>
            <p:spPr>
              <a:xfrm>
                <a:off x="1414463" y="4710113"/>
                <a:ext cx="1402556" cy="1152525"/>
              </a:xfrm>
              <a:custGeom>
                <a:avLst/>
                <a:gdLst>
                  <a:gd name="connsiteX0" fmla="*/ 1402556 w 1402556"/>
                  <a:gd name="connsiteY0" fmla="*/ 0 h 1152525"/>
                  <a:gd name="connsiteX1" fmla="*/ 1183481 w 1402556"/>
                  <a:gd name="connsiteY1" fmla="*/ 28575 h 1152525"/>
                  <a:gd name="connsiteX2" fmla="*/ 971550 w 1402556"/>
                  <a:gd name="connsiteY2" fmla="*/ 35718 h 1152525"/>
                  <a:gd name="connsiteX3" fmla="*/ 721518 w 1402556"/>
                  <a:gd name="connsiteY3" fmla="*/ 21431 h 1152525"/>
                  <a:gd name="connsiteX4" fmla="*/ 531018 w 1402556"/>
                  <a:gd name="connsiteY4" fmla="*/ 57150 h 1152525"/>
                  <a:gd name="connsiteX5" fmla="*/ 400050 w 1402556"/>
                  <a:gd name="connsiteY5" fmla="*/ 83343 h 1152525"/>
                  <a:gd name="connsiteX6" fmla="*/ 283368 w 1402556"/>
                  <a:gd name="connsiteY6" fmla="*/ 338137 h 1152525"/>
                  <a:gd name="connsiteX7" fmla="*/ 250031 w 1402556"/>
                  <a:gd name="connsiteY7" fmla="*/ 461962 h 1152525"/>
                  <a:gd name="connsiteX8" fmla="*/ 0 w 1402556"/>
                  <a:gd name="connsiteY8"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556" h="1152525">
                    <a:moveTo>
                      <a:pt x="1402556" y="0"/>
                    </a:moveTo>
                    <a:lnTo>
                      <a:pt x="1183481" y="28575"/>
                    </a:lnTo>
                    <a:lnTo>
                      <a:pt x="971550" y="35718"/>
                    </a:lnTo>
                    <a:lnTo>
                      <a:pt x="721518" y="21431"/>
                    </a:lnTo>
                    <a:lnTo>
                      <a:pt x="531018" y="57150"/>
                    </a:lnTo>
                    <a:lnTo>
                      <a:pt x="400050" y="83343"/>
                    </a:lnTo>
                    <a:lnTo>
                      <a:pt x="283368" y="338137"/>
                    </a:lnTo>
                    <a:lnTo>
                      <a:pt x="250031" y="461962"/>
                    </a:lnTo>
                    <a:lnTo>
                      <a:pt x="0" y="1152525"/>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7" name="Group 326">
                <a:extLst>
                  <a:ext uri="{FF2B5EF4-FFF2-40B4-BE49-F238E27FC236}">
                    <a16:creationId xmlns:a16="http://schemas.microsoft.com/office/drawing/2014/main" id="{F3EFA663-49E8-4092-8A9F-CF742E05ED9F}"/>
                  </a:ext>
                </a:extLst>
              </p:cNvPr>
              <p:cNvGrpSpPr/>
              <p:nvPr/>
            </p:nvGrpSpPr>
            <p:grpSpPr>
              <a:xfrm>
                <a:off x="1619566" y="4668876"/>
                <a:ext cx="1233453" cy="589511"/>
                <a:chOff x="1619566" y="4668876"/>
                <a:chExt cx="1233453" cy="589511"/>
              </a:xfrm>
            </p:grpSpPr>
            <p:sp>
              <p:nvSpPr>
                <p:cNvPr id="254" name="Rectangle 253">
                  <a:extLst>
                    <a:ext uri="{FF2B5EF4-FFF2-40B4-BE49-F238E27FC236}">
                      <a16:creationId xmlns:a16="http://schemas.microsoft.com/office/drawing/2014/main" id="{614C406A-A273-438B-A9DD-FEC306B92621}"/>
                    </a:ext>
                  </a:extLst>
                </p:cNvPr>
                <p:cNvSpPr/>
                <p:nvPr/>
              </p:nvSpPr>
              <p:spPr>
                <a:xfrm rot="18900000">
                  <a:off x="1682852" y="5020154"/>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EE2F535F-7C37-4E9C-8FC7-6E28CF3226DA}"/>
                    </a:ext>
                  </a:extLst>
                </p:cNvPr>
                <p:cNvSpPr/>
                <p:nvPr/>
              </p:nvSpPr>
              <p:spPr>
                <a:xfrm rot="18900000">
                  <a:off x="1629728" y="5157647"/>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8" name="Straight Connector 287">
                  <a:extLst>
                    <a:ext uri="{FF2B5EF4-FFF2-40B4-BE49-F238E27FC236}">
                      <a16:creationId xmlns:a16="http://schemas.microsoft.com/office/drawing/2014/main" id="{C394101B-7CE3-4820-9539-3F226FC8E5FA}"/>
                    </a:ext>
                  </a:extLst>
                </p:cNvPr>
                <p:cNvCxnSpPr/>
                <p:nvPr/>
              </p:nvCxnSpPr>
              <p:spPr>
                <a:xfrm>
                  <a:off x="1619566" y="5134766"/>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E57E4D20-4945-46D6-AA5D-05F72AB1973E}"/>
                    </a:ext>
                  </a:extLst>
                </p:cNvPr>
                <p:cNvCxnSpPr/>
                <p:nvPr/>
              </p:nvCxnSpPr>
              <p:spPr>
                <a:xfrm>
                  <a:off x="1663104" y="5258387"/>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9A384395-279A-4105-B785-91E6B96849A3}"/>
                    </a:ext>
                  </a:extLst>
                </p:cNvPr>
                <p:cNvCxnSpPr/>
                <p:nvPr/>
              </p:nvCxnSpPr>
              <p:spPr>
                <a:xfrm>
                  <a:off x="1785078" y="512918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25" name="Group 324">
                  <a:extLst>
                    <a:ext uri="{FF2B5EF4-FFF2-40B4-BE49-F238E27FC236}">
                      <a16:creationId xmlns:a16="http://schemas.microsoft.com/office/drawing/2014/main" id="{48A44923-3D56-4455-B2B8-C6C772D643A9}"/>
                    </a:ext>
                  </a:extLst>
                </p:cNvPr>
                <p:cNvGrpSpPr/>
                <p:nvPr/>
              </p:nvGrpSpPr>
              <p:grpSpPr>
                <a:xfrm>
                  <a:off x="1792222" y="4668876"/>
                  <a:ext cx="1060797" cy="167637"/>
                  <a:chOff x="1792222" y="4668876"/>
                  <a:chExt cx="1060797" cy="167637"/>
                </a:xfrm>
              </p:grpSpPr>
              <p:cxnSp>
                <p:nvCxnSpPr>
                  <p:cNvPr id="287" name="Straight Connector 286">
                    <a:extLst>
                      <a:ext uri="{FF2B5EF4-FFF2-40B4-BE49-F238E27FC236}">
                        <a16:creationId xmlns:a16="http://schemas.microsoft.com/office/drawing/2014/main" id="{CCEA27FE-442A-4C60-9A73-BC897D49AD77}"/>
                      </a:ext>
                    </a:extLst>
                  </p:cNvPr>
                  <p:cNvCxnSpPr/>
                  <p:nvPr/>
                </p:nvCxnSpPr>
                <p:spPr>
                  <a:xfrm>
                    <a:off x="1947367" y="4779027"/>
                    <a:ext cx="0" cy="432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60277ED-C7A9-4824-BFE1-E64C65F57C80}"/>
                      </a:ext>
                    </a:extLst>
                  </p:cNvPr>
                  <p:cNvCxnSpPr/>
                  <p:nvPr/>
                </p:nvCxnSpPr>
                <p:spPr>
                  <a:xfrm>
                    <a:off x="2598633" y="4750810"/>
                    <a:ext cx="0" cy="432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0" name="Rectangle 249">
                    <a:extLst>
                      <a:ext uri="{FF2B5EF4-FFF2-40B4-BE49-F238E27FC236}">
                        <a16:creationId xmlns:a16="http://schemas.microsoft.com/office/drawing/2014/main" id="{CA4435F6-8EF6-41CB-A650-7ED9A56834FC}"/>
                      </a:ext>
                    </a:extLst>
                  </p:cNvPr>
                  <p:cNvSpPr/>
                  <p:nvPr/>
                </p:nvSpPr>
                <p:spPr>
                  <a:xfrm rot="18900000">
                    <a:off x="2364204" y="4720839"/>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A6024F46-D9B9-4000-97C7-CE08C8106974}"/>
                      </a:ext>
                    </a:extLst>
                  </p:cNvPr>
                  <p:cNvSpPr/>
                  <p:nvPr/>
                </p:nvSpPr>
                <p:spPr>
                  <a:xfrm rot="18900000">
                    <a:off x="1804778" y="4763095"/>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7" name="Straight Connector 266">
                    <a:extLst>
                      <a:ext uri="{FF2B5EF4-FFF2-40B4-BE49-F238E27FC236}">
                        <a16:creationId xmlns:a16="http://schemas.microsoft.com/office/drawing/2014/main" id="{03CFB6D5-572E-4BA3-999D-2158BDE9E25A}"/>
                      </a:ext>
                    </a:extLst>
                  </p:cNvPr>
                  <p:cNvCxnSpPr/>
                  <p:nvPr/>
                </p:nvCxnSpPr>
                <p:spPr>
                  <a:xfrm>
                    <a:off x="2781019" y="4676020"/>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ECB373CB-390B-479A-8245-40C3C7A651B7}"/>
                      </a:ext>
                    </a:extLst>
                  </p:cNvPr>
                  <p:cNvCxnSpPr/>
                  <p:nvPr/>
                </p:nvCxnSpPr>
                <p:spPr>
                  <a:xfrm>
                    <a:off x="2349313" y="4790785"/>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E9F1EB1-4123-4D8E-9116-E7BB366FC497}"/>
                      </a:ext>
                    </a:extLst>
                  </p:cNvPr>
                  <p:cNvCxnSpPr/>
                  <p:nvPr/>
                </p:nvCxnSpPr>
                <p:spPr>
                  <a:xfrm>
                    <a:off x="1911367" y="478602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3D288AAE-D14F-4484-8B7F-6E048EF14406}"/>
                      </a:ext>
                    </a:extLst>
                  </p:cNvPr>
                  <p:cNvCxnSpPr/>
                  <p:nvPr/>
                </p:nvCxnSpPr>
                <p:spPr>
                  <a:xfrm>
                    <a:off x="2781019" y="4668876"/>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4A21D68D-F434-48B7-A68B-E393D5ADA758}"/>
                      </a:ext>
                    </a:extLst>
                  </p:cNvPr>
                  <p:cNvCxnSpPr/>
                  <p:nvPr/>
                </p:nvCxnSpPr>
                <p:spPr>
                  <a:xfrm>
                    <a:off x="2781019" y="4764407"/>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851A5866-4D91-4590-A3C6-951E0FB224E4}"/>
                      </a:ext>
                    </a:extLst>
                  </p:cNvPr>
                  <p:cNvCxnSpPr/>
                  <p:nvPr/>
                </p:nvCxnSpPr>
                <p:spPr>
                  <a:xfrm>
                    <a:off x="2560094" y="4792858"/>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EA5F32AF-5BC6-4EA8-A5EC-3902A6F93B7D}"/>
                      </a:ext>
                    </a:extLst>
                  </p:cNvPr>
                  <p:cNvCxnSpPr/>
                  <p:nvPr/>
                </p:nvCxnSpPr>
                <p:spPr>
                  <a:xfrm>
                    <a:off x="2560094" y="470884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FCD6F7C4-4E41-494B-BC0D-49BBE6449422}"/>
                      </a:ext>
                    </a:extLst>
                  </p:cNvPr>
                  <p:cNvCxnSpPr/>
                  <p:nvPr/>
                </p:nvCxnSpPr>
                <p:spPr>
                  <a:xfrm>
                    <a:off x="2096896" y="4682377"/>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027128B1-7409-4596-A76F-ACFF04B19AA4}"/>
                      </a:ext>
                    </a:extLst>
                  </p:cNvPr>
                  <p:cNvCxnSpPr/>
                  <p:nvPr/>
                </p:nvCxnSpPr>
                <p:spPr>
                  <a:xfrm>
                    <a:off x="2096896" y="4802489"/>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5B588970-247A-4C86-B011-0FC8EC58C515}"/>
                      </a:ext>
                    </a:extLst>
                  </p:cNvPr>
                  <p:cNvCxnSpPr/>
                  <p:nvPr/>
                </p:nvCxnSpPr>
                <p:spPr>
                  <a:xfrm>
                    <a:off x="1912203" y="4822227"/>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1A672CB-133F-43DD-9303-F8BDA629B421}"/>
                      </a:ext>
                    </a:extLst>
                  </p:cNvPr>
                  <p:cNvCxnSpPr/>
                  <p:nvPr/>
                </p:nvCxnSpPr>
                <p:spPr>
                  <a:xfrm>
                    <a:off x="1792222" y="483651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38014B93-F224-46DE-B954-D812E52B19A1}"/>
                      </a:ext>
                    </a:extLst>
                  </p:cNvPr>
                  <p:cNvCxnSpPr/>
                  <p:nvPr/>
                </p:nvCxnSpPr>
                <p:spPr>
                  <a:xfrm>
                    <a:off x="2598633" y="4754860"/>
                    <a:ext cx="0" cy="432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F99C52F4-2772-4049-A73E-CA9CD59A115D}"/>
                      </a:ext>
                    </a:extLst>
                  </p:cNvPr>
                  <p:cNvCxnSpPr/>
                  <p:nvPr/>
                </p:nvCxnSpPr>
                <p:spPr>
                  <a:xfrm>
                    <a:off x="2351099" y="4799269"/>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49" name="Rectangle 248">
                    <a:extLst>
                      <a:ext uri="{FF2B5EF4-FFF2-40B4-BE49-F238E27FC236}">
                        <a16:creationId xmlns:a16="http://schemas.microsoft.com/office/drawing/2014/main" id="{BD750192-6822-440A-8EDC-78FE65715316}"/>
                      </a:ext>
                    </a:extLst>
                  </p:cNvPr>
                  <p:cNvSpPr/>
                  <p:nvPr/>
                </p:nvSpPr>
                <p:spPr>
                  <a:xfrm rot="18900000">
                    <a:off x="2574334" y="4707226"/>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5" name="Straight Connector 284">
                    <a:extLst>
                      <a:ext uri="{FF2B5EF4-FFF2-40B4-BE49-F238E27FC236}">
                        <a16:creationId xmlns:a16="http://schemas.microsoft.com/office/drawing/2014/main" id="{D93A956D-5EEE-4EB3-8E9F-ADC86B2B4D38}"/>
                      </a:ext>
                    </a:extLst>
                  </p:cNvPr>
                  <p:cNvCxnSpPr/>
                  <p:nvPr/>
                </p:nvCxnSpPr>
                <p:spPr>
                  <a:xfrm>
                    <a:off x="2133585" y="4761714"/>
                    <a:ext cx="0" cy="432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48" name="Rectangle 247">
                    <a:extLst>
                      <a:ext uri="{FF2B5EF4-FFF2-40B4-BE49-F238E27FC236}">
                        <a16:creationId xmlns:a16="http://schemas.microsoft.com/office/drawing/2014/main" id="{A052E676-4B30-4029-B97F-4C181B3426CB}"/>
                      </a:ext>
                    </a:extLst>
                  </p:cNvPr>
                  <p:cNvSpPr/>
                  <p:nvPr/>
                </p:nvSpPr>
                <p:spPr>
                  <a:xfrm rot="18900000">
                    <a:off x="2793536" y="4688178"/>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1CC492BB-0077-4F4D-8450-ED12C255ED8F}"/>
                      </a:ext>
                    </a:extLst>
                  </p:cNvPr>
                  <p:cNvSpPr/>
                  <p:nvPr/>
                </p:nvSpPr>
                <p:spPr>
                  <a:xfrm rot="18900000">
                    <a:off x="2109671" y="470390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E7001272-695B-467F-BB38-ECB299A8C6FC}"/>
                      </a:ext>
                    </a:extLst>
                  </p:cNvPr>
                  <p:cNvSpPr/>
                  <p:nvPr/>
                </p:nvSpPr>
                <p:spPr>
                  <a:xfrm rot="18900000">
                    <a:off x="1923861" y="4734085"/>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7" name="Straight Connector 396">
                    <a:extLst>
                      <a:ext uri="{FF2B5EF4-FFF2-40B4-BE49-F238E27FC236}">
                        <a16:creationId xmlns:a16="http://schemas.microsoft.com/office/drawing/2014/main" id="{A40A3AB7-B878-472F-BD1F-9575A576F657}"/>
                      </a:ext>
                    </a:extLst>
                  </p:cNvPr>
                  <p:cNvCxnSpPr>
                    <a:cxnSpLocks/>
                  </p:cNvCxnSpPr>
                  <p:nvPr/>
                </p:nvCxnSpPr>
                <p:spPr>
                  <a:xfrm>
                    <a:off x="2484004" y="4790795"/>
                    <a:ext cx="432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398" name="Straight Connector 397">
            <a:extLst>
              <a:ext uri="{FF2B5EF4-FFF2-40B4-BE49-F238E27FC236}">
                <a16:creationId xmlns:a16="http://schemas.microsoft.com/office/drawing/2014/main" id="{239AE0CE-69DD-4AE1-808F-FC7A7931F00B}"/>
              </a:ext>
            </a:extLst>
          </p:cNvPr>
          <p:cNvCxnSpPr>
            <a:cxnSpLocks/>
          </p:cNvCxnSpPr>
          <p:nvPr/>
        </p:nvCxnSpPr>
        <p:spPr>
          <a:xfrm>
            <a:off x="2455196" y="4786022"/>
            <a:ext cx="0" cy="26699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36" name="Group 335">
            <a:extLst>
              <a:ext uri="{FF2B5EF4-FFF2-40B4-BE49-F238E27FC236}">
                <a16:creationId xmlns:a16="http://schemas.microsoft.com/office/drawing/2014/main" id="{43C08A5C-B3E0-4598-912F-B5E5A6899963}"/>
              </a:ext>
            </a:extLst>
          </p:cNvPr>
          <p:cNvGrpSpPr/>
          <p:nvPr/>
        </p:nvGrpSpPr>
        <p:grpSpPr>
          <a:xfrm>
            <a:off x="1317646" y="4924668"/>
            <a:ext cx="1546991" cy="998205"/>
            <a:chOff x="1389654" y="4924668"/>
            <a:chExt cx="1546991" cy="998205"/>
          </a:xfrm>
        </p:grpSpPr>
        <p:sp>
          <p:nvSpPr>
            <p:cNvPr id="265" name="Rectangle 264">
              <a:extLst>
                <a:ext uri="{FF2B5EF4-FFF2-40B4-BE49-F238E27FC236}">
                  <a16:creationId xmlns:a16="http://schemas.microsoft.com/office/drawing/2014/main" id="{CE8466B5-17D4-40FB-978B-753CBCF465AB}"/>
                </a:ext>
              </a:extLst>
            </p:cNvPr>
            <p:cNvSpPr/>
            <p:nvPr/>
          </p:nvSpPr>
          <p:spPr>
            <a:xfrm rot="18900000">
              <a:off x="1389654" y="5868873"/>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5" name="Group 334">
              <a:extLst>
                <a:ext uri="{FF2B5EF4-FFF2-40B4-BE49-F238E27FC236}">
                  <a16:creationId xmlns:a16="http://schemas.microsoft.com/office/drawing/2014/main" id="{EA8D9244-93BF-4CDA-B71B-64C9695967AB}"/>
                </a:ext>
              </a:extLst>
            </p:cNvPr>
            <p:cNvGrpSpPr/>
            <p:nvPr/>
          </p:nvGrpSpPr>
          <p:grpSpPr>
            <a:xfrm>
              <a:off x="1409700" y="4924668"/>
              <a:ext cx="1526945" cy="978451"/>
              <a:chOff x="1409700" y="4924668"/>
              <a:chExt cx="1526945" cy="978451"/>
            </a:xfrm>
          </p:grpSpPr>
          <p:cxnSp>
            <p:nvCxnSpPr>
              <p:cNvPr id="313" name="Straight Connector 312">
                <a:extLst>
                  <a:ext uri="{FF2B5EF4-FFF2-40B4-BE49-F238E27FC236}">
                    <a16:creationId xmlns:a16="http://schemas.microsoft.com/office/drawing/2014/main" id="{06F11DC1-17AF-48C5-B39E-F61381C83D95}"/>
                  </a:ext>
                </a:extLst>
              </p:cNvPr>
              <p:cNvCxnSpPr>
                <a:cxnSpLocks/>
              </p:cNvCxnSpPr>
              <p:nvPr/>
            </p:nvCxnSpPr>
            <p:spPr>
              <a:xfrm flipH="1">
                <a:off x="1658938" y="5517943"/>
                <a:ext cx="1969" cy="355807"/>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34" name="Group 333">
                <a:extLst>
                  <a:ext uri="{FF2B5EF4-FFF2-40B4-BE49-F238E27FC236}">
                    <a16:creationId xmlns:a16="http://schemas.microsoft.com/office/drawing/2014/main" id="{33B5989D-1670-45A3-8A26-38421D83D449}"/>
                  </a:ext>
                </a:extLst>
              </p:cNvPr>
              <p:cNvGrpSpPr/>
              <p:nvPr/>
            </p:nvGrpSpPr>
            <p:grpSpPr>
              <a:xfrm>
                <a:off x="1409700" y="4924668"/>
                <a:ext cx="1526945" cy="978451"/>
                <a:chOff x="1409700" y="4924668"/>
                <a:chExt cx="1526945" cy="978451"/>
              </a:xfrm>
            </p:grpSpPr>
            <p:sp>
              <p:nvSpPr>
                <p:cNvPr id="79" name="Freeform: Shape 78">
                  <a:extLst>
                    <a:ext uri="{FF2B5EF4-FFF2-40B4-BE49-F238E27FC236}">
                      <a16:creationId xmlns:a16="http://schemas.microsoft.com/office/drawing/2014/main" id="{C55C7154-F2BE-4CE4-93EB-C85E3C7DD0D3}"/>
                    </a:ext>
                  </a:extLst>
                </p:cNvPr>
                <p:cNvSpPr/>
                <p:nvPr/>
              </p:nvSpPr>
              <p:spPr>
                <a:xfrm>
                  <a:off x="1409700" y="4981575"/>
                  <a:ext cx="1414463" cy="921544"/>
                </a:xfrm>
                <a:custGeom>
                  <a:avLst/>
                  <a:gdLst>
                    <a:gd name="connsiteX0" fmla="*/ 1414463 w 1414463"/>
                    <a:gd name="connsiteY0" fmla="*/ 240506 h 921544"/>
                    <a:gd name="connsiteX1" fmla="*/ 1185863 w 1414463"/>
                    <a:gd name="connsiteY1" fmla="*/ 128588 h 921544"/>
                    <a:gd name="connsiteX2" fmla="*/ 971550 w 1414463"/>
                    <a:gd name="connsiteY2" fmla="*/ 130969 h 921544"/>
                    <a:gd name="connsiteX3" fmla="*/ 726281 w 1414463"/>
                    <a:gd name="connsiteY3" fmla="*/ 61913 h 921544"/>
                    <a:gd name="connsiteX4" fmla="*/ 538163 w 1414463"/>
                    <a:gd name="connsiteY4" fmla="*/ 0 h 921544"/>
                    <a:gd name="connsiteX5" fmla="*/ 414338 w 1414463"/>
                    <a:gd name="connsiteY5" fmla="*/ 19050 h 921544"/>
                    <a:gd name="connsiteX6" fmla="*/ 283369 w 1414463"/>
                    <a:gd name="connsiteY6" fmla="*/ 366713 h 921544"/>
                    <a:gd name="connsiteX7" fmla="*/ 247650 w 1414463"/>
                    <a:gd name="connsiteY7" fmla="*/ 623888 h 921544"/>
                    <a:gd name="connsiteX8" fmla="*/ 0 w 1414463"/>
                    <a:gd name="connsiteY8" fmla="*/ 921544 h 9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463" h="921544">
                      <a:moveTo>
                        <a:pt x="1414463" y="240506"/>
                      </a:moveTo>
                      <a:lnTo>
                        <a:pt x="1185863" y="128588"/>
                      </a:lnTo>
                      <a:lnTo>
                        <a:pt x="971550" y="130969"/>
                      </a:lnTo>
                      <a:lnTo>
                        <a:pt x="726281" y="61913"/>
                      </a:lnTo>
                      <a:lnTo>
                        <a:pt x="538163" y="0"/>
                      </a:lnTo>
                      <a:lnTo>
                        <a:pt x="414338" y="19050"/>
                      </a:lnTo>
                      <a:lnTo>
                        <a:pt x="283369" y="366713"/>
                      </a:lnTo>
                      <a:lnTo>
                        <a:pt x="247650" y="623888"/>
                      </a:lnTo>
                      <a:lnTo>
                        <a:pt x="0" y="921544"/>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3" name="Group 332">
                  <a:extLst>
                    <a:ext uri="{FF2B5EF4-FFF2-40B4-BE49-F238E27FC236}">
                      <a16:creationId xmlns:a16="http://schemas.microsoft.com/office/drawing/2014/main" id="{187816BC-727A-4165-9100-3B4C89D001BC}"/>
                    </a:ext>
                  </a:extLst>
                </p:cNvPr>
                <p:cNvGrpSpPr/>
                <p:nvPr/>
              </p:nvGrpSpPr>
              <p:grpSpPr>
                <a:xfrm>
                  <a:off x="1619931" y="4924668"/>
                  <a:ext cx="1316714" cy="705703"/>
                  <a:chOff x="1619931" y="4924668"/>
                  <a:chExt cx="1316714" cy="705703"/>
                </a:xfrm>
              </p:grpSpPr>
              <p:sp>
                <p:nvSpPr>
                  <p:cNvPr id="264" name="Rectangle 263">
                    <a:extLst>
                      <a:ext uri="{FF2B5EF4-FFF2-40B4-BE49-F238E27FC236}">
                        <a16:creationId xmlns:a16="http://schemas.microsoft.com/office/drawing/2014/main" id="{C4C73AB4-3C10-4CD1-98A4-4F7735554017}"/>
                      </a:ext>
                    </a:extLst>
                  </p:cNvPr>
                  <p:cNvSpPr/>
                  <p:nvPr/>
                </p:nvSpPr>
                <p:spPr>
                  <a:xfrm rot="18900000">
                    <a:off x="1628734" y="5576371"/>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9" name="Straight Connector 288">
                    <a:extLst>
                      <a:ext uri="{FF2B5EF4-FFF2-40B4-BE49-F238E27FC236}">
                        <a16:creationId xmlns:a16="http://schemas.microsoft.com/office/drawing/2014/main" id="{6279A6DF-D4A5-47FB-BF78-A4CA9678BAA0}"/>
                      </a:ext>
                    </a:extLst>
                  </p:cNvPr>
                  <p:cNvCxnSpPr/>
                  <p:nvPr/>
                </p:nvCxnSpPr>
                <p:spPr>
                  <a:xfrm>
                    <a:off x="1619931" y="551794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31" name="Group 330">
                    <a:extLst>
                      <a:ext uri="{FF2B5EF4-FFF2-40B4-BE49-F238E27FC236}">
                        <a16:creationId xmlns:a16="http://schemas.microsoft.com/office/drawing/2014/main" id="{B62D8AF2-AE71-4F25-8B03-C723ABEFB636}"/>
                      </a:ext>
                    </a:extLst>
                  </p:cNvPr>
                  <p:cNvGrpSpPr/>
                  <p:nvPr/>
                </p:nvGrpSpPr>
                <p:grpSpPr>
                  <a:xfrm>
                    <a:off x="1663104" y="4924668"/>
                    <a:ext cx="1273541" cy="564400"/>
                    <a:chOff x="1663104" y="4924668"/>
                    <a:chExt cx="1273541" cy="564400"/>
                  </a:xfrm>
                </p:grpSpPr>
                <p:sp>
                  <p:nvSpPr>
                    <p:cNvPr id="263" name="Rectangle 262">
                      <a:extLst>
                        <a:ext uri="{FF2B5EF4-FFF2-40B4-BE49-F238E27FC236}">
                          <a16:creationId xmlns:a16="http://schemas.microsoft.com/office/drawing/2014/main" id="{B8DD63A8-B8FF-4AB4-B436-FD90064ED52F}"/>
                        </a:ext>
                      </a:extLst>
                    </p:cNvPr>
                    <p:cNvSpPr/>
                    <p:nvPr/>
                  </p:nvSpPr>
                  <p:spPr>
                    <a:xfrm rot="18900000">
                      <a:off x="1672091" y="5306853"/>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1" name="Straight Connector 290">
                      <a:extLst>
                        <a:ext uri="{FF2B5EF4-FFF2-40B4-BE49-F238E27FC236}">
                          <a16:creationId xmlns:a16="http://schemas.microsoft.com/office/drawing/2014/main" id="{FADF4800-5D82-4D37-8DF9-194BFDFBB4E2}"/>
                        </a:ext>
                      </a:extLst>
                    </p:cNvPr>
                    <p:cNvCxnSpPr/>
                    <p:nvPr/>
                  </p:nvCxnSpPr>
                  <p:spPr>
                    <a:xfrm>
                      <a:off x="1663104" y="5489068"/>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145BDF96-8C29-4585-9EB1-77A1D10B5380}"/>
                        </a:ext>
                      </a:extLst>
                    </p:cNvPr>
                    <p:cNvCxnSpPr/>
                    <p:nvPr/>
                  </p:nvCxnSpPr>
                  <p:spPr>
                    <a:xfrm>
                      <a:off x="1699288" y="5257513"/>
                      <a:ext cx="0" cy="2232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30" name="Group 329">
                      <a:extLst>
                        <a:ext uri="{FF2B5EF4-FFF2-40B4-BE49-F238E27FC236}">
                          <a16:creationId xmlns:a16="http://schemas.microsoft.com/office/drawing/2014/main" id="{731CA260-BF90-4D44-A14B-1C6F282E72E4}"/>
                        </a:ext>
                      </a:extLst>
                    </p:cNvPr>
                    <p:cNvGrpSpPr/>
                    <p:nvPr/>
                  </p:nvGrpSpPr>
                  <p:grpSpPr>
                    <a:xfrm>
                      <a:off x="1785078" y="4924668"/>
                      <a:ext cx="1151567" cy="445361"/>
                      <a:chOff x="1785078" y="4924668"/>
                      <a:chExt cx="1151567" cy="445361"/>
                    </a:xfrm>
                  </p:grpSpPr>
                  <p:sp>
                    <p:nvSpPr>
                      <p:cNvPr id="257" name="Rectangle 256">
                        <a:extLst>
                          <a:ext uri="{FF2B5EF4-FFF2-40B4-BE49-F238E27FC236}">
                            <a16:creationId xmlns:a16="http://schemas.microsoft.com/office/drawing/2014/main" id="{1B28C9E0-1502-48D2-9D36-47630796A8FE}"/>
                          </a:ext>
                        </a:extLst>
                      </p:cNvPr>
                      <p:cNvSpPr/>
                      <p:nvPr/>
                    </p:nvSpPr>
                    <p:spPr>
                      <a:xfrm rot="18900000">
                        <a:off x="2793535" y="5193203"/>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283A89E2-6D09-4F15-8B79-31F789834200}"/>
                          </a:ext>
                        </a:extLst>
                      </p:cNvPr>
                      <p:cNvSpPr/>
                      <p:nvPr/>
                    </p:nvSpPr>
                    <p:spPr>
                      <a:xfrm rot="18900000">
                        <a:off x="2573950" y="5090786"/>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DA5F7C2D-2D3C-4195-8AA6-BCF701E00BE1}"/>
                          </a:ext>
                        </a:extLst>
                      </p:cNvPr>
                      <p:cNvSpPr/>
                      <p:nvPr/>
                    </p:nvSpPr>
                    <p:spPr>
                      <a:xfrm rot="18900000">
                        <a:off x="2356066" y="5088406"/>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ED95312E-BDB0-4110-8CBB-1E52B587600D}"/>
                          </a:ext>
                        </a:extLst>
                      </p:cNvPr>
                      <p:cNvSpPr/>
                      <p:nvPr/>
                    </p:nvSpPr>
                    <p:spPr>
                      <a:xfrm rot="18900000">
                        <a:off x="2108849" y="5016618"/>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CB3A00FD-DBAA-40BB-90E2-5E036855F49D}"/>
                          </a:ext>
                        </a:extLst>
                      </p:cNvPr>
                      <p:cNvSpPr/>
                      <p:nvPr/>
                    </p:nvSpPr>
                    <p:spPr>
                      <a:xfrm rot="18900000">
                        <a:off x="1922551" y="4962043"/>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6E172AF1-A9FE-4A64-BD02-3BC0CC669A8D}"/>
                          </a:ext>
                        </a:extLst>
                      </p:cNvPr>
                      <p:cNvSpPr/>
                      <p:nvPr/>
                    </p:nvSpPr>
                    <p:spPr>
                      <a:xfrm rot="18900000">
                        <a:off x="1796262" y="4971158"/>
                        <a:ext cx="54000" cy="54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4" name="Straight Connector 293">
                        <a:extLst>
                          <a:ext uri="{FF2B5EF4-FFF2-40B4-BE49-F238E27FC236}">
                            <a16:creationId xmlns:a16="http://schemas.microsoft.com/office/drawing/2014/main" id="{C87FD957-31FC-4950-877C-3DFB612A370C}"/>
                          </a:ext>
                        </a:extLst>
                      </p:cNvPr>
                      <p:cNvCxnSpPr/>
                      <p:nvPr/>
                    </p:nvCxnSpPr>
                    <p:spPr>
                      <a:xfrm>
                        <a:off x="1785078" y="4934192"/>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5A5D106D-C79C-4BF3-8CF2-1E892D19798B}"/>
                          </a:ext>
                        </a:extLst>
                      </p:cNvPr>
                      <p:cNvCxnSpPr/>
                      <p:nvPr/>
                    </p:nvCxnSpPr>
                    <p:spPr>
                      <a:xfrm>
                        <a:off x="1911367" y="5107757"/>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F4F4259D-69F5-4F94-820B-6FC48D813BB0}"/>
                          </a:ext>
                        </a:extLst>
                      </p:cNvPr>
                      <p:cNvCxnSpPr/>
                      <p:nvPr/>
                    </p:nvCxnSpPr>
                    <p:spPr>
                      <a:xfrm>
                        <a:off x="1911367" y="4924668"/>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C32B6624-1A70-414E-842B-AA14189CA793}"/>
                          </a:ext>
                        </a:extLst>
                      </p:cNvPr>
                      <p:cNvCxnSpPr/>
                      <p:nvPr/>
                    </p:nvCxnSpPr>
                    <p:spPr>
                      <a:xfrm>
                        <a:off x="2097576" y="5175402"/>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0251E00A-F213-4670-A5B1-BE550735E157}"/>
                          </a:ext>
                        </a:extLst>
                      </p:cNvPr>
                      <p:cNvCxnSpPr/>
                      <p:nvPr/>
                    </p:nvCxnSpPr>
                    <p:spPr>
                      <a:xfrm>
                        <a:off x="2097576" y="4973265"/>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689F01E8-5B70-4E9E-BEA8-3398D8074365}"/>
                          </a:ext>
                        </a:extLst>
                      </p:cNvPr>
                      <p:cNvCxnSpPr/>
                      <p:nvPr/>
                    </p:nvCxnSpPr>
                    <p:spPr>
                      <a:xfrm>
                        <a:off x="2350775" y="5268440"/>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5B7E85C0-1EA9-44E7-96EC-6A5909CD4769}"/>
                          </a:ext>
                        </a:extLst>
                      </p:cNvPr>
                      <p:cNvCxnSpPr/>
                      <p:nvPr/>
                    </p:nvCxnSpPr>
                    <p:spPr>
                      <a:xfrm>
                        <a:off x="2350775" y="504249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6D9E290C-2480-4D81-A8E0-E9C4BEDB4AB4}"/>
                          </a:ext>
                        </a:extLst>
                      </p:cNvPr>
                      <p:cNvCxnSpPr/>
                      <p:nvPr/>
                    </p:nvCxnSpPr>
                    <p:spPr>
                      <a:xfrm>
                        <a:off x="2565414" y="5285107"/>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AB1ED6D2-0B91-4457-9ABB-6492EF3431B4}"/>
                          </a:ext>
                        </a:extLst>
                      </p:cNvPr>
                      <p:cNvCxnSpPr/>
                      <p:nvPr/>
                    </p:nvCxnSpPr>
                    <p:spPr>
                      <a:xfrm>
                        <a:off x="2565414" y="504249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4680F2EC-E780-4609-A500-6E25776DC13B}"/>
                          </a:ext>
                        </a:extLst>
                      </p:cNvPr>
                      <p:cNvCxnSpPr/>
                      <p:nvPr/>
                    </p:nvCxnSpPr>
                    <p:spPr>
                      <a:xfrm>
                        <a:off x="2781019" y="5370029"/>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32A4D2C6-721E-4AC8-AF93-697BBDA7304F}"/>
                          </a:ext>
                        </a:extLst>
                      </p:cNvPr>
                      <p:cNvCxnSpPr/>
                      <p:nvPr/>
                    </p:nvCxnSpPr>
                    <p:spPr>
                      <a:xfrm>
                        <a:off x="2781019" y="514646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8DF511E-4884-4E1C-85C6-1B37E5E9CD34}"/>
                          </a:ext>
                        </a:extLst>
                      </p:cNvPr>
                      <p:cNvCxnSpPr/>
                      <p:nvPr/>
                    </p:nvCxnSpPr>
                    <p:spPr>
                      <a:xfrm>
                        <a:off x="2816423" y="5146463"/>
                        <a:ext cx="0" cy="219973"/>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D5A38636-6D65-401B-B8CC-3C230A093468}"/>
                          </a:ext>
                        </a:extLst>
                      </p:cNvPr>
                      <p:cNvCxnSpPr/>
                      <p:nvPr/>
                    </p:nvCxnSpPr>
                    <p:spPr>
                      <a:xfrm>
                        <a:off x="2600856" y="5046778"/>
                        <a:ext cx="0" cy="2340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553D16DE-4009-4EC1-8EB0-97111896F02B}"/>
                          </a:ext>
                        </a:extLst>
                      </p:cNvPr>
                      <p:cNvCxnSpPr/>
                      <p:nvPr/>
                    </p:nvCxnSpPr>
                    <p:spPr>
                      <a:xfrm>
                        <a:off x="2383597" y="5046778"/>
                        <a:ext cx="0" cy="2196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6EF85BB4-0324-4245-8AAF-BF0523CB5EB6}"/>
                          </a:ext>
                        </a:extLst>
                      </p:cNvPr>
                      <p:cNvCxnSpPr/>
                      <p:nvPr/>
                    </p:nvCxnSpPr>
                    <p:spPr>
                      <a:xfrm>
                        <a:off x="2134072" y="4978787"/>
                        <a:ext cx="0" cy="1980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6CCBA8E2-5AA7-49BC-9591-1E4FF8E91901}"/>
                          </a:ext>
                        </a:extLst>
                      </p:cNvPr>
                      <p:cNvCxnSpPr/>
                      <p:nvPr/>
                    </p:nvCxnSpPr>
                    <p:spPr>
                      <a:xfrm>
                        <a:off x="1951086" y="4924668"/>
                        <a:ext cx="0" cy="187200"/>
                      </a:xfrm>
                      <a:prstGeom prst="line">
                        <a:avLst/>
                      </a:prstGeom>
                      <a:solidFill>
                        <a:schemeClr val="accent1"/>
                      </a:solid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135C26C0-6E63-45D3-88FF-2F9A08CE95B0}"/>
                          </a:ext>
                        </a:extLst>
                      </p:cNvPr>
                      <p:cNvCxnSpPr/>
                      <p:nvPr/>
                    </p:nvCxnSpPr>
                    <p:spPr>
                      <a:xfrm>
                        <a:off x="1821410" y="4933627"/>
                        <a:ext cx="0" cy="1944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4129D6A2-5CCF-4364-BB2E-E44359C74953}"/>
                          </a:ext>
                        </a:extLst>
                      </p:cNvPr>
                      <p:cNvCxnSpPr>
                        <a:cxnSpLocks/>
                      </p:cNvCxnSpPr>
                      <p:nvPr/>
                    </p:nvCxnSpPr>
                    <p:spPr>
                      <a:xfrm>
                        <a:off x="2893445" y="5210926"/>
                        <a:ext cx="43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8318225C-74D7-47BF-B00A-C5840BA530B1}"/>
                          </a:ext>
                        </a:extLst>
                      </p:cNvPr>
                      <p:cNvCxnSpPr>
                        <a:cxnSpLocks/>
                      </p:cNvCxnSpPr>
                      <p:nvPr/>
                    </p:nvCxnSpPr>
                    <p:spPr>
                      <a:xfrm>
                        <a:off x="2484004" y="5048534"/>
                        <a:ext cx="43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grpSp>
      </p:grpSp>
      <p:sp>
        <p:nvSpPr>
          <p:cNvPr id="404" name="TextBox 403">
            <a:extLst>
              <a:ext uri="{FF2B5EF4-FFF2-40B4-BE49-F238E27FC236}">
                <a16:creationId xmlns:a16="http://schemas.microsoft.com/office/drawing/2014/main" id="{A5BE32F5-4AC4-4344-BE7B-4883262E6134}"/>
              </a:ext>
            </a:extLst>
          </p:cNvPr>
          <p:cNvSpPr txBox="1"/>
          <p:nvPr/>
        </p:nvSpPr>
        <p:spPr>
          <a:xfrm>
            <a:off x="2373233" y="4807876"/>
            <a:ext cx="533907" cy="230832"/>
          </a:xfrm>
          <a:prstGeom prst="rect">
            <a:avLst/>
          </a:prstGeom>
          <a:noFill/>
        </p:spPr>
        <p:txBody>
          <a:bodyPr wrap="square" rtlCol="0">
            <a:spAutoFit/>
          </a:bodyPr>
          <a:lstStyle/>
          <a:p>
            <a:r>
              <a:rPr lang="en-GB" sz="900" dirty="0"/>
              <a:t>0.0730</a:t>
            </a:r>
          </a:p>
        </p:txBody>
      </p:sp>
      <p:sp>
        <p:nvSpPr>
          <p:cNvPr id="405" name="TextBox 404">
            <a:extLst>
              <a:ext uri="{FF2B5EF4-FFF2-40B4-BE49-F238E27FC236}">
                <a16:creationId xmlns:a16="http://schemas.microsoft.com/office/drawing/2014/main" id="{514034F1-B67E-4325-8B88-63224CA49FA2}"/>
              </a:ext>
            </a:extLst>
          </p:cNvPr>
          <p:cNvSpPr txBox="1"/>
          <p:nvPr/>
        </p:nvSpPr>
        <p:spPr>
          <a:xfrm>
            <a:off x="2796369" y="4807876"/>
            <a:ext cx="533907" cy="230832"/>
          </a:xfrm>
          <a:prstGeom prst="rect">
            <a:avLst/>
          </a:prstGeom>
          <a:noFill/>
        </p:spPr>
        <p:txBody>
          <a:bodyPr wrap="square" rtlCol="0">
            <a:spAutoFit/>
          </a:bodyPr>
          <a:lstStyle/>
          <a:p>
            <a:r>
              <a:rPr lang="en-GB" sz="900" dirty="0"/>
              <a:t>0.0010</a:t>
            </a:r>
          </a:p>
        </p:txBody>
      </p:sp>
      <p:sp>
        <p:nvSpPr>
          <p:cNvPr id="394" name="TextBox 393">
            <a:extLst>
              <a:ext uri="{FF2B5EF4-FFF2-40B4-BE49-F238E27FC236}">
                <a16:creationId xmlns:a16="http://schemas.microsoft.com/office/drawing/2014/main" id="{293A110B-0E21-4B24-9D41-682A76175E47}"/>
              </a:ext>
            </a:extLst>
          </p:cNvPr>
          <p:cNvSpPr txBox="1"/>
          <p:nvPr/>
        </p:nvSpPr>
        <p:spPr>
          <a:xfrm>
            <a:off x="743346" y="5738589"/>
            <a:ext cx="228254" cy="261610"/>
          </a:xfrm>
          <a:prstGeom prst="rect">
            <a:avLst/>
          </a:prstGeom>
          <a:noFill/>
        </p:spPr>
        <p:txBody>
          <a:bodyPr wrap="square" rtlCol="0">
            <a:spAutoFit/>
          </a:bodyPr>
          <a:lstStyle/>
          <a:p>
            <a:r>
              <a:rPr lang="en-GB" sz="1100" dirty="0"/>
              <a:t>*</a:t>
            </a:r>
          </a:p>
        </p:txBody>
      </p:sp>
      <p:sp>
        <p:nvSpPr>
          <p:cNvPr id="396" name="TextBox 395">
            <a:extLst>
              <a:ext uri="{FF2B5EF4-FFF2-40B4-BE49-F238E27FC236}">
                <a16:creationId xmlns:a16="http://schemas.microsoft.com/office/drawing/2014/main" id="{60C29F5E-E299-4648-958F-74D03C5BF38D}"/>
              </a:ext>
            </a:extLst>
          </p:cNvPr>
          <p:cNvSpPr txBox="1"/>
          <p:nvPr/>
        </p:nvSpPr>
        <p:spPr>
          <a:xfrm>
            <a:off x="990996" y="5738589"/>
            <a:ext cx="228254" cy="261610"/>
          </a:xfrm>
          <a:prstGeom prst="rect">
            <a:avLst/>
          </a:prstGeom>
          <a:noFill/>
        </p:spPr>
        <p:txBody>
          <a:bodyPr wrap="square" rtlCol="0">
            <a:spAutoFit/>
          </a:bodyPr>
          <a:lstStyle/>
          <a:p>
            <a:r>
              <a:rPr lang="en-GB" sz="1100" dirty="0"/>
              <a:t>*</a:t>
            </a:r>
          </a:p>
        </p:txBody>
      </p:sp>
      <p:grpSp>
        <p:nvGrpSpPr>
          <p:cNvPr id="156" name="Group 155">
            <a:extLst>
              <a:ext uri="{FF2B5EF4-FFF2-40B4-BE49-F238E27FC236}">
                <a16:creationId xmlns:a16="http://schemas.microsoft.com/office/drawing/2014/main" id="{630C53FA-507A-43A6-847F-09B5C6AAD059}"/>
              </a:ext>
            </a:extLst>
          </p:cNvPr>
          <p:cNvGrpSpPr/>
          <p:nvPr/>
        </p:nvGrpSpPr>
        <p:grpSpPr>
          <a:xfrm>
            <a:off x="693776" y="3178214"/>
            <a:ext cx="2089296" cy="1232921"/>
            <a:chOff x="765784" y="3178214"/>
            <a:chExt cx="2089296" cy="1232921"/>
          </a:xfrm>
        </p:grpSpPr>
        <p:grpSp>
          <p:nvGrpSpPr>
            <p:cNvPr id="155" name="Group 154">
              <a:extLst>
                <a:ext uri="{FF2B5EF4-FFF2-40B4-BE49-F238E27FC236}">
                  <a16:creationId xmlns:a16="http://schemas.microsoft.com/office/drawing/2014/main" id="{D4479B0D-EA0D-4185-94D5-981C23EDA458}"/>
                </a:ext>
              </a:extLst>
            </p:cNvPr>
            <p:cNvGrpSpPr/>
            <p:nvPr/>
          </p:nvGrpSpPr>
          <p:grpSpPr>
            <a:xfrm>
              <a:off x="765784" y="3178214"/>
              <a:ext cx="2089296" cy="1232921"/>
              <a:chOff x="765784" y="3178214"/>
              <a:chExt cx="2089296" cy="1232921"/>
            </a:xfrm>
          </p:grpSpPr>
          <p:sp>
            <p:nvSpPr>
              <p:cNvPr id="75" name="Freeform: Shape 74">
                <a:extLst>
                  <a:ext uri="{FF2B5EF4-FFF2-40B4-BE49-F238E27FC236}">
                    <a16:creationId xmlns:a16="http://schemas.microsoft.com/office/drawing/2014/main" id="{9BE94B76-5A23-487A-9A93-199847595B88}"/>
                  </a:ext>
                </a:extLst>
              </p:cNvPr>
              <p:cNvSpPr/>
              <p:nvPr/>
            </p:nvSpPr>
            <p:spPr>
              <a:xfrm>
                <a:off x="797719" y="3198019"/>
                <a:ext cx="2031206" cy="1185862"/>
              </a:xfrm>
              <a:custGeom>
                <a:avLst/>
                <a:gdLst>
                  <a:gd name="connsiteX0" fmla="*/ 2031206 w 2031206"/>
                  <a:gd name="connsiteY0" fmla="*/ 1183481 h 1185862"/>
                  <a:gd name="connsiteX1" fmla="*/ 862012 w 2031206"/>
                  <a:gd name="connsiteY1" fmla="*/ 1185862 h 1185862"/>
                  <a:gd name="connsiteX2" fmla="*/ 628650 w 2031206"/>
                  <a:gd name="connsiteY2" fmla="*/ 550069 h 1185862"/>
                  <a:gd name="connsiteX3" fmla="*/ 369094 w 2031206"/>
                  <a:gd name="connsiteY3" fmla="*/ 459581 h 1185862"/>
                  <a:gd name="connsiteX4" fmla="*/ 257175 w 2031206"/>
                  <a:gd name="connsiteY4" fmla="*/ 502444 h 1185862"/>
                  <a:gd name="connsiteX5" fmla="*/ 109537 w 2031206"/>
                  <a:gd name="connsiteY5" fmla="*/ 0 h 1185862"/>
                  <a:gd name="connsiteX6" fmla="*/ 0 w 2031206"/>
                  <a:gd name="connsiteY6" fmla="*/ 14287 h 11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206" h="1185862">
                    <a:moveTo>
                      <a:pt x="2031206" y="1183481"/>
                    </a:moveTo>
                    <a:lnTo>
                      <a:pt x="862012" y="1185862"/>
                    </a:lnTo>
                    <a:lnTo>
                      <a:pt x="628650" y="550069"/>
                    </a:lnTo>
                    <a:lnTo>
                      <a:pt x="369094" y="459581"/>
                    </a:lnTo>
                    <a:lnTo>
                      <a:pt x="257175" y="502444"/>
                    </a:lnTo>
                    <a:lnTo>
                      <a:pt x="109537" y="0"/>
                    </a:lnTo>
                    <a:lnTo>
                      <a:pt x="0" y="14287"/>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4" name="Group 153">
                <a:extLst>
                  <a:ext uri="{FF2B5EF4-FFF2-40B4-BE49-F238E27FC236}">
                    <a16:creationId xmlns:a16="http://schemas.microsoft.com/office/drawing/2014/main" id="{0D687195-D903-4F30-8A0F-11B086686D73}"/>
                  </a:ext>
                </a:extLst>
              </p:cNvPr>
              <p:cNvGrpSpPr/>
              <p:nvPr/>
            </p:nvGrpSpPr>
            <p:grpSpPr>
              <a:xfrm>
                <a:off x="1023856" y="3636710"/>
                <a:ext cx="1831224" cy="774425"/>
                <a:chOff x="1023856" y="3636710"/>
                <a:chExt cx="1831224" cy="774425"/>
              </a:xfrm>
            </p:grpSpPr>
            <p:sp>
              <p:nvSpPr>
                <p:cNvPr id="186" name="Rectangle 185">
                  <a:extLst>
                    <a:ext uri="{FF2B5EF4-FFF2-40B4-BE49-F238E27FC236}">
                      <a16:creationId xmlns:a16="http://schemas.microsoft.com/office/drawing/2014/main" id="{89ED467D-CC82-4FBD-96DD-0A6E903FA9E3}"/>
                    </a:ext>
                  </a:extLst>
                </p:cNvPr>
                <p:cNvSpPr/>
                <p:nvPr/>
              </p:nvSpPr>
              <p:spPr>
                <a:xfrm rot="18900000">
                  <a:off x="1023856" y="3693532"/>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6A492009-63AE-4F92-8523-CF7641A20C08}"/>
                    </a:ext>
                  </a:extLst>
                </p:cNvPr>
                <p:cNvSpPr/>
                <p:nvPr/>
              </p:nvSpPr>
              <p:spPr>
                <a:xfrm rot="18900000">
                  <a:off x="2801080"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9B0ECCF1-1561-4164-9086-1F1611FE1BFF}"/>
                    </a:ext>
                  </a:extLst>
                </p:cNvPr>
                <p:cNvSpPr/>
                <p:nvPr/>
              </p:nvSpPr>
              <p:spPr>
                <a:xfrm rot="18900000">
                  <a:off x="2585715"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2A1A1A9B-51FD-473C-9C82-DD558D6CE936}"/>
                    </a:ext>
                  </a:extLst>
                </p:cNvPr>
                <p:cNvSpPr/>
                <p:nvPr/>
              </p:nvSpPr>
              <p:spPr>
                <a:xfrm rot="18900000">
                  <a:off x="2364699"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C364E501-BA11-4519-9455-C814D44C76E3}"/>
                    </a:ext>
                  </a:extLst>
                </p:cNvPr>
                <p:cNvSpPr/>
                <p:nvPr/>
              </p:nvSpPr>
              <p:spPr>
                <a:xfrm rot="18900000">
                  <a:off x="2114215"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7FCB912A-F321-4F5B-8451-E8A4AE364CF9}"/>
                    </a:ext>
                  </a:extLst>
                </p:cNvPr>
                <p:cNvSpPr/>
                <p:nvPr/>
              </p:nvSpPr>
              <p:spPr>
                <a:xfrm rot="18900000">
                  <a:off x="1926456"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EEAC37E6-26DF-4199-AF02-9402A1985DC3}"/>
                    </a:ext>
                  </a:extLst>
                </p:cNvPr>
                <p:cNvSpPr/>
                <p:nvPr/>
              </p:nvSpPr>
              <p:spPr>
                <a:xfrm rot="18900000">
                  <a:off x="1802263"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EDE75A62-1909-4DD8-A872-450A136F622D}"/>
                    </a:ext>
                  </a:extLst>
                </p:cNvPr>
                <p:cNvSpPr/>
                <p:nvPr/>
              </p:nvSpPr>
              <p:spPr>
                <a:xfrm rot="18900000">
                  <a:off x="1680761"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2A8BE717-D7B9-48FC-AD7D-528B14D0BC76}"/>
                    </a:ext>
                  </a:extLst>
                </p:cNvPr>
                <p:cNvSpPr/>
                <p:nvPr/>
              </p:nvSpPr>
              <p:spPr>
                <a:xfrm rot="18900000">
                  <a:off x="1635902" y="435713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508FCC95-F17F-4458-8ACB-DB15317C69E9}"/>
                    </a:ext>
                  </a:extLst>
                </p:cNvPr>
                <p:cNvSpPr/>
                <p:nvPr/>
              </p:nvSpPr>
              <p:spPr>
                <a:xfrm rot="18900000">
                  <a:off x="1400544" y="3726506"/>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F5D28B59-0A80-4DEB-B068-6385EF7760B1}"/>
                    </a:ext>
                  </a:extLst>
                </p:cNvPr>
                <p:cNvSpPr/>
                <p:nvPr/>
              </p:nvSpPr>
              <p:spPr>
                <a:xfrm rot="18900000">
                  <a:off x="1146415" y="3636710"/>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5" name="Rectangle 204">
                <a:extLst>
                  <a:ext uri="{FF2B5EF4-FFF2-40B4-BE49-F238E27FC236}">
                    <a16:creationId xmlns:a16="http://schemas.microsoft.com/office/drawing/2014/main" id="{2000E10E-886E-4FB3-A398-4F98FF1926A0}"/>
                  </a:ext>
                </a:extLst>
              </p:cNvPr>
              <p:cNvSpPr/>
              <p:nvPr/>
            </p:nvSpPr>
            <p:spPr>
              <a:xfrm rot="18900000">
                <a:off x="889330" y="3178214"/>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76801FB9-7460-4C58-B559-C1C0A9FFCE26}"/>
                  </a:ext>
                </a:extLst>
              </p:cNvPr>
              <p:cNvSpPr/>
              <p:nvPr/>
            </p:nvSpPr>
            <p:spPr>
              <a:xfrm rot="18900000">
                <a:off x="765784" y="3189764"/>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3" name="Straight Connector 222">
              <a:extLst>
                <a:ext uri="{FF2B5EF4-FFF2-40B4-BE49-F238E27FC236}">
                  <a16:creationId xmlns:a16="http://schemas.microsoft.com/office/drawing/2014/main" id="{EC862E58-9608-452A-A359-D5E364AEDCEA}"/>
                </a:ext>
              </a:extLst>
            </p:cNvPr>
            <p:cNvCxnSpPr/>
            <p:nvPr/>
          </p:nvCxnSpPr>
          <p:spPr>
            <a:xfrm>
              <a:off x="1385856" y="3783668"/>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000DFACA-30C3-4583-BB10-CCBA8AE96B13}"/>
                </a:ext>
              </a:extLst>
            </p:cNvPr>
            <p:cNvCxnSpPr/>
            <p:nvPr/>
          </p:nvCxnSpPr>
          <p:spPr>
            <a:xfrm>
              <a:off x="1135231" y="3717703"/>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49A89C69-F3BD-4422-9407-74746CAC330B}"/>
                </a:ext>
              </a:extLst>
            </p:cNvPr>
            <p:cNvCxnSpPr/>
            <p:nvPr/>
          </p:nvCxnSpPr>
          <p:spPr>
            <a:xfrm>
              <a:off x="1135231" y="361463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CAAAC767-4E13-4E66-9183-B2C12C2B899A}"/>
                </a:ext>
              </a:extLst>
            </p:cNvPr>
            <p:cNvCxnSpPr/>
            <p:nvPr/>
          </p:nvCxnSpPr>
          <p:spPr>
            <a:xfrm>
              <a:off x="1011623" y="366011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62374EB3-0D63-44AC-A0B0-A8740F01B449}"/>
                </a:ext>
              </a:extLst>
            </p:cNvPr>
            <p:cNvCxnSpPr/>
            <p:nvPr/>
          </p:nvCxnSpPr>
          <p:spPr>
            <a:xfrm>
              <a:off x="1011623" y="3783202"/>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76" name="Group 175">
            <a:extLst>
              <a:ext uri="{FF2B5EF4-FFF2-40B4-BE49-F238E27FC236}">
                <a16:creationId xmlns:a16="http://schemas.microsoft.com/office/drawing/2014/main" id="{A018C28A-4C3D-4301-BD43-606802A71403}"/>
              </a:ext>
            </a:extLst>
          </p:cNvPr>
          <p:cNvGrpSpPr/>
          <p:nvPr/>
        </p:nvGrpSpPr>
        <p:grpSpPr>
          <a:xfrm>
            <a:off x="3345629" y="3184469"/>
            <a:ext cx="247836" cy="874985"/>
            <a:chOff x="3417637" y="3184469"/>
            <a:chExt cx="247836" cy="874985"/>
          </a:xfrm>
        </p:grpSpPr>
        <p:grpSp>
          <p:nvGrpSpPr>
            <p:cNvPr id="69" name="Group 68">
              <a:extLst>
                <a:ext uri="{FF2B5EF4-FFF2-40B4-BE49-F238E27FC236}">
                  <a16:creationId xmlns:a16="http://schemas.microsoft.com/office/drawing/2014/main" id="{AC66573A-952D-4255-AE0E-9BC79DFE12C5}"/>
                </a:ext>
              </a:extLst>
            </p:cNvPr>
            <p:cNvGrpSpPr/>
            <p:nvPr/>
          </p:nvGrpSpPr>
          <p:grpSpPr>
            <a:xfrm>
              <a:off x="3419872" y="3184469"/>
              <a:ext cx="245601" cy="54000"/>
              <a:chOff x="3419872" y="3298769"/>
              <a:chExt cx="245601" cy="54000"/>
            </a:xfrm>
            <a:solidFill>
              <a:schemeClr val="accent1"/>
            </a:solidFill>
          </p:grpSpPr>
          <p:cxnSp>
            <p:nvCxnSpPr>
              <p:cNvPr id="37" name="Straight Connector 36">
                <a:extLst>
                  <a:ext uri="{FF2B5EF4-FFF2-40B4-BE49-F238E27FC236}">
                    <a16:creationId xmlns:a16="http://schemas.microsoft.com/office/drawing/2014/main" id="{A1873E08-40F4-4784-A745-E4E6522DB6E7}"/>
                  </a:ext>
                </a:extLst>
              </p:cNvPr>
              <p:cNvCxnSpPr/>
              <p:nvPr/>
            </p:nvCxnSpPr>
            <p:spPr>
              <a:xfrm>
                <a:off x="3419872" y="3320962"/>
                <a:ext cx="245601" cy="0"/>
              </a:xfrm>
              <a:prstGeom prst="line">
                <a:avLst/>
              </a:prstGeom>
              <a:grp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16" name="Rectangle 115">
                <a:extLst>
                  <a:ext uri="{FF2B5EF4-FFF2-40B4-BE49-F238E27FC236}">
                    <a16:creationId xmlns:a16="http://schemas.microsoft.com/office/drawing/2014/main" id="{119E0FF2-F54B-41B2-B1FE-83F0958CFD2C}"/>
                  </a:ext>
                </a:extLst>
              </p:cNvPr>
              <p:cNvSpPr/>
              <p:nvPr/>
            </p:nvSpPr>
            <p:spPr>
              <a:xfrm rot="18900000">
                <a:off x="3519869" y="3298769"/>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a:extLst>
                <a:ext uri="{FF2B5EF4-FFF2-40B4-BE49-F238E27FC236}">
                  <a16:creationId xmlns:a16="http://schemas.microsoft.com/office/drawing/2014/main" id="{5F05ABAA-F98D-488E-B6D8-0012BAC6C085}"/>
                </a:ext>
              </a:extLst>
            </p:cNvPr>
            <p:cNvGrpSpPr/>
            <p:nvPr/>
          </p:nvGrpSpPr>
          <p:grpSpPr>
            <a:xfrm>
              <a:off x="3419872" y="3348104"/>
              <a:ext cx="245601" cy="54000"/>
              <a:chOff x="3419872" y="3298769"/>
              <a:chExt cx="245601" cy="54000"/>
            </a:xfrm>
            <a:solidFill>
              <a:schemeClr val="accent1"/>
            </a:solidFill>
          </p:grpSpPr>
          <p:sp>
            <p:nvSpPr>
              <p:cNvPr id="159" name="Rectangle 158">
                <a:extLst>
                  <a:ext uri="{FF2B5EF4-FFF2-40B4-BE49-F238E27FC236}">
                    <a16:creationId xmlns:a16="http://schemas.microsoft.com/office/drawing/2014/main" id="{4BE30D40-E3CA-4E86-BD3B-DDCD4290185B}"/>
                  </a:ext>
                </a:extLst>
              </p:cNvPr>
              <p:cNvSpPr/>
              <p:nvPr/>
            </p:nvSpPr>
            <p:spPr>
              <a:xfrm rot="18900000">
                <a:off x="3519869" y="3298769"/>
                <a:ext cx="54000" cy="54000"/>
              </a:xfrm>
              <a:prstGeom prst="rect">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0" name="Straight Connector 159">
                <a:extLst>
                  <a:ext uri="{FF2B5EF4-FFF2-40B4-BE49-F238E27FC236}">
                    <a16:creationId xmlns:a16="http://schemas.microsoft.com/office/drawing/2014/main" id="{6999A582-FFB4-464C-A9D2-14436AB8018E}"/>
                  </a:ext>
                </a:extLst>
              </p:cNvPr>
              <p:cNvCxnSpPr/>
              <p:nvPr/>
            </p:nvCxnSpPr>
            <p:spPr>
              <a:xfrm>
                <a:off x="3419872" y="3320962"/>
                <a:ext cx="245601" cy="0"/>
              </a:xfrm>
              <a:prstGeom prst="line">
                <a:avLst/>
              </a:prstGeom>
              <a:grp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cxnSp>
        </p:grpSp>
        <p:grpSp>
          <p:nvGrpSpPr>
            <p:cNvPr id="187" name="Group 186">
              <a:extLst>
                <a:ext uri="{FF2B5EF4-FFF2-40B4-BE49-F238E27FC236}">
                  <a16:creationId xmlns:a16="http://schemas.microsoft.com/office/drawing/2014/main" id="{8A85F925-6C48-40AE-ABDB-BC15AA41FCF8}"/>
                </a:ext>
              </a:extLst>
            </p:cNvPr>
            <p:cNvGrpSpPr/>
            <p:nvPr/>
          </p:nvGrpSpPr>
          <p:grpSpPr>
            <a:xfrm>
              <a:off x="3419872" y="3511145"/>
              <a:ext cx="245601" cy="54000"/>
              <a:chOff x="3419872" y="3298769"/>
              <a:chExt cx="245601" cy="54000"/>
            </a:xfrm>
          </p:grpSpPr>
          <p:cxnSp>
            <p:nvCxnSpPr>
              <p:cNvPr id="189" name="Straight Connector 188">
                <a:extLst>
                  <a:ext uri="{FF2B5EF4-FFF2-40B4-BE49-F238E27FC236}">
                    <a16:creationId xmlns:a16="http://schemas.microsoft.com/office/drawing/2014/main" id="{5C735998-CBC4-4F93-A0D7-D0B541F94000}"/>
                  </a:ext>
                </a:extLst>
              </p:cNvPr>
              <p:cNvCxnSpPr/>
              <p:nvPr/>
            </p:nvCxnSpPr>
            <p:spPr>
              <a:xfrm>
                <a:off x="3419872" y="3320962"/>
                <a:ext cx="245601" cy="0"/>
              </a:xfrm>
              <a:prstGeom prst="line">
                <a:avLst/>
              </a:prstGeom>
              <a:noFill/>
              <a:ln w="19050">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88" name="Rectangle 187">
                <a:extLst>
                  <a:ext uri="{FF2B5EF4-FFF2-40B4-BE49-F238E27FC236}">
                    <a16:creationId xmlns:a16="http://schemas.microsoft.com/office/drawing/2014/main" id="{C214F127-C266-4D4B-ABA0-E110B6604B35}"/>
                  </a:ext>
                </a:extLst>
              </p:cNvPr>
              <p:cNvSpPr/>
              <p:nvPr/>
            </p:nvSpPr>
            <p:spPr>
              <a:xfrm rot="18900000">
                <a:off x="3519869" y="3298769"/>
                <a:ext cx="54000" cy="54000"/>
              </a:xfrm>
              <a:prstGeom prst="rect">
                <a:avLst/>
              </a:prstGeom>
              <a:solidFill>
                <a:schemeClr val="bg2"/>
              </a:solidFill>
              <a:ln w="127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0" name="Group 189">
              <a:extLst>
                <a:ext uri="{FF2B5EF4-FFF2-40B4-BE49-F238E27FC236}">
                  <a16:creationId xmlns:a16="http://schemas.microsoft.com/office/drawing/2014/main" id="{F99CD24E-099E-489F-B6B9-A347E916F67B}"/>
                </a:ext>
              </a:extLst>
            </p:cNvPr>
            <p:cNvGrpSpPr/>
            <p:nvPr/>
          </p:nvGrpSpPr>
          <p:grpSpPr>
            <a:xfrm>
              <a:off x="3419872" y="3834878"/>
              <a:ext cx="245601" cy="54000"/>
              <a:chOff x="3419872" y="3298769"/>
              <a:chExt cx="245601" cy="54000"/>
            </a:xfrm>
            <a:solidFill>
              <a:schemeClr val="accent4"/>
            </a:solidFill>
          </p:grpSpPr>
          <p:cxnSp>
            <p:nvCxnSpPr>
              <p:cNvPr id="192" name="Straight Connector 191">
                <a:extLst>
                  <a:ext uri="{FF2B5EF4-FFF2-40B4-BE49-F238E27FC236}">
                    <a16:creationId xmlns:a16="http://schemas.microsoft.com/office/drawing/2014/main" id="{B89424B7-59A7-426A-AA68-1FBD5C638196}"/>
                  </a:ext>
                </a:extLst>
              </p:cNvPr>
              <p:cNvCxnSpPr/>
              <p:nvPr/>
            </p:nvCxnSpPr>
            <p:spPr>
              <a:xfrm>
                <a:off x="3419872" y="3320962"/>
                <a:ext cx="245601" cy="0"/>
              </a:xfrm>
              <a:prstGeom prst="line">
                <a:avLst/>
              </a:prstGeom>
              <a:grp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91" name="Rectangle 190">
                <a:extLst>
                  <a:ext uri="{FF2B5EF4-FFF2-40B4-BE49-F238E27FC236}">
                    <a16:creationId xmlns:a16="http://schemas.microsoft.com/office/drawing/2014/main" id="{F65DF9E3-614B-4560-ADEC-BE9152FCCA16}"/>
                  </a:ext>
                </a:extLst>
              </p:cNvPr>
              <p:cNvSpPr/>
              <p:nvPr/>
            </p:nvSpPr>
            <p:spPr>
              <a:xfrm rot="18900000">
                <a:off x="3519869" y="3298769"/>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6" name="Straight Connector 235">
              <a:extLst>
                <a:ext uri="{FF2B5EF4-FFF2-40B4-BE49-F238E27FC236}">
                  <a16:creationId xmlns:a16="http://schemas.microsoft.com/office/drawing/2014/main" id="{FC37FF4A-723D-47A1-B485-D4707A9CF39E}"/>
                </a:ext>
              </a:extLst>
            </p:cNvPr>
            <p:cNvCxnSpPr/>
            <p:nvPr/>
          </p:nvCxnSpPr>
          <p:spPr>
            <a:xfrm>
              <a:off x="3419872" y="3699006"/>
              <a:ext cx="245601" cy="0"/>
            </a:xfrm>
            <a:prstGeom prst="line">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35" name="Rectangle 234">
              <a:extLst>
                <a:ext uri="{FF2B5EF4-FFF2-40B4-BE49-F238E27FC236}">
                  <a16:creationId xmlns:a16="http://schemas.microsoft.com/office/drawing/2014/main" id="{90031C9D-E55E-4619-AB01-C39C1C27DE28}"/>
                </a:ext>
              </a:extLst>
            </p:cNvPr>
            <p:cNvSpPr/>
            <p:nvPr/>
          </p:nvSpPr>
          <p:spPr>
            <a:xfrm rot="18900000">
              <a:off x="3519869" y="3676813"/>
              <a:ext cx="54000" cy="540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8" name="Straight Connector 237">
              <a:extLst>
                <a:ext uri="{FF2B5EF4-FFF2-40B4-BE49-F238E27FC236}">
                  <a16:creationId xmlns:a16="http://schemas.microsoft.com/office/drawing/2014/main" id="{90C2C278-4E88-42EB-86C1-31CABF526CFD}"/>
                </a:ext>
              </a:extLst>
            </p:cNvPr>
            <p:cNvCxnSpPr/>
            <p:nvPr/>
          </p:nvCxnSpPr>
          <p:spPr>
            <a:xfrm>
              <a:off x="3419872" y="4027647"/>
              <a:ext cx="245601" cy="0"/>
            </a:xfrm>
            <a:prstGeom prst="line">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237" name="Rectangle 236">
              <a:extLst>
                <a:ext uri="{FF2B5EF4-FFF2-40B4-BE49-F238E27FC236}">
                  <a16:creationId xmlns:a16="http://schemas.microsoft.com/office/drawing/2014/main" id="{D41C82C3-23F4-4A43-B815-98D7464DF86A}"/>
                </a:ext>
              </a:extLst>
            </p:cNvPr>
            <p:cNvSpPr/>
            <p:nvPr/>
          </p:nvSpPr>
          <p:spPr>
            <a:xfrm rot="18900000">
              <a:off x="3519869" y="4005454"/>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7" name="Straight Connector 426">
              <a:extLst>
                <a:ext uri="{FF2B5EF4-FFF2-40B4-BE49-F238E27FC236}">
                  <a16:creationId xmlns:a16="http://schemas.microsoft.com/office/drawing/2014/main" id="{F17D7164-CBFC-4BA0-A0F0-E2EF5B5B42B7}"/>
                </a:ext>
              </a:extLst>
            </p:cNvPr>
            <p:cNvCxnSpPr/>
            <p:nvPr/>
          </p:nvCxnSpPr>
          <p:spPr>
            <a:xfrm>
              <a:off x="3417637" y="3699378"/>
              <a:ext cx="245601" cy="0"/>
            </a:xfrm>
            <a:prstGeom prst="line">
              <a:avLst/>
            </a:prstGeom>
            <a:no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428" name="Rectangle 427">
              <a:extLst>
                <a:ext uri="{FF2B5EF4-FFF2-40B4-BE49-F238E27FC236}">
                  <a16:creationId xmlns:a16="http://schemas.microsoft.com/office/drawing/2014/main" id="{14270DA4-DCFD-475B-B933-430C8796F12A}"/>
                </a:ext>
              </a:extLst>
            </p:cNvPr>
            <p:cNvSpPr/>
            <p:nvPr/>
          </p:nvSpPr>
          <p:spPr>
            <a:xfrm rot="18900000">
              <a:off x="3517634" y="367718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6AC79B7B-A23B-46BB-BE4C-62F7F89FE140}"/>
              </a:ext>
            </a:extLst>
          </p:cNvPr>
          <p:cNvGrpSpPr/>
          <p:nvPr/>
        </p:nvGrpSpPr>
        <p:grpSpPr>
          <a:xfrm>
            <a:off x="1349598" y="5880677"/>
            <a:ext cx="1425930" cy="54000"/>
            <a:chOff x="1421606" y="5994977"/>
            <a:chExt cx="1425930" cy="54000"/>
          </a:xfrm>
        </p:grpSpPr>
        <p:sp>
          <p:nvSpPr>
            <p:cNvPr id="351" name="Freeform: Shape 350">
              <a:extLst>
                <a:ext uri="{FF2B5EF4-FFF2-40B4-BE49-F238E27FC236}">
                  <a16:creationId xmlns:a16="http://schemas.microsoft.com/office/drawing/2014/main" id="{56574ED2-7788-4D91-94ED-E0EC88D48AC1}"/>
                </a:ext>
              </a:extLst>
            </p:cNvPr>
            <p:cNvSpPr/>
            <p:nvPr/>
          </p:nvSpPr>
          <p:spPr>
            <a:xfrm>
              <a:off x="1421606" y="6019782"/>
              <a:ext cx="1400175" cy="0"/>
            </a:xfrm>
            <a:custGeom>
              <a:avLst/>
              <a:gdLst>
                <a:gd name="connsiteX0" fmla="*/ 1400175 w 1400175"/>
                <a:gd name="connsiteY0" fmla="*/ 0 h 0"/>
                <a:gd name="connsiteX1" fmla="*/ 0 w 1400175"/>
                <a:gd name="connsiteY1" fmla="*/ 0 h 0"/>
              </a:gdLst>
              <a:ahLst/>
              <a:cxnLst>
                <a:cxn ang="0">
                  <a:pos x="connsiteX0" y="connsiteY0"/>
                </a:cxn>
                <a:cxn ang="0">
                  <a:pos x="connsiteX1" y="connsiteY1"/>
                </a:cxn>
              </a:cxnLst>
              <a:rect l="l" t="t" r="r" b="b"/>
              <a:pathLst>
                <a:path w="1400175">
                  <a:moveTo>
                    <a:pt x="1400175" y="0"/>
                  </a:moveTo>
                  <a:lnTo>
                    <a:pt x="0" y="0"/>
                  </a:lnTo>
                </a:path>
              </a:pathLst>
            </a:cu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F41C0D80-4E3B-4869-A00C-397C42431A7F}"/>
                </a:ext>
              </a:extLst>
            </p:cNvPr>
            <p:cNvSpPr/>
            <p:nvPr/>
          </p:nvSpPr>
          <p:spPr>
            <a:xfrm rot="18900000">
              <a:off x="2793536"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a:extLst>
                <a:ext uri="{FF2B5EF4-FFF2-40B4-BE49-F238E27FC236}">
                  <a16:creationId xmlns:a16="http://schemas.microsoft.com/office/drawing/2014/main" id="{57DA50D0-8474-405D-8CC4-92805409A684}"/>
                </a:ext>
              </a:extLst>
            </p:cNvPr>
            <p:cNvSpPr/>
            <p:nvPr/>
          </p:nvSpPr>
          <p:spPr>
            <a:xfrm rot="18900000">
              <a:off x="2576314"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Rectangle 353">
              <a:extLst>
                <a:ext uri="{FF2B5EF4-FFF2-40B4-BE49-F238E27FC236}">
                  <a16:creationId xmlns:a16="http://schemas.microsoft.com/office/drawing/2014/main" id="{218C8053-1006-4450-BC70-C2DED3BA159F}"/>
                </a:ext>
              </a:extLst>
            </p:cNvPr>
            <p:cNvSpPr/>
            <p:nvPr/>
          </p:nvSpPr>
          <p:spPr>
            <a:xfrm rot="18900000">
              <a:off x="2355869"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a:extLst>
                <a:ext uri="{FF2B5EF4-FFF2-40B4-BE49-F238E27FC236}">
                  <a16:creationId xmlns:a16="http://schemas.microsoft.com/office/drawing/2014/main" id="{6B004B56-C2DF-49A5-942E-939CBE7E29DA}"/>
                </a:ext>
              </a:extLst>
            </p:cNvPr>
            <p:cNvSpPr/>
            <p:nvPr/>
          </p:nvSpPr>
          <p:spPr>
            <a:xfrm rot="18900000">
              <a:off x="2104942"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a:extLst>
                <a:ext uri="{FF2B5EF4-FFF2-40B4-BE49-F238E27FC236}">
                  <a16:creationId xmlns:a16="http://schemas.microsoft.com/office/drawing/2014/main" id="{4BFB79E4-A0CD-4714-A107-D71C98F1AF05}"/>
                </a:ext>
              </a:extLst>
            </p:cNvPr>
            <p:cNvSpPr/>
            <p:nvPr/>
          </p:nvSpPr>
          <p:spPr>
            <a:xfrm rot="18900000">
              <a:off x="1923668"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ectangle 356">
              <a:extLst>
                <a:ext uri="{FF2B5EF4-FFF2-40B4-BE49-F238E27FC236}">
                  <a16:creationId xmlns:a16="http://schemas.microsoft.com/office/drawing/2014/main" id="{7E4C792E-04B8-4A72-BA99-9B373DD4B2BF}"/>
                </a:ext>
              </a:extLst>
            </p:cNvPr>
            <p:cNvSpPr/>
            <p:nvPr/>
          </p:nvSpPr>
          <p:spPr>
            <a:xfrm rot="18900000">
              <a:off x="1799537"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Rectangle 357">
              <a:extLst>
                <a:ext uri="{FF2B5EF4-FFF2-40B4-BE49-F238E27FC236}">
                  <a16:creationId xmlns:a16="http://schemas.microsoft.com/office/drawing/2014/main" id="{BD061E1D-6EF5-4A11-A406-EA1F3F230525}"/>
                </a:ext>
              </a:extLst>
            </p:cNvPr>
            <p:cNvSpPr/>
            <p:nvPr/>
          </p:nvSpPr>
          <p:spPr>
            <a:xfrm rot="18900000">
              <a:off x="1680761"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Rectangle 358">
              <a:extLst>
                <a:ext uri="{FF2B5EF4-FFF2-40B4-BE49-F238E27FC236}">
                  <a16:creationId xmlns:a16="http://schemas.microsoft.com/office/drawing/2014/main" id="{8BDC721A-ABB7-463A-B7E4-70901B987685}"/>
                </a:ext>
              </a:extLst>
            </p:cNvPr>
            <p:cNvSpPr/>
            <p:nvPr/>
          </p:nvSpPr>
          <p:spPr>
            <a:xfrm rot="18900000">
              <a:off x="1632997" y="5994977"/>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9" name="TextBox 95">
            <a:extLst>
              <a:ext uri="{FF2B5EF4-FFF2-40B4-BE49-F238E27FC236}">
                <a16:creationId xmlns:a16="http://schemas.microsoft.com/office/drawing/2014/main" id="{6F12CA6E-3827-C34C-9F9A-F019A592A388}"/>
              </a:ext>
            </a:extLst>
          </p:cNvPr>
          <p:cNvSpPr txBox="1"/>
          <p:nvPr/>
        </p:nvSpPr>
        <p:spPr>
          <a:xfrm>
            <a:off x="1043053" y="2649589"/>
            <a:ext cx="952039" cy="261610"/>
          </a:xfrm>
          <a:prstGeom prst="rect">
            <a:avLst/>
          </a:prstGeom>
          <a:noFill/>
        </p:spPr>
        <p:txBody>
          <a:bodyPr wrap="square" rtlCol="0">
            <a:spAutoFit/>
          </a:bodyPr>
          <a:lstStyle/>
          <a:p>
            <a:pPr algn="ctr"/>
            <a:r>
              <a:rPr lang="en-GB" sz="1100" dirty="0"/>
              <a:t>vaccine</a:t>
            </a:r>
          </a:p>
        </p:txBody>
      </p:sp>
      <p:grpSp>
        <p:nvGrpSpPr>
          <p:cNvPr id="441" name="Gruppieren 440">
            <a:extLst>
              <a:ext uri="{FF2B5EF4-FFF2-40B4-BE49-F238E27FC236}">
                <a16:creationId xmlns:a16="http://schemas.microsoft.com/office/drawing/2014/main" id="{A1AE589D-DF50-EB4C-9531-C34D5D56C59D}"/>
              </a:ext>
            </a:extLst>
          </p:cNvPr>
          <p:cNvGrpSpPr/>
          <p:nvPr/>
        </p:nvGrpSpPr>
        <p:grpSpPr>
          <a:xfrm>
            <a:off x="2987824" y="4403533"/>
            <a:ext cx="3074539" cy="2076398"/>
            <a:chOff x="895860" y="4016839"/>
            <a:chExt cx="3074539" cy="2076398"/>
          </a:xfrm>
        </p:grpSpPr>
        <p:grpSp>
          <p:nvGrpSpPr>
            <p:cNvPr id="442" name="Group 447">
              <a:extLst>
                <a:ext uri="{FF2B5EF4-FFF2-40B4-BE49-F238E27FC236}">
                  <a16:creationId xmlns:a16="http://schemas.microsoft.com/office/drawing/2014/main" id="{C15F9AAF-6CD6-A140-B52B-7924E039B67B}"/>
                </a:ext>
              </a:extLst>
            </p:cNvPr>
            <p:cNvGrpSpPr/>
            <p:nvPr/>
          </p:nvGrpSpPr>
          <p:grpSpPr>
            <a:xfrm>
              <a:off x="2007976" y="5479601"/>
              <a:ext cx="112665" cy="54000"/>
              <a:chOff x="4366983" y="5881734"/>
              <a:chExt cx="112665" cy="54000"/>
            </a:xfrm>
          </p:grpSpPr>
          <p:sp>
            <p:nvSpPr>
              <p:cNvPr id="604" name="Rectangle 453">
                <a:extLst>
                  <a:ext uri="{FF2B5EF4-FFF2-40B4-BE49-F238E27FC236}">
                    <a16:creationId xmlns:a16="http://schemas.microsoft.com/office/drawing/2014/main" id="{773C1EE2-6B86-FD45-9F1C-565D2DC35207}"/>
                  </a:ext>
                </a:extLst>
              </p:cNvPr>
              <p:cNvSpPr/>
              <p:nvPr/>
            </p:nvSpPr>
            <p:spPr>
              <a:xfrm rot="18900000">
                <a:off x="4391504" y="5881734"/>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Rectangle 448">
                <a:extLst>
                  <a:ext uri="{FF2B5EF4-FFF2-40B4-BE49-F238E27FC236}">
                    <a16:creationId xmlns:a16="http://schemas.microsoft.com/office/drawing/2014/main" id="{B754BCB4-886C-7349-BA1B-AAFCD45C7A25}"/>
                  </a:ext>
                </a:extLst>
              </p:cNvPr>
              <p:cNvSpPr/>
              <p:nvPr/>
            </p:nvSpPr>
            <p:spPr>
              <a:xfrm rot="18900000">
                <a:off x="4366983" y="5881734"/>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Rectangle 449">
                <a:extLst>
                  <a:ext uri="{FF2B5EF4-FFF2-40B4-BE49-F238E27FC236}">
                    <a16:creationId xmlns:a16="http://schemas.microsoft.com/office/drawing/2014/main" id="{0506E99A-C874-2F46-B7B5-F8DDE6FA40F4}"/>
                  </a:ext>
                </a:extLst>
              </p:cNvPr>
              <p:cNvSpPr/>
              <p:nvPr/>
            </p:nvSpPr>
            <p:spPr>
              <a:xfrm rot="18900000">
                <a:off x="4425648" y="5881734"/>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Rectangle 450">
                <a:extLst>
                  <a:ext uri="{FF2B5EF4-FFF2-40B4-BE49-F238E27FC236}">
                    <a16:creationId xmlns:a16="http://schemas.microsoft.com/office/drawing/2014/main" id="{B234EA7C-04CE-564A-AC3F-4C9E9C9DE622}"/>
                  </a:ext>
                </a:extLst>
              </p:cNvPr>
              <p:cNvSpPr/>
              <p:nvPr/>
            </p:nvSpPr>
            <p:spPr>
              <a:xfrm rot="18900000">
                <a:off x="4405357" y="5881734"/>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Rectangle 451">
                <a:extLst>
                  <a:ext uri="{FF2B5EF4-FFF2-40B4-BE49-F238E27FC236}">
                    <a16:creationId xmlns:a16="http://schemas.microsoft.com/office/drawing/2014/main" id="{27BC1778-0F7B-B64B-9458-61F4E5B77615}"/>
                  </a:ext>
                </a:extLst>
              </p:cNvPr>
              <p:cNvSpPr/>
              <p:nvPr/>
            </p:nvSpPr>
            <p:spPr>
              <a:xfrm rot="18900000">
                <a:off x="4392196" y="5881734"/>
                <a:ext cx="54000" cy="54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3" name="Group 435">
              <a:extLst>
                <a:ext uri="{FF2B5EF4-FFF2-40B4-BE49-F238E27FC236}">
                  <a16:creationId xmlns:a16="http://schemas.microsoft.com/office/drawing/2014/main" id="{99933416-804A-5E43-9CA6-E0C871DE273A}"/>
                </a:ext>
              </a:extLst>
            </p:cNvPr>
            <p:cNvGrpSpPr/>
            <p:nvPr/>
          </p:nvGrpSpPr>
          <p:grpSpPr>
            <a:xfrm>
              <a:off x="2661516" y="5483547"/>
              <a:ext cx="110284" cy="54000"/>
              <a:chOff x="4366983" y="5881734"/>
              <a:chExt cx="110284" cy="54000"/>
            </a:xfrm>
          </p:grpSpPr>
          <p:sp>
            <p:nvSpPr>
              <p:cNvPr id="598" name="Rectangle 436">
                <a:extLst>
                  <a:ext uri="{FF2B5EF4-FFF2-40B4-BE49-F238E27FC236}">
                    <a16:creationId xmlns:a16="http://schemas.microsoft.com/office/drawing/2014/main" id="{50041BD0-7674-4A4B-82FA-58477DB5C23D}"/>
                  </a:ext>
                </a:extLst>
              </p:cNvPr>
              <p:cNvSpPr/>
              <p:nvPr/>
            </p:nvSpPr>
            <p:spPr>
              <a:xfrm rot="18900000">
                <a:off x="4366983" y="58817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Rectangle 437">
                <a:extLst>
                  <a:ext uri="{FF2B5EF4-FFF2-40B4-BE49-F238E27FC236}">
                    <a16:creationId xmlns:a16="http://schemas.microsoft.com/office/drawing/2014/main" id="{E76552EF-75E7-EA40-B565-E01D05543C64}"/>
                  </a:ext>
                </a:extLst>
              </p:cNvPr>
              <p:cNvSpPr/>
              <p:nvPr/>
            </p:nvSpPr>
            <p:spPr>
              <a:xfrm rot="18900000">
                <a:off x="4423267" y="58817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Rectangle 438">
                <a:extLst>
                  <a:ext uri="{FF2B5EF4-FFF2-40B4-BE49-F238E27FC236}">
                    <a16:creationId xmlns:a16="http://schemas.microsoft.com/office/drawing/2014/main" id="{A91D73BA-90D2-CE41-9BFA-A10C6166611A}"/>
                  </a:ext>
                </a:extLst>
              </p:cNvPr>
              <p:cNvSpPr/>
              <p:nvPr/>
            </p:nvSpPr>
            <p:spPr>
              <a:xfrm rot="18900000">
                <a:off x="4405357" y="58817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Rectangle 439">
                <a:extLst>
                  <a:ext uri="{FF2B5EF4-FFF2-40B4-BE49-F238E27FC236}">
                    <a16:creationId xmlns:a16="http://schemas.microsoft.com/office/drawing/2014/main" id="{D4667860-C0AC-514E-86D3-B31F54215318}"/>
                  </a:ext>
                </a:extLst>
              </p:cNvPr>
              <p:cNvSpPr/>
              <p:nvPr/>
            </p:nvSpPr>
            <p:spPr>
              <a:xfrm rot="18900000">
                <a:off x="4392196" y="58817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Rectangle 440">
                <a:extLst>
                  <a:ext uri="{FF2B5EF4-FFF2-40B4-BE49-F238E27FC236}">
                    <a16:creationId xmlns:a16="http://schemas.microsoft.com/office/drawing/2014/main" id="{92218B01-8DF7-B84C-9614-9F8EC1FC9A69}"/>
                  </a:ext>
                </a:extLst>
              </p:cNvPr>
              <p:cNvSpPr/>
              <p:nvPr/>
            </p:nvSpPr>
            <p:spPr>
              <a:xfrm rot="18900000">
                <a:off x="4380805" y="5881734"/>
                <a:ext cx="54000" cy="54000"/>
              </a:xfrm>
              <a:prstGeom prst="rect">
                <a:avLst/>
              </a:prstGeom>
              <a:solidFill>
                <a:schemeClr val="bg2"/>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Rectangle 441">
                <a:extLst>
                  <a:ext uri="{FF2B5EF4-FFF2-40B4-BE49-F238E27FC236}">
                    <a16:creationId xmlns:a16="http://schemas.microsoft.com/office/drawing/2014/main" id="{8D32FA3B-962D-624A-826E-0AE661B0B7F4}"/>
                  </a:ext>
                </a:extLst>
              </p:cNvPr>
              <p:cNvSpPr/>
              <p:nvPr/>
            </p:nvSpPr>
            <p:spPr>
              <a:xfrm rot="18900000">
                <a:off x="4391504" y="5881734"/>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4" name="Group 99">
              <a:extLst>
                <a:ext uri="{FF2B5EF4-FFF2-40B4-BE49-F238E27FC236}">
                  <a16:creationId xmlns:a16="http://schemas.microsoft.com/office/drawing/2014/main" id="{FD79DF7E-19AB-0542-8F43-DD7F3A05C443}"/>
                </a:ext>
              </a:extLst>
            </p:cNvPr>
            <p:cNvGrpSpPr/>
            <p:nvPr/>
          </p:nvGrpSpPr>
          <p:grpSpPr>
            <a:xfrm>
              <a:off x="1860083" y="4143345"/>
              <a:ext cx="1948424" cy="1368152"/>
              <a:chOff x="743568" y="3156040"/>
              <a:chExt cx="1948424" cy="1368152"/>
            </a:xfrm>
          </p:grpSpPr>
          <p:cxnSp>
            <p:nvCxnSpPr>
              <p:cNvPr id="591" name="Straight Connector 101">
                <a:extLst>
                  <a:ext uri="{FF2B5EF4-FFF2-40B4-BE49-F238E27FC236}">
                    <a16:creationId xmlns:a16="http://schemas.microsoft.com/office/drawing/2014/main" id="{E97037BC-672C-7B4D-B831-EAAC08A604EC}"/>
                  </a:ext>
                </a:extLst>
              </p:cNvPr>
              <p:cNvCxnSpPr>
                <a:cxnSpLocks/>
              </p:cNvCxnSpPr>
              <p:nvPr/>
            </p:nvCxnSpPr>
            <p:spPr>
              <a:xfrm>
                <a:off x="743568" y="4520780"/>
                <a:ext cx="1948424"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2" name="Straight Connector 100">
                <a:extLst>
                  <a:ext uri="{FF2B5EF4-FFF2-40B4-BE49-F238E27FC236}">
                    <a16:creationId xmlns:a16="http://schemas.microsoft.com/office/drawing/2014/main" id="{D120B494-BF79-FF45-9CB3-545AE69D1F5F}"/>
                  </a:ext>
                </a:extLst>
              </p:cNvPr>
              <p:cNvCxnSpPr/>
              <p:nvPr/>
            </p:nvCxnSpPr>
            <p:spPr>
              <a:xfrm>
                <a:off x="790744" y="3156040"/>
                <a:ext cx="0" cy="13681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102">
                <a:extLst>
                  <a:ext uri="{FF2B5EF4-FFF2-40B4-BE49-F238E27FC236}">
                    <a16:creationId xmlns:a16="http://schemas.microsoft.com/office/drawing/2014/main" id="{314DC0D2-0DBC-4C41-9CF6-B1C9E76AA7A8}"/>
                  </a:ext>
                </a:extLst>
              </p:cNvPr>
              <p:cNvCxnSpPr/>
              <p:nvPr/>
            </p:nvCxnSpPr>
            <p:spPr>
              <a:xfrm>
                <a:off x="743568" y="3162864"/>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4" name="Straight Connector 103">
                <a:extLst>
                  <a:ext uri="{FF2B5EF4-FFF2-40B4-BE49-F238E27FC236}">
                    <a16:creationId xmlns:a16="http://schemas.microsoft.com/office/drawing/2014/main" id="{1CFAD7E5-B77E-434E-A017-9D9D463C996D}"/>
                  </a:ext>
                </a:extLst>
              </p:cNvPr>
              <p:cNvCxnSpPr/>
              <p:nvPr/>
            </p:nvCxnSpPr>
            <p:spPr>
              <a:xfrm>
                <a:off x="743568" y="343444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5" name="Straight Connector 104">
                <a:extLst>
                  <a:ext uri="{FF2B5EF4-FFF2-40B4-BE49-F238E27FC236}">
                    <a16:creationId xmlns:a16="http://schemas.microsoft.com/office/drawing/2014/main" id="{433F6C3B-86F6-2745-BAC8-A925A0B43061}"/>
                  </a:ext>
                </a:extLst>
              </p:cNvPr>
              <p:cNvCxnSpPr/>
              <p:nvPr/>
            </p:nvCxnSpPr>
            <p:spPr>
              <a:xfrm>
                <a:off x="743568" y="370603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6" name="Straight Connector 105">
                <a:extLst>
                  <a:ext uri="{FF2B5EF4-FFF2-40B4-BE49-F238E27FC236}">
                    <a16:creationId xmlns:a16="http://schemas.microsoft.com/office/drawing/2014/main" id="{25DD9603-7249-DF49-A265-F579CFC0176C}"/>
                  </a:ext>
                </a:extLst>
              </p:cNvPr>
              <p:cNvCxnSpPr/>
              <p:nvPr/>
            </p:nvCxnSpPr>
            <p:spPr>
              <a:xfrm>
                <a:off x="743568" y="3977613"/>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116">
                <a:extLst>
                  <a:ext uri="{FF2B5EF4-FFF2-40B4-BE49-F238E27FC236}">
                    <a16:creationId xmlns:a16="http://schemas.microsoft.com/office/drawing/2014/main" id="{9D2F039A-DC71-004E-8A23-BCDB8020A569}"/>
                  </a:ext>
                </a:extLst>
              </p:cNvPr>
              <p:cNvCxnSpPr/>
              <p:nvPr/>
            </p:nvCxnSpPr>
            <p:spPr>
              <a:xfrm>
                <a:off x="743568" y="424919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5" name="TextBox 117">
              <a:extLst>
                <a:ext uri="{FF2B5EF4-FFF2-40B4-BE49-F238E27FC236}">
                  <a16:creationId xmlns:a16="http://schemas.microsoft.com/office/drawing/2014/main" id="{DAA3E95C-178C-BC42-AEDC-2A14AB18D465}"/>
                </a:ext>
              </a:extLst>
            </p:cNvPr>
            <p:cNvSpPr txBox="1"/>
            <p:nvPr/>
          </p:nvSpPr>
          <p:spPr>
            <a:xfrm>
              <a:off x="1507006" y="4016839"/>
              <a:ext cx="394931" cy="261610"/>
            </a:xfrm>
            <a:prstGeom prst="rect">
              <a:avLst/>
            </a:prstGeom>
            <a:noFill/>
          </p:spPr>
          <p:txBody>
            <a:bodyPr wrap="square" rtlCol="0" anchor="ctr">
              <a:spAutoFit/>
            </a:bodyPr>
            <a:lstStyle/>
            <a:p>
              <a:pPr algn="r"/>
              <a:r>
                <a:rPr lang="en-GB" sz="1100" dirty="0"/>
                <a:t>25</a:t>
              </a:r>
            </a:p>
          </p:txBody>
        </p:sp>
        <p:sp>
          <p:nvSpPr>
            <p:cNvPr id="446" name="TextBox 118">
              <a:extLst>
                <a:ext uri="{FF2B5EF4-FFF2-40B4-BE49-F238E27FC236}">
                  <a16:creationId xmlns:a16="http://schemas.microsoft.com/office/drawing/2014/main" id="{0A284218-881E-A24A-90EF-B30FFEBB2665}"/>
                </a:ext>
              </a:extLst>
            </p:cNvPr>
            <p:cNvSpPr txBox="1"/>
            <p:nvPr/>
          </p:nvSpPr>
          <p:spPr>
            <a:xfrm>
              <a:off x="1507006" y="4288421"/>
              <a:ext cx="394931" cy="261610"/>
            </a:xfrm>
            <a:prstGeom prst="rect">
              <a:avLst/>
            </a:prstGeom>
            <a:noFill/>
          </p:spPr>
          <p:txBody>
            <a:bodyPr wrap="square" rtlCol="0" anchor="ctr">
              <a:spAutoFit/>
            </a:bodyPr>
            <a:lstStyle/>
            <a:p>
              <a:pPr algn="r"/>
              <a:r>
                <a:rPr lang="en-GB" sz="1100" dirty="0"/>
                <a:t>20</a:t>
              </a:r>
            </a:p>
          </p:txBody>
        </p:sp>
        <p:sp>
          <p:nvSpPr>
            <p:cNvPr id="447" name="TextBox 119">
              <a:extLst>
                <a:ext uri="{FF2B5EF4-FFF2-40B4-BE49-F238E27FC236}">
                  <a16:creationId xmlns:a16="http://schemas.microsoft.com/office/drawing/2014/main" id="{167268D1-947B-E94D-9942-CDD894F2134B}"/>
                </a:ext>
              </a:extLst>
            </p:cNvPr>
            <p:cNvSpPr txBox="1"/>
            <p:nvPr/>
          </p:nvSpPr>
          <p:spPr>
            <a:xfrm>
              <a:off x="1507006" y="4557477"/>
              <a:ext cx="394931" cy="261610"/>
            </a:xfrm>
            <a:prstGeom prst="rect">
              <a:avLst/>
            </a:prstGeom>
            <a:noFill/>
          </p:spPr>
          <p:txBody>
            <a:bodyPr wrap="square" rtlCol="0" anchor="ctr">
              <a:spAutoFit/>
            </a:bodyPr>
            <a:lstStyle/>
            <a:p>
              <a:pPr algn="r"/>
              <a:r>
                <a:rPr lang="en-GB" sz="1100" dirty="0"/>
                <a:t>15</a:t>
              </a:r>
            </a:p>
          </p:txBody>
        </p:sp>
        <p:sp>
          <p:nvSpPr>
            <p:cNvPr id="448" name="TextBox 120">
              <a:extLst>
                <a:ext uri="{FF2B5EF4-FFF2-40B4-BE49-F238E27FC236}">
                  <a16:creationId xmlns:a16="http://schemas.microsoft.com/office/drawing/2014/main" id="{A211E71C-7D98-0842-827C-5872D2812545}"/>
                </a:ext>
              </a:extLst>
            </p:cNvPr>
            <p:cNvSpPr txBox="1"/>
            <p:nvPr/>
          </p:nvSpPr>
          <p:spPr>
            <a:xfrm>
              <a:off x="1507006" y="4831585"/>
              <a:ext cx="394931" cy="261610"/>
            </a:xfrm>
            <a:prstGeom prst="rect">
              <a:avLst/>
            </a:prstGeom>
            <a:noFill/>
          </p:spPr>
          <p:txBody>
            <a:bodyPr wrap="square" rtlCol="0" anchor="ctr">
              <a:spAutoFit/>
            </a:bodyPr>
            <a:lstStyle/>
            <a:p>
              <a:pPr algn="r"/>
              <a:r>
                <a:rPr lang="en-GB" sz="1100" dirty="0"/>
                <a:t>10</a:t>
              </a:r>
            </a:p>
          </p:txBody>
        </p:sp>
        <p:sp>
          <p:nvSpPr>
            <p:cNvPr id="449" name="TextBox 121">
              <a:extLst>
                <a:ext uri="{FF2B5EF4-FFF2-40B4-BE49-F238E27FC236}">
                  <a16:creationId xmlns:a16="http://schemas.microsoft.com/office/drawing/2014/main" id="{4895ED00-71FC-A74F-B74F-6C3BD42066BC}"/>
                </a:ext>
              </a:extLst>
            </p:cNvPr>
            <p:cNvSpPr txBox="1"/>
            <p:nvPr/>
          </p:nvSpPr>
          <p:spPr>
            <a:xfrm>
              <a:off x="1507006" y="5101686"/>
              <a:ext cx="394931" cy="261610"/>
            </a:xfrm>
            <a:prstGeom prst="rect">
              <a:avLst/>
            </a:prstGeom>
            <a:noFill/>
          </p:spPr>
          <p:txBody>
            <a:bodyPr wrap="square" rtlCol="0" anchor="ctr">
              <a:spAutoFit/>
            </a:bodyPr>
            <a:lstStyle/>
            <a:p>
              <a:pPr algn="r"/>
              <a:r>
                <a:rPr lang="en-GB" sz="1100" dirty="0"/>
                <a:t>5</a:t>
              </a:r>
            </a:p>
          </p:txBody>
        </p:sp>
        <p:sp>
          <p:nvSpPr>
            <p:cNvPr id="450" name="TextBox 122">
              <a:extLst>
                <a:ext uri="{FF2B5EF4-FFF2-40B4-BE49-F238E27FC236}">
                  <a16:creationId xmlns:a16="http://schemas.microsoft.com/office/drawing/2014/main" id="{284BC358-91B1-2C4C-9EE7-26200BB5006D}"/>
                </a:ext>
              </a:extLst>
            </p:cNvPr>
            <p:cNvSpPr txBox="1"/>
            <p:nvPr/>
          </p:nvSpPr>
          <p:spPr>
            <a:xfrm>
              <a:off x="1507006" y="5375796"/>
              <a:ext cx="394931" cy="261610"/>
            </a:xfrm>
            <a:prstGeom prst="rect">
              <a:avLst/>
            </a:prstGeom>
            <a:noFill/>
          </p:spPr>
          <p:txBody>
            <a:bodyPr wrap="square" rtlCol="0" anchor="ctr">
              <a:spAutoFit/>
            </a:bodyPr>
            <a:lstStyle/>
            <a:p>
              <a:pPr algn="r"/>
              <a:r>
                <a:rPr lang="en-GB" sz="1100" dirty="0"/>
                <a:t>0</a:t>
              </a:r>
            </a:p>
          </p:txBody>
        </p:sp>
        <p:sp>
          <p:nvSpPr>
            <p:cNvPr id="451" name="TextBox 123">
              <a:extLst>
                <a:ext uri="{FF2B5EF4-FFF2-40B4-BE49-F238E27FC236}">
                  <a16:creationId xmlns:a16="http://schemas.microsoft.com/office/drawing/2014/main" id="{5B7F4851-57E0-6140-938A-C0FE23A0A205}"/>
                </a:ext>
              </a:extLst>
            </p:cNvPr>
            <p:cNvSpPr txBox="1"/>
            <p:nvPr/>
          </p:nvSpPr>
          <p:spPr>
            <a:xfrm>
              <a:off x="3467544" y="5524678"/>
              <a:ext cx="502855"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HBV2</a:t>
              </a:r>
            </a:p>
          </p:txBody>
        </p:sp>
        <p:sp>
          <p:nvSpPr>
            <p:cNvPr id="452" name="TextBox 124">
              <a:extLst>
                <a:ext uri="{FF2B5EF4-FFF2-40B4-BE49-F238E27FC236}">
                  <a16:creationId xmlns:a16="http://schemas.microsoft.com/office/drawing/2014/main" id="{643691B6-DC87-ED4F-B5FF-1D11A4547468}"/>
                </a:ext>
              </a:extLst>
            </p:cNvPr>
            <p:cNvSpPr txBox="1"/>
            <p:nvPr/>
          </p:nvSpPr>
          <p:spPr>
            <a:xfrm>
              <a:off x="3111757" y="5524678"/>
              <a:ext cx="514424"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HBV1</a:t>
              </a:r>
            </a:p>
          </p:txBody>
        </p:sp>
        <p:sp>
          <p:nvSpPr>
            <p:cNvPr id="454" name="TextBox 129">
              <a:extLst>
                <a:ext uri="{FF2B5EF4-FFF2-40B4-BE49-F238E27FC236}">
                  <a16:creationId xmlns:a16="http://schemas.microsoft.com/office/drawing/2014/main" id="{3D344DF9-5962-2943-9438-AE9CD89D091F}"/>
                </a:ext>
              </a:extLst>
            </p:cNvPr>
            <p:cNvSpPr txBox="1"/>
            <p:nvPr/>
          </p:nvSpPr>
          <p:spPr>
            <a:xfrm>
              <a:off x="2829440" y="5524678"/>
              <a:ext cx="414370"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Ctrl</a:t>
              </a:r>
            </a:p>
          </p:txBody>
        </p:sp>
        <p:sp>
          <p:nvSpPr>
            <p:cNvPr id="455" name="TextBox 131">
              <a:extLst>
                <a:ext uri="{FF2B5EF4-FFF2-40B4-BE49-F238E27FC236}">
                  <a16:creationId xmlns:a16="http://schemas.microsoft.com/office/drawing/2014/main" id="{AEEBC792-B914-C543-B5CE-EBA8DDC0BAE3}"/>
                </a:ext>
              </a:extLst>
            </p:cNvPr>
            <p:cNvSpPr txBox="1"/>
            <p:nvPr/>
          </p:nvSpPr>
          <p:spPr>
            <a:xfrm>
              <a:off x="1331749" y="5530769"/>
              <a:ext cx="654905" cy="261610"/>
            </a:xfrm>
            <a:prstGeom prst="rect">
              <a:avLst/>
            </a:prstGeom>
            <a:noFill/>
          </p:spPr>
          <p:txBody>
            <a:bodyPr wrap="square" rtlCol="0" anchor="t">
              <a:spAutoFit/>
            </a:bodyPr>
            <a:lstStyle/>
            <a:p>
              <a:pPr algn="ctr"/>
              <a:r>
                <a:rPr lang="en-GB" sz="1100" dirty="0"/>
                <a:t>siRNA</a:t>
              </a:r>
            </a:p>
          </p:txBody>
        </p:sp>
        <p:grpSp>
          <p:nvGrpSpPr>
            <p:cNvPr id="456" name="Gruppieren 455">
              <a:extLst>
                <a:ext uri="{FF2B5EF4-FFF2-40B4-BE49-F238E27FC236}">
                  <a16:creationId xmlns:a16="http://schemas.microsoft.com/office/drawing/2014/main" id="{DCFD1710-D418-B841-A66F-D6452DF661C6}"/>
                </a:ext>
              </a:extLst>
            </p:cNvPr>
            <p:cNvGrpSpPr/>
            <p:nvPr/>
          </p:nvGrpSpPr>
          <p:grpSpPr>
            <a:xfrm>
              <a:off x="3275872" y="4721509"/>
              <a:ext cx="144000" cy="700515"/>
              <a:chOff x="4144928" y="4582365"/>
              <a:chExt cx="144000" cy="700515"/>
            </a:xfrm>
          </p:grpSpPr>
          <p:sp>
            <p:nvSpPr>
              <p:cNvPr id="585" name="Rectangle 405">
                <a:extLst>
                  <a:ext uri="{FF2B5EF4-FFF2-40B4-BE49-F238E27FC236}">
                    <a16:creationId xmlns:a16="http://schemas.microsoft.com/office/drawing/2014/main" id="{F507448C-9EEB-4945-B471-DAB9B837341B}"/>
                  </a:ext>
                </a:extLst>
              </p:cNvPr>
              <p:cNvSpPr/>
              <p:nvPr/>
            </p:nvSpPr>
            <p:spPr>
              <a:xfrm rot="18900000">
                <a:off x="4232480" y="4582365"/>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Rectangle 406">
                <a:extLst>
                  <a:ext uri="{FF2B5EF4-FFF2-40B4-BE49-F238E27FC236}">
                    <a16:creationId xmlns:a16="http://schemas.microsoft.com/office/drawing/2014/main" id="{D23B8A06-4C4C-C74C-AACF-C3ED4E54BE96}"/>
                  </a:ext>
                </a:extLst>
              </p:cNvPr>
              <p:cNvSpPr/>
              <p:nvPr/>
            </p:nvSpPr>
            <p:spPr>
              <a:xfrm rot="18900000">
                <a:off x="4156112" y="4673529"/>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Rectangle 408">
                <a:extLst>
                  <a:ext uri="{FF2B5EF4-FFF2-40B4-BE49-F238E27FC236}">
                    <a16:creationId xmlns:a16="http://schemas.microsoft.com/office/drawing/2014/main" id="{601BA60C-EC2C-984C-A336-98EB2B0BB8F4}"/>
                  </a:ext>
                </a:extLst>
              </p:cNvPr>
              <p:cNvSpPr/>
              <p:nvPr/>
            </p:nvSpPr>
            <p:spPr>
              <a:xfrm rot="18900000">
                <a:off x="4228277" y="5190292"/>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Rectangle 409">
                <a:extLst>
                  <a:ext uri="{FF2B5EF4-FFF2-40B4-BE49-F238E27FC236}">
                    <a16:creationId xmlns:a16="http://schemas.microsoft.com/office/drawing/2014/main" id="{59CA35CB-4814-5C45-80D4-62389B72E230}"/>
                  </a:ext>
                </a:extLst>
              </p:cNvPr>
              <p:cNvSpPr/>
              <p:nvPr/>
            </p:nvSpPr>
            <p:spPr>
              <a:xfrm rot="18900000">
                <a:off x="4156113" y="5228880"/>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Rectangle 407">
                <a:extLst>
                  <a:ext uri="{FF2B5EF4-FFF2-40B4-BE49-F238E27FC236}">
                    <a16:creationId xmlns:a16="http://schemas.microsoft.com/office/drawing/2014/main" id="{AD2504B1-3991-534D-8B88-72CCA927551B}"/>
                  </a:ext>
                </a:extLst>
              </p:cNvPr>
              <p:cNvSpPr/>
              <p:nvPr/>
            </p:nvSpPr>
            <p:spPr>
              <a:xfrm rot="18900000">
                <a:off x="4194296" y="4807206"/>
                <a:ext cx="54000" cy="54000"/>
              </a:xfrm>
              <a:prstGeom prst="rect">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0" name="Straight Connector 416">
                <a:extLst>
                  <a:ext uri="{FF2B5EF4-FFF2-40B4-BE49-F238E27FC236}">
                    <a16:creationId xmlns:a16="http://schemas.microsoft.com/office/drawing/2014/main" id="{3DF7136C-5100-774E-BD99-DEDDDA1CD9C5}"/>
                  </a:ext>
                </a:extLst>
              </p:cNvPr>
              <p:cNvCxnSpPr/>
              <p:nvPr/>
            </p:nvCxnSpPr>
            <p:spPr>
              <a:xfrm>
                <a:off x="4144928" y="4833568"/>
                <a:ext cx="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7" name="Gruppieren 456">
              <a:extLst>
                <a:ext uri="{FF2B5EF4-FFF2-40B4-BE49-F238E27FC236}">
                  <a16:creationId xmlns:a16="http://schemas.microsoft.com/office/drawing/2014/main" id="{36000A25-DE4B-104D-8ED6-D0A79D61F65C}"/>
                </a:ext>
              </a:extLst>
            </p:cNvPr>
            <p:cNvGrpSpPr/>
            <p:nvPr/>
          </p:nvGrpSpPr>
          <p:grpSpPr>
            <a:xfrm>
              <a:off x="3635912" y="4301265"/>
              <a:ext cx="144000" cy="1132426"/>
              <a:chOff x="4378123" y="4162121"/>
              <a:chExt cx="144000" cy="1132426"/>
            </a:xfrm>
          </p:grpSpPr>
          <p:sp>
            <p:nvSpPr>
              <p:cNvPr id="579" name="Rectangle 410">
                <a:extLst>
                  <a:ext uri="{FF2B5EF4-FFF2-40B4-BE49-F238E27FC236}">
                    <a16:creationId xmlns:a16="http://schemas.microsoft.com/office/drawing/2014/main" id="{842A666F-D545-884E-98D0-266C589E115D}"/>
                  </a:ext>
                </a:extLst>
              </p:cNvPr>
              <p:cNvSpPr/>
              <p:nvPr/>
            </p:nvSpPr>
            <p:spPr>
              <a:xfrm rot="18900000">
                <a:off x="4380792" y="5240547"/>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Rectangle 411">
                <a:extLst>
                  <a:ext uri="{FF2B5EF4-FFF2-40B4-BE49-F238E27FC236}">
                    <a16:creationId xmlns:a16="http://schemas.microsoft.com/office/drawing/2014/main" id="{62BC7440-6016-E24E-B701-417B31978BD0}"/>
                  </a:ext>
                </a:extLst>
              </p:cNvPr>
              <p:cNvSpPr/>
              <p:nvPr/>
            </p:nvSpPr>
            <p:spPr>
              <a:xfrm rot="18900000">
                <a:off x="4456939" y="5197665"/>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Rectangle 413">
                <a:extLst>
                  <a:ext uri="{FF2B5EF4-FFF2-40B4-BE49-F238E27FC236}">
                    <a16:creationId xmlns:a16="http://schemas.microsoft.com/office/drawing/2014/main" id="{4D5C2997-BE10-C34B-9F98-4FECC704E052}"/>
                  </a:ext>
                </a:extLst>
              </p:cNvPr>
              <p:cNvSpPr/>
              <p:nvPr/>
            </p:nvSpPr>
            <p:spPr>
              <a:xfrm rot="18900000">
                <a:off x="4418756" y="4582364"/>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Rectangle 414">
                <a:extLst>
                  <a:ext uri="{FF2B5EF4-FFF2-40B4-BE49-F238E27FC236}">
                    <a16:creationId xmlns:a16="http://schemas.microsoft.com/office/drawing/2014/main" id="{6B7FD5BF-210E-DB40-8D53-FDB2E7514BE4}"/>
                  </a:ext>
                </a:extLst>
              </p:cNvPr>
              <p:cNvSpPr/>
              <p:nvPr/>
            </p:nvSpPr>
            <p:spPr>
              <a:xfrm rot="18900000">
                <a:off x="4418756" y="4162121"/>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Rectangle 412">
                <a:extLst>
                  <a:ext uri="{FF2B5EF4-FFF2-40B4-BE49-F238E27FC236}">
                    <a16:creationId xmlns:a16="http://schemas.microsoft.com/office/drawing/2014/main" id="{458533C3-C6EF-1C4F-AA29-4F04E2C3DAED}"/>
                  </a:ext>
                </a:extLst>
              </p:cNvPr>
              <p:cNvSpPr/>
              <p:nvPr/>
            </p:nvSpPr>
            <p:spPr>
              <a:xfrm rot="18900000">
                <a:off x="4418756" y="4734610"/>
                <a:ext cx="54000" cy="54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4" name="Straight Connector 417">
                <a:extLst>
                  <a:ext uri="{FF2B5EF4-FFF2-40B4-BE49-F238E27FC236}">
                    <a16:creationId xmlns:a16="http://schemas.microsoft.com/office/drawing/2014/main" id="{742818F2-7BCD-F24C-9E89-8E3D69FB33FD}"/>
                  </a:ext>
                </a:extLst>
              </p:cNvPr>
              <p:cNvCxnSpPr/>
              <p:nvPr/>
            </p:nvCxnSpPr>
            <p:spPr>
              <a:xfrm>
                <a:off x="4378123" y="4759593"/>
                <a:ext cx="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8" name="Gruppieren 457">
              <a:extLst>
                <a:ext uri="{FF2B5EF4-FFF2-40B4-BE49-F238E27FC236}">
                  <a16:creationId xmlns:a16="http://schemas.microsoft.com/office/drawing/2014/main" id="{02E107EA-C6DA-A74C-BDA1-E6FF33C8F22B}"/>
                </a:ext>
              </a:extLst>
            </p:cNvPr>
            <p:cNvGrpSpPr/>
            <p:nvPr/>
          </p:nvGrpSpPr>
          <p:grpSpPr>
            <a:xfrm>
              <a:off x="2309330" y="5479601"/>
              <a:ext cx="144000" cy="54000"/>
              <a:chOff x="3468004" y="5340457"/>
              <a:chExt cx="144000" cy="54000"/>
            </a:xfrm>
          </p:grpSpPr>
          <p:grpSp>
            <p:nvGrpSpPr>
              <p:cNvPr id="571" name="Group 434">
                <a:extLst>
                  <a:ext uri="{FF2B5EF4-FFF2-40B4-BE49-F238E27FC236}">
                    <a16:creationId xmlns:a16="http://schemas.microsoft.com/office/drawing/2014/main" id="{B055EEF6-06FF-1045-BAB0-41658F4985A4}"/>
                  </a:ext>
                </a:extLst>
              </p:cNvPr>
              <p:cNvGrpSpPr/>
              <p:nvPr/>
            </p:nvGrpSpPr>
            <p:grpSpPr>
              <a:xfrm>
                <a:off x="3481569" y="5340457"/>
                <a:ext cx="110284" cy="54000"/>
                <a:chOff x="4366983" y="5881734"/>
                <a:chExt cx="110284" cy="54000"/>
              </a:xfrm>
              <a:solidFill>
                <a:schemeClr val="tx2">
                  <a:lumMod val="60000"/>
                  <a:lumOff val="40000"/>
                </a:schemeClr>
              </a:solidFill>
            </p:grpSpPr>
            <p:sp>
              <p:nvSpPr>
                <p:cNvPr id="573" name="Rectangle 418">
                  <a:extLst>
                    <a:ext uri="{FF2B5EF4-FFF2-40B4-BE49-F238E27FC236}">
                      <a16:creationId xmlns:a16="http://schemas.microsoft.com/office/drawing/2014/main" id="{39E3A1AD-54F7-5542-B5F6-7D05FA62CD70}"/>
                    </a:ext>
                  </a:extLst>
                </p:cNvPr>
                <p:cNvSpPr/>
                <p:nvPr/>
              </p:nvSpPr>
              <p:spPr>
                <a:xfrm rot="18900000">
                  <a:off x="4366983" y="5881734"/>
                  <a:ext cx="54000" cy="54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Rectangle 428">
                  <a:extLst>
                    <a:ext uri="{FF2B5EF4-FFF2-40B4-BE49-F238E27FC236}">
                      <a16:creationId xmlns:a16="http://schemas.microsoft.com/office/drawing/2014/main" id="{C8F3FF2F-009C-BD43-AA66-D1C7F43147BD}"/>
                    </a:ext>
                  </a:extLst>
                </p:cNvPr>
                <p:cNvSpPr/>
                <p:nvPr/>
              </p:nvSpPr>
              <p:spPr>
                <a:xfrm rot="18900000">
                  <a:off x="4423267" y="5881734"/>
                  <a:ext cx="54000" cy="54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Rectangle 429">
                  <a:extLst>
                    <a:ext uri="{FF2B5EF4-FFF2-40B4-BE49-F238E27FC236}">
                      <a16:creationId xmlns:a16="http://schemas.microsoft.com/office/drawing/2014/main" id="{E0F0D5D2-D773-C442-886E-046772AA6D60}"/>
                    </a:ext>
                  </a:extLst>
                </p:cNvPr>
                <p:cNvSpPr/>
                <p:nvPr/>
              </p:nvSpPr>
              <p:spPr>
                <a:xfrm rot="18900000">
                  <a:off x="4405357" y="5881734"/>
                  <a:ext cx="54000" cy="54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Rectangle 430">
                  <a:extLst>
                    <a:ext uri="{FF2B5EF4-FFF2-40B4-BE49-F238E27FC236}">
                      <a16:creationId xmlns:a16="http://schemas.microsoft.com/office/drawing/2014/main" id="{6602DE0C-1A93-1D41-B386-DB2091109F62}"/>
                    </a:ext>
                  </a:extLst>
                </p:cNvPr>
                <p:cNvSpPr/>
                <p:nvPr/>
              </p:nvSpPr>
              <p:spPr>
                <a:xfrm rot="18900000">
                  <a:off x="4392196" y="5881734"/>
                  <a:ext cx="54000" cy="54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Rectangle 431">
                  <a:extLst>
                    <a:ext uri="{FF2B5EF4-FFF2-40B4-BE49-F238E27FC236}">
                      <a16:creationId xmlns:a16="http://schemas.microsoft.com/office/drawing/2014/main" id="{B561356C-5DAA-834D-966C-12CC826E5C5A}"/>
                    </a:ext>
                  </a:extLst>
                </p:cNvPr>
                <p:cNvSpPr/>
                <p:nvPr/>
              </p:nvSpPr>
              <p:spPr>
                <a:xfrm rot="18900000">
                  <a:off x="4380805" y="5881734"/>
                  <a:ext cx="54000" cy="54000"/>
                </a:xfrm>
                <a:prstGeom prst="rect">
                  <a:avLst/>
                </a:prstGeom>
                <a:grp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Rectangle 432">
                  <a:extLst>
                    <a:ext uri="{FF2B5EF4-FFF2-40B4-BE49-F238E27FC236}">
                      <a16:creationId xmlns:a16="http://schemas.microsoft.com/office/drawing/2014/main" id="{F3034771-C238-154E-A129-6D78B4DAD802}"/>
                    </a:ext>
                  </a:extLst>
                </p:cNvPr>
                <p:cNvSpPr/>
                <p:nvPr/>
              </p:nvSpPr>
              <p:spPr>
                <a:xfrm rot="18900000">
                  <a:off x="4391504" y="5881734"/>
                  <a:ext cx="54000" cy="54000"/>
                </a:xfrm>
                <a:prstGeom prst="rect">
                  <a:avLst/>
                </a:prstGeom>
                <a:solidFill>
                  <a:schemeClr val="bg2"/>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72" name="Straight Connector 433">
                <a:extLst>
                  <a:ext uri="{FF2B5EF4-FFF2-40B4-BE49-F238E27FC236}">
                    <a16:creationId xmlns:a16="http://schemas.microsoft.com/office/drawing/2014/main" id="{CA8EED5C-FA6C-4C4C-BC37-41BCD578AA67}"/>
                  </a:ext>
                </a:extLst>
              </p:cNvPr>
              <p:cNvCxnSpPr/>
              <p:nvPr/>
            </p:nvCxnSpPr>
            <p:spPr>
              <a:xfrm>
                <a:off x="3468004" y="5354921"/>
                <a:ext cx="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60" name="Gruppieren 459">
              <a:extLst>
                <a:ext uri="{FF2B5EF4-FFF2-40B4-BE49-F238E27FC236}">
                  <a16:creationId xmlns:a16="http://schemas.microsoft.com/office/drawing/2014/main" id="{45FBB8FB-98B4-DB49-8F22-275EB17174FF}"/>
                </a:ext>
              </a:extLst>
            </p:cNvPr>
            <p:cNvGrpSpPr/>
            <p:nvPr/>
          </p:nvGrpSpPr>
          <p:grpSpPr>
            <a:xfrm>
              <a:off x="2987840" y="5426694"/>
              <a:ext cx="144000" cy="106907"/>
              <a:chOff x="3923597" y="5287550"/>
              <a:chExt cx="144000" cy="106907"/>
            </a:xfrm>
          </p:grpSpPr>
          <p:sp>
            <p:nvSpPr>
              <p:cNvPr id="566" name="Rectangle 442">
                <a:extLst>
                  <a:ext uri="{FF2B5EF4-FFF2-40B4-BE49-F238E27FC236}">
                    <a16:creationId xmlns:a16="http://schemas.microsoft.com/office/drawing/2014/main" id="{FF551EE4-61C9-A049-8F53-4AE1F11ED332}"/>
                  </a:ext>
                </a:extLst>
              </p:cNvPr>
              <p:cNvSpPr/>
              <p:nvPr/>
            </p:nvSpPr>
            <p:spPr>
              <a:xfrm rot="18900000">
                <a:off x="3945959" y="5287550"/>
                <a:ext cx="54000" cy="54000"/>
              </a:xfrm>
              <a:prstGeom prst="rect">
                <a:avLst/>
              </a:prstGeom>
              <a:solidFill>
                <a:schemeClr val="bg1">
                  <a:lumMod val="6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Rectangle 443">
                <a:extLst>
                  <a:ext uri="{FF2B5EF4-FFF2-40B4-BE49-F238E27FC236}">
                    <a16:creationId xmlns:a16="http://schemas.microsoft.com/office/drawing/2014/main" id="{4F175580-C717-F84F-ADEE-89E0B393AE63}"/>
                  </a:ext>
                </a:extLst>
              </p:cNvPr>
              <p:cNvSpPr/>
              <p:nvPr/>
            </p:nvSpPr>
            <p:spPr>
              <a:xfrm rot="18900000">
                <a:off x="3990424" y="5310604"/>
                <a:ext cx="54000" cy="54000"/>
              </a:xfrm>
              <a:prstGeom prst="rect">
                <a:avLst/>
              </a:prstGeom>
              <a:solidFill>
                <a:schemeClr val="bg1">
                  <a:lumMod val="6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Rectangle 444">
                <a:extLst>
                  <a:ext uri="{FF2B5EF4-FFF2-40B4-BE49-F238E27FC236}">
                    <a16:creationId xmlns:a16="http://schemas.microsoft.com/office/drawing/2014/main" id="{23156E28-0F32-8B40-A19A-442F6108618F}"/>
                  </a:ext>
                </a:extLst>
              </p:cNvPr>
              <p:cNvSpPr/>
              <p:nvPr/>
            </p:nvSpPr>
            <p:spPr>
              <a:xfrm rot="18900000">
                <a:off x="3965448" y="5340457"/>
                <a:ext cx="54000" cy="54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Rectangle 445">
                <a:extLst>
                  <a:ext uri="{FF2B5EF4-FFF2-40B4-BE49-F238E27FC236}">
                    <a16:creationId xmlns:a16="http://schemas.microsoft.com/office/drawing/2014/main" id="{C9678F68-8FE6-B54C-BFB1-C5FCE659150C}"/>
                  </a:ext>
                </a:extLst>
              </p:cNvPr>
              <p:cNvSpPr/>
              <p:nvPr/>
            </p:nvSpPr>
            <p:spPr>
              <a:xfrm rot="18900000">
                <a:off x="3960314" y="5317403"/>
                <a:ext cx="54000" cy="54000"/>
              </a:xfrm>
              <a:prstGeom prst="rect">
                <a:avLst/>
              </a:prstGeom>
              <a:solidFill>
                <a:schemeClr val="bg1">
                  <a:lumMod val="6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0" name="Straight Connector 446">
                <a:extLst>
                  <a:ext uri="{FF2B5EF4-FFF2-40B4-BE49-F238E27FC236}">
                    <a16:creationId xmlns:a16="http://schemas.microsoft.com/office/drawing/2014/main" id="{77793E42-1A74-7049-8776-4E2DFCFA7420}"/>
                  </a:ext>
                </a:extLst>
              </p:cNvPr>
              <p:cNvCxnSpPr/>
              <p:nvPr/>
            </p:nvCxnSpPr>
            <p:spPr>
              <a:xfrm>
                <a:off x="3923597" y="5335446"/>
                <a:ext cx="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1" name="TextBox 454">
              <a:extLst>
                <a:ext uri="{FF2B5EF4-FFF2-40B4-BE49-F238E27FC236}">
                  <a16:creationId xmlns:a16="http://schemas.microsoft.com/office/drawing/2014/main" id="{DD15DBC6-B42F-7C49-8CC3-518DD0584A87}"/>
                </a:ext>
              </a:extLst>
            </p:cNvPr>
            <p:cNvSpPr txBox="1"/>
            <p:nvPr/>
          </p:nvSpPr>
          <p:spPr>
            <a:xfrm>
              <a:off x="3131840" y="4278288"/>
              <a:ext cx="533907" cy="230832"/>
            </a:xfrm>
            <a:prstGeom prst="rect">
              <a:avLst/>
            </a:prstGeom>
            <a:noFill/>
          </p:spPr>
          <p:txBody>
            <a:bodyPr wrap="square" rtlCol="0">
              <a:spAutoFit/>
            </a:bodyPr>
            <a:lstStyle/>
            <a:p>
              <a:r>
                <a:rPr lang="en-GB" sz="900" dirty="0"/>
                <a:t>0.0144</a:t>
              </a:r>
            </a:p>
          </p:txBody>
        </p:sp>
        <p:sp>
          <p:nvSpPr>
            <p:cNvPr id="463" name="TextBox 455">
              <a:extLst>
                <a:ext uri="{FF2B5EF4-FFF2-40B4-BE49-F238E27FC236}">
                  <a16:creationId xmlns:a16="http://schemas.microsoft.com/office/drawing/2014/main" id="{5C62BD4E-77A7-1045-94D8-AF9A88BFC94F}"/>
                </a:ext>
              </a:extLst>
            </p:cNvPr>
            <p:cNvSpPr txBox="1"/>
            <p:nvPr/>
          </p:nvSpPr>
          <p:spPr>
            <a:xfrm>
              <a:off x="2929567" y="4503324"/>
              <a:ext cx="533907" cy="230832"/>
            </a:xfrm>
            <a:prstGeom prst="rect">
              <a:avLst/>
            </a:prstGeom>
            <a:noFill/>
          </p:spPr>
          <p:txBody>
            <a:bodyPr wrap="square" rtlCol="0">
              <a:spAutoFit/>
            </a:bodyPr>
            <a:lstStyle/>
            <a:p>
              <a:r>
                <a:rPr lang="en-GB" sz="900" dirty="0"/>
                <a:t>0.0178</a:t>
              </a:r>
            </a:p>
          </p:txBody>
        </p:sp>
        <p:sp>
          <p:nvSpPr>
            <p:cNvPr id="465" name="TextBox 456">
              <a:extLst>
                <a:ext uri="{FF2B5EF4-FFF2-40B4-BE49-F238E27FC236}">
                  <a16:creationId xmlns:a16="http://schemas.microsoft.com/office/drawing/2014/main" id="{3E4F1702-25F5-D04A-9709-E299887214B5}"/>
                </a:ext>
              </a:extLst>
            </p:cNvPr>
            <p:cNvSpPr txBox="1"/>
            <p:nvPr/>
          </p:nvSpPr>
          <p:spPr>
            <a:xfrm>
              <a:off x="2109313" y="4908385"/>
              <a:ext cx="533907" cy="230832"/>
            </a:xfrm>
            <a:prstGeom prst="rect">
              <a:avLst/>
            </a:prstGeom>
            <a:noFill/>
          </p:spPr>
          <p:txBody>
            <a:bodyPr wrap="square" rtlCol="0">
              <a:spAutoFit/>
            </a:bodyPr>
            <a:lstStyle/>
            <a:p>
              <a:r>
                <a:rPr lang="en-GB" sz="900" dirty="0"/>
                <a:t>0.8413</a:t>
              </a:r>
            </a:p>
          </p:txBody>
        </p:sp>
        <p:sp>
          <p:nvSpPr>
            <p:cNvPr id="470" name="TextBox 457">
              <a:extLst>
                <a:ext uri="{FF2B5EF4-FFF2-40B4-BE49-F238E27FC236}">
                  <a16:creationId xmlns:a16="http://schemas.microsoft.com/office/drawing/2014/main" id="{72D2038F-E758-1145-8362-DC78A522CDCB}"/>
                </a:ext>
              </a:extLst>
            </p:cNvPr>
            <p:cNvSpPr txBox="1"/>
            <p:nvPr/>
          </p:nvSpPr>
          <p:spPr>
            <a:xfrm>
              <a:off x="1933911" y="5117075"/>
              <a:ext cx="533907" cy="230832"/>
            </a:xfrm>
            <a:prstGeom prst="rect">
              <a:avLst/>
            </a:prstGeom>
            <a:noFill/>
          </p:spPr>
          <p:txBody>
            <a:bodyPr wrap="square" rtlCol="0">
              <a:spAutoFit/>
            </a:bodyPr>
            <a:lstStyle/>
            <a:p>
              <a:r>
                <a:rPr lang="en-GB" sz="900" dirty="0"/>
                <a:t>0.3348</a:t>
              </a:r>
            </a:p>
          </p:txBody>
        </p:sp>
        <p:cxnSp>
          <p:nvCxnSpPr>
            <p:cNvPr id="550" name="Straight Connector 459">
              <a:extLst>
                <a:ext uri="{FF2B5EF4-FFF2-40B4-BE49-F238E27FC236}">
                  <a16:creationId xmlns:a16="http://schemas.microsoft.com/office/drawing/2014/main" id="{547DB222-BC52-FD40-B690-4A2204089B29}"/>
                </a:ext>
              </a:extLst>
            </p:cNvPr>
            <p:cNvCxnSpPr>
              <a:cxnSpLocks/>
            </p:cNvCxnSpPr>
            <p:nvPr/>
          </p:nvCxnSpPr>
          <p:spPr>
            <a:xfrm>
              <a:off x="3058422" y="4454515"/>
              <a:ext cx="66054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460">
              <a:extLst>
                <a:ext uri="{FF2B5EF4-FFF2-40B4-BE49-F238E27FC236}">
                  <a16:creationId xmlns:a16="http://schemas.microsoft.com/office/drawing/2014/main" id="{951D6516-9936-CF4A-8D51-530F9E850BA4}"/>
                </a:ext>
              </a:extLst>
            </p:cNvPr>
            <p:cNvCxnSpPr>
              <a:cxnSpLocks/>
            </p:cNvCxnSpPr>
            <p:nvPr/>
          </p:nvCxnSpPr>
          <p:spPr>
            <a:xfrm>
              <a:off x="3058422" y="4681471"/>
              <a:ext cx="29789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462">
              <a:extLst>
                <a:ext uri="{FF2B5EF4-FFF2-40B4-BE49-F238E27FC236}">
                  <a16:creationId xmlns:a16="http://schemas.microsoft.com/office/drawing/2014/main" id="{5EA52CDF-7A02-934A-B828-495EECB333CC}"/>
                </a:ext>
              </a:extLst>
            </p:cNvPr>
            <p:cNvCxnSpPr>
              <a:cxnSpLocks/>
            </p:cNvCxnSpPr>
            <p:nvPr/>
          </p:nvCxnSpPr>
          <p:spPr>
            <a:xfrm>
              <a:off x="2044971" y="5080312"/>
              <a:ext cx="65482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464">
              <a:extLst>
                <a:ext uri="{FF2B5EF4-FFF2-40B4-BE49-F238E27FC236}">
                  <a16:creationId xmlns:a16="http://schemas.microsoft.com/office/drawing/2014/main" id="{2ECA9BF4-2D2C-3549-BEFE-3E0DC2B22F80}"/>
                </a:ext>
              </a:extLst>
            </p:cNvPr>
            <p:cNvCxnSpPr>
              <a:cxnSpLocks/>
            </p:cNvCxnSpPr>
            <p:nvPr/>
          </p:nvCxnSpPr>
          <p:spPr>
            <a:xfrm>
              <a:off x="2042590" y="5296336"/>
              <a:ext cx="32979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54" name="Gruppieren 553">
              <a:extLst>
                <a:ext uri="{FF2B5EF4-FFF2-40B4-BE49-F238E27FC236}">
                  <a16:creationId xmlns:a16="http://schemas.microsoft.com/office/drawing/2014/main" id="{0C17A6AB-3B03-874D-A910-7B16FED018BF}"/>
                </a:ext>
              </a:extLst>
            </p:cNvPr>
            <p:cNvGrpSpPr/>
            <p:nvPr/>
          </p:nvGrpSpPr>
          <p:grpSpPr>
            <a:xfrm>
              <a:off x="895860" y="5698846"/>
              <a:ext cx="2923394" cy="394391"/>
              <a:chOff x="895860" y="5741013"/>
              <a:chExt cx="2923394" cy="394391"/>
            </a:xfrm>
          </p:grpSpPr>
          <p:sp>
            <p:nvSpPr>
              <p:cNvPr id="558" name="TextBox 132">
                <a:extLst>
                  <a:ext uri="{FF2B5EF4-FFF2-40B4-BE49-F238E27FC236}">
                    <a16:creationId xmlns:a16="http://schemas.microsoft.com/office/drawing/2014/main" id="{A23D82F0-C066-8C4E-9CC4-722DD21D1846}"/>
                  </a:ext>
                </a:extLst>
              </p:cNvPr>
              <p:cNvSpPr txBox="1"/>
              <p:nvPr/>
            </p:nvSpPr>
            <p:spPr>
              <a:xfrm>
                <a:off x="898449" y="5741013"/>
                <a:ext cx="1040600" cy="261610"/>
              </a:xfrm>
              <a:prstGeom prst="rect">
                <a:avLst/>
              </a:prstGeom>
              <a:noFill/>
            </p:spPr>
            <p:txBody>
              <a:bodyPr wrap="square" rtlCol="0" anchor="b">
                <a:spAutoFit/>
              </a:bodyPr>
              <a:lstStyle/>
              <a:p>
                <a:pPr algn="r"/>
                <a:r>
                  <a:rPr lang="en-US" sz="1100" dirty="0"/>
                  <a:t>Therapeutic</a:t>
                </a:r>
                <a:endParaRPr lang="en-GB" sz="1100" dirty="0"/>
              </a:p>
            </p:txBody>
          </p:sp>
          <p:sp>
            <p:nvSpPr>
              <p:cNvPr id="559" name="TextBox 133">
                <a:extLst>
                  <a:ext uri="{FF2B5EF4-FFF2-40B4-BE49-F238E27FC236}">
                    <a16:creationId xmlns:a16="http://schemas.microsoft.com/office/drawing/2014/main" id="{42F355EE-B361-AE4C-8672-FA18146E6FCC}"/>
                  </a:ext>
                </a:extLst>
              </p:cNvPr>
              <p:cNvSpPr txBox="1"/>
              <p:nvPr/>
            </p:nvSpPr>
            <p:spPr>
              <a:xfrm>
                <a:off x="3592220" y="5780019"/>
                <a:ext cx="227034"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0" name="TextBox 134">
                <a:extLst>
                  <a:ext uri="{FF2B5EF4-FFF2-40B4-BE49-F238E27FC236}">
                    <a16:creationId xmlns:a16="http://schemas.microsoft.com/office/drawing/2014/main" id="{D5E016D6-9C4A-0044-9BF9-9E5048D4FEBF}"/>
                  </a:ext>
                </a:extLst>
              </p:cNvPr>
              <p:cNvSpPr txBox="1"/>
              <p:nvPr/>
            </p:nvSpPr>
            <p:spPr>
              <a:xfrm>
                <a:off x="3243810" y="5780019"/>
                <a:ext cx="287818"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1" name="TextBox 135">
                <a:extLst>
                  <a:ext uri="{FF2B5EF4-FFF2-40B4-BE49-F238E27FC236}">
                    <a16:creationId xmlns:a16="http://schemas.microsoft.com/office/drawing/2014/main" id="{837EADAC-00E4-E045-8417-E8AD190BFBDA}"/>
                  </a:ext>
                </a:extLst>
              </p:cNvPr>
              <p:cNvSpPr txBox="1"/>
              <p:nvPr/>
            </p:nvSpPr>
            <p:spPr>
              <a:xfrm>
                <a:off x="2923630" y="5780019"/>
                <a:ext cx="280218"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2" name="TextBox 136">
                <a:extLst>
                  <a:ext uri="{FF2B5EF4-FFF2-40B4-BE49-F238E27FC236}">
                    <a16:creationId xmlns:a16="http://schemas.microsoft.com/office/drawing/2014/main" id="{84486A59-7E3B-5248-AFA6-2874AFDE5A71}"/>
                  </a:ext>
                </a:extLst>
              </p:cNvPr>
              <p:cNvSpPr txBox="1"/>
              <p:nvPr/>
            </p:nvSpPr>
            <p:spPr>
              <a:xfrm>
                <a:off x="2588159" y="5757271"/>
                <a:ext cx="308550"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3" name="TextBox 137">
                <a:extLst>
                  <a:ext uri="{FF2B5EF4-FFF2-40B4-BE49-F238E27FC236}">
                    <a16:creationId xmlns:a16="http://schemas.microsoft.com/office/drawing/2014/main" id="{E3530B66-C7BE-D540-8AED-6A47E0DED1C6}"/>
                  </a:ext>
                </a:extLst>
              </p:cNvPr>
              <p:cNvSpPr txBox="1"/>
              <p:nvPr/>
            </p:nvSpPr>
            <p:spPr>
              <a:xfrm>
                <a:off x="2228287" y="5757271"/>
                <a:ext cx="327489"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4" name="TextBox 138">
                <a:extLst>
                  <a:ext uri="{FF2B5EF4-FFF2-40B4-BE49-F238E27FC236}">
                    <a16:creationId xmlns:a16="http://schemas.microsoft.com/office/drawing/2014/main" id="{054CB18F-DB85-6C4E-8B5A-FD35A96AFA0C}"/>
                  </a:ext>
                </a:extLst>
              </p:cNvPr>
              <p:cNvSpPr txBox="1"/>
              <p:nvPr/>
            </p:nvSpPr>
            <p:spPr>
              <a:xfrm>
                <a:off x="1890871" y="5757271"/>
                <a:ext cx="304865" cy="307777"/>
              </a:xfrm>
              <a:prstGeom prst="rect">
                <a:avLst/>
              </a:prstGeom>
              <a:noFill/>
            </p:spPr>
            <p:txBody>
              <a:bodyPr wrap="square" rtlCol="0" anchor="t">
                <a:spAutoFit/>
              </a:bodyPr>
              <a:lstStyle/>
              <a:p>
                <a:pPr algn="ctr"/>
                <a:r>
                  <a:rPr lang="en-GB" sz="1400" i="0" dirty="0">
                    <a:latin typeface="+mj-lt"/>
                  </a:rPr>
                  <a:t>-</a:t>
                </a:r>
                <a:endParaRPr lang="en-GB" sz="1400" dirty="0"/>
              </a:p>
            </p:txBody>
          </p:sp>
          <p:sp>
            <p:nvSpPr>
              <p:cNvPr id="565" name="TextBox 132">
                <a:extLst>
                  <a:ext uri="{FF2B5EF4-FFF2-40B4-BE49-F238E27FC236}">
                    <a16:creationId xmlns:a16="http://schemas.microsoft.com/office/drawing/2014/main" id="{DB4577A0-06BE-1446-98AB-945CD317D7C2}"/>
                  </a:ext>
                </a:extLst>
              </p:cNvPr>
              <p:cNvSpPr txBox="1"/>
              <p:nvPr/>
            </p:nvSpPr>
            <p:spPr>
              <a:xfrm>
                <a:off x="895860" y="5873794"/>
                <a:ext cx="1040600" cy="261610"/>
              </a:xfrm>
              <a:prstGeom prst="rect">
                <a:avLst/>
              </a:prstGeom>
              <a:noFill/>
            </p:spPr>
            <p:txBody>
              <a:bodyPr wrap="square" rtlCol="0" anchor="b">
                <a:spAutoFit/>
              </a:bodyPr>
              <a:lstStyle/>
              <a:p>
                <a:pPr algn="r"/>
                <a:r>
                  <a:rPr lang="en-US" sz="1100" dirty="0"/>
                  <a:t>vaccine</a:t>
                </a:r>
                <a:endParaRPr lang="en-GB" sz="1100" dirty="0"/>
              </a:p>
            </p:txBody>
          </p:sp>
        </p:grpSp>
        <p:sp>
          <p:nvSpPr>
            <p:cNvPr id="555" name="TextBox 123">
              <a:extLst>
                <a:ext uri="{FF2B5EF4-FFF2-40B4-BE49-F238E27FC236}">
                  <a16:creationId xmlns:a16="http://schemas.microsoft.com/office/drawing/2014/main" id="{14B221AD-9BAC-0143-8A4B-EEE173A63CE7}"/>
                </a:ext>
              </a:extLst>
            </p:cNvPr>
            <p:cNvSpPr txBox="1"/>
            <p:nvPr/>
          </p:nvSpPr>
          <p:spPr>
            <a:xfrm>
              <a:off x="2472556" y="5524678"/>
              <a:ext cx="502855"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HBV2</a:t>
              </a:r>
            </a:p>
          </p:txBody>
        </p:sp>
        <p:sp>
          <p:nvSpPr>
            <p:cNvPr id="556" name="TextBox 124">
              <a:extLst>
                <a:ext uri="{FF2B5EF4-FFF2-40B4-BE49-F238E27FC236}">
                  <a16:creationId xmlns:a16="http://schemas.microsoft.com/office/drawing/2014/main" id="{551B0B60-76B1-ED46-A427-0B0AAC4A85A5}"/>
                </a:ext>
              </a:extLst>
            </p:cNvPr>
            <p:cNvSpPr txBox="1"/>
            <p:nvPr/>
          </p:nvSpPr>
          <p:spPr>
            <a:xfrm>
              <a:off x="2116769" y="5524678"/>
              <a:ext cx="514424"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HBV1</a:t>
              </a:r>
            </a:p>
          </p:txBody>
        </p:sp>
        <p:sp>
          <p:nvSpPr>
            <p:cNvPr id="557" name="TextBox 129">
              <a:extLst>
                <a:ext uri="{FF2B5EF4-FFF2-40B4-BE49-F238E27FC236}">
                  <a16:creationId xmlns:a16="http://schemas.microsoft.com/office/drawing/2014/main" id="{5B76834D-430B-0A47-BA31-576A405DA429}"/>
                </a:ext>
              </a:extLst>
            </p:cNvPr>
            <p:cNvSpPr txBox="1"/>
            <p:nvPr/>
          </p:nvSpPr>
          <p:spPr>
            <a:xfrm>
              <a:off x="1834452" y="5524678"/>
              <a:ext cx="414370" cy="261610"/>
            </a:xfrm>
            <a:prstGeom prst="rect">
              <a:avLst/>
            </a:prstGeom>
            <a:noFill/>
          </p:spPr>
          <p:txBody>
            <a:bodyPr wrap="square" rtlCol="0" anchor="t">
              <a:spAutoFit/>
            </a:bodyPr>
            <a:lstStyle/>
            <a:p>
              <a:pPr algn="ctr"/>
              <a:r>
                <a:rPr lang="en-GB" sz="1100" dirty="0">
                  <a:latin typeface="Arial Narrow" panose="020B0604020202020204" pitchFamily="34" charset="0"/>
                  <a:cs typeface="Arial Narrow" panose="020B0604020202020204" pitchFamily="34" charset="0"/>
                </a:rPr>
                <a:t>Ctrl</a:t>
              </a:r>
            </a:p>
          </p:txBody>
        </p:sp>
      </p:grpSp>
      <p:sp>
        <p:nvSpPr>
          <p:cNvPr id="611" name="TextBox 139">
            <a:extLst>
              <a:ext uri="{FF2B5EF4-FFF2-40B4-BE49-F238E27FC236}">
                <a16:creationId xmlns:a16="http://schemas.microsoft.com/office/drawing/2014/main" id="{AAEB1F0B-1B42-574E-A4FE-DDC891D1C564}"/>
              </a:ext>
            </a:extLst>
          </p:cNvPr>
          <p:cNvSpPr txBox="1"/>
          <p:nvPr/>
        </p:nvSpPr>
        <p:spPr>
          <a:xfrm rot="16200000">
            <a:off x="2408123" y="4965672"/>
            <a:ext cx="2201097" cy="430887"/>
          </a:xfrm>
          <a:prstGeom prst="rect">
            <a:avLst/>
          </a:prstGeom>
          <a:noFill/>
        </p:spPr>
        <p:txBody>
          <a:bodyPr wrap="square" rtlCol="0" anchor="b">
            <a:spAutoFit/>
          </a:bodyPr>
          <a:lstStyle/>
          <a:p>
            <a:pPr algn="ctr"/>
            <a:r>
              <a:rPr lang="en-US" sz="1100" dirty="0"/>
              <a:t>HBV-reactive CD8 T cells </a:t>
            </a:r>
          </a:p>
          <a:p>
            <a:pPr algn="ctr"/>
            <a:r>
              <a:rPr lang="en-US" sz="1100" dirty="0"/>
              <a:t>(% IFN</a:t>
            </a:r>
            <a:r>
              <a:rPr lang="el-GR" sz="1100" dirty="0"/>
              <a:t>ᵞ</a:t>
            </a:r>
            <a:r>
              <a:rPr lang="en-GB" sz="1100" baseline="30000" dirty="0"/>
              <a:t>+ </a:t>
            </a:r>
            <a:r>
              <a:rPr lang="en-GB" sz="1100" dirty="0"/>
              <a:t>of CD8</a:t>
            </a:r>
            <a:r>
              <a:rPr lang="en-GB" sz="1100" baseline="30000" dirty="0"/>
              <a:t>+</a:t>
            </a:r>
            <a:r>
              <a:rPr lang="en-US" sz="1100" dirty="0"/>
              <a:t>)</a:t>
            </a:r>
            <a:endParaRPr lang="en-GB" sz="1100" baseline="30000" dirty="0"/>
          </a:p>
        </p:txBody>
      </p:sp>
      <p:grpSp>
        <p:nvGrpSpPr>
          <p:cNvPr id="101" name="Group 100">
            <a:extLst>
              <a:ext uri="{FF2B5EF4-FFF2-40B4-BE49-F238E27FC236}">
                <a16:creationId xmlns:a16="http://schemas.microsoft.com/office/drawing/2014/main" id="{7FCFD16E-8F00-4496-895D-11359712D421}"/>
              </a:ext>
            </a:extLst>
          </p:cNvPr>
          <p:cNvGrpSpPr/>
          <p:nvPr/>
        </p:nvGrpSpPr>
        <p:grpSpPr>
          <a:xfrm>
            <a:off x="6156177" y="2741220"/>
            <a:ext cx="2900080" cy="3308706"/>
            <a:chOff x="6269895" y="2741220"/>
            <a:chExt cx="2900080" cy="3308706"/>
          </a:xfrm>
        </p:grpSpPr>
        <p:sp>
          <p:nvSpPr>
            <p:cNvPr id="15" name="Content Placeholder 4">
              <a:extLst>
                <a:ext uri="{FF2B5EF4-FFF2-40B4-BE49-F238E27FC236}">
                  <a16:creationId xmlns:a16="http://schemas.microsoft.com/office/drawing/2014/main" id="{E24F59D0-3FE3-C54B-9B65-1380BD1F9CF5}"/>
                </a:ext>
              </a:extLst>
            </p:cNvPr>
            <p:cNvSpPr txBox="1">
              <a:spLocks/>
            </p:cNvSpPr>
            <p:nvPr/>
          </p:nvSpPr>
          <p:spPr>
            <a:xfrm>
              <a:off x="6548159" y="2741220"/>
              <a:ext cx="2530158" cy="4067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200" b="1" dirty="0"/>
                <a:t>Core expression in liver (Week 22) </a:t>
              </a:r>
              <a:r>
                <a:rPr lang="de-DE" sz="1200" b="1" dirty="0">
                  <a:solidFill>
                    <a:srgbClr val="633D22"/>
                  </a:solidFill>
                </a:rPr>
                <a:t>HBc</a:t>
              </a:r>
              <a:r>
                <a:rPr lang="de-DE" sz="1200" b="1" baseline="30000" dirty="0">
                  <a:solidFill>
                    <a:srgbClr val="633D22"/>
                  </a:solidFill>
                </a:rPr>
                <a:t>+</a:t>
              </a:r>
              <a:r>
                <a:rPr lang="de-DE" sz="1200" b="1" dirty="0">
                  <a:solidFill>
                    <a:srgbClr val="633D22"/>
                  </a:solidFill>
                </a:rPr>
                <a:t> = brown</a:t>
              </a:r>
            </a:p>
            <a:p>
              <a:pPr algn="ctr"/>
              <a:endParaRPr lang="de-DE" sz="1200" b="1" dirty="0"/>
            </a:p>
            <a:p>
              <a:pPr algn="ctr"/>
              <a:endParaRPr lang="de-DE" sz="1200" b="1" dirty="0"/>
            </a:p>
          </p:txBody>
        </p:sp>
        <p:sp>
          <p:nvSpPr>
            <p:cNvPr id="453" name="Textfeld 452">
              <a:extLst>
                <a:ext uri="{FF2B5EF4-FFF2-40B4-BE49-F238E27FC236}">
                  <a16:creationId xmlns:a16="http://schemas.microsoft.com/office/drawing/2014/main" id="{16E6D0FE-0C40-6941-808E-A92101E332AA}"/>
                </a:ext>
              </a:extLst>
            </p:cNvPr>
            <p:cNvSpPr txBox="1"/>
            <p:nvPr/>
          </p:nvSpPr>
          <p:spPr>
            <a:xfrm>
              <a:off x="6715948" y="3071246"/>
              <a:ext cx="889987" cy="261610"/>
            </a:xfrm>
            <a:prstGeom prst="rect">
              <a:avLst/>
            </a:prstGeom>
            <a:noFill/>
          </p:spPr>
          <p:txBody>
            <a:bodyPr wrap="none" rtlCol="0">
              <a:spAutoFit/>
            </a:bodyPr>
            <a:lstStyle/>
            <a:p>
              <a:r>
                <a:rPr lang="de-DE" sz="1100" b="1" dirty="0" err="1"/>
                <a:t>siRNA</a:t>
              </a:r>
              <a:r>
                <a:rPr lang="de-DE" sz="1100" b="1" dirty="0"/>
                <a:t> </a:t>
              </a:r>
              <a:r>
                <a:rPr lang="de-DE" sz="1100" b="1" dirty="0" err="1"/>
                <a:t>Ctrl</a:t>
              </a:r>
              <a:endParaRPr lang="de-DE" sz="1100" b="1" dirty="0"/>
            </a:p>
          </p:txBody>
        </p:sp>
        <p:sp>
          <p:nvSpPr>
            <p:cNvPr id="459" name="Textfeld 458">
              <a:extLst>
                <a:ext uri="{FF2B5EF4-FFF2-40B4-BE49-F238E27FC236}">
                  <a16:creationId xmlns:a16="http://schemas.microsoft.com/office/drawing/2014/main" id="{4DEA2986-16AF-4741-B457-A09B7CBCA793}"/>
                </a:ext>
              </a:extLst>
            </p:cNvPr>
            <p:cNvSpPr txBox="1"/>
            <p:nvPr/>
          </p:nvSpPr>
          <p:spPr>
            <a:xfrm>
              <a:off x="7941491" y="3067169"/>
              <a:ext cx="947695" cy="261610"/>
            </a:xfrm>
            <a:prstGeom prst="rect">
              <a:avLst/>
            </a:prstGeom>
            <a:noFill/>
          </p:spPr>
          <p:txBody>
            <a:bodyPr wrap="none" rtlCol="0">
              <a:spAutoFit/>
            </a:bodyPr>
            <a:lstStyle/>
            <a:p>
              <a:r>
                <a:rPr lang="de-DE" sz="1100" b="1" dirty="0" err="1"/>
                <a:t>siRNA</a:t>
              </a:r>
              <a:r>
                <a:rPr lang="de-DE" sz="1100" b="1" dirty="0"/>
                <a:t> HBV</a:t>
              </a:r>
            </a:p>
          </p:txBody>
        </p:sp>
        <p:sp>
          <p:nvSpPr>
            <p:cNvPr id="462" name="Textfeld 461">
              <a:extLst>
                <a:ext uri="{FF2B5EF4-FFF2-40B4-BE49-F238E27FC236}">
                  <a16:creationId xmlns:a16="http://schemas.microsoft.com/office/drawing/2014/main" id="{909913B8-E60F-0B4E-977F-A7116087BF48}"/>
                </a:ext>
              </a:extLst>
            </p:cNvPr>
            <p:cNvSpPr txBox="1"/>
            <p:nvPr/>
          </p:nvSpPr>
          <p:spPr>
            <a:xfrm rot="16200000">
              <a:off x="5935668" y="3835234"/>
              <a:ext cx="930063" cy="261610"/>
            </a:xfrm>
            <a:prstGeom prst="rect">
              <a:avLst/>
            </a:prstGeom>
            <a:noFill/>
          </p:spPr>
          <p:txBody>
            <a:bodyPr wrap="none" rtlCol="0">
              <a:spAutoFit/>
            </a:bodyPr>
            <a:lstStyle/>
            <a:p>
              <a:r>
                <a:rPr lang="de-DE" sz="1100" b="1" dirty="0" err="1"/>
                <a:t>No</a:t>
              </a:r>
              <a:r>
                <a:rPr lang="de-DE" sz="1100" b="1" dirty="0"/>
                <a:t> </a:t>
              </a:r>
              <a:r>
                <a:rPr lang="de-DE" sz="1100" b="1" dirty="0" err="1"/>
                <a:t>vaccine</a:t>
              </a:r>
              <a:endParaRPr lang="de-DE" sz="1100" b="1" dirty="0"/>
            </a:p>
          </p:txBody>
        </p:sp>
        <p:grpSp>
          <p:nvGrpSpPr>
            <p:cNvPr id="100" name="Gruppieren 99">
              <a:extLst>
                <a:ext uri="{FF2B5EF4-FFF2-40B4-BE49-F238E27FC236}">
                  <a16:creationId xmlns:a16="http://schemas.microsoft.com/office/drawing/2014/main" id="{2099703E-3C2F-FA4A-8FC9-56230E68855A}"/>
                </a:ext>
              </a:extLst>
            </p:cNvPr>
            <p:cNvGrpSpPr/>
            <p:nvPr/>
          </p:nvGrpSpPr>
          <p:grpSpPr>
            <a:xfrm>
              <a:off x="6275912" y="4509120"/>
              <a:ext cx="261610" cy="1540806"/>
              <a:chOff x="6228184" y="4500722"/>
              <a:chExt cx="261610" cy="1540806"/>
            </a:xfrm>
          </p:grpSpPr>
          <p:sp>
            <p:nvSpPr>
              <p:cNvPr id="464" name="Textfeld 463">
                <a:extLst>
                  <a:ext uri="{FF2B5EF4-FFF2-40B4-BE49-F238E27FC236}">
                    <a16:creationId xmlns:a16="http://schemas.microsoft.com/office/drawing/2014/main" id="{4E7DAA47-AF15-9F43-93ED-AD130E870E4A}"/>
                  </a:ext>
                </a:extLst>
              </p:cNvPr>
              <p:cNvSpPr txBox="1"/>
              <p:nvPr/>
            </p:nvSpPr>
            <p:spPr>
              <a:xfrm rot="16200000">
                <a:off x="5588586" y="5140320"/>
                <a:ext cx="1540806" cy="261610"/>
              </a:xfrm>
              <a:prstGeom prst="rect">
                <a:avLst/>
              </a:prstGeom>
              <a:noFill/>
            </p:spPr>
            <p:txBody>
              <a:bodyPr wrap="none" rtlCol="0">
                <a:spAutoFit/>
              </a:bodyPr>
              <a:lstStyle/>
              <a:p>
                <a:r>
                  <a:rPr lang="de-DE" sz="1100" b="1" dirty="0" err="1"/>
                  <a:t>Therapeutic</a:t>
                </a:r>
                <a:r>
                  <a:rPr lang="de-DE" sz="1100" b="1" dirty="0"/>
                  <a:t> </a:t>
                </a:r>
                <a:r>
                  <a:rPr lang="de-DE" sz="1100" b="1" dirty="0" err="1"/>
                  <a:t>vaccine</a:t>
                </a:r>
                <a:endParaRPr lang="de-DE" sz="1100" b="1" dirty="0"/>
              </a:p>
            </p:txBody>
          </p:sp>
          <p:cxnSp>
            <p:nvCxnSpPr>
              <p:cNvPr id="468" name="Straight Arrow Connector 365">
                <a:extLst>
                  <a:ext uri="{FF2B5EF4-FFF2-40B4-BE49-F238E27FC236}">
                    <a16:creationId xmlns:a16="http://schemas.microsoft.com/office/drawing/2014/main" id="{6049CF7C-DD3D-7B48-9459-1B6C168D6A75}"/>
                  </a:ext>
                </a:extLst>
              </p:cNvPr>
              <p:cNvCxnSpPr>
                <a:cxnSpLocks/>
              </p:cNvCxnSpPr>
              <p:nvPr/>
            </p:nvCxnSpPr>
            <p:spPr>
              <a:xfrm rot="16200000">
                <a:off x="6304310" y="5987528"/>
                <a:ext cx="1080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74" name="Picture 73" descr="A picture containing food&#10;&#10;Description generated with high confidence">
              <a:extLst>
                <a:ext uri="{FF2B5EF4-FFF2-40B4-BE49-F238E27FC236}">
                  <a16:creationId xmlns:a16="http://schemas.microsoft.com/office/drawing/2014/main" id="{3C45D18B-9752-48FA-A557-E1278E8A7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119" y="3305767"/>
              <a:ext cx="2657856" cy="2694432"/>
            </a:xfrm>
            <a:prstGeom prst="rect">
              <a:avLst/>
            </a:prstGeom>
          </p:spPr>
        </p:pic>
      </p:grpSp>
    </p:spTree>
    <p:extLst>
      <p:ext uri="{BB962C8B-B14F-4D97-AF65-F5344CB8AC3E}">
        <p14:creationId xmlns:p14="http://schemas.microsoft.com/office/powerpoint/2010/main" val="410912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000" dirty="0"/>
              <a:t>Durable inhibition of HBV and anti-</a:t>
            </a:r>
            <a:r>
              <a:rPr lang="en-US" sz="2000" dirty="0" err="1"/>
              <a:t>genaemia</a:t>
            </a:r>
            <a:r>
              <a:rPr lang="en-US" sz="2000" dirty="0"/>
              <a:t> with novel SC </a:t>
            </a:r>
            <a:r>
              <a:rPr lang="en-GB" sz="2000" dirty="0" err="1"/>
              <a:t>GalNAc</a:t>
            </a:r>
            <a:r>
              <a:rPr lang="en-GB" sz="2000" dirty="0"/>
              <a:t>-conjugated siRNA agent </a:t>
            </a:r>
            <a:r>
              <a:rPr lang="en-US" sz="2000" dirty="0"/>
              <a:t>AB-729 in preclinical models</a:t>
            </a:r>
            <a:endParaRPr lang="en-GB" sz="2000"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479931"/>
            <a:ext cx="7519403" cy="376990"/>
          </a:xfrm>
        </p:spPr>
        <p:txBody>
          <a:bodyPr/>
          <a:lstStyle/>
          <a:p>
            <a:endParaRPr lang="en-GB" dirty="0"/>
          </a:p>
          <a:p>
            <a:r>
              <a:rPr lang="en-GB" dirty="0"/>
              <a:t>Lee ACH, et al. ILC 2018, #PS-029</a:t>
            </a:r>
          </a:p>
        </p:txBody>
      </p:sp>
      <p:sp>
        <p:nvSpPr>
          <p:cNvPr id="55" name="Content Placeholder 6">
            <a:extLst>
              <a:ext uri="{FF2B5EF4-FFF2-40B4-BE49-F238E27FC236}">
                <a16:creationId xmlns:a16="http://schemas.microsoft.com/office/drawing/2014/main" id="{3E5F164C-46EC-4AA8-BF8D-568213C0B1E8}"/>
              </a:ext>
            </a:extLst>
          </p:cNvPr>
          <p:cNvSpPr txBox="1">
            <a:spLocks/>
          </p:cNvSpPr>
          <p:nvPr/>
        </p:nvSpPr>
        <p:spPr>
          <a:xfrm>
            <a:off x="4145628" y="4091248"/>
            <a:ext cx="4923323" cy="1858970"/>
          </a:xfrm>
          <a:prstGeom prst="rect">
            <a:avLst/>
          </a:prstGeom>
        </p:spPr>
        <p:txBody>
          <a:bodyPr wrap="square">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6700" indent="-266700"/>
            <a:r>
              <a:rPr lang="en-GB" sz="1400" dirty="0"/>
              <a:t>AB-729 acts on all HBV viral transcripts</a:t>
            </a:r>
          </a:p>
          <a:p>
            <a:pPr marL="266700" indent="-266700"/>
            <a:r>
              <a:rPr lang="en-US" sz="1400" dirty="0"/>
              <a:t>Inhibits HBV replication</a:t>
            </a:r>
          </a:p>
          <a:p>
            <a:pPr marL="266700" indent="-266700"/>
            <a:r>
              <a:rPr lang="en-US" sz="1400" dirty="0"/>
              <a:t>Lowers all HBV antigens</a:t>
            </a:r>
            <a:endParaRPr lang="en-GB" sz="1400" dirty="0"/>
          </a:p>
          <a:p>
            <a:pPr marL="266700" indent="-266700"/>
            <a:r>
              <a:rPr lang="en-GB" sz="1400" dirty="0"/>
              <a:t>Activity and </a:t>
            </a:r>
            <a:r>
              <a:rPr lang="en-GB" sz="1400" dirty="0" err="1"/>
              <a:t>MoA</a:t>
            </a:r>
            <a:r>
              <a:rPr lang="en-GB" sz="1400" dirty="0"/>
              <a:t> profiled </a:t>
            </a:r>
            <a:r>
              <a:rPr lang="en-GB" sz="1400" i="1" dirty="0"/>
              <a:t>in vitro </a:t>
            </a:r>
            <a:r>
              <a:rPr lang="en-GB" sz="1400" dirty="0"/>
              <a:t>and </a:t>
            </a:r>
            <a:r>
              <a:rPr lang="en-GB" sz="1400" i="1" dirty="0"/>
              <a:t>in vivo </a:t>
            </a:r>
            <a:r>
              <a:rPr lang="en-GB" sz="1400" dirty="0"/>
              <a:t>in AAV mice</a:t>
            </a:r>
          </a:p>
          <a:p>
            <a:pPr marL="266700" indent="-266700"/>
            <a:r>
              <a:rPr lang="en-GB" sz="1400" dirty="0"/>
              <a:t>Pan-genotypic activity</a:t>
            </a:r>
          </a:p>
          <a:p>
            <a:pPr marL="266700" indent="-266700"/>
            <a:r>
              <a:rPr lang="en-GB" sz="1400" dirty="0"/>
              <a:t>Multi-month HBsAg inhibition after single SC dose  </a:t>
            </a:r>
          </a:p>
          <a:p>
            <a:pPr marL="266700" indent="-266700"/>
            <a:r>
              <a:rPr lang="en-US" sz="1400" dirty="0"/>
              <a:t>Promising new agent to potentiate HBV cure </a:t>
            </a:r>
            <a:endParaRPr lang="en-GB" sz="1400" dirty="0"/>
          </a:p>
        </p:txBody>
      </p:sp>
      <p:grpSp>
        <p:nvGrpSpPr>
          <p:cNvPr id="16" name="Group 15">
            <a:extLst>
              <a:ext uri="{FF2B5EF4-FFF2-40B4-BE49-F238E27FC236}">
                <a16:creationId xmlns:a16="http://schemas.microsoft.com/office/drawing/2014/main" id="{C4CD6172-7DDE-4230-ABE5-97870DC9BEF4}"/>
              </a:ext>
            </a:extLst>
          </p:cNvPr>
          <p:cNvGrpSpPr/>
          <p:nvPr/>
        </p:nvGrpSpPr>
        <p:grpSpPr>
          <a:xfrm>
            <a:off x="3710236" y="3574053"/>
            <a:ext cx="5226093" cy="276999"/>
            <a:chOff x="4067944" y="4065626"/>
            <a:chExt cx="5226093" cy="276999"/>
          </a:xfrm>
        </p:grpSpPr>
        <p:grpSp>
          <p:nvGrpSpPr>
            <p:cNvPr id="17" name="Group 16">
              <a:extLst>
                <a:ext uri="{FF2B5EF4-FFF2-40B4-BE49-F238E27FC236}">
                  <a16:creationId xmlns:a16="http://schemas.microsoft.com/office/drawing/2014/main" id="{6810AC51-8B9B-462B-9AD6-6B3172A420A8}"/>
                </a:ext>
              </a:extLst>
            </p:cNvPr>
            <p:cNvGrpSpPr/>
            <p:nvPr/>
          </p:nvGrpSpPr>
          <p:grpSpPr>
            <a:xfrm>
              <a:off x="4067944" y="4065626"/>
              <a:ext cx="1816966" cy="276999"/>
              <a:chOff x="4968056" y="5244661"/>
              <a:chExt cx="1816966" cy="276999"/>
            </a:xfrm>
          </p:grpSpPr>
          <p:sp>
            <p:nvSpPr>
              <p:cNvPr id="29" name="Rectangle 28">
                <a:extLst>
                  <a:ext uri="{FF2B5EF4-FFF2-40B4-BE49-F238E27FC236}">
                    <a16:creationId xmlns:a16="http://schemas.microsoft.com/office/drawing/2014/main" id="{3BD74F48-399D-4041-8590-D660654203AF}"/>
                  </a:ext>
                </a:extLst>
              </p:cNvPr>
              <p:cNvSpPr/>
              <p:nvPr/>
            </p:nvSpPr>
            <p:spPr>
              <a:xfrm>
                <a:off x="4968056" y="5344549"/>
                <a:ext cx="108000" cy="10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TextBox 29">
                <a:extLst>
                  <a:ext uri="{FF2B5EF4-FFF2-40B4-BE49-F238E27FC236}">
                    <a16:creationId xmlns:a16="http://schemas.microsoft.com/office/drawing/2014/main" id="{F727825E-4EC9-4129-83BC-8AB1B471EEF3}"/>
                  </a:ext>
                </a:extLst>
              </p:cNvPr>
              <p:cNvSpPr txBox="1"/>
              <p:nvPr/>
            </p:nvSpPr>
            <p:spPr>
              <a:xfrm>
                <a:off x="5047495" y="5244661"/>
                <a:ext cx="1737527" cy="276999"/>
              </a:xfrm>
              <a:prstGeom prst="rect">
                <a:avLst/>
              </a:prstGeom>
              <a:noFill/>
            </p:spPr>
            <p:txBody>
              <a:bodyPr wrap="none" rtlCol="0">
                <a:spAutoFit/>
              </a:bodyPr>
              <a:lstStyle/>
              <a:p>
                <a:r>
                  <a:rPr lang="en-GB" sz="1200" dirty="0"/>
                  <a:t>Control siRNA 9 mg/kg</a:t>
                </a:r>
              </a:p>
            </p:txBody>
          </p:sp>
        </p:grpSp>
        <p:grpSp>
          <p:nvGrpSpPr>
            <p:cNvPr id="18" name="Group 17">
              <a:extLst>
                <a:ext uri="{FF2B5EF4-FFF2-40B4-BE49-F238E27FC236}">
                  <a16:creationId xmlns:a16="http://schemas.microsoft.com/office/drawing/2014/main" id="{6205B0CF-C91D-4017-9CE9-93903DD1A634}"/>
                </a:ext>
              </a:extLst>
            </p:cNvPr>
            <p:cNvGrpSpPr/>
            <p:nvPr/>
          </p:nvGrpSpPr>
          <p:grpSpPr>
            <a:xfrm>
              <a:off x="5868144" y="4065626"/>
              <a:ext cx="1142551" cy="276999"/>
              <a:chOff x="4968056" y="5244661"/>
              <a:chExt cx="1142551" cy="276999"/>
            </a:xfrm>
          </p:grpSpPr>
          <p:sp>
            <p:nvSpPr>
              <p:cNvPr id="25" name="Rectangle 24">
                <a:extLst>
                  <a:ext uri="{FF2B5EF4-FFF2-40B4-BE49-F238E27FC236}">
                    <a16:creationId xmlns:a16="http://schemas.microsoft.com/office/drawing/2014/main" id="{C95DF546-293D-4F79-A0AE-5171A12EA5AA}"/>
                  </a:ext>
                </a:extLst>
              </p:cNvPr>
              <p:cNvSpPr/>
              <p:nvPr/>
            </p:nvSpPr>
            <p:spPr>
              <a:xfrm>
                <a:off x="4968056" y="5344549"/>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TextBox 25">
                <a:extLst>
                  <a:ext uri="{FF2B5EF4-FFF2-40B4-BE49-F238E27FC236}">
                    <a16:creationId xmlns:a16="http://schemas.microsoft.com/office/drawing/2014/main" id="{5B9E285E-C63B-4852-928B-7FEFF3F7B78A}"/>
                  </a:ext>
                </a:extLst>
              </p:cNvPr>
              <p:cNvSpPr txBox="1"/>
              <p:nvPr/>
            </p:nvSpPr>
            <p:spPr>
              <a:xfrm>
                <a:off x="5047495" y="5244661"/>
                <a:ext cx="1063112" cy="276999"/>
              </a:xfrm>
              <a:prstGeom prst="rect">
                <a:avLst/>
              </a:prstGeom>
              <a:noFill/>
            </p:spPr>
            <p:txBody>
              <a:bodyPr wrap="none" rtlCol="0">
                <a:spAutoFit/>
              </a:bodyPr>
              <a:lstStyle/>
              <a:p>
                <a:r>
                  <a:rPr lang="en-GB" sz="1200" dirty="0"/>
                  <a:t>‘729 1 mg/kg</a:t>
                </a:r>
              </a:p>
            </p:txBody>
          </p:sp>
        </p:grpSp>
        <p:grpSp>
          <p:nvGrpSpPr>
            <p:cNvPr id="19" name="Group 18">
              <a:extLst>
                <a:ext uri="{FF2B5EF4-FFF2-40B4-BE49-F238E27FC236}">
                  <a16:creationId xmlns:a16="http://schemas.microsoft.com/office/drawing/2014/main" id="{B06FF95B-2187-43F9-B0A9-F6EEE7BD9D4C}"/>
                </a:ext>
              </a:extLst>
            </p:cNvPr>
            <p:cNvGrpSpPr/>
            <p:nvPr/>
          </p:nvGrpSpPr>
          <p:grpSpPr>
            <a:xfrm>
              <a:off x="7005834" y="4065626"/>
              <a:ext cx="1142551" cy="276999"/>
              <a:chOff x="4968056" y="5244661"/>
              <a:chExt cx="1142551" cy="276999"/>
            </a:xfrm>
          </p:grpSpPr>
          <p:sp>
            <p:nvSpPr>
              <p:cNvPr id="23" name="Rectangle 22">
                <a:extLst>
                  <a:ext uri="{FF2B5EF4-FFF2-40B4-BE49-F238E27FC236}">
                    <a16:creationId xmlns:a16="http://schemas.microsoft.com/office/drawing/2014/main" id="{60861A43-7BAA-423E-8818-7ABA95FEF4D5}"/>
                  </a:ext>
                </a:extLst>
              </p:cNvPr>
              <p:cNvSpPr/>
              <p:nvPr/>
            </p:nvSpPr>
            <p:spPr>
              <a:xfrm>
                <a:off x="4968056" y="5344549"/>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4" name="TextBox 23">
                <a:extLst>
                  <a:ext uri="{FF2B5EF4-FFF2-40B4-BE49-F238E27FC236}">
                    <a16:creationId xmlns:a16="http://schemas.microsoft.com/office/drawing/2014/main" id="{CFBE99C0-6EBD-44C7-914B-097BDB4A1BF6}"/>
                  </a:ext>
                </a:extLst>
              </p:cNvPr>
              <p:cNvSpPr txBox="1"/>
              <p:nvPr/>
            </p:nvSpPr>
            <p:spPr>
              <a:xfrm>
                <a:off x="5047495" y="5244661"/>
                <a:ext cx="1063112" cy="276999"/>
              </a:xfrm>
              <a:prstGeom prst="rect">
                <a:avLst/>
              </a:prstGeom>
              <a:noFill/>
            </p:spPr>
            <p:txBody>
              <a:bodyPr wrap="none" rtlCol="0">
                <a:spAutoFit/>
              </a:bodyPr>
              <a:lstStyle/>
              <a:p>
                <a:r>
                  <a:rPr lang="en-GB" sz="1200" dirty="0"/>
                  <a:t>‘729 3 mg/kg</a:t>
                </a:r>
              </a:p>
            </p:txBody>
          </p:sp>
        </p:grpSp>
        <p:grpSp>
          <p:nvGrpSpPr>
            <p:cNvPr id="20" name="Group 19">
              <a:extLst>
                <a:ext uri="{FF2B5EF4-FFF2-40B4-BE49-F238E27FC236}">
                  <a16:creationId xmlns:a16="http://schemas.microsoft.com/office/drawing/2014/main" id="{D7CF7084-0BB4-476E-B76D-66FB4DCBD041}"/>
                </a:ext>
              </a:extLst>
            </p:cNvPr>
            <p:cNvGrpSpPr/>
            <p:nvPr/>
          </p:nvGrpSpPr>
          <p:grpSpPr>
            <a:xfrm>
              <a:off x="8151486" y="4065626"/>
              <a:ext cx="1142551" cy="276999"/>
              <a:chOff x="4968056" y="5244661"/>
              <a:chExt cx="1142551" cy="276999"/>
            </a:xfrm>
          </p:grpSpPr>
          <p:sp>
            <p:nvSpPr>
              <p:cNvPr id="21" name="Rectangle 20">
                <a:extLst>
                  <a:ext uri="{FF2B5EF4-FFF2-40B4-BE49-F238E27FC236}">
                    <a16:creationId xmlns:a16="http://schemas.microsoft.com/office/drawing/2014/main" id="{D00AB012-DF95-41A3-BE31-3EB36B82BCD7}"/>
                  </a:ext>
                </a:extLst>
              </p:cNvPr>
              <p:cNvSpPr/>
              <p:nvPr/>
            </p:nvSpPr>
            <p:spPr>
              <a:xfrm>
                <a:off x="4968056" y="5344549"/>
                <a:ext cx="108000" cy="108000"/>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2" name="TextBox 21">
                <a:extLst>
                  <a:ext uri="{FF2B5EF4-FFF2-40B4-BE49-F238E27FC236}">
                    <a16:creationId xmlns:a16="http://schemas.microsoft.com/office/drawing/2014/main" id="{0ADEA991-8148-466C-A320-B6478E95926A}"/>
                  </a:ext>
                </a:extLst>
              </p:cNvPr>
              <p:cNvSpPr txBox="1"/>
              <p:nvPr/>
            </p:nvSpPr>
            <p:spPr>
              <a:xfrm>
                <a:off x="5047495" y="5244661"/>
                <a:ext cx="1063112" cy="276999"/>
              </a:xfrm>
              <a:prstGeom prst="rect">
                <a:avLst/>
              </a:prstGeom>
              <a:noFill/>
            </p:spPr>
            <p:txBody>
              <a:bodyPr wrap="none" rtlCol="0">
                <a:spAutoFit/>
              </a:bodyPr>
              <a:lstStyle/>
              <a:p>
                <a:r>
                  <a:rPr lang="en-GB" sz="1200" dirty="0"/>
                  <a:t>‘729 9 mg/kg</a:t>
                </a:r>
              </a:p>
            </p:txBody>
          </p:sp>
        </p:grpSp>
      </p:grpSp>
      <p:grpSp>
        <p:nvGrpSpPr>
          <p:cNvPr id="31" name="Group 30">
            <a:extLst>
              <a:ext uri="{FF2B5EF4-FFF2-40B4-BE49-F238E27FC236}">
                <a16:creationId xmlns:a16="http://schemas.microsoft.com/office/drawing/2014/main" id="{DADC1E70-1337-40CC-9D44-611095743C31}"/>
              </a:ext>
            </a:extLst>
          </p:cNvPr>
          <p:cNvGrpSpPr/>
          <p:nvPr/>
        </p:nvGrpSpPr>
        <p:grpSpPr>
          <a:xfrm>
            <a:off x="3710849" y="1316634"/>
            <a:ext cx="4724440" cy="2286991"/>
            <a:chOff x="3710849" y="1316634"/>
            <a:chExt cx="4724440" cy="2286991"/>
          </a:xfrm>
        </p:grpSpPr>
        <p:grpSp>
          <p:nvGrpSpPr>
            <p:cNvPr id="32" name="Group 31">
              <a:extLst>
                <a:ext uri="{FF2B5EF4-FFF2-40B4-BE49-F238E27FC236}">
                  <a16:creationId xmlns:a16="http://schemas.microsoft.com/office/drawing/2014/main" id="{D4901310-D579-4AF0-BCF7-0677C26D5291}"/>
                </a:ext>
              </a:extLst>
            </p:cNvPr>
            <p:cNvGrpSpPr/>
            <p:nvPr/>
          </p:nvGrpSpPr>
          <p:grpSpPr>
            <a:xfrm>
              <a:off x="3710849" y="1514474"/>
              <a:ext cx="4569552" cy="2089151"/>
              <a:chOff x="4860033" y="1845388"/>
              <a:chExt cx="3465111" cy="2540718"/>
            </a:xfrm>
          </p:grpSpPr>
          <p:cxnSp>
            <p:nvCxnSpPr>
              <p:cNvPr id="177" name="Straight Connector 176">
                <a:extLst>
                  <a:ext uri="{FF2B5EF4-FFF2-40B4-BE49-F238E27FC236}">
                    <a16:creationId xmlns:a16="http://schemas.microsoft.com/office/drawing/2014/main" id="{967BE319-DAF7-4C39-A283-182ACE4F944F}"/>
                  </a:ext>
                </a:extLst>
              </p:cNvPr>
              <p:cNvCxnSpPr>
                <a:cxnSpLocks/>
              </p:cNvCxnSpPr>
              <p:nvPr/>
            </p:nvCxnSpPr>
            <p:spPr bwMode="auto">
              <a:xfrm>
                <a:off x="5356964" y="1949889"/>
                <a:ext cx="0" cy="23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645AFDA-D280-4957-9529-291AF6F9EE44}"/>
                  </a:ext>
                </a:extLst>
              </p:cNvPr>
              <p:cNvCxnSpPr/>
              <p:nvPr/>
            </p:nvCxnSpPr>
            <p:spPr bwMode="auto">
              <a:xfrm>
                <a:off x="5356964" y="3888756"/>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1FE5247C-FCE2-4136-82B5-BAE659AB6F4B}"/>
                  </a:ext>
                </a:extLst>
              </p:cNvPr>
              <p:cNvSpPr txBox="1">
                <a:spLocks noChangeArrowheads="1"/>
              </p:cNvSpPr>
              <p:nvPr/>
            </p:nvSpPr>
            <p:spPr bwMode="auto">
              <a:xfrm rot="16200000">
                <a:off x="4310979" y="2986693"/>
                <a:ext cx="1486418" cy="2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Log</a:t>
                </a:r>
                <a:r>
                  <a:rPr kumimoji="0" lang="en-GB" alt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10</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inhibition</a:t>
                </a:r>
              </a:p>
            </p:txBody>
          </p:sp>
          <p:grpSp>
            <p:nvGrpSpPr>
              <p:cNvPr id="180" name="Group 179">
                <a:extLst>
                  <a:ext uri="{FF2B5EF4-FFF2-40B4-BE49-F238E27FC236}">
                    <a16:creationId xmlns:a16="http://schemas.microsoft.com/office/drawing/2014/main" id="{D1D8ED19-236C-4448-8FC6-460FCC2D3477}"/>
                  </a:ext>
                </a:extLst>
              </p:cNvPr>
              <p:cNvGrpSpPr/>
              <p:nvPr/>
            </p:nvGrpSpPr>
            <p:grpSpPr>
              <a:xfrm>
                <a:off x="4860033" y="1845388"/>
                <a:ext cx="497785" cy="215444"/>
                <a:chOff x="4860033" y="1845388"/>
                <a:chExt cx="497785" cy="215444"/>
              </a:xfrm>
            </p:grpSpPr>
            <p:sp>
              <p:nvSpPr>
                <p:cNvPr id="199" name="TextBox 29">
                  <a:extLst>
                    <a:ext uri="{FF2B5EF4-FFF2-40B4-BE49-F238E27FC236}">
                      <a16:creationId xmlns:a16="http://schemas.microsoft.com/office/drawing/2014/main" id="{C4C26995-6355-4DB7-9078-408129D484B0}"/>
                    </a:ext>
                  </a:extLst>
                </p:cNvPr>
                <p:cNvSpPr txBox="1">
                  <a:spLocks noChangeArrowheads="1"/>
                </p:cNvSpPr>
                <p:nvPr/>
              </p:nvSpPr>
              <p:spPr bwMode="auto">
                <a:xfrm>
                  <a:off x="4860033" y="1845388"/>
                  <a:ext cx="3815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5</a:t>
                  </a:r>
                  <a:endParaRPr lang="en-GB" altLang="en-US" sz="1400" baseline="30000" dirty="0">
                    <a:solidFill>
                      <a:srgbClr val="000000"/>
                    </a:solidFill>
                  </a:endParaRPr>
                </a:p>
              </p:txBody>
            </p:sp>
            <p:cxnSp>
              <p:nvCxnSpPr>
                <p:cNvPr id="200" name="Straight Connector 199">
                  <a:extLst>
                    <a:ext uri="{FF2B5EF4-FFF2-40B4-BE49-F238E27FC236}">
                      <a16:creationId xmlns:a16="http://schemas.microsoft.com/office/drawing/2014/main" id="{B5A43F4C-3450-4E87-9BDA-27C842C6EAB2}"/>
                    </a:ext>
                  </a:extLst>
                </p:cNvPr>
                <p:cNvCxnSpPr/>
                <p:nvPr/>
              </p:nvCxnSpPr>
              <p:spPr bwMode="auto">
                <a:xfrm flipH="1">
                  <a:off x="5292085" y="1953448"/>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74063E11-E210-4A43-9420-ECA5031C9128}"/>
                  </a:ext>
                </a:extLst>
              </p:cNvPr>
              <p:cNvGrpSpPr/>
              <p:nvPr/>
            </p:nvGrpSpPr>
            <p:grpSpPr>
              <a:xfrm>
                <a:off x="4899538" y="2231682"/>
                <a:ext cx="458275" cy="222956"/>
                <a:chOff x="4899538" y="2424316"/>
                <a:chExt cx="458275" cy="222956"/>
              </a:xfrm>
            </p:grpSpPr>
            <p:sp>
              <p:nvSpPr>
                <p:cNvPr id="197" name="TextBox 74">
                  <a:extLst>
                    <a:ext uri="{FF2B5EF4-FFF2-40B4-BE49-F238E27FC236}">
                      <a16:creationId xmlns:a16="http://schemas.microsoft.com/office/drawing/2014/main" id="{38304711-677F-432D-97DB-033D2E430875}"/>
                    </a:ext>
                  </a:extLst>
                </p:cNvPr>
                <p:cNvSpPr txBox="1">
                  <a:spLocks noChangeArrowheads="1"/>
                </p:cNvSpPr>
                <p:nvPr/>
              </p:nvSpPr>
              <p:spPr bwMode="auto">
                <a:xfrm>
                  <a:off x="4899538" y="2424316"/>
                  <a:ext cx="332766" cy="22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4</a:t>
                  </a:r>
                  <a:endParaRPr lang="en-GB" altLang="en-US" sz="1400" baseline="30000" dirty="0">
                    <a:solidFill>
                      <a:srgbClr val="000000"/>
                    </a:solidFill>
                  </a:endParaRPr>
                </a:p>
              </p:txBody>
            </p:sp>
            <p:cxnSp>
              <p:nvCxnSpPr>
                <p:cNvPr id="198" name="Straight Connector 197">
                  <a:extLst>
                    <a:ext uri="{FF2B5EF4-FFF2-40B4-BE49-F238E27FC236}">
                      <a16:creationId xmlns:a16="http://schemas.microsoft.com/office/drawing/2014/main" id="{89A9C362-AAEF-4901-B5B8-738AE8DB2BA9}"/>
                    </a:ext>
                  </a:extLst>
                </p:cNvPr>
                <p:cNvCxnSpPr/>
                <p:nvPr/>
              </p:nvCxnSpPr>
              <p:spPr bwMode="auto">
                <a:xfrm flipH="1">
                  <a:off x="5264481" y="2535756"/>
                  <a:ext cx="93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B6734104-CCA3-482A-8CD6-B0D7184B142B}"/>
                  </a:ext>
                </a:extLst>
              </p:cNvPr>
              <p:cNvGrpSpPr/>
              <p:nvPr/>
            </p:nvGrpSpPr>
            <p:grpSpPr>
              <a:xfrm>
                <a:off x="4973034" y="3011782"/>
                <a:ext cx="384784" cy="215444"/>
                <a:chOff x="4973034" y="3591945"/>
                <a:chExt cx="384784" cy="215444"/>
              </a:xfrm>
            </p:grpSpPr>
            <p:sp>
              <p:nvSpPr>
                <p:cNvPr id="195" name="TextBox 83">
                  <a:extLst>
                    <a:ext uri="{FF2B5EF4-FFF2-40B4-BE49-F238E27FC236}">
                      <a16:creationId xmlns:a16="http://schemas.microsoft.com/office/drawing/2014/main" id="{71FCAC4D-4B01-484D-83DE-DC97E349D46A}"/>
                    </a:ext>
                  </a:extLst>
                </p:cNvPr>
                <p:cNvSpPr txBox="1">
                  <a:spLocks noChangeArrowheads="1"/>
                </p:cNvSpPr>
                <p:nvPr/>
              </p:nvSpPr>
              <p:spPr bwMode="auto">
                <a:xfrm>
                  <a:off x="4973034" y="3591945"/>
                  <a:ext cx="268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2</a:t>
                  </a:r>
                  <a:endParaRPr lang="en-GB" altLang="en-US" sz="1400" baseline="30000" dirty="0">
                    <a:solidFill>
                      <a:srgbClr val="000000"/>
                    </a:solidFill>
                  </a:endParaRPr>
                </a:p>
              </p:txBody>
            </p:sp>
            <p:cxnSp>
              <p:nvCxnSpPr>
                <p:cNvPr id="196" name="Straight Connector 195">
                  <a:extLst>
                    <a:ext uri="{FF2B5EF4-FFF2-40B4-BE49-F238E27FC236}">
                      <a16:creationId xmlns:a16="http://schemas.microsoft.com/office/drawing/2014/main" id="{CEF98D37-F930-4A92-9F90-C12FFDB1F7AA}"/>
                    </a:ext>
                  </a:extLst>
                </p:cNvPr>
                <p:cNvCxnSpPr/>
                <p:nvPr/>
              </p:nvCxnSpPr>
              <p:spPr bwMode="auto">
                <a:xfrm flipH="1">
                  <a:off x="5294714" y="3697371"/>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0B3EE9B6-BD1D-4879-8984-BFDE4C65C37A}"/>
                  </a:ext>
                </a:extLst>
              </p:cNvPr>
              <p:cNvGrpSpPr/>
              <p:nvPr/>
            </p:nvGrpSpPr>
            <p:grpSpPr>
              <a:xfrm>
                <a:off x="4910784" y="2625488"/>
                <a:ext cx="447034" cy="215444"/>
                <a:chOff x="4910784" y="3021571"/>
                <a:chExt cx="447034" cy="215444"/>
              </a:xfrm>
            </p:grpSpPr>
            <p:sp>
              <p:nvSpPr>
                <p:cNvPr id="193" name="TextBox 78">
                  <a:extLst>
                    <a:ext uri="{FF2B5EF4-FFF2-40B4-BE49-F238E27FC236}">
                      <a16:creationId xmlns:a16="http://schemas.microsoft.com/office/drawing/2014/main" id="{41CD9380-22BA-4DE7-A7AC-AD0426A37F86}"/>
                    </a:ext>
                  </a:extLst>
                </p:cNvPr>
                <p:cNvSpPr txBox="1">
                  <a:spLocks noChangeArrowheads="1"/>
                </p:cNvSpPr>
                <p:nvPr/>
              </p:nvSpPr>
              <p:spPr bwMode="auto">
                <a:xfrm>
                  <a:off x="4910784" y="3021571"/>
                  <a:ext cx="3308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3</a:t>
                  </a:r>
                  <a:endParaRPr lang="en-GB" altLang="en-US" sz="1400" baseline="30000" dirty="0">
                    <a:solidFill>
                      <a:srgbClr val="000000"/>
                    </a:solidFill>
                  </a:endParaRPr>
                </a:p>
              </p:txBody>
            </p:sp>
            <p:cxnSp>
              <p:nvCxnSpPr>
                <p:cNvPr id="194" name="Straight Connector 193">
                  <a:extLst>
                    <a:ext uri="{FF2B5EF4-FFF2-40B4-BE49-F238E27FC236}">
                      <a16:creationId xmlns:a16="http://schemas.microsoft.com/office/drawing/2014/main" id="{897DBB2B-0BE1-414B-8F03-C865EC1FA395}"/>
                    </a:ext>
                  </a:extLst>
                </p:cNvPr>
                <p:cNvCxnSpPr/>
                <p:nvPr/>
              </p:nvCxnSpPr>
              <p:spPr bwMode="auto">
                <a:xfrm flipH="1">
                  <a:off x="5294714" y="312699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2B69C5CA-3ED0-4FCC-932D-0E2D054F23D2}"/>
                  </a:ext>
                </a:extLst>
              </p:cNvPr>
              <p:cNvGrpSpPr/>
              <p:nvPr/>
            </p:nvGrpSpPr>
            <p:grpSpPr>
              <a:xfrm>
                <a:off x="4903581" y="4170662"/>
                <a:ext cx="454048" cy="215444"/>
                <a:chOff x="4903581" y="4170662"/>
                <a:chExt cx="454048" cy="215444"/>
              </a:xfrm>
            </p:grpSpPr>
            <p:sp>
              <p:nvSpPr>
                <p:cNvPr id="191" name="TextBox 85">
                  <a:extLst>
                    <a:ext uri="{FF2B5EF4-FFF2-40B4-BE49-F238E27FC236}">
                      <a16:creationId xmlns:a16="http://schemas.microsoft.com/office/drawing/2014/main" id="{B0ABDAFE-B4B7-45B0-B544-8A9498041722}"/>
                    </a:ext>
                  </a:extLst>
                </p:cNvPr>
                <p:cNvSpPr txBox="1">
                  <a:spLocks noChangeArrowheads="1"/>
                </p:cNvSpPr>
                <p:nvPr/>
              </p:nvSpPr>
              <p:spPr bwMode="auto">
                <a:xfrm>
                  <a:off x="4903581" y="4170662"/>
                  <a:ext cx="337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cs typeface="Arial" panose="020B0604020202020204" pitchFamily="34" charset="0"/>
                    </a:rPr>
                    <a: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GB" alt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192" name="Straight Connector 191">
                  <a:extLst>
                    <a:ext uri="{FF2B5EF4-FFF2-40B4-BE49-F238E27FC236}">
                      <a16:creationId xmlns:a16="http://schemas.microsoft.com/office/drawing/2014/main" id="{007E2846-F2D5-45CF-86D7-846619FC7F69}"/>
                    </a:ext>
                  </a:extLst>
                </p:cNvPr>
                <p:cNvCxnSpPr/>
                <p:nvPr/>
              </p:nvCxnSpPr>
              <p:spPr bwMode="auto">
                <a:xfrm flipH="1">
                  <a:off x="5294525" y="4276088"/>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DD952083-70D9-4AC8-91A4-D2C25E0A1CC6}"/>
                  </a:ext>
                </a:extLst>
              </p:cNvPr>
              <p:cNvGrpSpPr/>
              <p:nvPr/>
            </p:nvGrpSpPr>
            <p:grpSpPr>
              <a:xfrm>
                <a:off x="4972180" y="3398076"/>
                <a:ext cx="384784" cy="215444"/>
                <a:chOff x="4973034" y="3591945"/>
                <a:chExt cx="384784" cy="215444"/>
              </a:xfrm>
            </p:grpSpPr>
            <p:sp>
              <p:nvSpPr>
                <p:cNvPr id="189" name="TextBox 83">
                  <a:extLst>
                    <a:ext uri="{FF2B5EF4-FFF2-40B4-BE49-F238E27FC236}">
                      <a16:creationId xmlns:a16="http://schemas.microsoft.com/office/drawing/2014/main" id="{D6B81EF1-53BD-413F-A655-F11B446D2F1D}"/>
                    </a:ext>
                  </a:extLst>
                </p:cNvPr>
                <p:cNvSpPr txBox="1">
                  <a:spLocks noChangeArrowheads="1"/>
                </p:cNvSpPr>
                <p:nvPr/>
              </p:nvSpPr>
              <p:spPr bwMode="auto">
                <a:xfrm>
                  <a:off x="4973034" y="3591945"/>
                  <a:ext cx="268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1</a:t>
                  </a:r>
                  <a:endParaRPr lang="en-GB" altLang="en-US" sz="1400" baseline="30000" dirty="0">
                    <a:solidFill>
                      <a:srgbClr val="000000"/>
                    </a:solidFill>
                  </a:endParaRPr>
                </a:p>
              </p:txBody>
            </p:sp>
            <p:cxnSp>
              <p:nvCxnSpPr>
                <p:cNvPr id="190" name="Straight Connector 189">
                  <a:extLst>
                    <a:ext uri="{FF2B5EF4-FFF2-40B4-BE49-F238E27FC236}">
                      <a16:creationId xmlns:a16="http://schemas.microsoft.com/office/drawing/2014/main" id="{589F5563-99E8-4856-BF8E-0087834AB5F8}"/>
                    </a:ext>
                  </a:extLst>
                </p:cNvPr>
                <p:cNvCxnSpPr/>
                <p:nvPr/>
              </p:nvCxnSpPr>
              <p:spPr bwMode="auto">
                <a:xfrm flipH="1">
                  <a:off x="5294714" y="3697371"/>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5DDE3CE6-269A-43A1-BA46-7658877A4A23}"/>
                  </a:ext>
                </a:extLst>
              </p:cNvPr>
              <p:cNvGrpSpPr/>
              <p:nvPr/>
            </p:nvGrpSpPr>
            <p:grpSpPr>
              <a:xfrm>
                <a:off x="4972513" y="3784370"/>
                <a:ext cx="384784" cy="215444"/>
                <a:chOff x="4973034" y="3591945"/>
                <a:chExt cx="384784" cy="215444"/>
              </a:xfrm>
            </p:grpSpPr>
            <p:sp>
              <p:nvSpPr>
                <p:cNvPr id="187" name="TextBox 83">
                  <a:extLst>
                    <a:ext uri="{FF2B5EF4-FFF2-40B4-BE49-F238E27FC236}">
                      <a16:creationId xmlns:a16="http://schemas.microsoft.com/office/drawing/2014/main" id="{E1DC63CC-E48B-4B36-9297-5F8F0D13FEB3}"/>
                    </a:ext>
                  </a:extLst>
                </p:cNvPr>
                <p:cNvSpPr txBox="1">
                  <a:spLocks noChangeArrowheads="1"/>
                </p:cNvSpPr>
                <p:nvPr/>
              </p:nvSpPr>
              <p:spPr bwMode="auto">
                <a:xfrm>
                  <a:off x="4973034" y="3591945"/>
                  <a:ext cx="268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0</a:t>
                  </a:r>
                  <a:endParaRPr lang="en-GB" altLang="en-US" sz="1400" baseline="30000" dirty="0">
                    <a:solidFill>
                      <a:srgbClr val="000000"/>
                    </a:solidFill>
                  </a:endParaRPr>
                </a:p>
              </p:txBody>
            </p:sp>
            <p:cxnSp>
              <p:nvCxnSpPr>
                <p:cNvPr id="188" name="Straight Connector 187">
                  <a:extLst>
                    <a:ext uri="{FF2B5EF4-FFF2-40B4-BE49-F238E27FC236}">
                      <a16:creationId xmlns:a16="http://schemas.microsoft.com/office/drawing/2014/main" id="{DD68AC15-6BE0-4A4B-B9B9-6D0FBFE774EA}"/>
                    </a:ext>
                  </a:extLst>
                </p:cNvPr>
                <p:cNvCxnSpPr/>
                <p:nvPr/>
              </p:nvCxnSpPr>
              <p:spPr bwMode="auto">
                <a:xfrm flipH="1">
                  <a:off x="5294714" y="3697371"/>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5548ECE4-3555-44A5-A02B-6D2C84786F72}"/>
                </a:ext>
              </a:extLst>
            </p:cNvPr>
            <p:cNvGrpSpPr/>
            <p:nvPr/>
          </p:nvGrpSpPr>
          <p:grpSpPr>
            <a:xfrm>
              <a:off x="4419070" y="2821781"/>
              <a:ext cx="607740" cy="470296"/>
              <a:chOff x="4419070" y="2821781"/>
              <a:chExt cx="607740" cy="470296"/>
            </a:xfrm>
          </p:grpSpPr>
          <p:grpSp>
            <p:nvGrpSpPr>
              <p:cNvPr id="157" name="Group 156">
                <a:extLst>
                  <a:ext uri="{FF2B5EF4-FFF2-40B4-BE49-F238E27FC236}">
                    <a16:creationId xmlns:a16="http://schemas.microsoft.com/office/drawing/2014/main" id="{0EC374CD-1FA7-4F63-8E66-FA6347975F9B}"/>
                  </a:ext>
                </a:extLst>
              </p:cNvPr>
              <p:cNvGrpSpPr/>
              <p:nvPr/>
            </p:nvGrpSpPr>
            <p:grpSpPr>
              <a:xfrm>
                <a:off x="4576406" y="3008431"/>
                <a:ext cx="135731" cy="181253"/>
                <a:chOff x="4572000" y="3007240"/>
                <a:chExt cx="135731" cy="181253"/>
              </a:xfrm>
            </p:grpSpPr>
            <p:sp>
              <p:nvSpPr>
                <p:cNvPr id="173" name="Rectangle 172">
                  <a:extLst>
                    <a:ext uri="{FF2B5EF4-FFF2-40B4-BE49-F238E27FC236}">
                      <a16:creationId xmlns:a16="http://schemas.microsoft.com/office/drawing/2014/main" id="{B7A62634-CBE5-4B3C-9706-0A03A78D2A6D}"/>
                    </a:ext>
                  </a:extLst>
                </p:cNvPr>
                <p:cNvSpPr/>
                <p:nvPr/>
              </p:nvSpPr>
              <p:spPr>
                <a:xfrm>
                  <a:off x="4572000" y="3048000"/>
                  <a:ext cx="135731" cy="1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4" name="Group 173">
                  <a:extLst>
                    <a:ext uri="{FF2B5EF4-FFF2-40B4-BE49-F238E27FC236}">
                      <a16:creationId xmlns:a16="http://schemas.microsoft.com/office/drawing/2014/main" id="{5ECEADAF-3F37-4417-92D6-3FA68FC8F843}"/>
                    </a:ext>
                  </a:extLst>
                </p:cNvPr>
                <p:cNvGrpSpPr/>
                <p:nvPr/>
              </p:nvGrpSpPr>
              <p:grpSpPr>
                <a:xfrm>
                  <a:off x="4605622" y="3007240"/>
                  <a:ext cx="72008" cy="143520"/>
                  <a:chOff x="4608004" y="3014381"/>
                  <a:chExt cx="72008" cy="143520"/>
                </a:xfrm>
              </p:grpSpPr>
              <p:cxnSp>
                <p:nvCxnSpPr>
                  <p:cNvPr id="175" name="Straight Connector 174">
                    <a:extLst>
                      <a:ext uri="{FF2B5EF4-FFF2-40B4-BE49-F238E27FC236}">
                        <a16:creationId xmlns:a16="http://schemas.microsoft.com/office/drawing/2014/main" id="{E129D36B-FD7B-4306-8044-2E33EC1110BD}"/>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B3F64C4-4E67-4E8E-8E45-A39DAF7C97B5}"/>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58" name="Group 157">
                <a:extLst>
                  <a:ext uri="{FF2B5EF4-FFF2-40B4-BE49-F238E27FC236}">
                    <a16:creationId xmlns:a16="http://schemas.microsoft.com/office/drawing/2014/main" id="{B2B4CBBE-2E9C-435A-A2D6-D612F53C373B}"/>
                  </a:ext>
                </a:extLst>
              </p:cNvPr>
              <p:cNvGrpSpPr/>
              <p:nvPr/>
            </p:nvGrpSpPr>
            <p:grpSpPr>
              <a:xfrm>
                <a:off x="4733742" y="2901554"/>
                <a:ext cx="135731" cy="288131"/>
                <a:chOff x="4733742" y="2901554"/>
                <a:chExt cx="135731" cy="288131"/>
              </a:xfrm>
            </p:grpSpPr>
            <p:sp>
              <p:nvSpPr>
                <p:cNvPr id="169" name="Rectangle 168">
                  <a:extLst>
                    <a:ext uri="{FF2B5EF4-FFF2-40B4-BE49-F238E27FC236}">
                      <a16:creationId xmlns:a16="http://schemas.microsoft.com/office/drawing/2014/main" id="{286E5353-B993-425A-83FB-D3F4AFAB737F}"/>
                    </a:ext>
                  </a:extLst>
                </p:cNvPr>
                <p:cNvSpPr/>
                <p:nvPr/>
              </p:nvSpPr>
              <p:spPr>
                <a:xfrm>
                  <a:off x="4733742" y="2971801"/>
                  <a:ext cx="135731" cy="21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0" name="Group 169">
                  <a:extLst>
                    <a:ext uri="{FF2B5EF4-FFF2-40B4-BE49-F238E27FC236}">
                      <a16:creationId xmlns:a16="http://schemas.microsoft.com/office/drawing/2014/main" id="{605ACD9D-0ECC-45F1-B4DC-E2DC44D55B94}"/>
                    </a:ext>
                  </a:extLst>
                </p:cNvPr>
                <p:cNvGrpSpPr/>
                <p:nvPr/>
              </p:nvGrpSpPr>
              <p:grpSpPr>
                <a:xfrm>
                  <a:off x="4767364" y="2901554"/>
                  <a:ext cx="72008" cy="250398"/>
                  <a:chOff x="4608004" y="3014381"/>
                  <a:chExt cx="72008" cy="143520"/>
                </a:xfrm>
              </p:grpSpPr>
              <p:cxnSp>
                <p:nvCxnSpPr>
                  <p:cNvPr id="171" name="Straight Connector 170">
                    <a:extLst>
                      <a:ext uri="{FF2B5EF4-FFF2-40B4-BE49-F238E27FC236}">
                        <a16:creationId xmlns:a16="http://schemas.microsoft.com/office/drawing/2014/main" id="{7EB758C6-C34E-4BBD-8870-E536B238B36B}"/>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BD4AD71-55BD-4D2A-B611-61CCC9E7DCD6}"/>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73397648-E3CC-435F-B7A8-CF5D41632D36}"/>
                  </a:ext>
                </a:extLst>
              </p:cNvPr>
              <p:cNvGrpSpPr/>
              <p:nvPr/>
            </p:nvGrpSpPr>
            <p:grpSpPr>
              <a:xfrm>
                <a:off x="4891079" y="2821781"/>
                <a:ext cx="135731" cy="367903"/>
                <a:chOff x="4891079" y="2821781"/>
                <a:chExt cx="135731" cy="367903"/>
              </a:xfrm>
            </p:grpSpPr>
            <p:sp>
              <p:nvSpPr>
                <p:cNvPr id="165" name="Rectangle 164">
                  <a:extLst>
                    <a:ext uri="{FF2B5EF4-FFF2-40B4-BE49-F238E27FC236}">
                      <a16:creationId xmlns:a16="http://schemas.microsoft.com/office/drawing/2014/main" id="{4C417F70-20D8-4F99-9136-241A4E62CF46}"/>
                    </a:ext>
                  </a:extLst>
                </p:cNvPr>
                <p:cNvSpPr/>
                <p:nvPr/>
              </p:nvSpPr>
              <p:spPr>
                <a:xfrm>
                  <a:off x="4891079" y="2897981"/>
                  <a:ext cx="135731" cy="291703"/>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6" name="Group 165">
                  <a:extLst>
                    <a:ext uri="{FF2B5EF4-FFF2-40B4-BE49-F238E27FC236}">
                      <a16:creationId xmlns:a16="http://schemas.microsoft.com/office/drawing/2014/main" id="{254529DA-96B8-48B6-84C7-53E63150C2C4}"/>
                    </a:ext>
                  </a:extLst>
                </p:cNvPr>
                <p:cNvGrpSpPr/>
                <p:nvPr/>
              </p:nvGrpSpPr>
              <p:grpSpPr>
                <a:xfrm>
                  <a:off x="4924701" y="2821781"/>
                  <a:ext cx="72008" cy="330170"/>
                  <a:chOff x="4608004" y="3014381"/>
                  <a:chExt cx="72008" cy="143520"/>
                </a:xfrm>
              </p:grpSpPr>
              <p:cxnSp>
                <p:nvCxnSpPr>
                  <p:cNvPr id="167" name="Straight Connector 166">
                    <a:extLst>
                      <a:ext uri="{FF2B5EF4-FFF2-40B4-BE49-F238E27FC236}">
                        <a16:creationId xmlns:a16="http://schemas.microsoft.com/office/drawing/2014/main" id="{E0A439F2-E4F2-4475-B9B8-293C4F0CAF11}"/>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038702A-EF86-41A2-990F-CBD4427ED1A2}"/>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611FEB76-264A-48E4-9B4F-7F5A22622318}"/>
                  </a:ext>
                </a:extLst>
              </p:cNvPr>
              <p:cNvGrpSpPr/>
              <p:nvPr/>
            </p:nvGrpSpPr>
            <p:grpSpPr>
              <a:xfrm>
                <a:off x="4419070" y="3202392"/>
                <a:ext cx="135731" cy="89685"/>
                <a:chOff x="4419070" y="3202392"/>
                <a:chExt cx="135731" cy="89685"/>
              </a:xfrm>
            </p:grpSpPr>
            <p:sp>
              <p:nvSpPr>
                <p:cNvPr id="161" name="Rectangle 160">
                  <a:extLst>
                    <a:ext uri="{FF2B5EF4-FFF2-40B4-BE49-F238E27FC236}">
                      <a16:creationId xmlns:a16="http://schemas.microsoft.com/office/drawing/2014/main" id="{897CE58A-E0B4-4386-A163-D6C34DE9126E}"/>
                    </a:ext>
                  </a:extLst>
                </p:cNvPr>
                <p:cNvSpPr/>
                <p:nvPr/>
              </p:nvSpPr>
              <p:spPr>
                <a:xfrm flipV="1">
                  <a:off x="4419070" y="3202392"/>
                  <a:ext cx="135731" cy="25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2" name="Group 161">
                  <a:extLst>
                    <a:ext uri="{FF2B5EF4-FFF2-40B4-BE49-F238E27FC236}">
                      <a16:creationId xmlns:a16="http://schemas.microsoft.com/office/drawing/2014/main" id="{284FAACE-4802-43AA-B3F9-0738499DB898}"/>
                    </a:ext>
                  </a:extLst>
                </p:cNvPr>
                <p:cNvGrpSpPr/>
                <p:nvPr/>
              </p:nvGrpSpPr>
              <p:grpSpPr>
                <a:xfrm flipV="1">
                  <a:off x="4452692" y="3222266"/>
                  <a:ext cx="72008" cy="69811"/>
                  <a:chOff x="4608004" y="3014381"/>
                  <a:chExt cx="72008" cy="143520"/>
                </a:xfrm>
              </p:grpSpPr>
              <p:cxnSp>
                <p:nvCxnSpPr>
                  <p:cNvPr id="163" name="Straight Connector 162">
                    <a:extLst>
                      <a:ext uri="{FF2B5EF4-FFF2-40B4-BE49-F238E27FC236}">
                        <a16:creationId xmlns:a16="http://schemas.microsoft.com/office/drawing/2014/main" id="{F56EBD34-E5B7-4E48-89EA-CE473857A5D6}"/>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053CA0-507C-4BCC-A2F1-D358462A310F}"/>
                      </a:ext>
                    </a:extLst>
                  </p:cNvPr>
                  <p:cNvCxnSpPr/>
                  <p:nvPr/>
                </p:nvCxnSpPr>
                <p:spPr>
                  <a:xfrm>
                    <a:off x="4644008" y="3014381"/>
                    <a:ext cx="0" cy="143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4" name="Group 33">
              <a:extLst>
                <a:ext uri="{FF2B5EF4-FFF2-40B4-BE49-F238E27FC236}">
                  <a16:creationId xmlns:a16="http://schemas.microsoft.com/office/drawing/2014/main" id="{6BADBF50-6A43-45CF-AEC8-9FEF46EA2EBE}"/>
                </a:ext>
              </a:extLst>
            </p:cNvPr>
            <p:cNvGrpSpPr/>
            <p:nvPr/>
          </p:nvGrpSpPr>
          <p:grpSpPr>
            <a:xfrm>
              <a:off x="5060982" y="2768203"/>
              <a:ext cx="607740" cy="523874"/>
              <a:chOff x="5056041" y="2768203"/>
              <a:chExt cx="607740" cy="523874"/>
            </a:xfrm>
          </p:grpSpPr>
          <p:grpSp>
            <p:nvGrpSpPr>
              <p:cNvPr id="137" name="Group 136">
                <a:extLst>
                  <a:ext uri="{FF2B5EF4-FFF2-40B4-BE49-F238E27FC236}">
                    <a16:creationId xmlns:a16="http://schemas.microsoft.com/office/drawing/2014/main" id="{534CE8BA-8306-47BE-BF3D-38DEECC39A6F}"/>
                  </a:ext>
                </a:extLst>
              </p:cNvPr>
              <p:cNvGrpSpPr/>
              <p:nvPr/>
            </p:nvGrpSpPr>
            <p:grpSpPr>
              <a:xfrm>
                <a:off x="5213377" y="2949178"/>
                <a:ext cx="135731" cy="240507"/>
                <a:chOff x="5213377" y="2949178"/>
                <a:chExt cx="135731" cy="240507"/>
              </a:xfrm>
            </p:grpSpPr>
            <p:sp>
              <p:nvSpPr>
                <p:cNvPr id="153" name="Rectangle 152">
                  <a:extLst>
                    <a:ext uri="{FF2B5EF4-FFF2-40B4-BE49-F238E27FC236}">
                      <a16:creationId xmlns:a16="http://schemas.microsoft.com/office/drawing/2014/main" id="{565DFC9F-2FE8-4BEB-8FDD-4851E27E15F5}"/>
                    </a:ext>
                  </a:extLst>
                </p:cNvPr>
                <p:cNvSpPr/>
                <p:nvPr/>
              </p:nvSpPr>
              <p:spPr>
                <a:xfrm>
                  <a:off x="5213377" y="2999185"/>
                  <a:ext cx="135731"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4" name="Group 153">
                  <a:extLst>
                    <a:ext uri="{FF2B5EF4-FFF2-40B4-BE49-F238E27FC236}">
                      <a16:creationId xmlns:a16="http://schemas.microsoft.com/office/drawing/2014/main" id="{6A5A52EF-82D3-418F-83BD-78D1DC6EA416}"/>
                    </a:ext>
                  </a:extLst>
                </p:cNvPr>
                <p:cNvGrpSpPr/>
                <p:nvPr/>
              </p:nvGrpSpPr>
              <p:grpSpPr>
                <a:xfrm>
                  <a:off x="5246999" y="2949178"/>
                  <a:ext cx="72008" cy="202773"/>
                  <a:chOff x="4608004" y="3014381"/>
                  <a:chExt cx="72008" cy="143520"/>
                </a:xfrm>
              </p:grpSpPr>
              <p:cxnSp>
                <p:nvCxnSpPr>
                  <p:cNvPr id="155" name="Straight Connector 154">
                    <a:extLst>
                      <a:ext uri="{FF2B5EF4-FFF2-40B4-BE49-F238E27FC236}">
                        <a16:creationId xmlns:a16="http://schemas.microsoft.com/office/drawing/2014/main" id="{002CAD3F-3707-4F24-B5D0-3650AE0A4654}"/>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C8BA1E9-5264-4439-9F67-A50FA0AB7222}"/>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a:extLst>
                  <a:ext uri="{FF2B5EF4-FFF2-40B4-BE49-F238E27FC236}">
                    <a16:creationId xmlns:a16="http://schemas.microsoft.com/office/drawing/2014/main" id="{2D2FAD72-FBA8-4392-959C-6FD1E3E878B8}"/>
                  </a:ext>
                </a:extLst>
              </p:cNvPr>
              <p:cNvGrpSpPr/>
              <p:nvPr/>
            </p:nvGrpSpPr>
            <p:grpSpPr>
              <a:xfrm>
                <a:off x="5370713" y="2812256"/>
                <a:ext cx="135731" cy="377429"/>
                <a:chOff x="5370713" y="2812256"/>
                <a:chExt cx="135731" cy="377429"/>
              </a:xfrm>
            </p:grpSpPr>
            <p:sp>
              <p:nvSpPr>
                <p:cNvPr id="149" name="Rectangle 148">
                  <a:extLst>
                    <a:ext uri="{FF2B5EF4-FFF2-40B4-BE49-F238E27FC236}">
                      <a16:creationId xmlns:a16="http://schemas.microsoft.com/office/drawing/2014/main" id="{EE8B7395-6C56-438F-A85B-CF89DB3343EA}"/>
                    </a:ext>
                  </a:extLst>
                </p:cNvPr>
                <p:cNvSpPr/>
                <p:nvPr/>
              </p:nvSpPr>
              <p:spPr>
                <a:xfrm>
                  <a:off x="5370713" y="2895600"/>
                  <a:ext cx="135731" cy="294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2E7784E5-6025-4349-88C1-260D4C07E279}"/>
                    </a:ext>
                  </a:extLst>
                </p:cNvPr>
                <p:cNvGrpSpPr/>
                <p:nvPr/>
              </p:nvGrpSpPr>
              <p:grpSpPr>
                <a:xfrm>
                  <a:off x="5404335" y="2812256"/>
                  <a:ext cx="72008" cy="339696"/>
                  <a:chOff x="4608004" y="3014381"/>
                  <a:chExt cx="72008" cy="143520"/>
                </a:xfrm>
              </p:grpSpPr>
              <p:cxnSp>
                <p:nvCxnSpPr>
                  <p:cNvPr id="151" name="Straight Connector 150">
                    <a:extLst>
                      <a:ext uri="{FF2B5EF4-FFF2-40B4-BE49-F238E27FC236}">
                        <a16:creationId xmlns:a16="http://schemas.microsoft.com/office/drawing/2014/main" id="{FCEFF65F-42F0-4DCE-AE13-35469E96A3E5}"/>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A0206AD-95E4-45AF-8704-F9E1E8DA487E}"/>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39" name="Group 138">
                <a:extLst>
                  <a:ext uri="{FF2B5EF4-FFF2-40B4-BE49-F238E27FC236}">
                    <a16:creationId xmlns:a16="http://schemas.microsoft.com/office/drawing/2014/main" id="{9C662A78-B4DD-455A-BDDB-B04F1970CACB}"/>
                  </a:ext>
                </a:extLst>
              </p:cNvPr>
              <p:cNvGrpSpPr/>
              <p:nvPr/>
            </p:nvGrpSpPr>
            <p:grpSpPr>
              <a:xfrm>
                <a:off x="5528050" y="2768203"/>
                <a:ext cx="135731" cy="421482"/>
                <a:chOff x="5528050" y="2768203"/>
                <a:chExt cx="135731" cy="421482"/>
              </a:xfrm>
            </p:grpSpPr>
            <p:sp>
              <p:nvSpPr>
                <p:cNvPr id="145" name="Rectangle 144">
                  <a:extLst>
                    <a:ext uri="{FF2B5EF4-FFF2-40B4-BE49-F238E27FC236}">
                      <a16:creationId xmlns:a16="http://schemas.microsoft.com/office/drawing/2014/main" id="{4B0C7B18-4CF9-48C3-A826-AB054B16AFBB}"/>
                    </a:ext>
                  </a:extLst>
                </p:cNvPr>
                <p:cNvSpPr/>
                <p:nvPr/>
              </p:nvSpPr>
              <p:spPr>
                <a:xfrm>
                  <a:off x="5528050" y="2850357"/>
                  <a:ext cx="135731" cy="339328"/>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3B43CCA8-D737-4760-8F84-211B5DB2649D}"/>
                    </a:ext>
                  </a:extLst>
                </p:cNvPr>
                <p:cNvGrpSpPr/>
                <p:nvPr/>
              </p:nvGrpSpPr>
              <p:grpSpPr>
                <a:xfrm>
                  <a:off x="5561672" y="2768203"/>
                  <a:ext cx="72008" cy="383748"/>
                  <a:chOff x="4608004" y="3014381"/>
                  <a:chExt cx="72008" cy="143520"/>
                </a:xfrm>
              </p:grpSpPr>
              <p:cxnSp>
                <p:nvCxnSpPr>
                  <p:cNvPr id="147" name="Straight Connector 146">
                    <a:extLst>
                      <a:ext uri="{FF2B5EF4-FFF2-40B4-BE49-F238E27FC236}">
                        <a16:creationId xmlns:a16="http://schemas.microsoft.com/office/drawing/2014/main" id="{D540C6D3-43C1-4CEF-B3CE-AA9242113A51}"/>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D05246A-0008-44B3-965A-EDD4195E86B9}"/>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140" name="Group 139">
                <a:extLst>
                  <a:ext uri="{FF2B5EF4-FFF2-40B4-BE49-F238E27FC236}">
                    <a16:creationId xmlns:a16="http://schemas.microsoft.com/office/drawing/2014/main" id="{17E2AE46-D2E0-4229-9987-0239F87585E9}"/>
                  </a:ext>
                </a:extLst>
              </p:cNvPr>
              <p:cNvGrpSpPr/>
              <p:nvPr/>
            </p:nvGrpSpPr>
            <p:grpSpPr>
              <a:xfrm>
                <a:off x="5056041" y="3202392"/>
                <a:ext cx="135731" cy="89685"/>
                <a:chOff x="4419070" y="3202392"/>
                <a:chExt cx="135731" cy="89685"/>
              </a:xfrm>
            </p:grpSpPr>
            <p:sp>
              <p:nvSpPr>
                <p:cNvPr id="141" name="Rectangle 140">
                  <a:extLst>
                    <a:ext uri="{FF2B5EF4-FFF2-40B4-BE49-F238E27FC236}">
                      <a16:creationId xmlns:a16="http://schemas.microsoft.com/office/drawing/2014/main" id="{537DC574-DD61-4E11-8C0A-620E2F4CCD5B}"/>
                    </a:ext>
                  </a:extLst>
                </p:cNvPr>
                <p:cNvSpPr/>
                <p:nvPr/>
              </p:nvSpPr>
              <p:spPr>
                <a:xfrm flipV="1">
                  <a:off x="4419070" y="3202392"/>
                  <a:ext cx="135731" cy="25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2" name="Group 141">
                  <a:extLst>
                    <a:ext uri="{FF2B5EF4-FFF2-40B4-BE49-F238E27FC236}">
                      <a16:creationId xmlns:a16="http://schemas.microsoft.com/office/drawing/2014/main" id="{3086728A-CC94-4E41-9324-67AF637438C0}"/>
                    </a:ext>
                  </a:extLst>
                </p:cNvPr>
                <p:cNvGrpSpPr/>
                <p:nvPr/>
              </p:nvGrpSpPr>
              <p:grpSpPr>
                <a:xfrm flipV="1">
                  <a:off x="4452692" y="3222266"/>
                  <a:ext cx="72008" cy="69811"/>
                  <a:chOff x="4608004" y="3014381"/>
                  <a:chExt cx="72008" cy="143520"/>
                </a:xfrm>
              </p:grpSpPr>
              <p:cxnSp>
                <p:nvCxnSpPr>
                  <p:cNvPr id="143" name="Straight Connector 142">
                    <a:extLst>
                      <a:ext uri="{FF2B5EF4-FFF2-40B4-BE49-F238E27FC236}">
                        <a16:creationId xmlns:a16="http://schemas.microsoft.com/office/drawing/2014/main" id="{4A2257F6-950A-432F-BC9F-76A6C930C71D}"/>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9B3600C-1074-47BA-BBF6-B4D232FCACF8}"/>
                      </a:ext>
                    </a:extLst>
                  </p:cNvPr>
                  <p:cNvCxnSpPr/>
                  <p:nvPr/>
                </p:nvCxnSpPr>
                <p:spPr>
                  <a:xfrm>
                    <a:off x="4644008" y="3014381"/>
                    <a:ext cx="0" cy="143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5" name="Group 34">
              <a:extLst>
                <a:ext uri="{FF2B5EF4-FFF2-40B4-BE49-F238E27FC236}">
                  <a16:creationId xmlns:a16="http://schemas.microsoft.com/office/drawing/2014/main" id="{72A67D52-79CC-44CD-A187-3FEFD7F647F9}"/>
                </a:ext>
              </a:extLst>
            </p:cNvPr>
            <p:cNvGrpSpPr/>
            <p:nvPr/>
          </p:nvGrpSpPr>
          <p:grpSpPr>
            <a:xfrm>
              <a:off x="5702894" y="2293144"/>
              <a:ext cx="607740" cy="1035843"/>
              <a:chOff x="5702722" y="2293144"/>
              <a:chExt cx="607740" cy="1035843"/>
            </a:xfrm>
          </p:grpSpPr>
          <p:grpSp>
            <p:nvGrpSpPr>
              <p:cNvPr id="117" name="Group 116">
                <a:extLst>
                  <a:ext uri="{FF2B5EF4-FFF2-40B4-BE49-F238E27FC236}">
                    <a16:creationId xmlns:a16="http://schemas.microsoft.com/office/drawing/2014/main" id="{700DFB20-8A0C-4C24-84C2-7C8EBB13C98E}"/>
                  </a:ext>
                </a:extLst>
              </p:cNvPr>
              <p:cNvGrpSpPr/>
              <p:nvPr/>
            </p:nvGrpSpPr>
            <p:grpSpPr>
              <a:xfrm>
                <a:off x="5860058" y="2692003"/>
                <a:ext cx="135731" cy="497681"/>
                <a:chOff x="5860058" y="2692003"/>
                <a:chExt cx="135731" cy="497681"/>
              </a:xfrm>
            </p:grpSpPr>
            <p:sp>
              <p:nvSpPr>
                <p:cNvPr id="133" name="Rectangle 132">
                  <a:extLst>
                    <a:ext uri="{FF2B5EF4-FFF2-40B4-BE49-F238E27FC236}">
                      <a16:creationId xmlns:a16="http://schemas.microsoft.com/office/drawing/2014/main" id="{09786CD4-8FB1-41D0-9122-AD2D665AFD70}"/>
                    </a:ext>
                  </a:extLst>
                </p:cNvPr>
                <p:cNvSpPr/>
                <p:nvPr/>
              </p:nvSpPr>
              <p:spPr>
                <a:xfrm>
                  <a:off x="5860058" y="2778919"/>
                  <a:ext cx="135731" cy="410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1A9AA258-0B4D-4588-AB1D-9D0BF73CEE56}"/>
                    </a:ext>
                  </a:extLst>
                </p:cNvPr>
                <p:cNvGrpSpPr/>
                <p:nvPr/>
              </p:nvGrpSpPr>
              <p:grpSpPr>
                <a:xfrm>
                  <a:off x="5893680" y="2692003"/>
                  <a:ext cx="72008" cy="459948"/>
                  <a:chOff x="4608004" y="3014381"/>
                  <a:chExt cx="72008" cy="143520"/>
                </a:xfrm>
              </p:grpSpPr>
              <p:cxnSp>
                <p:nvCxnSpPr>
                  <p:cNvPr id="135" name="Straight Connector 134">
                    <a:extLst>
                      <a:ext uri="{FF2B5EF4-FFF2-40B4-BE49-F238E27FC236}">
                        <a16:creationId xmlns:a16="http://schemas.microsoft.com/office/drawing/2014/main" id="{EA6C85BF-A3C8-472B-8223-50AE60E115D0}"/>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027B1D5-2F5B-49C3-B51E-BC22B89A9AD4}"/>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118" name="Group 117">
                <a:extLst>
                  <a:ext uri="{FF2B5EF4-FFF2-40B4-BE49-F238E27FC236}">
                    <a16:creationId xmlns:a16="http://schemas.microsoft.com/office/drawing/2014/main" id="{3A79CCED-EAB2-43CD-AD4B-00892D9226D8}"/>
                  </a:ext>
                </a:extLst>
              </p:cNvPr>
              <p:cNvGrpSpPr/>
              <p:nvPr/>
            </p:nvGrpSpPr>
            <p:grpSpPr>
              <a:xfrm>
                <a:off x="6017394" y="2421731"/>
                <a:ext cx="135731" cy="767954"/>
                <a:chOff x="6017394" y="2421731"/>
                <a:chExt cx="135731" cy="767954"/>
              </a:xfrm>
            </p:grpSpPr>
            <p:sp>
              <p:nvSpPr>
                <p:cNvPr id="129" name="Rectangle 128">
                  <a:extLst>
                    <a:ext uri="{FF2B5EF4-FFF2-40B4-BE49-F238E27FC236}">
                      <a16:creationId xmlns:a16="http://schemas.microsoft.com/office/drawing/2014/main" id="{5432383B-DCEB-4D47-8677-170B80A262D1}"/>
                    </a:ext>
                  </a:extLst>
                </p:cNvPr>
                <p:cNvSpPr/>
                <p:nvPr/>
              </p:nvSpPr>
              <p:spPr>
                <a:xfrm>
                  <a:off x="6017394" y="2508647"/>
                  <a:ext cx="135731" cy="681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56451A51-7BCB-40EB-9A7B-73EC496F9F94}"/>
                    </a:ext>
                  </a:extLst>
                </p:cNvPr>
                <p:cNvGrpSpPr/>
                <p:nvPr/>
              </p:nvGrpSpPr>
              <p:grpSpPr>
                <a:xfrm>
                  <a:off x="6051016" y="2421731"/>
                  <a:ext cx="72008" cy="730221"/>
                  <a:chOff x="4608004" y="3014381"/>
                  <a:chExt cx="72008" cy="143520"/>
                </a:xfrm>
              </p:grpSpPr>
              <p:cxnSp>
                <p:nvCxnSpPr>
                  <p:cNvPr id="131" name="Straight Connector 130">
                    <a:extLst>
                      <a:ext uri="{FF2B5EF4-FFF2-40B4-BE49-F238E27FC236}">
                        <a16:creationId xmlns:a16="http://schemas.microsoft.com/office/drawing/2014/main" id="{BD527492-43A4-4DEC-BFDD-06DF4A879E6C}"/>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B0B70FD-65B6-407F-8C2F-92BC5052DAC6}"/>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a:extLst>
                  <a:ext uri="{FF2B5EF4-FFF2-40B4-BE49-F238E27FC236}">
                    <a16:creationId xmlns:a16="http://schemas.microsoft.com/office/drawing/2014/main" id="{59979AF8-7421-4B8C-B3B5-C07710DED95F}"/>
                  </a:ext>
                </a:extLst>
              </p:cNvPr>
              <p:cNvGrpSpPr/>
              <p:nvPr/>
            </p:nvGrpSpPr>
            <p:grpSpPr>
              <a:xfrm>
                <a:off x="6174731" y="2293144"/>
                <a:ext cx="135731" cy="896540"/>
                <a:chOff x="6174731" y="2293144"/>
                <a:chExt cx="135731" cy="896540"/>
              </a:xfrm>
            </p:grpSpPr>
            <p:sp>
              <p:nvSpPr>
                <p:cNvPr id="125" name="Rectangle 124">
                  <a:extLst>
                    <a:ext uri="{FF2B5EF4-FFF2-40B4-BE49-F238E27FC236}">
                      <a16:creationId xmlns:a16="http://schemas.microsoft.com/office/drawing/2014/main" id="{FAAFED62-7D05-4313-B746-EDFE10A43498}"/>
                    </a:ext>
                  </a:extLst>
                </p:cNvPr>
                <p:cNvSpPr/>
                <p:nvPr/>
              </p:nvSpPr>
              <p:spPr>
                <a:xfrm>
                  <a:off x="6174731" y="2405063"/>
                  <a:ext cx="135731" cy="784621"/>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id="{E6FF24E6-5795-49EB-815F-CAFA35D7F814}"/>
                    </a:ext>
                  </a:extLst>
                </p:cNvPr>
                <p:cNvGrpSpPr/>
                <p:nvPr/>
              </p:nvGrpSpPr>
              <p:grpSpPr>
                <a:xfrm>
                  <a:off x="6208353" y="2293144"/>
                  <a:ext cx="72008" cy="858807"/>
                  <a:chOff x="4608004" y="3014381"/>
                  <a:chExt cx="72008" cy="143520"/>
                </a:xfrm>
              </p:grpSpPr>
              <p:cxnSp>
                <p:nvCxnSpPr>
                  <p:cNvPr id="127" name="Straight Connector 126">
                    <a:extLst>
                      <a:ext uri="{FF2B5EF4-FFF2-40B4-BE49-F238E27FC236}">
                        <a16:creationId xmlns:a16="http://schemas.microsoft.com/office/drawing/2014/main" id="{76CDCD36-5277-4FA0-A2B2-8AFED263607A}"/>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30885D1-83F0-43F3-A49B-75A5081F076F}"/>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120" name="Group 119">
                <a:extLst>
                  <a:ext uri="{FF2B5EF4-FFF2-40B4-BE49-F238E27FC236}">
                    <a16:creationId xmlns:a16="http://schemas.microsoft.com/office/drawing/2014/main" id="{596F8827-766B-4CBA-A611-644683D049E7}"/>
                  </a:ext>
                </a:extLst>
              </p:cNvPr>
              <p:cNvGrpSpPr/>
              <p:nvPr/>
            </p:nvGrpSpPr>
            <p:grpSpPr>
              <a:xfrm>
                <a:off x="5702722" y="3202390"/>
                <a:ext cx="135731" cy="126597"/>
                <a:chOff x="5702722" y="3202390"/>
                <a:chExt cx="135731" cy="126597"/>
              </a:xfrm>
            </p:grpSpPr>
            <p:sp>
              <p:nvSpPr>
                <p:cNvPr id="121" name="Rectangle 120">
                  <a:extLst>
                    <a:ext uri="{FF2B5EF4-FFF2-40B4-BE49-F238E27FC236}">
                      <a16:creationId xmlns:a16="http://schemas.microsoft.com/office/drawing/2014/main" id="{59457029-3AD2-47E6-A7E4-4B8DA568B092}"/>
                    </a:ext>
                  </a:extLst>
                </p:cNvPr>
                <p:cNvSpPr/>
                <p:nvPr/>
              </p:nvSpPr>
              <p:spPr>
                <a:xfrm flipV="1">
                  <a:off x="5702722" y="3202390"/>
                  <a:ext cx="135731" cy="56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a:extLst>
                    <a:ext uri="{FF2B5EF4-FFF2-40B4-BE49-F238E27FC236}">
                      <a16:creationId xmlns:a16="http://schemas.microsoft.com/office/drawing/2014/main" id="{F22B28D9-6173-4C2F-8526-3C4379D7FFE3}"/>
                    </a:ext>
                  </a:extLst>
                </p:cNvPr>
                <p:cNvGrpSpPr/>
                <p:nvPr/>
              </p:nvGrpSpPr>
              <p:grpSpPr>
                <a:xfrm flipV="1">
                  <a:off x="5736344" y="3222265"/>
                  <a:ext cx="72008" cy="106722"/>
                  <a:chOff x="4608004" y="3014381"/>
                  <a:chExt cx="72008" cy="143520"/>
                </a:xfrm>
              </p:grpSpPr>
              <p:cxnSp>
                <p:nvCxnSpPr>
                  <p:cNvPr id="123" name="Straight Connector 122">
                    <a:extLst>
                      <a:ext uri="{FF2B5EF4-FFF2-40B4-BE49-F238E27FC236}">
                        <a16:creationId xmlns:a16="http://schemas.microsoft.com/office/drawing/2014/main" id="{1A1A9A31-F774-47AD-B8F7-8E8978D24AB3}"/>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2CE8DC6-C3F6-4F2C-869C-BC475D95E22D}"/>
                      </a:ext>
                    </a:extLst>
                  </p:cNvPr>
                  <p:cNvCxnSpPr/>
                  <p:nvPr/>
                </p:nvCxnSpPr>
                <p:spPr>
                  <a:xfrm>
                    <a:off x="4644008" y="3014381"/>
                    <a:ext cx="0" cy="143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6" name="Group 35">
              <a:extLst>
                <a:ext uri="{FF2B5EF4-FFF2-40B4-BE49-F238E27FC236}">
                  <a16:creationId xmlns:a16="http://schemas.microsoft.com/office/drawing/2014/main" id="{A71B3B22-1314-4D78-9E26-C65F6B23F376}"/>
                </a:ext>
              </a:extLst>
            </p:cNvPr>
            <p:cNvGrpSpPr/>
            <p:nvPr/>
          </p:nvGrpSpPr>
          <p:grpSpPr>
            <a:xfrm>
              <a:off x="6344806" y="1810941"/>
              <a:ext cx="607740" cy="1412467"/>
              <a:chOff x="6347022" y="1810941"/>
              <a:chExt cx="607740" cy="1412467"/>
            </a:xfrm>
          </p:grpSpPr>
          <p:grpSp>
            <p:nvGrpSpPr>
              <p:cNvPr id="97" name="Group 96">
                <a:extLst>
                  <a:ext uri="{FF2B5EF4-FFF2-40B4-BE49-F238E27FC236}">
                    <a16:creationId xmlns:a16="http://schemas.microsoft.com/office/drawing/2014/main" id="{7743142C-E028-49BA-90DC-51C7A6499265}"/>
                  </a:ext>
                </a:extLst>
              </p:cNvPr>
              <p:cNvGrpSpPr/>
              <p:nvPr/>
            </p:nvGrpSpPr>
            <p:grpSpPr>
              <a:xfrm>
                <a:off x="6504358" y="2688431"/>
                <a:ext cx="135731" cy="501254"/>
                <a:chOff x="6504358" y="2688431"/>
                <a:chExt cx="135731" cy="501254"/>
              </a:xfrm>
            </p:grpSpPr>
            <p:sp>
              <p:nvSpPr>
                <p:cNvPr id="113" name="Rectangle 112">
                  <a:extLst>
                    <a:ext uri="{FF2B5EF4-FFF2-40B4-BE49-F238E27FC236}">
                      <a16:creationId xmlns:a16="http://schemas.microsoft.com/office/drawing/2014/main" id="{ACAEB162-8B6F-4F98-BB9B-DF1839D5A2DC}"/>
                    </a:ext>
                  </a:extLst>
                </p:cNvPr>
                <p:cNvSpPr/>
                <p:nvPr/>
              </p:nvSpPr>
              <p:spPr>
                <a:xfrm>
                  <a:off x="6504358" y="2762251"/>
                  <a:ext cx="135731" cy="427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4" name="Group 113">
                  <a:extLst>
                    <a:ext uri="{FF2B5EF4-FFF2-40B4-BE49-F238E27FC236}">
                      <a16:creationId xmlns:a16="http://schemas.microsoft.com/office/drawing/2014/main" id="{2FF5D544-750B-4F49-83AF-8B72FE5F0E0A}"/>
                    </a:ext>
                  </a:extLst>
                </p:cNvPr>
                <p:cNvGrpSpPr/>
                <p:nvPr/>
              </p:nvGrpSpPr>
              <p:grpSpPr>
                <a:xfrm>
                  <a:off x="6537980" y="2688431"/>
                  <a:ext cx="72008" cy="463520"/>
                  <a:chOff x="4608004" y="3014381"/>
                  <a:chExt cx="72008" cy="143520"/>
                </a:xfrm>
              </p:grpSpPr>
              <p:cxnSp>
                <p:nvCxnSpPr>
                  <p:cNvPr id="115" name="Straight Connector 114">
                    <a:extLst>
                      <a:ext uri="{FF2B5EF4-FFF2-40B4-BE49-F238E27FC236}">
                        <a16:creationId xmlns:a16="http://schemas.microsoft.com/office/drawing/2014/main" id="{CFED0047-ADCA-4073-8DC5-C3ECDB962727}"/>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B57AA77-2D46-40F1-BF1A-05336AA052E8}"/>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a:extLst>
                  <a:ext uri="{FF2B5EF4-FFF2-40B4-BE49-F238E27FC236}">
                    <a16:creationId xmlns:a16="http://schemas.microsoft.com/office/drawing/2014/main" id="{B8FA5123-CD0C-4508-AAF0-4387386DCDB8}"/>
                  </a:ext>
                </a:extLst>
              </p:cNvPr>
              <p:cNvGrpSpPr/>
              <p:nvPr/>
            </p:nvGrpSpPr>
            <p:grpSpPr>
              <a:xfrm>
                <a:off x="6661694" y="2264569"/>
                <a:ext cx="135731" cy="925116"/>
                <a:chOff x="6661694" y="2264569"/>
                <a:chExt cx="135731" cy="925116"/>
              </a:xfrm>
            </p:grpSpPr>
            <p:sp>
              <p:nvSpPr>
                <p:cNvPr id="109" name="Rectangle 108">
                  <a:extLst>
                    <a:ext uri="{FF2B5EF4-FFF2-40B4-BE49-F238E27FC236}">
                      <a16:creationId xmlns:a16="http://schemas.microsoft.com/office/drawing/2014/main" id="{C5D84D69-55CA-4701-864E-92A3412D5611}"/>
                    </a:ext>
                  </a:extLst>
                </p:cNvPr>
                <p:cNvSpPr/>
                <p:nvPr/>
              </p:nvSpPr>
              <p:spPr>
                <a:xfrm>
                  <a:off x="6661694" y="2314575"/>
                  <a:ext cx="135731" cy="875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8759BF08-A77B-498A-867A-D416DCBBDA14}"/>
                    </a:ext>
                  </a:extLst>
                </p:cNvPr>
                <p:cNvGrpSpPr/>
                <p:nvPr/>
              </p:nvGrpSpPr>
              <p:grpSpPr>
                <a:xfrm>
                  <a:off x="6695316" y="2264569"/>
                  <a:ext cx="72008" cy="887383"/>
                  <a:chOff x="4608004" y="3014381"/>
                  <a:chExt cx="72008" cy="143520"/>
                </a:xfrm>
              </p:grpSpPr>
              <p:cxnSp>
                <p:nvCxnSpPr>
                  <p:cNvPr id="111" name="Straight Connector 110">
                    <a:extLst>
                      <a:ext uri="{FF2B5EF4-FFF2-40B4-BE49-F238E27FC236}">
                        <a16:creationId xmlns:a16="http://schemas.microsoft.com/office/drawing/2014/main" id="{1DC3F7AF-15DE-42C0-9C0D-080A509F677E}"/>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0E7FB14-4B3A-437F-9EB2-2454EF3E4646}"/>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99" name="Group 98">
                <a:extLst>
                  <a:ext uri="{FF2B5EF4-FFF2-40B4-BE49-F238E27FC236}">
                    <a16:creationId xmlns:a16="http://schemas.microsoft.com/office/drawing/2014/main" id="{3F8D654B-1C0B-4F24-A53A-03E022505570}"/>
                  </a:ext>
                </a:extLst>
              </p:cNvPr>
              <p:cNvGrpSpPr/>
              <p:nvPr/>
            </p:nvGrpSpPr>
            <p:grpSpPr>
              <a:xfrm>
                <a:off x="6819031" y="1810941"/>
                <a:ext cx="135731" cy="1378743"/>
                <a:chOff x="6819031" y="1810941"/>
                <a:chExt cx="135731" cy="1378743"/>
              </a:xfrm>
            </p:grpSpPr>
            <p:sp>
              <p:nvSpPr>
                <p:cNvPr id="105" name="Rectangle 104">
                  <a:extLst>
                    <a:ext uri="{FF2B5EF4-FFF2-40B4-BE49-F238E27FC236}">
                      <a16:creationId xmlns:a16="http://schemas.microsoft.com/office/drawing/2014/main" id="{3F4B760D-3842-4E96-971E-BFE88DA5BE03}"/>
                    </a:ext>
                  </a:extLst>
                </p:cNvPr>
                <p:cNvSpPr/>
                <p:nvPr/>
              </p:nvSpPr>
              <p:spPr>
                <a:xfrm>
                  <a:off x="6819031" y="1952625"/>
                  <a:ext cx="135731" cy="1237059"/>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05">
                  <a:extLst>
                    <a:ext uri="{FF2B5EF4-FFF2-40B4-BE49-F238E27FC236}">
                      <a16:creationId xmlns:a16="http://schemas.microsoft.com/office/drawing/2014/main" id="{D2DA6D2A-3490-4C14-BED7-FC05704417AA}"/>
                    </a:ext>
                  </a:extLst>
                </p:cNvPr>
                <p:cNvGrpSpPr/>
                <p:nvPr/>
              </p:nvGrpSpPr>
              <p:grpSpPr>
                <a:xfrm>
                  <a:off x="6852653" y="1810941"/>
                  <a:ext cx="72008" cy="1341010"/>
                  <a:chOff x="4608004" y="3014381"/>
                  <a:chExt cx="72008" cy="143520"/>
                </a:xfrm>
              </p:grpSpPr>
              <p:cxnSp>
                <p:nvCxnSpPr>
                  <p:cNvPr id="107" name="Straight Connector 106">
                    <a:extLst>
                      <a:ext uri="{FF2B5EF4-FFF2-40B4-BE49-F238E27FC236}">
                        <a16:creationId xmlns:a16="http://schemas.microsoft.com/office/drawing/2014/main" id="{7BC80914-D057-4648-863B-8E08F75BB89B}"/>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B8F7A75-BCD8-49F7-AE66-8B66358CEE62}"/>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100" name="Group 99">
                <a:extLst>
                  <a:ext uri="{FF2B5EF4-FFF2-40B4-BE49-F238E27FC236}">
                    <a16:creationId xmlns:a16="http://schemas.microsoft.com/office/drawing/2014/main" id="{C1B1CA47-F008-4510-A472-D7CF1E2C80DF}"/>
                  </a:ext>
                </a:extLst>
              </p:cNvPr>
              <p:cNvGrpSpPr/>
              <p:nvPr/>
            </p:nvGrpSpPr>
            <p:grpSpPr>
              <a:xfrm>
                <a:off x="6347022" y="3202392"/>
                <a:ext cx="135731" cy="21016"/>
                <a:chOff x="6347022" y="3202392"/>
                <a:chExt cx="135731" cy="21016"/>
              </a:xfrm>
            </p:grpSpPr>
            <p:sp>
              <p:nvSpPr>
                <p:cNvPr id="101" name="Rectangle 100">
                  <a:extLst>
                    <a:ext uri="{FF2B5EF4-FFF2-40B4-BE49-F238E27FC236}">
                      <a16:creationId xmlns:a16="http://schemas.microsoft.com/office/drawing/2014/main" id="{F200C21F-E8BD-4961-868B-51CD12BEA37C}"/>
                    </a:ext>
                  </a:extLst>
                </p:cNvPr>
                <p:cNvSpPr/>
                <p:nvPr/>
              </p:nvSpPr>
              <p:spPr>
                <a:xfrm flipV="1">
                  <a:off x="6347022" y="3202392"/>
                  <a:ext cx="135731" cy="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 name="Group 101">
                  <a:extLst>
                    <a:ext uri="{FF2B5EF4-FFF2-40B4-BE49-F238E27FC236}">
                      <a16:creationId xmlns:a16="http://schemas.microsoft.com/office/drawing/2014/main" id="{05EC6CE1-2E6E-4332-A2C8-455AE582F3CB}"/>
                    </a:ext>
                  </a:extLst>
                </p:cNvPr>
                <p:cNvGrpSpPr/>
                <p:nvPr/>
              </p:nvGrpSpPr>
              <p:grpSpPr>
                <a:xfrm flipV="1">
                  <a:off x="6380644" y="3208212"/>
                  <a:ext cx="72008" cy="15196"/>
                  <a:chOff x="4608004" y="3014378"/>
                  <a:chExt cx="72008" cy="47703"/>
                </a:xfrm>
              </p:grpSpPr>
              <p:cxnSp>
                <p:nvCxnSpPr>
                  <p:cNvPr id="103" name="Straight Connector 102">
                    <a:extLst>
                      <a:ext uri="{FF2B5EF4-FFF2-40B4-BE49-F238E27FC236}">
                        <a16:creationId xmlns:a16="http://schemas.microsoft.com/office/drawing/2014/main" id="{14C7F571-95EE-4B97-843E-A860B1AE2542}"/>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DFC73D-B481-4D41-B1AD-2D382EDF67D2}"/>
                      </a:ext>
                    </a:extLst>
                  </p:cNvPr>
                  <p:cNvCxnSpPr>
                    <a:cxnSpLocks/>
                  </p:cNvCxnSpPr>
                  <p:nvPr/>
                </p:nvCxnSpPr>
                <p:spPr>
                  <a:xfrm>
                    <a:off x="4644008" y="3014378"/>
                    <a:ext cx="3202" cy="477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7" name="Group 36">
              <a:extLst>
                <a:ext uri="{FF2B5EF4-FFF2-40B4-BE49-F238E27FC236}">
                  <a16:creationId xmlns:a16="http://schemas.microsoft.com/office/drawing/2014/main" id="{673FA99C-6FFD-4C74-86D4-7F617F302010}"/>
                </a:ext>
              </a:extLst>
            </p:cNvPr>
            <p:cNvGrpSpPr/>
            <p:nvPr/>
          </p:nvGrpSpPr>
          <p:grpSpPr>
            <a:xfrm>
              <a:off x="6986718" y="2426494"/>
              <a:ext cx="607740" cy="865583"/>
              <a:chOff x="6986946" y="2426494"/>
              <a:chExt cx="607740" cy="865583"/>
            </a:xfrm>
          </p:grpSpPr>
          <p:grpSp>
            <p:nvGrpSpPr>
              <p:cNvPr id="77" name="Group 76">
                <a:extLst>
                  <a:ext uri="{FF2B5EF4-FFF2-40B4-BE49-F238E27FC236}">
                    <a16:creationId xmlns:a16="http://schemas.microsoft.com/office/drawing/2014/main" id="{21B6BF2E-A078-4378-A0DA-B10BD72166A7}"/>
                  </a:ext>
                </a:extLst>
              </p:cNvPr>
              <p:cNvGrpSpPr/>
              <p:nvPr/>
            </p:nvGrpSpPr>
            <p:grpSpPr>
              <a:xfrm>
                <a:off x="7144282" y="2919413"/>
                <a:ext cx="135731" cy="270271"/>
                <a:chOff x="7144282" y="2919413"/>
                <a:chExt cx="135731" cy="270271"/>
              </a:xfrm>
            </p:grpSpPr>
            <p:sp>
              <p:nvSpPr>
                <p:cNvPr id="93" name="Rectangle 92">
                  <a:extLst>
                    <a:ext uri="{FF2B5EF4-FFF2-40B4-BE49-F238E27FC236}">
                      <a16:creationId xmlns:a16="http://schemas.microsoft.com/office/drawing/2014/main" id="{6A4A68AE-6805-4235-8ECC-CCE878F558B7}"/>
                    </a:ext>
                  </a:extLst>
                </p:cNvPr>
                <p:cNvSpPr/>
                <p:nvPr/>
              </p:nvSpPr>
              <p:spPr>
                <a:xfrm>
                  <a:off x="7144282" y="2957513"/>
                  <a:ext cx="135731" cy="2321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EE13CE2A-8B1D-44EA-82A3-E3D89EFD652A}"/>
                    </a:ext>
                  </a:extLst>
                </p:cNvPr>
                <p:cNvGrpSpPr/>
                <p:nvPr/>
              </p:nvGrpSpPr>
              <p:grpSpPr>
                <a:xfrm>
                  <a:off x="7177904" y="2919413"/>
                  <a:ext cx="72008" cy="232538"/>
                  <a:chOff x="4608004" y="3014381"/>
                  <a:chExt cx="72008" cy="143520"/>
                </a:xfrm>
              </p:grpSpPr>
              <p:cxnSp>
                <p:nvCxnSpPr>
                  <p:cNvPr id="95" name="Straight Connector 94">
                    <a:extLst>
                      <a:ext uri="{FF2B5EF4-FFF2-40B4-BE49-F238E27FC236}">
                        <a16:creationId xmlns:a16="http://schemas.microsoft.com/office/drawing/2014/main" id="{B010DD0C-4CE8-427D-A400-F7D16C036784}"/>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A63336D-D41A-40A1-A89C-DB5A9BB2B07E}"/>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a:extLst>
                  <a:ext uri="{FF2B5EF4-FFF2-40B4-BE49-F238E27FC236}">
                    <a16:creationId xmlns:a16="http://schemas.microsoft.com/office/drawing/2014/main" id="{59FAE7AA-22AC-48EC-886E-E5975596B551}"/>
                  </a:ext>
                </a:extLst>
              </p:cNvPr>
              <p:cNvGrpSpPr/>
              <p:nvPr/>
            </p:nvGrpSpPr>
            <p:grpSpPr>
              <a:xfrm>
                <a:off x="7301618" y="2657475"/>
                <a:ext cx="135731" cy="532210"/>
                <a:chOff x="7301618" y="2657475"/>
                <a:chExt cx="135731" cy="532210"/>
              </a:xfrm>
            </p:grpSpPr>
            <p:sp>
              <p:nvSpPr>
                <p:cNvPr id="89" name="Rectangle 88">
                  <a:extLst>
                    <a:ext uri="{FF2B5EF4-FFF2-40B4-BE49-F238E27FC236}">
                      <a16:creationId xmlns:a16="http://schemas.microsoft.com/office/drawing/2014/main" id="{51C19154-B80A-481F-80D1-A6DEEBAE395B}"/>
                    </a:ext>
                  </a:extLst>
                </p:cNvPr>
                <p:cNvSpPr/>
                <p:nvPr/>
              </p:nvSpPr>
              <p:spPr>
                <a:xfrm>
                  <a:off x="7301618" y="2706291"/>
                  <a:ext cx="135731" cy="483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0" name="Group 89">
                  <a:extLst>
                    <a:ext uri="{FF2B5EF4-FFF2-40B4-BE49-F238E27FC236}">
                      <a16:creationId xmlns:a16="http://schemas.microsoft.com/office/drawing/2014/main" id="{7E4CE9B7-D672-4ECF-B14D-E5955B104701}"/>
                    </a:ext>
                  </a:extLst>
                </p:cNvPr>
                <p:cNvGrpSpPr/>
                <p:nvPr/>
              </p:nvGrpSpPr>
              <p:grpSpPr>
                <a:xfrm>
                  <a:off x="7335240" y="2657475"/>
                  <a:ext cx="72008" cy="494477"/>
                  <a:chOff x="4608004" y="3014381"/>
                  <a:chExt cx="72008" cy="143520"/>
                </a:xfrm>
              </p:grpSpPr>
              <p:cxnSp>
                <p:nvCxnSpPr>
                  <p:cNvPr id="91" name="Straight Connector 90">
                    <a:extLst>
                      <a:ext uri="{FF2B5EF4-FFF2-40B4-BE49-F238E27FC236}">
                        <a16:creationId xmlns:a16="http://schemas.microsoft.com/office/drawing/2014/main" id="{28C49F59-9526-47B1-9A22-B9DB3B19BD32}"/>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6A411FD-E11C-46F3-A1A4-93FE57E28EA7}"/>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B8308E65-794C-4DA1-B16E-DA37606C9433}"/>
                  </a:ext>
                </a:extLst>
              </p:cNvPr>
              <p:cNvGrpSpPr/>
              <p:nvPr/>
            </p:nvGrpSpPr>
            <p:grpSpPr>
              <a:xfrm>
                <a:off x="7458955" y="2426494"/>
                <a:ext cx="135731" cy="763190"/>
                <a:chOff x="7458955" y="2426494"/>
                <a:chExt cx="135731" cy="763190"/>
              </a:xfrm>
            </p:grpSpPr>
            <p:sp>
              <p:nvSpPr>
                <p:cNvPr id="85" name="Rectangle 84">
                  <a:extLst>
                    <a:ext uri="{FF2B5EF4-FFF2-40B4-BE49-F238E27FC236}">
                      <a16:creationId xmlns:a16="http://schemas.microsoft.com/office/drawing/2014/main" id="{71295B4F-B310-45DA-9873-0B313216E901}"/>
                    </a:ext>
                  </a:extLst>
                </p:cNvPr>
                <p:cNvSpPr/>
                <p:nvPr/>
              </p:nvSpPr>
              <p:spPr>
                <a:xfrm>
                  <a:off x="7458955" y="2565797"/>
                  <a:ext cx="135731" cy="623887"/>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id="{9A5B965B-5322-430F-80AC-58CA3E2084A4}"/>
                    </a:ext>
                  </a:extLst>
                </p:cNvPr>
                <p:cNvGrpSpPr/>
                <p:nvPr/>
              </p:nvGrpSpPr>
              <p:grpSpPr>
                <a:xfrm>
                  <a:off x="7492577" y="2426494"/>
                  <a:ext cx="72008" cy="725457"/>
                  <a:chOff x="4608004" y="3014381"/>
                  <a:chExt cx="72008" cy="143520"/>
                </a:xfrm>
              </p:grpSpPr>
              <p:cxnSp>
                <p:nvCxnSpPr>
                  <p:cNvPr id="87" name="Straight Connector 86">
                    <a:extLst>
                      <a:ext uri="{FF2B5EF4-FFF2-40B4-BE49-F238E27FC236}">
                        <a16:creationId xmlns:a16="http://schemas.microsoft.com/office/drawing/2014/main" id="{73E82303-86D1-445C-BC40-6003213F38A7}"/>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FB6A1A-7D7A-421C-BF29-76D56916677F}"/>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37E189BD-18B6-40E1-8E01-3EDABA7CA4FB}"/>
                  </a:ext>
                </a:extLst>
              </p:cNvPr>
              <p:cNvGrpSpPr/>
              <p:nvPr/>
            </p:nvGrpSpPr>
            <p:grpSpPr>
              <a:xfrm>
                <a:off x="6986946" y="3202392"/>
                <a:ext cx="135731" cy="89685"/>
                <a:chOff x="4419070" y="3202392"/>
                <a:chExt cx="135731" cy="89685"/>
              </a:xfrm>
            </p:grpSpPr>
            <p:sp>
              <p:nvSpPr>
                <p:cNvPr id="81" name="Rectangle 80">
                  <a:extLst>
                    <a:ext uri="{FF2B5EF4-FFF2-40B4-BE49-F238E27FC236}">
                      <a16:creationId xmlns:a16="http://schemas.microsoft.com/office/drawing/2014/main" id="{B89DAEEA-FBE9-43BC-A6C5-6C8DB728CE54}"/>
                    </a:ext>
                  </a:extLst>
                </p:cNvPr>
                <p:cNvSpPr/>
                <p:nvPr/>
              </p:nvSpPr>
              <p:spPr>
                <a:xfrm flipV="1">
                  <a:off x="4419070" y="3202392"/>
                  <a:ext cx="135731" cy="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81">
                  <a:extLst>
                    <a:ext uri="{FF2B5EF4-FFF2-40B4-BE49-F238E27FC236}">
                      <a16:creationId xmlns:a16="http://schemas.microsoft.com/office/drawing/2014/main" id="{F73DA7DB-9C0C-4A41-AA1B-02CECA8205E0}"/>
                    </a:ext>
                  </a:extLst>
                </p:cNvPr>
                <p:cNvGrpSpPr/>
                <p:nvPr/>
              </p:nvGrpSpPr>
              <p:grpSpPr>
                <a:xfrm flipV="1">
                  <a:off x="4452692" y="3222266"/>
                  <a:ext cx="72008" cy="69811"/>
                  <a:chOff x="4608004" y="3014381"/>
                  <a:chExt cx="72008" cy="143520"/>
                </a:xfrm>
              </p:grpSpPr>
              <p:cxnSp>
                <p:nvCxnSpPr>
                  <p:cNvPr id="83" name="Straight Connector 82">
                    <a:extLst>
                      <a:ext uri="{FF2B5EF4-FFF2-40B4-BE49-F238E27FC236}">
                        <a16:creationId xmlns:a16="http://schemas.microsoft.com/office/drawing/2014/main" id="{AF5AB56C-1799-4DF0-9AE2-73FE6E51FB80}"/>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D661276-866D-4405-8860-872C5201AFF8}"/>
                      </a:ext>
                    </a:extLst>
                  </p:cNvPr>
                  <p:cNvCxnSpPr/>
                  <p:nvPr/>
                </p:nvCxnSpPr>
                <p:spPr>
                  <a:xfrm>
                    <a:off x="4644008" y="3014381"/>
                    <a:ext cx="0" cy="143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8" name="Group 37">
              <a:extLst>
                <a:ext uri="{FF2B5EF4-FFF2-40B4-BE49-F238E27FC236}">
                  <a16:creationId xmlns:a16="http://schemas.microsoft.com/office/drawing/2014/main" id="{70088022-29E2-4F7F-A473-EEBF4E2EFA72}"/>
                </a:ext>
              </a:extLst>
            </p:cNvPr>
            <p:cNvGrpSpPr/>
            <p:nvPr/>
          </p:nvGrpSpPr>
          <p:grpSpPr>
            <a:xfrm>
              <a:off x="7628629" y="2365772"/>
              <a:ext cx="607740" cy="823913"/>
              <a:chOff x="7628629" y="2365772"/>
              <a:chExt cx="607740" cy="823913"/>
            </a:xfrm>
          </p:grpSpPr>
          <p:grpSp>
            <p:nvGrpSpPr>
              <p:cNvPr id="56" name="Group 55">
                <a:extLst>
                  <a:ext uri="{FF2B5EF4-FFF2-40B4-BE49-F238E27FC236}">
                    <a16:creationId xmlns:a16="http://schemas.microsoft.com/office/drawing/2014/main" id="{944D2CDF-0F31-4C66-9FEB-2FD03638B0CD}"/>
                  </a:ext>
                </a:extLst>
              </p:cNvPr>
              <p:cNvGrpSpPr/>
              <p:nvPr/>
            </p:nvGrpSpPr>
            <p:grpSpPr>
              <a:xfrm>
                <a:off x="7785965" y="2815828"/>
                <a:ext cx="135731" cy="373857"/>
                <a:chOff x="7785965" y="2815828"/>
                <a:chExt cx="135731" cy="373857"/>
              </a:xfrm>
            </p:grpSpPr>
            <p:sp>
              <p:nvSpPr>
                <p:cNvPr id="73" name="Rectangle 72">
                  <a:extLst>
                    <a:ext uri="{FF2B5EF4-FFF2-40B4-BE49-F238E27FC236}">
                      <a16:creationId xmlns:a16="http://schemas.microsoft.com/office/drawing/2014/main" id="{F861BD91-7C83-4073-95A2-47C78749E7C1}"/>
                    </a:ext>
                  </a:extLst>
                </p:cNvPr>
                <p:cNvSpPr/>
                <p:nvPr/>
              </p:nvSpPr>
              <p:spPr>
                <a:xfrm>
                  <a:off x="7785965" y="2926557"/>
                  <a:ext cx="135731" cy="263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6C61D6AE-9F87-4529-ADAC-2EBD872A6C16}"/>
                    </a:ext>
                  </a:extLst>
                </p:cNvPr>
                <p:cNvGrpSpPr/>
                <p:nvPr/>
              </p:nvGrpSpPr>
              <p:grpSpPr>
                <a:xfrm>
                  <a:off x="7819587" y="2815828"/>
                  <a:ext cx="72008" cy="336123"/>
                  <a:chOff x="4608004" y="3014381"/>
                  <a:chExt cx="72008" cy="143520"/>
                </a:xfrm>
              </p:grpSpPr>
              <p:cxnSp>
                <p:nvCxnSpPr>
                  <p:cNvPr id="75" name="Straight Connector 74">
                    <a:extLst>
                      <a:ext uri="{FF2B5EF4-FFF2-40B4-BE49-F238E27FC236}">
                        <a16:creationId xmlns:a16="http://schemas.microsoft.com/office/drawing/2014/main" id="{DC31DCD2-BDB6-402D-8D85-0176706C4F46}"/>
                      </a:ext>
                    </a:extLst>
                  </p:cNvPr>
                  <p:cNvCxnSpPr/>
                  <p:nvPr/>
                </p:nvCxnSpPr>
                <p:spPr>
                  <a:xfrm>
                    <a:off x="4608004" y="3015175"/>
                    <a:ext cx="7200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6C697-C0AF-4696-BFDE-3F550E587ECE}"/>
                      </a:ext>
                    </a:extLst>
                  </p:cNvPr>
                  <p:cNvCxnSpPr/>
                  <p:nvPr/>
                </p:nvCxnSpPr>
                <p:spPr>
                  <a:xfrm>
                    <a:off x="4644008" y="3014381"/>
                    <a:ext cx="0" cy="1435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50FD9C78-61DA-450C-8A59-8EC35F968495}"/>
                  </a:ext>
                </a:extLst>
              </p:cNvPr>
              <p:cNvGrpSpPr/>
              <p:nvPr/>
            </p:nvGrpSpPr>
            <p:grpSpPr>
              <a:xfrm>
                <a:off x="7943301" y="2625328"/>
                <a:ext cx="135731" cy="564357"/>
                <a:chOff x="7943301" y="2625328"/>
                <a:chExt cx="135731" cy="564357"/>
              </a:xfrm>
            </p:grpSpPr>
            <p:sp>
              <p:nvSpPr>
                <p:cNvPr id="69" name="Rectangle 68">
                  <a:extLst>
                    <a:ext uri="{FF2B5EF4-FFF2-40B4-BE49-F238E27FC236}">
                      <a16:creationId xmlns:a16="http://schemas.microsoft.com/office/drawing/2014/main" id="{01071827-A953-46B2-803D-94C57F937F49}"/>
                    </a:ext>
                  </a:extLst>
                </p:cNvPr>
                <p:cNvSpPr/>
                <p:nvPr/>
              </p:nvSpPr>
              <p:spPr>
                <a:xfrm>
                  <a:off x="7943301" y="2708672"/>
                  <a:ext cx="135731" cy="481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a:extLst>
                    <a:ext uri="{FF2B5EF4-FFF2-40B4-BE49-F238E27FC236}">
                      <a16:creationId xmlns:a16="http://schemas.microsoft.com/office/drawing/2014/main" id="{CB64CFBA-D823-45E3-8745-D166D7E43A3F}"/>
                    </a:ext>
                  </a:extLst>
                </p:cNvPr>
                <p:cNvGrpSpPr/>
                <p:nvPr/>
              </p:nvGrpSpPr>
              <p:grpSpPr>
                <a:xfrm>
                  <a:off x="7976923" y="2625328"/>
                  <a:ext cx="72008" cy="526624"/>
                  <a:chOff x="4608004" y="3014381"/>
                  <a:chExt cx="72008" cy="143520"/>
                </a:xfrm>
              </p:grpSpPr>
              <p:cxnSp>
                <p:nvCxnSpPr>
                  <p:cNvPr id="71" name="Straight Connector 70">
                    <a:extLst>
                      <a:ext uri="{FF2B5EF4-FFF2-40B4-BE49-F238E27FC236}">
                        <a16:creationId xmlns:a16="http://schemas.microsoft.com/office/drawing/2014/main" id="{2D2F1669-4821-412D-A5CF-BD1C55FF4D6C}"/>
                      </a:ext>
                    </a:extLst>
                  </p:cNvPr>
                  <p:cNvCxnSpPr/>
                  <p:nvPr/>
                </p:nvCxnSpPr>
                <p:spPr>
                  <a:xfrm>
                    <a:off x="4608004" y="3015175"/>
                    <a:ext cx="720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58B0833-7B3F-4E07-9BF4-C136933AE574}"/>
                      </a:ext>
                    </a:extLst>
                  </p:cNvPr>
                  <p:cNvCxnSpPr/>
                  <p:nvPr/>
                </p:nvCxnSpPr>
                <p:spPr>
                  <a:xfrm>
                    <a:off x="4644008" y="3014381"/>
                    <a:ext cx="0" cy="143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D5985D92-B83F-48CB-8881-9C8F6E82BF48}"/>
                  </a:ext>
                </a:extLst>
              </p:cNvPr>
              <p:cNvGrpSpPr/>
              <p:nvPr/>
            </p:nvGrpSpPr>
            <p:grpSpPr>
              <a:xfrm>
                <a:off x="8100638" y="2365772"/>
                <a:ext cx="135731" cy="823912"/>
                <a:chOff x="8100638" y="2365772"/>
                <a:chExt cx="135731" cy="823912"/>
              </a:xfrm>
            </p:grpSpPr>
            <p:sp>
              <p:nvSpPr>
                <p:cNvPr id="65" name="Rectangle 64">
                  <a:extLst>
                    <a:ext uri="{FF2B5EF4-FFF2-40B4-BE49-F238E27FC236}">
                      <a16:creationId xmlns:a16="http://schemas.microsoft.com/office/drawing/2014/main" id="{6D548EE6-FC12-4FBA-A1ED-C2B8EAEF73E6}"/>
                    </a:ext>
                  </a:extLst>
                </p:cNvPr>
                <p:cNvSpPr/>
                <p:nvPr/>
              </p:nvSpPr>
              <p:spPr>
                <a:xfrm>
                  <a:off x="8100638" y="2600325"/>
                  <a:ext cx="135731" cy="589359"/>
                </a:xfrm>
                <a:prstGeom prst="rect">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a:extLst>
                    <a:ext uri="{FF2B5EF4-FFF2-40B4-BE49-F238E27FC236}">
                      <a16:creationId xmlns:a16="http://schemas.microsoft.com/office/drawing/2014/main" id="{C37265B2-93C0-4125-9D4F-6F892A6729A1}"/>
                    </a:ext>
                  </a:extLst>
                </p:cNvPr>
                <p:cNvGrpSpPr/>
                <p:nvPr/>
              </p:nvGrpSpPr>
              <p:grpSpPr>
                <a:xfrm>
                  <a:off x="8134260" y="2365772"/>
                  <a:ext cx="72008" cy="786179"/>
                  <a:chOff x="4608004" y="3014381"/>
                  <a:chExt cx="72008" cy="143520"/>
                </a:xfrm>
              </p:grpSpPr>
              <p:cxnSp>
                <p:nvCxnSpPr>
                  <p:cNvPr id="67" name="Straight Connector 66">
                    <a:extLst>
                      <a:ext uri="{FF2B5EF4-FFF2-40B4-BE49-F238E27FC236}">
                        <a16:creationId xmlns:a16="http://schemas.microsoft.com/office/drawing/2014/main" id="{5848C289-0881-495B-8068-0FFF1D12CADC}"/>
                      </a:ext>
                    </a:extLst>
                  </p:cNvPr>
                  <p:cNvCxnSpPr/>
                  <p:nvPr/>
                </p:nvCxnSpPr>
                <p:spPr>
                  <a:xfrm>
                    <a:off x="4608004" y="3015175"/>
                    <a:ext cx="72008" cy="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032C8F-BB0D-4F55-9AF5-3BBFC9072714}"/>
                      </a:ext>
                    </a:extLst>
                  </p:cNvPr>
                  <p:cNvCxnSpPr/>
                  <p:nvPr/>
                </p:nvCxnSpPr>
                <p:spPr>
                  <a:xfrm>
                    <a:off x="4644008" y="3014381"/>
                    <a:ext cx="0" cy="143520"/>
                  </a:xfrm>
                  <a:prstGeom prst="line">
                    <a:avLst/>
                  </a:prstGeom>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91D7AB6E-FABB-46BC-A4EE-E1108C3FF156}"/>
                  </a:ext>
                </a:extLst>
              </p:cNvPr>
              <p:cNvGrpSpPr/>
              <p:nvPr/>
            </p:nvGrpSpPr>
            <p:grpSpPr>
              <a:xfrm>
                <a:off x="7628629" y="3119438"/>
                <a:ext cx="135731" cy="70110"/>
                <a:chOff x="7628629" y="3119438"/>
                <a:chExt cx="135731" cy="70110"/>
              </a:xfrm>
            </p:grpSpPr>
            <p:sp>
              <p:nvSpPr>
                <p:cNvPr id="61" name="Rectangle 60">
                  <a:extLst>
                    <a:ext uri="{FF2B5EF4-FFF2-40B4-BE49-F238E27FC236}">
                      <a16:creationId xmlns:a16="http://schemas.microsoft.com/office/drawing/2014/main" id="{C15F7F3F-962E-47D1-A796-A23FF1135F0F}"/>
                    </a:ext>
                  </a:extLst>
                </p:cNvPr>
                <p:cNvSpPr/>
                <p:nvPr/>
              </p:nvSpPr>
              <p:spPr>
                <a:xfrm>
                  <a:off x="7628629" y="3182348"/>
                  <a:ext cx="135731" cy="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a16="http://schemas.microsoft.com/office/drawing/2014/main" id="{43A58B70-1A95-4CA2-B55E-BD136514D8F8}"/>
                    </a:ext>
                  </a:extLst>
                </p:cNvPr>
                <p:cNvGrpSpPr/>
                <p:nvPr/>
              </p:nvGrpSpPr>
              <p:grpSpPr>
                <a:xfrm>
                  <a:off x="7662251" y="3119438"/>
                  <a:ext cx="72008" cy="66675"/>
                  <a:chOff x="4608004" y="3014381"/>
                  <a:chExt cx="72008" cy="143520"/>
                </a:xfrm>
              </p:grpSpPr>
              <p:cxnSp>
                <p:nvCxnSpPr>
                  <p:cNvPr id="63" name="Straight Connector 62">
                    <a:extLst>
                      <a:ext uri="{FF2B5EF4-FFF2-40B4-BE49-F238E27FC236}">
                        <a16:creationId xmlns:a16="http://schemas.microsoft.com/office/drawing/2014/main" id="{3BAB33F8-4BDC-4302-B244-DD031EA6407E}"/>
                      </a:ext>
                    </a:extLst>
                  </p:cNvPr>
                  <p:cNvCxnSpPr/>
                  <p:nvPr/>
                </p:nvCxnSpPr>
                <p:spPr>
                  <a:xfrm>
                    <a:off x="4608004" y="3015175"/>
                    <a:ext cx="720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68A5C9A-3E78-4DC6-B156-528F50DB8BEE}"/>
                      </a:ext>
                    </a:extLst>
                  </p:cNvPr>
                  <p:cNvCxnSpPr/>
                  <p:nvPr/>
                </p:nvCxnSpPr>
                <p:spPr>
                  <a:xfrm>
                    <a:off x="4644008" y="3014381"/>
                    <a:ext cx="0" cy="1435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39" name="Straight Connector 38">
              <a:extLst>
                <a:ext uri="{FF2B5EF4-FFF2-40B4-BE49-F238E27FC236}">
                  <a16:creationId xmlns:a16="http://schemas.microsoft.com/office/drawing/2014/main" id="{2ED4179E-6FD1-4F66-8517-F59DD991B1C9}"/>
                </a:ext>
              </a:extLst>
            </p:cNvPr>
            <p:cNvCxnSpPr/>
            <p:nvPr/>
          </p:nvCxnSpPr>
          <p:spPr>
            <a:xfrm flipV="1">
              <a:off x="5043520" y="1537268"/>
              <a:ext cx="0" cy="2012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0CEBE9-CA65-44A8-BC9E-17A48B04D64C}"/>
                </a:ext>
              </a:extLst>
            </p:cNvPr>
            <p:cNvCxnSpPr/>
            <p:nvPr/>
          </p:nvCxnSpPr>
          <p:spPr>
            <a:xfrm flipV="1">
              <a:off x="5688639" y="1537268"/>
              <a:ext cx="0" cy="2012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867D02-E8D8-4B5D-9C5E-502735AF8892}"/>
                </a:ext>
              </a:extLst>
            </p:cNvPr>
            <p:cNvCxnSpPr/>
            <p:nvPr/>
          </p:nvCxnSpPr>
          <p:spPr>
            <a:xfrm flipV="1">
              <a:off x="6328691" y="1537268"/>
              <a:ext cx="0" cy="2012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AA14EF-E94D-4363-B27A-572273549B6E}"/>
                </a:ext>
              </a:extLst>
            </p:cNvPr>
            <p:cNvCxnSpPr/>
            <p:nvPr/>
          </p:nvCxnSpPr>
          <p:spPr>
            <a:xfrm flipV="1">
              <a:off x="7623789" y="1537268"/>
              <a:ext cx="0" cy="2012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E11BCC-E8B6-465D-8957-410665462021}"/>
                </a:ext>
              </a:extLst>
            </p:cNvPr>
            <p:cNvSpPr txBox="1"/>
            <p:nvPr/>
          </p:nvSpPr>
          <p:spPr>
            <a:xfrm flipH="1">
              <a:off x="4199489" y="1316634"/>
              <a:ext cx="968111" cy="400110"/>
            </a:xfrm>
            <a:prstGeom prst="rect">
              <a:avLst/>
            </a:prstGeom>
            <a:noFill/>
          </p:spPr>
          <p:txBody>
            <a:bodyPr wrap="square" rtlCol="0">
              <a:spAutoFit/>
            </a:bodyPr>
            <a:lstStyle/>
            <a:p>
              <a:pPr algn="ctr"/>
              <a:r>
                <a:rPr lang="en-GB" sz="1000" dirty="0"/>
                <a:t>Liver 3.5 kb</a:t>
              </a:r>
              <a:br>
                <a:rPr lang="en-GB" sz="1000" dirty="0"/>
              </a:br>
              <a:r>
                <a:rPr lang="en-GB" sz="1000" dirty="0"/>
                <a:t>HBV RNA</a:t>
              </a:r>
            </a:p>
          </p:txBody>
        </p:sp>
        <p:sp>
          <p:nvSpPr>
            <p:cNvPr id="44" name="TextBox 43">
              <a:extLst>
                <a:ext uri="{FF2B5EF4-FFF2-40B4-BE49-F238E27FC236}">
                  <a16:creationId xmlns:a16="http://schemas.microsoft.com/office/drawing/2014/main" id="{9432CA39-3883-4D73-AD25-24414CC467C6}"/>
                </a:ext>
              </a:extLst>
            </p:cNvPr>
            <p:cNvSpPr txBox="1"/>
            <p:nvPr/>
          </p:nvSpPr>
          <p:spPr>
            <a:xfrm flipH="1">
              <a:off x="4900033" y="1316634"/>
              <a:ext cx="968111" cy="400110"/>
            </a:xfrm>
            <a:prstGeom prst="rect">
              <a:avLst/>
            </a:prstGeom>
            <a:noFill/>
          </p:spPr>
          <p:txBody>
            <a:bodyPr wrap="square" rtlCol="0">
              <a:spAutoFit/>
            </a:bodyPr>
            <a:lstStyle/>
            <a:p>
              <a:pPr algn="ctr"/>
              <a:r>
                <a:rPr lang="en-GB" sz="1000" dirty="0"/>
                <a:t>Liver total</a:t>
              </a:r>
              <a:br>
                <a:rPr lang="en-GB" sz="1000" dirty="0"/>
              </a:br>
              <a:r>
                <a:rPr lang="en-GB" sz="1000" dirty="0"/>
                <a:t>HBV RNA</a:t>
              </a:r>
            </a:p>
          </p:txBody>
        </p:sp>
        <p:sp>
          <p:nvSpPr>
            <p:cNvPr id="45" name="TextBox 44">
              <a:extLst>
                <a:ext uri="{FF2B5EF4-FFF2-40B4-BE49-F238E27FC236}">
                  <a16:creationId xmlns:a16="http://schemas.microsoft.com/office/drawing/2014/main" id="{22A5F625-5A2E-45FD-BC4B-8074283BE0D2}"/>
                </a:ext>
              </a:extLst>
            </p:cNvPr>
            <p:cNvSpPr txBox="1"/>
            <p:nvPr/>
          </p:nvSpPr>
          <p:spPr>
            <a:xfrm flipH="1">
              <a:off x="5506565" y="1316634"/>
              <a:ext cx="968111" cy="400110"/>
            </a:xfrm>
            <a:prstGeom prst="rect">
              <a:avLst/>
            </a:prstGeom>
            <a:noFill/>
          </p:spPr>
          <p:txBody>
            <a:bodyPr wrap="square" rtlCol="0">
              <a:spAutoFit/>
            </a:bodyPr>
            <a:lstStyle/>
            <a:p>
              <a:pPr algn="ctr"/>
              <a:r>
                <a:rPr lang="en-GB" sz="1000" dirty="0"/>
                <a:t>Liver</a:t>
              </a:r>
              <a:br>
                <a:rPr lang="en-GB" sz="1000" dirty="0"/>
              </a:br>
              <a:r>
                <a:rPr lang="en-GB" sz="1000" dirty="0"/>
                <a:t>HBsAg</a:t>
              </a:r>
            </a:p>
          </p:txBody>
        </p:sp>
        <p:sp>
          <p:nvSpPr>
            <p:cNvPr id="46" name="TextBox 45">
              <a:extLst>
                <a:ext uri="{FF2B5EF4-FFF2-40B4-BE49-F238E27FC236}">
                  <a16:creationId xmlns:a16="http://schemas.microsoft.com/office/drawing/2014/main" id="{9FA1F26A-6909-4F60-B5D8-799FD1C591E2}"/>
                </a:ext>
              </a:extLst>
            </p:cNvPr>
            <p:cNvSpPr txBox="1"/>
            <p:nvPr/>
          </p:nvSpPr>
          <p:spPr>
            <a:xfrm flipH="1">
              <a:off x="6160103" y="1316634"/>
              <a:ext cx="968111" cy="400110"/>
            </a:xfrm>
            <a:prstGeom prst="rect">
              <a:avLst/>
            </a:prstGeom>
            <a:noFill/>
          </p:spPr>
          <p:txBody>
            <a:bodyPr wrap="square" rtlCol="0">
              <a:spAutoFit/>
            </a:bodyPr>
            <a:lstStyle/>
            <a:p>
              <a:pPr algn="ctr"/>
              <a:r>
                <a:rPr lang="en-GB" sz="1000" dirty="0">
                  <a:solidFill>
                    <a:srgbClr val="FF0000"/>
                  </a:solidFill>
                </a:rPr>
                <a:t>Serum</a:t>
              </a:r>
              <a:br>
                <a:rPr lang="en-GB" sz="1000" dirty="0">
                  <a:solidFill>
                    <a:srgbClr val="FF0000"/>
                  </a:solidFill>
                </a:rPr>
              </a:br>
              <a:r>
                <a:rPr lang="en-GB" sz="1000" dirty="0">
                  <a:solidFill>
                    <a:srgbClr val="FF0000"/>
                  </a:solidFill>
                </a:rPr>
                <a:t>HBsAg</a:t>
              </a:r>
            </a:p>
          </p:txBody>
        </p:sp>
        <p:sp>
          <p:nvSpPr>
            <p:cNvPr id="47" name="TextBox 46">
              <a:extLst>
                <a:ext uri="{FF2B5EF4-FFF2-40B4-BE49-F238E27FC236}">
                  <a16:creationId xmlns:a16="http://schemas.microsoft.com/office/drawing/2014/main" id="{578B7849-C799-40DF-A818-A1A1F48ADD72}"/>
                </a:ext>
              </a:extLst>
            </p:cNvPr>
            <p:cNvSpPr txBox="1"/>
            <p:nvPr/>
          </p:nvSpPr>
          <p:spPr>
            <a:xfrm flipH="1">
              <a:off x="6813641" y="1316634"/>
              <a:ext cx="968111" cy="400110"/>
            </a:xfrm>
            <a:prstGeom prst="rect">
              <a:avLst/>
            </a:prstGeom>
            <a:noFill/>
          </p:spPr>
          <p:txBody>
            <a:bodyPr wrap="square" rtlCol="0">
              <a:spAutoFit/>
            </a:bodyPr>
            <a:lstStyle/>
            <a:p>
              <a:pPr algn="ctr"/>
              <a:r>
                <a:rPr lang="en-GB" sz="1000" dirty="0"/>
                <a:t>Serum </a:t>
              </a:r>
              <a:r>
                <a:rPr lang="en-GB" sz="1000" dirty="0" err="1"/>
                <a:t>HBeAg</a:t>
              </a:r>
              <a:endParaRPr lang="en-GB" sz="1000" dirty="0"/>
            </a:p>
          </p:txBody>
        </p:sp>
        <p:sp>
          <p:nvSpPr>
            <p:cNvPr id="48" name="TextBox 47">
              <a:extLst>
                <a:ext uri="{FF2B5EF4-FFF2-40B4-BE49-F238E27FC236}">
                  <a16:creationId xmlns:a16="http://schemas.microsoft.com/office/drawing/2014/main" id="{14876CE5-D3BA-4493-8A55-35F96743029D}"/>
                </a:ext>
              </a:extLst>
            </p:cNvPr>
            <p:cNvSpPr txBox="1"/>
            <p:nvPr/>
          </p:nvSpPr>
          <p:spPr>
            <a:xfrm flipH="1">
              <a:off x="7467178" y="1316634"/>
              <a:ext cx="968111" cy="400110"/>
            </a:xfrm>
            <a:prstGeom prst="rect">
              <a:avLst/>
            </a:prstGeom>
            <a:noFill/>
          </p:spPr>
          <p:txBody>
            <a:bodyPr wrap="square" rtlCol="0">
              <a:spAutoFit/>
            </a:bodyPr>
            <a:lstStyle/>
            <a:p>
              <a:pPr algn="ctr"/>
              <a:r>
                <a:rPr lang="en-GB" sz="1000" dirty="0"/>
                <a:t>Serum</a:t>
              </a:r>
              <a:br>
                <a:rPr lang="en-GB" sz="1000" dirty="0"/>
              </a:br>
              <a:r>
                <a:rPr lang="en-GB" sz="1000" dirty="0"/>
                <a:t>HBV DNA</a:t>
              </a:r>
            </a:p>
          </p:txBody>
        </p:sp>
      </p:grpSp>
      <p:grpSp>
        <p:nvGrpSpPr>
          <p:cNvPr id="9" name="Group 8">
            <a:extLst>
              <a:ext uri="{FF2B5EF4-FFF2-40B4-BE49-F238E27FC236}">
                <a16:creationId xmlns:a16="http://schemas.microsoft.com/office/drawing/2014/main" id="{4F1FDD59-6881-4405-AC03-AA491D762AF3}"/>
              </a:ext>
            </a:extLst>
          </p:cNvPr>
          <p:cNvGrpSpPr/>
          <p:nvPr/>
        </p:nvGrpSpPr>
        <p:grpSpPr>
          <a:xfrm>
            <a:off x="1460286" y="1144361"/>
            <a:ext cx="6526947" cy="300086"/>
            <a:chOff x="1460286" y="1144361"/>
            <a:chExt cx="6526947" cy="300086"/>
          </a:xfrm>
        </p:grpSpPr>
        <p:sp>
          <p:nvSpPr>
            <p:cNvPr id="201" name="TextBox 200">
              <a:extLst>
                <a:ext uri="{FF2B5EF4-FFF2-40B4-BE49-F238E27FC236}">
                  <a16:creationId xmlns:a16="http://schemas.microsoft.com/office/drawing/2014/main" id="{EE80A860-9436-4372-86E1-3482D31D8896}"/>
                </a:ext>
              </a:extLst>
            </p:cNvPr>
            <p:cNvSpPr txBox="1"/>
            <p:nvPr/>
          </p:nvSpPr>
          <p:spPr>
            <a:xfrm flipH="1">
              <a:off x="4813678" y="1144361"/>
              <a:ext cx="3173555" cy="246221"/>
            </a:xfrm>
            <a:prstGeom prst="rect">
              <a:avLst/>
            </a:prstGeom>
            <a:noFill/>
          </p:spPr>
          <p:txBody>
            <a:bodyPr wrap="square" rtlCol="0">
              <a:spAutoFit/>
            </a:bodyPr>
            <a:lstStyle/>
            <a:p>
              <a:pPr algn="ctr"/>
              <a:r>
                <a:rPr lang="en-GB" sz="1000" dirty="0"/>
                <a:t>Day 14 inhibition of multiple HBV markers by AB-729</a:t>
              </a:r>
            </a:p>
          </p:txBody>
        </p:sp>
        <p:grpSp>
          <p:nvGrpSpPr>
            <p:cNvPr id="8" name="Group 7">
              <a:extLst>
                <a:ext uri="{FF2B5EF4-FFF2-40B4-BE49-F238E27FC236}">
                  <a16:creationId xmlns:a16="http://schemas.microsoft.com/office/drawing/2014/main" id="{A07D81C0-0F8B-4E45-AF3C-09EB59444260}"/>
                </a:ext>
              </a:extLst>
            </p:cNvPr>
            <p:cNvGrpSpPr/>
            <p:nvPr/>
          </p:nvGrpSpPr>
          <p:grpSpPr>
            <a:xfrm>
              <a:off x="1460286" y="1251768"/>
              <a:ext cx="3341321" cy="192679"/>
              <a:chOff x="1460286" y="1251768"/>
              <a:chExt cx="3341321" cy="192679"/>
            </a:xfrm>
          </p:grpSpPr>
          <p:cxnSp>
            <p:nvCxnSpPr>
              <p:cNvPr id="3" name="Straight Connector 2">
                <a:extLst>
                  <a:ext uri="{FF2B5EF4-FFF2-40B4-BE49-F238E27FC236}">
                    <a16:creationId xmlns:a16="http://schemas.microsoft.com/office/drawing/2014/main" id="{1F9D5859-2F69-4684-A6CA-2685FE84C859}"/>
                  </a:ext>
                </a:extLst>
              </p:cNvPr>
              <p:cNvCxnSpPr/>
              <p:nvPr/>
            </p:nvCxnSpPr>
            <p:spPr>
              <a:xfrm flipH="1" flipV="1">
                <a:off x="1460286" y="1251768"/>
                <a:ext cx="3341321" cy="6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531DE4-EB92-4BB0-B201-9482C6635EB7}"/>
                  </a:ext>
                </a:extLst>
              </p:cNvPr>
              <p:cNvCxnSpPr/>
              <p:nvPr/>
            </p:nvCxnSpPr>
            <p:spPr>
              <a:xfrm>
                <a:off x="1460286" y="1251768"/>
                <a:ext cx="0" cy="192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29" name="Group 428">
            <a:extLst>
              <a:ext uri="{FF2B5EF4-FFF2-40B4-BE49-F238E27FC236}">
                <a16:creationId xmlns:a16="http://schemas.microsoft.com/office/drawing/2014/main" id="{AB828EF7-9D84-4439-96B3-5F51D2DB2732}"/>
              </a:ext>
            </a:extLst>
          </p:cNvPr>
          <p:cNvGrpSpPr/>
          <p:nvPr/>
        </p:nvGrpSpPr>
        <p:grpSpPr>
          <a:xfrm>
            <a:off x="372781" y="1258310"/>
            <a:ext cx="3297032" cy="2514013"/>
            <a:chOff x="372781" y="1258310"/>
            <a:chExt cx="3297032" cy="2514013"/>
          </a:xfrm>
        </p:grpSpPr>
        <p:grpSp>
          <p:nvGrpSpPr>
            <p:cNvPr id="430" name="Group 429">
              <a:extLst>
                <a:ext uri="{FF2B5EF4-FFF2-40B4-BE49-F238E27FC236}">
                  <a16:creationId xmlns:a16="http://schemas.microsoft.com/office/drawing/2014/main" id="{AA805E72-275A-441F-9380-D203AB537492}"/>
                </a:ext>
              </a:extLst>
            </p:cNvPr>
            <p:cNvGrpSpPr/>
            <p:nvPr/>
          </p:nvGrpSpPr>
          <p:grpSpPr>
            <a:xfrm>
              <a:off x="493315" y="1258310"/>
              <a:ext cx="3176498" cy="2404534"/>
              <a:chOff x="665023" y="3529035"/>
              <a:chExt cx="3628849" cy="2862980"/>
            </a:xfrm>
          </p:grpSpPr>
          <p:cxnSp>
            <p:nvCxnSpPr>
              <p:cNvPr id="616" name="Straight Connector 615">
                <a:extLst>
                  <a:ext uri="{FF2B5EF4-FFF2-40B4-BE49-F238E27FC236}">
                    <a16:creationId xmlns:a16="http://schemas.microsoft.com/office/drawing/2014/main" id="{9CC53D31-4196-49C1-9393-D9CD364A971A}"/>
                  </a:ext>
                </a:extLst>
              </p:cNvPr>
              <p:cNvCxnSpPr>
                <a:cxnSpLocks/>
              </p:cNvCxnSpPr>
              <p:nvPr/>
            </p:nvCxnSpPr>
            <p:spPr bwMode="auto">
              <a:xfrm>
                <a:off x="1202660" y="3736874"/>
                <a:ext cx="0" cy="2046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D3C28D4D-C2E2-44BC-9B2E-8663D342B523}"/>
                  </a:ext>
                </a:extLst>
              </p:cNvPr>
              <p:cNvCxnSpPr/>
              <p:nvPr/>
            </p:nvCxnSpPr>
            <p:spPr bwMode="auto">
              <a:xfrm>
                <a:off x="1202660" y="5781673"/>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8" name="TextBox 17">
                <a:extLst>
                  <a:ext uri="{FF2B5EF4-FFF2-40B4-BE49-F238E27FC236}">
                    <a16:creationId xmlns:a16="http://schemas.microsoft.com/office/drawing/2014/main" id="{406B9B7C-A637-49E9-B19E-D0C763CA1665}"/>
                  </a:ext>
                </a:extLst>
              </p:cNvPr>
              <p:cNvSpPr txBox="1">
                <a:spLocks noChangeArrowheads="1"/>
              </p:cNvSpPr>
              <p:nvPr/>
            </p:nvSpPr>
            <p:spPr bwMode="auto">
              <a:xfrm rot="16200000">
                <a:off x="-371094" y="4565152"/>
                <a:ext cx="2283197" cy="2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Serum HBsAg (Log IU/mL)</a:t>
                </a:r>
              </a:p>
            </p:txBody>
          </p:sp>
          <p:grpSp>
            <p:nvGrpSpPr>
              <p:cNvPr id="619" name="Group 618">
                <a:extLst>
                  <a:ext uri="{FF2B5EF4-FFF2-40B4-BE49-F238E27FC236}">
                    <a16:creationId xmlns:a16="http://schemas.microsoft.com/office/drawing/2014/main" id="{2CBDB81D-D5B3-4A15-8BB9-6102CB7F9DD1}"/>
                  </a:ext>
                </a:extLst>
              </p:cNvPr>
              <p:cNvGrpSpPr/>
              <p:nvPr/>
            </p:nvGrpSpPr>
            <p:grpSpPr>
              <a:xfrm>
                <a:off x="2326678" y="5781675"/>
                <a:ext cx="84959" cy="311102"/>
                <a:chOff x="6481986" y="4276328"/>
                <a:chExt cx="84959" cy="353951"/>
              </a:xfrm>
            </p:grpSpPr>
            <p:sp>
              <p:nvSpPr>
                <p:cNvPr id="654" name="TextBox 22">
                  <a:extLst>
                    <a:ext uri="{FF2B5EF4-FFF2-40B4-BE49-F238E27FC236}">
                      <a16:creationId xmlns:a16="http://schemas.microsoft.com/office/drawing/2014/main" id="{BA28AA30-91B6-4900-A8CD-5665E69DF904}"/>
                    </a:ext>
                  </a:extLst>
                </p:cNvPr>
                <p:cNvSpPr txBox="1">
                  <a:spLocks noChangeArrowheads="1"/>
                </p:cNvSpPr>
                <p:nvPr/>
              </p:nvSpPr>
              <p:spPr bwMode="auto">
                <a:xfrm>
                  <a:off x="6481986"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4</a:t>
                  </a:r>
                </a:p>
              </p:txBody>
            </p:sp>
            <p:cxnSp>
              <p:nvCxnSpPr>
                <p:cNvPr id="655" name="Straight Connector 654">
                  <a:extLst>
                    <a:ext uri="{FF2B5EF4-FFF2-40B4-BE49-F238E27FC236}">
                      <a16:creationId xmlns:a16="http://schemas.microsoft.com/office/drawing/2014/main" id="{8B6C346C-727C-474E-8E1A-0609EAA399A6}"/>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0" name="Group 619">
                <a:extLst>
                  <a:ext uri="{FF2B5EF4-FFF2-40B4-BE49-F238E27FC236}">
                    <a16:creationId xmlns:a16="http://schemas.microsoft.com/office/drawing/2014/main" id="{AA256B2F-A49F-45AD-9373-3F0950AEC7B0}"/>
                  </a:ext>
                </a:extLst>
              </p:cNvPr>
              <p:cNvGrpSpPr/>
              <p:nvPr/>
            </p:nvGrpSpPr>
            <p:grpSpPr>
              <a:xfrm>
                <a:off x="3496214" y="5781675"/>
                <a:ext cx="84959" cy="311102"/>
                <a:chOff x="8220843" y="4276328"/>
                <a:chExt cx="84959" cy="353951"/>
              </a:xfrm>
            </p:grpSpPr>
            <p:sp>
              <p:nvSpPr>
                <p:cNvPr id="652" name="TextBox 24">
                  <a:extLst>
                    <a:ext uri="{FF2B5EF4-FFF2-40B4-BE49-F238E27FC236}">
                      <a16:creationId xmlns:a16="http://schemas.microsoft.com/office/drawing/2014/main" id="{806DC6A3-EAF3-4710-AC2E-F29EB61AAE30}"/>
                    </a:ext>
                  </a:extLst>
                </p:cNvPr>
                <p:cNvSpPr txBox="1">
                  <a:spLocks noChangeArrowheads="1"/>
                </p:cNvSpPr>
                <p:nvPr/>
              </p:nvSpPr>
              <p:spPr bwMode="auto">
                <a:xfrm>
                  <a:off x="8220843"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8</a:t>
                  </a:r>
                </a:p>
              </p:txBody>
            </p:sp>
            <p:cxnSp>
              <p:nvCxnSpPr>
                <p:cNvPr id="653" name="Straight Connector 652">
                  <a:extLst>
                    <a:ext uri="{FF2B5EF4-FFF2-40B4-BE49-F238E27FC236}">
                      <a16:creationId xmlns:a16="http://schemas.microsoft.com/office/drawing/2014/main" id="{2EB06E01-3C0B-424B-8A1E-71E994F21ED4}"/>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1" name="Group 620">
                <a:extLst>
                  <a:ext uri="{FF2B5EF4-FFF2-40B4-BE49-F238E27FC236}">
                    <a16:creationId xmlns:a16="http://schemas.microsoft.com/office/drawing/2014/main" id="{2B4179E0-B740-407C-913E-6EDAECB17CC2}"/>
                  </a:ext>
                </a:extLst>
              </p:cNvPr>
              <p:cNvGrpSpPr/>
              <p:nvPr/>
            </p:nvGrpSpPr>
            <p:grpSpPr>
              <a:xfrm>
                <a:off x="2911446" y="5781675"/>
                <a:ext cx="84959" cy="311102"/>
                <a:chOff x="7060881" y="4276328"/>
                <a:chExt cx="84959" cy="353951"/>
              </a:xfrm>
            </p:grpSpPr>
            <p:sp>
              <p:nvSpPr>
                <p:cNvPr id="650" name="TextBox 33">
                  <a:extLst>
                    <a:ext uri="{FF2B5EF4-FFF2-40B4-BE49-F238E27FC236}">
                      <a16:creationId xmlns:a16="http://schemas.microsoft.com/office/drawing/2014/main" id="{80771B9C-78A3-47A5-9BA4-F38FFFC9AC06}"/>
                    </a:ext>
                  </a:extLst>
                </p:cNvPr>
                <p:cNvSpPr txBox="1">
                  <a:spLocks noChangeArrowheads="1"/>
                </p:cNvSpPr>
                <p:nvPr/>
              </p:nvSpPr>
              <p:spPr bwMode="auto">
                <a:xfrm>
                  <a:off x="7060881"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6</a:t>
                  </a:r>
                </a:p>
              </p:txBody>
            </p:sp>
            <p:cxnSp>
              <p:nvCxnSpPr>
                <p:cNvPr id="651" name="Straight Connector 650">
                  <a:extLst>
                    <a:ext uri="{FF2B5EF4-FFF2-40B4-BE49-F238E27FC236}">
                      <a16:creationId xmlns:a16="http://schemas.microsoft.com/office/drawing/2014/main" id="{CC081B43-FD6E-4A7C-8FE7-2B8E58B256BE}"/>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2" name="Group 621">
                <a:extLst>
                  <a:ext uri="{FF2B5EF4-FFF2-40B4-BE49-F238E27FC236}">
                    <a16:creationId xmlns:a16="http://schemas.microsoft.com/office/drawing/2014/main" id="{17EFAE29-AE4B-4FD0-8480-85B604603206}"/>
                  </a:ext>
                </a:extLst>
              </p:cNvPr>
              <p:cNvGrpSpPr/>
              <p:nvPr/>
            </p:nvGrpSpPr>
            <p:grpSpPr>
              <a:xfrm>
                <a:off x="1741909" y="5781675"/>
                <a:ext cx="84960" cy="311102"/>
                <a:chOff x="5897785" y="4276328"/>
                <a:chExt cx="84960" cy="353951"/>
              </a:xfrm>
            </p:grpSpPr>
            <p:sp>
              <p:nvSpPr>
                <p:cNvPr id="648" name="TextBox 92">
                  <a:extLst>
                    <a:ext uri="{FF2B5EF4-FFF2-40B4-BE49-F238E27FC236}">
                      <a16:creationId xmlns:a16="http://schemas.microsoft.com/office/drawing/2014/main" id="{820FE461-20B2-4745-B205-B7C22102CABD}"/>
                    </a:ext>
                  </a:extLst>
                </p:cNvPr>
                <p:cNvSpPr txBox="1">
                  <a:spLocks noChangeArrowheads="1"/>
                </p:cNvSpPr>
                <p:nvPr/>
              </p:nvSpPr>
              <p:spPr bwMode="auto">
                <a:xfrm>
                  <a:off x="5897785" y="4420178"/>
                  <a:ext cx="84960"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2</a:t>
                  </a:r>
                </a:p>
              </p:txBody>
            </p:sp>
            <p:cxnSp>
              <p:nvCxnSpPr>
                <p:cNvPr id="649" name="Straight Connector 648">
                  <a:extLst>
                    <a:ext uri="{FF2B5EF4-FFF2-40B4-BE49-F238E27FC236}">
                      <a16:creationId xmlns:a16="http://schemas.microsoft.com/office/drawing/2014/main" id="{36F1907E-E63D-45E6-9299-0B87D8424D14}"/>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3" name="TextBox 17">
                <a:extLst>
                  <a:ext uri="{FF2B5EF4-FFF2-40B4-BE49-F238E27FC236}">
                    <a16:creationId xmlns:a16="http://schemas.microsoft.com/office/drawing/2014/main" id="{52989756-4F30-45BF-A7B5-2FCAAAD08C78}"/>
                  </a:ext>
                </a:extLst>
              </p:cNvPr>
              <p:cNvSpPr txBox="1">
                <a:spLocks noChangeArrowheads="1"/>
              </p:cNvSpPr>
              <p:nvPr/>
            </p:nvSpPr>
            <p:spPr bwMode="auto">
              <a:xfrm>
                <a:off x="1269538" y="6229706"/>
                <a:ext cx="3024334" cy="16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latin typeface="+mn-lt"/>
                  </a:rPr>
                  <a:t>Weeks after 1 SC dose in AAV mouse</a:t>
                </a:r>
                <a:endParaRPr kumimoji="0" lang="en-GB" altLang="en-US" sz="1200" b="0" i="0" u="none" strike="noStrike" kern="1200" cap="none" spc="0" normalizeH="0" baseline="0" noProof="0" dirty="0">
                  <a:ln>
                    <a:noFill/>
                  </a:ln>
                  <a:solidFill>
                    <a:srgbClr val="000000"/>
                  </a:solidFill>
                  <a:effectLst/>
                  <a:uLnTx/>
                  <a:uFillTx/>
                  <a:latin typeface="+mn-lt"/>
                  <a:ea typeface="+mn-ea"/>
                  <a:cs typeface="+mn-cs"/>
                </a:endParaRPr>
              </a:p>
            </p:txBody>
          </p:sp>
          <p:grpSp>
            <p:nvGrpSpPr>
              <p:cNvPr id="624" name="Group 623">
                <a:extLst>
                  <a:ext uri="{FF2B5EF4-FFF2-40B4-BE49-F238E27FC236}">
                    <a16:creationId xmlns:a16="http://schemas.microsoft.com/office/drawing/2014/main" id="{8F96A72F-BB24-4C0E-9436-5DB83EF708A5}"/>
                  </a:ext>
                </a:extLst>
              </p:cNvPr>
              <p:cNvGrpSpPr/>
              <p:nvPr/>
            </p:nvGrpSpPr>
            <p:grpSpPr>
              <a:xfrm>
                <a:off x="705729" y="3645024"/>
                <a:ext cx="497785" cy="184666"/>
                <a:chOff x="4860033" y="1916832"/>
                <a:chExt cx="497785" cy="210101"/>
              </a:xfrm>
            </p:grpSpPr>
            <p:sp>
              <p:nvSpPr>
                <p:cNvPr id="646" name="TextBox 29">
                  <a:extLst>
                    <a:ext uri="{FF2B5EF4-FFF2-40B4-BE49-F238E27FC236}">
                      <a16:creationId xmlns:a16="http://schemas.microsoft.com/office/drawing/2014/main" id="{B70F5C41-19CC-4E64-B64F-A7FF2D294729}"/>
                    </a:ext>
                  </a:extLst>
                </p:cNvPr>
                <p:cNvSpPr txBox="1">
                  <a:spLocks noChangeArrowheads="1"/>
                </p:cNvSpPr>
                <p:nvPr/>
              </p:nvSpPr>
              <p:spPr bwMode="auto">
                <a:xfrm>
                  <a:off x="4860033" y="1916832"/>
                  <a:ext cx="3815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4</a:t>
                  </a:r>
                  <a:endParaRPr lang="en-GB" altLang="en-US" sz="1200" baseline="30000" dirty="0">
                    <a:solidFill>
                      <a:srgbClr val="000000"/>
                    </a:solidFill>
                    <a:latin typeface="+mn-lt"/>
                  </a:endParaRPr>
                </a:p>
              </p:txBody>
            </p:sp>
            <p:cxnSp>
              <p:nvCxnSpPr>
                <p:cNvPr id="647" name="Straight Connector 646">
                  <a:extLst>
                    <a:ext uri="{FF2B5EF4-FFF2-40B4-BE49-F238E27FC236}">
                      <a16:creationId xmlns:a16="http://schemas.microsoft.com/office/drawing/2014/main" id="{59E11E65-ECE1-4254-AC5A-850415CE2FF5}"/>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5" name="Group 624">
                <a:extLst>
                  <a:ext uri="{FF2B5EF4-FFF2-40B4-BE49-F238E27FC236}">
                    <a16:creationId xmlns:a16="http://schemas.microsoft.com/office/drawing/2014/main" id="{A50BBFEE-653C-4DFD-AA57-5280284FFCC9}"/>
                  </a:ext>
                </a:extLst>
              </p:cNvPr>
              <p:cNvGrpSpPr/>
              <p:nvPr/>
            </p:nvGrpSpPr>
            <p:grpSpPr>
              <a:xfrm>
                <a:off x="745234" y="4053779"/>
                <a:ext cx="458275" cy="184666"/>
                <a:chOff x="5035059" y="2613709"/>
                <a:chExt cx="322759" cy="210101"/>
              </a:xfrm>
            </p:grpSpPr>
            <p:sp>
              <p:nvSpPr>
                <p:cNvPr id="644" name="TextBox 74">
                  <a:extLst>
                    <a:ext uri="{FF2B5EF4-FFF2-40B4-BE49-F238E27FC236}">
                      <a16:creationId xmlns:a16="http://schemas.microsoft.com/office/drawing/2014/main" id="{9797EAEE-9C00-4238-9B02-FFEFFA11F4AD}"/>
                    </a:ext>
                  </a:extLst>
                </p:cNvPr>
                <p:cNvSpPr txBox="1">
                  <a:spLocks noChangeArrowheads="1"/>
                </p:cNvSpPr>
                <p:nvPr/>
              </p:nvSpPr>
              <p:spPr bwMode="auto">
                <a:xfrm>
                  <a:off x="5035059" y="2613709"/>
                  <a:ext cx="2343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3</a:t>
                  </a:r>
                  <a:endParaRPr lang="en-GB" altLang="en-US" sz="1200" baseline="30000" dirty="0">
                    <a:solidFill>
                      <a:srgbClr val="000000"/>
                    </a:solidFill>
                    <a:latin typeface="+mn-lt"/>
                  </a:endParaRPr>
                </a:p>
              </p:txBody>
            </p:sp>
            <p:cxnSp>
              <p:nvCxnSpPr>
                <p:cNvPr id="645" name="Straight Connector 644">
                  <a:extLst>
                    <a:ext uri="{FF2B5EF4-FFF2-40B4-BE49-F238E27FC236}">
                      <a16:creationId xmlns:a16="http://schemas.microsoft.com/office/drawing/2014/main" id="{71DE1238-4810-41CF-8F92-5E91C9B63FA4}"/>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6" name="Group 625">
                <a:extLst>
                  <a:ext uri="{FF2B5EF4-FFF2-40B4-BE49-F238E27FC236}">
                    <a16:creationId xmlns:a16="http://schemas.microsoft.com/office/drawing/2014/main" id="{55EDD709-7679-4D64-A524-A41840542952}"/>
                  </a:ext>
                </a:extLst>
              </p:cNvPr>
              <p:cNvGrpSpPr/>
              <p:nvPr/>
            </p:nvGrpSpPr>
            <p:grpSpPr>
              <a:xfrm>
                <a:off x="818730" y="5280044"/>
                <a:ext cx="384784" cy="184666"/>
                <a:chOff x="4973034" y="3742713"/>
                <a:chExt cx="384784" cy="210101"/>
              </a:xfrm>
            </p:grpSpPr>
            <p:sp>
              <p:nvSpPr>
                <p:cNvPr id="642" name="TextBox 83">
                  <a:extLst>
                    <a:ext uri="{FF2B5EF4-FFF2-40B4-BE49-F238E27FC236}">
                      <a16:creationId xmlns:a16="http://schemas.microsoft.com/office/drawing/2014/main" id="{EE2A6DF4-A494-4C43-90D8-8BB474E61917}"/>
                    </a:ext>
                  </a:extLst>
                </p:cNvPr>
                <p:cNvSpPr txBox="1">
                  <a:spLocks noChangeArrowheads="1"/>
                </p:cNvSpPr>
                <p:nvPr/>
              </p:nvSpPr>
              <p:spPr bwMode="auto">
                <a:xfrm>
                  <a:off x="4973034" y="3742713"/>
                  <a:ext cx="268563"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0</a:t>
                  </a:r>
                  <a:endParaRPr lang="en-GB" altLang="en-US" sz="1200" baseline="30000" dirty="0">
                    <a:solidFill>
                      <a:srgbClr val="000000"/>
                    </a:solidFill>
                    <a:latin typeface="+mn-lt"/>
                  </a:endParaRPr>
                </a:p>
              </p:txBody>
            </p:sp>
            <p:cxnSp>
              <p:nvCxnSpPr>
                <p:cNvPr id="643" name="Straight Connector 642">
                  <a:extLst>
                    <a:ext uri="{FF2B5EF4-FFF2-40B4-BE49-F238E27FC236}">
                      <a16:creationId xmlns:a16="http://schemas.microsoft.com/office/drawing/2014/main" id="{16CF3AB2-908C-4658-9D9D-F1381EC255BA}"/>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7" name="Group 626">
                <a:extLst>
                  <a:ext uri="{FF2B5EF4-FFF2-40B4-BE49-F238E27FC236}">
                    <a16:creationId xmlns:a16="http://schemas.microsoft.com/office/drawing/2014/main" id="{0D96E4FE-A29C-4B20-8A60-EC3FD06252A9}"/>
                  </a:ext>
                </a:extLst>
              </p:cNvPr>
              <p:cNvGrpSpPr/>
              <p:nvPr/>
            </p:nvGrpSpPr>
            <p:grpSpPr>
              <a:xfrm>
                <a:off x="756480" y="4871289"/>
                <a:ext cx="447034" cy="184666"/>
                <a:chOff x="4910784" y="3293516"/>
                <a:chExt cx="447034" cy="210101"/>
              </a:xfrm>
            </p:grpSpPr>
            <p:sp>
              <p:nvSpPr>
                <p:cNvPr id="640" name="TextBox 78">
                  <a:extLst>
                    <a:ext uri="{FF2B5EF4-FFF2-40B4-BE49-F238E27FC236}">
                      <a16:creationId xmlns:a16="http://schemas.microsoft.com/office/drawing/2014/main" id="{E7F1B04E-0286-40F5-A830-56504EBBBDB6}"/>
                    </a:ext>
                  </a:extLst>
                </p:cNvPr>
                <p:cNvSpPr txBox="1">
                  <a:spLocks noChangeArrowheads="1"/>
                </p:cNvSpPr>
                <p:nvPr/>
              </p:nvSpPr>
              <p:spPr bwMode="auto">
                <a:xfrm>
                  <a:off x="4910784" y="3293516"/>
                  <a:ext cx="330812"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1</a:t>
                  </a:r>
                </a:p>
              </p:txBody>
            </p:sp>
            <p:cxnSp>
              <p:nvCxnSpPr>
                <p:cNvPr id="641" name="Straight Connector 640">
                  <a:extLst>
                    <a:ext uri="{FF2B5EF4-FFF2-40B4-BE49-F238E27FC236}">
                      <a16:creationId xmlns:a16="http://schemas.microsoft.com/office/drawing/2014/main" id="{BCA3787D-CDAD-463D-B87F-B0D3F6FEC942}"/>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8" name="Group 627">
                <a:extLst>
                  <a:ext uri="{FF2B5EF4-FFF2-40B4-BE49-F238E27FC236}">
                    <a16:creationId xmlns:a16="http://schemas.microsoft.com/office/drawing/2014/main" id="{42D8D5C4-1B2A-4926-BD31-EED6B8687A0E}"/>
                  </a:ext>
                </a:extLst>
              </p:cNvPr>
              <p:cNvGrpSpPr/>
              <p:nvPr/>
            </p:nvGrpSpPr>
            <p:grpSpPr>
              <a:xfrm>
                <a:off x="1157140" y="5781649"/>
                <a:ext cx="84960" cy="288746"/>
                <a:chOff x="5311688" y="4276328"/>
                <a:chExt cx="84960" cy="328516"/>
              </a:xfrm>
            </p:grpSpPr>
            <p:sp>
              <p:nvSpPr>
                <p:cNvPr id="638" name="TextBox 97">
                  <a:extLst>
                    <a:ext uri="{FF2B5EF4-FFF2-40B4-BE49-F238E27FC236}">
                      <a16:creationId xmlns:a16="http://schemas.microsoft.com/office/drawing/2014/main" id="{D164B5DC-2FD9-4C4B-B99B-669E3121F72B}"/>
                    </a:ext>
                  </a:extLst>
                </p:cNvPr>
                <p:cNvSpPr txBox="1">
                  <a:spLocks noChangeArrowheads="1"/>
                </p:cNvSpPr>
                <p:nvPr/>
              </p:nvSpPr>
              <p:spPr bwMode="auto">
                <a:xfrm>
                  <a:off x="5311688" y="44201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0</a:t>
                  </a:r>
                </a:p>
              </p:txBody>
            </p:sp>
            <p:cxnSp>
              <p:nvCxnSpPr>
                <p:cNvPr id="639" name="Straight Connector 638">
                  <a:extLst>
                    <a:ext uri="{FF2B5EF4-FFF2-40B4-BE49-F238E27FC236}">
                      <a16:creationId xmlns:a16="http://schemas.microsoft.com/office/drawing/2014/main" id="{B8063C99-075B-4323-AA0B-852CCE2BED10}"/>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9" name="Group 628">
                <a:extLst>
                  <a:ext uri="{FF2B5EF4-FFF2-40B4-BE49-F238E27FC236}">
                    <a16:creationId xmlns:a16="http://schemas.microsoft.com/office/drawing/2014/main" id="{90B5E1E0-5B87-4311-B845-C976A4B2BC06}"/>
                  </a:ext>
                </a:extLst>
              </p:cNvPr>
              <p:cNvGrpSpPr/>
              <p:nvPr/>
            </p:nvGrpSpPr>
            <p:grpSpPr>
              <a:xfrm>
                <a:off x="749277" y="5688799"/>
                <a:ext cx="454048" cy="184666"/>
                <a:chOff x="4903770" y="3967311"/>
                <a:chExt cx="454048" cy="210101"/>
              </a:xfrm>
            </p:grpSpPr>
            <p:sp>
              <p:nvSpPr>
                <p:cNvPr id="636" name="TextBox 85">
                  <a:extLst>
                    <a:ext uri="{FF2B5EF4-FFF2-40B4-BE49-F238E27FC236}">
                      <a16:creationId xmlns:a16="http://schemas.microsoft.com/office/drawing/2014/main" id="{60A3D9F9-E7ED-4FBB-B236-CDE727787EEE}"/>
                    </a:ext>
                  </a:extLst>
                </p:cNvPr>
                <p:cNvSpPr txBox="1">
                  <a:spLocks noChangeArrowheads="1"/>
                </p:cNvSpPr>
                <p:nvPr/>
              </p:nvSpPr>
              <p:spPr bwMode="auto">
                <a:xfrm>
                  <a:off x="4903770" y="3967311"/>
                  <a:ext cx="337827"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cs typeface="Arial" panose="020B0604020202020204" pitchFamily="34" charset="0"/>
                    </a:rPr>
                    <a:t>–</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1</a:t>
                  </a:r>
                  <a:endParaRPr kumimoji="0" lang="en-GB" altLang="en-US" sz="1200" b="0" i="0" u="none" strike="noStrike" kern="1200" cap="none" spc="0" normalizeH="0" baseline="30000" noProof="0" dirty="0">
                    <a:ln>
                      <a:noFill/>
                    </a:ln>
                    <a:solidFill>
                      <a:srgbClr val="000000"/>
                    </a:solidFill>
                    <a:effectLst/>
                    <a:uLnTx/>
                    <a:uFillTx/>
                    <a:latin typeface="+mn-lt"/>
                    <a:ea typeface="+mn-ea"/>
                    <a:cs typeface="+mn-cs"/>
                  </a:endParaRPr>
                </a:p>
              </p:txBody>
            </p:sp>
            <p:cxnSp>
              <p:nvCxnSpPr>
                <p:cNvPr id="637" name="Straight Connector 636">
                  <a:extLst>
                    <a:ext uri="{FF2B5EF4-FFF2-40B4-BE49-F238E27FC236}">
                      <a16:creationId xmlns:a16="http://schemas.microsoft.com/office/drawing/2014/main" id="{4B66D792-A6CF-42C5-9B66-8E2255EF7A5C}"/>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0" name="Group 629">
                <a:extLst>
                  <a:ext uri="{FF2B5EF4-FFF2-40B4-BE49-F238E27FC236}">
                    <a16:creationId xmlns:a16="http://schemas.microsoft.com/office/drawing/2014/main" id="{3DE25494-CD95-4B6B-B490-EC9B5CA88ECB}"/>
                  </a:ext>
                </a:extLst>
              </p:cNvPr>
              <p:cNvGrpSpPr/>
              <p:nvPr/>
            </p:nvGrpSpPr>
            <p:grpSpPr>
              <a:xfrm>
                <a:off x="744058" y="4462534"/>
                <a:ext cx="458275" cy="184666"/>
                <a:chOff x="5035059" y="2613709"/>
                <a:chExt cx="322759" cy="210101"/>
              </a:xfrm>
            </p:grpSpPr>
            <p:sp>
              <p:nvSpPr>
                <p:cNvPr id="634" name="TextBox 74">
                  <a:extLst>
                    <a:ext uri="{FF2B5EF4-FFF2-40B4-BE49-F238E27FC236}">
                      <a16:creationId xmlns:a16="http://schemas.microsoft.com/office/drawing/2014/main" id="{9F0342F2-E12D-44F5-866C-2039BDC2CD01}"/>
                    </a:ext>
                  </a:extLst>
                </p:cNvPr>
                <p:cNvSpPr txBox="1">
                  <a:spLocks noChangeArrowheads="1"/>
                </p:cNvSpPr>
                <p:nvPr/>
              </p:nvSpPr>
              <p:spPr bwMode="auto">
                <a:xfrm>
                  <a:off x="5035059" y="2613709"/>
                  <a:ext cx="2343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2</a:t>
                  </a:r>
                  <a:endParaRPr lang="en-GB" altLang="en-US" sz="1200" baseline="30000" dirty="0">
                    <a:solidFill>
                      <a:srgbClr val="000000"/>
                    </a:solidFill>
                    <a:latin typeface="+mn-lt"/>
                  </a:endParaRPr>
                </a:p>
              </p:txBody>
            </p:sp>
            <p:cxnSp>
              <p:nvCxnSpPr>
                <p:cNvPr id="635" name="Straight Connector 634">
                  <a:extLst>
                    <a:ext uri="{FF2B5EF4-FFF2-40B4-BE49-F238E27FC236}">
                      <a16:creationId xmlns:a16="http://schemas.microsoft.com/office/drawing/2014/main" id="{D8ED509D-F1F0-48F8-8DE9-16ECB2BB1E68}"/>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1" name="Group 630">
                <a:extLst>
                  <a:ext uri="{FF2B5EF4-FFF2-40B4-BE49-F238E27FC236}">
                    <a16:creationId xmlns:a16="http://schemas.microsoft.com/office/drawing/2014/main" id="{8A464C93-3A26-4CDC-8268-5CA146439590}"/>
                  </a:ext>
                </a:extLst>
              </p:cNvPr>
              <p:cNvGrpSpPr/>
              <p:nvPr/>
            </p:nvGrpSpPr>
            <p:grpSpPr>
              <a:xfrm>
                <a:off x="4080983" y="5784345"/>
                <a:ext cx="169918" cy="311102"/>
                <a:chOff x="8178364" y="4276328"/>
                <a:chExt cx="169918" cy="353951"/>
              </a:xfrm>
            </p:grpSpPr>
            <p:sp>
              <p:nvSpPr>
                <p:cNvPr id="632" name="TextBox 24">
                  <a:extLst>
                    <a:ext uri="{FF2B5EF4-FFF2-40B4-BE49-F238E27FC236}">
                      <a16:creationId xmlns:a16="http://schemas.microsoft.com/office/drawing/2014/main" id="{02BDE053-D5EB-440E-BC38-FFEA5AD7C8CA}"/>
                    </a:ext>
                  </a:extLst>
                </p:cNvPr>
                <p:cNvSpPr txBox="1">
                  <a:spLocks noChangeArrowheads="1"/>
                </p:cNvSpPr>
                <p:nvPr/>
              </p:nvSpPr>
              <p:spPr bwMode="auto">
                <a:xfrm>
                  <a:off x="8178364" y="4420178"/>
                  <a:ext cx="169918"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10</a:t>
                  </a:r>
                </a:p>
              </p:txBody>
            </p:sp>
            <p:cxnSp>
              <p:nvCxnSpPr>
                <p:cNvPr id="633" name="Straight Connector 632">
                  <a:extLst>
                    <a:ext uri="{FF2B5EF4-FFF2-40B4-BE49-F238E27FC236}">
                      <a16:creationId xmlns:a16="http://schemas.microsoft.com/office/drawing/2014/main" id="{0F8B0F64-546A-4BE8-BEF3-482F8952751D}"/>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1" name="Isosceles Triangle 430">
              <a:extLst>
                <a:ext uri="{FF2B5EF4-FFF2-40B4-BE49-F238E27FC236}">
                  <a16:creationId xmlns:a16="http://schemas.microsoft.com/office/drawing/2014/main" id="{58389D22-9665-42A0-9FF0-A085C5FEEB2D}"/>
                </a:ext>
              </a:extLst>
            </p:cNvPr>
            <p:cNvSpPr/>
            <p:nvPr/>
          </p:nvSpPr>
          <p:spPr>
            <a:xfrm>
              <a:off x="3513015" y="2298422"/>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32" name="Group 431">
              <a:extLst>
                <a:ext uri="{FF2B5EF4-FFF2-40B4-BE49-F238E27FC236}">
                  <a16:creationId xmlns:a16="http://schemas.microsoft.com/office/drawing/2014/main" id="{37F440FE-2CD3-40F2-AFCF-85C5D5912116}"/>
                </a:ext>
              </a:extLst>
            </p:cNvPr>
            <p:cNvGrpSpPr/>
            <p:nvPr/>
          </p:nvGrpSpPr>
          <p:grpSpPr>
            <a:xfrm>
              <a:off x="1174445" y="1729881"/>
              <a:ext cx="2446570" cy="261615"/>
              <a:chOff x="1174445" y="1729881"/>
              <a:chExt cx="2446570" cy="261615"/>
            </a:xfrm>
          </p:grpSpPr>
          <p:grpSp>
            <p:nvGrpSpPr>
              <p:cNvPr id="575" name="Group 574">
                <a:extLst>
                  <a:ext uri="{FF2B5EF4-FFF2-40B4-BE49-F238E27FC236}">
                    <a16:creationId xmlns:a16="http://schemas.microsoft.com/office/drawing/2014/main" id="{6B628C45-895E-46E8-8B87-1E70D3B509EF}"/>
                  </a:ext>
                </a:extLst>
              </p:cNvPr>
              <p:cNvGrpSpPr/>
              <p:nvPr/>
            </p:nvGrpSpPr>
            <p:grpSpPr>
              <a:xfrm>
                <a:off x="3513015" y="1729881"/>
                <a:ext cx="108000" cy="114858"/>
                <a:chOff x="3513015" y="1729881"/>
                <a:chExt cx="108000" cy="114858"/>
              </a:xfrm>
            </p:grpSpPr>
            <p:sp>
              <p:nvSpPr>
                <p:cNvPr id="612" name="Isosceles Triangle 611">
                  <a:extLst>
                    <a:ext uri="{FF2B5EF4-FFF2-40B4-BE49-F238E27FC236}">
                      <a16:creationId xmlns:a16="http://schemas.microsoft.com/office/drawing/2014/main" id="{FE7F24EE-6323-41EA-9EBF-708BE96EA0F4}"/>
                    </a:ext>
                  </a:extLst>
                </p:cNvPr>
                <p:cNvSpPr/>
                <p:nvPr/>
              </p:nvSpPr>
              <p:spPr>
                <a:xfrm>
                  <a:off x="3513015" y="1736739"/>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613" name="Group 612">
                  <a:extLst>
                    <a:ext uri="{FF2B5EF4-FFF2-40B4-BE49-F238E27FC236}">
                      <a16:creationId xmlns:a16="http://schemas.microsoft.com/office/drawing/2014/main" id="{3A3350A4-FDBA-4B98-979E-A2FB94FB843C}"/>
                    </a:ext>
                  </a:extLst>
                </p:cNvPr>
                <p:cNvGrpSpPr/>
                <p:nvPr/>
              </p:nvGrpSpPr>
              <p:grpSpPr>
                <a:xfrm>
                  <a:off x="3536956" y="1729881"/>
                  <a:ext cx="60118" cy="113207"/>
                  <a:chOff x="3428974" y="5127268"/>
                  <a:chExt cx="60118" cy="112492"/>
                </a:xfrm>
                <a:solidFill>
                  <a:schemeClr val="accent1"/>
                </a:solidFill>
              </p:grpSpPr>
              <p:cxnSp>
                <p:nvCxnSpPr>
                  <p:cNvPr id="614" name="Straight Connector 613">
                    <a:extLst>
                      <a:ext uri="{FF2B5EF4-FFF2-40B4-BE49-F238E27FC236}">
                        <a16:creationId xmlns:a16="http://schemas.microsoft.com/office/drawing/2014/main" id="{BF960AF7-1A5B-46FC-ADD6-3C355234580E}"/>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6129EB5F-1101-4D15-84AD-9FDADC93DB2B}"/>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76" name="Group 575">
                <a:extLst>
                  <a:ext uri="{FF2B5EF4-FFF2-40B4-BE49-F238E27FC236}">
                    <a16:creationId xmlns:a16="http://schemas.microsoft.com/office/drawing/2014/main" id="{5F66A211-D939-458C-AD6C-9B346C85250E}"/>
                  </a:ext>
                </a:extLst>
              </p:cNvPr>
              <p:cNvGrpSpPr/>
              <p:nvPr/>
            </p:nvGrpSpPr>
            <p:grpSpPr>
              <a:xfrm>
                <a:off x="2991773" y="1770459"/>
                <a:ext cx="108000" cy="118952"/>
                <a:chOff x="2991773" y="1770459"/>
                <a:chExt cx="108000" cy="118952"/>
              </a:xfrm>
            </p:grpSpPr>
            <p:sp>
              <p:nvSpPr>
                <p:cNvPr id="607" name="Isosceles Triangle 606">
                  <a:extLst>
                    <a:ext uri="{FF2B5EF4-FFF2-40B4-BE49-F238E27FC236}">
                      <a16:creationId xmlns:a16="http://schemas.microsoft.com/office/drawing/2014/main" id="{4C70B4FA-0F14-49C8-882F-9016CEB70232}"/>
                    </a:ext>
                  </a:extLst>
                </p:cNvPr>
                <p:cNvSpPr/>
                <p:nvPr/>
              </p:nvSpPr>
              <p:spPr>
                <a:xfrm>
                  <a:off x="2991773" y="1781411"/>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608" name="Group 607">
                  <a:extLst>
                    <a:ext uri="{FF2B5EF4-FFF2-40B4-BE49-F238E27FC236}">
                      <a16:creationId xmlns:a16="http://schemas.microsoft.com/office/drawing/2014/main" id="{A710AD0A-81E2-4181-9DEB-B24BDE3DCDD1}"/>
                    </a:ext>
                  </a:extLst>
                </p:cNvPr>
                <p:cNvGrpSpPr/>
                <p:nvPr/>
              </p:nvGrpSpPr>
              <p:grpSpPr>
                <a:xfrm>
                  <a:off x="3015714" y="1770459"/>
                  <a:ext cx="60118" cy="112538"/>
                  <a:chOff x="3428974" y="5127268"/>
                  <a:chExt cx="60118" cy="112492"/>
                </a:xfrm>
                <a:solidFill>
                  <a:schemeClr val="accent1"/>
                </a:solidFill>
              </p:grpSpPr>
              <p:cxnSp>
                <p:nvCxnSpPr>
                  <p:cNvPr id="609" name="Straight Connector 608">
                    <a:extLst>
                      <a:ext uri="{FF2B5EF4-FFF2-40B4-BE49-F238E27FC236}">
                        <a16:creationId xmlns:a16="http://schemas.microsoft.com/office/drawing/2014/main" id="{6EFBD183-714F-4C4C-BD2E-637FC268E1D0}"/>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D747DD69-C157-4EED-AD79-06EF3DFD78AE}"/>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A5A32407-563E-4A3F-A9AF-13A70E8F5FFA}"/>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77" name="Group 576">
                <a:extLst>
                  <a:ext uri="{FF2B5EF4-FFF2-40B4-BE49-F238E27FC236}">
                    <a16:creationId xmlns:a16="http://schemas.microsoft.com/office/drawing/2014/main" id="{03065D1B-CA59-4132-BBF1-937530A49AA6}"/>
                  </a:ext>
                </a:extLst>
              </p:cNvPr>
              <p:cNvGrpSpPr/>
              <p:nvPr/>
            </p:nvGrpSpPr>
            <p:grpSpPr>
              <a:xfrm>
                <a:off x="2471549" y="1769269"/>
                <a:ext cx="108000" cy="120003"/>
                <a:chOff x="2466785" y="1769269"/>
                <a:chExt cx="108000" cy="120003"/>
              </a:xfrm>
            </p:grpSpPr>
            <p:sp>
              <p:nvSpPr>
                <p:cNvPr id="602" name="Isosceles Triangle 601">
                  <a:extLst>
                    <a:ext uri="{FF2B5EF4-FFF2-40B4-BE49-F238E27FC236}">
                      <a16:creationId xmlns:a16="http://schemas.microsoft.com/office/drawing/2014/main" id="{1F04C99D-2350-41DC-BE29-B56227C25884}"/>
                    </a:ext>
                  </a:extLst>
                </p:cNvPr>
                <p:cNvSpPr/>
                <p:nvPr/>
              </p:nvSpPr>
              <p:spPr>
                <a:xfrm>
                  <a:off x="2466785" y="1781272"/>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603" name="Group 602">
                  <a:extLst>
                    <a:ext uri="{FF2B5EF4-FFF2-40B4-BE49-F238E27FC236}">
                      <a16:creationId xmlns:a16="http://schemas.microsoft.com/office/drawing/2014/main" id="{C980DE23-DFED-48FC-AF63-75F82E022004}"/>
                    </a:ext>
                  </a:extLst>
                </p:cNvPr>
                <p:cNvGrpSpPr/>
                <p:nvPr/>
              </p:nvGrpSpPr>
              <p:grpSpPr>
                <a:xfrm>
                  <a:off x="2490726" y="1769269"/>
                  <a:ext cx="60118" cy="114780"/>
                  <a:chOff x="3428974" y="5127268"/>
                  <a:chExt cx="60118" cy="112492"/>
                </a:xfrm>
                <a:solidFill>
                  <a:schemeClr val="accent1"/>
                </a:solidFill>
              </p:grpSpPr>
              <p:cxnSp>
                <p:nvCxnSpPr>
                  <p:cNvPr id="604" name="Straight Connector 603">
                    <a:extLst>
                      <a:ext uri="{FF2B5EF4-FFF2-40B4-BE49-F238E27FC236}">
                        <a16:creationId xmlns:a16="http://schemas.microsoft.com/office/drawing/2014/main" id="{F974ECED-AF4D-4EF3-BF53-E793CCB4F52F}"/>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F50A60FD-321D-4408-BBC4-A3AB98A8D43C}"/>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B966FAE7-40D1-4818-B019-3E8169864BB0}"/>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78" name="Group 577">
                <a:extLst>
                  <a:ext uri="{FF2B5EF4-FFF2-40B4-BE49-F238E27FC236}">
                    <a16:creationId xmlns:a16="http://schemas.microsoft.com/office/drawing/2014/main" id="{8256A4EF-1D54-4EF0-B4F1-2833D301B907}"/>
                  </a:ext>
                </a:extLst>
              </p:cNvPr>
              <p:cNvGrpSpPr/>
              <p:nvPr/>
            </p:nvGrpSpPr>
            <p:grpSpPr>
              <a:xfrm>
                <a:off x="1951444" y="1825114"/>
                <a:ext cx="108000" cy="124905"/>
                <a:chOff x="2991773" y="1764506"/>
                <a:chExt cx="108000" cy="124905"/>
              </a:xfrm>
            </p:grpSpPr>
            <p:sp>
              <p:nvSpPr>
                <p:cNvPr id="597" name="Isosceles Triangle 596">
                  <a:extLst>
                    <a:ext uri="{FF2B5EF4-FFF2-40B4-BE49-F238E27FC236}">
                      <a16:creationId xmlns:a16="http://schemas.microsoft.com/office/drawing/2014/main" id="{9427FABC-8413-4EF7-BDF9-54B5B73DC551}"/>
                    </a:ext>
                  </a:extLst>
                </p:cNvPr>
                <p:cNvSpPr/>
                <p:nvPr/>
              </p:nvSpPr>
              <p:spPr>
                <a:xfrm>
                  <a:off x="2991773" y="1781411"/>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98" name="Group 597">
                  <a:extLst>
                    <a:ext uri="{FF2B5EF4-FFF2-40B4-BE49-F238E27FC236}">
                      <a16:creationId xmlns:a16="http://schemas.microsoft.com/office/drawing/2014/main" id="{8AD8E114-7539-4EF6-ADD0-8B49B646181D}"/>
                    </a:ext>
                  </a:extLst>
                </p:cNvPr>
                <p:cNvGrpSpPr/>
                <p:nvPr/>
              </p:nvGrpSpPr>
              <p:grpSpPr>
                <a:xfrm>
                  <a:off x="3015714" y="1764506"/>
                  <a:ext cx="60118" cy="119682"/>
                  <a:chOff x="3428974" y="5127268"/>
                  <a:chExt cx="60118" cy="112492"/>
                </a:xfrm>
                <a:solidFill>
                  <a:schemeClr val="accent1"/>
                </a:solidFill>
              </p:grpSpPr>
              <p:cxnSp>
                <p:nvCxnSpPr>
                  <p:cNvPr id="599" name="Straight Connector 598">
                    <a:extLst>
                      <a:ext uri="{FF2B5EF4-FFF2-40B4-BE49-F238E27FC236}">
                        <a16:creationId xmlns:a16="http://schemas.microsoft.com/office/drawing/2014/main" id="{1BBD0FA4-189B-4F86-9D12-8336C7AD897C}"/>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AA8D063B-8873-4118-937D-94085EE792AE}"/>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747BB13A-D21A-49BC-8CF8-2AB565B52195}"/>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79" name="Group 578">
                <a:extLst>
                  <a:ext uri="{FF2B5EF4-FFF2-40B4-BE49-F238E27FC236}">
                    <a16:creationId xmlns:a16="http://schemas.microsoft.com/office/drawing/2014/main" id="{341D3452-13D0-4CD3-8F39-D2E346089BF7}"/>
                  </a:ext>
                </a:extLst>
              </p:cNvPr>
              <p:cNvGrpSpPr/>
              <p:nvPr/>
            </p:nvGrpSpPr>
            <p:grpSpPr>
              <a:xfrm>
                <a:off x="1690228" y="1820466"/>
                <a:ext cx="108000" cy="146965"/>
                <a:chOff x="1690228" y="1820466"/>
                <a:chExt cx="108000" cy="146965"/>
              </a:xfrm>
            </p:grpSpPr>
            <p:sp>
              <p:nvSpPr>
                <p:cNvPr id="592" name="Isosceles Triangle 591">
                  <a:extLst>
                    <a:ext uri="{FF2B5EF4-FFF2-40B4-BE49-F238E27FC236}">
                      <a16:creationId xmlns:a16="http://schemas.microsoft.com/office/drawing/2014/main" id="{47E16381-423F-42AB-A873-4FF63E514EFB}"/>
                    </a:ext>
                  </a:extLst>
                </p:cNvPr>
                <p:cNvSpPr/>
                <p:nvPr/>
              </p:nvSpPr>
              <p:spPr>
                <a:xfrm>
                  <a:off x="1690228" y="1859431"/>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93" name="Group 592">
                  <a:extLst>
                    <a:ext uri="{FF2B5EF4-FFF2-40B4-BE49-F238E27FC236}">
                      <a16:creationId xmlns:a16="http://schemas.microsoft.com/office/drawing/2014/main" id="{C8D12EB3-F17F-44EF-B89B-BB9B39C9E136}"/>
                    </a:ext>
                  </a:extLst>
                </p:cNvPr>
                <p:cNvGrpSpPr/>
                <p:nvPr/>
              </p:nvGrpSpPr>
              <p:grpSpPr>
                <a:xfrm>
                  <a:off x="1714169" y="1820466"/>
                  <a:ext cx="60118" cy="141742"/>
                  <a:chOff x="3428974" y="5127268"/>
                  <a:chExt cx="60118" cy="112492"/>
                </a:xfrm>
                <a:solidFill>
                  <a:schemeClr val="accent1"/>
                </a:solidFill>
              </p:grpSpPr>
              <p:cxnSp>
                <p:nvCxnSpPr>
                  <p:cNvPr id="594" name="Straight Connector 593">
                    <a:extLst>
                      <a:ext uri="{FF2B5EF4-FFF2-40B4-BE49-F238E27FC236}">
                        <a16:creationId xmlns:a16="http://schemas.microsoft.com/office/drawing/2014/main" id="{B89115FF-8EEB-46AB-BF31-14FCE410C806}"/>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CC417520-A818-47ED-9632-37BB3189692E}"/>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5E19CE5D-B56B-41A2-9BF0-11E2C187EE14}"/>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80" name="Group 579">
                <a:extLst>
                  <a:ext uri="{FF2B5EF4-FFF2-40B4-BE49-F238E27FC236}">
                    <a16:creationId xmlns:a16="http://schemas.microsoft.com/office/drawing/2014/main" id="{E50E948D-B662-4DB6-A071-0AA6A0271D91}"/>
                  </a:ext>
                </a:extLst>
              </p:cNvPr>
              <p:cNvGrpSpPr/>
              <p:nvPr/>
            </p:nvGrpSpPr>
            <p:grpSpPr>
              <a:xfrm>
                <a:off x="1429012" y="1860947"/>
                <a:ext cx="108000" cy="130549"/>
                <a:chOff x="1429012" y="1860947"/>
                <a:chExt cx="108000" cy="130549"/>
              </a:xfrm>
            </p:grpSpPr>
            <p:sp>
              <p:nvSpPr>
                <p:cNvPr id="587" name="Isosceles Triangle 586">
                  <a:extLst>
                    <a:ext uri="{FF2B5EF4-FFF2-40B4-BE49-F238E27FC236}">
                      <a16:creationId xmlns:a16="http://schemas.microsoft.com/office/drawing/2014/main" id="{67613DDA-F879-4C98-89E3-9E543B06499F}"/>
                    </a:ext>
                  </a:extLst>
                </p:cNvPr>
                <p:cNvSpPr/>
                <p:nvPr/>
              </p:nvSpPr>
              <p:spPr>
                <a:xfrm>
                  <a:off x="1429012" y="1883496"/>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88" name="Group 587">
                  <a:extLst>
                    <a:ext uri="{FF2B5EF4-FFF2-40B4-BE49-F238E27FC236}">
                      <a16:creationId xmlns:a16="http://schemas.microsoft.com/office/drawing/2014/main" id="{F4713927-DFEF-47F4-A721-D708DD9108FE}"/>
                    </a:ext>
                  </a:extLst>
                </p:cNvPr>
                <p:cNvGrpSpPr/>
                <p:nvPr/>
              </p:nvGrpSpPr>
              <p:grpSpPr>
                <a:xfrm>
                  <a:off x="1452953" y="1860947"/>
                  <a:ext cx="60118" cy="125326"/>
                  <a:chOff x="3428974" y="5127268"/>
                  <a:chExt cx="60118" cy="112492"/>
                </a:xfrm>
                <a:solidFill>
                  <a:schemeClr val="accent1"/>
                </a:solidFill>
              </p:grpSpPr>
              <p:cxnSp>
                <p:nvCxnSpPr>
                  <p:cNvPr id="589" name="Straight Connector 588">
                    <a:extLst>
                      <a:ext uri="{FF2B5EF4-FFF2-40B4-BE49-F238E27FC236}">
                        <a16:creationId xmlns:a16="http://schemas.microsoft.com/office/drawing/2014/main" id="{98520232-5A6E-4D5C-BB1B-48CB0BE4A812}"/>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AD1E9320-5DC5-4188-99B9-3C563CE9F8BC}"/>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9F532D37-9D53-47BE-AC6A-86536C74090A}"/>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581" name="Group 580">
                <a:extLst>
                  <a:ext uri="{FF2B5EF4-FFF2-40B4-BE49-F238E27FC236}">
                    <a16:creationId xmlns:a16="http://schemas.microsoft.com/office/drawing/2014/main" id="{FB050E40-029F-4389-9AB6-D5232F345352}"/>
                  </a:ext>
                </a:extLst>
              </p:cNvPr>
              <p:cNvGrpSpPr/>
              <p:nvPr/>
            </p:nvGrpSpPr>
            <p:grpSpPr>
              <a:xfrm>
                <a:off x="1174445" y="1796978"/>
                <a:ext cx="108000" cy="124905"/>
                <a:chOff x="2991773" y="1764506"/>
                <a:chExt cx="108000" cy="124905"/>
              </a:xfrm>
            </p:grpSpPr>
            <p:sp>
              <p:nvSpPr>
                <p:cNvPr id="582" name="Isosceles Triangle 581">
                  <a:extLst>
                    <a:ext uri="{FF2B5EF4-FFF2-40B4-BE49-F238E27FC236}">
                      <a16:creationId xmlns:a16="http://schemas.microsoft.com/office/drawing/2014/main" id="{C6C5EDC2-0B51-4510-B8E9-13D7FAEF6049}"/>
                    </a:ext>
                  </a:extLst>
                </p:cNvPr>
                <p:cNvSpPr/>
                <p:nvPr/>
              </p:nvSpPr>
              <p:spPr>
                <a:xfrm>
                  <a:off x="2991773" y="1781411"/>
                  <a:ext cx="108000"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83" name="Group 582">
                  <a:extLst>
                    <a:ext uri="{FF2B5EF4-FFF2-40B4-BE49-F238E27FC236}">
                      <a16:creationId xmlns:a16="http://schemas.microsoft.com/office/drawing/2014/main" id="{9DCE4A98-6A92-4B6A-B0DC-6D95536867DD}"/>
                    </a:ext>
                  </a:extLst>
                </p:cNvPr>
                <p:cNvGrpSpPr/>
                <p:nvPr/>
              </p:nvGrpSpPr>
              <p:grpSpPr>
                <a:xfrm>
                  <a:off x="3015714" y="1764506"/>
                  <a:ext cx="60118" cy="119682"/>
                  <a:chOff x="3428974" y="5127268"/>
                  <a:chExt cx="60118" cy="112492"/>
                </a:xfrm>
                <a:solidFill>
                  <a:schemeClr val="accent1"/>
                </a:solidFill>
              </p:grpSpPr>
              <p:cxnSp>
                <p:nvCxnSpPr>
                  <p:cNvPr id="584" name="Straight Connector 583">
                    <a:extLst>
                      <a:ext uri="{FF2B5EF4-FFF2-40B4-BE49-F238E27FC236}">
                        <a16:creationId xmlns:a16="http://schemas.microsoft.com/office/drawing/2014/main" id="{CF2063D4-40E5-4A8F-9756-77241537F480}"/>
                      </a:ext>
                    </a:extLst>
                  </p:cNvPr>
                  <p:cNvCxnSpPr/>
                  <p:nvPr/>
                </p:nvCxnSpPr>
                <p:spPr>
                  <a:xfrm>
                    <a:off x="3459033" y="5127268"/>
                    <a:ext cx="0" cy="112492"/>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02B4CA02-EFEA-4964-A342-2BB7059F9E9E}"/>
                      </a:ext>
                    </a:extLst>
                  </p:cNvPr>
                  <p:cNvCxnSpPr>
                    <a:cxnSpLocks/>
                  </p:cNvCxnSpPr>
                  <p:nvPr/>
                </p:nvCxnSpPr>
                <p:spPr>
                  <a:xfrm rot="5400000">
                    <a:off x="3459033" y="5097209"/>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1FEFCA87-1CD3-4F26-BFD5-F79160E9E4AB}"/>
                      </a:ext>
                    </a:extLst>
                  </p:cNvPr>
                  <p:cNvCxnSpPr>
                    <a:cxnSpLocks/>
                  </p:cNvCxnSpPr>
                  <p:nvPr/>
                </p:nvCxnSpPr>
                <p:spPr>
                  <a:xfrm rot="5400000">
                    <a:off x="3459033" y="5209701"/>
                    <a:ext cx="0" cy="6011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grpSp>
          <p:nvGrpSpPr>
            <p:cNvPr id="433" name="Group 432">
              <a:extLst>
                <a:ext uri="{FF2B5EF4-FFF2-40B4-BE49-F238E27FC236}">
                  <a16:creationId xmlns:a16="http://schemas.microsoft.com/office/drawing/2014/main" id="{6315826F-832E-4BD5-AD01-205689C50905}"/>
                </a:ext>
              </a:extLst>
            </p:cNvPr>
            <p:cNvGrpSpPr/>
            <p:nvPr/>
          </p:nvGrpSpPr>
          <p:grpSpPr>
            <a:xfrm>
              <a:off x="1171574" y="1938340"/>
              <a:ext cx="2449441" cy="574237"/>
              <a:chOff x="1171574" y="1938340"/>
              <a:chExt cx="2449441" cy="574237"/>
            </a:xfrm>
          </p:grpSpPr>
          <p:grpSp>
            <p:nvGrpSpPr>
              <p:cNvPr id="533" name="Group 532">
                <a:extLst>
                  <a:ext uri="{FF2B5EF4-FFF2-40B4-BE49-F238E27FC236}">
                    <a16:creationId xmlns:a16="http://schemas.microsoft.com/office/drawing/2014/main" id="{37E7D83B-A047-425E-A940-582512654190}"/>
                  </a:ext>
                </a:extLst>
              </p:cNvPr>
              <p:cNvGrpSpPr/>
              <p:nvPr/>
            </p:nvGrpSpPr>
            <p:grpSpPr>
              <a:xfrm>
                <a:off x="3513015" y="1941947"/>
                <a:ext cx="108000" cy="113271"/>
                <a:chOff x="3513015" y="1941947"/>
                <a:chExt cx="108000" cy="113271"/>
              </a:xfrm>
            </p:grpSpPr>
            <p:sp>
              <p:nvSpPr>
                <p:cNvPr id="570" name="Isosceles Triangle 569">
                  <a:extLst>
                    <a:ext uri="{FF2B5EF4-FFF2-40B4-BE49-F238E27FC236}">
                      <a16:creationId xmlns:a16="http://schemas.microsoft.com/office/drawing/2014/main" id="{76281EC6-FE96-4C48-BFB4-295C197A3AB6}"/>
                    </a:ext>
                  </a:extLst>
                </p:cNvPr>
                <p:cNvSpPr/>
                <p:nvPr/>
              </p:nvSpPr>
              <p:spPr>
                <a:xfrm>
                  <a:off x="3513015" y="194721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71" name="Group 570">
                  <a:extLst>
                    <a:ext uri="{FF2B5EF4-FFF2-40B4-BE49-F238E27FC236}">
                      <a16:creationId xmlns:a16="http://schemas.microsoft.com/office/drawing/2014/main" id="{9B59B020-87C2-45CD-A546-9764EE0E1E40}"/>
                    </a:ext>
                  </a:extLst>
                </p:cNvPr>
                <p:cNvGrpSpPr/>
                <p:nvPr/>
              </p:nvGrpSpPr>
              <p:grpSpPr>
                <a:xfrm>
                  <a:off x="3536956" y="1941947"/>
                  <a:ext cx="60118" cy="103547"/>
                  <a:chOff x="3428974" y="5127268"/>
                  <a:chExt cx="60118" cy="112492"/>
                </a:xfrm>
                <a:solidFill>
                  <a:schemeClr val="accent2"/>
                </a:solidFill>
              </p:grpSpPr>
              <p:cxnSp>
                <p:nvCxnSpPr>
                  <p:cNvPr id="572" name="Straight Connector 571">
                    <a:extLst>
                      <a:ext uri="{FF2B5EF4-FFF2-40B4-BE49-F238E27FC236}">
                        <a16:creationId xmlns:a16="http://schemas.microsoft.com/office/drawing/2014/main" id="{6D0EAE15-8869-4F3E-8635-B7070C483C04}"/>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AFD5B314-63C7-4711-B5BD-E3185840417B}"/>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80AF41A3-EB98-4694-8ECF-A8E36E55C36C}"/>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4" name="Group 533">
                <a:extLst>
                  <a:ext uri="{FF2B5EF4-FFF2-40B4-BE49-F238E27FC236}">
                    <a16:creationId xmlns:a16="http://schemas.microsoft.com/office/drawing/2014/main" id="{51ECB1C1-3BFB-40CE-9BCA-F99B4E69DEC0}"/>
                  </a:ext>
                </a:extLst>
              </p:cNvPr>
              <p:cNvGrpSpPr/>
              <p:nvPr/>
            </p:nvGrpSpPr>
            <p:grpSpPr>
              <a:xfrm>
                <a:off x="2991773" y="1938340"/>
                <a:ext cx="108000" cy="157981"/>
                <a:chOff x="2991773" y="1932385"/>
                <a:chExt cx="108000" cy="157981"/>
              </a:xfrm>
            </p:grpSpPr>
            <p:sp>
              <p:nvSpPr>
                <p:cNvPr id="565" name="Isosceles Triangle 564">
                  <a:extLst>
                    <a:ext uri="{FF2B5EF4-FFF2-40B4-BE49-F238E27FC236}">
                      <a16:creationId xmlns:a16="http://schemas.microsoft.com/office/drawing/2014/main" id="{7ABDBE1B-045E-4DF2-BDAE-E585A31E55EC}"/>
                    </a:ext>
                  </a:extLst>
                </p:cNvPr>
                <p:cNvSpPr/>
                <p:nvPr/>
              </p:nvSpPr>
              <p:spPr>
                <a:xfrm>
                  <a:off x="2991773" y="19823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66" name="Group 565">
                  <a:extLst>
                    <a:ext uri="{FF2B5EF4-FFF2-40B4-BE49-F238E27FC236}">
                      <a16:creationId xmlns:a16="http://schemas.microsoft.com/office/drawing/2014/main" id="{9E58CC51-AEF2-40B8-A88E-6CE4DA662001}"/>
                    </a:ext>
                  </a:extLst>
                </p:cNvPr>
                <p:cNvGrpSpPr/>
                <p:nvPr/>
              </p:nvGrpSpPr>
              <p:grpSpPr>
                <a:xfrm>
                  <a:off x="3015714" y="1932385"/>
                  <a:ext cx="60118" cy="148258"/>
                  <a:chOff x="3428974" y="5127268"/>
                  <a:chExt cx="60118" cy="112492"/>
                </a:xfrm>
                <a:solidFill>
                  <a:schemeClr val="accent2"/>
                </a:solidFill>
              </p:grpSpPr>
              <p:cxnSp>
                <p:nvCxnSpPr>
                  <p:cNvPr id="567" name="Straight Connector 566">
                    <a:extLst>
                      <a:ext uri="{FF2B5EF4-FFF2-40B4-BE49-F238E27FC236}">
                        <a16:creationId xmlns:a16="http://schemas.microsoft.com/office/drawing/2014/main" id="{CD3D38FA-67C6-4120-B53D-A55A9044191F}"/>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E2E2C6CE-F496-4D3D-B167-BF41C4CD7336}"/>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BE659E0F-1699-4040-A807-D9425D78A22D}"/>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5" name="Group 534">
                <a:extLst>
                  <a:ext uri="{FF2B5EF4-FFF2-40B4-BE49-F238E27FC236}">
                    <a16:creationId xmlns:a16="http://schemas.microsoft.com/office/drawing/2014/main" id="{04AC5F42-D786-4AFE-A3E4-55C3C6A6405E}"/>
                  </a:ext>
                </a:extLst>
              </p:cNvPr>
              <p:cNvGrpSpPr/>
              <p:nvPr/>
            </p:nvGrpSpPr>
            <p:grpSpPr>
              <a:xfrm>
                <a:off x="2473669" y="2029989"/>
                <a:ext cx="108000" cy="157981"/>
                <a:chOff x="2991773" y="1932385"/>
                <a:chExt cx="108000" cy="157981"/>
              </a:xfrm>
            </p:grpSpPr>
            <p:sp>
              <p:nvSpPr>
                <p:cNvPr id="560" name="Isosceles Triangle 559">
                  <a:extLst>
                    <a:ext uri="{FF2B5EF4-FFF2-40B4-BE49-F238E27FC236}">
                      <a16:creationId xmlns:a16="http://schemas.microsoft.com/office/drawing/2014/main" id="{4F016402-64D7-4E96-B151-16A1DECAE41B}"/>
                    </a:ext>
                  </a:extLst>
                </p:cNvPr>
                <p:cNvSpPr/>
                <p:nvPr/>
              </p:nvSpPr>
              <p:spPr>
                <a:xfrm>
                  <a:off x="2991773" y="19823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61" name="Group 560">
                  <a:extLst>
                    <a:ext uri="{FF2B5EF4-FFF2-40B4-BE49-F238E27FC236}">
                      <a16:creationId xmlns:a16="http://schemas.microsoft.com/office/drawing/2014/main" id="{558B9B70-F7BF-413B-8EC7-AD98A410197C}"/>
                    </a:ext>
                  </a:extLst>
                </p:cNvPr>
                <p:cNvGrpSpPr/>
                <p:nvPr/>
              </p:nvGrpSpPr>
              <p:grpSpPr>
                <a:xfrm>
                  <a:off x="3015714" y="1932385"/>
                  <a:ext cx="60118" cy="148258"/>
                  <a:chOff x="3428974" y="5127268"/>
                  <a:chExt cx="60118" cy="112492"/>
                </a:xfrm>
                <a:solidFill>
                  <a:schemeClr val="accent2"/>
                </a:solidFill>
              </p:grpSpPr>
              <p:cxnSp>
                <p:nvCxnSpPr>
                  <p:cNvPr id="562" name="Straight Connector 561">
                    <a:extLst>
                      <a:ext uri="{FF2B5EF4-FFF2-40B4-BE49-F238E27FC236}">
                        <a16:creationId xmlns:a16="http://schemas.microsoft.com/office/drawing/2014/main" id="{1F6A8E9B-9FEE-42FE-805A-CE46D00FF88C}"/>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E9D44905-E837-4B5A-A287-370223AD35FC}"/>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E8318550-4433-4265-ABB9-165F9346384F}"/>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6" name="Group 535">
                <a:extLst>
                  <a:ext uri="{FF2B5EF4-FFF2-40B4-BE49-F238E27FC236}">
                    <a16:creationId xmlns:a16="http://schemas.microsoft.com/office/drawing/2014/main" id="{37485F2C-0615-4A02-BAB5-18357DF0AF0A}"/>
                  </a:ext>
                </a:extLst>
              </p:cNvPr>
              <p:cNvGrpSpPr/>
              <p:nvPr/>
            </p:nvGrpSpPr>
            <p:grpSpPr>
              <a:xfrm>
                <a:off x="1952265" y="2247579"/>
                <a:ext cx="108000" cy="157981"/>
                <a:chOff x="2991773" y="1932385"/>
                <a:chExt cx="108000" cy="157981"/>
              </a:xfrm>
            </p:grpSpPr>
            <p:sp>
              <p:nvSpPr>
                <p:cNvPr id="555" name="Isosceles Triangle 554">
                  <a:extLst>
                    <a:ext uri="{FF2B5EF4-FFF2-40B4-BE49-F238E27FC236}">
                      <a16:creationId xmlns:a16="http://schemas.microsoft.com/office/drawing/2014/main" id="{BB6D198A-5E5F-41C0-864F-182C5B4F28C2}"/>
                    </a:ext>
                  </a:extLst>
                </p:cNvPr>
                <p:cNvSpPr/>
                <p:nvPr/>
              </p:nvSpPr>
              <p:spPr>
                <a:xfrm>
                  <a:off x="2991773" y="198236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56" name="Group 555">
                  <a:extLst>
                    <a:ext uri="{FF2B5EF4-FFF2-40B4-BE49-F238E27FC236}">
                      <a16:creationId xmlns:a16="http://schemas.microsoft.com/office/drawing/2014/main" id="{4435E080-D4DF-4A67-A53C-0207729242FF}"/>
                    </a:ext>
                  </a:extLst>
                </p:cNvPr>
                <p:cNvGrpSpPr/>
                <p:nvPr/>
              </p:nvGrpSpPr>
              <p:grpSpPr>
                <a:xfrm>
                  <a:off x="3015714" y="1932385"/>
                  <a:ext cx="60118" cy="148258"/>
                  <a:chOff x="3428974" y="5127268"/>
                  <a:chExt cx="60118" cy="112492"/>
                </a:xfrm>
                <a:solidFill>
                  <a:schemeClr val="accent2"/>
                </a:solidFill>
              </p:grpSpPr>
              <p:cxnSp>
                <p:nvCxnSpPr>
                  <p:cNvPr id="557" name="Straight Connector 556">
                    <a:extLst>
                      <a:ext uri="{FF2B5EF4-FFF2-40B4-BE49-F238E27FC236}">
                        <a16:creationId xmlns:a16="http://schemas.microsoft.com/office/drawing/2014/main" id="{54C69B83-6D36-4E1E-A9B7-1A24A6041885}"/>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F73A3C70-8D4D-4BF2-90FA-AB3B516ACD19}"/>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885B4796-019A-4DC3-B32E-44EE6637A6E5}"/>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7" name="Group 536">
                <a:extLst>
                  <a:ext uri="{FF2B5EF4-FFF2-40B4-BE49-F238E27FC236}">
                    <a16:creationId xmlns:a16="http://schemas.microsoft.com/office/drawing/2014/main" id="{36435A57-A47E-41C1-8C63-EAE7FF653B9D}"/>
                  </a:ext>
                </a:extLst>
              </p:cNvPr>
              <p:cNvGrpSpPr/>
              <p:nvPr/>
            </p:nvGrpSpPr>
            <p:grpSpPr>
              <a:xfrm>
                <a:off x="1692277" y="2363390"/>
                <a:ext cx="108000" cy="149187"/>
                <a:chOff x="1692277" y="2363390"/>
                <a:chExt cx="108000" cy="149187"/>
              </a:xfrm>
            </p:grpSpPr>
            <p:sp>
              <p:nvSpPr>
                <p:cNvPr id="550" name="Isosceles Triangle 549">
                  <a:extLst>
                    <a:ext uri="{FF2B5EF4-FFF2-40B4-BE49-F238E27FC236}">
                      <a16:creationId xmlns:a16="http://schemas.microsoft.com/office/drawing/2014/main" id="{0D2801F7-2BAF-458A-8908-2A7A90632C57}"/>
                    </a:ext>
                  </a:extLst>
                </p:cNvPr>
                <p:cNvSpPr/>
                <p:nvPr/>
              </p:nvSpPr>
              <p:spPr>
                <a:xfrm>
                  <a:off x="1692277" y="240457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51" name="Group 550">
                  <a:extLst>
                    <a:ext uri="{FF2B5EF4-FFF2-40B4-BE49-F238E27FC236}">
                      <a16:creationId xmlns:a16="http://schemas.microsoft.com/office/drawing/2014/main" id="{25218276-9DC1-43DB-A8A9-215F04C0BAB6}"/>
                    </a:ext>
                  </a:extLst>
                </p:cNvPr>
                <p:cNvGrpSpPr/>
                <p:nvPr/>
              </p:nvGrpSpPr>
              <p:grpSpPr>
                <a:xfrm>
                  <a:off x="1716218" y="2363390"/>
                  <a:ext cx="60118" cy="139463"/>
                  <a:chOff x="3428974" y="5127268"/>
                  <a:chExt cx="60118" cy="112492"/>
                </a:xfrm>
                <a:solidFill>
                  <a:schemeClr val="accent2"/>
                </a:solidFill>
              </p:grpSpPr>
              <p:cxnSp>
                <p:nvCxnSpPr>
                  <p:cNvPr id="552" name="Straight Connector 551">
                    <a:extLst>
                      <a:ext uri="{FF2B5EF4-FFF2-40B4-BE49-F238E27FC236}">
                        <a16:creationId xmlns:a16="http://schemas.microsoft.com/office/drawing/2014/main" id="{04BB59C2-99CA-4D41-A1C0-8F05BBB3E2DE}"/>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17294BD0-CA82-4CB5-9F73-DD8FA4DF4D25}"/>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30AA6B67-0818-4980-92C8-8432509A82AC}"/>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8" name="Group 537">
                <a:extLst>
                  <a:ext uri="{FF2B5EF4-FFF2-40B4-BE49-F238E27FC236}">
                    <a16:creationId xmlns:a16="http://schemas.microsoft.com/office/drawing/2014/main" id="{F21C73EF-68A6-4F19-B3BE-0D0652435D02}"/>
                  </a:ext>
                </a:extLst>
              </p:cNvPr>
              <p:cNvGrpSpPr/>
              <p:nvPr/>
            </p:nvGrpSpPr>
            <p:grpSpPr>
              <a:xfrm>
                <a:off x="1436979" y="2403608"/>
                <a:ext cx="108000" cy="108000"/>
                <a:chOff x="1436979" y="2403608"/>
                <a:chExt cx="108000" cy="108000"/>
              </a:xfrm>
            </p:grpSpPr>
            <p:sp>
              <p:nvSpPr>
                <p:cNvPr id="545" name="Isosceles Triangle 544">
                  <a:extLst>
                    <a:ext uri="{FF2B5EF4-FFF2-40B4-BE49-F238E27FC236}">
                      <a16:creationId xmlns:a16="http://schemas.microsoft.com/office/drawing/2014/main" id="{7098953F-4AEE-4824-846C-BEAC98F952BA}"/>
                    </a:ext>
                  </a:extLst>
                </p:cNvPr>
                <p:cNvSpPr/>
                <p:nvPr/>
              </p:nvSpPr>
              <p:spPr>
                <a:xfrm>
                  <a:off x="1436979" y="240360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46" name="Group 545">
                  <a:extLst>
                    <a:ext uri="{FF2B5EF4-FFF2-40B4-BE49-F238E27FC236}">
                      <a16:creationId xmlns:a16="http://schemas.microsoft.com/office/drawing/2014/main" id="{F33C09B8-AEE7-4DF6-B4A6-AB983BBCAE20}"/>
                    </a:ext>
                  </a:extLst>
                </p:cNvPr>
                <p:cNvGrpSpPr/>
                <p:nvPr/>
              </p:nvGrpSpPr>
              <p:grpSpPr>
                <a:xfrm>
                  <a:off x="1460920" y="2424113"/>
                  <a:ext cx="60118" cy="77772"/>
                  <a:chOff x="3428974" y="5127268"/>
                  <a:chExt cx="60118" cy="112492"/>
                </a:xfrm>
                <a:solidFill>
                  <a:schemeClr val="accent2"/>
                </a:solidFill>
              </p:grpSpPr>
              <p:cxnSp>
                <p:nvCxnSpPr>
                  <p:cNvPr id="547" name="Straight Connector 546">
                    <a:extLst>
                      <a:ext uri="{FF2B5EF4-FFF2-40B4-BE49-F238E27FC236}">
                        <a16:creationId xmlns:a16="http://schemas.microsoft.com/office/drawing/2014/main" id="{A718FC8F-E01B-4885-A534-AE6210FB62C5}"/>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706E232C-F5AB-437B-B3EE-5E4D7C2CB0DF}"/>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60E12117-C670-48FB-B575-BDB023F4CA66}"/>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39" name="Group 538">
                <a:extLst>
                  <a:ext uri="{FF2B5EF4-FFF2-40B4-BE49-F238E27FC236}">
                    <a16:creationId xmlns:a16="http://schemas.microsoft.com/office/drawing/2014/main" id="{8E629775-2E3A-4923-B621-445A388F1531}"/>
                  </a:ext>
                </a:extLst>
              </p:cNvPr>
              <p:cNvGrpSpPr/>
              <p:nvPr/>
            </p:nvGrpSpPr>
            <p:grpSpPr>
              <a:xfrm>
                <a:off x="1171574" y="2089546"/>
                <a:ext cx="108000" cy="129603"/>
                <a:chOff x="1171574" y="2089546"/>
                <a:chExt cx="108000" cy="129603"/>
              </a:xfrm>
            </p:grpSpPr>
            <p:sp>
              <p:nvSpPr>
                <p:cNvPr id="540" name="Isosceles Triangle 539">
                  <a:extLst>
                    <a:ext uri="{FF2B5EF4-FFF2-40B4-BE49-F238E27FC236}">
                      <a16:creationId xmlns:a16="http://schemas.microsoft.com/office/drawing/2014/main" id="{C72BA8DC-8777-4D61-9596-729A58E6149A}"/>
                    </a:ext>
                  </a:extLst>
                </p:cNvPr>
                <p:cNvSpPr/>
                <p:nvPr/>
              </p:nvSpPr>
              <p:spPr>
                <a:xfrm>
                  <a:off x="1171574" y="2111149"/>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41" name="Group 540">
                  <a:extLst>
                    <a:ext uri="{FF2B5EF4-FFF2-40B4-BE49-F238E27FC236}">
                      <a16:creationId xmlns:a16="http://schemas.microsoft.com/office/drawing/2014/main" id="{A8311840-2131-45AF-8AA2-4B71696EE5C1}"/>
                    </a:ext>
                  </a:extLst>
                </p:cNvPr>
                <p:cNvGrpSpPr/>
                <p:nvPr/>
              </p:nvGrpSpPr>
              <p:grpSpPr>
                <a:xfrm>
                  <a:off x="1195515" y="2089546"/>
                  <a:ext cx="60118" cy="119879"/>
                  <a:chOff x="3428974" y="5127268"/>
                  <a:chExt cx="60118" cy="112492"/>
                </a:xfrm>
                <a:solidFill>
                  <a:schemeClr val="accent2"/>
                </a:solidFill>
              </p:grpSpPr>
              <p:cxnSp>
                <p:nvCxnSpPr>
                  <p:cNvPr id="542" name="Straight Connector 541">
                    <a:extLst>
                      <a:ext uri="{FF2B5EF4-FFF2-40B4-BE49-F238E27FC236}">
                        <a16:creationId xmlns:a16="http://schemas.microsoft.com/office/drawing/2014/main" id="{183361BD-E8F4-4855-9197-D09008581D41}"/>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C9000DE8-A519-4B56-9DB1-9222B2D0992E}"/>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D566A396-EDF4-429C-B431-C6D5C6D92958}"/>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cxnSp>
          <p:nvCxnSpPr>
            <p:cNvPr id="434" name="Straight Connector 433">
              <a:extLst>
                <a:ext uri="{FF2B5EF4-FFF2-40B4-BE49-F238E27FC236}">
                  <a16:creationId xmlns:a16="http://schemas.microsoft.com/office/drawing/2014/main" id="{2C5FE779-44B9-4B3A-AE03-CA39C06E6628}"/>
                </a:ext>
              </a:extLst>
            </p:cNvPr>
            <p:cNvCxnSpPr/>
            <p:nvPr/>
          </p:nvCxnSpPr>
          <p:spPr bwMode="auto">
            <a:xfrm>
              <a:off x="971777" y="2981073"/>
              <a:ext cx="259818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6" name="TextBox 435">
              <a:extLst>
                <a:ext uri="{FF2B5EF4-FFF2-40B4-BE49-F238E27FC236}">
                  <a16:creationId xmlns:a16="http://schemas.microsoft.com/office/drawing/2014/main" id="{83ACBD8D-026D-478B-A395-212B744DA460}"/>
                </a:ext>
              </a:extLst>
            </p:cNvPr>
            <p:cNvSpPr txBox="1"/>
            <p:nvPr/>
          </p:nvSpPr>
          <p:spPr>
            <a:xfrm>
              <a:off x="925472" y="2920007"/>
              <a:ext cx="559769" cy="261610"/>
            </a:xfrm>
            <a:prstGeom prst="rect">
              <a:avLst/>
            </a:prstGeom>
            <a:noFill/>
          </p:spPr>
          <p:txBody>
            <a:bodyPr wrap="none" rtlCol="0">
              <a:spAutoFit/>
            </a:bodyPr>
            <a:lstStyle/>
            <a:p>
              <a:r>
                <a:rPr lang="en-GB" sz="1100" dirty="0"/>
                <a:t>LLOQ</a:t>
              </a:r>
            </a:p>
          </p:txBody>
        </p:sp>
        <p:grpSp>
          <p:nvGrpSpPr>
            <p:cNvPr id="437" name="Group 436">
              <a:extLst>
                <a:ext uri="{FF2B5EF4-FFF2-40B4-BE49-F238E27FC236}">
                  <a16:creationId xmlns:a16="http://schemas.microsoft.com/office/drawing/2014/main" id="{FE92C2BB-3C1F-4833-87D1-9D5D15AD082A}"/>
                </a:ext>
              </a:extLst>
            </p:cNvPr>
            <p:cNvGrpSpPr/>
            <p:nvPr/>
          </p:nvGrpSpPr>
          <p:grpSpPr>
            <a:xfrm>
              <a:off x="1177912" y="2212182"/>
              <a:ext cx="2419162" cy="679343"/>
              <a:chOff x="1177912" y="2212182"/>
              <a:chExt cx="2419162" cy="679343"/>
            </a:xfrm>
          </p:grpSpPr>
          <p:grpSp>
            <p:nvGrpSpPr>
              <p:cNvPr id="493" name="Group 492">
                <a:extLst>
                  <a:ext uri="{FF2B5EF4-FFF2-40B4-BE49-F238E27FC236}">
                    <a16:creationId xmlns:a16="http://schemas.microsoft.com/office/drawing/2014/main" id="{A2A97471-3889-4B7F-A10F-40FC3CF5C4CE}"/>
                  </a:ext>
                </a:extLst>
              </p:cNvPr>
              <p:cNvGrpSpPr/>
              <p:nvPr/>
            </p:nvGrpSpPr>
            <p:grpSpPr>
              <a:xfrm>
                <a:off x="3536956" y="2212182"/>
                <a:ext cx="60118" cy="190500"/>
                <a:chOff x="3428974" y="5127268"/>
                <a:chExt cx="60118" cy="112492"/>
              </a:xfrm>
              <a:solidFill>
                <a:srgbClr val="CD9D05"/>
              </a:solidFill>
            </p:grpSpPr>
            <p:cxnSp>
              <p:nvCxnSpPr>
                <p:cNvPr id="530" name="Straight Connector 529">
                  <a:extLst>
                    <a:ext uri="{FF2B5EF4-FFF2-40B4-BE49-F238E27FC236}">
                      <a16:creationId xmlns:a16="http://schemas.microsoft.com/office/drawing/2014/main" id="{9B41F238-7D90-4742-AE30-2CCFDDDF0514}"/>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E424EDE3-90E8-43F3-8478-5A139A7207D3}"/>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99DFAFD2-39EC-43F0-9D82-DBDFD8D8F5A7}"/>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id="{59F630FE-CECB-4546-B66E-714C772E22D4}"/>
                  </a:ext>
                </a:extLst>
              </p:cNvPr>
              <p:cNvGrpSpPr/>
              <p:nvPr/>
            </p:nvGrpSpPr>
            <p:grpSpPr>
              <a:xfrm>
                <a:off x="2991773" y="2383630"/>
                <a:ext cx="108000" cy="181770"/>
                <a:chOff x="2991773" y="2383630"/>
                <a:chExt cx="108000" cy="181770"/>
              </a:xfrm>
            </p:grpSpPr>
            <p:sp>
              <p:nvSpPr>
                <p:cNvPr id="525" name="Isosceles Triangle 524">
                  <a:extLst>
                    <a:ext uri="{FF2B5EF4-FFF2-40B4-BE49-F238E27FC236}">
                      <a16:creationId xmlns:a16="http://schemas.microsoft.com/office/drawing/2014/main" id="{0D845F6C-B4DA-4FA8-992C-DCD1327441BD}"/>
                    </a:ext>
                  </a:extLst>
                </p:cNvPr>
                <p:cNvSpPr/>
                <p:nvPr/>
              </p:nvSpPr>
              <p:spPr>
                <a:xfrm>
                  <a:off x="2991773" y="2457400"/>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26" name="Group 525">
                  <a:extLst>
                    <a:ext uri="{FF2B5EF4-FFF2-40B4-BE49-F238E27FC236}">
                      <a16:creationId xmlns:a16="http://schemas.microsoft.com/office/drawing/2014/main" id="{C71B8851-01DF-4FB1-BADC-22BDC3ECD3F7}"/>
                    </a:ext>
                  </a:extLst>
                </p:cNvPr>
                <p:cNvGrpSpPr/>
                <p:nvPr/>
              </p:nvGrpSpPr>
              <p:grpSpPr>
                <a:xfrm>
                  <a:off x="3015714" y="2383630"/>
                  <a:ext cx="60118" cy="178029"/>
                  <a:chOff x="3428974" y="5127268"/>
                  <a:chExt cx="60118" cy="112492"/>
                </a:xfrm>
                <a:solidFill>
                  <a:srgbClr val="CD9D05"/>
                </a:solidFill>
              </p:grpSpPr>
              <p:cxnSp>
                <p:nvCxnSpPr>
                  <p:cNvPr id="527" name="Straight Connector 526">
                    <a:extLst>
                      <a:ext uri="{FF2B5EF4-FFF2-40B4-BE49-F238E27FC236}">
                        <a16:creationId xmlns:a16="http://schemas.microsoft.com/office/drawing/2014/main" id="{AA777CD0-0A5E-4E73-A252-341191303641}"/>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AEA704D3-1D67-44EF-93A9-7A071586FE9C}"/>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92D3AB2B-3F87-45CE-93E3-03F8E2297283}"/>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495" name="Group 494">
                <a:extLst>
                  <a:ext uri="{FF2B5EF4-FFF2-40B4-BE49-F238E27FC236}">
                    <a16:creationId xmlns:a16="http://schemas.microsoft.com/office/drawing/2014/main" id="{FF98C83D-4A01-415B-97E5-751331682E47}"/>
                  </a:ext>
                </a:extLst>
              </p:cNvPr>
              <p:cNvGrpSpPr/>
              <p:nvPr/>
            </p:nvGrpSpPr>
            <p:grpSpPr>
              <a:xfrm>
                <a:off x="2471575" y="2433638"/>
                <a:ext cx="108000" cy="202822"/>
                <a:chOff x="2471575" y="2433638"/>
                <a:chExt cx="108000" cy="202822"/>
              </a:xfrm>
            </p:grpSpPr>
            <p:sp>
              <p:nvSpPr>
                <p:cNvPr id="520" name="Isosceles Triangle 519">
                  <a:extLst>
                    <a:ext uri="{FF2B5EF4-FFF2-40B4-BE49-F238E27FC236}">
                      <a16:creationId xmlns:a16="http://schemas.microsoft.com/office/drawing/2014/main" id="{674BF7BA-000F-4741-A1FD-BFAFC704364D}"/>
                    </a:ext>
                  </a:extLst>
                </p:cNvPr>
                <p:cNvSpPr/>
                <p:nvPr/>
              </p:nvSpPr>
              <p:spPr>
                <a:xfrm>
                  <a:off x="2471575" y="2528460"/>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21" name="Group 520">
                  <a:extLst>
                    <a:ext uri="{FF2B5EF4-FFF2-40B4-BE49-F238E27FC236}">
                      <a16:creationId xmlns:a16="http://schemas.microsoft.com/office/drawing/2014/main" id="{04010EB3-BDC6-403F-956B-6FCBAFE26B46}"/>
                    </a:ext>
                  </a:extLst>
                </p:cNvPr>
                <p:cNvGrpSpPr/>
                <p:nvPr/>
              </p:nvGrpSpPr>
              <p:grpSpPr>
                <a:xfrm>
                  <a:off x="2495516" y="2433638"/>
                  <a:ext cx="60118" cy="199081"/>
                  <a:chOff x="3428974" y="5127268"/>
                  <a:chExt cx="60118" cy="112492"/>
                </a:xfrm>
                <a:solidFill>
                  <a:srgbClr val="CD9D05"/>
                </a:solidFill>
              </p:grpSpPr>
              <p:cxnSp>
                <p:nvCxnSpPr>
                  <p:cNvPr id="522" name="Straight Connector 521">
                    <a:extLst>
                      <a:ext uri="{FF2B5EF4-FFF2-40B4-BE49-F238E27FC236}">
                        <a16:creationId xmlns:a16="http://schemas.microsoft.com/office/drawing/2014/main" id="{475459C9-A54C-4F4C-8FFB-005BFDEEA830}"/>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B4A4267C-5BF5-4905-BE1C-4FF0B9148DB5}"/>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2E229870-B08E-4CB3-B54C-F46CF6D3EE78}"/>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496" name="Group 495">
                <a:extLst>
                  <a:ext uri="{FF2B5EF4-FFF2-40B4-BE49-F238E27FC236}">
                    <a16:creationId xmlns:a16="http://schemas.microsoft.com/office/drawing/2014/main" id="{10B6307B-9032-468C-A404-14EA69ADC1F1}"/>
                  </a:ext>
                </a:extLst>
              </p:cNvPr>
              <p:cNvGrpSpPr/>
              <p:nvPr/>
            </p:nvGrpSpPr>
            <p:grpSpPr>
              <a:xfrm>
                <a:off x="1951444" y="2631282"/>
                <a:ext cx="108000" cy="209594"/>
                <a:chOff x="1951444" y="2631282"/>
                <a:chExt cx="108000" cy="209594"/>
              </a:xfrm>
            </p:grpSpPr>
            <p:sp>
              <p:nvSpPr>
                <p:cNvPr id="515" name="Isosceles Triangle 514">
                  <a:extLst>
                    <a:ext uri="{FF2B5EF4-FFF2-40B4-BE49-F238E27FC236}">
                      <a16:creationId xmlns:a16="http://schemas.microsoft.com/office/drawing/2014/main" id="{A1051A53-1235-4450-B7F8-D783E2FF4C11}"/>
                    </a:ext>
                  </a:extLst>
                </p:cNvPr>
                <p:cNvSpPr/>
                <p:nvPr/>
              </p:nvSpPr>
              <p:spPr>
                <a:xfrm>
                  <a:off x="1951444" y="2732876"/>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16" name="Group 515">
                  <a:extLst>
                    <a:ext uri="{FF2B5EF4-FFF2-40B4-BE49-F238E27FC236}">
                      <a16:creationId xmlns:a16="http://schemas.microsoft.com/office/drawing/2014/main" id="{BC3F7B0B-3EBC-4B54-8778-B91F08FE5A68}"/>
                    </a:ext>
                  </a:extLst>
                </p:cNvPr>
                <p:cNvGrpSpPr/>
                <p:nvPr/>
              </p:nvGrpSpPr>
              <p:grpSpPr>
                <a:xfrm>
                  <a:off x="1975385" y="2631282"/>
                  <a:ext cx="60118" cy="205854"/>
                  <a:chOff x="3428974" y="5127268"/>
                  <a:chExt cx="60118" cy="112492"/>
                </a:xfrm>
                <a:solidFill>
                  <a:srgbClr val="CD9D05"/>
                </a:solidFill>
              </p:grpSpPr>
              <p:cxnSp>
                <p:nvCxnSpPr>
                  <p:cNvPr id="517" name="Straight Connector 516">
                    <a:extLst>
                      <a:ext uri="{FF2B5EF4-FFF2-40B4-BE49-F238E27FC236}">
                        <a16:creationId xmlns:a16="http://schemas.microsoft.com/office/drawing/2014/main" id="{2A7C303C-0BD5-404F-A3C1-B7D76A199B74}"/>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AE99C101-BA9B-4B3C-AF45-9B4F7F7FC525}"/>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2B60B87F-6F3F-48FF-A026-B9F92C523815}"/>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497" name="Group 496">
                <a:extLst>
                  <a:ext uri="{FF2B5EF4-FFF2-40B4-BE49-F238E27FC236}">
                    <a16:creationId xmlns:a16="http://schemas.microsoft.com/office/drawing/2014/main" id="{10DDC2B2-08BF-4329-9F9E-CE05B1206FD9}"/>
                  </a:ext>
                </a:extLst>
              </p:cNvPr>
              <p:cNvGrpSpPr/>
              <p:nvPr/>
            </p:nvGrpSpPr>
            <p:grpSpPr>
              <a:xfrm>
                <a:off x="1691950" y="2701528"/>
                <a:ext cx="108000" cy="189894"/>
                <a:chOff x="1691950" y="2701528"/>
                <a:chExt cx="108000" cy="189894"/>
              </a:xfrm>
            </p:grpSpPr>
            <p:sp>
              <p:nvSpPr>
                <p:cNvPr id="510" name="Isosceles Triangle 509">
                  <a:extLst>
                    <a:ext uri="{FF2B5EF4-FFF2-40B4-BE49-F238E27FC236}">
                      <a16:creationId xmlns:a16="http://schemas.microsoft.com/office/drawing/2014/main" id="{2032EEF3-33D3-4394-88EE-BC2472ECD872}"/>
                    </a:ext>
                  </a:extLst>
                </p:cNvPr>
                <p:cNvSpPr/>
                <p:nvPr/>
              </p:nvSpPr>
              <p:spPr>
                <a:xfrm>
                  <a:off x="1691950" y="2783422"/>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11" name="Group 510">
                  <a:extLst>
                    <a:ext uri="{FF2B5EF4-FFF2-40B4-BE49-F238E27FC236}">
                      <a16:creationId xmlns:a16="http://schemas.microsoft.com/office/drawing/2014/main" id="{CC64140A-E91D-431C-BC59-048E432F690A}"/>
                    </a:ext>
                  </a:extLst>
                </p:cNvPr>
                <p:cNvGrpSpPr/>
                <p:nvPr/>
              </p:nvGrpSpPr>
              <p:grpSpPr>
                <a:xfrm>
                  <a:off x="1715891" y="2701528"/>
                  <a:ext cx="60118" cy="186153"/>
                  <a:chOff x="3428974" y="5127268"/>
                  <a:chExt cx="60118" cy="112492"/>
                </a:xfrm>
                <a:solidFill>
                  <a:srgbClr val="CD9D05"/>
                </a:solidFill>
              </p:grpSpPr>
              <p:cxnSp>
                <p:nvCxnSpPr>
                  <p:cNvPr id="512" name="Straight Connector 511">
                    <a:extLst>
                      <a:ext uri="{FF2B5EF4-FFF2-40B4-BE49-F238E27FC236}">
                        <a16:creationId xmlns:a16="http://schemas.microsoft.com/office/drawing/2014/main" id="{8F6B96C3-201C-4D54-B55B-F78930EFDAB8}"/>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E9835688-3990-4E24-B0E3-4397D0145363}"/>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CDAD958A-94D7-4E19-A388-99395367F60E}"/>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498" name="Group 497">
                <a:extLst>
                  <a:ext uri="{FF2B5EF4-FFF2-40B4-BE49-F238E27FC236}">
                    <a16:creationId xmlns:a16="http://schemas.microsoft.com/office/drawing/2014/main" id="{5B1C82D4-C9DC-4FDD-9200-58E44E321CAA}"/>
                  </a:ext>
                </a:extLst>
              </p:cNvPr>
              <p:cNvGrpSpPr/>
              <p:nvPr/>
            </p:nvGrpSpPr>
            <p:grpSpPr>
              <a:xfrm>
                <a:off x="1429718" y="2717006"/>
                <a:ext cx="108000" cy="174519"/>
                <a:chOff x="1429718" y="2717006"/>
                <a:chExt cx="108000" cy="174519"/>
              </a:xfrm>
            </p:grpSpPr>
            <p:sp>
              <p:nvSpPr>
                <p:cNvPr id="505" name="Isosceles Triangle 504">
                  <a:extLst>
                    <a:ext uri="{FF2B5EF4-FFF2-40B4-BE49-F238E27FC236}">
                      <a16:creationId xmlns:a16="http://schemas.microsoft.com/office/drawing/2014/main" id="{0A1A9408-C42D-4580-B233-DA636723681D}"/>
                    </a:ext>
                  </a:extLst>
                </p:cNvPr>
                <p:cNvSpPr/>
                <p:nvPr/>
              </p:nvSpPr>
              <p:spPr>
                <a:xfrm>
                  <a:off x="1429718" y="2783525"/>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06" name="Group 505">
                  <a:extLst>
                    <a:ext uri="{FF2B5EF4-FFF2-40B4-BE49-F238E27FC236}">
                      <a16:creationId xmlns:a16="http://schemas.microsoft.com/office/drawing/2014/main" id="{8227F311-2E50-472D-B118-5F2C6316105B}"/>
                    </a:ext>
                  </a:extLst>
                </p:cNvPr>
                <p:cNvGrpSpPr/>
                <p:nvPr/>
              </p:nvGrpSpPr>
              <p:grpSpPr>
                <a:xfrm>
                  <a:off x="1453659" y="2717006"/>
                  <a:ext cx="60118" cy="170778"/>
                  <a:chOff x="3428974" y="5127268"/>
                  <a:chExt cx="60118" cy="112492"/>
                </a:xfrm>
                <a:solidFill>
                  <a:srgbClr val="CD9D05"/>
                </a:solidFill>
              </p:grpSpPr>
              <p:cxnSp>
                <p:nvCxnSpPr>
                  <p:cNvPr id="507" name="Straight Connector 506">
                    <a:extLst>
                      <a:ext uri="{FF2B5EF4-FFF2-40B4-BE49-F238E27FC236}">
                        <a16:creationId xmlns:a16="http://schemas.microsoft.com/office/drawing/2014/main" id="{DAF3F9F4-C69D-43E8-9A80-4F379C913981}"/>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820DFF6-E463-4020-8A1B-3E91065D2317}"/>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E6BEB51-3559-4F7C-B0BA-0C6F22F3AF02}"/>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nvGrpSpPr>
              <p:cNvPr id="499" name="Group 498">
                <a:extLst>
                  <a:ext uri="{FF2B5EF4-FFF2-40B4-BE49-F238E27FC236}">
                    <a16:creationId xmlns:a16="http://schemas.microsoft.com/office/drawing/2014/main" id="{91E218D9-E65F-42A8-A140-400D1FA7D412}"/>
                  </a:ext>
                </a:extLst>
              </p:cNvPr>
              <p:cNvGrpSpPr/>
              <p:nvPr/>
            </p:nvGrpSpPr>
            <p:grpSpPr>
              <a:xfrm>
                <a:off x="1177912" y="2369600"/>
                <a:ext cx="108000" cy="108000"/>
                <a:chOff x="1177912" y="2369600"/>
                <a:chExt cx="108000" cy="108000"/>
              </a:xfrm>
            </p:grpSpPr>
            <p:sp>
              <p:nvSpPr>
                <p:cNvPr id="500" name="Isosceles Triangle 499">
                  <a:extLst>
                    <a:ext uri="{FF2B5EF4-FFF2-40B4-BE49-F238E27FC236}">
                      <a16:creationId xmlns:a16="http://schemas.microsoft.com/office/drawing/2014/main" id="{F6309087-4B27-4C93-96DE-9204B3424B54}"/>
                    </a:ext>
                  </a:extLst>
                </p:cNvPr>
                <p:cNvSpPr/>
                <p:nvPr/>
              </p:nvSpPr>
              <p:spPr>
                <a:xfrm>
                  <a:off x="1177912" y="2369600"/>
                  <a:ext cx="108000" cy="108000"/>
                </a:xfrm>
                <a:prstGeom prst="triangle">
                  <a:avLst/>
                </a:prstGeom>
                <a:solidFill>
                  <a:srgbClr val="CD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501" name="Group 500">
                  <a:extLst>
                    <a:ext uri="{FF2B5EF4-FFF2-40B4-BE49-F238E27FC236}">
                      <a16:creationId xmlns:a16="http://schemas.microsoft.com/office/drawing/2014/main" id="{AD852714-A127-4CFD-B512-F059F9C050B4}"/>
                    </a:ext>
                  </a:extLst>
                </p:cNvPr>
                <p:cNvGrpSpPr/>
                <p:nvPr/>
              </p:nvGrpSpPr>
              <p:grpSpPr>
                <a:xfrm>
                  <a:off x="1201853" y="2391966"/>
                  <a:ext cx="60118" cy="81893"/>
                  <a:chOff x="3428974" y="5127268"/>
                  <a:chExt cx="60118" cy="112492"/>
                </a:xfrm>
                <a:solidFill>
                  <a:srgbClr val="CD9D05"/>
                </a:solidFill>
              </p:grpSpPr>
              <p:cxnSp>
                <p:nvCxnSpPr>
                  <p:cNvPr id="502" name="Straight Connector 501">
                    <a:extLst>
                      <a:ext uri="{FF2B5EF4-FFF2-40B4-BE49-F238E27FC236}">
                        <a16:creationId xmlns:a16="http://schemas.microsoft.com/office/drawing/2014/main" id="{332A2F25-B8E3-4F89-9CAF-AED11A807EFB}"/>
                      </a:ext>
                    </a:extLst>
                  </p:cNvPr>
                  <p:cNvCxnSpPr/>
                  <p:nvPr/>
                </p:nvCxnSpPr>
                <p:spPr>
                  <a:xfrm>
                    <a:off x="3459033" y="5127268"/>
                    <a:ext cx="0" cy="112492"/>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81C811D4-F013-403F-B0CB-8ABC69D4EE26}"/>
                      </a:ext>
                    </a:extLst>
                  </p:cNvPr>
                  <p:cNvCxnSpPr>
                    <a:cxnSpLocks/>
                  </p:cNvCxnSpPr>
                  <p:nvPr/>
                </p:nvCxnSpPr>
                <p:spPr>
                  <a:xfrm rot="5400000">
                    <a:off x="3459033" y="5097209"/>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F88799ED-33DA-47F5-8B1B-46C813737548}"/>
                      </a:ext>
                    </a:extLst>
                  </p:cNvPr>
                  <p:cNvCxnSpPr>
                    <a:cxnSpLocks/>
                  </p:cNvCxnSpPr>
                  <p:nvPr/>
                </p:nvCxnSpPr>
                <p:spPr>
                  <a:xfrm rot="5400000">
                    <a:off x="3459033" y="5209701"/>
                    <a:ext cx="0" cy="60118"/>
                  </a:xfrm>
                  <a:prstGeom prst="line">
                    <a:avLst/>
                  </a:prstGeom>
                  <a:grpFill/>
                  <a:ln>
                    <a:solidFill>
                      <a:srgbClr val="CD9D05"/>
                    </a:solidFill>
                  </a:ln>
                </p:spPr>
                <p:style>
                  <a:lnRef idx="1">
                    <a:schemeClr val="accent1"/>
                  </a:lnRef>
                  <a:fillRef idx="0">
                    <a:schemeClr val="accent1"/>
                  </a:fillRef>
                  <a:effectRef idx="0">
                    <a:schemeClr val="accent1"/>
                  </a:effectRef>
                  <a:fontRef idx="minor">
                    <a:schemeClr val="tx1"/>
                  </a:fontRef>
                </p:style>
              </p:cxnSp>
            </p:grpSp>
          </p:grpSp>
        </p:grpSp>
        <p:sp>
          <p:nvSpPr>
            <p:cNvPr id="438" name="Freeform: Shape 437">
              <a:extLst>
                <a:ext uri="{FF2B5EF4-FFF2-40B4-BE49-F238E27FC236}">
                  <a16:creationId xmlns:a16="http://schemas.microsoft.com/office/drawing/2014/main" id="{95554288-7257-4281-B7DE-640BD9E8A2CA}"/>
                </a:ext>
              </a:extLst>
            </p:cNvPr>
            <p:cNvSpPr/>
            <p:nvPr/>
          </p:nvSpPr>
          <p:spPr>
            <a:xfrm>
              <a:off x="971550" y="1562100"/>
              <a:ext cx="2590800" cy="1293813"/>
            </a:xfrm>
            <a:custGeom>
              <a:avLst/>
              <a:gdLst>
                <a:gd name="connsiteX0" fmla="*/ 0 w 2590800"/>
                <a:gd name="connsiteY0" fmla="*/ 0 h 1293813"/>
                <a:gd name="connsiteX1" fmla="*/ 255588 w 2590800"/>
                <a:gd name="connsiteY1" fmla="*/ 873125 h 1293813"/>
                <a:gd name="connsiteX2" fmla="*/ 271463 w 2590800"/>
                <a:gd name="connsiteY2" fmla="*/ 887413 h 1293813"/>
                <a:gd name="connsiteX3" fmla="*/ 280988 w 2590800"/>
                <a:gd name="connsiteY3" fmla="*/ 901700 h 1293813"/>
                <a:gd name="connsiteX4" fmla="*/ 525463 w 2590800"/>
                <a:gd name="connsiteY4" fmla="*/ 1289050 h 1293813"/>
                <a:gd name="connsiteX5" fmla="*/ 539750 w 2590800"/>
                <a:gd name="connsiteY5" fmla="*/ 1293813 h 1293813"/>
                <a:gd name="connsiteX6" fmla="*/ 769938 w 2590800"/>
                <a:gd name="connsiteY6" fmla="*/ 1284288 h 1293813"/>
                <a:gd name="connsiteX7" fmla="*/ 788988 w 2590800"/>
                <a:gd name="connsiteY7" fmla="*/ 1285875 h 1293813"/>
                <a:gd name="connsiteX8" fmla="*/ 1035050 w 2590800"/>
                <a:gd name="connsiteY8" fmla="*/ 1227138 h 1293813"/>
                <a:gd name="connsiteX9" fmla="*/ 1552575 w 2590800"/>
                <a:gd name="connsiteY9" fmla="*/ 1035050 h 1293813"/>
                <a:gd name="connsiteX10" fmla="*/ 2071688 w 2590800"/>
                <a:gd name="connsiteY10" fmla="*/ 966788 h 1293813"/>
                <a:gd name="connsiteX11" fmla="*/ 2590800 w 2590800"/>
                <a:gd name="connsiteY11" fmla="*/ 800100 h 12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0800" h="1293813">
                  <a:moveTo>
                    <a:pt x="0" y="0"/>
                  </a:moveTo>
                  <a:lnTo>
                    <a:pt x="255588" y="873125"/>
                  </a:lnTo>
                  <a:cubicBezTo>
                    <a:pt x="260880" y="877888"/>
                    <a:pt x="266733" y="882092"/>
                    <a:pt x="271463" y="887413"/>
                  </a:cubicBezTo>
                  <a:cubicBezTo>
                    <a:pt x="275266" y="891691"/>
                    <a:pt x="280988" y="901700"/>
                    <a:pt x="280988" y="901700"/>
                  </a:cubicBezTo>
                  <a:lnTo>
                    <a:pt x="525463" y="1289050"/>
                  </a:lnTo>
                  <a:lnTo>
                    <a:pt x="539750" y="1293813"/>
                  </a:lnTo>
                  <a:lnTo>
                    <a:pt x="769938" y="1284288"/>
                  </a:lnTo>
                  <a:lnTo>
                    <a:pt x="788988" y="1285875"/>
                  </a:lnTo>
                  <a:lnTo>
                    <a:pt x="1035050" y="1227138"/>
                  </a:lnTo>
                  <a:lnTo>
                    <a:pt x="1552575" y="1035050"/>
                  </a:lnTo>
                  <a:lnTo>
                    <a:pt x="2071688" y="966788"/>
                  </a:lnTo>
                  <a:lnTo>
                    <a:pt x="2590800" y="800100"/>
                  </a:lnTo>
                </a:path>
              </a:pathLst>
            </a:custGeom>
            <a:noFill/>
            <a:ln>
              <a:solidFill>
                <a:srgbClr val="CD9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reeform: Shape 438">
              <a:extLst>
                <a:ext uri="{FF2B5EF4-FFF2-40B4-BE49-F238E27FC236}">
                  <a16:creationId xmlns:a16="http://schemas.microsoft.com/office/drawing/2014/main" id="{4BBC8542-2DEA-4335-B3A6-E33A63E1032C}"/>
                </a:ext>
              </a:extLst>
            </p:cNvPr>
            <p:cNvSpPr/>
            <p:nvPr/>
          </p:nvSpPr>
          <p:spPr>
            <a:xfrm>
              <a:off x="971550" y="1568450"/>
              <a:ext cx="2595563" cy="906463"/>
            </a:xfrm>
            <a:custGeom>
              <a:avLst/>
              <a:gdLst>
                <a:gd name="connsiteX0" fmla="*/ 0 w 2595563"/>
                <a:gd name="connsiteY0" fmla="*/ 0 h 906463"/>
                <a:gd name="connsiteX1" fmla="*/ 250825 w 2595563"/>
                <a:gd name="connsiteY1" fmla="*/ 596900 h 906463"/>
                <a:gd name="connsiteX2" fmla="*/ 504825 w 2595563"/>
                <a:gd name="connsiteY2" fmla="*/ 906463 h 906463"/>
                <a:gd name="connsiteX3" fmla="*/ 769938 w 2595563"/>
                <a:gd name="connsiteY3" fmla="*/ 898525 h 906463"/>
                <a:gd name="connsiteX4" fmla="*/ 1030288 w 2595563"/>
                <a:gd name="connsiteY4" fmla="*/ 796925 h 906463"/>
                <a:gd name="connsiteX5" fmla="*/ 1565275 w 2595563"/>
                <a:gd name="connsiteY5" fmla="*/ 576263 h 906463"/>
                <a:gd name="connsiteX6" fmla="*/ 2079625 w 2595563"/>
                <a:gd name="connsiteY6" fmla="*/ 492125 h 906463"/>
                <a:gd name="connsiteX7" fmla="*/ 2595563 w 2595563"/>
                <a:gd name="connsiteY7" fmla="*/ 447675 h 906463"/>
                <a:gd name="connsiteX8" fmla="*/ 2595563 w 2595563"/>
                <a:gd name="connsiteY8" fmla="*/ 447675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563" h="906463">
                  <a:moveTo>
                    <a:pt x="0" y="0"/>
                  </a:moveTo>
                  <a:lnTo>
                    <a:pt x="250825" y="596900"/>
                  </a:lnTo>
                  <a:lnTo>
                    <a:pt x="504825" y="906463"/>
                  </a:lnTo>
                  <a:lnTo>
                    <a:pt x="769938" y="898525"/>
                  </a:lnTo>
                  <a:lnTo>
                    <a:pt x="1030288" y="796925"/>
                  </a:lnTo>
                  <a:lnTo>
                    <a:pt x="1565275" y="576263"/>
                  </a:lnTo>
                  <a:lnTo>
                    <a:pt x="2079625" y="492125"/>
                  </a:lnTo>
                  <a:lnTo>
                    <a:pt x="2595563" y="447675"/>
                  </a:lnTo>
                  <a:lnTo>
                    <a:pt x="2595563" y="4476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Freeform: Shape 439">
              <a:extLst>
                <a:ext uri="{FF2B5EF4-FFF2-40B4-BE49-F238E27FC236}">
                  <a16:creationId xmlns:a16="http://schemas.microsoft.com/office/drawing/2014/main" id="{DE03F6BF-5796-43F7-B0AB-7190EC809F62}"/>
                </a:ext>
              </a:extLst>
            </p:cNvPr>
            <p:cNvSpPr/>
            <p:nvPr/>
          </p:nvSpPr>
          <p:spPr>
            <a:xfrm>
              <a:off x="966788" y="1573213"/>
              <a:ext cx="2593975" cy="387350"/>
            </a:xfrm>
            <a:custGeom>
              <a:avLst/>
              <a:gdLst>
                <a:gd name="connsiteX0" fmla="*/ 0 w 2593975"/>
                <a:gd name="connsiteY0" fmla="*/ 0 h 387350"/>
                <a:gd name="connsiteX1" fmla="*/ 247650 w 2593975"/>
                <a:gd name="connsiteY1" fmla="*/ 314325 h 387350"/>
                <a:gd name="connsiteX2" fmla="*/ 506412 w 2593975"/>
                <a:gd name="connsiteY2" fmla="*/ 387350 h 387350"/>
                <a:gd name="connsiteX3" fmla="*/ 766762 w 2593975"/>
                <a:gd name="connsiteY3" fmla="*/ 365125 h 387350"/>
                <a:gd name="connsiteX4" fmla="*/ 1049337 w 2593975"/>
                <a:gd name="connsiteY4" fmla="*/ 352425 h 387350"/>
                <a:gd name="connsiteX5" fmla="*/ 1552575 w 2593975"/>
                <a:gd name="connsiteY5" fmla="*/ 285750 h 387350"/>
                <a:gd name="connsiteX6" fmla="*/ 2079625 w 2593975"/>
                <a:gd name="connsiteY6" fmla="*/ 279400 h 387350"/>
                <a:gd name="connsiteX7" fmla="*/ 2593975 w 2593975"/>
                <a:gd name="connsiteY7" fmla="*/ 231775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975" h="387350">
                  <a:moveTo>
                    <a:pt x="0" y="0"/>
                  </a:moveTo>
                  <a:lnTo>
                    <a:pt x="247650" y="314325"/>
                  </a:lnTo>
                  <a:lnTo>
                    <a:pt x="506412" y="387350"/>
                  </a:lnTo>
                  <a:lnTo>
                    <a:pt x="766762" y="365125"/>
                  </a:lnTo>
                  <a:lnTo>
                    <a:pt x="1049337" y="352425"/>
                  </a:lnTo>
                  <a:lnTo>
                    <a:pt x="1552575" y="285750"/>
                  </a:lnTo>
                  <a:lnTo>
                    <a:pt x="2079625" y="279400"/>
                  </a:lnTo>
                  <a:lnTo>
                    <a:pt x="2593975" y="23177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Freeform: Shape 440">
              <a:extLst>
                <a:ext uri="{FF2B5EF4-FFF2-40B4-BE49-F238E27FC236}">
                  <a16:creationId xmlns:a16="http://schemas.microsoft.com/office/drawing/2014/main" id="{502C5E13-CD92-4BFF-9B5A-CCD6A50ECCAC}"/>
                </a:ext>
              </a:extLst>
            </p:cNvPr>
            <p:cNvSpPr/>
            <p:nvPr/>
          </p:nvSpPr>
          <p:spPr>
            <a:xfrm>
              <a:off x="966788" y="1574800"/>
              <a:ext cx="2619375" cy="38100"/>
            </a:xfrm>
            <a:custGeom>
              <a:avLst/>
              <a:gdLst>
                <a:gd name="connsiteX0" fmla="*/ 0 w 2619375"/>
                <a:gd name="connsiteY0" fmla="*/ 0 h 38100"/>
                <a:gd name="connsiteX1" fmla="*/ 282575 w 2619375"/>
                <a:gd name="connsiteY1" fmla="*/ 0 h 38100"/>
                <a:gd name="connsiteX2" fmla="*/ 558800 w 2619375"/>
                <a:gd name="connsiteY2" fmla="*/ 22225 h 38100"/>
                <a:gd name="connsiteX3" fmla="*/ 788987 w 2619375"/>
                <a:gd name="connsiteY3" fmla="*/ 11113 h 38100"/>
                <a:gd name="connsiteX4" fmla="*/ 1068387 w 2619375"/>
                <a:gd name="connsiteY4" fmla="*/ 38100 h 38100"/>
                <a:gd name="connsiteX5" fmla="*/ 1550987 w 2619375"/>
                <a:gd name="connsiteY5" fmla="*/ 4763 h 38100"/>
                <a:gd name="connsiteX6" fmla="*/ 2085975 w 2619375"/>
                <a:gd name="connsiteY6" fmla="*/ 9525 h 38100"/>
                <a:gd name="connsiteX7" fmla="*/ 2619375 w 2619375"/>
                <a:gd name="connsiteY7" fmla="*/ 1905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9375" h="38100">
                  <a:moveTo>
                    <a:pt x="0" y="0"/>
                  </a:moveTo>
                  <a:lnTo>
                    <a:pt x="282575" y="0"/>
                  </a:lnTo>
                  <a:lnTo>
                    <a:pt x="558800" y="22225"/>
                  </a:lnTo>
                  <a:lnTo>
                    <a:pt x="788987" y="11113"/>
                  </a:lnTo>
                  <a:lnTo>
                    <a:pt x="1068387" y="38100"/>
                  </a:lnTo>
                  <a:lnTo>
                    <a:pt x="1550987" y="4763"/>
                  </a:lnTo>
                  <a:lnTo>
                    <a:pt x="2085975" y="9525"/>
                  </a:lnTo>
                  <a:lnTo>
                    <a:pt x="2619375" y="1905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2" name="Group 441">
              <a:extLst>
                <a:ext uri="{FF2B5EF4-FFF2-40B4-BE49-F238E27FC236}">
                  <a16:creationId xmlns:a16="http://schemas.microsoft.com/office/drawing/2014/main" id="{D58AD2C7-AEC6-4EF5-BDE9-3C19B5F15D39}"/>
                </a:ext>
              </a:extLst>
            </p:cNvPr>
            <p:cNvGrpSpPr/>
            <p:nvPr/>
          </p:nvGrpSpPr>
          <p:grpSpPr>
            <a:xfrm>
              <a:off x="911255" y="1488307"/>
              <a:ext cx="2709760" cy="177553"/>
              <a:chOff x="911255" y="1488307"/>
              <a:chExt cx="2709760" cy="177553"/>
            </a:xfrm>
          </p:grpSpPr>
          <p:grpSp>
            <p:nvGrpSpPr>
              <p:cNvPr id="445" name="Group 444">
                <a:extLst>
                  <a:ext uri="{FF2B5EF4-FFF2-40B4-BE49-F238E27FC236}">
                    <a16:creationId xmlns:a16="http://schemas.microsoft.com/office/drawing/2014/main" id="{85E8D0D0-EAAB-40AF-84FF-FE843BC92621}"/>
                  </a:ext>
                </a:extLst>
              </p:cNvPr>
              <p:cNvGrpSpPr/>
              <p:nvPr/>
            </p:nvGrpSpPr>
            <p:grpSpPr>
              <a:xfrm>
                <a:off x="3513015" y="1507737"/>
                <a:ext cx="108000" cy="141357"/>
                <a:chOff x="3513015" y="1507737"/>
                <a:chExt cx="108000" cy="141357"/>
              </a:xfrm>
            </p:grpSpPr>
            <p:sp>
              <p:nvSpPr>
                <p:cNvPr id="488" name="Oval 487">
                  <a:extLst>
                    <a:ext uri="{FF2B5EF4-FFF2-40B4-BE49-F238E27FC236}">
                      <a16:creationId xmlns:a16="http://schemas.microsoft.com/office/drawing/2014/main" id="{F31F0E49-3D23-4746-8692-C6AD2E4DDFB2}"/>
                    </a:ext>
                  </a:extLst>
                </p:cNvPr>
                <p:cNvSpPr/>
                <p:nvPr/>
              </p:nvSpPr>
              <p:spPr>
                <a:xfrm>
                  <a:off x="3513015" y="154109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89" name="Group 488">
                  <a:extLst>
                    <a:ext uri="{FF2B5EF4-FFF2-40B4-BE49-F238E27FC236}">
                      <a16:creationId xmlns:a16="http://schemas.microsoft.com/office/drawing/2014/main" id="{02B07716-01B8-4061-B3B5-5912F5EBBC4C}"/>
                    </a:ext>
                  </a:extLst>
                </p:cNvPr>
                <p:cNvGrpSpPr/>
                <p:nvPr/>
              </p:nvGrpSpPr>
              <p:grpSpPr>
                <a:xfrm>
                  <a:off x="3536956" y="1507737"/>
                  <a:ext cx="60118" cy="109299"/>
                  <a:chOff x="3427498" y="3978623"/>
                  <a:chExt cx="60118" cy="109299"/>
                </a:xfrm>
              </p:grpSpPr>
              <p:cxnSp>
                <p:nvCxnSpPr>
                  <p:cNvPr id="490" name="Straight Connector 489">
                    <a:extLst>
                      <a:ext uri="{FF2B5EF4-FFF2-40B4-BE49-F238E27FC236}">
                        <a16:creationId xmlns:a16="http://schemas.microsoft.com/office/drawing/2014/main" id="{64EFACAA-33AB-4DD9-A57D-9C6BAE3FBFC4}"/>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686D8DB6-FA53-440E-98A6-9A7A5232CA0B}"/>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5A915B63-A6B1-4955-8021-42CC777D4650}"/>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6" name="Group 445">
                <a:extLst>
                  <a:ext uri="{FF2B5EF4-FFF2-40B4-BE49-F238E27FC236}">
                    <a16:creationId xmlns:a16="http://schemas.microsoft.com/office/drawing/2014/main" id="{FE3EA999-85FF-440C-AF9A-4B4829704E4E}"/>
                  </a:ext>
                </a:extLst>
              </p:cNvPr>
              <p:cNvGrpSpPr/>
              <p:nvPr/>
            </p:nvGrpSpPr>
            <p:grpSpPr>
              <a:xfrm>
                <a:off x="2991773" y="1518047"/>
                <a:ext cx="108000" cy="126899"/>
                <a:chOff x="2991773" y="1518047"/>
                <a:chExt cx="108000" cy="126899"/>
              </a:xfrm>
            </p:grpSpPr>
            <p:sp>
              <p:nvSpPr>
                <p:cNvPr id="483" name="Oval 482">
                  <a:extLst>
                    <a:ext uri="{FF2B5EF4-FFF2-40B4-BE49-F238E27FC236}">
                      <a16:creationId xmlns:a16="http://schemas.microsoft.com/office/drawing/2014/main" id="{06FBB114-3702-4E6C-ADC1-CAD664E3EB2E}"/>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84" name="Group 483">
                  <a:extLst>
                    <a:ext uri="{FF2B5EF4-FFF2-40B4-BE49-F238E27FC236}">
                      <a16:creationId xmlns:a16="http://schemas.microsoft.com/office/drawing/2014/main" id="{445C6A80-50CC-4540-AF8F-B241791ED856}"/>
                    </a:ext>
                  </a:extLst>
                </p:cNvPr>
                <p:cNvGrpSpPr/>
                <p:nvPr/>
              </p:nvGrpSpPr>
              <p:grpSpPr>
                <a:xfrm>
                  <a:off x="3015714" y="1518047"/>
                  <a:ext cx="60118" cy="94841"/>
                  <a:chOff x="3427498" y="3978623"/>
                  <a:chExt cx="60118" cy="109299"/>
                </a:xfrm>
              </p:grpSpPr>
              <p:cxnSp>
                <p:nvCxnSpPr>
                  <p:cNvPr id="485" name="Straight Connector 484">
                    <a:extLst>
                      <a:ext uri="{FF2B5EF4-FFF2-40B4-BE49-F238E27FC236}">
                        <a16:creationId xmlns:a16="http://schemas.microsoft.com/office/drawing/2014/main" id="{5A7D98B2-B26A-4B2F-A030-1BD9EC56EAA1}"/>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EF835937-C916-4072-BDCB-5A81FDBE9CBF}"/>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EA707A4B-15D1-47FB-8D84-7DB564A63742}"/>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7" name="Group 446">
                <a:extLst>
                  <a:ext uri="{FF2B5EF4-FFF2-40B4-BE49-F238E27FC236}">
                    <a16:creationId xmlns:a16="http://schemas.microsoft.com/office/drawing/2014/main" id="{748C434B-41BF-46F2-AB52-2A222AE188AD}"/>
                  </a:ext>
                </a:extLst>
              </p:cNvPr>
              <p:cNvGrpSpPr/>
              <p:nvPr/>
            </p:nvGrpSpPr>
            <p:grpSpPr>
              <a:xfrm>
                <a:off x="2467652" y="1507737"/>
                <a:ext cx="108000" cy="126899"/>
                <a:chOff x="2991773" y="1518047"/>
                <a:chExt cx="108000" cy="126899"/>
              </a:xfrm>
            </p:grpSpPr>
            <p:sp>
              <p:nvSpPr>
                <p:cNvPr id="478" name="Oval 477">
                  <a:extLst>
                    <a:ext uri="{FF2B5EF4-FFF2-40B4-BE49-F238E27FC236}">
                      <a16:creationId xmlns:a16="http://schemas.microsoft.com/office/drawing/2014/main" id="{8B352AD1-FA6B-414D-A8BF-F9B67A76AE72}"/>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79" name="Group 478">
                  <a:extLst>
                    <a:ext uri="{FF2B5EF4-FFF2-40B4-BE49-F238E27FC236}">
                      <a16:creationId xmlns:a16="http://schemas.microsoft.com/office/drawing/2014/main" id="{DDCF4719-E330-44A3-B0BC-FCBB96832C6D}"/>
                    </a:ext>
                  </a:extLst>
                </p:cNvPr>
                <p:cNvGrpSpPr/>
                <p:nvPr/>
              </p:nvGrpSpPr>
              <p:grpSpPr>
                <a:xfrm>
                  <a:off x="3015714" y="1518047"/>
                  <a:ext cx="60118" cy="94841"/>
                  <a:chOff x="3427498" y="3978623"/>
                  <a:chExt cx="60118" cy="109299"/>
                </a:xfrm>
              </p:grpSpPr>
              <p:cxnSp>
                <p:nvCxnSpPr>
                  <p:cNvPr id="480" name="Straight Connector 479">
                    <a:extLst>
                      <a:ext uri="{FF2B5EF4-FFF2-40B4-BE49-F238E27FC236}">
                        <a16:creationId xmlns:a16="http://schemas.microsoft.com/office/drawing/2014/main" id="{01B972CC-02AB-4997-BAD0-327EB1FC7818}"/>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18AB34DA-E9B6-490F-A178-C1968344E4AA}"/>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10677B51-2D0A-492F-8201-BF43709664BF}"/>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8" name="Group 447">
                <a:extLst>
                  <a:ext uri="{FF2B5EF4-FFF2-40B4-BE49-F238E27FC236}">
                    <a16:creationId xmlns:a16="http://schemas.microsoft.com/office/drawing/2014/main" id="{3A5FC4A2-7E13-447F-A0CF-D7F4C66A51B2}"/>
                  </a:ext>
                </a:extLst>
              </p:cNvPr>
              <p:cNvGrpSpPr/>
              <p:nvPr/>
            </p:nvGrpSpPr>
            <p:grpSpPr>
              <a:xfrm>
                <a:off x="1951889" y="1538961"/>
                <a:ext cx="108000" cy="126899"/>
                <a:chOff x="2991773" y="1518047"/>
                <a:chExt cx="108000" cy="126899"/>
              </a:xfrm>
            </p:grpSpPr>
            <p:sp>
              <p:nvSpPr>
                <p:cNvPr id="473" name="Oval 472">
                  <a:extLst>
                    <a:ext uri="{FF2B5EF4-FFF2-40B4-BE49-F238E27FC236}">
                      <a16:creationId xmlns:a16="http://schemas.microsoft.com/office/drawing/2014/main" id="{50BD5CAC-FEC4-478A-8D98-C0AF266B98A0}"/>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74" name="Group 473">
                  <a:extLst>
                    <a:ext uri="{FF2B5EF4-FFF2-40B4-BE49-F238E27FC236}">
                      <a16:creationId xmlns:a16="http://schemas.microsoft.com/office/drawing/2014/main" id="{920A3667-FBE4-4B0F-9897-CF79A625B6DB}"/>
                    </a:ext>
                  </a:extLst>
                </p:cNvPr>
                <p:cNvGrpSpPr/>
                <p:nvPr/>
              </p:nvGrpSpPr>
              <p:grpSpPr>
                <a:xfrm>
                  <a:off x="3015714" y="1518047"/>
                  <a:ext cx="60118" cy="94841"/>
                  <a:chOff x="3427498" y="3978623"/>
                  <a:chExt cx="60118" cy="109299"/>
                </a:xfrm>
              </p:grpSpPr>
              <p:cxnSp>
                <p:nvCxnSpPr>
                  <p:cNvPr id="475" name="Straight Connector 474">
                    <a:extLst>
                      <a:ext uri="{FF2B5EF4-FFF2-40B4-BE49-F238E27FC236}">
                        <a16:creationId xmlns:a16="http://schemas.microsoft.com/office/drawing/2014/main" id="{944815AB-E308-4109-BE93-0E419BB77D88}"/>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B57FC04-7CE0-419D-B322-B6466BDBE76A}"/>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A84DDD37-EAAE-40B5-BF82-4E2AB73CE662}"/>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9" name="Group 448">
                <a:extLst>
                  <a:ext uri="{FF2B5EF4-FFF2-40B4-BE49-F238E27FC236}">
                    <a16:creationId xmlns:a16="http://schemas.microsoft.com/office/drawing/2014/main" id="{ECA030CD-C890-44A1-9E4E-D588A1BC3A7C}"/>
                  </a:ext>
                </a:extLst>
              </p:cNvPr>
              <p:cNvGrpSpPr/>
              <p:nvPr/>
            </p:nvGrpSpPr>
            <p:grpSpPr>
              <a:xfrm>
                <a:off x="1692763" y="1520441"/>
                <a:ext cx="108000" cy="126899"/>
                <a:chOff x="2991773" y="1518047"/>
                <a:chExt cx="108000" cy="126899"/>
              </a:xfrm>
            </p:grpSpPr>
            <p:sp>
              <p:nvSpPr>
                <p:cNvPr id="468" name="Oval 467">
                  <a:extLst>
                    <a:ext uri="{FF2B5EF4-FFF2-40B4-BE49-F238E27FC236}">
                      <a16:creationId xmlns:a16="http://schemas.microsoft.com/office/drawing/2014/main" id="{FBA7F49F-8223-495A-853A-ECDD8C8647DE}"/>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69" name="Group 468">
                  <a:extLst>
                    <a:ext uri="{FF2B5EF4-FFF2-40B4-BE49-F238E27FC236}">
                      <a16:creationId xmlns:a16="http://schemas.microsoft.com/office/drawing/2014/main" id="{8BC57F24-25CE-4DCE-AC70-74A0D877B900}"/>
                    </a:ext>
                  </a:extLst>
                </p:cNvPr>
                <p:cNvGrpSpPr/>
                <p:nvPr/>
              </p:nvGrpSpPr>
              <p:grpSpPr>
                <a:xfrm>
                  <a:off x="3015714" y="1518047"/>
                  <a:ext cx="60118" cy="94841"/>
                  <a:chOff x="3427498" y="3978623"/>
                  <a:chExt cx="60118" cy="109299"/>
                </a:xfrm>
              </p:grpSpPr>
              <p:cxnSp>
                <p:nvCxnSpPr>
                  <p:cNvPr id="470" name="Straight Connector 469">
                    <a:extLst>
                      <a:ext uri="{FF2B5EF4-FFF2-40B4-BE49-F238E27FC236}">
                        <a16:creationId xmlns:a16="http://schemas.microsoft.com/office/drawing/2014/main" id="{2CA3B4E1-F57D-482F-B165-970BE59D5F1B}"/>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2DDCCE68-DF52-4844-91F8-6A68852764E2}"/>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98431C01-A6BC-402C-91C4-7DE6EB092195}"/>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50" name="Group 449">
                <a:extLst>
                  <a:ext uri="{FF2B5EF4-FFF2-40B4-BE49-F238E27FC236}">
                    <a16:creationId xmlns:a16="http://schemas.microsoft.com/office/drawing/2014/main" id="{C6098434-A180-494B-84CA-37D6B2F726EA}"/>
                  </a:ext>
                </a:extLst>
              </p:cNvPr>
              <p:cNvGrpSpPr/>
              <p:nvPr/>
            </p:nvGrpSpPr>
            <p:grpSpPr>
              <a:xfrm>
                <a:off x="1434296" y="1539763"/>
                <a:ext cx="108000" cy="112607"/>
                <a:chOff x="1434296" y="1539763"/>
                <a:chExt cx="108000" cy="112607"/>
              </a:xfrm>
            </p:grpSpPr>
            <p:sp>
              <p:nvSpPr>
                <p:cNvPr id="463" name="Oval 462">
                  <a:extLst>
                    <a:ext uri="{FF2B5EF4-FFF2-40B4-BE49-F238E27FC236}">
                      <a16:creationId xmlns:a16="http://schemas.microsoft.com/office/drawing/2014/main" id="{C3006EB9-3166-4435-ADA4-DF303E4EA710}"/>
                    </a:ext>
                  </a:extLst>
                </p:cNvPr>
                <p:cNvSpPr/>
                <p:nvPr/>
              </p:nvSpPr>
              <p:spPr>
                <a:xfrm>
                  <a:off x="1434296" y="1544370"/>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64" name="Group 463">
                  <a:extLst>
                    <a:ext uri="{FF2B5EF4-FFF2-40B4-BE49-F238E27FC236}">
                      <a16:creationId xmlns:a16="http://schemas.microsoft.com/office/drawing/2014/main" id="{8DB5ADF6-1A0E-41BF-B4C5-D0E01D6082AD}"/>
                    </a:ext>
                  </a:extLst>
                </p:cNvPr>
                <p:cNvGrpSpPr/>
                <p:nvPr/>
              </p:nvGrpSpPr>
              <p:grpSpPr>
                <a:xfrm>
                  <a:off x="1458237" y="1539763"/>
                  <a:ext cx="60118" cy="94841"/>
                  <a:chOff x="3427498" y="3978623"/>
                  <a:chExt cx="60118" cy="109299"/>
                </a:xfrm>
              </p:grpSpPr>
              <p:cxnSp>
                <p:nvCxnSpPr>
                  <p:cNvPr id="465" name="Straight Connector 464">
                    <a:extLst>
                      <a:ext uri="{FF2B5EF4-FFF2-40B4-BE49-F238E27FC236}">
                        <a16:creationId xmlns:a16="http://schemas.microsoft.com/office/drawing/2014/main" id="{1B4A7F98-A6E7-4610-AC09-BAE1ED1CD571}"/>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27CBB72B-841C-4F45-8784-7F5F18FE52FC}"/>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A13D481-2348-44EB-BBE7-C4A2B6BBF6AF}"/>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51" name="Group 450">
                <a:extLst>
                  <a:ext uri="{FF2B5EF4-FFF2-40B4-BE49-F238E27FC236}">
                    <a16:creationId xmlns:a16="http://schemas.microsoft.com/office/drawing/2014/main" id="{BF41AFA9-94BF-46CD-BF3E-B3CE63D1774E}"/>
                  </a:ext>
                </a:extLst>
              </p:cNvPr>
              <p:cNvGrpSpPr/>
              <p:nvPr/>
            </p:nvGrpSpPr>
            <p:grpSpPr>
              <a:xfrm>
                <a:off x="1173434" y="1512501"/>
                <a:ext cx="108000" cy="126899"/>
                <a:chOff x="2991773" y="1518047"/>
                <a:chExt cx="108000" cy="126899"/>
              </a:xfrm>
            </p:grpSpPr>
            <p:sp>
              <p:nvSpPr>
                <p:cNvPr id="458" name="Oval 457">
                  <a:extLst>
                    <a:ext uri="{FF2B5EF4-FFF2-40B4-BE49-F238E27FC236}">
                      <a16:creationId xmlns:a16="http://schemas.microsoft.com/office/drawing/2014/main" id="{7A6B6168-13EB-4A50-B525-B183E9119ED9}"/>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59" name="Group 458">
                  <a:extLst>
                    <a:ext uri="{FF2B5EF4-FFF2-40B4-BE49-F238E27FC236}">
                      <a16:creationId xmlns:a16="http://schemas.microsoft.com/office/drawing/2014/main" id="{F3FDFBEA-C34D-42E3-A9A0-919B0E7D5F6A}"/>
                    </a:ext>
                  </a:extLst>
                </p:cNvPr>
                <p:cNvGrpSpPr/>
                <p:nvPr/>
              </p:nvGrpSpPr>
              <p:grpSpPr>
                <a:xfrm>
                  <a:off x="3015714" y="1518047"/>
                  <a:ext cx="60118" cy="94841"/>
                  <a:chOff x="3427498" y="3978623"/>
                  <a:chExt cx="60118" cy="109299"/>
                </a:xfrm>
              </p:grpSpPr>
              <p:cxnSp>
                <p:nvCxnSpPr>
                  <p:cNvPr id="460" name="Straight Connector 459">
                    <a:extLst>
                      <a:ext uri="{FF2B5EF4-FFF2-40B4-BE49-F238E27FC236}">
                        <a16:creationId xmlns:a16="http://schemas.microsoft.com/office/drawing/2014/main" id="{C9D2C34F-632E-4786-8B48-88C23B65E82B}"/>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CD51FE29-5F12-4B53-802F-0F5B18EBB150}"/>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CFB2E96F-7EBD-4902-BA58-F6E02072D996}"/>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52" name="Group 451">
                <a:extLst>
                  <a:ext uri="{FF2B5EF4-FFF2-40B4-BE49-F238E27FC236}">
                    <a16:creationId xmlns:a16="http://schemas.microsoft.com/office/drawing/2014/main" id="{2CE9F8AD-6226-4BDF-BD09-3B76DEB3109E}"/>
                  </a:ext>
                </a:extLst>
              </p:cNvPr>
              <p:cNvGrpSpPr/>
              <p:nvPr/>
            </p:nvGrpSpPr>
            <p:grpSpPr>
              <a:xfrm>
                <a:off x="911255" y="1488307"/>
                <a:ext cx="108000" cy="126899"/>
                <a:chOff x="2991773" y="1518047"/>
                <a:chExt cx="108000" cy="126899"/>
              </a:xfrm>
            </p:grpSpPr>
            <p:sp>
              <p:nvSpPr>
                <p:cNvPr id="453" name="Oval 452">
                  <a:extLst>
                    <a:ext uri="{FF2B5EF4-FFF2-40B4-BE49-F238E27FC236}">
                      <a16:creationId xmlns:a16="http://schemas.microsoft.com/office/drawing/2014/main" id="{3A0382AD-E074-4B76-801F-9B7D2EF846F0}"/>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454" name="Group 453">
                  <a:extLst>
                    <a:ext uri="{FF2B5EF4-FFF2-40B4-BE49-F238E27FC236}">
                      <a16:creationId xmlns:a16="http://schemas.microsoft.com/office/drawing/2014/main" id="{2E44D9E9-B584-4FD0-9D77-DE9C891E1A41}"/>
                    </a:ext>
                  </a:extLst>
                </p:cNvPr>
                <p:cNvGrpSpPr/>
                <p:nvPr/>
              </p:nvGrpSpPr>
              <p:grpSpPr>
                <a:xfrm>
                  <a:off x="3015714" y="1518047"/>
                  <a:ext cx="60118" cy="94841"/>
                  <a:chOff x="3427498" y="3978623"/>
                  <a:chExt cx="60118" cy="109299"/>
                </a:xfrm>
              </p:grpSpPr>
              <p:cxnSp>
                <p:nvCxnSpPr>
                  <p:cNvPr id="455" name="Straight Connector 454">
                    <a:extLst>
                      <a:ext uri="{FF2B5EF4-FFF2-40B4-BE49-F238E27FC236}">
                        <a16:creationId xmlns:a16="http://schemas.microsoft.com/office/drawing/2014/main" id="{BB8CE5E0-789A-45F0-BEBB-2220DD4B3561}"/>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DCDC6AEA-C3A7-41B0-A596-F02E117CCA56}"/>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1104C006-F51A-4657-AA34-1C79E6961DDD}"/>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43" name="TextBox 442">
              <a:extLst>
                <a:ext uri="{FF2B5EF4-FFF2-40B4-BE49-F238E27FC236}">
                  <a16:creationId xmlns:a16="http://schemas.microsoft.com/office/drawing/2014/main" id="{70547A9E-55C4-423D-A383-8E9767DAFD22}"/>
                </a:ext>
              </a:extLst>
            </p:cNvPr>
            <p:cNvSpPr txBox="1"/>
            <p:nvPr/>
          </p:nvSpPr>
          <p:spPr>
            <a:xfrm>
              <a:off x="372781" y="3341436"/>
              <a:ext cx="646331" cy="430887"/>
            </a:xfrm>
            <a:prstGeom prst="rect">
              <a:avLst/>
            </a:prstGeom>
            <a:noFill/>
          </p:spPr>
          <p:txBody>
            <a:bodyPr wrap="none" rtlCol="0">
              <a:spAutoFit/>
            </a:bodyPr>
            <a:lstStyle/>
            <a:p>
              <a:r>
                <a:rPr lang="en-GB" sz="1100" dirty="0">
                  <a:solidFill>
                    <a:schemeClr val="tx2"/>
                  </a:solidFill>
                </a:rPr>
                <a:t>1 dose </a:t>
              </a:r>
              <a:br>
                <a:rPr lang="en-GB" sz="1100" dirty="0">
                  <a:solidFill>
                    <a:schemeClr val="tx2"/>
                  </a:solidFill>
                </a:rPr>
              </a:br>
              <a:r>
                <a:rPr lang="en-GB" sz="1100" dirty="0">
                  <a:solidFill>
                    <a:schemeClr val="tx2"/>
                  </a:solidFill>
                </a:rPr>
                <a:t>siRNA</a:t>
              </a:r>
            </a:p>
          </p:txBody>
        </p:sp>
        <p:cxnSp>
          <p:nvCxnSpPr>
            <p:cNvPr id="444" name="Straight Arrow Connector 443">
              <a:extLst>
                <a:ext uri="{FF2B5EF4-FFF2-40B4-BE49-F238E27FC236}">
                  <a16:creationId xmlns:a16="http://schemas.microsoft.com/office/drawing/2014/main" id="{0367DD93-BB99-4C1C-A97A-50C3F83D6D95}"/>
                </a:ext>
              </a:extLst>
            </p:cNvPr>
            <p:cNvCxnSpPr>
              <a:cxnSpLocks/>
            </p:cNvCxnSpPr>
            <p:nvPr/>
          </p:nvCxnSpPr>
          <p:spPr>
            <a:xfrm flipV="1">
              <a:off x="963555" y="3429000"/>
              <a:ext cx="0" cy="232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243B184-E7AD-49BB-BD5F-ED95EDF78C8F}"/>
              </a:ext>
            </a:extLst>
          </p:cNvPr>
          <p:cNvGrpSpPr/>
          <p:nvPr/>
        </p:nvGrpSpPr>
        <p:grpSpPr>
          <a:xfrm>
            <a:off x="372781" y="3805756"/>
            <a:ext cx="3775388" cy="2503564"/>
            <a:chOff x="372781" y="3717032"/>
            <a:chExt cx="3775388" cy="2503564"/>
          </a:xfrm>
        </p:grpSpPr>
        <p:grpSp>
          <p:nvGrpSpPr>
            <p:cNvPr id="657" name="Group 656">
              <a:extLst>
                <a:ext uri="{FF2B5EF4-FFF2-40B4-BE49-F238E27FC236}">
                  <a16:creationId xmlns:a16="http://schemas.microsoft.com/office/drawing/2014/main" id="{47AFB92C-1343-4F52-9F26-0A6E059202C4}"/>
                </a:ext>
              </a:extLst>
            </p:cNvPr>
            <p:cNvGrpSpPr/>
            <p:nvPr/>
          </p:nvGrpSpPr>
          <p:grpSpPr>
            <a:xfrm>
              <a:off x="2201412" y="4659542"/>
              <a:ext cx="1946757" cy="757254"/>
              <a:chOff x="6012160" y="1988840"/>
              <a:chExt cx="1946757" cy="757254"/>
            </a:xfrm>
          </p:grpSpPr>
          <p:grpSp>
            <p:nvGrpSpPr>
              <p:cNvPr id="894" name="Group 893">
                <a:extLst>
                  <a:ext uri="{FF2B5EF4-FFF2-40B4-BE49-F238E27FC236}">
                    <a16:creationId xmlns:a16="http://schemas.microsoft.com/office/drawing/2014/main" id="{0E851685-961C-4478-9C0A-9BB9A7395B0E}"/>
                  </a:ext>
                </a:extLst>
              </p:cNvPr>
              <p:cNvGrpSpPr/>
              <p:nvPr/>
            </p:nvGrpSpPr>
            <p:grpSpPr>
              <a:xfrm>
                <a:off x="6012160" y="2088728"/>
                <a:ext cx="288032" cy="108000"/>
                <a:chOff x="4049936" y="5751264"/>
                <a:chExt cx="288032" cy="108000"/>
              </a:xfrm>
            </p:grpSpPr>
            <p:sp>
              <p:nvSpPr>
                <p:cNvPr id="905" name="Oval 904">
                  <a:extLst>
                    <a:ext uri="{FF2B5EF4-FFF2-40B4-BE49-F238E27FC236}">
                      <a16:creationId xmlns:a16="http://schemas.microsoft.com/office/drawing/2014/main" id="{5DBE0ADE-5C9B-441A-BFB3-6349A28409A5}"/>
                    </a:ext>
                  </a:extLst>
                </p:cNvPr>
                <p:cNvSpPr/>
                <p:nvPr/>
              </p:nvSpPr>
              <p:spPr>
                <a:xfrm>
                  <a:off x="4139952" y="575126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906" name="Straight Connector 905">
                  <a:extLst>
                    <a:ext uri="{FF2B5EF4-FFF2-40B4-BE49-F238E27FC236}">
                      <a16:creationId xmlns:a16="http://schemas.microsoft.com/office/drawing/2014/main" id="{90EA7D3C-05E9-4713-9606-BEA4053EF83E}"/>
                    </a:ext>
                  </a:extLst>
                </p:cNvPr>
                <p:cNvCxnSpPr/>
                <p:nvPr/>
              </p:nvCxnSpPr>
              <p:spPr>
                <a:xfrm>
                  <a:off x="4049936" y="5805264"/>
                  <a:ext cx="28803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95" name="TextBox 894">
                <a:extLst>
                  <a:ext uri="{FF2B5EF4-FFF2-40B4-BE49-F238E27FC236}">
                    <a16:creationId xmlns:a16="http://schemas.microsoft.com/office/drawing/2014/main" id="{51CD66DE-9DB7-48A2-A740-4F2F7B1DBA6C}"/>
                  </a:ext>
                </a:extLst>
              </p:cNvPr>
              <p:cNvSpPr txBox="1"/>
              <p:nvPr/>
            </p:nvSpPr>
            <p:spPr>
              <a:xfrm>
                <a:off x="6256207" y="1988840"/>
                <a:ext cx="579005" cy="261610"/>
              </a:xfrm>
              <a:prstGeom prst="rect">
                <a:avLst/>
              </a:prstGeom>
              <a:noFill/>
            </p:spPr>
            <p:txBody>
              <a:bodyPr wrap="none" rtlCol="0">
                <a:spAutoFit/>
              </a:bodyPr>
              <a:lstStyle/>
              <a:p>
                <a:r>
                  <a:rPr lang="en-GB" sz="1100" dirty="0"/>
                  <a:t>Saline</a:t>
                </a:r>
              </a:p>
            </p:txBody>
          </p:sp>
          <p:grpSp>
            <p:nvGrpSpPr>
              <p:cNvPr id="896" name="Group 895">
                <a:extLst>
                  <a:ext uri="{FF2B5EF4-FFF2-40B4-BE49-F238E27FC236}">
                    <a16:creationId xmlns:a16="http://schemas.microsoft.com/office/drawing/2014/main" id="{179162C0-B783-45C1-ADBA-AF3529632828}"/>
                  </a:ext>
                </a:extLst>
              </p:cNvPr>
              <p:cNvGrpSpPr/>
              <p:nvPr/>
            </p:nvGrpSpPr>
            <p:grpSpPr>
              <a:xfrm>
                <a:off x="6012160" y="2336550"/>
                <a:ext cx="288032" cy="108000"/>
                <a:chOff x="4049936" y="5751264"/>
                <a:chExt cx="288032" cy="108000"/>
              </a:xfrm>
              <a:solidFill>
                <a:schemeClr val="tx2">
                  <a:lumMod val="60000"/>
                  <a:lumOff val="40000"/>
                </a:schemeClr>
              </a:solidFill>
            </p:grpSpPr>
            <p:sp>
              <p:nvSpPr>
                <p:cNvPr id="903" name="Rectangle 902">
                  <a:extLst>
                    <a:ext uri="{FF2B5EF4-FFF2-40B4-BE49-F238E27FC236}">
                      <a16:creationId xmlns:a16="http://schemas.microsoft.com/office/drawing/2014/main" id="{93FAAEE5-C852-4545-B0BA-A96CF205FF22}"/>
                    </a:ext>
                  </a:extLst>
                </p:cNvPr>
                <p:cNvSpPr/>
                <p:nvPr/>
              </p:nvSpPr>
              <p:spPr>
                <a:xfrm>
                  <a:off x="4139952" y="5751264"/>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904" name="Straight Connector 903">
                  <a:extLst>
                    <a:ext uri="{FF2B5EF4-FFF2-40B4-BE49-F238E27FC236}">
                      <a16:creationId xmlns:a16="http://schemas.microsoft.com/office/drawing/2014/main" id="{9131B50F-342D-4DEE-B7CD-55AF6B5564DA}"/>
                    </a:ext>
                  </a:extLst>
                </p:cNvPr>
                <p:cNvCxnSpPr/>
                <p:nvPr/>
              </p:nvCxnSpPr>
              <p:spPr>
                <a:xfrm>
                  <a:off x="4049936" y="5805264"/>
                  <a:ext cx="288032" cy="0"/>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97" name="TextBox 896">
                <a:extLst>
                  <a:ext uri="{FF2B5EF4-FFF2-40B4-BE49-F238E27FC236}">
                    <a16:creationId xmlns:a16="http://schemas.microsoft.com/office/drawing/2014/main" id="{FCFF790C-EDA6-4AE4-8E7B-C38589180F85}"/>
                  </a:ext>
                </a:extLst>
              </p:cNvPr>
              <p:cNvSpPr txBox="1"/>
              <p:nvPr/>
            </p:nvSpPr>
            <p:spPr>
              <a:xfrm>
                <a:off x="6256207" y="2236662"/>
                <a:ext cx="1702710" cy="261610"/>
              </a:xfrm>
              <a:prstGeom prst="rect">
                <a:avLst/>
              </a:prstGeom>
              <a:noFill/>
            </p:spPr>
            <p:txBody>
              <a:bodyPr wrap="none" rtlCol="0">
                <a:spAutoFit/>
              </a:bodyPr>
              <a:lstStyle/>
              <a:p>
                <a:r>
                  <a:rPr lang="en-GB" sz="1100" dirty="0"/>
                  <a:t>ARB-1467, 0.3 mg/kg IV</a:t>
                </a:r>
              </a:p>
            </p:txBody>
          </p:sp>
          <p:grpSp>
            <p:nvGrpSpPr>
              <p:cNvPr id="898" name="Group 897">
                <a:extLst>
                  <a:ext uri="{FF2B5EF4-FFF2-40B4-BE49-F238E27FC236}">
                    <a16:creationId xmlns:a16="http://schemas.microsoft.com/office/drawing/2014/main" id="{80EB9DCB-6DE9-4FDF-9B13-DCAB6F27F46C}"/>
                  </a:ext>
                </a:extLst>
              </p:cNvPr>
              <p:cNvGrpSpPr/>
              <p:nvPr/>
            </p:nvGrpSpPr>
            <p:grpSpPr>
              <a:xfrm>
                <a:off x="6012160" y="2484484"/>
                <a:ext cx="1712719" cy="261610"/>
                <a:chOff x="6012160" y="2484484"/>
                <a:chExt cx="1712719" cy="261610"/>
              </a:xfrm>
            </p:grpSpPr>
            <p:grpSp>
              <p:nvGrpSpPr>
                <p:cNvPr id="899" name="Group 898">
                  <a:extLst>
                    <a:ext uri="{FF2B5EF4-FFF2-40B4-BE49-F238E27FC236}">
                      <a16:creationId xmlns:a16="http://schemas.microsoft.com/office/drawing/2014/main" id="{D2B11A1A-2DA3-46F5-B69B-D284A11068AF}"/>
                    </a:ext>
                  </a:extLst>
                </p:cNvPr>
                <p:cNvGrpSpPr/>
                <p:nvPr/>
              </p:nvGrpSpPr>
              <p:grpSpPr>
                <a:xfrm>
                  <a:off x="6012160" y="2584372"/>
                  <a:ext cx="288032" cy="108000"/>
                  <a:chOff x="6012160" y="2584372"/>
                  <a:chExt cx="288032" cy="108000"/>
                </a:xfrm>
              </p:grpSpPr>
              <p:sp>
                <p:nvSpPr>
                  <p:cNvPr id="901" name="Isosceles Triangle 900">
                    <a:extLst>
                      <a:ext uri="{FF2B5EF4-FFF2-40B4-BE49-F238E27FC236}">
                        <a16:creationId xmlns:a16="http://schemas.microsoft.com/office/drawing/2014/main" id="{5EF1BEA0-57D9-4320-8D0F-B6C59FC5D7FE}"/>
                      </a:ext>
                    </a:extLst>
                  </p:cNvPr>
                  <p:cNvSpPr/>
                  <p:nvPr/>
                </p:nvSpPr>
                <p:spPr>
                  <a:xfrm>
                    <a:off x="6102176" y="258437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902" name="Straight Connector 901">
                    <a:extLst>
                      <a:ext uri="{FF2B5EF4-FFF2-40B4-BE49-F238E27FC236}">
                        <a16:creationId xmlns:a16="http://schemas.microsoft.com/office/drawing/2014/main" id="{30E92095-940E-41B9-9DBB-794B107DADFD}"/>
                      </a:ext>
                    </a:extLst>
                  </p:cNvPr>
                  <p:cNvCxnSpPr/>
                  <p:nvPr/>
                </p:nvCxnSpPr>
                <p:spPr>
                  <a:xfrm>
                    <a:off x="6012160" y="2638372"/>
                    <a:ext cx="2880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900" name="TextBox 899">
                  <a:extLst>
                    <a:ext uri="{FF2B5EF4-FFF2-40B4-BE49-F238E27FC236}">
                      <a16:creationId xmlns:a16="http://schemas.microsoft.com/office/drawing/2014/main" id="{01A486B2-FD61-40BC-B7AF-E59BCE70F36C}"/>
                    </a:ext>
                  </a:extLst>
                </p:cNvPr>
                <p:cNvSpPr txBox="1"/>
                <p:nvPr/>
              </p:nvSpPr>
              <p:spPr>
                <a:xfrm>
                  <a:off x="6256207" y="2484484"/>
                  <a:ext cx="1468672" cy="261610"/>
                </a:xfrm>
                <a:prstGeom prst="rect">
                  <a:avLst/>
                </a:prstGeom>
                <a:noFill/>
              </p:spPr>
              <p:txBody>
                <a:bodyPr wrap="none" rtlCol="0">
                  <a:spAutoFit/>
                </a:bodyPr>
                <a:lstStyle/>
                <a:p>
                  <a:r>
                    <a:rPr lang="en-GB" sz="1100" dirty="0"/>
                    <a:t>AB-729, 3 mg/kg SC</a:t>
                  </a:r>
                </a:p>
              </p:txBody>
            </p:sp>
          </p:grpSp>
        </p:grpSp>
        <p:grpSp>
          <p:nvGrpSpPr>
            <p:cNvPr id="658" name="Group 657">
              <a:extLst>
                <a:ext uri="{FF2B5EF4-FFF2-40B4-BE49-F238E27FC236}">
                  <a16:creationId xmlns:a16="http://schemas.microsoft.com/office/drawing/2014/main" id="{EE052A10-5C1F-4443-ADD0-ADBC55417473}"/>
                </a:ext>
              </a:extLst>
            </p:cNvPr>
            <p:cNvGrpSpPr/>
            <p:nvPr/>
          </p:nvGrpSpPr>
          <p:grpSpPr>
            <a:xfrm>
              <a:off x="493315" y="3717032"/>
              <a:ext cx="3176498" cy="2442431"/>
              <a:chOff x="665023" y="3541477"/>
              <a:chExt cx="3628849" cy="2908103"/>
            </a:xfrm>
          </p:grpSpPr>
          <p:cxnSp>
            <p:nvCxnSpPr>
              <p:cNvPr id="854" name="Straight Connector 853">
                <a:extLst>
                  <a:ext uri="{FF2B5EF4-FFF2-40B4-BE49-F238E27FC236}">
                    <a16:creationId xmlns:a16="http://schemas.microsoft.com/office/drawing/2014/main" id="{65334F31-660D-4EA8-B529-0D196876E88D}"/>
                  </a:ext>
                </a:extLst>
              </p:cNvPr>
              <p:cNvCxnSpPr>
                <a:cxnSpLocks/>
              </p:cNvCxnSpPr>
              <p:nvPr/>
            </p:nvCxnSpPr>
            <p:spPr bwMode="auto">
              <a:xfrm>
                <a:off x="1202660" y="3736874"/>
                <a:ext cx="0" cy="2046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a:extLst>
                  <a:ext uri="{FF2B5EF4-FFF2-40B4-BE49-F238E27FC236}">
                    <a16:creationId xmlns:a16="http://schemas.microsoft.com/office/drawing/2014/main" id="{42E2BCE1-0550-41F4-A7AC-5071FC8065D0}"/>
                  </a:ext>
                </a:extLst>
              </p:cNvPr>
              <p:cNvCxnSpPr/>
              <p:nvPr/>
            </p:nvCxnSpPr>
            <p:spPr bwMode="auto">
              <a:xfrm>
                <a:off x="1202660" y="5781673"/>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6" name="TextBox 17">
                <a:extLst>
                  <a:ext uri="{FF2B5EF4-FFF2-40B4-BE49-F238E27FC236}">
                    <a16:creationId xmlns:a16="http://schemas.microsoft.com/office/drawing/2014/main" id="{DAA7AD0E-B47C-4E4B-B316-E0A6A1038F68}"/>
                  </a:ext>
                </a:extLst>
              </p:cNvPr>
              <p:cNvSpPr txBox="1">
                <a:spLocks noChangeArrowheads="1"/>
              </p:cNvSpPr>
              <p:nvPr/>
            </p:nvSpPr>
            <p:spPr bwMode="auto">
              <a:xfrm rot="16200000">
                <a:off x="-364873" y="4571373"/>
                <a:ext cx="2270755" cy="2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Serum HBsAg (Log IU/mL)</a:t>
                </a:r>
              </a:p>
            </p:txBody>
          </p:sp>
          <p:grpSp>
            <p:nvGrpSpPr>
              <p:cNvPr id="857" name="Group 856">
                <a:extLst>
                  <a:ext uri="{FF2B5EF4-FFF2-40B4-BE49-F238E27FC236}">
                    <a16:creationId xmlns:a16="http://schemas.microsoft.com/office/drawing/2014/main" id="{3A0B21D6-5CA2-472C-804A-27AB160CF38B}"/>
                  </a:ext>
                </a:extLst>
              </p:cNvPr>
              <p:cNvGrpSpPr/>
              <p:nvPr/>
            </p:nvGrpSpPr>
            <p:grpSpPr>
              <a:xfrm>
                <a:off x="2326678" y="5781675"/>
                <a:ext cx="84959" cy="311102"/>
                <a:chOff x="6481986" y="4276328"/>
                <a:chExt cx="84959" cy="353951"/>
              </a:xfrm>
            </p:grpSpPr>
            <p:sp>
              <p:nvSpPr>
                <p:cNvPr id="892" name="TextBox 22">
                  <a:extLst>
                    <a:ext uri="{FF2B5EF4-FFF2-40B4-BE49-F238E27FC236}">
                      <a16:creationId xmlns:a16="http://schemas.microsoft.com/office/drawing/2014/main" id="{20FA7EF4-ABA0-4379-B0B6-49CE580F0F9A}"/>
                    </a:ext>
                  </a:extLst>
                </p:cNvPr>
                <p:cNvSpPr txBox="1">
                  <a:spLocks noChangeArrowheads="1"/>
                </p:cNvSpPr>
                <p:nvPr/>
              </p:nvSpPr>
              <p:spPr bwMode="auto">
                <a:xfrm>
                  <a:off x="6481986"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4</a:t>
                  </a:r>
                </a:p>
              </p:txBody>
            </p:sp>
            <p:cxnSp>
              <p:nvCxnSpPr>
                <p:cNvPr id="893" name="Straight Connector 892">
                  <a:extLst>
                    <a:ext uri="{FF2B5EF4-FFF2-40B4-BE49-F238E27FC236}">
                      <a16:creationId xmlns:a16="http://schemas.microsoft.com/office/drawing/2014/main" id="{A06FFA21-A725-40AC-B391-CD60B81B8848}"/>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8" name="Group 857">
                <a:extLst>
                  <a:ext uri="{FF2B5EF4-FFF2-40B4-BE49-F238E27FC236}">
                    <a16:creationId xmlns:a16="http://schemas.microsoft.com/office/drawing/2014/main" id="{AE9E2C44-AB02-443F-9F08-C755548A9F43}"/>
                  </a:ext>
                </a:extLst>
              </p:cNvPr>
              <p:cNvGrpSpPr/>
              <p:nvPr/>
            </p:nvGrpSpPr>
            <p:grpSpPr>
              <a:xfrm>
                <a:off x="3496214" y="5781675"/>
                <a:ext cx="84959" cy="311102"/>
                <a:chOff x="8220843" y="4276328"/>
                <a:chExt cx="84959" cy="353951"/>
              </a:xfrm>
            </p:grpSpPr>
            <p:sp>
              <p:nvSpPr>
                <p:cNvPr id="890" name="TextBox 24">
                  <a:extLst>
                    <a:ext uri="{FF2B5EF4-FFF2-40B4-BE49-F238E27FC236}">
                      <a16:creationId xmlns:a16="http://schemas.microsoft.com/office/drawing/2014/main" id="{83DE6600-62C7-4371-AF76-EDD8EB930895}"/>
                    </a:ext>
                  </a:extLst>
                </p:cNvPr>
                <p:cNvSpPr txBox="1">
                  <a:spLocks noChangeArrowheads="1"/>
                </p:cNvSpPr>
                <p:nvPr/>
              </p:nvSpPr>
              <p:spPr bwMode="auto">
                <a:xfrm>
                  <a:off x="8220843"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8</a:t>
                  </a:r>
                </a:p>
              </p:txBody>
            </p:sp>
            <p:cxnSp>
              <p:nvCxnSpPr>
                <p:cNvPr id="891" name="Straight Connector 890">
                  <a:extLst>
                    <a:ext uri="{FF2B5EF4-FFF2-40B4-BE49-F238E27FC236}">
                      <a16:creationId xmlns:a16="http://schemas.microsoft.com/office/drawing/2014/main" id="{7CD52A66-3FB4-4971-AD78-675A3D89E4D6}"/>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9" name="Group 858">
                <a:extLst>
                  <a:ext uri="{FF2B5EF4-FFF2-40B4-BE49-F238E27FC236}">
                    <a16:creationId xmlns:a16="http://schemas.microsoft.com/office/drawing/2014/main" id="{85AC3CBF-D1BC-4E3B-852D-8F81DBDB8495}"/>
                  </a:ext>
                </a:extLst>
              </p:cNvPr>
              <p:cNvGrpSpPr/>
              <p:nvPr/>
            </p:nvGrpSpPr>
            <p:grpSpPr>
              <a:xfrm>
                <a:off x="2911446" y="5781675"/>
                <a:ext cx="84959" cy="311102"/>
                <a:chOff x="7060881" y="4276328"/>
                <a:chExt cx="84959" cy="353951"/>
              </a:xfrm>
            </p:grpSpPr>
            <p:sp>
              <p:nvSpPr>
                <p:cNvPr id="888" name="TextBox 33">
                  <a:extLst>
                    <a:ext uri="{FF2B5EF4-FFF2-40B4-BE49-F238E27FC236}">
                      <a16:creationId xmlns:a16="http://schemas.microsoft.com/office/drawing/2014/main" id="{91B1D25F-6122-4C78-87A4-FDDDE83C78F7}"/>
                    </a:ext>
                  </a:extLst>
                </p:cNvPr>
                <p:cNvSpPr txBox="1">
                  <a:spLocks noChangeArrowheads="1"/>
                </p:cNvSpPr>
                <p:nvPr/>
              </p:nvSpPr>
              <p:spPr bwMode="auto">
                <a:xfrm>
                  <a:off x="7060881" y="4420178"/>
                  <a:ext cx="84959"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6</a:t>
                  </a:r>
                </a:p>
              </p:txBody>
            </p:sp>
            <p:cxnSp>
              <p:nvCxnSpPr>
                <p:cNvPr id="889" name="Straight Connector 888">
                  <a:extLst>
                    <a:ext uri="{FF2B5EF4-FFF2-40B4-BE49-F238E27FC236}">
                      <a16:creationId xmlns:a16="http://schemas.microsoft.com/office/drawing/2014/main" id="{0A4867C5-1AC9-448D-8FEA-3FBD1C34655F}"/>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0" name="Group 859">
                <a:extLst>
                  <a:ext uri="{FF2B5EF4-FFF2-40B4-BE49-F238E27FC236}">
                    <a16:creationId xmlns:a16="http://schemas.microsoft.com/office/drawing/2014/main" id="{83A88018-124D-46CB-ADCC-A7C04B7C8320}"/>
                  </a:ext>
                </a:extLst>
              </p:cNvPr>
              <p:cNvGrpSpPr/>
              <p:nvPr/>
            </p:nvGrpSpPr>
            <p:grpSpPr>
              <a:xfrm>
                <a:off x="1741909" y="5781675"/>
                <a:ext cx="84960" cy="311102"/>
                <a:chOff x="5897785" y="4276328"/>
                <a:chExt cx="84960" cy="353951"/>
              </a:xfrm>
            </p:grpSpPr>
            <p:sp>
              <p:nvSpPr>
                <p:cNvPr id="886" name="TextBox 92">
                  <a:extLst>
                    <a:ext uri="{FF2B5EF4-FFF2-40B4-BE49-F238E27FC236}">
                      <a16:creationId xmlns:a16="http://schemas.microsoft.com/office/drawing/2014/main" id="{BBA767ED-2C58-450F-BB22-252FBC63A265}"/>
                    </a:ext>
                  </a:extLst>
                </p:cNvPr>
                <p:cNvSpPr txBox="1">
                  <a:spLocks noChangeArrowheads="1"/>
                </p:cNvSpPr>
                <p:nvPr/>
              </p:nvSpPr>
              <p:spPr bwMode="auto">
                <a:xfrm>
                  <a:off x="5897785" y="4420178"/>
                  <a:ext cx="84960"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2</a:t>
                  </a:r>
                </a:p>
              </p:txBody>
            </p:sp>
            <p:cxnSp>
              <p:nvCxnSpPr>
                <p:cNvPr id="887" name="Straight Connector 886">
                  <a:extLst>
                    <a:ext uri="{FF2B5EF4-FFF2-40B4-BE49-F238E27FC236}">
                      <a16:creationId xmlns:a16="http://schemas.microsoft.com/office/drawing/2014/main" id="{680CB982-5638-43F5-8C76-497DE3347653}"/>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1" name="TextBox 17">
                <a:extLst>
                  <a:ext uri="{FF2B5EF4-FFF2-40B4-BE49-F238E27FC236}">
                    <a16:creationId xmlns:a16="http://schemas.microsoft.com/office/drawing/2014/main" id="{06055615-9D31-446A-B02B-105E1D3176A0}"/>
                  </a:ext>
                </a:extLst>
              </p:cNvPr>
              <p:cNvSpPr txBox="1">
                <a:spLocks noChangeArrowheads="1"/>
              </p:cNvSpPr>
              <p:nvPr/>
            </p:nvSpPr>
            <p:spPr bwMode="auto">
              <a:xfrm>
                <a:off x="1269538" y="6229706"/>
                <a:ext cx="3024334" cy="21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000000"/>
                    </a:solidFill>
                    <a:latin typeface="+mn-lt"/>
                  </a:rPr>
                  <a:t>Weeks after admin in AAV mouse</a:t>
                </a:r>
                <a:endParaRPr kumimoji="0" lang="en-GB" altLang="en-US" sz="1200" b="0" i="0" u="none" strike="noStrike" kern="1200" cap="none" spc="0" normalizeH="0" baseline="0" noProof="0" dirty="0">
                  <a:ln>
                    <a:noFill/>
                  </a:ln>
                  <a:solidFill>
                    <a:srgbClr val="000000"/>
                  </a:solidFill>
                  <a:effectLst/>
                  <a:uLnTx/>
                  <a:uFillTx/>
                  <a:latin typeface="+mn-lt"/>
                  <a:ea typeface="+mn-ea"/>
                  <a:cs typeface="+mn-cs"/>
                </a:endParaRPr>
              </a:p>
            </p:txBody>
          </p:sp>
          <p:grpSp>
            <p:nvGrpSpPr>
              <p:cNvPr id="862" name="Group 861">
                <a:extLst>
                  <a:ext uri="{FF2B5EF4-FFF2-40B4-BE49-F238E27FC236}">
                    <a16:creationId xmlns:a16="http://schemas.microsoft.com/office/drawing/2014/main" id="{85828CF9-40DA-405A-9B30-6F49D45C7DC7}"/>
                  </a:ext>
                </a:extLst>
              </p:cNvPr>
              <p:cNvGrpSpPr/>
              <p:nvPr/>
            </p:nvGrpSpPr>
            <p:grpSpPr>
              <a:xfrm>
                <a:off x="705729" y="3645024"/>
                <a:ext cx="497785" cy="184666"/>
                <a:chOff x="4860033" y="1916832"/>
                <a:chExt cx="497785" cy="210101"/>
              </a:xfrm>
            </p:grpSpPr>
            <p:sp>
              <p:nvSpPr>
                <p:cNvPr id="884" name="TextBox 29">
                  <a:extLst>
                    <a:ext uri="{FF2B5EF4-FFF2-40B4-BE49-F238E27FC236}">
                      <a16:creationId xmlns:a16="http://schemas.microsoft.com/office/drawing/2014/main" id="{90F95B20-0AB0-4031-A770-5AF3123B28E0}"/>
                    </a:ext>
                  </a:extLst>
                </p:cNvPr>
                <p:cNvSpPr txBox="1">
                  <a:spLocks noChangeArrowheads="1"/>
                </p:cNvSpPr>
                <p:nvPr/>
              </p:nvSpPr>
              <p:spPr bwMode="auto">
                <a:xfrm>
                  <a:off x="4860033" y="1916832"/>
                  <a:ext cx="3815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4</a:t>
                  </a:r>
                  <a:endParaRPr lang="en-GB" altLang="en-US" sz="1200" baseline="30000" dirty="0">
                    <a:solidFill>
                      <a:srgbClr val="000000"/>
                    </a:solidFill>
                    <a:latin typeface="+mn-lt"/>
                  </a:endParaRPr>
                </a:p>
              </p:txBody>
            </p:sp>
            <p:cxnSp>
              <p:nvCxnSpPr>
                <p:cNvPr id="885" name="Straight Connector 884">
                  <a:extLst>
                    <a:ext uri="{FF2B5EF4-FFF2-40B4-BE49-F238E27FC236}">
                      <a16:creationId xmlns:a16="http://schemas.microsoft.com/office/drawing/2014/main" id="{6B5DA64A-86E7-4387-A564-746D31EB0DC3}"/>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3" name="Group 862">
                <a:extLst>
                  <a:ext uri="{FF2B5EF4-FFF2-40B4-BE49-F238E27FC236}">
                    <a16:creationId xmlns:a16="http://schemas.microsoft.com/office/drawing/2014/main" id="{DC0B13AD-63F4-49B0-BECE-C66932081045}"/>
                  </a:ext>
                </a:extLst>
              </p:cNvPr>
              <p:cNvGrpSpPr/>
              <p:nvPr/>
            </p:nvGrpSpPr>
            <p:grpSpPr>
              <a:xfrm>
                <a:off x="745234" y="4053779"/>
                <a:ext cx="458275" cy="184666"/>
                <a:chOff x="5035059" y="2613709"/>
                <a:chExt cx="322759" cy="210101"/>
              </a:xfrm>
            </p:grpSpPr>
            <p:sp>
              <p:nvSpPr>
                <p:cNvPr id="882" name="TextBox 74">
                  <a:extLst>
                    <a:ext uri="{FF2B5EF4-FFF2-40B4-BE49-F238E27FC236}">
                      <a16:creationId xmlns:a16="http://schemas.microsoft.com/office/drawing/2014/main" id="{11729047-DBE2-4B53-B376-4E335133C89E}"/>
                    </a:ext>
                  </a:extLst>
                </p:cNvPr>
                <p:cNvSpPr txBox="1">
                  <a:spLocks noChangeArrowheads="1"/>
                </p:cNvSpPr>
                <p:nvPr/>
              </p:nvSpPr>
              <p:spPr bwMode="auto">
                <a:xfrm>
                  <a:off x="5035059" y="2613709"/>
                  <a:ext cx="2343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3</a:t>
                  </a:r>
                  <a:endParaRPr lang="en-GB" altLang="en-US" sz="1200" baseline="30000" dirty="0">
                    <a:solidFill>
                      <a:srgbClr val="000000"/>
                    </a:solidFill>
                    <a:latin typeface="+mn-lt"/>
                  </a:endParaRPr>
                </a:p>
              </p:txBody>
            </p:sp>
            <p:cxnSp>
              <p:nvCxnSpPr>
                <p:cNvPr id="883" name="Straight Connector 882">
                  <a:extLst>
                    <a:ext uri="{FF2B5EF4-FFF2-40B4-BE49-F238E27FC236}">
                      <a16:creationId xmlns:a16="http://schemas.microsoft.com/office/drawing/2014/main" id="{8C3497E0-CC0B-4543-B6D4-5CCC97D80DE2}"/>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4" name="Group 863">
                <a:extLst>
                  <a:ext uri="{FF2B5EF4-FFF2-40B4-BE49-F238E27FC236}">
                    <a16:creationId xmlns:a16="http://schemas.microsoft.com/office/drawing/2014/main" id="{E8DE7FF0-2A4A-4A9B-AAD0-1B9630819B27}"/>
                  </a:ext>
                </a:extLst>
              </p:cNvPr>
              <p:cNvGrpSpPr/>
              <p:nvPr/>
            </p:nvGrpSpPr>
            <p:grpSpPr>
              <a:xfrm>
                <a:off x="818730" y="5280044"/>
                <a:ext cx="384784" cy="184666"/>
                <a:chOff x="4973034" y="3742713"/>
                <a:chExt cx="384784" cy="210101"/>
              </a:xfrm>
            </p:grpSpPr>
            <p:sp>
              <p:nvSpPr>
                <p:cNvPr id="880" name="TextBox 83">
                  <a:extLst>
                    <a:ext uri="{FF2B5EF4-FFF2-40B4-BE49-F238E27FC236}">
                      <a16:creationId xmlns:a16="http://schemas.microsoft.com/office/drawing/2014/main" id="{4ABBCEB1-C7C5-4E25-8447-3B96A1E82CE9}"/>
                    </a:ext>
                  </a:extLst>
                </p:cNvPr>
                <p:cNvSpPr txBox="1">
                  <a:spLocks noChangeArrowheads="1"/>
                </p:cNvSpPr>
                <p:nvPr/>
              </p:nvSpPr>
              <p:spPr bwMode="auto">
                <a:xfrm>
                  <a:off x="4973034" y="3742713"/>
                  <a:ext cx="268563"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0</a:t>
                  </a:r>
                  <a:endParaRPr lang="en-GB" altLang="en-US" sz="1200" baseline="30000" dirty="0">
                    <a:solidFill>
                      <a:srgbClr val="000000"/>
                    </a:solidFill>
                    <a:latin typeface="+mn-lt"/>
                  </a:endParaRPr>
                </a:p>
              </p:txBody>
            </p:sp>
            <p:cxnSp>
              <p:nvCxnSpPr>
                <p:cNvPr id="881" name="Straight Connector 880">
                  <a:extLst>
                    <a:ext uri="{FF2B5EF4-FFF2-40B4-BE49-F238E27FC236}">
                      <a16:creationId xmlns:a16="http://schemas.microsoft.com/office/drawing/2014/main" id="{5868FF0F-91FF-4F65-B52C-CF2CB0A12EBF}"/>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5" name="Group 864">
                <a:extLst>
                  <a:ext uri="{FF2B5EF4-FFF2-40B4-BE49-F238E27FC236}">
                    <a16:creationId xmlns:a16="http://schemas.microsoft.com/office/drawing/2014/main" id="{416CCBEE-8F60-4054-B071-B7405DED6C37}"/>
                  </a:ext>
                </a:extLst>
              </p:cNvPr>
              <p:cNvGrpSpPr/>
              <p:nvPr/>
            </p:nvGrpSpPr>
            <p:grpSpPr>
              <a:xfrm>
                <a:off x="756480" y="4871289"/>
                <a:ext cx="447034" cy="184666"/>
                <a:chOff x="4910784" y="3293516"/>
                <a:chExt cx="447034" cy="210101"/>
              </a:xfrm>
            </p:grpSpPr>
            <p:sp>
              <p:nvSpPr>
                <p:cNvPr id="878" name="TextBox 78">
                  <a:extLst>
                    <a:ext uri="{FF2B5EF4-FFF2-40B4-BE49-F238E27FC236}">
                      <a16:creationId xmlns:a16="http://schemas.microsoft.com/office/drawing/2014/main" id="{A8757D60-9C45-42CB-93D1-CEDCD645B0B0}"/>
                    </a:ext>
                  </a:extLst>
                </p:cNvPr>
                <p:cNvSpPr txBox="1">
                  <a:spLocks noChangeArrowheads="1"/>
                </p:cNvSpPr>
                <p:nvPr/>
              </p:nvSpPr>
              <p:spPr bwMode="auto">
                <a:xfrm>
                  <a:off x="4910784" y="3293516"/>
                  <a:ext cx="330812"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1</a:t>
                  </a:r>
                </a:p>
              </p:txBody>
            </p:sp>
            <p:cxnSp>
              <p:nvCxnSpPr>
                <p:cNvPr id="879" name="Straight Connector 878">
                  <a:extLst>
                    <a:ext uri="{FF2B5EF4-FFF2-40B4-BE49-F238E27FC236}">
                      <a16:creationId xmlns:a16="http://schemas.microsoft.com/office/drawing/2014/main" id="{E916275F-6760-43D9-A1BA-EC09C3B48BF7}"/>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6" name="Group 865">
                <a:extLst>
                  <a:ext uri="{FF2B5EF4-FFF2-40B4-BE49-F238E27FC236}">
                    <a16:creationId xmlns:a16="http://schemas.microsoft.com/office/drawing/2014/main" id="{851CD67B-69FA-4547-B719-BBB16E0F4932}"/>
                  </a:ext>
                </a:extLst>
              </p:cNvPr>
              <p:cNvGrpSpPr/>
              <p:nvPr/>
            </p:nvGrpSpPr>
            <p:grpSpPr>
              <a:xfrm>
                <a:off x="1157140" y="5781649"/>
                <a:ext cx="84960" cy="288746"/>
                <a:chOff x="5311688" y="4276328"/>
                <a:chExt cx="84960" cy="328516"/>
              </a:xfrm>
            </p:grpSpPr>
            <p:sp>
              <p:nvSpPr>
                <p:cNvPr id="876" name="TextBox 97">
                  <a:extLst>
                    <a:ext uri="{FF2B5EF4-FFF2-40B4-BE49-F238E27FC236}">
                      <a16:creationId xmlns:a16="http://schemas.microsoft.com/office/drawing/2014/main" id="{4540A197-48BA-4A32-84E3-30694DBC1AC4}"/>
                    </a:ext>
                  </a:extLst>
                </p:cNvPr>
                <p:cNvSpPr txBox="1">
                  <a:spLocks noChangeArrowheads="1"/>
                </p:cNvSpPr>
                <p:nvPr/>
              </p:nvSpPr>
              <p:spPr bwMode="auto">
                <a:xfrm>
                  <a:off x="5311688" y="44201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0</a:t>
                  </a:r>
                </a:p>
              </p:txBody>
            </p:sp>
            <p:cxnSp>
              <p:nvCxnSpPr>
                <p:cNvPr id="877" name="Straight Connector 876">
                  <a:extLst>
                    <a:ext uri="{FF2B5EF4-FFF2-40B4-BE49-F238E27FC236}">
                      <a16:creationId xmlns:a16="http://schemas.microsoft.com/office/drawing/2014/main" id="{66CDADCE-2430-42B7-B735-952CD08418F6}"/>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7" name="Group 866">
                <a:extLst>
                  <a:ext uri="{FF2B5EF4-FFF2-40B4-BE49-F238E27FC236}">
                    <a16:creationId xmlns:a16="http://schemas.microsoft.com/office/drawing/2014/main" id="{A5C70248-C2F9-4357-B9A3-31E102BA6FEA}"/>
                  </a:ext>
                </a:extLst>
              </p:cNvPr>
              <p:cNvGrpSpPr/>
              <p:nvPr/>
            </p:nvGrpSpPr>
            <p:grpSpPr>
              <a:xfrm>
                <a:off x="749277" y="5688799"/>
                <a:ext cx="454048" cy="184666"/>
                <a:chOff x="4903770" y="3967311"/>
                <a:chExt cx="454048" cy="210101"/>
              </a:xfrm>
            </p:grpSpPr>
            <p:sp>
              <p:nvSpPr>
                <p:cNvPr id="874" name="TextBox 85">
                  <a:extLst>
                    <a:ext uri="{FF2B5EF4-FFF2-40B4-BE49-F238E27FC236}">
                      <a16:creationId xmlns:a16="http://schemas.microsoft.com/office/drawing/2014/main" id="{0F5B8F43-E48C-4A2A-969A-9C261B801F7F}"/>
                    </a:ext>
                  </a:extLst>
                </p:cNvPr>
                <p:cNvSpPr txBox="1">
                  <a:spLocks noChangeArrowheads="1"/>
                </p:cNvSpPr>
                <p:nvPr/>
              </p:nvSpPr>
              <p:spPr bwMode="auto">
                <a:xfrm>
                  <a:off x="4903770" y="3967311"/>
                  <a:ext cx="337827"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cs typeface="Arial" panose="020B0604020202020204" pitchFamily="34" charset="0"/>
                    </a:rPr>
                    <a:t>–</a:t>
                  </a: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1</a:t>
                  </a:r>
                  <a:endParaRPr kumimoji="0" lang="en-GB" altLang="en-US" sz="1200" b="0" i="0" u="none" strike="noStrike" kern="1200" cap="none" spc="0" normalizeH="0" baseline="30000" noProof="0" dirty="0">
                    <a:ln>
                      <a:noFill/>
                    </a:ln>
                    <a:solidFill>
                      <a:srgbClr val="000000"/>
                    </a:solidFill>
                    <a:effectLst/>
                    <a:uLnTx/>
                    <a:uFillTx/>
                    <a:latin typeface="+mn-lt"/>
                    <a:ea typeface="+mn-ea"/>
                    <a:cs typeface="+mn-cs"/>
                  </a:endParaRPr>
                </a:p>
              </p:txBody>
            </p:sp>
            <p:cxnSp>
              <p:nvCxnSpPr>
                <p:cNvPr id="875" name="Straight Connector 874">
                  <a:extLst>
                    <a:ext uri="{FF2B5EF4-FFF2-40B4-BE49-F238E27FC236}">
                      <a16:creationId xmlns:a16="http://schemas.microsoft.com/office/drawing/2014/main" id="{7B99BD6B-303F-4851-AAC5-06564D74E3E8}"/>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8" name="Group 867">
                <a:extLst>
                  <a:ext uri="{FF2B5EF4-FFF2-40B4-BE49-F238E27FC236}">
                    <a16:creationId xmlns:a16="http://schemas.microsoft.com/office/drawing/2014/main" id="{4F0650CA-811E-48B9-9C93-BD742F900286}"/>
                  </a:ext>
                </a:extLst>
              </p:cNvPr>
              <p:cNvGrpSpPr/>
              <p:nvPr/>
            </p:nvGrpSpPr>
            <p:grpSpPr>
              <a:xfrm>
                <a:off x="744058" y="4462534"/>
                <a:ext cx="458275" cy="184666"/>
                <a:chOff x="5035059" y="2613709"/>
                <a:chExt cx="322759" cy="210101"/>
              </a:xfrm>
            </p:grpSpPr>
            <p:sp>
              <p:nvSpPr>
                <p:cNvPr id="872" name="TextBox 74">
                  <a:extLst>
                    <a:ext uri="{FF2B5EF4-FFF2-40B4-BE49-F238E27FC236}">
                      <a16:creationId xmlns:a16="http://schemas.microsoft.com/office/drawing/2014/main" id="{A3899896-97FB-4750-849D-C9E6B95EDEF4}"/>
                    </a:ext>
                  </a:extLst>
                </p:cNvPr>
                <p:cNvSpPr txBox="1">
                  <a:spLocks noChangeArrowheads="1"/>
                </p:cNvSpPr>
                <p:nvPr/>
              </p:nvSpPr>
              <p:spPr bwMode="auto">
                <a:xfrm>
                  <a:off x="5035059" y="2613709"/>
                  <a:ext cx="234364"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latin typeface="+mn-lt"/>
                    </a:rPr>
                    <a:t>2</a:t>
                  </a:r>
                  <a:endParaRPr lang="en-GB" altLang="en-US" sz="1200" baseline="30000" dirty="0">
                    <a:solidFill>
                      <a:srgbClr val="000000"/>
                    </a:solidFill>
                    <a:latin typeface="+mn-lt"/>
                  </a:endParaRPr>
                </a:p>
              </p:txBody>
            </p:sp>
            <p:cxnSp>
              <p:nvCxnSpPr>
                <p:cNvPr id="873" name="Straight Connector 872">
                  <a:extLst>
                    <a:ext uri="{FF2B5EF4-FFF2-40B4-BE49-F238E27FC236}">
                      <a16:creationId xmlns:a16="http://schemas.microsoft.com/office/drawing/2014/main" id="{3E142F6E-90E2-4667-8234-A6DB66507E67}"/>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9" name="Group 868">
                <a:extLst>
                  <a:ext uri="{FF2B5EF4-FFF2-40B4-BE49-F238E27FC236}">
                    <a16:creationId xmlns:a16="http://schemas.microsoft.com/office/drawing/2014/main" id="{197CAA6C-C446-4027-8182-2F7A72B77728}"/>
                  </a:ext>
                </a:extLst>
              </p:cNvPr>
              <p:cNvGrpSpPr/>
              <p:nvPr/>
            </p:nvGrpSpPr>
            <p:grpSpPr>
              <a:xfrm>
                <a:off x="4080983" y="5784345"/>
                <a:ext cx="169918" cy="311102"/>
                <a:chOff x="8178364" y="4276328"/>
                <a:chExt cx="169918" cy="353951"/>
              </a:xfrm>
            </p:grpSpPr>
            <p:sp>
              <p:nvSpPr>
                <p:cNvPr id="870" name="TextBox 24">
                  <a:extLst>
                    <a:ext uri="{FF2B5EF4-FFF2-40B4-BE49-F238E27FC236}">
                      <a16:creationId xmlns:a16="http://schemas.microsoft.com/office/drawing/2014/main" id="{2EE47B77-AF7D-48D1-A4EE-E88B38E23196}"/>
                    </a:ext>
                  </a:extLst>
                </p:cNvPr>
                <p:cNvSpPr txBox="1">
                  <a:spLocks noChangeArrowheads="1"/>
                </p:cNvSpPr>
                <p:nvPr/>
              </p:nvSpPr>
              <p:spPr bwMode="auto">
                <a:xfrm>
                  <a:off x="8178364" y="4420178"/>
                  <a:ext cx="169918" cy="2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mn-lt"/>
                      <a:ea typeface="+mn-ea"/>
                      <a:cs typeface="+mn-cs"/>
                    </a:rPr>
                    <a:t>10</a:t>
                  </a:r>
                </a:p>
              </p:txBody>
            </p:sp>
            <p:cxnSp>
              <p:nvCxnSpPr>
                <p:cNvPr id="871" name="Straight Connector 870">
                  <a:extLst>
                    <a:ext uri="{FF2B5EF4-FFF2-40B4-BE49-F238E27FC236}">
                      <a16:creationId xmlns:a16="http://schemas.microsoft.com/office/drawing/2014/main" id="{31586B84-0743-4D23-AF9A-C4680A6A3BCD}"/>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9" name="Straight Connector 658">
              <a:extLst>
                <a:ext uri="{FF2B5EF4-FFF2-40B4-BE49-F238E27FC236}">
                  <a16:creationId xmlns:a16="http://schemas.microsoft.com/office/drawing/2014/main" id="{F86257EF-153B-4C09-9C6A-FE3A0A3162BF}"/>
                </a:ext>
              </a:extLst>
            </p:cNvPr>
            <p:cNvCxnSpPr/>
            <p:nvPr/>
          </p:nvCxnSpPr>
          <p:spPr bwMode="auto">
            <a:xfrm>
              <a:off x="971777" y="5394421"/>
              <a:ext cx="259818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61" name="TextBox 660">
              <a:extLst>
                <a:ext uri="{FF2B5EF4-FFF2-40B4-BE49-F238E27FC236}">
                  <a16:creationId xmlns:a16="http://schemas.microsoft.com/office/drawing/2014/main" id="{01DDE86E-2A32-4C63-91B4-6E4E6999B53D}"/>
                </a:ext>
              </a:extLst>
            </p:cNvPr>
            <p:cNvSpPr txBox="1"/>
            <p:nvPr/>
          </p:nvSpPr>
          <p:spPr>
            <a:xfrm>
              <a:off x="940265" y="5336357"/>
              <a:ext cx="559769" cy="261610"/>
            </a:xfrm>
            <a:prstGeom prst="rect">
              <a:avLst/>
            </a:prstGeom>
            <a:noFill/>
          </p:spPr>
          <p:txBody>
            <a:bodyPr wrap="none" rtlCol="0">
              <a:spAutoFit/>
            </a:bodyPr>
            <a:lstStyle/>
            <a:p>
              <a:r>
                <a:rPr lang="en-GB" sz="1100" dirty="0"/>
                <a:t>LLOQ</a:t>
              </a:r>
            </a:p>
          </p:txBody>
        </p:sp>
        <p:grpSp>
          <p:nvGrpSpPr>
            <p:cNvPr id="662" name="Group 661">
              <a:extLst>
                <a:ext uri="{FF2B5EF4-FFF2-40B4-BE49-F238E27FC236}">
                  <a16:creationId xmlns:a16="http://schemas.microsoft.com/office/drawing/2014/main" id="{B3CE50B9-AD27-49EE-A7EA-C268B0EC7A7C}"/>
                </a:ext>
              </a:extLst>
            </p:cNvPr>
            <p:cNvGrpSpPr/>
            <p:nvPr/>
          </p:nvGrpSpPr>
          <p:grpSpPr>
            <a:xfrm>
              <a:off x="3513015" y="3950842"/>
              <a:ext cx="108000" cy="204787"/>
              <a:chOff x="3513015" y="1502569"/>
              <a:chExt cx="108000" cy="204787"/>
            </a:xfrm>
          </p:grpSpPr>
          <p:sp>
            <p:nvSpPr>
              <p:cNvPr id="849" name="Oval 848">
                <a:extLst>
                  <a:ext uri="{FF2B5EF4-FFF2-40B4-BE49-F238E27FC236}">
                    <a16:creationId xmlns:a16="http://schemas.microsoft.com/office/drawing/2014/main" id="{1C607263-CF86-43EB-8FB5-2A9B2312E889}"/>
                  </a:ext>
                </a:extLst>
              </p:cNvPr>
              <p:cNvSpPr/>
              <p:nvPr/>
            </p:nvSpPr>
            <p:spPr>
              <a:xfrm>
                <a:off x="3513015" y="154109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50" name="Group 849">
                <a:extLst>
                  <a:ext uri="{FF2B5EF4-FFF2-40B4-BE49-F238E27FC236}">
                    <a16:creationId xmlns:a16="http://schemas.microsoft.com/office/drawing/2014/main" id="{241CD45B-8843-49D9-A32A-F23EF6F22B79}"/>
                  </a:ext>
                </a:extLst>
              </p:cNvPr>
              <p:cNvGrpSpPr/>
              <p:nvPr/>
            </p:nvGrpSpPr>
            <p:grpSpPr>
              <a:xfrm>
                <a:off x="3536956" y="1502569"/>
                <a:ext cx="60118" cy="204787"/>
                <a:chOff x="3427498" y="3978623"/>
                <a:chExt cx="60118" cy="109299"/>
              </a:xfrm>
            </p:grpSpPr>
            <p:cxnSp>
              <p:nvCxnSpPr>
                <p:cNvPr id="851" name="Straight Connector 850">
                  <a:extLst>
                    <a:ext uri="{FF2B5EF4-FFF2-40B4-BE49-F238E27FC236}">
                      <a16:creationId xmlns:a16="http://schemas.microsoft.com/office/drawing/2014/main" id="{F54BD5F9-B9BB-45BA-8969-AA25BA428DE3}"/>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a:extLst>
                    <a:ext uri="{FF2B5EF4-FFF2-40B4-BE49-F238E27FC236}">
                      <a16:creationId xmlns:a16="http://schemas.microsoft.com/office/drawing/2014/main" id="{BD942919-F6F1-47EE-8673-6DF89082626B}"/>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a:extLst>
                    <a:ext uri="{FF2B5EF4-FFF2-40B4-BE49-F238E27FC236}">
                      <a16:creationId xmlns:a16="http://schemas.microsoft.com/office/drawing/2014/main" id="{B89BF302-7021-4EF2-AF45-C62947EA2D1B}"/>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3" name="Group 662">
              <a:extLst>
                <a:ext uri="{FF2B5EF4-FFF2-40B4-BE49-F238E27FC236}">
                  <a16:creationId xmlns:a16="http://schemas.microsoft.com/office/drawing/2014/main" id="{8F1B31EB-997E-4BF9-B3AA-5AA6F601D7CA}"/>
                </a:ext>
              </a:extLst>
            </p:cNvPr>
            <p:cNvGrpSpPr/>
            <p:nvPr/>
          </p:nvGrpSpPr>
          <p:grpSpPr>
            <a:xfrm>
              <a:off x="2991773" y="3959178"/>
              <a:ext cx="108000" cy="157162"/>
              <a:chOff x="2991773" y="1508523"/>
              <a:chExt cx="108000" cy="157162"/>
            </a:xfrm>
          </p:grpSpPr>
          <p:sp>
            <p:nvSpPr>
              <p:cNvPr id="844" name="Oval 843">
                <a:extLst>
                  <a:ext uri="{FF2B5EF4-FFF2-40B4-BE49-F238E27FC236}">
                    <a16:creationId xmlns:a16="http://schemas.microsoft.com/office/drawing/2014/main" id="{D2537AD0-3C71-4C99-9BA5-4784A375042D}"/>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45" name="Group 844">
                <a:extLst>
                  <a:ext uri="{FF2B5EF4-FFF2-40B4-BE49-F238E27FC236}">
                    <a16:creationId xmlns:a16="http://schemas.microsoft.com/office/drawing/2014/main" id="{35A4F6A7-70F0-41CB-A772-3A927D50A4B0}"/>
                  </a:ext>
                </a:extLst>
              </p:cNvPr>
              <p:cNvGrpSpPr/>
              <p:nvPr/>
            </p:nvGrpSpPr>
            <p:grpSpPr>
              <a:xfrm>
                <a:off x="3015714" y="1508523"/>
                <a:ext cx="60118" cy="157162"/>
                <a:chOff x="3427498" y="3978623"/>
                <a:chExt cx="60118" cy="109299"/>
              </a:xfrm>
            </p:grpSpPr>
            <p:cxnSp>
              <p:nvCxnSpPr>
                <p:cNvPr id="846" name="Straight Connector 845">
                  <a:extLst>
                    <a:ext uri="{FF2B5EF4-FFF2-40B4-BE49-F238E27FC236}">
                      <a16:creationId xmlns:a16="http://schemas.microsoft.com/office/drawing/2014/main" id="{B3D06F52-0B4B-4C0F-A7D7-01670E0A28C4}"/>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a:extLst>
                    <a:ext uri="{FF2B5EF4-FFF2-40B4-BE49-F238E27FC236}">
                      <a16:creationId xmlns:a16="http://schemas.microsoft.com/office/drawing/2014/main" id="{0C3CA802-35BF-478A-919E-39D23AAC2A4A}"/>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a:extLst>
                    <a:ext uri="{FF2B5EF4-FFF2-40B4-BE49-F238E27FC236}">
                      <a16:creationId xmlns:a16="http://schemas.microsoft.com/office/drawing/2014/main" id="{33FD510C-7F55-4C08-8257-C8B719272228}"/>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4" name="Group 663">
              <a:extLst>
                <a:ext uri="{FF2B5EF4-FFF2-40B4-BE49-F238E27FC236}">
                  <a16:creationId xmlns:a16="http://schemas.microsoft.com/office/drawing/2014/main" id="{138302C6-CEFD-4AE6-8EA9-4897FCF79B13}"/>
                </a:ext>
              </a:extLst>
            </p:cNvPr>
            <p:cNvGrpSpPr/>
            <p:nvPr/>
          </p:nvGrpSpPr>
          <p:grpSpPr>
            <a:xfrm>
              <a:off x="2467652" y="3952437"/>
              <a:ext cx="108000" cy="138899"/>
              <a:chOff x="2467652" y="1504164"/>
              <a:chExt cx="108000" cy="138899"/>
            </a:xfrm>
          </p:grpSpPr>
          <p:sp>
            <p:nvSpPr>
              <p:cNvPr id="839" name="Oval 838">
                <a:extLst>
                  <a:ext uri="{FF2B5EF4-FFF2-40B4-BE49-F238E27FC236}">
                    <a16:creationId xmlns:a16="http://schemas.microsoft.com/office/drawing/2014/main" id="{5FE023F8-A6E7-41B6-B642-191F4C3EC492}"/>
                  </a:ext>
                </a:extLst>
              </p:cNvPr>
              <p:cNvSpPr/>
              <p:nvPr/>
            </p:nvSpPr>
            <p:spPr>
              <a:xfrm>
                <a:off x="2467652" y="1519490"/>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40" name="Group 839">
                <a:extLst>
                  <a:ext uri="{FF2B5EF4-FFF2-40B4-BE49-F238E27FC236}">
                    <a16:creationId xmlns:a16="http://schemas.microsoft.com/office/drawing/2014/main" id="{F4257499-6598-4AF4-9303-A8BAE49C33DD}"/>
                  </a:ext>
                </a:extLst>
              </p:cNvPr>
              <p:cNvGrpSpPr/>
              <p:nvPr/>
            </p:nvGrpSpPr>
            <p:grpSpPr>
              <a:xfrm>
                <a:off x="2491593" y="1504164"/>
                <a:ext cx="60118" cy="138899"/>
                <a:chOff x="3427498" y="3978623"/>
                <a:chExt cx="60118" cy="109299"/>
              </a:xfrm>
            </p:grpSpPr>
            <p:cxnSp>
              <p:nvCxnSpPr>
                <p:cNvPr id="841" name="Straight Connector 840">
                  <a:extLst>
                    <a:ext uri="{FF2B5EF4-FFF2-40B4-BE49-F238E27FC236}">
                      <a16:creationId xmlns:a16="http://schemas.microsoft.com/office/drawing/2014/main" id="{8638D94E-51F0-4501-B894-6E8A48B83006}"/>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a:extLst>
                    <a:ext uri="{FF2B5EF4-FFF2-40B4-BE49-F238E27FC236}">
                      <a16:creationId xmlns:a16="http://schemas.microsoft.com/office/drawing/2014/main" id="{B2412B8F-7D51-4CF7-8D80-37EE5ECC1719}"/>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D0C8CD81-4145-4F5B-B5C1-D822B3F057BD}"/>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5" name="Group 664">
              <a:extLst>
                <a:ext uri="{FF2B5EF4-FFF2-40B4-BE49-F238E27FC236}">
                  <a16:creationId xmlns:a16="http://schemas.microsoft.com/office/drawing/2014/main" id="{37DC2EF3-0FAB-499A-B020-65F944B444BF}"/>
                </a:ext>
              </a:extLst>
            </p:cNvPr>
            <p:cNvGrpSpPr/>
            <p:nvPr/>
          </p:nvGrpSpPr>
          <p:grpSpPr>
            <a:xfrm>
              <a:off x="1951889" y="3981279"/>
              <a:ext cx="108000" cy="137441"/>
              <a:chOff x="1951889" y="1533006"/>
              <a:chExt cx="108000" cy="137441"/>
            </a:xfrm>
          </p:grpSpPr>
          <p:sp>
            <p:nvSpPr>
              <p:cNvPr id="834" name="Oval 833">
                <a:extLst>
                  <a:ext uri="{FF2B5EF4-FFF2-40B4-BE49-F238E27FC236}">
                    <a16:creationId xmlns:a16="http://schemas.microsoft.com/office/drawing/2014/main" id="{B115970B-67C0-4D6A-9B35-EAA0E83D5CD5}"/>
                  </a:ext>
                </a:extLst>
              </p:cNvPr>
              <p:cNvSpPr/>
              <p:nvPr/>
            </p:nvSpPr>
            <p:spPr>
              <a:xfrm>
                <a:off x="1951889" y="155190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35" name="Group 834">
                <a:extLst>
                  <a:ext uri="{FF2B5EF4-FFF2-40B4-BE49-F238E27FC236}">
                    <a16:creationId xmlns:a16="http://schemas.microsoft.com/office/drawing/2014/main" id="{7488BE8F-3165-4398-AD33-802294282BFA}"/>
                  </a:ext>
                </a:extLst>
              </p:cNvPr>
              <p:cNvGrpSpPr/>
              <p:nvPr/>
            </p:nvGrpSpPr>
            <p:grpSpPr>
              <a:xfrm>
                <a:off x="1975830" y="1533006"/>
                <a:ext cx="60118" cy="137441"/>
                <a:chOff x="3427498" y="3978623"/>
                <a:chExt cx="60118" cy="109299"/>
              </a:xfrm>
            </p:grpSpPr>
            <p:cxnSp>
              <p:nvCxnSpPr>
                <p:cNvPr id="836" name="Straight Connector 835">
                  <a:extLst>
                    <a:ext uri="{FF2B5EF4-FFF2-40B4-BE49-F238E27FC236}">
                      <a16:creationId xmlns:a16="http://schemas.microsoft.com/office/drawing/2014/main" id="{94B1DDBB-2909-4922-A650-5FD5D2900280}"/>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a:extLst>
                    <a:ext uri="{FF2B5EF4-FFF2-40B4-BE49-F238E27FC236}">
                      <a16:creationId xmlns:a16="http://schemas.microsoft.com/office/drawing/2014/main" id="{BBF57033-26A1-4651-94A9-46A3E9A452F0}"/>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7B24A0FC-8BEC-4688-87CF-AABE81377D72}"/>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6" name="Group 665">
              <a:extLst>
                <a:ext uri="{FF2B5EF4-FFF2-40B4-BE49-F238E27FC236}">
                  <a16:creationId xmlns:a16="http://schemas.microsoft.com/office/drawing/2014/main" id="{9A43D25B-9463-4B20-89D2-881BF67F033F}"/>
                </a:ext>
              </a:extLst>
            </p:cNvPr>
            <p:cNvGrpSpPr/>
            <p:nvPr/>
          </p:nvGrpSpPr>
          <p:grpSpPr>
            <a:xfrm>
              <a:off x="1692763" y="3962759"/>
              <a:ext cx="108000" cy="136911"/>
              <a:chOff x="1692763" y="1514486"/>
              <a:chExt cx="108000" cy="136911"/>
            </a:xfrm>
          </p:grpSpPr>
          <p:sp>
            <p:nvSpPr>
              <p:cNvPr id="829" name="Oval 828">
                <a:extLst>
                  <a:ext uri="{FF2B5EF4-FFF2-40B4-BE49-F238E27FC236}">
                    <a16:creationId xmlns:a16="http://schemas.microsoft.com/office/drawing/2014/main" id="{7BC71378-9EB4-4686-89AF-61BF706BEE18}"/>
                  </a:ext>
                </a:extLst>
              </p:cNvPr>
              <p:cNvSpPr/>
              <p:nvPr/>
            </p:nvSpPr>
            <p:spPr>
              <a:xfrm>
                <a:off x="1692763" y="153338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30" name="Group 829">
                <a:extLst>
                  <a:ext uri="{FF2B5EF4-FFF2-40B4-BE49-F238E27FC236}">
                    <a16:creationId xmlns:a16="http://schemas.microsoft.com/office/drawing/2014/main" id="{21A613D3-4EAE-435B-A4F1-6326804D9C01}"/>
                  </a:ext>
                </a:extLst>
              </p:cNvPr>
              <p:cNvGrpSpPr/>
              <p:nvPr/>
            </p:nvGrpSpPr>
            <p:grpSpPr>
              <a:xfrm>
                <a:off x="1716704" y="1514486"/>
                <a:ext cx="60118" cy="136911"/>
                <a:chOff x="3427498" y="3978623"/>
                <a:chExt cx="60118" cy="109299"/>
              </a:xfrm>
            </p:grpSpPr>
            <p:cxnSp>
              <p:nvCxnSpPr>
                <p:cNvPr id="831" name="Straight Connector 830">
                  <a:extLst>
                    <a:ext uri="{FF2B5EF4-FFF2-40B4-BE49-F238E27FC236}">
                      <a16:creationId xmlns:a16="http://schemas.microsoft.com/office/drawing/2014/main" id="{3FF59F39-69F8-42CD-B559-6079C92CEE8C}"/>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a:extLst>
                    <a:ext uri="{FF2B5EF4-FFF2-40B4-BE49-F238E27FC236}">
                      <a16:creationId xmlns:a16="http://schemas.microsoft.com/office/drawing/2014/main" id="{D69C4884-DBF5-4817-B6F5-3CD8E4204D64}"/>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038756FF-05D6-4F4D-9AF4-2EC31318C353}"/>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7" name="Group 666">
              <a:extLst>
                <a:ext uri="{FF2B5EF4-FFF2-40B4-BE49-F238E27FC236}">
                  <a16:creationId xmlns:a16="http://schemas.microsoft.com/office/drawing/2014/main" id="{DE6B81E3-7C7F-4807-B43A-6BA9B6663C9E}"/>
                </a:ext>
              </a:extLst>
            </p:cNvPr>
            <p:cNvGrpSpPr/>
            <p:nvPr/>
          </p:nvGrpSpPr>
          <p:grpSpPr>
            <a:xfrm>
              <a:off x="1434296" y="3984462"/>
              <a:ext cx="108000" cy="122351"/>
              <a:chOff x="1434296" y="1536189"/>
              <a:chExt cx="108000" cy="122351"/>
            </a:xfrm>
          </p:grpSpPr>
          <p:sp>
            <p:nvSpPr>
              <p:cNvPr id="824" name="Oval 823">
                <a:extLst>
                  <a:ext uri="{FF2B5EF4-FFF2-40B4-BE49-F238E27FC236}">
                    <a16:creationId xmlns:a16="http://schemas.microsoft.com/office/drawing/2014/main" id="{3795856C-D50A-4580-AEA0-6EE4F5A119FD}"/>
                  </a:ext>
                </a:extLst>
              </p:cNvPr>
              <p:cNvSpPr/>
              <p:nvPr/>
            </p:nvSpPr>
            <p:spPr>
              <a:xfrm>
                <a:off x="1434296" y="1540797"/>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25" name="Group 824">
                <a:extLst>
                  <a:ext uri="{FF2B5EF4-FFF2-40B4-BE49-F238E27FC236}">
                    <a16:creationId xmlns:a16="http://schemas.microsoft.com/office/drawing/2014/main" id="{59185350-142C-4290-84E1-637094E9237E}"/>
                  </a:ext>
                </a:extLst>
              </p:cNvPr>
              <p:cNvGrpSpPr/>
              <p:nvPr/>
            </p:nvGrpSpPr>
            <p:grpSpPr>
              <a:xfrm>
                <a:off x="1458237" y="1536189"/>
                <a:ext cx="60118" cy="122351"/>
                <a:chOff x="3427498" y="3978623"/>
                <a:chExt cx="60118" cy="109299"/>
              </a:xfrm>
            </p:grpSpPr>
            <p:cxnSp>
              <p:nvCxnSpPr>
                <p:cNvPr id="826" name="Straight Connector 825">
                  <a:extLst>
                    <a:ext uri="{FF2B5EF4-FFF2-40B4-BE49-F238E27FC236}">
                      <a16:creationId xmlns:a16="http://schemas.microsoft.com/office/drawing/2014/main" id="{B16F9FC3-3DB2-4905-84E2-6BB391AA8335}"/>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a:extLst>
                    <a:ext uri="{FF2B5EF4-FFF2-40B4-BE49-F238E27FC236}">
                      <a16:creationId xmlns:a16="http://schemas.microsoft.com/office/drawing/2014/main" id="{FC0E788E-8477-4254-9746-F56EFA818168}"/>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BD7219C6-9137-4FC6-BBCD-CD94D9890C44}"/>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8" name="Group 667">
              <a:extLst>
                <a:ext uri="{FF2B5EF4-FFF2-40B4-BE49-F238E27FC236}">
                  <a16:creationId xmlns:a16="http://schemas.microsoft.com/office/drawing/2014/main" id="{3319D0D9-7C5D-4D8A-BF76-FEBB3C0F5930}"/>
                </a:ext>
              </a:extLst>
            </p:cNvPr>
            <p:cNvGrpSpPr/>
            <p:nvPr/>
          </p:nvGrpSpPr>
          <p:grpSpPr>
            <a:xfrm>
              <a:off x="1173434" y="3951246"/>
              <a:ext cx="108000" cy="143661"/>
              <a:chOff x="1173434" y="1502973"/>
              <a:chExt cx="108000" cy="143661"/>
            </a:xfrm>
          </p:grpSpPr>
          <p:sp>
            <p:nvSpPr>
              <p:cNvPr id="819" name="Oval 818">
                <a:extLst>
                  <a:ext uri="{FF2B5EF4-FFF2-40B4-BE49-F238E27FC236}">
                    <a16:creationId xmlns:a16="http://schemas.microsoft.com/office/drawing/2014/main" id="{C5CAE9EE-EF00-4793-BBE8-48048D8D9FF6}"/>
                  </a:ext>
                </a:extLst>
              </p:cNvPr>
              <p:cNvSpPr/>
              <p:nvPr/>
            </p:nvSpPr>
            <p:spPr>
              <a:xfrm>
                <a:off x="1173434" y="1521872"/>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20" name="Group 819">
                <a:extLst>
                  <a:ext uri="{FF2B5EF4-FFF2-40B4-BE49-F238E27FC236}">
                    <a16:creationId xmlns:a16="http://schemas.microsoft.com/office/drawing/2014/main" id="{E40E1466-46AC-4FA6-AD88-89D925BAB14C}"/>
                  </a:ext>
                </a:extLst>
              </p:cNvPr>
              <p:cNvGrpSpPr/>
              <p:nvPr/>
            </p:nvGrpSpPr>
            <p:grpSpPr>
              <a:xfrm>
                <a:off x="1197375" y="1502973"/>
                <a:ext cx="60118" cy="143661"/>
                <a:chOff x="3427498" y="3978623"/>
                <a:chExt cx="60118" cy="109299"/>
              </a:xfrm>
            </p:grpSpPr>
            <p:cxnSp>
              <p:nvCxnSpPr>
                <p:cNvPr id="821" name="Straight Connector 820">
                  <a:extLst>
                    <a:ext uri="{FF2B5EF4-FFF2-40B4-BE49-F238E27FC236}">
                      <a16:creationId xmlns:a16="http://schemas.microsoft.com/office/drawing/2014/main" id="{6F60C7C8-2A2E-49E4-BD23-2C6807C08554}"/>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a:extLst>
                    <a:ext uri="{FF2B5EF4-FFF2-40B4-BE49-F238E27FC236}">
                      <a16:creationId xmlns:a16="http://schemas.microsoft.com/office/drawing/2014/main" id="{ACD665FE-2E51-4147-8BDD-BD4624C72246}"/>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2B4ADD3D-47EE-4D08-9713-883B1856A5C6}"/>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9" name="Group 668">
              <a:extLst>
                <a:ext uri="{FF2B5EF4-FFF2-40B4-BE49-F238E27FC236}">
                  <a16:creationId xmlns:a16="http://schemas.microsoft.com/office/drawing/2014/main" id="{88FF1AA8-DC93-4877-B3AA-37925400E076}"/>
                </a:ext>
              </a:extLst>
            </p:cNvPr>
            <p:cNvGrpSpPr/>
            <p:nvPr/>
          </p:nvGrpSpPr>
          <p:grpSpPr>
            <a:xfrm>
              <a:off x="935196" y="3936580"/>
              <a:ext cx="60118" cy="94841"/>
              <a:chOff x="3427498" y="3978623"/>
              <a:chExt cx="60118" cy="109299"/>
            </a:xfrm>
          </p:grpSpPr>
          <p:cxnSp>
            <p:nvCxnSpPr>
              <p:cNvPr id="816" name="Straight Connector 815">
                <a:extLst>
                  <a:ext uri="{FF2B5EF4-FFF2-40B4-BE49-F238E27FC236}">
                    <a16:creationId xmlns:a16="http://schemas.microsoft.com/office/drawing/2014/main" id="{A3B3D243-3482-4CDC-82BE-72463A0FC618}"/>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a:extLst>
                  <a:ext uri="{FF2B5EF4-FFF2-40B4-BE49-F238E27FC236}">
                    <a16:creationId xmlns:a16="http://schemas.microsoft.com/office/drawing/2014/main" id="{E3BEC5A0-275B-48E1-BF39-0403EF0CE656}"/>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02F1CBD6-6131-40AA-BBB4-D59CB7476B31}"/>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0" name="TextBox 669">
              <a:extLst>
                <a:ext uri="{FF2B5EF4-FFF2-40B4-BE49-F238E27FC236}">
                  <a16:creationId xmlns:a16="http://schemas.microsoft.com/office/drawing/2014/main" id="{DE539BD0-8594-4294-ABBC-6872F273ADB1}"/>
                </a:ext>
              </a:extLst>
            </p:cNvPr>
            <p:cNvSpPr txBox="1"/>
            <p:nvPr/>
          </p:nvSpPr>
          <p:spPr>
            <a:xfrm>
              <a:off x="372781" y="5789709"/>
              <a:ext cx="646331" cy="430887"/>
            </a:xfrm>
            <a:prstGeom prst="rect">
              <a:avLst/>
            </a:prstGeom>
            <a:noFill/>
          </p:spPr>
          <p:txBody>
            <a:bodyPr wrap="none" rtlCol="0">
              <a:spAutoFit/>
            </a:bodyPr>
            <a:lstStyle/>
            <a:p>
              <a:r>
                <a:rPr lang="en-GB" sz="1100" dirty="0">
                  <a:solidFill>
                    <a:schemeClr val="tx2"/>
                  </a:solidFill>
                </a:rPr>
                <a:t>1 dose </a:t>
              </a:r>
              <a:br>
                <a:rPr lang="en-GB" sz="1100" dirty="0">
                  <a:solidFill>
                    <a:schemeClr val="tx2"/>
                  </a:solidFill>
                </a:rPr>
              </a:br>
              <a:r>
                <a:rPr lang="en-GB" sz="1100" dirty="0">
                  <a:solidFill>
                    <a:schemeClr val="tx2"/>
                  </a:solidFill>
                </a:rPr>
                <a:t>siRNA</a:t>
              </a:r>
            </a:p>
          </p:txBody>
        </p:sp>
        <p:cxnSp>
          <p:nvCxnSpPr>
            <p:cNvPr id="671" name="Straight Arrow Connector 670">
              <a:extLst>
                <a:ext uri="{FF2B5EF4-FFF2-40B4-BE49-F238E27FC236}">
                  <a16:creationId xmlns:a16="http://schemas.microsoft.com/office/drawing/2014/main" id="{6693942C-63BA-4F1E-BC5E-6911DE82BCE7}"/>
                </a:ext>
              </a:extLst>
            </p:cNvPr>
            <p:cNvCxnSpPr>
              <a:cxnSpLocks/>
            </p:cNvCxnSpPr>
            <p:nvPr/>
          </p:nvCxnSpPr>
          <p:spPr>
            <a:xfrm flipV="1">
              <a:off x="963555" y="5877273"/>
              <a:ext cx="0" cy="23279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72" name="Group 671">
              <a:extLst>
                <a:ext uri="{FF2B5EF4-FFF2-40B4-BE49-F238E27FC236}">
                  <a16:creationId xmlns:a16="http://schemas.microsoft.com/office/drawing/2014/main" id="{E93E189C-51E9-48CC-B4D9-3DF7E68C95B1}"/>
                </a:ext>
              </a:extLst>
            </p:cNvPr>
            <p:cNvGrpSpPr/>
            <p:nvPr/>
          </p:nvGrpSpPr>
          <p:grpSpPr>
            <a:xfrm>
              <a:off x="916094" y="3933057"/>
              <a:ext cx="2704921" cy="1373907"/>
              <a:chOff x="916094" y="1484784"/>
              <a:chExt cx="2704921" cy="1373907"/>
            </a:xfrm>
          </p:grpSpPr>
          <p:grpSp>
            <p:nvGrpSpPr>
              <p:cNvPr id="768" name="Group 767">
                <a:extLst>
                  <a:ext uri="{FF2B5EF4-FFF2-40B4-BE49-F238E27FC236}">
                    <a16:creationId xmlns:a16="http://schemas.microsoft.com/office/drawing/2014/main" id="{9114BC9A-CDBF-4304-9877-983146906B85}"/>
                  </a:ext>
                </a:extLst>
              </p:cNvPr>
              <p:cNvGrpSpPr/>
              <p:nvPr/>
            </p:nvGrpSpPr>
            <p:grpSpPr>
              <a:xfrm>
                <a:off x="3513015" y="1938771"/>
                <a:ext cx="108000" cy="215070"/>
                <a:chOff x="3513015" y="1938771"/>
                <a:chExt cx="108000" cy="215070"/>
              </a:xfrm>
            </p:grpSpPr>
            <p:sp>
              <p:nvSpPr>
                <p:cNvPr id="811" name="Isosceles Triangle 810">
                  <a:extLst>
                    <a:ext uri="{FF2B5EF4-FFF2-40B4-BE49-F238E27FC236}">
                      <a16:creationId xmlns:a16="http://schemas.microsoft.com/office/drawing/2014/main" id="{F69FDB00-F9E9-4ABC-ABC7-BD9BA0B9ECCC}"/>
                    </a:ext>
                  </a:extLst>
                </p:cNvPr>
                <p:cNvSpPr/>
                <p:nvPr/>
              </p:nvSpPr>
              <p:spPr>
                <a:xfrm>
                  <a:off x="3513015" y="194404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12" name="Group 811">
                  <a:extLst>
                    <a:ext uri="{FF2B5EF4-FFF2-40B4-BE49-F238E27FC236}">
                      <a16:creationId xmlns:a16="http://schemas.microsoft.com/office/drawing/2014/main" id="{2C5E9BDD-E018-4041-862D-B38BC22FB7BB}"/>
                    </a:ext>
                  </a:extLst>
                </p:cNvPr>
                <p:cNvGrpSpPr/>
                <p:nvPr/>
              </p:nvGrpSpPr>
              <p:grpSpPr>
                <a:xfrm>
                  <a:off x="3536956" y="1938771"/>
                  <a:ext cx="60118" cy="215070"/>
                  <a:chOff x="3428974" y="5127268"/>
                  <a:chExt cx="60118" cy="112492"/>
                </a:xfrm>
                <a:solidFill>
                  <a:schemeClr val="accent2"/>
                </a:solidFill>
              </p:grpSpPr>
              <p:cxnSp>
                <p:nvCxnSpPr>
                  <p:cNvPr id="813" name="Straight Connector 812">
                    <a:extLst>
                      <a:ext uri="{FF2B5EF4-FFF2-40B4-BE49-F238E27FC236}">
                        <a16:creationId xmlns:a16="http://schemas.microsoft.com/office/drawing/2014/main" id="{37532C9A-C765-4D68-ABE0-BE4C26C5616F}"/>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a:extLst>
                      <a:ext uri="{FF2B5EF4-FFF2-40B4-BE49-F238E27FC236}">
                        <a16:creationId xmlns:a16="http://schemas.microsoft.com/office/drawing/2014/main" id="{77066B30-C4A5-4F94-A701-51FD219F8E97}"/>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a:extLst>
                      <a:ext uri="{FF2B5EF4-FFF2-40B4-BE49-F238E27FC236}">
                        <a16:creationId xmlns:a16="http://schemas.microsoft.com/office/drawing/2014/main" id="{CE35A818-3104-4A07-A591-A1774125D7FE}"/>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69" name="Group 768">
                <a:extLst>
                  <a:ext uri="{FF2B5EF4-FFF2-40B4-BE49-F238E27FC236}">
                    <a16:creationId xmlns:a16="http://schemas.microsoft.com/office/drawing/2014/main" id="{F5459AA4-9985-4C26-9C5C-C8F5D070468D}"/>
                  </a:ext>
                </a:extLst>
              </p:cNvPr>
              <p:cNvGrpSpPr/>
              <p:nvPr/>
            </p:nvGrpSpPr>
            <p:grpSpPr>
              <a:xfrm>
                <a:off x="2991773" y="1935164"/>
                <a:ext cx="108000" cy="157981"/>
                <a:chOff x="2991773" y="1935164"/>
                <a:chExt cx="108000" cy="157981"/>
              </a:xfrm>
            </p:grpSpPr>
            <p:sp>
              <p:nvSpPr>
                <p:cNvPr id="806" name="Isosceles Triangle 805">
                  <a:extLst>
                    <a:ext uri="{FF2B5EF4-FFF2-40B4-BE49-F238E27FC236}">
                      <a16:creationId xmlns:a16="http://schemas.microsoft.com/office/drawing/2014/main" id="{0787DF98-8F90-4CB4-90C3-E71ECC208B56}"/>
                    </a:ext>
                  </a:extLst>
                </p:cNvPr>
                <p:cNvSpPr/>
                <p:nvPr/>
              </p:nvSpPr>
              <p:spPr>
                <a:xfrm>
                  <a:off x="2991773" y="198514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07" name="Group 806">
                  <a:extLst>
                    <a:ext uri="{FF2B5EF4-FFF2-40B4-BE49-F238E27FC236}">
                      <a16:creationId xmlns:a16="http://schemas.microsoft.com/office/drawing/2014/main" id="{2B2315D3-DC38-490B-BF8C-E1C486948940}"/>
                    </a:ext>
                  </a:extLst>
                </p:cNvPr>
                <p:cNvGrpSpPr/>
                <p:nvPr/>
              </p:nvGrpSpPr>
              <p:grpSpPr>
                <a:xfrm>
                  <a:off x="3015714" y="1935164"/>
                  <a:ext cx="60118" cy="148258"/>
                  <a:chOff x="3428974" y="5127268"/>
                  <a:chExt cx="60118" cy="112492"/>
                </a:xfrm>
                <a:solidFill>
                  <a:schemeClr val="accent2"/>
                </a:solidFill>
              </p:grpSpPr>
              <p:cxnSp>
                <p:nvCxnSpPr>
                  <p:cNvPr id="808" name="Straight Connector 807">
                    <a:extLst>
                      <a:ext uri="{FF2B5EF4-FFF2-40B4-BE49-F238E27FC236}">
                        <a16:creationId xmlns:a16="http://schemas.microsoft.com/office/drawing/2014/main" id="{B549071F-C37C-4492-B2D7-5B34F76E578E}"/>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a:extLst>
                      <a:ext uri="{FF2B5EF4-FFF2-40B4-BE49-F238E27FC236}">
                        <a16:creationId xmlns:a16="http://schemas.microsoft.com/office/drawing/2014/main" id="{0C3252DB-F96B-4C07-851D-96847119EEEE}"/>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a:extLst>
                      <a:ext uri="{FF2B5EF4-FFF2-40B4-BE49-F238E27FC236}">
                        <a16:creationId xmlns:a16="http://schemas.microsoft.com/office/drawing/2014/main" id="{E581F7D5-489B-4120-8532-8C4AC012A0EF}"/>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0" name="Group 769">
                <a:extLst>
                  <a:ext uri="{FF2B5EF4-FFF2-40B4-BE49-F238E27FC236}">
                    <a16:creationId xmlns:a16="http://schemas.microsoft.com/office/drawing/2014/main" id="{BCE77F0A-79D6-42E0-AB7E-DF3B085690DC}"/>
                  </a:ext>
                </a:extLst>
              </p:cNvPr>
              <p:cNvGrpSpPr/>
              <p:nvPr/>
            </p:nvGrpSpPr>
            <p:grpSpPr>
              <a:xfrm>
                <a:off x="2473669" y="2026813"/>
                <a:ext cx="108000" cy="157981"/>
                <a:chOff x="2473669" y="2026813"/>
                <a:chExt cx="108000" cy="157981"/>
              </a:xfrm>
            </p:grpSpPr>
            <p:sp>
              <p:nvSpPr>
                <p:cNvPr id="801" name="Isosceles Triangle 800">
                  <a:extLst>
                    <a:ext uri="{FF2B5EF4-FFF2-40B4-BE49-F238E27FC236}">
                      <a16:creationId xmlns:a16="http://schemas.microsoft.com/office/drawing/2014/main" id="{9EAF39DF-DD3C-4435-993B-B0C183ACA432}"/>
                    </a:ext>
                  </a:extLst>
                </p:cNvPr>
                <p:cNvSpPr/>
                <p:nvPr/>
              </p:nvSpPr>
              <p:spPr>
                <a:xfrm>
                  <a:off x="2473669" y="2076794"/>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802" name="Group 801">
                  <a:extLst>
                    <a:ext uri="{FF2B5EF4-FFF2-40B4-BE49-F238E27FC236}">
                      <a16:creationId xmlns:a16="http://schemas.microsoft.com/office/drawing/2014/main" id="{0269C8B7-59DD-4D27-86AC-9C00581D37D1}"/>
                    </a:ext>
                  </a:extLst>
                </p:cNvPr>
                <p:cNvGrpSpPr/>
                <p:nvPr/>
              </p:nvGrpSpPr>
              <p:grpSpPr>
                <a:xfrm>
                  <a:off x="2497610" y="2026813"/>
                  <a:ext cx="60118" cy="148258"/>
                  <a:chOff x="3428974" y="5127268"/>
                  <a:chExt cx="60118" cy="112492"/>
                </a:xfrm>
                <a:solidFill>
                  <a:schemeClr val="accent2"/>
                </a:solidFill>
              </p:grpSpPr>
              <p:cxnSp>
                <p:nvCxnSpPr>
                  <p:cNvPr id="803" name="Straight Connector 802">
                    <a:extLst>
                      <a:ext uri="{FF2B5EF4-FFF2-40B4-BE49-F238E27FC236}">
                        <a16:creationId xmlns:a16="http://schemas.microsoft.com/office/drawing/2014/main" id="{90EAD823-4CA6-4040-BF02-257DFD555092}"/>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a:extLst>
                      <a:ext uri="{FF2B5EF4-FFF2-40B4-BE49-F238E27FC236}">
                        <a16:creationId xmlns:a16="http://schemas.microsoft.com/office/drawing/2014/main" id="{0E71D846-85C7-4D1A-8080-55348F835B3D}"/>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a:extLst>
                      <a:ext uri="{FF2B5EF4-FFF2-40B4-BE49-F238E27FC236}">
                        <a16:creationId xmlns:a16="http://schemas.microsoft.com/office/drawing/2014/main" id="{7BDD02D1-B9A4-40E0-8EBA-B23D16AE91E0}"/>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1" name="Group 770">
                <a:extLst>
                  <a:ext uri="{FF2B5EF4-FFF2-40B4-BE49-F238E27FC236}">
                    <a16:creationId xmlns:a16="http://schemas.microsoft.com/office/drawing/2014/main" id="{21B60D19-92E8-41CF-82EE-86780280FD0E}"/>
                  </a:ext>
                </a:extLst>
              </p:cNvPr>
              <p:cNvGrpSpPr/>
              <p:nvPr/>
            </p:nvGrpSpPr>
            <p:grpSpPr>
              <a:xfrm>
                <a:off x="1952265" y="2244403"/>
                <a:ext cx="108000" cy="157981"/>
                <a:chOff x="1952265" y="2244403"/>
                <a:chExt cx="108000" cy="157981"/>
              </a:xfrm>
            </p:grpSpPr>
            <p:sp>
              <p:nvSpPr>
                <p:cNvPr id="796" name="Isosceles Triangle 795">
                  <a:extLst>
                    <a:ext uri="{FF2B5EF4-FFF2-40B4-BE49-F238E27FC236}">
                      <a16:creationId xmlns:a16="http://schemas.microsoft.com/office/drawing/2014/main" id="{8F46B6FF-5980-41C9-9457-36C426B99AB4}"/>
                    </a:ext>
                  </a:extLst>
                </p:cNvPr>
                <p:cNvSpPr/>
                <p:nvPr/>
              </p:nvSpPr>
              <p:spPr>
                <a:xfrm>
                  <a:off x="1952265" y="2294384"/>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97" name="Group 796">
                  <a:extLst>
                    <a:ext uri="{FF2B5EF4-FFF2-40B4-BE49-F238E27FC236}">
                      <a16:creationId xmlns:a16="http://schemas.microsoft.com/office/drawing/2014/main" id="{2E973FD2-734D-4181-91E8-8170883DE50C}"/>
                    </a:ext>
                  </a:extLst>
                </p:cNvPr>
                <p:cNvGrpSpPr/>
                <p:nvPr/>
              </p:nvGrpSpPr>
              <p:grpSpPr>
                <a:xfrm>
                  <a:off x="1976206" y="2244403"/>
                  <a:ext cx="60118" cy="148258"/>
                  <a:chOff x="3428974" y="5127268"/>
                  <a:chExt cx="60118" cy="112492"/>
                </a:xfrm>
                <a:solidFill>
                  <a:schemeClr val="accent2"/>
                </a:solidFill>
              </p:grpSpPr>
              <p:cxnSp>
                <p:nvCxnSpPr>
                  <p:cNvPr id="798" name="Straight Connector 797">
                    <a:extLst>
                      <a:ext uri="{FF2B5EF4-FFF2-40B4-BE49-F238E27FC236}">
                        <a16:creationId xmlns:a16="http://schemas.microsoft.com/office/drawing/2014/main" id="{28DFE952-C199-4A49-871E-257E935D2D76}"/>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a:extLst>
                      <a:ext uri="{FF2B5EF4-FFF2-40B4-BE49-F238E27FC236}">
                        <a16:creationId xmlns:a16="http://schemas.microsoft.com/office/drawing/2014/main" id="{4E789E05-21C6-4F7C-A9F2-A9E5F39979B0}"/>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a:extLst>
                      <a:ext uri="{FF2B5EF4-FFF2-40B4-BE49-F238E27FC236}">
                        <a16:creationId xmlns:a16="http://schemas.microsoft.com/office/drawing/2014/main" id="{96B2677B-B1D8-41C6-B3AE-17EC64BD2E15}"/>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2" name="Group 771">
                <a:extLst>
                  <a:ext uri="{FF2B5EF4-FFF2-40B4-BE49-F238E27FC236}">
                    <a16:creationId xmlns:a16="http://schemas.microsoft.com/office/drawing/2014/main" id="{F0AD5C00-003C-4DB6-8829-D9E18E2E2C64}"/>
                  </a:ext>
                </a:extLst>
              </p:cNvPr>
              <p:cNvGrpSpPr/>
              <p:nvPr/>
            </p:nvGrpSpPr>
            <p:grpSpPr>
              <a:xfrm>
                <a:off x="1692277" y="2364581"/>
                <a:ext cx="108000" cy="494110"/>
                <a:chOff x="1692277" y="2364581"/>
                <a:chExt cx="108000" cy="494110"/>
              </a:xfrm>
            </p:grpSpPr>
            <p:sp>
              <p:nvSpPr>
                <p:cNvPr id="791" name="Isosceles Triangle 790">
                  <a:extLst>
                    <a:ext uri="{FF2B5EF4-FFF2-40B4-BE49-F238E27FC236}">
                      <a16:creationId xmlns:a16="http://schemas.microsoft.com/office/drawing/2014/main" id="{9572E5B9-730E-4B4B-B302-CEC8D027784D}"/>
                    </a:ext>
                  </a:extLst>
                </p:cNvPr>
                <p:cNvSpPr/>
                <p:nvPr/>
              </p:nvSpPr>
              <p:spPr>
                <a:xfrm>
                  <a:off x="1692277" y="240140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p:txBody>
            </p:sp>
            <p:grpSp>
              <p:nvGrpSpPr>
                <p:cNvPr id="792" name="Group 791">
                  <a:extLst>
                    <a:ext uri="{FF2B5EF4-FFF2-40B4-BE49-F238E27FC236}">
                      <a16:creationId xmlns:a16="http://schemas.microsoft.com/office/drawing/2014/main" id="{61772287-8771-4D1A-9F5B-05EE71D7AEBA}"/>
                    </a:ext>
                  </a:extLst>
                </p:cNvPr>
                <p:cNvGrpSpPr/>
                <p:nvPr/>
              </p:nvGrpSpPr>
              <p:grpSpPr>
                <a:xfrm>
                  <a:off x="1716218" y="2364581"/>
                  <a:ext cx="60118" cy="494110"/>
                  <a:chOff x="3428974" y="5127268"/>
                  <a:chExt cx="60118" cy="112492"/>
                </a:xfrm>
                <a:solidFill>
                  <a:schemeClr val="accent2"/>
                </a:solidFill>
              </p:grpSpPr>
              <p:cxnSp>
                <p:nvCxnSpPr>
                  <p:cNvPr id="793" name="Straight Connector 792">
                    <a:extLst>
                      <a:ext uri="{FF2B5EF4-FFF2-40B4-BE49-F238E27FC236}">
                        <a16:creationId xmlns:a16="http://schemas.microsoft.com/office/drawing/2014/main" id="{4355B7F2-CA33-463E-B3D2-35C711490AAE}"/>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a:extLst>
                      <a:ext uri="{FF2B5EF4-FFF2-40B4-BE49-F238E27FC236}">
                        <a16:creationId xmlns:a16="http://schemas.microsoft.com/office/drawing/2014/main" id="{5BD24EC6-7A56-41E2-9ADC-C0132812A459}"/>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a:extLst>
                      <a:ext uri="{FF2B5EF4-FFF2-40B4-BE49-F238E27FC236}">
                        <a16:creationId xmlns:a16="http://schemas.microsoft.com/office/drawing/2014/main" id="{4B2F9CA4-3D4A-412F-A25B-0917CCC65EAC}"/>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3" name="Group 772">
                <a:extLst>
                  <a:ext uri="{FF2B5EF4-FFF2-40B4-BE49-F238E27FC236}">
                    <a16:creationId xmlns:a16="http://schemas.microsoft.com/office/drawing/2014/main" id="{D0BF71CD-ABC9-45C0-84B4-5F09526BCD4E}"/>
                  </a:ext>
                </a:extLst>
              </p:cNvPr>
              <p:cNvGrpSpPr/>
              <p:nvPr/>
            </p:nvGrpSpPr>
            <p:grpSpPr>
              <a:xfrm>
                <a:off x="1436979" y="2426494"/>
                <a:ext cx="108000" cy="171450"/>
                <a:chOff x="1436979" y="2426494"/>
                <a:chExt cx="108000" cy="171450"/>
              </a:xfrm>
            </p:grpSpPr>
            <p:sp>
              <p:nvSpPr>
                <p:cNvPr id="786" name="Isosceles Triangle 785">
                  <a:extLst>
                    <a:ext uri="{FF2B5EF4-FFF2-40B4-BE49-F238E27FC236}">
                      <a16:creationId xmlns:a16="http://schemas.microsoft.com/office/drawing/2014/main" id="{90A9F9F5-96EB-4911-AF81-A2BF0452FA81}"/>
                    </a:ext>
                  </a:extLst>
                </p:cNvPr>
                <p:cNvSpPr/>
                <p:nvPr/>
              </p:nvSpPr>
              <p:spPr>
                <a:xfrm>
                  <a:off x="1436979" y="243190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87" name="Group 786">
                  <a:extLst>
                    <a:ext uri="{FF2B5EF4-FFF2-40B4-BE49-F238E27FC236}">
                      <a16:creationId xmlns:a16="http://schemas.microsoft.com/office/drawing/2014/main" id="{4E389607-80FE-4E99-B295-6C07CC015F38}"/>
                    </a:ext>
                  </a:extLst>
                </p:cNvPr>
                <p:cNvGrpSpPr/>
                <p:nvPr/>
              </p:nvGrpSpPr>
              <p:grpSpPr>
                <a:xfrm>
                  <a:off x="1460920" y="2426494"/>
                  <a:ext cx="60118" cy="171450"/>
                  <a:chOff x="3428974" y="5127268"/>
                  <a:chExt cx="60118" cy="112492"/>
                </a:xfrm>
                <a:solidFill>
                  <a:schemeClr val="accent2"/>
                </a:solidFill>
              </p:grpSpPr>
              <p:cxnSp>
                <p:nvCxnSpPr>
                  <p:cNvPr id="788" name="Straight Connector 787">
                    <a:extLst>
                      <a:ext uri="{FF2B5EF4-FFF2-40B4-BE49-F238E27FC236}">
                        <a16:creationId xmlns:a16="http://schemas.microsoft.com/office/drawing/2014/main" id="{6DC8443D-5FB4-459D-9A70-E14370B37B2F}"/>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D54980F0-8F3A-474C-A79B-FC686C398CEB}"/>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2D937383-344D-45C8-AB54-476AB74140EE}"/>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4" name="Group 773">
                <a:extLst>
                  <a:ext uri="{FF2B5EF4-FFF2-40B4-BE49-F238E27FC236}">
                    <a16:creationId xmlns:a16="http://schemas.microsoft.com/office/drawing/2014/main" id="{0AC3095F-5FEF-4F5F-B8A5-CCEBC17C349F}"/>
                  </a:ext>
                </a:extLst>
              </p:cNvPr>
              <p:cNvGrpSpPr/>
              <p:nvPr/>
            </p:nvGrpSpPr>
            <p:grpSpPr>
              <a:xfrm>
                <a:off x="1171574" y="2085975"/>
                <a:ext cx="108000" cy="314325"/>
                <a:chOff x="1171574" y="2085975"/>
                <a:chExt cx="108000" cy="314325"/>
              </a:xfrm>
            </p:grpSpPr>
            <p:sp>
              <p:nvSpPr>
                <p:cNvPr id="781" name="Isosceles Triangle 780">
                  <a:extLst>
                    <a:ext uri="{FF2B5EF4-FFF2-40B4-BE49-F238E27FC236}">
                      <a16:creationId xmlns:a16="http://schemas.microsoft.com/office/drawing/2014/main" id="{1308AEAF-6248-4914-9980-C03631470D43}"/>
                    </a:ext>
                  </a:extLst>
                </p:cNvPr>
                <p:cNvSpPr/>
                <p:nvPr/>
              </p:nvSpPr>
              <p:spPr>
                <a:xfrm>
                  <a:off x="1171574" y="2107973"/>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82" name="Group 781">
                  <a:extLst>
                    <a:ext uri="{FF2B5EF4-FFF2-40B4-BE49-F238E27FC236}">
                      <a16:creationId xmlns:a16="http://schemas.microsoft.com/office/drawing/2014/main" id="{FBDD5AB0-08C4-48DA-B5EF-B4E5F9A8CABB}"/>
                    </a:ext>
                  </a:extLst>
                </p:cNvPr>
                <p:cNvGrpSpPr/>
                <p:nvPr/>
              </p:nvGrpSpPr>
              <p:grpSpPr>
                <a:xfrm>
                  <a:off x="1195515" y="2085975"/>
                  <a:ext cx="60118" cy="314325"/>
                  <a:chOff x="3428974" y="5127268"/>
                  <a:chExt cx="60118" cy="112492"/>
                </a:xfrm>
                <a:solidFill>
                  <a:schemeClr val="accent2"/>
                </a:solidFill>
              </p:grpSpPr>
              <p:cxnSp>
                <p:nvCxnSpPr>
                  <p:cNvPr id="783" name="Straight Connector 782">
                    <a:extLst>
                      <a:ext uri="{FF2B5EF4-FFF2-40B4-BE49-F238E27FC236}">
                        <a16:creationId xmlns:a16="http://schemas.microsoft.com/office/drawing/2014/main" id="{FA2E6298-8F38-489E-B648-C47CEE6B9E43}"/>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F5E1B911-3D84-497B-89E5-6897BA68AD35}"/>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0F3CF251-B58A-48CA-B270-E6EFBCC8D122}"/>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775" name="Group 774">
                <a:extLst>
                  <a:ext uri="{FF2B5EF4-FFF2-40B4-BE49-F238E27FC236}">
                    <a16:creationId xmlns:a16="http://schemas.microsoft.com/office/drawing/2014/main" id="{D2B4B2DA-9753-472E-B9D9-348EF980A95D}"/>
                  </a:ext>
                </a:extLst>
              </p:cNvPr>
              <p:cNvGrpSpPr/>
              <p:nvPr/>
            </p:nvGrpSpPr>
            <p:grpSpPr>
              <a:xfrm>
                <a:off x="916094" y="1484784"/>
                <a:ext cx="108000" cy="247575"/>
                <a:chOff x="916094" y="1484784"/>
                <a:chExt cx="108000" cy="247575"/>
              </a:xfrm>
            </p:grpSpPr>
            <p:sp>
              <p:nvSpPr>
                <p:cNvPr id="776" name="Isosceles Triangle 775">
                  <a:extLst>
                    <a:ext uri="{FF2B5EF4-FFF2-40B4-BE49-F238E27FC236}">
                      <a16:creationId xmlns:a16="http://schemas.microsoft.com/office/drawing/2014/main" id="{F5E22267-A2B1-4CDB-ADAC-689053C3C939}"/>
                    </a:ext>
                  </a:extLst>
                </p:cNvPr>
                <p:cNvSpPr/>
                <p:nvPr/>
              </p:nvSpPr>
              <p:spPr>
                <a:xfrm>
                  <a:off x="916094" y="150678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77" name="Group 776">
                  <a:extLst>
                    <a:ext uri="{FF2B5EF4-FFF2-40B4-BE49-F238E27FC236}">
                      <a16:creationId xmlns:a16="http://schemas.microsoft.com/office/drawing/2014/main" id="{186BCE5F-29B1-4594-ACA5-4A8A6B8574D9}"/>
                    </a:ext>
                  </a:extLst>
                </p:cNvPr>
                <p:cNvGrpSpPr/>
                <p:nvPr/>
              </p:nvGrpSpPr>
              <p:grpSpPr>
                <a:xfrm>
                  <a:off x="940035" y="1484784"/>
                  <a:ext cx="60118" cy="247575"/>
                  <a:chOff x="3428974" y="5127268"/>
                  <a:chExt cx="60118" cy="112492"/>
                </a:xfrm>
                <a:solidFill>
                  <a:schemeClr val="accent2"/>
                </a:solidFill>
              </p:grpSpPr>
              <p:cxnSp>
                <p:nvCxnSpPr>
                  <p:cNvPr id="778" name="Straight Connector 777">
                    <a:extLst>
                      <a:ext uri="{FF2B5EF4-FFF2-40B4-BE49-F238E27FC236}">
                        <a16:creationId xmlns:a16="http://schemas.microsoft.com/office/drawing/2014/main" id="{94168015-E7A6-4EF6-A7BC-AE1BA49F4ACC}"/>
                      </a:ext>
                    </a:extLst>
                  </p:cNvPr>
                  <p:cNvCxnSpPr/>
                  <p:nvPr/>
                </p:nvCxnSpPr>
                <p:spPr>
                  <a:xfrm>
                    <a:off x="3459033" y="5127268"/>
                    <a:ext cx="0" cy="112492"/>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a:extLst>
                      <a:ext uri="{FF2B5EF4-FFF2-40B4-BE49-F238E27FC236}">
                        <a16:creationId xmlns:a16="http://schemas.microsoft.com/office/drawing/2014/main" id="{C3248B9E-D33D-450C-B724-505967083841}"/>
                      </a:ext>
                    </a:extLst>
                  </p:cNvPr>
                  <p:cNvCxnSpPr>
                    <a:cxnSpLocks/>
                  </p:cNvCxnSpPr>
                  <p:nvPr/>
                </p:nvCxnSpPr>
                <p:spPr>
                  <a:xfrm rot="5400000">
                    <a:off x="3459033" y="5097209"/>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a:extLst>
                      <a:ext uri="{FF2B5EF4-FFF2-40B4-BE49-F238E27FC236}">
                        <a16:creationId xmlns:a16="http://schemas.microsoft.com/office/drawing/2014/main" id="{72895F6B-0D48-495E-A17D-D7FA5EB8708A}"/>
                      </a:ext>
                    </a:extLst>
                  </p:cNvPr>
                  <p:cNvCxnSpPr>
                    <a:cxnSpLocks/>
                  </p:cNvCxnSpPr>
                  <p:nvPr/>
                </p:nvCxnSpPr>
                <p:spPr>
                  <a:xfrm rot="5400000">
                    <a:off x="3459033" y="5209701"/>
                    <a:ext cx="0" cy="60118"/>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sp>
          <p:nvSpPr>
            <p:cNvPr id="673" name="Freeform: Shape 672">
              <a:extLst>
                <a:ext uri="{FF2B5EF4-FFF2-40B4-BE49-F238E27FC236}">
                  <a16:creationId xmlns:a16="http://schemas.microsoft.com/office/drawing/2014/main" id="{D746E82E-15D2-41B5-BF58-08178B88837C}"/>
                </a:ext>
              </a:extLst>
            </p:cNvPr>
            <p:cNvSpPr/>
            <p:nvPr/>
          </p:nvSpPr>
          <p:spPr>
            <a:xfrm>
              <a:off x="965597" y="4002039"/>
              <a:ext cx="2614612" cy="47625"/>
            </a:xfrm>
            <a:custGeom>
              <a:avLst/>
              <a:gdLst>
                <a:gd name="connsiteX0" fmla="*/ 0 w 2614612"/>
                <a:gd name="connsiteY0" fmla="*/ 4762 h 47625"/>
                <a:gd name="connsiteX1" fmla="*/ 267891 w 2614612"/>
                <a:gd name="connsiteY1" fmla="*/ 8334 h 47625"/>
                <a:gd name="connsiteX2" fmla="*/ 544116 w 2614612"/>
                <a:gd name="connsiteY2" fmla="*/ 33337 h 47625"/>
                <a:gd name="connsiteX3" fmla="*/ 781050 w 2614612"/>
                <a:gd name="connsiteY3" fmla="*/ 17859 h 47625"/>
                <a:gd name="connsiteX4" fmla="*/ 1048941 w 2614612"/>
                <a:gd name="connsiteY4" fmla="*/ 47625 h 47625"/>
                <a:gd name="connsiteX5" fmla="*/ 1566862 w 2614612"/>
                <a:gd name="connsiteY5" fmla="*/ 0 h 47625"/>
                <a:gd name="connsiteX6" fmla="*/ 2096691 w 2614612"/>
                <a:gd name="connsiteY6" fmla="*/ 26193 h 47625"/>
                <a:gd name="connsiteX7" fmla="*/ 2614612 w 2614612"/>
                <a:gd name="connsiteY7" fmla="*/ 2262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612" h="47625">
                  <a:moveTo>
                    <a:pt x="0" y="4762"/>
                  </a:moveTo>
                  <a:lnTo>
                    <a:pt x="267891" y="8334"/>
                  </a:lnTo>
                  <a:lnTo>
                    <a:pt x="544116" y="33337"/>
                  </a:lnTo>
                  <a:lnTo>
                    <a:pt x="781050" y="17859"/>
                  </a:lnTo>
                  <a:lnTo>
                    <a:pt x="1048941" y="47625"/>
                  </a:lnTo>
                  <a:lnTo>
                    <a:pt x="1566862" y="0"/>
                  </a:lnTo>
                  <a:lnTo>
                    <a:pt x="2096691" y="26193"/>
                  </a:lnTo>
                  <a:lnTo>
                    <a:pt x="2614612" y="22622"/>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Freeform: Shape 673">
              <a:extLst>
                <a:ext uri="{FF2B5EF4-FFF2-40B4-BE49-F238E27FC236}">
                  <a16:creationId xmlns:a16="http://schemas.microsoft.com/office/drawing/2014/main" id="{3B863559-BD0F-4820-965E-CCE8079C9A49}"/>
                </a:ext>
              </a:extLst>
            </p:cNvPr>
            <p:cNvSpPr/>
            <p:nvPr/>
          </p:nvSpPr>
          <p:spPr>
            <a:xfrm>
              <a:off x="965597" y="4000848"/>
              <a:ext cx="2596753" cy="937022"/>
            </a:xfrm>
            <a:custGeom>
              <a:avLst/>
              <a:gdLst>
                <a:gd name="connsiteX0" fmla="*/ 0 w 2596753"/>
                <a:gd name="connsiteY0" fmla="*/ 0 h 959644"/>
                <a:gd name="connsiteX1" fmla="*/ 250031 w 2596753"/>
                <a:gd name="connsiteY1" fmla="*/ 631031 h 959644"/>
                <a:gd name="connsiteX2" fmla="*/ 523875 w 2596753"/>
                <a:gd name="connsiteY2" fmla="*/ 959644 h 959644"/>
                <a:gd name="connsiteX3" fmla="*/ 766762 w 2596753"/>
                <a:gd name="connsiteY3" fmla="*/ 909638 h 959644"/>
                <a:gd name="connsiteX4" fmla="*/ 1035844 w 2596753"/>
                <a:gd name="connsiteY4" fmla="*/ 814388 h 959644"/>
                <a:gd name="connsiteX5" fmla="*/ 1559719 w 2596753"/>
                <a:gd name="connsiteY5" fmla="*/ 595313 h 959644"/>
                <a:gd name="connsiteX6" fmla="*/ 2082403 w 2596753"/>
                <a:gd name="connsiteY6" fmla="*/ 506016 h 959644"/>
                <a:gd name="connsiteX7" fmla="*/ 2596753 w 2596753"/>
                <a:gd name="connsiteY7" fmla="*/ 458391 h 959644"/>
                <a:gd name="connsiteX0" fmla="*/ 0 w 2596753"/>
                <a:gd name="connsiteY0" fmla="*/ 0 h 937022"/>
                <a:gd name="connsiteX1" fmla="*/ 250031 w 2596753"/>
                <a:gd name="connsiteY1" fmla="*/ 631031 h 937022"/>
                <a:gd name="connsiteX2" fmla="*/ 523875 w 2596753"/>
                <a:gd name="connsiteY2" fmla="*/ 937022 h 937022"/>
                <a:gd name="connsiteX3" fmla="*/ 766762 w 2596753"/>
                <a:gd name="connsiteY3" fmla="*/ 909638 h 937022"/>
                <a:gd name="connsiteX4" fmla="*/ 1035844 w 2596753"/>
                <a:gd name="connsiteY4" fmla="*/ 814388 h 937022"/>
                <a:gd name="connsiteX5" fmla="*/ 1559719 w 2596753"/>
                <a:gd name="connsiteY5" fmla="*/ 595313 h 937022"/>
                <a:gd name="connsiteX6" fmla="*/ 2082403 w 2596753"/>
                <a:gd name="connsiteY6" fmla="*/ 506016 h 937022"/>
                <a:gd name="connsiteX7" fmla="*/ 2596753 w 2596753"/>
                <a:gd name="connsiteY7" fmla="*/ 458391 h 937022"/>
                <a:gd name="connsiteX0" fmla="*/ 0 w 2596753"/>
                <a:gd name="connsiteY0" fmla="*/ 0 h 937022"/>
                <a:gd name="connsiteX1" fmla="*/ 264319 w 2596753"/>
                <a:gd name="connsiteY1" fmla="*/ 621506 h 937022"/>
                <a:gd name="connsiteX2" fmla="*/ 523875 w 2596753"/>
                <a:gd name="connsiteY2" fmla="*/ 937022 h 937022"/>
                <a:gd name="connsiteX3" fmla="*/ 766762 w 2596753"/>
                <a:gd name="connsiteY3" fmla="*/ 909638 h 937022"/>
                <a:gd name="connsiteX4" fmla="*/ 1035844 w 2596753"/>
                <a:gd name="connsiteY4" fmla="*/ 814388 h 937022"/>
                <a:gd name="connsiteX5" fmla="*/ 1559719 w 2596753"/>
                <a:gd name="connsiteY5" fmla="*/ 595313 h 937022"/>
                <a:gd name="connsiteX6" fmla="*/ 2082403 w 2596753"/>
                <a:gd name="connsiteY6" fmla="*/ 506016 h 937022"/>
                <a:gd name="connsiteX7" fmla="*/ 2596753 w 2596753"/>
                <a:gd name="connsiteY7" fmla="*/ 458391 h 93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6753" h="937022">
                  <a:moveTo>
                    <a:pt x="0" y="0"/>
                  </a:moveTo>
                  <a:lnTo>
                    <a:pt x="264319" y="621506"/>
                  </a:lnTo>
                  <a:lnTo>
                    <a:pt x="523875" y="937022"/>
                  </a:lnTo>
                  <a:lnTo>
                    <a:pt x="766762" y="909638"/>
                  </a:lnTo>
                  <a:lnTo>
                    <a:pt x="1035844" y="814388"/>
                  </a:lnTo>
                  <a:lnTo>
                    <a:pt x="1559719" y="595313"/>
                  </a:lnTo>
                  <a:lnTo>
                    <a:pt x="2082403" y="506016"/>
                  </a:lnTo>
                  <a:lnTo>
                    <a:pt x="2596753" y="458391"/>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5" name="Group 674">
              <a:extLst>
                <a:ext uri="{FF2B5EF4-FFF2-40B4-BE49-F238E27FC236}">
                  <a16:creationId xmlns:a16="http://schemas.microsoft.com/office/drawing/2014/main" id="{5D01B1E9-A744-4690-B184-C0190AB71583}"/>
                </a:ext>
              </a:extLst>
            </p:cNvPr>
            <p:cNvGrpSpPr/>
            <p:nvPr/>
          </p:nvGrpSpPr>
          <p:grpSpPr>
            <a:xfrm>
              <a:off x="918401" y="3951906"/>
              <a:ext cx="2700199" cy="205154"/>
              <a:chOff x="911255" y="1507206"/>
              <a:chExt cx="2700199" cy="205154"/>
            </a:xfrm>
          </p:grpSpPr>
          <p:sp>
            <p:nvSpPr>
              <p:cNvPr id="725" name="Oval 724">
                <a:extLst>
                  <a:ext uri="{FF2B5EF4-FFF2-40B4-BE49-F238E27FC236}">
                    <a16:creationId xmlns:a16="http://schemas.microsoft.com/office/drawing/2014/main" id="{A525573B-A6DB-49F2-878D-BC5171568D7F}"/>
                  </a:ext>
                </a:extLst>
              </p:cNvPr>
              <p:cNvSpPr/>
              <p:nvPr/>
            </p:nvSpPr>
            <p:spPr>
              <a:xfrm>
                <a:off x="911255" y="150720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26" name="Group 725">
                <a:extLst>
                  <a:ext uri="{FF2B5EF4-FFF2-40B4-BE49-F238E27FC236}">
                    <a16:creationId xmlns:a16="http://schemas.microsoft.com/office/drawing/2014/main" id="{686CA33A-8931-4DCC-8323-E1C9AE49B99E}"/>
                  </a:ext>
                </a:extLst>
              </p:cNvPr>
              <p:cNvGrpSpPr/>
              <p:nvPr/>
            </p:nvGrpSpPr>
            <p:grpSpPr>
              <a:xfrm>
                <a:off x="3503454" y="1507573"/>
                <a:ext cx="108000" cy="204787"/>
                <a:chOff x="3513015" y="1502569"/>
                <a:chExt cx="108000" cy="204787"/>
              </a:xfrm>
            </p:grpSpPr>
            <p:sp>
              <p:nvSpPr>
                <p:cNvPr id="763" name="Oval 762">
                  <a:extLst>
                    <a:ext uri="{FF2B5EF4-FFF2-40B4-BE49-F238E27FC236}">
                      <a16:creationId xmlns:a16="http://schemas.microsoft.com/office/drawing/2014/main" id="{1F12FB8A-78B8-4D6D-8CF1-CBC88A07193C}"/>
                    </a:ext>
                  </a:extLst>
                </p:cNvPr>
                <p:cNvSpPr/>
                <p:nvPr/>
              </p:nvSpPr>
              <p:spPr>
                <a:xfrm>
                  <a:off x="3513015" y="154109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64" name="Group 763">
                  <a:extLst>
                    <a:ext uri="{FF2B5EF4-FFF2-40B4-BE49-F238E27FC236}">
                      <a16:creationId xmlns:a16="http://schemas.microsoft.com/office/drawing/2014/main" id="{1194AFC0-4A5F-4D1F-A971-AF54A575C8B2}"/>
                    </a:ext>
                  </a:extLst>
                </p:cNvPr>
                <p:cNvGrpSpPr/>
                <p:nvPr/>
              </p:nvGrpSpPr>
              <p:grpSpPr>
                <a:xfrm>
                  <a:off x="3536956" y="1502569"/>
                  <a:ext cx="60118" cy="204787"/>
                  <a:chOff x="3427498" y="3978623"/>
                  <a:chExt cx="60118" cy="109299"/>
                </a:xfrm>
              </p:grpSpPr>
              <p:cxnSp>
                <p:nvCxnSpPr>
                  <p:cNvPr id="765" name="Straight Connector 764">
                    <a:extLst>
                      <a:ext uri="{FF2B5EF4-FFF2-40B4-BE49-F238E27FC236}">
                        <a16:creationId xmlns:a16="http://schemas.microsoft.com/office/drawing/2014/main" id="{51CA5EFC-832F-4790-8AA4-9AB32D8FB06D}"/>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a:extLst>
                      <a:ext uri="{FF2B5EF4-FFF2-40B4-BE49-F238E27FC236}">
                        <a16:creationId xmlns:a16="http://schemas.microsoft.com/office/drawing/2014/main" id="{3B4AD5A2-1472-45AB-AC74-42D2613CEAB2}"/>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a:extLst>
                      <a:ext uri="{FF2B5EF4-FFF2-40B4-BE49-F238E27FC236}">
                        <a16:creationId xmlns:a16="http://schemas.microsoft.com/office/drawing/2014/main" id="{D25991A8-FCC1-4D5A-A802-69A468CCD864}"/>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7" name="Group 726">
                <a:extLst>
                  <a:ext uri="{FF2B5EF4-FFF2-40B4-BE49-F238E27FC236}">
                    <a16:creationId xmlns:a16="http://schemas.microsoft.com/office/drawing/2014/main" id="{E940793C-4652-4BF8-B312-8A4FA1DAC549}"/>
                  </a:ext>
                </a:extLst>
              </p:cNvPr>
              <p:cNvGrpSpPr/>
              <p:nvPr/>
            </p:nvGrpSpPr>
            <p:grpSpPr>
              <a:xfrm>
                <a:off x="2982212" y="1515909"/>
                <a:ext cx="108000" cy="157162"/>
                <a:chOff x="2991773" y="1508523"/>
                <a:chExt cx="108000" cy="157162"/>
              </a:xfrm>
            </p:grpSpPr>
            <p:sp>
              <p:nvSpPr>
                <p:cNvPr id="758" name="Oval 757">
                  <a:extLst>
                    <a:ext uri="{FF2B5EF4-FFF2-40B4-BE49-F238E27FC236}">
                      <a16:creationId xmlns:a16="http://schemas.microsoft.com/office/drawing/2014/main" id="{18B2AB51-B3B0-42AE-BCFD-C30205747A84}"/>
                    </a:ext>
                  </a:extLst>
                </p:cNvPr>
                <p:cNvSpPr/>
                <p:nvPr/>
              </p:nvSpPr>
              <p:spPr>
                <a:xfrm>
                  <a:off x="2991773" y="1536946"/>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59" name="Group 758">
                  <a:extLst>
                    <a:ext uri="{FF2B5EF4-FFF2-40B4-BE49-F238E27FC236}">
                      <a16:creationId xmlns:a16="http://schemas.microsoft.com/office/drawing/2014/main" id="{708D36F2-92B2-4BAB-A2BF-BED4FF8E89BA}"/>
                    </a:ext>
                  </a:extLst>
                </p:cNvPr>
                <p:cNvGrpSpPr/>
                <p:nvPr/>
              </p:nvGrpSpPr>
              <p:grpSpPr>
                <a:xfrm>
                  <a:off x="3015714" y="1508523"/>
                  <a:ext cx="60118" cy="157162"/>
                  <a:chOff x="3427498" y="3978623"/>
                  <a:chExt cx="60118" cy="109299"/>
                </a:xfrm>
              </p:grpSpPr>
              <p:cxnSp>
                <p:nvCxnSpPr>
                  <p:cNvPr id="760" name="Straight Connector 759">
                    <a:extLst>
                      <a:ext uri="{FF2B5EF4-FFF2-40B4-BE49-F238E27FC236}">
                        <a16:creationId xmlns:a16="http://schemas.microsoft.com/office/drawing/2014/main" id="{14E67B70-8C97-41E9-91E3-B2000467DB9F}"/>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982BBE62-3C47-43B8-8719-8FEEC04F14B6}"/>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B6D6C56C-298A-43D7-8FCC-BED5E6AC7DAC}"/>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8" name="Group 727">
                <a:extLst>
                  <a:ext uri="{FF2B5EF4-FFF2-40B4-BE49-F238E27FC236}">
                    <a16:creationId xmlns:a16="http://schemas.microsoft.com/office/drawing/2014/main" id="{E6A564EA-50D1-4E49-ADEE-297F4DFDE0C2}"/>
                  </a:ext>
                </a:extLst>
              </p:cNvPr>
              <p:cNvGrpSpPr/>
              <p:nvPr/>
            </p:nvGrpSpPr>
            <p:grpSpPr>
              <a:xfrm>
                <a:off x="2458091" y="1509168"/>
                <a:ext cx="108000" cy="138899"/>
                <a:chOff x="2467652" y="1504164"/>
                <a:chExt cx="108000" cy="138899"/>
              </a:xfrm>
            </p:grpSpPr>
            <p:sp>
              <p:nvSpPr>
                <p:cNvPr id="753" name="Oval 752">
                  <a:extLst>
                    <a:ext uri="{FF2B5EF4-FFF2-40B4-BE49-F238E27FC236}">
                      <a16:creationId xmlns:a16="http://schemas.microsoft.com/office/drawing/2014/main" id="{7E8EF875-AC54-4750-B3F2-2623E0EACD99}"/>
                    </a:ext>
                  </a:extLst>
                </p:cNvPr>
                <p:cNvSpPr/>
                <p:nvPr/>
              </p:nvSpPr>
              <p:spPr>
                <a:xfrm>
                  <a:off x="2467652" y="1519490"/>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54" name="Group 753">
                  <a:extLst>
                    <a:ext uri="{FF2B5EF4-FFF2-40B4-BE49-F238E27FC236}">
                      <a16:creationId xmlns:a16="http://schemas.microsoft.com/office/drawing/2014/main" id="{5B7CD3B1-1EC6-4699-AE9C-4C17CEFB5E90}"/>
                    </a:ext>
                  </a:extLst>
                </p:cNvPr>
                <p:cNvGrpSpPr/>
                <p:nvPr/>
              </p:nvGrpSpPr>
              <p:grpSpPr>
                <a:xfrm>
                  <a:off x="2491593" y="1504164"/>
                  <a:ext cx="60118" cy="138899"/>
                  <a:chOff x="3427498" y="3978623"/>
                  <a:chExt cx="60118" cy="109299"/>
                </a:xfrm>
              </p:grpSpPr>
              <p:cxnSp>
                <p:nvCxnSpPr>
                  <p:cNvPr id="755" name="Straight Connector 754">
                    <a:extLst>
                      <a:ext uri="{FF2B5EF4-FFF2-40B4-BE49-F238E27FC236}">
                        <a16:creationId xmlns:a16="http://schemas.microsoft.com/office/drawing/2014/main" id="{DA764F9E-1B6F-47C6-89EA-F69C437C8A5D}"/>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0724B930-9C90-445B-95D5-4F69E9642DFE}"/>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B7215A66-3447-4071-9495-B6F4C6FBDD28}"/>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9" name="Group 728">
                <a:extLst>
                  <a:ext uri="{FF2B5EF4-FFF2-40B4-BE49-F238E27FC236}">
                    <a16:creationId xmlns:a16="http://schemas.microsoft.com/office/drawing/2014/main" id="{BAF2286C-00D9-4D23-A037-9A8D30C65280}"/>
                  </a:ext>
                </a:extLst>
              </p:cNvPr>
              <p:cNvGrpSpPr/>
              <p:nvPr/>
            </p:nvGrpSpPr>
            <p:grpSpPr>
              <a:xfrm>
                <a:off x="1942328" y="1538010"/>
                <a:ext cx="108000" cy="137441"/>
                <a:chOff x="1951889" y="1533006"/>
                <a:chExt cx="108000" cy="137441"/>
              </a:xfrm>
            </p:grpSpPr>
            <p:sp>
              <p:nvSpPr>
                <p:cNvPr id="748" name="Oval 747">
                  <a:extLst>
                    <a:ext uri="{FF2B5EF4-FFF2-40B4-BE49-F238E27FC236}">
                      <a16:creationId xmlns:a16="http://schemas.microsoft.com/office/drawing/2014/main" id="{5486D902-20B0-4D65-850A-A0CFAC8BA2C4}"/>
                    </a:ext>
                  </a:extLst>
                </p:cNvPr>
                <p:cNvSpPr/>
                <p:nvPr/>
              </p:nvSpPr>
              <p:spPr>
                <a:xfrm>
                  <a:off x="1951889" y="155190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49" name="Group 748">
                  <a:extLst>
                    <a:ext uri="{FF2B5EF4-FFF2-40B4-BE49-F238E27FC236}">
                      <a16:creationId xmlns:a16="http://schemas.microsoft.com/office/drawing/2014/main" id="{AD9367C3-23E7-4DF2-87C7-6EAA2BDFE600}"/>
                    </a:ext>
                  </a:extLst>
                </p:cNvPr>
                <p:cNvGrpSpPr/>
                <p:nvPr/>
              </p:nvGrpSpPr>
              <p:grpSpPr>
                <a:xfrm>
                  <a:off x="1975830" y="1533006"/>
                  <a:ext cx="60118" cy="137441"/>
                  <a:chOff x="3427498" y="3978623"/>
                  <a:chExt cx="60118" cy="109299"/>
                </a:xfrm>
              </p:grpSpPr>
              <p:cxnSp>
                <p:nvCxnSpPr>
                  <p:cNvPr id="750" name="Straight Connector 749">
                    <a:extLst>
                      <a:ext uri="{FF2B5EF4-FFF2-40B4-BE49-F238E27FC236}">
                        <a16:creationId xmlns:a16="http://schemas.microsoft.com/office/drawing/2014/main" id="{D8CFF695-333F-4C8C-824F-6FB8FDFF1A71}"/>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8E6D92FC-8612-41F6-8799-F42781139159}"/>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5E7BA98D-29A3-426B-AD7D-57C274576ACE}"/>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0" name="Group 729">
                <a:extLst>
                  <a:ext uri="{FF2B5EF4-FFF2-40B4-BE49-F238E27FC236}">
                    <a16:creationId xmlns:a16="http://schemas.microsoft.com/office/drawing/2014/main" id="{CC139039-6F5B-4C7E-A100-DE967E8AB0F4}"/>
                  </a:ext>
                </a:extLst>
              </p:cNvPr>
              <p:cNvGrpSpPr/>
              <p:nvPr/>
            </p:nvGrpSpPr>
            <p:grpSpPr>
              <a:xfrm>
                <a:off x="1683202" y="1519490"/>
                <a:ext cx="108000" cy="136911"/>
                <a:chOff x="1692763" y="1514486"/>
                <a:chExt cx="108000" cy="136911"/>
              </a:xfrm>
            </p:grpSpPr>
            <p:sp>
              <p:nvSpPr>
                <p:cNvPr id="743" name="Oval 742">
                  <a:extLst>
                    <a:ext uri="{FF2B5EF4-FFF2-40B4-BE49-F238E27FC236}">
                      <a16:creationId xmlns:a16="http://schemas.microsoft.com/office/drawing/2014/main" id="{17A92462-F893-4F21-963A-4D234EEE6C2F}"/>
                    </a:ext>
                  </a:extLst>
                </p:cNvPr>
                <p:cNvSpPr/>
                <p:nvPr/>
              </p:nvSpPr>
              <p:spPr>
                <a:xfrm>
                  <a:off x="1692763" y="153338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44" name="Group 743">
                  <a:extLst>
                    <a:ext uri="{FF2B5EF4-FFF2-40B4-BE49-F238E27FC236}">
                      <a16:creationId xmlns:a16="http://schemas.microsoft.com/office/drawing/2014/main" id="{5A01B03C-EA43-4BA4-ABED-20D896A3C75F}"/>
                    </a:ext>
                  </a:extLst>
                </p:cNvPr>
                <p:cNvGrpSpPr/>
                <p:nvPr/>
              </p:nvGrpSpPr>
              <p:grpSpPr>
                <a:xfrm>
                  <a:off x="1716704" y="1514486"/>
                  <a:ext cx="60118" cy="136911"/>
                  <a:chOff x="3427498" y="3978623"/>
                  <a:chExt cx="60118" cy="109299"/>
                </a:xfrm>
              </p:grpSpPr>
              <p:cxnSp>
                <p:nvCxnSpPr>
                  <p:cNvPr id="745" name="Straight Connector 744">
                    <a:extLst>
                      <a:ext uri="{FF2B5EF4-FFF2-40B4-BE49-F238E27FC236}">
                        <a16:creationId xmlns:a16="http://schemas.microsoft.com/office/drawing/2014/main" id="{836D0578-DFC3-49C6-A163-2C44C59CDD27}"/>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13DD0DBA-9AA3-4B4C-BDA9-994AA9300FB3}"/>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9BF262F0-758D-496C-A5D3-5C23EC1EB3EA}"/>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1" name="Group 730">
                <a:extLst>
                  <a:ext uri="{FF2B5EF4-FFF2-40B4-BE49-F238E27FC236}">
                    <a16:creationId xmlns:a16="http://schemas.microsoft.com/office/drawing/2014/main" id="{173111EF-9EBF-49F6-AC47-3CFF24966438}"/>
                  </a:ext>
                </a:extLst>
              </p:cNvPr>
              <p:cNvGrpSpPr/>
              <p:nvPr/>
            </p:nvGrpSpPr>
            <p:grpSpPr>
              <a:xfrm>
                <a:off x="1424735" y="1541193"/>
                <a:ext cx="108000" cy="122351"/>
                <a:chOff x="1434296" y="1536189"/>
                <a:chExt cx="108000" cy="122351"/>
              </a:xfrm>
            </p:grpSpPr>
            <p:sp>
              <p:nvSpPr>
                <p:cNvPr id="738" name="Oval 737">
                  <a:extLst>
                    <a:ext uri="{FF2B5EF4-FFF2-40B4-BE49-F238E27FC236}">
                      <a16:creationId xmlns:a16="http://schemas.microsoft.com/office/drawing/2014/main" id="{43F703A1-AEB6-41A8-9D4B-F9A5F4092E48}"/>
                    </a:ext>
                  </a:extLst>
                </p:cNvPr>
                <p:cNvSpPr/>
                <p:nvPr/>
              </p:nvSpPr>
              <p:spPr>
                <a:xfrm>
                  <a:off x="1434296" y="1540797"/>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39" name="Group 738">
                  <a:extLst>
                    <a:ext uri="{FF2B5EF4-FFF2-40B4-BE49-F238E27FC236}">
                      <a16:creationId xmlns:a16="http://schemas.microsoft.com/office/drawing/2014/main" id="{EDA15CC3-0D3B-41EF-A63F-3F33FBD50AFF}"/>
                    </a:ext>
                  </a:extLst>
                </p:cNvPr>
                <p:cNvGrpSpPr/>
                <p:nvPr/>
              </p:nvGrpSpPr>
              <p:grpSpPr>
                <a:xfrm>
                  <a:off x="1458237" y="1536189"/>
                  <a:ext cx="60118" cy="122351"/>
                  <a:chOff x="3427498" y="3978623"/>
                  <a:chExt cx="60118" cy="109299"/>
                </a:xfrm>
              </p:grpSpPr>
              <p:cxnSp>
                <p:nvCxnSpPr>
                  <p:cNvPr id="740" name="Straight Connector 739">
                    <a:extLst>
                      <a:ext uri="{FF2B5EF4-FFF2-40B4-BE49-F238E27FC236}">
                        <a16:creationId xmlns:a16="http://schemas.microsoft.com/office/drawing/2014/main" id="{ECB714F6-A38C-43A6-A9A1-EC75B159ADE3}"/>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a:extLst>
                      <a:ext uri="{FF2B5EF4-FFF2-40B4-BE49-F238E27FC236}">
                        <a16:creationId xmlns:a16="http://schemas.microsoft.com/office/drawing/2014/main" id="{4C5A8294-7E8E-4A66-9DEF-32563091A3BF}"/>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a:extLst>
                      <a:ext uri="{FF2B5EF4-FFF2-40B4-BE49-F238E27FC236}">
                        <a16:creationId xmlns:a16="http://schemas.microsoft.com/office/drawing/2014/main" id="{3E5720D9-789B-4121-A874-0C1826A62041}"/>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2" name="Group 731">
                <a:extLst>
                  <a:ext uri="{FF2B5EF4-FFF2-40B4-BE49-F238E27FC236}">
                    <a16:creationId xmlns:a16="http://schemas.microsoft.com/office/drawing/2014/main" id="{2FBB7227-7BE8-4BF5-8BC3-711BF820527D}"/>
                  </a:ext>
                </a:extLst>
              </p:cNvPr>
              <p:cNvGrpSpPr/>
              <p:nvPr/>
            </p:nvGrpSpPr>
            <p:grpSpPr>
              <a:xfrm>
                <a:off x="1163873" y="1507977"/>
                <a:ext cx="108000" cy="143661"/>
                <a:chOff x="1173434" y="1502973"/>
                <a:chExt cx="108000" cy="143661"/>
              </a:xfrm>
            </p:grpSpPr>
            <p:sp>
              <p:nvSpPr>
                <p:cNvPr id="733" name="Oval 732">
                  <a:extLst>
                    <a:ext uri="{FF2B5EF4-FFF2-40B4-BE49-F238E27FC236}">
                      <a16:creationId xmlns:a16="http://schemas.microsoft.com/office/drawing/2014/main" id="{A12D8255-5A50-4679-B73F-486D63778EFD}"/>
                    </a:ext>
                  </a:extLst>
                </p:cNvPr>
                <p:cNvSpPr/>
                <p:nvPr/>
              </p:nvSpPr>
              <p:spPr>
                <a:xfrm>
                  <a:off x="1173434" y="1521872"/>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34" name="Group 733">
                  <a:extLst>
                    <a:ext uri="{FF2B5EF4-FFF2-40B4-BE49-F238E27FC236}">
                      <a16:creationId xmlns:a16="http://schemas.microsoft.com/office/drawing/2014/main" id="{C315B647-05ED-4289-98C6-075D79EBA0A7}"/>
                    </a:ext>
                  </a:extLst>
                </p:cNvPr>
                <p:cNvGrpSpPr/>
                <p:nvPr/>
              </p:nvGrpSpPr>
              <p:grpSpPr>
                <a:xfrm>
                  <a:off x="1197375" y="1502973"/>
                  <a:ext cx="60118" cy="143661"/>
                  <a:chOff x="3427498" y="3978623"/>
                  <a:chExt cx="60118" cy="109299"/>
                </a:xfrm>
              </p:grpSpPr>
              <p:cxnSp>
                <p:nvCxnSpPr>
                  <p:cNvPr id="735" name="Straight Connector 734">
                    <a:extLst>
                      <a:ext uri="{FF2B5EF4-FFF2-40B4-BE49-F238E27FC236}">
                        <a16:creationId xmlns:a16="http://schemas.microsoft.com/office/drawing/2014/main" id="{2D3DD2E6-AEFD-4A85-B277-F83C584C819C}"/>
                      </a:ext>
                    </a:extLst>
                  </p:cNvPr>
                  <p:cNvCxnSpPr/>
                  <p:nvPr/>
                </p:nvCxnSpPr>
                <p:spPr>
                  <a:xfrm>
                    <a:off x="3457557" y="3978623"/>
                    <a:ext cx="0" cy="1092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5CA73BDE-5092-4E21-AB4E-189E21D16DC2}"/>
                      </a:ext>
                    </a:extLst>
                  </p:cNvPr>
                  <p:cNvCxnSpPr>
                    <a:cxnSpLocks/>
                  </p:cNvCxnSpPr>
                  <p:nvPr/>
                </p:nvCxnSpPr>
                <p:spPr>
                  <a:xfrm rot="5400000">
                    <a:off x="3457557" y="3948564"/>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B9BF80FC-75BD-4E59-BA05-3035A556BB99}"/>
                      </a:ext>
                    </a:extLst>
                  </p:cNvPr>
                  <p:cNvCxnSpPr>
                    <a:cxnSpLocks/>
                  </p:cNvCxnSpPr>
                  <p:nvPr/>
                </p:nvCxnSpPr>
                <p:spPr>
                  <a:xfrm rot="5400000">
                    <a:off x="3457557" y="4057863"/>
                    <a:ext cx="0" cy="601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76" name="Freeform: Shape 675">
              <a:extLst>
                <a:ext uri="{FF2B5EF4-FFF2-40B4-BE49-F238E27FC236}">
                  <a16:creationId xmlns:a16="http://schemas.microsoft.com/office/drawing/2014/main" id="{DF9A54B4-8DC7-44DB-BCAE-505B55A0BB7E}"/>
                </a:ext>
              </a:extLst>
            </p:cNvPr>
            <p:cNvSpPr/>
            <p:nvPr/>
          </p:nvSpPr>
          <p:spPr>
            <a:xfrm>
              <a:off x="960834" y="3867498"/>
              <a:ext cx="2605088" cy="852488"/>
            </a:xfrm>
            <a:custGeom>
              <a:avLst/>
              <a:gdLst>
                <a:gd name="connsiteX0" fmla="*/ 0 w 2605088"/>
                <a:gd name="connsiteY0" fmla="*/ 22622 h 870347"/>
                <a:gd name="connsiteX1" fmla="*/ 277416 w 2605088"/>
                <a:gd name="connsiteY1" fmla="*/ 870347 h 870347"/>
                <a:gd name="connsiteX2" fmla="*/ 514350 w 2605088"/>
                <a:gd name="connsiteY2" fmla="*/ 458391 h 870347"/>
                <a:gd name="connsiteX3" fmla="*/ 788194 w 2605088"/>
                <a:gd name="connsiteY3" fmla="*/ 301228 h 870347"/>
                <a:gd name="connsiteX4" fmla="*/ 1034654 w 2605088"/>
                <a:gd name="connsiteY4" fmla="*/ 55959 h 870347"/>
                <a:gd name="connsiteX5" fmla="*/ 1566863 w 2605088"/>
                <a:gd name="connsiteY5" fmla="*/ 0 h 870347"/>
                <a:gd name="connsiteX6" fmla="*/ 2103835 w 2605088"/>
                <a:gd name="connsiteY6" fmla="*/ 14288 h 870347"/>
                <a:gd name="connsiteX7" fmla="*/ 2605088 w 2605088"/>
                <a:gd name="connsiteY7" fmla="*/ 13097 h 870347"/>
                <a:gd name="connsiteX0" fmla="*/ 0 w 2605088"/>
                <a:gd name="connsiteY0" fmla="*/ 22622 h 852488"/>
                <a:gd name="connsiteX1" fmla="*/ 271463 w 2605088"/>
                <a:gd name="connsiteY1" fmla="*/ 852488 h 852488"/>
                <a:gd name="connsiteX2" fmla="*/ 514350 w 2605088"/>
                <a:gd name="connsiteY2" fmla="*/ 458391 h 852488"/>
                <a:gd name="connsiteX3" fmla="*/ 788194 w 2605088"/>
                <a:gd name="connsiteY3" fmla="*/ 301228 h 852488"/>
                <a:gd name="connsiteX4" fmla="*/ 1034654 w 2605088"/>
                <a:gd name="connsiteY4" fmla="*/ 55959 h 852488"/>
                <a:gd name="connsiteX5" fmla="*/ 1566863 w 2605088"/>
                <a:gd name="connsiteY5" fmla="*/ 0 h 852488"/>
                <a:gd name="connsiteX6" fmla="*/ 2103835 w 2605088"/>
                <a:gd name="connsiteY6" fmla="*/ 14288 h 852488"/>
                <a:gd name="connsiteX7" fmla="*/ 2605088 w 2605088"/>
                <a:gd name="connsiteY7" fmla="*/ 13097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088" h="852488">
                  <a:moveTo>
                    <a:pt x="0" y="22622"/>
                  </a:moveTo>
                  <a:lnTo>
                    <a:pt x="271463" y="852488"/>
                  </a:lnTo>
                  <a:lnTo>
                    <a:pt x="514350" y="458391"/>
                  </a:lnTo>
                  <a:lnTo>
                    <a:pt x="788194" y="301228"/>
                  </a:lnTo>
                  <a:lnTo>
                    <a:pt x="1034654" y="55959"/>
                  </a:lnTo>
                  <a:lnTo>
                    <a:pt x="1566863" y="0"/>
                  </a:lnTo>
                  <a:lnTo>
                    <a:pt x="2103835" y="14288"/>
                  </a:lnTo>
                  <a:lnTo>
                    <a:pt x="2605088" y="13097"/>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7" name="Group 676">
              <a:extLst>
                <a:ext uri="{FF2B5EF4-FFF2-40B4-BE49-F238E27FC236}">
                  <a16:creationId xmlns:a16="http://schemas.microsoft.com/office/drawing/2014/main" id="{9445CCF6-EBD8-4853-97F3-D652207C6F32}"/>
                </a:ext>
              </a:extLst>
            </p:cNvPr>
            <p:cNvGrpSpPr/>
            <p:nvPr/>
          </p:nvGrpSpPr>
          <p:grpSpPr>
            <a:xfrm>
              <a:off x="916647" y="3802014"/>
              <a:ext cx="2701291" cy="1070372"/>
              <a:chOff x="916647" y="1353741"/>
              <a:chExt cx="2701291" cy="1070372"/>
            </a:xfrm>
            <a:solidFill>
              <a:schemeClr val="tx2">
                <a:lumMod val="60000"/>
                <a:lumOff val="40000"/>
              </a:schemeClr>
            </a:solidFill>
          </p:grpSpPr>
          <p:grpSp>
            <p:nvGrpSpPr>
              <p:cNvPr id="678" name="Group 677">
                <a:extLst>
                  <a:ext uri="{FF2B5EF4-FFF2-40B4-BE49-F238E27FC236}">
                    <a16:creationId xmlns:a16="http://schemas.microsoft.com/office/drawing/2014/main" id="{0BCFF018-FDE7-4E8F-995D-DAADA1F81ACB}"/>
                  </a:ext>
                </a:extLst>
              </p:cNvPr>
              <p:cNvGrpSpPr/>
              <p:nvPr/>
            </p:nvGrpSpPr>
            <p:grpSpPr>
              <a:xfrm>
                <a:off x="2991773" y="1366864"/>
                <a:ext cx="108000" cy="171424"/>
                <a:chOff x="2991773" y="1366864"/>
                <a:chExt cx="108000" cy="171424"/>
              </a:xfrm>
              <a:grpFill/>
            </p:grpSpPr>
            <p:sp>
              <p:nvSpPr>
                <p:cNvPr id="720" name="Rectangle 719">
                  <a:extLst>
                    <a:ext uri="{FF2B5EF4-FFF2-40B4-BE49-F238E27FC236}">
                      <a16:creationId xmlns:a16="http://schemas.microsoft.com/office/drawing/2014/main" id="{169DD83C-B129-47BF-92EB-0631C70A7167}"/>
                    </a:ext>
                  </a:extLst>
                </p:cNvPr>
                <p:cNvSpPr/>
                <p:nvPr/>
              </p:nvSpPr>
              <p:spPr>
                <a:xfrm>
                  <a:off x="2991773" y="1383631"/>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21" name="Group 720">
                  <a:extLst>
                    <a:ext uri="{FF2B5EF4-FFF2-40B4-BE49-F238E27FC236}">
                      <a16:creationId xmlns:a16="http://schemas.microsoft.com/office/drawing/2014/main" id="{675123AE-4DAC-43C5-861F-4B7190A09FF4}"/>
                    </a:ext>
                  </a:extLst>
                </p:cNvPr>
                <p:cNvGrpSpPr/>
                <p:nvPr/>
              </p:nvGrpSpPr>
              <p:grpSpPr>
                <a:xfrm>
                  <a:off x="3015714" y="1366864"/>
                  <a:ext cx="60118" cy="171424"/>
                  <a:chOff x="3428974" y="5127268"/>
                  <a:chExt cx="60118" cy="112492"/>
                </a:xfrm>
                <a:grpFill/>
              </p:grpSpPr>
              <p:cxnSp>
                <p:nvCxnSpPr>
                  <p:cNvPr id="722" name="Straight Connector 721">
                    <a:extLst>
                      <a:ext uri="{FF2B5EF4-FFF2-40B4-BE49-F238E27FC236}">
                        <a16:creationId xmlns:a16="http://schemas.microsoft.com/office/drawing/2014/main" id="{ECC29A0E-D9A9-4095-BF99-2A47E86E0184}"/>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A7539878-D35E-41A1-9AAA-50D2D7844AAF}"/>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6E9E6278-670A-4992-8E78-15D78547760C}"/>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79" name="Group 678">
                <a:extLst>
                  <a:ext uri="{FF2B5EF4-FFF2-40B4-BE49-F238E27FC236}">
                    <a16:creationId xmlns:a16="http://schemas.microsoft.com/office/drawing/2014/main" id="{778A5A9C-6521-449E-82E7-21A0C295E12A}"/>
                  </a:ext>
                </a:extLst>
              </p:cNvPr>
              <p:cNvGrpSpPr/>
              <p:nvPr/>
            </p:nvGrpSpPr>
            <p:grpSpPr>
              <a:xfrm>
                <a:off x="2471668" y="1353741"/>
                <a:ext cx="108000" cy="182165"/>
                <a:chOff x="2471668" y="1353741"/>
                <a:chExt cx="108000" cy="182165"/>
              </a:xfrm>
              <a:grpFill/>
            </p:grpSpPr>
            <p:sp>
              <p:nvSpPr>
                <p:cNvPr id="715" name="Rectangle 714">
                  <a:extLst>
                    <a:ext uri="{FF2B5EF4-FFF2-40B4-BE49-F238E27FC236}">
                      <a16:creationId xmlns:a16="http://schemas.microsoft.com/office/drawing/2014/main" id="{EC38C355-1724-45D7-B81C-1A784D9174A6}"/>
                    </a:ext>
                  </a:extLst>
                </p:cNvPr>
                <p:cNvSpPr/>
                <p:nvPr/>
              </p:nvSpPr>
              <p:spPr>
                <a:xfrm>
                  <a:off x="2471668" y="1376784"/>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16" name="Group 715">
                  <a:extLst>
                    <a:ext uri="{FF2B5EF4-FFF2-40B4-BE49-F238E27FC236}">
                      <a16:creationId xmlns:a16="http://schemas.microsoft.com/office/drawing/2014/main" id="{9449C648-E792-4CC7-B7CA-D67014172DF7}"/>
                    </a:ext>
                  </a:extLst>
                </p:cNvPr>
                <p:cNvGrpSpPr/>
                <p:nvPr/>
              </p:nvGrpSpPr>
              <p:grpSpPr>
                <a:xfrm>
                  <a:off x="2495609" y="1353741"/>
                  <a:ext cx="60118" cy="182165"/>
                  <a:chOff x="3428974" y="5127268"/>
                  <a:chExt cx="60118" cy="112492"/>
                </a:xfrm>
                <a:grpFill/>
              </p:grpSpPr>
              <p:cxnSp>
                <p:nvCxnSpPr>
                  <p:cNvPr id="717" name="Straight Connector 716">
                    <a:extLst>
                      <a:ext uri="{FF2B5EF4-FFF2-40B4-BE49-F238E27FC236}">
                        <a16:creationId xmlns:a16="http://schemas.microsoft.com/office/drawing/2014/main" id="{43C02DBA-317F-43C2-AC8F-0A36B891353C}"/>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a:extLst>
                      <a:ext uri="{FF2B5EF4-FFF2-40B4-BE49-F238E27FC236}">
                        <a16:creationId xmlns:a16="http://schemas.microsoft.com/office/drawing/2014/main" id="{3185AAB6-98A1-4F4A-A610-649FC061E2D1}"/>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8ED83CC3-2101-453C-8D28-373F9E4950CF}"/>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0" name="Group 679">
                <a:extLst>
                  <a:ext uri="{FF2B5EF4-FFF2-40B4-BE49-F238E27FC236}">
                    <a16:creationId xmlns:a16="http://schemas.microsoft.com/office/drawing/2014/main" id="{57201BBD-45BF-4DB7-8824-EDD633323E02}"/>
                  </a:ext>
                </a:extLst>
              </p:cNvPr>
              <p:cNvGrpSpPr/>
              <p:nvPr/>
            </p:nvGrpSpPr>
            <p:grpSpPr>
              <a:xfrm>
                <a:off x="1694992" y="1664489"/>
                <a:ext cx="108000" cy="138117"/>
                <a:chOff x="1694992" y="1664489"/>
                <a:chExt cx="108000" cy="138117"/>
              </a:xfrm>
              <a:grpFill/>
            </p:grpSpPr>
            <p:sp>
              <p:nvSpPr>
                <p:cNvPr id="710" name="Rectangle 709">
                  <a:extLst>
                    <a:ext uri="{FF2B5EF4-FFF2-40B4-BE49-F238E27FC236}">
                      <a16:creationId xmlns:a16="http://schemas.microsoft.com/office/drawing/2014/main" id="{C85DA291-6379-4F13-B3A6-7D1229F2F216}"/>
                    </a:ext>
                  </a:extLst>
                </p:cNvPr>
                <p:cNvSpPr/>
                <p:nvPr/>
              </p:nvSpPr>
              <p:spPr>
                <a:xfrm>
                  <a:off x="1694992" y="1683211"/>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11" name="Group 710">
                  <a:extLst>
                    <a:ext uri="{FF2B5EF4-FFF2-40B4-BE49-F238E27FC236}">
                      <a16:creationId xmlns:a16="http://schemas.microsoft.com/office/drawing/2014/main" id="{506931EB-5378-408F-B085-6FB79A030400}"/>
                    </a:ext>
                  </a:extLst>
                </p:cNvPr>
                <p:cNvGrpSpPr/>
                <p:nvPr/>
              </p:nvGrpSpPr>
              <p:grpSpPr>
                <a:xfrm>
                  <a:off x="1718933" y="1664489"/>
                  <a:ext cx="60118" cy="138117"/>
                  <a:chOff x="3428974" y="5127268"/>
                  <a:chExt cx="60118" cy="112492"/>
                </a:xfrm>
                <a:grpFill/>
              </p:grpSpPr>
              <p:cxnSp>
                <p:nvCxnSpPr>
                  <p:cNvPr id="712" name="Straight Connector 711">
                    <a:extLst>
                      <a:ext uri="{FF2B5EF4-FFF2-40B4-BE49-F238E27FC236}">
                        <a16:creationId xmlns:a16="http://schemas.microsoft.com/office/drawing/2014/main" id="{360608B7-74DF-40CB-93A0-11C5B588D3E8}"/>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8742D176-F551-4255-B5DE-D809B3E7087E}"/>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643768DA-8529-4C76-8C8A-DE21DE82B862}"/>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1" name="Group 680">
                <a:extLst>
                  <a:ext uri="{FF2B5EF4-FFF2-40B4-BE49-F238E27FC236}">
                    <a16:creationId xmlns:a16="http://schemas.microsoft.com/office/drawing/2014/main" id="{0D44100D-C61A-4894-A60A-89135080222A}"/>
                  </a:ext>
                </a:extLst>
              </p:cNvPr>
              <p:cNvGrpSpPr/>
              <p:nvPr/>
            </p:nvGrpSpPr>
            <p:grpSpPr>
              <a:xfrm>
                <a:off x="1434967" y="1796648"/>
                <a:ext cx="108000" cy="230986"/>
                <a:chOff x="1434967" y="1796648"/>
                <a:chExt cx="108000" cy="230986"/>
              </a:xfrm>
              <a:grpFill/>
            </p:grpSpPr>
            <p:sp>
              <p:nvSpPr>
                <p:cNvPr id="705" name="Rectangle 704">
                  <a:extLst>
                    <a:ext uri="{FF2B5EF4-FFF2-40B4-BE49-F238E27FC236}">
                      <a16:creationId xmlns:a16="http://schemas.microsoft.com/office/drawing/2014/main" id="{C773E9FD-D40D-44D5-B548-DA293D4877E0}"/>
                    </a:ext>
                  </a:extLst>
                </p:cNvPr>
                <p:cNvSpPr/>
                <p:nvPr/>
              </p:nvSpPr>
              <p:spPr>
                <a:xfrm>
                  <a:off x="1434967" y="1819197"/>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06" name="Group 705">
                  <a:extLst>
                    <a:ext uri="{FF2B5EF4-FFF2-40B4-BE49-F238E27FC236}">
                      <a16:creationId xmlns:a16="http://schemas.microsoft.com/office/drawing/2014/main" id="{820E8DB8-ACA8-4A90-A4C4-7A7111BE56BF}"/>
                    </a:ext>
                  </a:extLst>
                </p:cNvPr>
                <p:cNvGrpSpPr/>
                <p:nvPr/>
              </p:nvGrpSpPr>
              <p:grpSpPr>
                <a:xfrm>
                  <a:off x="1458908" y="1796648"/>
                  <a:ext cx="60118" cy="230986"/>
                  <a:chOff x="3428974" y="5127268"/>
                  <a:chExt cx="60118" cy="112492"/>
                </a:xfrm>
                <a:grpFill/>
              </p:grpSpPr>
              <p:cxnSp>
                <p:nvCxnSpPr>
                  <p:cNvPr id="707" name="Straight Connector 706">
                    <a:extLst>
                      <a:ext uri="{FF2B5EF4-FFF2-40B4-BE49-F238E27FC236}">
                        <a16:creationId xmlns:a16="http://schemas.microsoft.com/office/drawing/2014/main" id="{683E14AE-4B39-4050-B88E-669DAFEE0BFF}"/>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12F4EB7B-2DDB-440A-93DB-2FBD3CA33EDA}"/>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854B8697-B242-4DF6-AB9D-CC90EA253F7E}"/>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2" name="Group 681">
                <a:extLst>
                  <a:ext uri="{FF2B5EF4-FFF2-40B4-BE49-F238E27FC236}">
                    <a16:creationId xmlns:a16="http://schemas.microsoft.com/office/drawing/2014/main" id="{AF1E2078-92F9-40EC-9DBB-111252BD81C8}"/>
                  </a:ext>
                </a:extLst>
              </p:cNvPr>
              <p:cNvGrpSpPr/>
              <p:nvPr/>
            </p:nvGrpSpPr>
            <p:grpSpPr>
              <a:xfrm>
                <a:off x="916647" y="1381311"/>
                <a:ext cx="108000" cy="124905"/>
                <a:chOff x="916647" y="1381311"/>
                <a:chExt cx="108000" cy="124905"/>
              </a:xfrm>
              <a:grpFill/>
            </p:grpSpPr>
            <p:sp>
              <p:nvSpPr>
                <p:cNvPr id="701" name="Rectangle 700">
                  <a:extLst>
                    <a:ext uri="{FF2B5EF4-FFF2-40B4-BE49-F238E27FC236}">
                      <a16:creationId xmlns:a16="http://schemas.microsoft.com/office/drawing/2014/main" id="{410E6C53-A106-41F7-B4FE-4C882F60BF33}"/>
                    </a:ext>
                  </a:extLst>
                </p:cNvPr>
                <p:cNvSpPr/>
                <p:nvPr/>
              </p:nvSpPr>
              <p:spPr>
                <a:xfrm>
                  <a:off x="916647" y="1398216"/>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702" name="Group 701">
                  <a:extLst>
                    <a:ext uri="{FF2B5EF4-FFF2-40B4-BE49-F238E27FC236}">
                      <a16:creationId xmlns:a16="http://schemas.microsoft.com/office/drawing/2014/main" id="{9AE6E3D5-6022-4D2C-8A06-0BE478BD2F3A}"/>
                    </a:ext>
                  </a:extLst>
                </p:cNvPr>
                <p:cNvGrpSpPr/>
                <p:nvPr/>
              </p:nvGrpSpPr>
              <p:grpSpPr>
                <a:xfrm>
                  <a:off x="940588" y="1381311"/>
                  <a:ext cx="60118" cy="119682"/>
                  <a:chOff x="3428974" y="5454981"/>
                  <a:chExt cx="60118" cy="119682"/>
                </a:xfrm>
                <a:grpFill/>
              </p:grpSpPr>
              <p:cxnSp>
                <p:nvCxnSpPr>
                  <p:cNvPr id="703" name="Straight Connector 702">
                    <a:extLst>
                      <a:ext uri="{FF2B5EF4-FFF2-40B4-BE49-F238E27FC236}">
                        <a16:creationId xmlns:a16="http://schemas.microsoft.com/office/drawing/2014/main" id="{7F8D7584-5A09-4111-AF91-CC55B9094BE4}"/>
                      </a:ext>
                    </a:extLst>
                  </p:cNvPr>
                  <p:cNvCxnSpPr/>
                  <p:nvPr/>
                </p:nvCxnSpPr>
                <p:spPr>
                  <a:xfrm>
                    <a:off x="3459033" y="5454981"/>
                    <a:ext cx="0" cy="11968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a:extLst>
                      <a:ext uri="{FF2B5EF4-FFF2-40B4-BE49-F238E27FC236}">
                        <a16:creationId xmlns:a16="http://schemas.microsoft.com/office/drawing/2014/main" id="{C9AC1BB0-7A00-427A-9E17-B16D03F5EA76}"/>
                      </a:ext>
                    </a:extLst>
                  </p:cNvPr>
                  <p:cNvCxnSpPr>
                    <a:cxnSpLocks/>
                  </p:cNvCxnSpPr>
                  <p:nvPr/>
                </p:nvCxnSpPr>
                <p:spPr>
                  <a:xfrm rot="5400000">
                    <a:off x="3459033" y="5424922"/>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3" name="Group 682">
                <a:extLst>
                  <a:ext uri="{FF2B5EF4-FFF2-40B4-BE49-F238E27FC236}">
                    <a16:creationId xmlns:a16="http://schemas.microsoft.com/office/drawing/2014/main" id="{51C7378B-FD1E-4AFA-97CB-BE94F5667112}"/>
                  </a:ext>
                </a:extLst>
              </p:cNvPr>
              <p:cNvGrpSpPr/>
              <p:nvPr/>
            </p:nvGrpSpPr>
            <p:grpSpPr>
              <a:xfrm>
                <a:off x="3509938" y="1364874"/>
                <a:ext cx="108000" cy="171031"/>
                <a:chOff x="3509938" y="1364874"/>
                <a:chExt cx="108000" cy="171031"/>
              </a:xfrm>
              <a:grpFill/>
            </p:grpSpPr>
            <p:grpSp>
              <p:nvGrpSpPr>
                <p:cNvPr id="696" name="Group 695">
                  <a:extLst>
                    <a:ext uri="{FF2B5EF4-FFF2-40B4-BE49-F238E27FC236}">
                      <a16:creationId xmlns:a16="http://schemas.microsoft.com/office/drawing/2014/main" id="{B8CEB0EF-4961-4F90-A341-1ADDEA506CD5}"/>
                    </a:ext>
                  </a:extLst>
                </p:cNvPr>
                <p:cNvGrpSpPr/>
                <p:nvPr/>
              </p:nvGrpSpPr>
              <p:grpSpPr>
                <a:xfrm>
                  <a:off x="3533879" y="1364874"/>
                  <a:ext cx="60118" cy="171031"/>
                  <a:chOff x="3428974" y="5127268"/>
                  <a:chExt cx="60118" cy="112492"/>
                </a:xfrm>
                <a:grpFill/>
              </p:grpSpPr>
              <p:cxnSp>
                <p:nvCxnSpPr>
                  <p:cNvPr id="698" name="Straight Connector 697">
                    <a:extLst>
                      <a:ext uri="{FF2B5EF4-FFF2-40B4-BE49-F238E27FC236}">
                        <a16:creationId xmlns:a16="http://schemas.microsoft.com/office/drawing/2014/main" id="{1D60B67A-11F4-47E0-8744-CB14D6CEE516}"/>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a:extLst>
                      <a:ext uri="{FF2B5EF4-FFF2-40B4-BE49-F238E27FC236}">
                        <a16:creationId xmlns:a16="http://schemas.microsoft.com/office/drawing/2014/main" id="{07ED1618-8F66-4047-9ED1-109780FCB401}"/>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a:extLst>
                      <a:ext uri="{FF2B5EF4-FFF2-40B4-BE49-F238E27FC236}">
                        <a16:creationId xmlns:a16="http://schemas.microsoft.com/office/drawing/2014/main" id="{0A55AAD9-54D0-4BC9-B8BC-F5D11FB99D73}"/>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97" name="Rectangle 696">
                  <a:extLst>
                    <a:ext uri="{FF2B5EF4-FFF2-40B4-BE49-F238E27FC236}">
                      <a16:creationId xmlns:a16="http://schemas.microsoft.com/office/drawing/2014/main" id="{FB2B7BE4-2CFC-401C-9796-2E9A644BE798}"/>
                    </a:ext>
                  </a:extLst>
                </p:cNvPr>
                <p:cNvSpPr/>
                <p:nvPr/>
              </p:nvSpPr>
              <p:spPr>
                <a:xfrm>
                  <a:off x="3509938" y="1383221"/>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grpSp>
            <p:nvGrpSpPr>
              <p:cNvPr id="684" name="Group 683">
                <a:extLst>
                  <a:ext uri="{FF2B5EF4-FFF2-40B4-BE49-F238E27FC236}">
                    <a16:creationId xmlns:a16="http://schemas.microsoft.com/office/drawing/2014/main" id="{BB2FC35A-ADC4-4F8B-93F6-D68BE247750C}"/>
                  </a:ext>
                </a:extLst>
              </p:cNvPr>
              <p:cNvGrpSpPr/>
              <p:nvPr/>
            </p:nvGrpSpPr>
            <p:grpSpPr>
              <a:xfrm>
                <a:off x="1954916" y="1400010"/>
                <a:ext cx="108000" cy="171424"/>
                <a:chOff x="2991773" y="1366864"/>
                <a:chExt cx="108000" cy="171424"/>
              </a:xfrm>
              <a:grpFill/>
            </p:grpSpPr>
            <p:sp>
              <p:nvSpPr>
                <p:cNvPr id="691" name="Rectangle 690">
                  <a:extLst>
                    <a:ext uri="{FF2B5EF4-FFF2-40B4-BE49-F238E27FC236}">
                      <a16:creationId xmlns:a16="http://schemas.microsoft.com/office/drawing/2014/main" id="{16EFB642-B248-4E94-BC0E-CE8D42BA93F3}"/>
                    </a:ext>
                  </a:extLst>
                </p:cNvPr>
                <p:cNvSpPr/>
                <p:nvPr/>
              </p:nvSpPr>
              <p:spPr>
                <a:xfrm>
                  <a:off x="2991773" y="1383631"/>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692" name="Group 691">
                  <a:extLst>
                    <a:ext uri="{FF2B5EF4-FFF2-40B4-BE49-F238E27FC236}">
                      <a16:creationId xmlns:a16="http://schemas.microsoft.com/office/drawing/2014/main" id="{1CCB786D-E283-42FD-9B54-1FFE31F8F8AB}"/>
                    </a:ext>
                  </a:extLst>
                </p:cNvPr>
                <p:cNvGrpSpPr/>
                <p:nvPr/>
              </p:nvGrpSpPr>
              <p:grpSpPr>
                <a:xfrm>
                  <a:off x="3015714" y="1366864"/>
                  <a:ext cx="60118" cy="171424"/>
                  <a:chOff x="3428974" y="5127268"/>
                  <a:chExt cx="60118" cy="112492"/>
                </a:xfrm>
                <a:grpFill/>
              </p:grpSpPr>
              <p:cxnSp>
                <p:nvCxnSpPr>
                  <p:cNvPr id="693" name="Straight Connector 692">
                    <a:extLst>
                      <a:ext uri="{FF2B5EF4-FFF2-40B4-BE49-F238E27FC236}">
                        <a16:creationId xmlns:a16="http://schemas.microsoft.com/office/drawing/2014/main" id="{A4BD6875-0BF2-4CD1-9F88-A1CA336CA523}"/>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7D4978F-8B89-4D92-B293-075FE4183041}"/>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353077BC-660A-480F-AE38-2D9FD48F8726}"/>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5" name="Group 684">
                <a:extLst>
                  <a:ext uri="{FF2B5EF4-FFF2-40B4-BE49-F238E27FC236}">
                    <a16:creationId xmlns:a16="http://schemas.microsoft.com/office/drawing/2014/main" id="{CDB49E8C-E2D8-4E44-8355-52A8A1714D60}"/>
                  </a:ext>
                </a:extLst>
              </p:cNvPr>
              <p:cNvGrpSpPr/>
              <p:nvPr/>
            </p:nvGrpSpPr>
            <p:grpSpPr>
              <a:xfrm>
                <a:off x="1170677" y="2200978"/>
                <a:ext cx="108000" cy="223135"/>
                <a:chOff x="1170677" y="2200978"/>
                <a:chExt cx="108000" cy="223135"/>
              </a:xfrm>
              <a:grpFill/>
            </p:grpSpPr>
            <p:sp>
              <p:nvSpPr>
                <p:cNvPr id="686" name="Rectangle 685">
                  <a:extLst>
                    <a:ext uri="{FF2B5EF4-FFF2-40B4-BE49-F238E27FC236}">
                      <a16:creationId xmlns:a16="http://schemas.microsoft.com/office/drawing/2014/main" id="{469926C8-C949-4816-B56E-613F054C469F}"/>
                    </a:ext>
                  </a:extLst>
                </p:cNvPr>
                <p:cNvSpPr/>
                <p:nvPr/>
              </p:nvSpPr>
              <p:spPr>
                <a:xfrm>
                  <a:off x="1170677" y="2219700"/>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a:p>
              </p:txBody>
            </p:sp>
            <p:grpSp>
              <p:nvGrpSpPr>
                <p:cNvPr id="687" name="Group 686">
                  <a:extLst>
                    <a:ext uri="{FF2B5EF4-FFF2-40B4-BE49-F238E27FC236}">
                      <a16:creationId xmlns:a16="http://schemas.microsoft.com/office/drawing/2014/main" id="{44E45F10-7459-4C5C-BE8D-00BA61C752DF}"/>
                    </a:ext>
                  </a:extLst>
                </p:cNvPr>
                <p:cNvGrpSpPr/>
                <p:nvPr/>
              </p:nvGrpSpPr>
              <p:grpSpPr>
                <a:xfrm>
                  <a:off x="1194618" y="2200978"/>
                  <a:ext cx="60118" cy="223135"/>
                  <a:chOff x="3428974" y="5127268"/>
                  <a:chExt cx="60118" cy="112492"/>
                </a:xfrm>
                <a:grpFill/>
              </p:grpSpPr>
              <p:cxnSp>
                <p:nvCxnSpPr>
                  <p:cNvPr id="688" name="Straight Connector 687">
                    <a:extLst>
                      <a:ext uri="{FF2B5EF4-FFF2-40B4-BE49-F238E27FC236}">
                        <a16:creationId xmlns:a16="http://schemas.microsoft.com/office/drawing/2014/main" id="{FA8620E1-10D0-49C5-8B23-DDEEBC16B344}"/>
                      </a:ext>
                    </a:extLst>
                  </p:cNvPr>
                  <p:cNvCxnSpPr/>
                  <p:nvPr/>
                </p:nvCxnSpPr>
                <p:spPr>
                  <a:xfrm>
                    <a:off x="3459033" y="5127268"/>
                    <a:ext cx="0" cy="112492"/>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6610AC80-45AA-401A-B4BA-A2909E047466}"/>
                      </a:ext>
                    </a:extLst>
                  </p:cNvPr>
                  <p:cNvCxnSpPr>
                    <a:cxnSpLocks/>
                  </p:cNvCxnSpPr>
                  <p:nvPr/>
                </p:nvCxnSpPr>
                <p:spPr>
                  <a:xfrm rot="5400000">
                    <a:off x="3459033" y="5097209"/>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AA7CF5C4-B796-4F2D-95F3-933A45523F5C}"/>
                      </a:ext>
                    </a:extLst>
                  </p:cNvPr>
                  <p:cNvCxnSpPr>
                    <a:cxnSpLocks/>
                  </p:cNvCxnSpPr>
                  <p:nvPr/>
                </p:nvCxnSpPr>
                <p:spPr>
                  <a:xfrm rot="5400000">
                    <a:off x="3459033" y="5209701"/>
                    <a:ext cx="0" cy="60118"/>
                  </a:xfrm>
                  <a:prstGeom prst="line">
                    <a:avLst/>
                  </a:prstGeom>
                  <a:grpFill/>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cxnSp>
        <p:nvCxnSpPr>
          <p:cNvPr id="907" name="Straight Connector 906">
            <a:extLst>
              <a:ext uri="{FF2B5EF4-FFF2-40B4-BE49-F238E27FC236}">
                <a16:creationId xmlns:a16="http://schemas.microsoft.com/office/drawing/2014/main" id="{4B1ED82F-55FF-4ACD-8E3F-49735BFD3380}"/>
              </a:ext>
            </a:extLst>
          </p:cNvPr>
          <p:cNvCxnSpPr/>
          <p:nvPr/>
        </p:nvCxnSpPr>
        <p:spPr>
          <a:xfrm flipV="1">
            <a:off x="6965115" y="1537268"/>
            <a:ext cx="0" cy="20122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8" name="TextBox 907">
            <a:extLst>
              <a:ext uri="{FF2B5EF4-FFF2-40B4-BE49-F238E27FC236}">
                <a16:creationId xmlns:a16="http://schemas.microsoft.com/office/drawing/2014/main" id="{918CF7BE-1201-4133-A9A5-C6D1D4421CE9}"/>
              </a:ext>
            </a:extLst>
          </p:cNvPr>
          <p:cNvSpPr txBox="1"/>
          <p:nvPr/>
        </p:nvSpPr>
        <p:spPr>
          <a:xfrm>
            <a:off x="7677651" y="3799803"/>
            <a:ext cx="1258678" cy="261610"/>
          </a:xfrm>
          <a:prstGeom prst="rect">
            <a:avLst/>
          </a:prstGeom>
          <a:noFill/>
        </p:spPr>
        <p:txBody>
          <a:bodyPr wrap="none" rtlCol="0">
            <a:spAutoFit/>
          </a:bodyPr>
          <a:lstStyle/>
          <a:p>
            <a:r>
              <a:rPr lang="en-GB" sz="1100" dirty="0"/>
              <a:t>Mean (n=5) ± SD</a:t>
            </a:r>
          </a:p>
        </p:txBody>
      </p:sp>
    </p:spTree>
    <p:extLst>
      <p:ext uri="{BB962C8B-B14F-4D97-AF65-F5344CB8AC3E}">
        <p14:creationId xmlns:p14="http://schemas.microsoft.com/office/powerpoint/2010/main" val="1400711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a:t>RNAi therapeutic ARO-HBV for treatment of chronic HBV infection</a:t>
            </a:r>
            <a:endParaRPr lang="en-GB" dirty="0"/>
          </a:p>
        </p:txBody>
      </p:sp>
      <p:sp>
        <p:nvSpPr>
          <p:cNvPr id="7" name="Content Placeholder 4">
            <a:extLst>
              <a:ext uri="{FF2B5EF4-FFF2-40B4-BE49-F238E27FC236}">
                <a16:creationId xmlns:a16="http://schemas.microsoft.com/office/drawing/2014/main" id="{698FBA17-2E8C-425F-9405-E058D59E708E}"/>
              </a:ext>
            </a:extLst>
          </p:cNvPr>
          <p:cNvSpPr>
            <a:spLocks noGrp="1"/>
          </p:cNvSpPr>
          <p:nvPr>
            <p:ph type="body" sz="quarter" idx="10"/>
          </p:nvPr>
        </p:nvSpPr>
        <p:spPr/>
        <p:txBody>
          <a:bodyPr/>
          <a:lstStyle/>
          <a:p>
            <a:r>
              <a:rPr lang="en-GB" dirty="0"/>
              <a:t>*Includes samples &lt;LLOQ. Combination index study in the </a:t>
            </a:r>
            <a:r>
              <a:rPr lang="en-GB" dirty="0" err="1"/>
              <a:t>pHBV</a:t>
            </a:r>
            <a:r>
              <a:rPr lang="en-GB" dirty="0"/>
              <a:t> mouse model demonstrated synergy between ARO-HBV and entecavir. ARO-HBV is a promising new candidate for progression to clinical trials of chronic HBV and is expected to synergize with other antiviral compounds</a:t>
            </a:r>
          </a:p>
          <a:p>
            <a:r>
              <a:rPr lang="en-GB" dirty="0" err="1"/>
              <a:t>Wooddell</a:t>
            </a:r>
            <a:r>
              <a:rPr lang="en-GB" dirty="0"/>
              <a:t> C, et al. ILC 2018, #PS-030</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284810" y="1340768"/>
            <a:ext cx="5121959" cy="4622399"/>
          </a:xfrm>
        </p:spPr>
        <p:txBody>
          <a:bodyPr>
            <a:normAutofit fontScale="92500" lnSpcReduction="10000"/>
          </a:bodyPr>
          <a:lstStyle/>
          <a:p>
            <a:pPr>
              <a:lnSpc>
                <a:spcPct val="110000"/>
              </a:lnSpc>
              <a:spcBef>
                <a:spcPts val="600"/>
              </a:spcBef>
            </a:pPr>
            <a:r>
              <a:rPr lang="en-GB" sz="1400" dirty="0"/>
              <a:t>First-generation IV RNAi drug ARC-520 designed to knock down all </a:t>
            </a:r>
            <a:r>
              <a:rPr lang="en-GB" sz="1400" dirty="0" err="1"/>
              <a:t>cccDNA</a:t>
            </a:r>
            <a:r>
              <a:rPr lang="en-GB" sz="1400" dirty="0"/>
              <a:t>-derived HBV transcripts; stimulated sustained host response in some Phase 2 patients</a:t>
            </a:r>
          </a:p>
          <a:p>
            <a:pPr>
              <a:lnSpc>
                <a:spcPct val="110000"/>
              </a:lnSpc>
              <a:spcBef>
                <a:spcPts val="600"/>
              </a:spcBef>
            </a:pPr>
            <a:r>
              <a:rPr lang="en-GB" sz="1400" dirty="0"/>
              <a:t>Next generation RNAi drug SC ARO-HBV </a:t>
            </a:r>
          </a:p>
          <a:p>
            <a:pPr lvl="1">
              <a:lnSpc>
                <a:spcPct val="110000"/>
              </a:lnSpc>
              <a:spcBef>
                <a:spcPts val="600"/>
              </a:spcBef>
            </a:pPr>
            <a:r>
              <a:rPr lang="en-GB" sz="1200" dirty="0"/>
              <a:t>Targets HBV transcripts from </a:t>
            </a:r>
            <a:r>
              <a:rPr lang="en-GB" sz="1200" dirty="0" err="1"/>
              <a:t>cccDNA</a:t>
            </a:r>
            <a:r>
              <a:rPr lang="en-GB" sz="1200" dirty="0"/>
              <a:t> and integrated HBV</a:t>
            </a:r>
          </a:p>
          <a:p>
            <a:pPr lvl="1">
              <a:lnSpc>
                <a:spcPct val="110000"/>
              </a:lnSpc>
              <a:spcBef>
                <a:spcPts val="600"/>
              </a:spcBef>
            </a:pPr>
            <a:r>
              <a:rPr lang="en-GB" sz="1200" dirty="0"/>
              <a:t>Consists of one siRNA in the S region and another in the </a:t>
            </a:r>
            <a:br>
              <a:rPr lang="en-GB" sz="1200" dirty="0"/>
            </a:br>
            <a:r>
              <a:rPr lang="en-GB" sz="1200" dirty="0"/>
              <a:t>X region </a:t>
            </a:r>
          </a:p>
          <a:p>
            <a:pPr>
              <a:lnSpc>
                <a:spcPct val="110000"/>
              </a:lnSpc>
              <a:spcBef>
                <a:spcPts val="600"/>
              </a:spcBef>
            </a:pPr>
            <a:r>
              <a:rPr lang="en-GB" sz="1400" dirty="0"/>
              <a:t>These RNAi triggers were evaluated using a hydrodynamically injected HBV plasmid (</a:t>
            </a:r>
            <a:r>
              <a:rPr lang="en-GB" sz="1400" dirty="0" err="1"/>
              <a:t>pHBV</a:t>
            </a:r>
            <a:r>
              <a:rPr lang="en-GB" sz="1400" dirty="0"/>
              <a:t>) mouse model and achieved sustained multi-log knockdown with multiple doses of</a:t>
            </a:r>
            <a:br>
              <a:rPr lang="en-GB" sz="1400" dirty="0"/>
            </a:br>
            <a:r>
              <a:rPr lang="en-GB" sz="1400" dirty="0"/>
              <a:t>ARO-HBV</a:t>
            </a:r>
          </a:p>
          <a:p>
            <a:pPr>
              <a:lnSpc>
                <a:spcPct val="110000"/>
              </a:lnSpc>
              <a:spcBef>
                <a:spcPts val="600"/>
              </a:spcBef>
            </a:pPr>
            <a:r>
              <a:rPr lang="en-GB" sz="1400" b="1" dirty="0"/>
              <a:t>Results:</a:t>
            </a:r>
          </a:p>
          <a:p>
            <a:pPr lvl="1">
              <a:lnSpc>
                <a:spcPct val="110000"/>
              </a:lnSpc>
              <a:spcBef>
                <a:spcPts val="600"/>
              </a:spcBef>
            </a:pPr>
            <a:r>
              <a:rPr lang="en-GB" sz="1200" dirty="0"/>
              <a:t>X trigger did not reduce activity of S trigger in a </a:t>
            </a:r>
            <a:r>
              <a:rPr lang="en-GB" sz="1200" dirty="0" err="1"/>
              <a:t>pHBV</a:t>
            </a:r>
            <a:r>
              <a:rPr lang="en-GB" sz="1200" dirty="0"/>
              <a:t> </a:t>
            </a:r>
            <a:br>
              <a:rPr lang="en-GB" sz="1200" dirty="0"/>
            </a:br>
            <a:r>
              <a:rPr lang="en-GB" sz="1200" dirty="0"/>
              <a:t>model without the X binding site</a:t>
            </a:r>
          </a:p>
          <a:p>
            <a:pPr lvl="1">
              <a:lnSpc>
                <a:spcPct val="110000"/>
              </a:lnSpc>
              <a:spcBef>
                <a:spcPts val="600"/>
              </a:spcBef>
            </a:pPr>
            <a:r>
              <a:rPr lang="en-GB" sz="1200" dirty="0"/>
              <a:t>S and X triggers each contributed to knockdown of </a:t>
            </a:r>
            <a:r>
              <a:rPr lang="en-GB" sz="1200" dirty="0" err="1"/>
              <a:t>HBeAg</a:t>
            </a:r>
            <a:r>
              <a:rPr lang="en-GB" sz="1200" dirty="0"/>
              <a:t>; </a:t>
            </a:r>
            <a:br>
              <a:rPr lang="en-GB" sz="1200" dirty="0"/>
            </a:br>
            <a:r>
              <a:rPr lang="en-GB" sz="1200" dirty="0"/>
              <a:t>combined effect was greater than either trigger alone</a:t>
            </a:r>
          </a:p>
          <a:p>
            <a:pPr lvl="1">
              <a:lnSpc>
                <a:spcPct val="110000"/>
              </a:lnSpc>
              <a:spcBef>
                <a:spcPts val="600"/>
              </a:spcBef>
            </a:pPr>
            <a:r>
              <a:rPr lang="en-GB" sz="1200" dirty="0"/>
              <a:t>Single ARO-HBV injection (4 mg/kg) reduced: total HBV transcripts by 95%, S transcripts by &gt;95%, </a:t>
            </a:r>
            <a:r>
              <a:rPr lang="en-GB" sz="1200" dirty="0" err="1"/>
              <a:t>precore</a:t>
            </a:r>
            <a:r>
              <a:rPr lang="en-GB" sz="1200" dirty="0"/>
              <a:t>/</a:t>
            </a:r>
            <a:r>
              <a:rPr lang="en-GB" sz="1200" dirty="0" err="1"/>
              <a:t>pgRNA</a:t>
            </a:r>
            <a:r>
              <a:rPr lang="en-GB" sz="1200" dirty="0"/>
              <a:t> by 90%</a:t>
            </a:r>
          </a:p>
          <a:p>
            <a:pPr lvl="1">
              <a:lnSpc>
                <a:spcPct val="110000"/>
              </a:lnSpc>
              <a:spcBef>
                <a:spcPts val="600"/>
              </a:spcBef>
            </a:pPr>
            <a:r>
              <a:rPr lang="en-GB" sz="1200" dirty="0"/>
              <a:t>Repeated injections of ARO-HBV (4 mg/kg q3w x 3) reduced HBsAg (≥3.4 log), </a:t>
            </a:r>
            <a:r>
              <a:rPr lang="en-GB" sz="1200" dirty="0" err="1"/>
              <a:t>HBeAg</a:t>
            </a:r>
            <a:r>
              <a:rPr lang="en-GB" sz="1200" dirty="0"/>
              <a:t> (≥2.1 log) and HBV DNA (3.1 log), with multiple samples below LLOQ for HBsAg and </a:t>
            </a:r>
            <a:r>
              <a:rPr lang="en-GB" sz="1200" dirty="0" err="1"/>
              <a:t>HBeAg</a:t>
            </a:r>
            <a:endParaRPr lang="en-GB" sz="1200" dirty="0"/>
          </a:p>
        </p:txBody>
      </p:sp>
      <p:pic>
        <p:nvPicPr>
          <p:cNvPr id="9" name="Picture 8" hidden="1"/>
          <p:cNvPicPr>
            <a:picLocks noChangeAspect="1"/>
          </p:cNvPicPr>
          <p:nvPr/>
        </p:nvPicPr>
        <p:blipFill rotWithShape="1">
          <a:blip r:embed="rId3" cstate="screen">
            <a:extLst>
              <a:ext uri="{28A0092B-C50C-407E-A947-70E740481C1C}">
                <a14:useLocalDpi xmlns:a14="http://schemas.microsoft.com/office/drawing/2010/main"/>
              </a:ext>
            </a:extLst>
          </a:blip>
          <a:srcRect r="47285"/>
          <a:stretch/>
        </p:blipFill>
        <p:spPr>
          <a:xfrm>
            <a:off x="5350942" y="1205662"/>
            <a:ext cx="3296700" cy="2618883"/>
          </a:xfrm>
          <a:prstGeom prst="rect">
            <a:avLst/>
          </a:prstGeom>
        </p:spPr>
      </p:pic>
      <p:pic>
        <p:nvPicPr>
          <p:cNvPr id="10" name="Picture 9" hidden="1">
            <a:extLst>
              <a:ext uri="{FF2B5EF4-FFF2-40B4-BE49-F238E27FC236}">
                <a16:creationId xmlns:a16="http://schemas.microsoft.com/office/drawing/2014/main" id="{F6237454-2EEA-409C-B369-36980112A8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906"/>
          <a:stretch/>
        </p:blipFill>
        <p:spPr>
          <a:xfrm>
            <a:off x="5535738" y="3354993"/>
            <a:ext cx="2953709" cy="2743200"/>
          </a:xfrm>
          <a:prstGeom prst="rect">
            <a:avLst/>
          </a:prstGeom>
        </p:spPr>
      </p:pic>
      <p:grpSp>
        <p:nvGrpSpPr>
          <p:cNvPr id="316" name="Group 315">
            <a:extLst>
              <a:ext uri="{FF2B5EF4-FFF2-40B4-BE49-F238E27FC236}">
                <a16:creationId xmlns:a16="http://schemas.microsoft.com/office/drawing/2014/main" id="{9493C861-87E8-4196-B5A1-1F5971C42D25}"/>
              </a:ext>
            </a:extLst>
          </p:cNvPr>
          <p:cNvGrpSpPr/>
          <p:nvPr/>
        </p:nvGrpSpPr>
        <p:grpSpPr>
          <a:xfrm>
            <a:off x="6161330" y="5316300"/>
            <a:ext cx="2613523" cy="632093"/>
            <a:chOff x="6074865" y="5461203"/>
            <a:chExt cx="2613523" cy="632093"/>
          </a:xfrm>
        </p:grpSpPr>
        <p:grpSp>
          <p:nvGrpSpPr>
            <p:cNvPr id="313" name="Group 312">
              <a:extLst>
                <a:ext uri="{FF2B5EF4-FFF2-40B4-BE49-F238E27FC236}">
                  <a16:creationId xmlns:a16="http://schemas.microsoft.com/office/drawing/2014/main" id="{54D8EFBF-9054-47AE-8407-551D3D20C727}"/>
                </a:ext>
              </a:extLst>
            </p:cNvPr>
            <p:cNvGrpSpPr/>
            <p:nvPr/>
          </p:nvGrpSpPr>
          <p:grpSpPr>
            <a:xfrm>
              <a:off x="6074865" y="5461203"/>
              <a:ext cx="2161413" cy="261610"/>
              <a:chOff x="6074865" y="5461203"/>
              <a:chExt cx="2161413" cy="261610"/>
            </a:xfrm>
          </p:grpSpPr>
          <p:sp>
            <p:nvSpPr>
              <p:cNvPr id="208" name="TextBox 207">
                <a:extLst>
                  <a:ext uri="{FF2B5EF4-FFF2-40B4-BE49-F238E27FC236}">
                    <a16:creationId xmlns:a16="http://schemas.microsoft.com/office/drawing/2014/main" id="{6279AF0A-8E62-451F-B45D-811236306D96}"/>
                  </a:ext>
                </a:extLst>
              </p:cNvPr>
              <p:cNvSpPr txBox="1"/>
              <p:nvPr/>
            </p:nvSpPr>
            <p:spPr>
              <a:xfrm>
                <a:off x="6277232" y="5461203"/>
                <a:ext cx="1959046" cy="261610"/>
              </a:xfrm>
              <a:prstGeom prst="rect">
                <a:avLst/>
              </a:prstGeom>
              <a:noFill/>
            </p:spPr>
            <p:txBody>
              <a:bodyPr wrap="square" rtlCol="0" anchor="ctr">
                <a:spAutoFit/>
              </a:bodyPr>
              <a:lstStyle/>
              <a:p>
                <a:r>
                  <a:rPr lang="en-GB" sz="1100" dirty="0"/>
                  <a:t>Saline control</a:t>
                </a:r>
              </a:p>
            </p:txBody>
          </p:sp>
          <p:cxnSp>
            <p:nvCxnSpPr>
              <p:cNvPr id="212" name="Straight Connector 211">
                <a:extLst>
                  <a:ext uri="{FF2B5EF4-FFF2-40B4-BE49-F238E27FC236}">
                    <a16:creationId xmlns:a16="http://schemas.microsoft.com/office/drawing/2014/main" id="{BEDE7201-874E-46E6-8FB2-7E219942E02D}"/>
                  </a:ext>
                </a:extLst>
              </p:cNvPr>
              <p:cNvCxnSpPr/>
              <p:nvPr/>
            </p:nvCxnSpPr>
            <p:spPr>
              <a:xfrm>
                <a:off x="6074865" y="5592008"/>
                <a:ext cx="2178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3" name="Oval 212">
                <a:extLst>
                  <a:ext uri="{FF2B5EF4-FFF2-40B4-BE49-F238E27FC236}">
                    <a16:creationId xmlns:a16="http://schemas.microsoft.com/office/drawing/2014/main" id="{D4FF4DA5-2E3E-459A-BE93-EA5E0B8303E1}"/>
                  </a:ext>
                </a:extLst>
              </p:cNvPr>
              <p:cNvSpPr/>
              <p:nvPr/>
            </p:nvSpPr>
            <p:spPr>
              <a:xfrm>
                <a:off x="6129765" y="5538008"/>
                <a:ext cx="108000" cy="108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 name="Group 313">
              <a:extLst>
                <a:ext uri="{FF2B5EF4-FFF2-40B4-BE49-F238E27FC236}">
                  <a16:creationId xmlns:a16="http://schemas.microsoft.com/office/drawing/2014/main" id="{53859A9B-DFF3-4710-9D59-ECA4E6239219}"/>
                </a:ext>
              </a:extLst>
            </p:cNvPr>
            <p:cNvGrpSpPr/>
            <p:nvPr/>
          </p:nvGrpSpPr>
          <p:grpSpPr>
            <a:xfrm>
              <a:off x="6074865" y="5646445"/>
              <a:ext cx="2613523" cy="261610"/>
              <a:chOff x="6074865" y="5601915"/>
              <a:chExt cx="2613523" cy="261610"/>
            </a:xfrm>
          </p:grpSpPr>
          <p:sp>
            <p:nvSpPr>
              <p:cNvPr id="209" name="TextBox 208">
                <a:extLst>
                  <a:ext uri="{FF2B5EF4-FFF2-40B4-BE49-F238E27FC236}">
                    <a16:creationId xmlns:a16="http://schemas.microsoft.com/office/drawing/2014/main" id="{8AD8BA26-5050-4CB0-BE19-FB6E4E48EB7A}"/>
                  </a:ext>
                </a:extLst>
              </p:cNvPr>
              <p:cNvSpPr txBox="1"/>
              <p:nvPr/>
            </p:nvSpPr>
            <p:spPr>
              <a:xfrm>
                <a:off x="6277231" y="5601915"/>
                <a:ext cx="2411157" cy="261610"/>
              </a:xfrm>
              <a:prstGeom prst="rect">
                <a:avLst/>
              </a:prstGeom>
              <a:noFill/>
            </p:spPr>
            <p:txBody>
              <a:bodyPr wrap="square" rtlCol="0" anchor="ctr">
                <a:spAutoFit/>
              </a:bodyPr>
              <a:lstStyle/>
              <a:p>
                <a:r>
                  <a:rPr lang="en-GB" sz="1100" dirty="0"/>
                  <a:t>4 mg/kg ARO-HBV (single dose)</a:t>
                </a:r>
              </a:p>
            </p:txBody>
          </p:sp>
          <p:cxnSp>
            <p:nvCxnSpPr>
              <p:cNvPr id="214" name="Straight Connector 213">
                <a:extLst>
                  <a:ext uri="{FF2B5EF4-FFF2-40B4-BE49-F238E27FC236}">
                    <a16:creationId xmlns:a16="http://schemas.microsoft.com/office/drawing/2014/main" id="{1F56AAE7-278A-4D31-9F7F-86805B4FD888}"/>
                  </a:ext>
                </a:extLst>
              </p:cNvPr>
              <p:cNvCxnSpPr/>
              <p:nvPr/>
            </p:nvCxnSpPr>
            <p:spPr>
              <a:xfrm>
                <a:off x="6074865" y="5732720"/>
                <a:ext cx="217800" cy="0"/>
              </a:xfrm>
              <a:prstGeom prst="line">
                <a:avLst/>
              </a:prstGeom>
              <a:solidFill>
                <a:srgbClr val="0DC5E8"/>
              </a:solidFill>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15" name="Isosceles Triangle 214">
                <a:extLst>
                  <a:ext uri="{FF2B5EF4-FFF2-40B4-BE49-F238E27FC236}">
                    <a16:creationId xmlns:a16="http://schemas.microsoft.com/office/drawing/2014/main" id="{33F29415-4F4A-48F5-8BB4-B7881344071A}"/>
                  </a:ext>
                </a:extLst>
              </p:cNvPr>
              <p:cNvSpPr/>
              <p:nvPr/>
            </p:nvSpPr>
            <p:spPr>
              <a:xfrm>
                <a:off x="6129765" y="5678720"/>
                <a:ext cx="108000" cy="108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 name="Group 314">
              <a:extLst>
                <a:ext uri="{FF2B5EF4-FFF2-40B4-BE49-F238E27FC236}">
                  <a16:creationId xmlns:a16="http://schemas.microsoft.com/office/drawing/2014/main" id="{281F1452-5700-440E-B605-372A26662C81}"/>
                </a:ext>
              </a:extLst>
            </p:cNvPr>
            <p:cNvGrpSpPr/>
            <p:nvPr/>
          </p:nvGrpSpPr>
          <p:grpSpPr>
            <a:xfrm>
              <a:off x="6074865" y="5831686"/>
              <a:ext cx="2613523" cy="261610"/>
              <a:chOff x="6074865" y="5701822"/>
              <a:chExt cx="2613523" cy="261610"/>
            </a:xfrm>
          </p:grpSpPr>
          <p:sp>
            <p:nvSpPr>
              <p:cNvPr id="210" name="TextBox 209">
                <a:extLst>
                  <a:ext uri="{FF2B5EF4-FFF2-40B4-BE49-F238E27FC236}">
                    <a16:creationId xmlns:a16="http://schemas.microsoft.com/office/drawing/2014/main" id="{36002689-EDE3-43C8-9F04-1722EC3D71C3}"/>
                  </a:ext>
                </a:extLst>
              </p:cNvPr>
              <p:cNvSpPr txBox="1"/>
              <p:nvPr/>
            </p:nvSpPr>
            <p:spPr>
              <a:xfrm>
                <a:off x="6277231" y="5701822"/>
                <a:ext cx="2411157" cy="261610"/>
              </a:xfrm>
              <a:prstGeom prst="rect">
                <a:avLst/>
              </a:prstGeom>
              <a:noFill/>
            </p:spPr>
            <p:txBody>
              <a:bodyPr wrap="square" rtlCol="0" anchor="ctr">
                <a:spAutoFit/>
              </a:bodyPr>
              <a:lstStyle/>
              <a:p>
                <a:r>
                  <a:rPr lang="en-GB" sz="1100" dirty="0"/>
                  <a:t>4 mg/kg ARO-HBV (Days 1, 22, 43)</a:t>
                </a:r>
              </a:p>
            </p:txBody>
          </p:sp>
          <p:cxnSp>
            <p:nvCxnSpPr>
              <p:cNvPr id="216" name="Straight Connector 215">
                <a:extLst>
                  <a:ext uri="{FF2B5EF4-FFF2-40B4-BE49-F238E27FC236}">
                    <a16:creationId xmlns:a16="http://schemas.microsoft.com/office/drawing/2014/main" id="{A1FC70CA-9329-4AB8-8C16-B1163842DDED}"/>
                  </a:ext>
                </a:extLst>
              </p:cNvPr>
              <p:cNvCxnSpPr/>
              <p:nvPr/>
            </p:nvCxnSpPr>
            <p:spPr>
              <a:xfrm>
                <a:off x="6074865" y="5832627"/>
                <a:ext cx="217800"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17" name="Rectangle 216">
                <a:extLst>
                  <a:ext uri="{FF2B5EF4-FFF2-40B4-BE49-F238E27FC236}">
                    <a16:creationId xmlns:a16="http://schemas.microsoft.com/office/drawing/2014/main" id="{25F60EFD-DA3E-427C-868E-4C55F802AF8B}"/>
                  </a:ext>
                </a:extLst>
              </p:cNvPr>
              <p:cNvSpPr/>
              <p:nvPr/>
            </p:nvSpPr>
            <p:spPr>
              <a:xfrm>
                <a:off x="6129765" y="5778627"/>
                <a:ext cx="108000" cy="108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id="{40515435-4A95-47F8-8CB0-43F2A2546988}"/>
              </a:ext>
            </a:extLst>
          </p:cNvPr>
          <p:cNvGrpSpPr/>
          <p:nvPr/>
        </p:nvGrpSpPr>
        <p:grpSpPr>
          <a:xfrm>
            <a:off x="5156243" y="3294028"/>
            <a:ext cx="3592221" cy="2043987"/>
            <a:chOff x="5156243" y="3317718"/>
            <a:chExt cx="3592221" cy="2043987"/>
          </a:xfrm>
        </p:grpSpPr>
        <p:sp>
          <p:nvSpPr>
            <p:cNvPr id="103" name="TextBox 102">
              <a:extLst>
                <a:ext uri="{FF2B5EF4-FFF2-40B4-BE49-F238E27FC236}">
                  <a16:creationId xmlns:a16="http://schemas.microsoft.com/office/drawing/2014/main" id="{7E0BDABA-C247-4DE4-8774-EC2EE3158975}"/>
                </a:ext>
              </a:extLst>
            </p:cNvPr>
            <p:cNvSpPr txBox="1"/>
            <p:nvPr/>
          </p:nvSpPr>
          <p:spPr>
            <a:xfrm rot="21600000">
              <a:off x="6078632" y="4990124"/>
              <a:ext cx="400516" cy="246221"/>
            </a:xfrm>
            <a:prstGeom prst="rect">
              <a:avLst/>
            </a:prstGeom>
            <a:noFill/>
          </p:spPr>
          <p:txBody>
            <a:bodyPr wrap="square" rtlCol="0" anchor="t">
              <a:spAutoFit/>
            </a:bodyPr>
            <a:lstStyle/>
            <a:p>
              <a:pPr algn="ctr"/>
              <a:r>
                <a:rPr lang="en-US" sz="950" dirty="0"/>
                <a:t>1</a:t>
              </a:r>
              <a:endParaRPr lang="en-GB" sz="950" dirty="0"/>
            </a:p>
          </p:txBody>
        </p:sp>
        <p:grpSp>
          <p:nvGrpSpPr>
            <p:cNvPr id="225" name="Group 224">
              <a:extLst>
                <a:ext uri="{FF2B5EF4-FFF2-40B4-BE49-F238E27FC236}">
                  <a16:creationId xmlns:a16="http://schemas.microsoft.com/office/drawing/2014/main" id="{CBA876C1-32F3-4C95-9A23-579AFF5A799D}"/>
                </a:ext>
              </a:extLst>
            </p:cNvPr>
            <p:cNvGrpSpPr/>
            <p:nvPr/>
          </p:nvGrpSpPr>
          <p:grpSpPr>
            <a:xfrm>
              <a:off x="5156243" y="3317718"/>
              <a:ext cx="3592221" cy="2043987"/>
              <a:chOff x="5012226" y="3595542"/>
              <a:chExt cx="3592221" cy="2043987"/>
            </a:xfrm>
          </p:grpSpPr>
          <p:grpSp>
            <p:nvGrpSpPr>
              <p:cNvPr id="224" name="Group 223">
                <a:extLst>
                  <a:ext uri="{FF2B5EF4-FFF2-40B4-BE49-F238E27FC236}">
                    <a16:creationId xmlns:a16="http://schemas.microsoft.com/office/drawing/2014/main" id="{4FC8E559-4BFE-40DB-BC6B-EE284912A19E}"/>
                  </a:ext>
                </a:extLst>
              </p:cNvPr>
              <p:cNvGrpSpPr/>
              <p:nvPr/>
            </p:nvGrpSpPr>
            <p:grpSpPr>
              <a:xfrm>
                <a:off x="5491069" y="3701225"/>
                <a:ext cx="3113378" cy="1938304"/>
                <a:chOff x="5491069" y="3701225"/>
                <a:chExt cx="3113378" cy="1938304"/>
              </a:xfrm>
            </p:grpSpPr>
            <p:cxnSp>
              <p:nvCxnSpPr>
                <p:cNvPr id="90" name="Straight Connector 89">
                  <a:extLst>
                    <a:ext uri="{FF2B5EF4-FFF2-40B4-BE49-F238E27FC236}">
                      <a16:creationId xmlns:a16="http://schemas.microsoft.com/office/drawing/2014/main" id="{0F4FF7A9-09BA-46C2-9CF6-53400070285D}"/>
                    </a:ext>
                  </a:extLst>
                </p:cNvPr>
                <p:cNvCxnSpPr/>
                <p:nvPr/>
              </p:nvCxnSpPr>
              <p:spPr>
                <a:xfrm>
                  <a:off x="6139766"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C71C210E-A446-4D20-8E7D-7CE1521E2DE0}"/>
                    </a:ext>
                  </a:extLst>
                </p:cNvPr>
                <p:cNvGrpSpPr/>
                <p:nvPr/>
              </p:nvGrpSpPr>
              <p:grpSpPr>
                <a:xfrm>
                  <a:off x="5491069" y="3701225"/>
                  <a:ext cx="3113378" cy="1938304"/>
                  <a:chOff x="5491069" y="3701225"/>
                  <a:chExt cx="3113378" cy="1938304"/>
                </a:xfrm>
              </p:grpSpPr>
              <p:cxnSp>
                <p:nvCxnSpPr>
                  <p:cNvPr id="73" name="Straight Connector 72">
                    <a:extLst>
                      <a:ext uri="{FF2B5EF4-FFF2-40B4-BE49-F238E27FC236}">
                        <a16:creationId xmlns:a16="http://schemas.microsoft.com/office/drawing/2014/main" id="{D9D366FF-063D-421E-938A-2EA5B217B2F1}"/>
                      </a:ext>
                    </a:extLst>
                  </p:cNvPr>
                  <p:cNvCxnSpPr>
                    <a:cxnSpLocks/>
                  </p:cNvCxnSpPr>
                  <p:nvPr/>
                </p:nvCxnSpPr>
                <p:spPr>
                  <a:xfrm>
                    <a:off x="6114666" y="3841683"/>
                    <a:ext cx="0" cy="140326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DCFA69F-5969-41DD-B0BE-F95290FF4484}"/>
                      </a:ext>
                    </a:extLst>
                  </p:cNvPr>
                  <p:cNvCxnSpPr/>
                  <p:nvPr/>
                </p:nvCxnSpPr>
                <p:spPr>
                  <a:xfrm flipH="1">
                    <a:off x="6053043" y="3846303"/>
                    <a:ext cx="6162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41E79A2-019E-4F65-B111-2C608D87B5C8}"/>
                      </a:ext>
                    </a:extLst>
                  </p:cNvPr>
                  <p:cNvCxnSpPr/>
                  <p:nvPr/>
                </p:nvCxnSpPr>
                <p:spPr>
                  <a:xfrm flipH="1">
                    <a:off x="6053043" y="4430980"/>
                    <a:ext cx="6162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4D81A09-5F8D-483F-AE78-FFAE574958FF}"/>
                      </a:ext>
                    </a:extLst>
                  </p:cNvPr>
                  <p:cNvCxnSpPr/>
                  <p:nvPr/>
                </p:nvCxnSpPr>
                <p:spPr>
                  <a:xfrm flipH="1">
                    <a:off x="6053043" y="5007836"/>
                    <a:ext cx="6162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14563F64-BB2C-4D61-858A-8BDE282907A4}"/>
                      </a:ext>
                    </a:extLst>
                  </p:cNvPr>
                  <p:cNvSpPr txBox="1"/>
                  <p:nvPr/>
                </p:nvSpPr>
                <p:spPr>
                  <a:xfrm>
                    <a:off x="5783039" y="3701225"/>
                    <a:ext cx="324346" cy="276999"/>
                  </a:xfrm>
                  <a:prstGeom prst="rect">
                    <a:avLst/>
                  </a:prstGeom>
                  <a:noFill/>
                </p:spPr>
                <p:txBody>
                  <a:bodyPr wrap="square" rtlCol="0" anchor="ctr">
                    <a:spAutoFit/>
                  </a:bodyPr>
                  <a:lstStyle/>
                  <a:p>
                    <a:pPr algn="r"/>
                    <a:r>
                      <a:rPr lang="en-GB" sz="1200" dirty="0"/>
                      <a:t>1</a:t>
                    </a:r>
                  </a:p>
                </p:txBody>
              </p:sp>
              <p:sp>
                <p:nvSpPr>
                  <p:cNvPr id="81" name="TextBox 80">
                    <a:extLst>
                      <a:ext uri="{FF2B5EF4-FFF2-40B4-BE49-F238E27FC236}">
                        <a16:creationId xmlns:a16="http://schemas.microsoft.com/office/drawing/2014/main" id="{67132DFF-BA58-4F0D-982F-9D5425773941}"/>
                      </a:ext>
                    </a:extLst>
                  </p:cNvPr>
                  <p:cNvSpPr txBox="1"/>
                  <p:nvPr/>
                </p:nvSpPr>
                <p:spPr>
                  <a:xfrm>
                    <a:off x="5646523" y="4289641"/>
                    <a:ext cx="460862" cy="276999"/>
                  </a:xfrm>
                  <a:prstGeom prst="rect">
                    <a:avLst/>
                  </a:prstGeom>
                  <a:noFill/>
                </p:spPr>
                <p:txBody>
                  <a:bodyPr wrap="square" rtlCol="0" anchor="ctr">
                    <a:spAutoFit/>
                  </a:bodyPr>
                  <a:lstStyle/>
                  <a:p>
                    <a:pPr algn="r"/>
                    <a:r>
                      <a:rPr lang="en-GB" sz="1200" dirty="0"/>
                      <a:t>0.1</a:t>
                    </a:r>
                  </a:p>
                </p:txBody>
              </p:sp>
              <p:sp>
                <p:nvSpPr>
                  <p:cNvPr id="82" name="TextBox 81">
                    <a:extLst>
                      <a:ext uri="{FF2B5EF4-FFF2-40B4-BE49-F238E27FC236}">
                        <a16:creationId xmlns:a16="http://schemas.microsoft.com/office/drawing/2014/main" id="{A639B229-008C-45D7-A51D-B0F5E122229E}"/>
                      </a:ext>
                    </a:extLst>
                  </p:cNvPr>
                  <p:cNvSpPr txBox="1"/>
                  <p:nvPr/>
                </p:nvSpPr>
                <p:spPr>
                  <a:xfrm>
                    <a:off x="5491069" y="4868418"/>
                    <a:ext cx="616316" cy="276999"/>
                  </a:xfrm>
                  <a:prstGeom prst="rect">
                    <a:avLst/>
                  </a:prstGeom>
                  <a:noFill/>
                </p:spPr>
                <p:txBody>
                  <a:bodyPr wrap="square" rtlCol="0" anchor="ctr">
                    <a:spAutoFit/>
                  </a:bodyPr>
                  <a:lstStyle/>
                  <a:p>
                    <a:pPr algn="r"/>
                    <a:r>
                      <a:rPr lang="en-GB" sz="1200" dirty="0"/>
                      <a:t>0.01</a:t>
                    </a:r>
                  </a:p>
                </p:txBody>
              </p:sp>
              <p:cxnSp>
                <p:nvCxnSpPr>
                  <p:cNvPr id="89" name="Straight Connector 88">
                    <a:extLst>
                      <a:ext uri="{FF2B5EF4-FFF2-40B4-BE49-F238E27FC236}">
                        <a16:creationId xmlns:a16="http://schemas.microsoft.com/office/drawing/2014/main" id="{8A47B6B8-5D28-4BF8-955C-91EFC130FE6F}"/>
                      </a:ext>
                    </a:extLst>
                  </p:cNvPr>
                  <p:cNvCxnSpPr>
                    <a:cxnSpLocks/>
                  </p:cNvCxnSpPr>
                  <p:nvPr/>
                </p:nvCxnSpPr>
                <p:spPr>
                  <a:xfrm flipH="1">
                    <a:off x="6110729" y="5240632"/>
                    <a:ext cx="230536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9A270C5-B940-4D7D-A66B-2D8FAA8EA6E4}"/>
                      </a:ext>
                    </a:extLst>
                  </p:cNvPr>
                  <p:cNvCxnSpPr/>
                  <p:nvPr/>
                </p:nvCxnSpPr>
                <p:spPr>
                  <a:xfrm>
                    <a:off x="6328752"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7171420-A8E6-42D4-A2AF-43AE7C35AD72}"/>
                      </a:ext>
                    </a:extLst>
                  </p:cNvPr>
                  <p:cNvCxnSpPr/>
                  <p:nvPr/>
                </p:nvCxnSpPr>
                <p:spPr>
                  <a:xfrm>
                    <a:off x="6517739"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8312BF9B-5B7B-42B4-9F61-A82DE99E8F57}"/>
                      </a:ext>
                    </a:extLst>
                  </p:cNvPr>
                  <p:cNvCxnSpPr/>
                  <p:nvPr/>
                </p:nvCxnSpPr>
                <p:spPr>
                  <a:xfrm>
                    <a:off x="6706725"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6AC3AD33-BDDF-4818-A68B-6703FADD35B4}"/>
                      </a:ext>
                    </a:extLst>
                  </p:cNvPr>
                  <p:cNvCxnSpPr/>
                  <p:nvPr/>
                </p:nvCxnSpPr>
                <p:spPr>
                  <a:xfrm>
                    <a:off x="6895712"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00133BC-FB38-4AB2-B5EC-316ED16A77DE}"/>
                      </a:ext>
                    </a:extLst>
                  </p:cNvPr>
                  <p:cNvCxnSpPr/>
                  <p:nvPr/>
                </p:nvCxnSpPr>
                <p:spPr>
                  <a:xfrm>
                    <a:off x="7084698"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41DF046-11B8-4499-8E04-575AC316770D}"/>
                      </a:ext>
                    </a:extLst>
                  </p:cNvPr>
                  <p:cNvCxnSpPr/>
                  <p:nvPr/>
                </p:nvCxnSpPr>
                <p:spPr>
                  <a:xfrm>
                    <a:off x="7273685"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34A4145-C693-45BF-9AF2-649CCA6EB581}"/>
                      </a:ext>
                    </a:extLst>
                  </p:cNvPr>
                  <p:cNvCxnSpPr/>
                  <p:nvPr/>
                </p:nvCxnSpPr>
                <p:spPr>
                  <a:xfrm>
                    <a:off x="7462671"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DE9E50B0-57DB-4A82-989F-0330318BD816}"/>
                      </a:ext>
                    </a:extLst>
                  </p:cNvPr>
                  <p:cNvCxnSpPr/>
                  <p:nvPr/>
                </p:nvCxnSpPr>
                <p:spPr>
                  <a:xfrm>
                    <a:off x="7651658"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4BFCDD9-7F33-4E2C-B7D7-D379EA8C5ADA}"/>
                      </a:ext>
                    </a:extLst>
                  </p:cNvPr>
                  <p:cNvCxnSpPr/>
                  <p:nvPr/>
                </p:nvCxnSpPr>
                <p:spPr>
                  <a:xfrm>
                    <a:off x="7840644"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7E20834-5F49-4F55-BFDB-431B94EA0DE7}"/>
                      </a:ext>
                    </a:extLst>
                  </p:cNvPr>
                  <p:cNvCxnSpPr/>
                  <p:nvPr/>
                </p:nvCxnSpPr>
                <p:spPr>
                  <a:xfrm>
                    <a:off x="8029631"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AE019F8-18C3-4F49-8833-362A1339F0FE}"/>
                      </a:ext>
                    </a:extLst>
                  </p:cNvPr>
                  <p:cNvCxnSpPr/>
                  <p:nvPr/>
                </p:nvCxnSpPr>
                <p:spPr>
                  <a:xfrm>
                    <a:off x="8218617"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CC7258C-D298-486C-89D5-9557EBEB78FE}"/>
                      </a:ext>
                    </a:extLst>
                  </p:cNvPr>
                  <p:cNvCxnSpPr/>
                  <p:nvPr/>
                </p:nvCxnSpPr>
                <p:spPr>
                  <a:xfrm>
                    <a:off x="8407603" y="5238250"/>
                    <a:ext cx="0" cy="540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F56651BA-BE57-46ED-B3FE-975D21AF9A70}"/>
                      </a:ext>
                    </a:extLst>
                  </p:cNvPr>
                  <p:cNvSpPr txBox="1"/>
                  <p:nvPr/>
                </p:nvSpPr>
                <p:spPr>
                  <a:xfrm rot="21600000">
                    <a:off x="6123723" y="5267948"/>
                    <a:ext cx="400516" cy="246221"/>
                  </a:xfrm>
                  <a:prstGeom prst="rect">
                    <a:avLst/>
                  </a:prstGeom>
                  <a:noFill/>
                </p:spPr>
                <p:txBody>
                  <a:bodyPr wrap="square" rtlCol="0" anchor="t">
                    <a:spAutoFit/>
                  </a:bodyPr>
                  <a:lstStyle/>
                  <a:p>
                    <a:pPr algn="ctr"/>
                    <a:r>
                      <a:rPr lang="en-US" sz="950" dirty="0"/>
                      <a:t>8</a:t>
                    </a:r>
                    <a:endParaRPr lang="en-GB" sz="950" dirty="0"/>
                  </a:p>
                </p:txBody>
              </p:sp>
              <p:sp>
                <p:nvSpPr>
                  <p:cNvPr id="105" name="TextBox 104">
                    <a:extLst>
                      <a:ext uri="{FF2B5EF4-FFF2-40B4-BE49-F238E27FC236}">
                        <a16:creationId xmlns:a16="http://schemas.microsoft.com/office/drawing/2014/main" id="{E91696C0-B87F-4698-A110-7A48C08A906E}"/>
                      </a:ext>
                    </a:extLst>
                  </p:cNvPr>
                  <p:cNvSpPr txBox="1"/>
                  <p:nvPr/>
                </p:nvSpPr>
                <p:spPr>
                  <a:xfrm rot="21600000">
                    <a:off x="6312833" y="5267948"/>
                    <a:ext cx="400516" cy="246221"/>
                  </a:xfrm>
                  <a:prstGeom prst="rect">
                    <a:avLst/>
                  </a:prstGeom>
                  <a:noFill/>
                </p:spPr>
                <p:txBody>
                  <a:bodyPr wrap="square" rtlCol="0" anchor="t">
                    <a:spAutoFit/>
                  </a:bodyPr>
                  <a:lstStyle/>
                  <a:p>
                    <a:pPr algn="ctr"/>
                    <a:r>
                      <a:rPr lang="en-GB" sz="950" dirty="0"/>
                      <a:t>15</a:t>
                    </a:r>
                  </a:p>
                </p:txBody>
              </p:sp>
              <p:sp>
                <p:nvSpPr>
                  <p:cNvPr id="106" name="TextBox 105">
                    <a:extLst>
                      <a:ext uri="{FF2B5EF4-FFF2-40B4-BE49-F238E27FC236}">
                        <a16:creationId xmlns:a16="http://schemas.microsoft.com/office/drawing/2014/main" id="{CFD9F21B-1197-45CD-85D3-0F50D5D1939A}"/>
                      </a:ext>
                    </a:extLst>
                  </p:cNvPr>
                  <p:cNvSpPr txBox="1"/>
                  <p:nvPr/>
                </p:nvSpPr>
                <p:spPr>
                  <a:xfrm rot="21600000">
                    <a:off x="6501942" y="5267948"/>
                    <a:ext cx="400516" cy="246221"/>
                  </a:xfrm>
                  <a:prstGeom prst="rect">
                    <a:avLst/>
                  </a:prstGeom>
                  <a:noFill/>
                </p:spPr>
                <p:txBody>
                  <a:bodyPr wrap="square" rtlCol="0" anchor="t">
                    <a:spAutoFit/>
                  </a:bodyPr>
                  <a:lstStyle/>
                  <a:p>
                    <a:pPr algn="ctr"/>
                    <a:r>
                      <a:rPr lang="en-US" sz="950" dirty="0"/>
                      <a:t>22</a:t>
                    </a:r>
                    <a:endParaRPr lang="en-GB" sz="950" dirty="0"/>
                  </a:p>
                </p:txBody>
              </p:sp>
              <p:sp>
                <p:nvSpPr>
                  <p:cNvPr id="107" name="TextBox 106">
                    <a:extLst>
                      <a:ext uri="{FF2B5EF4-FFF2-40B4-BE49-F238E27FC236}">
                        <a16:creationId xmlns:a16="http://schemas.microsoft.com/office/drawing/2014/main" id="{B642D52F-9168-4135-9291-10490A8A2AF5}"/>
                      </a:ext>
                    </a:extLst>
                  </p:cNvPr>
                  <p:cNvSpPr txBox="1"/>
                  <p:nvPr/>
                </p:nvSpPr>
                <p:spPr>
                  <a:xfrm rot="21600000">
                    <a:off x="6691052" y="5267948"/>
                    <a:ext cx="400516" cy="246221"/>
                  </a:xfrm>
                  <a:prstGeom prst="rect">
                    <a:avLst/>
                  </a:prstGeom>
                  <a:noFill/>
                </p:spPr>
                <p:txBody>
                  <a:bodyPr wrap="square" rtlCol="0" anchor="t">
                    <a:spAutoFit/>
                  </a:bodyPr>
                  <a:lstStyle/>
                  <a:p>
                    <a:pPr algn="ctr"/>
                    <a:r>
                      <a:rPr lang="en-US" sz="950" dirty="0"/>
                      <a:t>29</a:t>
                    </a:r>
                    <a:endParaRPr lang="en-GB" sz="950" dirty="0"/>
                  </a:p>
                </p:txBody>
              </p:sp>
              <p:sp>
                <p:nvSpPr>
                  <p:cNvPr id="108" name="TextBox 107">
                    <a:extLst>
                      <a:ext uri="{FF2B5EF4-FFF2-40B4-BE49-F238E27FC236}">
                        <a16:creationId xmlns:a16="http://schemas.microsoft.com/office/drawing/2014/main" id="{D4828266-A1ED-4EF5-9424-817B07EB4DF6}"/>
                      </a:ext>
                    </a:extLst>
                  </p:cNvPr>
                  <p:cNvSpPr txBox="1"/>
                  <p:nvPr/>
                </p:nvSpPr>
                <p:spPr>
                  <a:xfrm rot="21600000">
                    <a:off x="6880161" y="5267948"/>
                    <a:ext cx="400516" cy="246221"/>
                  </a:xfrm>
                  <a:prstGeom prst="rect">
                    <a:avLst/>
                  </a:prstGeom>
                  <a:noFill/>
                </p:spPr>
                <p:txBody>
                  <a:bodyPr wrap="square" rtlCol="0" anchor="t">
                    <a:spAutoFit/>
                  </a:bodyPr>
                  <a:lstStyle/>
                  <a:p>
                    <a:pPr algn="ctr"/>
                    <a:r>
                      <a:rPr lang="en-US" sz="950" dirty="0"/>
                      <a:t>36</a:t>
                    </a:r>
                    <a:endParaRPr lang="en-GB" sz="950" dirty="0"/>
                  </a:p>
                </p:txBody>
              </p:sp>
              <p:sp>
                <p:nvSpPr>
                  <p:cNvPr id="109" name="TextBox 108">
                    <a:extLst>
                      <a:ext uri="{FF2B5EF4-FFF2-40B4-BE49-F238E27FC236}">
                        <a16:creationId xmlns:a16="http://schemas.microsoft.com/office/drawing/2014/main" id="{01BCDB66-2E03-4871-B9A9-6125B9BBEA28}"/>
                      </a:ext>
                    </a:extLst>
                  </p:cNvPr>
                  <p:cNvSpPr txBox="1"/>
                  <p:nvPr/>
                </p:nvSpPr>
                <p:spPr>
                  <a:xfrm rot="21600000">
                    <a:off x="7069270" y="5267948"/>
                    <a:ext cx="400516" cy="246221"/>
                  </a:xfrm>
                  <a:prstGeom prst="rect">
                    <a:avLst/>
                  </a:prstGeom>
                  <a:noFill/>
                </p:spPr>
                <p:txBody>
                  <a:bodyPr wrap="square" rtlCol="0" anchor="t">
                    <a:spAutoFit/>
                  </a:bodyPr>
                  <a:lstStyle/>
                  <a:p>
                    <a:pPr algn="ctr"/>
                    <a:r>
                      <a:rPr lang="en-US" sz="950" dirty="0"/>
                      <a:t>43</a:t>
                    </a:r>
                    <a:endParaRPr lang="en-GB" sz="950" dirty="0"/>
                  </a:p>
                </p:txBody>
              </p:sp>
              <p:sp>
                <p:nvSpPr>
                  <p:cNvPr id="110" name="TextBox 109">
                    <a:extLst>
                      <a:ext uri="{FF2B5EF4-FFF2-40B4-BE49-F238E27FC236}">
                        <a16:creationId xmlns:a16="http://schemas.microsoft.com/office/drawing/2014/main" id="{81B7BFFC-01BB-4920-9A19-77D949F4F531}"/>
                      </a:ext>
                    </a:extLst>
                  </p:cNvPr>
                  <p:cNvSpPr txBox="1"/>
                  <p:nvPr/>
                </p:nvSpPr>
                <p:spPr>
                  <a:xfrm rot="21600000">
                    <a:off x="7258379" y="5267948"/>
                    <a:ext cx="400516" cy="246221"/>
                  </a:xfrm>
                  <a:prstGeom prst="rect">
                    <a:avLst/>
                  </a:prstGeom>
                  <a:noFill/>
                </p:spPr>
                <p:txBody>
                  <a:bodyPr wrap="square" rtlCol="0" anchor="t">
                    <a:spAutoFit/>
                  </a:bodyPr>
                  <a:lstStyle/>
                  <a:p>
                    <a:pPr algn="ctr"/>
                    <a:r>
                      <a:rPr lang="en-US" sz="950" dirty="0"/>
                      <a:t>50</a:t>
                    </a:r>
                    <a:endParaRPr lang="en-GB" sz="950" dirty="0"/>
                  </a:p>
                </p:txBody>
              </p:sp>
              <p:sp>
                <p:nvSpPr>
                  <p:cNvPr id="111" name="TextBox 110">
                    <a:extLst>
                      <a:ext uri="{FF2B5EF4-FFF2-40B4-BE49-F238E27FC236}">
                        <a16:creationId xmlns:a16="http://schemas.microsoft.com/office/drawing/2014/main" id="{B9276194-6DDD-4F12-B1E4-2FD9E27A46C3}"/>
                      </a:ext>
                    </a:extLst>
                  </p:cNvPr>
                  <p:cNvSpPr txBox="1"/>
                  <p:nvPr/>
                </p:nvSpPr>
                <p:spPr>
                  <a:xfrm rot="21600000">
                    <a:off x="7447488" y="5267948"/>
                    <a:ext cx="400516" cy="246221"/>
                  </a:xfrm>
                  <a:prstGeom prst="rect">
                    <a:avLst/>
                  </a:prstGeom>
                  <a:noFill/>
                </p:spPr>
                <p:txBody>
                  <a:bodyPr wrap="square" rtlCol="0" anchor="t">
                    <a:spAutoFit/>
                  </a:bodyPr>
                  <a:lstStyle/>
                  <a:p>
                    <a:pPr algn="ctr"/>
                    <a:r>
                      <a:rPr lang="en-US" sz="950" dirty="0"/>
                      <a:t>57</a:t>
                    </a:r>
                    <a:endParaRPr lang="en-GB" sz="950" dirty="0"/>
                  </a:p>
                </p:txBody>
              </p:sp>
              <p:sp>
                <p:nvSpPr>
                  <p:cNvPr id="112" name="TextBox 111">
                    <a:extLst>
                      <a:ext uri="{FF2B5EF4-FFF2-40B4-BE49-F238E27FC236}">
                        <a16:creationId xmlns:a16="http://schemas.microsoft.com/office/drawing/2014/main" id="{31A9A6AB-0270-41A2-95AA-5D34BE679963}"/>
                      </a:ext>
                    </a:extLst>
                  </p:cNvPr>
                  <p:cNvSpPr txBox="1"/>
                  <p:nvPr/>
                </p:nvSpPr>
                <p:spPr>
                  <a:xfrm rot="21600000">
                    <a:off x="7636598" y="5267948"/>
                    <a:ext cx="400516" cy="246221"/>
                  </a:xfrm>
                  <a:prstGeom prst="rect">
                    <a:avLst/>
                  </a:prstGeom>
                  <a:noFill/>
                </p:spPr>
                <p:txBody>
                  <a:bodyPr wrap="square" rtlCol="0" anchor="t">
                    <a:spAutoFit/>
                  </a:bodyPr>
                  <a:lstStyle/>
                  <a:p>
                    <a:pPr algn="ctr"/>
                    <a:r>
                      <a:rPr lang="en-US" sz="950" dirty="0"/>
                      <a:t>64</a:t>
                    </a:r>
                    <a:endParaRPr lang="en-GB" sz="950" dirty="0"/>
                  </a:p>
                </p:txBody>
              </p:sp>
              <p:sp>
                <p:nvSpPr>
                  <p:cNvPr id="113" name="TextBox 112">
                    <a:extLst>
                      <a:ext uri="{FF2B5EF4-FFF2-40B4-BE49-F238E27FC236}">
                        <a16:creationId xmlns:a16="http://schemas.microsoft.com/office/drawing/2014/main" id="{BCA53CC8-EA1E-42BE-9E3C-83B6FEEE8D9C}"/>
                      </a:ext>
                    </a:extLst>
                  </p:cNvPr>
                  <p:cNvSpPr txBox="1"/>
                  <p:nvPr/>
                </p:nvSpPr>
                <p:spPr>
                  <a:xfrm rot="21600000">
                    <a:off x="7825707" y="5267948"/>
                    <a:ext cx="400516" cy="246221"/>
                  </a:xfrm>
                  <a:prstGeom prst="rect">
                    <a:avLst/>
                  </a:prstGeom>
                  <a:noFill/>
                </p:spPr>
                <p:txBody>
                  <a:bodyPr wrap="square" rtlCol="0" anchor="t">
                    <a:spAutoFit/>
                  </a:bodyPr>
                  <a:lstStyle/>
                  <a:p>
                    <a:pPr algn="ctr"/>
                    <a:r>
                      <a:rPr lang="en-US" sz="950" dirty="0"/>
                      <a:t>71</a:t>
                    </a:r>
                    <a:endParaRPr lang="en-GB" sz="950" dirty="0"/>
                  </a:p>
                </p:txBody>
              </p:sp>
              <p:sp>
                <p:nvSpPr>
                  <p:cNvPr id="114" name="TextBox 113">
                    <a:extLst>
                      <a:ext uri="{FF2B5EF4-FFF2-40B4-BE49-F238E27FC236}">
                        <a16:creationId xmlns:a16="http://schemas.microsoft.com/office/drawing/2014/main" id="{BF393EEA-9DC0-4D0C-8449-D3BC87D2E2A2}"/>
                      </a:ext>
                    </a:extLst>
                  </p:cNvPr>
                  <p:cNvSpPr txBox="1"/>
                  <p:nvPr/>
                </p:nvSpPr>
                <p:spPr>
                  <a:xfrm rot="21600000">
                    <a:off x="8014816" y="5267948"/>
                    <a:ext cx="400516" cy="246221"/>
                  </a:xfrm>
                  <a:prstGeom prst="rect">
                    <a:avLst/>
                  </a:prstGeom>
                  <a:noFill/>
                </p:spPr>
                <p:txBody>
                  <a:bodyPr wrap="square" rtlCol="0" anchor="t">
                    <a:spAutoFit/>
                  </a:bodyPr>
                  <a:lstStyle/>
                  <a:p>
                    <a:pPr algn="ctr"/>
                    <a:r>
                      <a:rPr lang="en-US" sz="950" dirty="0"/>
                      <a:t>78</a:t>
                    </a:r>
                    <a:endParaRPr lang="en-GB" sz="950" dirty="0"/>
                  </a:p>
                </p:txBody>
              </p:sp>
              <p:sp>
                <p:nvSpPr>
                  <p:cNvPr id="115" name="TextBox 114">
                    <a:extLst>
                      <a:ext uri="{FF2B5EF4-FFF2-40B4-BE49-F238E27FC236}">
                        <a16:creationId xmlns:a16="http://schemas.microsoft.com/office/drawing/2014/main" id="{93D5AB8A-D73A-48AA-9287-0F153609279C}"/>
                      </a:ext>
                    </a:extLst>
                  </p:cNvPr>
                  <p:cNvSpPr txBox="1"/>
                  <p:nvPr/>
                </p:nvSpPr>
                <p:spPr>
                  <a:xfrm rot="21600000">
                    <a:off x="8203931" y="5267949"/>
                    <a:ext cx="400516" cy="246221"/>
                  </a:xfrm>
                  <a:prstGeom prst="rect">
                    <a:avLst/>
                  </a:prstGeom>
                  <a:noFill/>
                </p:spPr>
                <p:txBody>
                  <a:bodyPr wrap="square" rtlCol="0" anchor="t">
                    <a:spAutoFit/>
                  </a:bodyPr>
                  <a:lstStyle/>
                  <a:p>
                    <a:pPr algn="ctr"/>
                    <a:r>
                      <a:rPr lang="en-US" sz="950" dirty="0"/>
                      <a:t>85</a:t>
                    </a:r>
                    <a:endParaRPr lang="en-GB" sz="950" dirty="0"/>
                  </a:p>
                </p:txBody>
              </p:sp>
              <p:sp>
                <p:nvSpPr>
                  <p:cNvPr id="116" name="TextBox 115">
                    <a:extLst>
                      <a:ext uri="{FF2B5EF4-FFF2-40B4-BE49-F238E27FC236}">
                        <a16:creationId xmlns:a16="http://schemas.microsoft.com/office/drawing/2014/main" id="{9EB81570-7E34-428D-AA72-FCA139ECB07A}"/>
                      </a:ext>
                    </a:extLst>
                  </p:cNvPr>
                  <p:cNvSpPr txBox="1"/>
                  <p:nvPr/>
                </p:nvSpPr>
                <p:spPr>
                  <a:xfrm>
                    <a:off x="7087298" y="5393308"/>
                    <a:ext cx="519765" cy="246221"/>
                  </a:xfrm>
                  <a:prstGeom prst="rect">
                    <a:avLst/>
                  </a:prstGeom>
                  <a:noFill/>
                </p:spPr>
                <p:txBody>
                  <a:bodyPr wrap="square" rtlCol="0" anchor="t">
                    <a:spAutoFit/>
                  </a:bodyPr>
                  <a:lstStyle/>
                  <a:p>
                    <a:pPr algn="ctr"/>
                    <a:r>
                      <a:rPr lang="en-US" sz="1000" dirty="0"/>
                      <a:t>Day</a:t>
                    </a:r>
                    <a:endParaRPr lang="en-GB" sz="1000" dirty="0"/>
                  </a:p>
                </p:txBody>
              </p:sp>
            </p:grpSp>
          </p:grpSp>
          <p:sp>
            <p:nvSpPr>
              <p:cNvPr id="117" name="TextBox 116">
                <a:extLst>
                  <a:ext uri="{FF2B5EF4-FFF2-40B4-BE49-F238E27FC236}">
                    <a16:creationId xmlns:a16="http://schemas.microsoft.com/office/drawing/2014/main" id="{47AEF15A-8C6B-4184-AB20-0078CFF1D88B}"/>
                  </a:ext>
                </a:extLst>
              </p:cNvPr>
              <p:cNvSpPr txBox="1"/>
              <p:nvPr/>
            </p:nvSpPr>
            <p:spPr>
              <a:xfrm rot="16200000">
                <a:off x="4332973" y="4274795"/>
                <a:ext cx="1885345" cy="526839"/>
              </a:xfrm>
              <a:prstGeom prst="rect">
                <a:avLst/>
              </a:prstGeom>
              <a:noFill/>
            </p:spPr>
            <p:txBody>
              <a:bodyPr wrap="square" rtlCol="0" anchor="b">
                <a:spAutoFit/>
              </a:bodyPr>
              <a:lstStyle/>
              <a:p>
                <a:pPr algn="ctr"/>
                <a:r>
                  <a:rPr lang="en-US" sz="1200" dirty="0" err="1"/>
                  <a:t>HBeAg</a:t>
                </a:r>
                <a:r>
                  <a:rPr lang="en-US" sz="1200" dirty="0"/>
                  <a:t> in serum (normalized to pre-dose)</a:t>
                </a:r>
                <a:endParaRPr lang="en-GB" sz="1200" dirty="0"/>
              </a:p>
            </p:txBody>
          </p:sp>
        </p:grpSp>
        <p:cxnSp>
          <p:nvCxnSpPr>
            <p:cNvPr id="310" name="Straight Connector 309">
              <a:extLst>
                <a:ext uri="{FF2B5EF4-FFF2-40B4-BE49-F238E27FC236}">
                  <a16:creationId xmlns:a16="http://schemas.microsoft.com/office/drawing/2014/main" id="{11F68EB0-65D0-4C39-8DE2-AEAB65A0FAFF}"/>
                </a:ext>
              </a:extLst>
            </p:cNvPr>
            <p:cNvCxnSpPr>
              <a:cxnSpLocks/>
            </p:cNvCxnSpPr>
            <p:nvPr/>
          </p:nvCxnSpPr>
          <p:spPr>
            <a:xfrm flipH="1">
              <a:off x="6254745" y="4818465"/>
              <a:ext cx="2343677" cy="0"/>
            </a:xfrm>
            <a:prstGeom prst="line">
              <a:avLst/>
            </a:prstGeom>
            <a:ln w="19050">
              <a:solidFill>
                <a:schemeClr val="tx1">
                  <a:lumMod val="50000"/>
                  <a:lumOff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4BAF2349-FC8B-438E-A7BF-07C7E26DFA90}"/>
                </a:ext>
              </a:extLst>
            </p:cNvPr>
            <p:cNvSpPr txBox="1"/>
            <p:nvPr/>
          </p:nvSpPr>
          <p:spPr>
            <a:xfrm>
              <a:off x="6171866" y="4590594"/>
              <a:ext cx="708615" cy="276999"/>
            </a:xfrm>
            <a:prstGeom prst="rect">
              <a:avLst/>
            </a:prstGeom>
            <a:noFill/>
          </p:spPr>
          <p:txBody>
            <a:bodyPr wrap="square" rtlCol="0" anchor="ctr">
              <a:spAutoFit/>
            </a:bodyPr>
            <a:lstStyle/>
            <a:p>
              <a:pPr algn="r"/>
              <a:r>
                <a:rPr lang="en-GB" sz="1200" dirty="0"/>
                <a:t>LLOQ</a:t>
              </a:r>
            </a:p>
          </p:txBody>
        </p:sp>
        <p:grpSp>
          <p:nvGrpSpPr>
            <p:cNvPr id="145" name="Group 144">
              <a:extLst>
                <a:ext uri="{FF2B5EF4-FFF2-40B4-BE49-F238E27FC236}">
                  <a16:creationId xmlns:a16="http://schemas.microsoft.com/office/drawing/2014/main" id="{A3879AFE-2CE4-41C0-8588-294BD938EA6D}"/>
                </a:ext>
              </a:extLst>
            </p:cNvPr>
            <p:cNvGrpSpPr/>
            <p:nvPr/>
          </p:nvGrpSpPr>
          <p:grpSpPr>
            <a:xfrm>
              <a:off x="6444805" y="3583862"/>
              <a:ext cx="2016741" cy="676529"/>
              <a:chOff x="6444805" y="3583862"/>
              <a:chExt cx="2016741" cy="676529"/>
            </a:xfrm>
          </p:grpSpPr>
          <p:grpSp>
            <p:nvGrpSpPr>
              <p:cNvPr id="76" name="Group 75">
                <a:extLst>
                  <a:ext uri="{FF2B5EF4-FFF2-40B4-BE49-F238E27FC236}">
                    <a16:creationId xmlns:a16="http://schemas.microsoft.com/office/drawing/2014/main" id="{859025F6-9ADB-4F62-AD88-42ECAB2DFFF7}"/>
                  </a:ext>
                </a:extLst>
              </p:cNvPr>
              <p:cNvGrpSpPr/>
              <p:nvPr/>
            </p:nvGrpSpPr>
            <p:grpSpPr>
              <a:xfrm>
                <a:off x="7061905" y="3793727"/>
                <a:ext cx="902474" cy="403743"/>
                <a:chOff x="7061905" y="3793727"/>
                <a:chExt cx="902474" cy="403743"/>
              </a:xfrm>
            </p:grpSpPr>
            <p:cxnSp>
              <p:nvCxnSpPr>
                <p:cNvPr id="279" name="Straight Connector 278">
                  <a:extLst>
                    <a:ext uri="{FF2B5EF4-FFF2-40B4-BE49-F238E27FC236}">
                      <a16:creationId xmlns:a16="http://schemas.microsoft.com/office/drawing/2014/main" id="{A77DBD4A-D7CB-4D7C-AE28-DCB97A2EE2B1}"/>
                    </a:ext>
                  </a:extLst>
                </p:cNvPr>
                <p:cNvCxnSpPr/>
                <p:nvPr/>
              </p:nvCxnSpPr>
              <p:spPr>
                <a:xfrm>
                  <a:off x="7892379" y="3798783"/>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8AF0489F-4972-4EFB-88A3-4D0E1DA8F6EB}"/>
                    </a:ext>
                  </a:extLst>
                </p:cNvPr>
                <p:cNvCxnSpPr/>
                <p:nvPr/>
              </p:nvCxnSpPr>
              <p:spPr>
                <a:xfrm>
                  <a:off x="7729338" y="3960754"/>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4077DB80-D533-4E7F-9EE0-9F539B363199}"/>
                    </a:ext>
                  </a:extLst>
                </p:cNvPr>
                <p:cNvCxnSpPr/>
                <p:nvPr/>
              </p:nvCxnSpPr>
              <p:spPr>
                <a:xfrm>
                  <a:off x="7562305" y="3915636"/>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089BFEDA-9B98-44D5-B3DE-687884CA74B0}"/>
                    </a:ext>
                  </a:extLst>
                </p:cNvPr>
                <p:cNvCxnSpPr/>
                <p:nvPr/>
              </p:nvCxnSpPr>
              <p:spPr>
                <a:xfrm>
                  <a:off x="7392736" y="3948200"/>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6E1CA7AA-F88D-421F-B91C-31E3F94E83E6}"/>
                    </a:ext>
                  </a:extLst>
                </p:cNvPr>
                <p:cNvCxnSpPr/>
                <p:nvPr/>
              </p:nvCxnSpPr>
              <p:spPr>
                <a:xfrm>
                  <a:off x="7225814" y="4058619"/>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5280C342-694E-4D38-BD63-585D3E12AA94}"/>
                    </a:ext>
                  </a:extLst>
                </p:cNvPr>
                <p:cNvCxnSpPr/>
                <p:nvPr/>
              </p:nvCxnSpPr>
              <p:spPr>
                <a:xfrm>
                  <a:off x="7061905" y="4128091"/>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A0BA2CEE-4FC8-4622-82E6-CDA0C9A0694E}"/>
                    </a:ext>
                  </a:extLst>
                </p:cNvPr>
                <p:cNvCxnSpPr>
                  <a:cxnSpLocks/>
                </p:cNvCxnSpPr>
                <p:nvPr/>
              </p:nvCxnSpPr>
              <p:spPr>
                <a:xfrm rot="16200000">
                  <a:off x="7892554" y="382972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a:extLst>
                    <a:ext uri="{FF2B5EF4-FFF2-40B4-BE49-F238E27FC236}">
                      <a16:creationId xmlns:a16="http://schemas.microsoft.com/office/drawing/2014/main" id="{0095646B-F4AD-41BA-B086-94B2962FE80A}"/>
                    </a:ext>
                  </a:extLst>
                </p:cNvPr>
                <p:cNvCxnSpPr>
                  <a:cxnSpLocks/>
                </p:cNvCxnSpPr>
                <p:nvPr/>
              </p:nvCxnSpPr>
              <p:spPr>
                <a:xfrm rot="16200000">
                  <a:off x="7561851" y="3951635"/>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FEDBE6CB-1E2B-4FBE-8972-F1EF20E18A12}"/>
                    </a:ext>
                  </a:extLst>
                </p:cNvPr>
                <p:cNvCxnSpPr>
                  <a:cxnSpLocks/>
                </p:cNvCxnSpPr>
                <p:nvPr/>
              </p:nvCxnSpPr>
              <p:spPr>
                <a:xfrm rot="16200000">
                  <a:off x="7226651" y="4094619"/>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1FB80AFC-34FD-4C8C-82A8-F52B04385C9F}"/>
                    </a:ext>
                  </a:extLst>
                </p:cNvPr>
                <p:cNvCxnSpPr>
                  <a:cxnSpLocks/>
                </p:cNvCxnSpPr>
                <p:nvPr/>
              </p:nvCxnSpPr>
              <p:spPr>
                <a:xfrm rot="16200000">
                  <a:off x="7060845" y="4161470"/>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47" name="Isosceles Triangle 246">
                  <a:extLst>
                    <a:ext uri="{FF2B5EF4-FFF2-40B4-BE49-F238E27FC236}">
                      <a16:creationId xmlns:a16="http://schemas.microsoft.com/office/drawing/2014/main" id="{3208D4A5-9AA4-45BB-82B5-18E32C68F725}"/>
                    </a:ext>
                  </a:extLst>
                </p:cNvPr>
                <p:cNvSpPr/>
                <p:nvPr/>
              </p:nvSpPr>
              <p:spPr>
                <a:xfrm>
                  <a:off x="7562850" y="394027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8" name="Straight Connector 277">
                <a:extLst>
                  <a:ext uri="{FF2B5EF4-FFF2-40B4-BE49-F238E27FC236}">
                    <a16:creationId xmlns:a16="http://schemas.microsoft.com/office/drawing/2014/main" id="{09282A60-15C8-43FD-BDCC-11A82754C955}"/>
                  </a:ext>
                </a:extLst>
              </p:cNvPr>
              <p:cNvCxnSpPr/>
              <p:nvPr/>
            </p:nvCxnSpPr>
            <p:spPr>
              <a:xfrm>
                <a:off x="8058757" y="3783210"/>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1234414F-BFB8-4043-9E43-AA4B2CBE9382}"/>
                  </a:ext>
                </a:extLst>
              </p:cNvPr>
              <p:cNvCxnSpPr>
                <a:cxnSpLocks/>
              </p:cNvCxnSpPr>
              <p:nvPr/>
            </p:nvCxnSpPr>
            <p:spPr>
              <a:xfrm rot="16200000">
                <a:off x="8058757" y="3819210"/>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83" name="Group 82">
                <a:extLst>
                  <a:ext uri="{FF2B5EF4-FFF2-40B4-BE49-F238E27FC236}">
                    <a16:creationId xmlns:a16="http://schemas.microsoft.com/office/drawing/2014/main" id="{8DD6BE99-A6C7-4CE5-93E3-D7FA5EF2305E}"/>
                  </a:ext>
                </a:extLst>
              </p:cNvPr>
              <p:cNvGrpSpPr/>
              <p:nvPr/>
            </p:nvGrpSpPr>
            <p:grpSpPr>
              <a:xfrm>
                <a:off x="7394887" y="3813361"/>
                <a:ext cx="1066659" cy="239612"/>
                <a:chOff x="7394887" y="3813361"/>
                <a:chExt cx="1066659" cy="239612"/>
              </a:xfrm>
            </p:grpSpPr>
            <p:cxnSp>
              <p:nvCxnSpPr>
                <p:cNvPr id="276" name="Straight Connector 275">
                  <a:extLst>
                    <a:ext uri="{FF2B5EF4-FFF2-40B4-BE49-F238E27FC236}">
                      <a16:creationId xmlns:a16="http://schemas.microsoft.com/office/drawing/2014/main" id="{0F26A885-271A-409F-B67C-571AE6383AEE}"/>
                    </a:ext>
                  </a:extLst>
                </p:cNvPr>
                <p:cNvCxnSpPr/>
                <p:nvPr/>
              </p:nvCxnSpPr>
              <p:spPr>
                <a:xfrm>
                  <a:off x="8388252" y="3836643"/>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EACE0F80-04A0-42B0-8B50-B22778311206}"/>
                    </a:ext>
                  </a:extLst>
                </p:cNvPr>
                <p:cNvCxnSpPr/>
                <p:nvPr/>
              </p:nvCxnSpPr>
              <p:spPr>
                <a:xfrm>
                  <a:off x="8223061" y="3877429"/>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10C078E5-7430-4378-9D82-F11ED4E2A76C}"/>
                    </a:ext>
                  </a:extLst>
                </p:cNvPr>
                <p:cNvCxnSpPr>
                  <a:cxnSpLocks/>
                </p:cNvCxnSpPr>
                <p:nvPr/>
              </p:nvCxnSpPr>
              <p:spPr>
                <a:xfrm rot="16200000">
                  <a:off x="8390210" y="3868109"/>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D47EF11F-2C13-4804-9319-0699A9003984}"/>
                    </a:ext>
                  </a:extLst>
                </p:cNvPr>
                <p:cNvCxnSpPr>
                  <a:cxnSpLocks/>
                </p:cNvCxnSpPr>
                <p:nvPr/>
              </p:nvCxnSpPr>
              <p:spPr>
                <a:xfrm rot="16200000">
                  <a:off x="8226505" y="3915636"/>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6961842C-EAEF-42C1-BA9A-200648E3A005}"/>
                    </a:ext>
                  </a:extLst>
                </p:cNvPr>
                <p:cNvCxnSpPr>
                  <a:cxnSpLocks/>
                </p:cNvCxnSpPr>
                <p:nvPr/>
              </p:nvCxnSpPr>
              <p:spPr>
                <a:xfrm rot="16200000">
                  <a:off x="7392782" y="3984200"/>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42" name="Isosceles Triangle 241">
                  <a:extLst>
                    <a:ext uri="{FF2B5EF4-FFF2-40B4-BE49-F238E27FC236}">
                      <a16:creationId xmlns:a16="http://schemas.microsoft.com/office/drawing/2014/main" id="{B22FBB30-69C5-4A92-A32E-083E01EFC305}"/>
                    </a:ext>
                  </a:extLst>
                </p:cNvPr>
                <p:cNvSpPr/>
                <p:nvPr/>
              </p:nvSpPr>
              <p:spPr>
                <a:xfrm>
                  <a:off x="8389546" y="3869916"/>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id="{17DEC1B7-5673-4382-AA72-578B4F0FDC73}"/>
                    </a:ext>
                  </a:extLst>
                </p:cNvPr>
                <p:cNvSpPr/>
                <p:nvPr/>
              </p:nvSpPr>
              <p:spPr>
                <a:xfrm>
                  <a:off x="8225353" y="390083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Isosceles Triangle 243">
                  <a:extLst>
                    <a:ext uri="{FF2B5EF4-FFF2-40B4-BE49-F238E27FC236}">
                      <a16:creationId xmlns:a16="http://schemas.microsoft.com/office/drawing/2014/main" id="{5BB569D1-ADE9-4BA4-B762-4D25A538AD0C}"/>
                    </a:ext>
                  </a:extLst>
                </p:cNvPr>
                <p:cNvSpPr/>
                <p:nvPr/>
              </p:nvSpPr>
              <p:spPr>
                <a:xfrm>
                  <a:off x="8058943" y="381336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A989D363-13FC-4B00-AC41-E61F97A9AB32}"/>
                    </a:ext>
                  </a:extLst>
                </p:cNvPr>
                <p:cNvSpPr/>
                <p:nvPr/>
              </p:nvSpPr>
              <p:spPr>
                <a:xfrm>
                  <a:off x="7892929" y="3829542"/>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id="{FEEFA528-1C65-4647-885C-D2161FE33BF2}"/>
                    </a:ext>
                  </a:extLst>
                </p:cNvPr>
                <p:cNvSpPr/>
                <p:nvPr/>
              </p:nvSpPr>
              <p:spPr>
                <a:xfrm>
                  <a:off x="7726915" y="397352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a:extLst>
                    <a:ext uri="{FF2B5EF4-FFF2-40B4-BE49-F238E27FC236}">
                      <a16:creationId xmlns:a16="http://schemas.microsoft.com/office/drawing/2014/main" id="{CFEC063F-DC9F-4774-8839-D30913272BEC}"/>
                    </a:ext>
                  </a:extLst>
                </p:cNvPr>
                <p:cNvSpPr/>
                <p:nvPr/>
              </p:nvSpPr>
              <p:spPr>
                <a:xfrm>
                  <a:off x="7394887" y="3980973"/>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9" name="Isosceles Triangle 248">
                <a:extLst>
                  <a:ext uri="{FF2B5EF4-FFF2-40B4-BE49-F238E27FC236}">
                    <a16:creationId xmlns:a16="http://schemas.microsoft.com/office/drawing/2014/main" id="{177F5763-0048-446B-962E-91D01B003F96}"/>
                  </a:ext>
                </a:extLst>
              </p:cNvPr>
              <p:cNvSpPr/>
              <p:nvPr/>
            </p:nvSpPr>
            <p:spPr>
              <a:xfrm>
                <a:off x="7226776" y="407702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4896EAF8-8B9C-4C77-979B-999A06824903}"/>
                  </a:ext>
                </a:extLst>
              </p:cNvPr>
              <p:cNvGrpSpPr/>
              <p:nvPr/>
            </p:nvGrpSpPr>
            <p:grpSpPr>
              <a:xfrm>
                <a:off x="6444805" y="3583862"/>
                <a:ext cx="1983581" cy="623887"/>
                <a:chOff x="6444805" y="3583862"/>
                <a:chExt cx="1983581" cy="623887"/>
              </a:xfrm>
            </p:grpSpPr>
            <p:cxnSp>
              <p:nvCxnSpPr>
                <p:cNvPr id="301" name="Straight Connector 300">
                  <a:extLst>
                    <a:ext uri="{FF2B5EF4-FFF2-40B4-BE49-F238E27FC236}">
                      <a16:creationId xmlns:a16="http://schemas.microsoft.com/office/drawing/2014/main" id="{C45C223A-67FB-4809-8F64-085243EAA162}"/>
                    </a:ext>
                  </a:extLst>
                </p:cNvPr>
                <p:cNvCxnSpPr>
                  <a:cxnSpLocks/>
                </p:cNvCxnSpPr>
                <p:nvPr/>
              </p:nvCxnSpPr>
              <p:spPr>
                <a:xfrm rot="16200000">
                  <a:off x="6728472" y="4090116"/>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54" name="Freeform: Shape 253">
                  <a:extLst>
                    <a:ext uri="{FF2B5EF4-FFF2-40B4-BE49-F238E27FC236}">
                      <a16:creationId xmlns:a16="http://schemas.microsoft.com/office/drawing/2014/main" id="{62B4E5DC-BEFE-424A-9778-36D47778C44F}"/>
                    </a:ext>
                  </a:extLst>
                </p:cNvPr>
                <p:cNvSpPr/>
                <p:nvPr/>
              </p:nvSpPr>
              <p:spPr>
                <a:xfrm>
                  <a:off x="6444805" y="3583862"/>
                  <a:ext cx="1983581" cy="623887"/>
                </a:xfrm>
                <a:custGeom>
                  <a:avLst/>
                  <a:gdLst>
                    <a:gd name="connsiteX0" fmla="*/ 1983581 w 1983581"/>
                    <a:gd name="connsiteY0" fmla="*/ 304800 h 623887"/>
                    <a:gd name="connsiteX1" fmla="*/ 1819275 w 1983581"/>
                    <a:gd name="connsiteY1" fmla="*/ 335756 h 623887"/>
                    <a:gd name="connsiteX2" fmla="*/ 1654968 w 1983581"/>
                    <a:gd name="connsiteY2" fmla="*/ 250031 h 623887"/>
                    <a:gd name="connsiteX3" fmla="*/ 1490662 w 1983581"/>
                    <a:gd name="connsiteY3" fmla="*/ 269081 h 623887"/>
                    <a:gd name="connsiteX4" fmla="*/ 1314450 w 1983581"/>
                    <a:gd name="connsiteY4" fmla="*/ 416718 h 623887"/>
                    <a:gd name="connsiteX5" fmla="*/ 1157287 w 1983581"/>
                    <a:gd name="connsiteY5" fmla="*/ 381000 h 623887"/>
                    <a:gd name="connsiteX6" fmla="*/ 978693 w 1983581"/>
                    <a:gd name="connsiteY6" fmla="*/ 421481 h 623887"/>
                    <a:gd name="connsiteX7" fmla="*/ 819150 w 1983581"/>
                    <a:gd name="connsiteY7" fmla="*/ 511968 h 623887"/>
                    <a:gd name="connsiteX8" fmla="*/ 652462 w 1983581"/>
                    <a:gd name="connsiteY8" fmla="*/ 623887 h 623887"/>
                    <a:gd name="connsiteX9" fmla="*/ 490537 w 1983581"/>
                    <a:gd name="connsiteY9" fmla="*/ 576262 h 623887"/>
                    <a:gd name="connsiteX10" fmla="*/ 326231 w 1983581"/>
                    <a:gd name="connsiteY10" fmla="*/ 557212 h 623887"/>
                    <a:gd name="connsiteX11" fmla="*/ 152400 w 1983581"/>
                    <a:gd name="connsiteY11" fmla="*/ 481012 h 623887"/>
                    <a:gd name="connsiteX12" fmla="*/ 0 w 1983581"/>
                    <a:gd name="connsiteY12"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3581" h="623887">
                      <a:moveTo>
                        <a:pt x="1983581" y="304800"/>
                      </a:moveTo>
                      <a:lnTo>
                        <a:pt x="1819275" y="335756"/>
                      </a:lnTo>
                      <a:lnTo>
                        <a:pt x="1654968" y="250031"/>
                      </a:lnTo>
                      <a:lnTo>
                        <a:pt x="1490662" y="269081"/>
                      </a:lnTo>
                      <a:lnTo>
                        <a:pt x="1314450" y="416718"/>
                      </a:lnTo>
                      <a:lnTo>
                        <a:pt x="1157287" y="381000"/>
                      </a:lnTo>
                      <a:lnTo>
                        <a:pt x="978693" y="421481"/>
                      </a:lnTo>
                      <a:lnTo>
                        <a:pt x="819150" y="511968"/>
                      </a:lnTo>
                      <a:lnTo>
                        <a:pt x="652462" y="623887"/>
                      </a:lnTo>
                      <a:lnTo>
                        <a:pt x="490537" y="576262"/>
                      </a:lnTo>
                      <a:lnTo>
                        <a:pt x="326231" y="557212"/>
                      </a:lnTo>
                      <a:lnTo>
                        <a:pt x="152400" y="481012"/>
                      </a:lnTo>
                      <a:lnTo>
                        <a:pt x="0"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38335836-5062-4BFF-B232-93F6AA4BF985}"/>
                  </a:ext>
                </a:extLst>
              </p:cNvPr>
              <p:cNvGrpSpPr/>
              <p:nvPr/>
            </p:nvGrpSpPr>
            <p:grpSpPr>
              <a:xfrm>
                <a:off x="6563456" y="4043859"/>
                <a:ext cx="570618" cy="216532"/>
                <a:chOff x="6563456" y="4043859"/>
                <a:chExt cx="570618" cy="216532"/>
              </a:xfrm>
            </p:grpSpPr>
            <p:sp>
              <p:nvSpPr>
                <p:cNvPr id="250" name="Isosceles Triangle 249">
                  <a:extLst>
                    <a:ext uri="{FF2B5EF4-FFF2-40B4-BE49-F238E27FC236}">
                      <a16:creationId xmlns:a16="http://schemas.microsoft.com/office/drawing/2014/main" id="{F2126BD1-436B-4139-83DC-A2BB7D4AFFF1}"/>
                    </a:ext>
                  </a:extLst>
                </p:cNvPr>
                <p:cNvSpPr/>
                <p:nvPr/>
              </p:nvSpPr>
              <p:spPr>
                <a:xfrm>
                  <a:off x="7062074" y="418839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id="{F7823E67-CB91-4BAB-82B7-981C077277B8}"/>
                    </a:ext>
                  </a:extLst>
                </p:cNvPr>
                <p:cNvSpPr/>
                <p:nvPr/>
              </p:nvSpPr>
              <p:spPr>
                <a:xfrm>
                  <a:off x="6896845" y="4134399"/>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Isosceles Triangle 251">
                  <a:extLst>
                    <a:ext uri="{FF2B5EF4-FFF2-40B4-BE49-F238E27FC236}">
                      <a16:creationId xmlns:a16="http://schemas.microsoft.com/office/drawing/2014/main" id="{DCCAC53C-81D0-40C7-AFBA-C855E4905C29}"/>
                    </a:ext>
                  </a:extLst>
                </p:cNvPr>
                <p:cNvSpPr/>
                <p:nvPr/>
              </p:nvSpPr>
              <p:spPr>
                <a:xfrm>
                  <a:off x="6730301" y="4122744"/>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id="{39298CE4-68FF-4626-BE83-15C3178B26C1}"/>
                    </a:ext>
                  </a:extLst>
                </p:cNvPr>
                <p:cNvSpPr/>
                <p:nvPr/>
              </p:nvSpPr>
              <p:spPr>
                <a:xfrm>
                  <a:off x="6563456" y="4043859"/>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1" name="Straight Connector 310">
                  <a:extLst>
                    <a:ext uri="{FF2B5EF4-FFF2-40B4-BE49-F238E27FC236}">
                      <a16:creationId xmlns:a16="http://schemas.microsoft.com/office/drawing/2014/main" id="{F2F67D9A-22AC-4D7C-8340-EEF6965848C9}"/>
                    </a:ext>
                  </a:extLst>
                </p:cNvPr>
                <p:cNvCxnSpPr/>
                <p:nvPr/>
              </p:nvCxnSpPr>
              <p:spPr>
                <a:xfrm>
                  <a:off x="6730734" y="4099083"/>
                  <a:ext cx="72000" cy="0"/>
                </a:xfrm>
                <a:prstGeom prst="line">
                  <a:avLst/>
                </a:prstGeom>
                <a:ln w="12700">
                  <a:solidFill>
                    <a:srgbClr val="0DC5E8"/>
                  </a:solidFill>
                </a:ln>
                <a:effectLst/>
              </p:spPr>
              <p:style>
                <a:lnRef idx="2">
                  <a:schemeClr val="accent1"/>
                </a:lnRef>
                <a:fillRef idx="0">
                  <a:schemeClr val="accent1"/>
                </a:fillRef>
                <a:effectRef idx="1">
                  <a:schemeClr val="accent1"/>
                </a:effectRef>
                <a:fontRef idx="minor">
                  <a:schemeClr val="tx1"/>
                </a:fontRef>
              </p:style>
            </p:cxnSp>
          </p:grpSp>
        </p:grpSp>
        <p:grpSp>
          <p:nvGrpSpPr>
            <p:cNvPr id="142" name="Group 141">
              <a:extLst>
                <a:ext uri="{FF2B5EF4-FFF2-40B4-BE49-F238E27FC236}">
                  <a16:creationId xmlns:a16="http://schemas.microsoft.com/office/drawing/2014/main" id="{6ABE1405-300A-4B4E-9A34-96A11A4068BE}"/>
                </a:ext>
              </a:extLst>
            </p:cNvPr>
            <p:cNvGrpSpPr/>
            <p:nvPr/>
          </p:nvGrpSpPr>
          <p:grpSpPr>
            <a:xfrm>
              <a:off x="6402138" y="3527096"/>
              <a:ext cx="2068536" cy="272364"/>
              <a:chOff x="6402138" y="3527096"/>
              <a:chExt cx="2068536" cy="272364"/>
            </a:xfrm>
          </p:grpSpPr>
          <p:cxnSp>
            <p:nvCxnSpPr>
              <p:cNvPr id="270" name="Straight Connector 269">
                <a:extLst>
                  <a:ext uri="{FF2B5EF4-FFF2-40B4-BE49-F238E27FC236}">
                    <a16:creationId xmlns:a16="http://schemas.microsoft.com/office/drawing/2014/main" id="{2F011407-4DBB-4C19-B915-F0B166E47DCA}"/>
                  </a:ext>
                </a:extLst>
              </p:cNvPr>
              <p:cNvCxnSpPr/>
              <p:nvPr/>
            </p:nvCxnSpPr>
            <p:spPr>
              <a:xfrm>
                <a:off x="8227345" y="3739985"/>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19" name="Oval 218">
                <a:extLst>
                  <a:ext uri="{FF2B5EF4-FFF2-40B4-BE49-F238E27FC236}">
                    <a16:creationId xmlns:a16="http://schemas.microsoft.com/office/drawing/2014/main" id="{1C594D34-6B2C-4649-8731-79E68DBF8283}"/>
                  </a:ext>
                </a:extLst>
              </p:cNvPr>
              <p:cNvSpPr/>
              <p:nvPr/>
            </p:nvSpPr>
            <p:spPr>
              <a:xfrm>
                <a:off x="8243206" y="3753741"/>
                <a:ext cx="45719" cy="45719"/>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 name="Group 87">
                <a:extLst>
                  <a:ext uri="{FF2B5EF4-FFF2-40B4-BE49-F238E27FC236}">
                    <a16:creationId xmlns:a16="http://schemas.microsoft.com/office/drawing/2014/main" id="{1F7F1830-EAC7-434D-A9FD-03668DADBDCE}"/>
                  </a:ext>
                </a:extLst>
              </p:cNvPr>
              <p:cNvGrpSpPr/>
              <p:nvPr/>
            </p:nvGrpSpPr>
            <p:grpSpPr>
              <a:xfrm>
                <a:off x="6402138" y="3527096"/>
                <a:ext cx="2068536" cy="262228"/>
                <a:chOff x="6402138" y="3527096"/>
                <a:chExt cx="2068536" cy="262228"/>
              </a:xfrm>
            </p:grpSpPr>
            <p:cxnSp>
              <p:nvCxnSpPr>
                <p:cNvPr id="308" name="Straight Connector 307">
                  <a:extLst>
                    <a:ext uri="{FF2B5EF4-FFF2-40B4-BE49-F238E27FC236}">
                      <a16:creationId xmlns:a16="http://schemas.microsoft.com/office/drawing/2014/main" id="{83C6E567-3D7A-423F-B35A-4178627C47B2}"/>
                    </a:ext>
                  </a:extLst>
                </p:cNvPr>
                <p:cNvCxnSpPr>
                  <a:cxnSpLocks/>
                </p:cNvCxnSpPr>
                <p:nvPr/>
              </p:nvCxnSpPr>
              <p:spPr>
                <a:xfrm rot="16200000">
                  <a:off x="7066604" y="3595750"/>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201B47B4-6E1A-4692-ACAC-C621A07E5DC4}"/>
                    </a:ext>
                  </a:extLst>
                </p:cNvPr>
                <p:cNvCxnSpPr/>
                <p:nvPr/>
              </p:nvCxnSpPr>
              <p:spPr>
                <a:xfrm>
                  <a:off x="8058757" y="363337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73938587-047D-44A9-97B3-3D3FF247F81D}"/>
                    </a:ext>
                  </a:extLst>
                </p:cNvPr>
                <p:cNvCxnSpPr/>
                <p:nvPr/>
              </p:nvCxnSpPr>
              <p:spPr>
                <a:xfrm>
                  <a:off x="7726598" y="3713353"/>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EA236DCD-D3CA-4F7B-A98C-4B7261A810FF}"/>
                    </a:ext>
                  </a:extLst>
                </p:cNvPr>
                <p:cNvCxnSpPr/>
                <p:nvPr/>
              </p:nvCxnSpPr>
              <p:spPr>
                <a:xfrm>
                  <a:off x="7565414" y="362627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474B82C1-11BE-4A78-BE32-91A5FA8F2134}"/>
                    </a:ext>
                  </a:extLst>
                </p:cNvPr>
                <p:cNvCxnSpPr/>
                <p:nvPr/>
              </p:nvCxnSpPr>
              <p:spPr>
                <a:xfrm>
                  <a:off x="7232268" y="3633376"/>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6069483-D62B-4604-B880-CE75BEE83594}"/>
                    </a:ext>
                  </a:extLst>
                </p:cNvPr>
                <p:cNvCxnSpPr/>
                <p:nvPr/>
              </p:nvCxnSpPr>
              <p:spPr>
                <a:xfrm>
                  <a:off x="7898149" y="3688764"/>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A2C513E0-5433-44D9-9A2A-ED462F523379}"/>
                    </a:ext>
                  </a:extLst>
                </p:cNvPr>
                <p:cNvCxnSpPr/>
                <p:nvPr/>
              </p:nvCxnSpPr>
              <p:spPr>
                <a:xfrm>
                  <a:off x="7066343" y="3560471"/>
                  <a:ext cx="7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9" name="Freeform: Shape 48">
                  <a:extLst>
                    <a:ext uri="{FF2B5EF4-FFF2-40B4-BE49-F238E27FC236}">
                      <a16:creationId xmlns:a16="http://schemas.microsoft.com/office/drawing/2014/main" id="{A388357A-BFDC-4EB4-8DE6-CEB4045F7757}"/>
                    </a:ext>
                  </a:extLst>
                </p:cNvPr>
                <p:cNvSpPr/>
                <p:nvPr/>
              </p:nvSpPr>
              <p:spPr>
                <a:xfrm>
                  <a:off x="6428655" y="3552603"/>
                  <a:ext cx="1995597" cy="220409"/>
                </a:xfrm>
                <a:custGeom>
                  <a:avLst/>
                  <a:gdLst>
                    <a:gd name="connsiteX0" fmla="*/ 1995597 w 1995597"/>
                    <a:gd name="connsiteY0" fmla="*/ 131054 h 220409"/>
                    <a:gd name="connsiteX1" fmla="*/ 1834757 w 1995597"/>
                    <a:gd name="connsiteY1" fmla="*/ 220409 h 220409"/>
                    <a:gd name="connsiteX2" fmla="*/ 1664983 w 1995597"/>
                    <a:gd name="connsiteY2" fmla="*/ 95312 h 220409"/>
                    <a:gd name="connsiteX3" fmla="*/ 1504144 w 1995597"/>
                    <a:gd name="connsiteY3" fmla="*/ 160839 h 220409"/>
                    <a:gd name="connsiteX4" fmla="*/ 1328412 w 1995597"/>
                    <a:gd name="connsiteY4" fmla="*/ 184667 h 220409"/>
                    <a:gd name="connsiteX5" fmla="*/ 1170552 w 1995597"/>
                    <a:gd name="connsiteY5" fmla="*/ 98290 h 220409"/>
                    <a:gd name="connsiteX6" fmla="*/ 994820 w 1995597"/>
                    <a:gd name="connsiteY6" fmla="*/ 122118 h 220409"/>
                    <a:gd name="connsiteX7" fmla="*/ 825045 w 1995597"/>
                    <a:gd name="connsiteY7" fmla="*/ 104247 h 220409"/>
                    <a:gd name="connsiteX8" fmla="*/ 667185 w 1995597"/>
                    <a:gd name="connsiteY8" fmla="*/ 38720 h 220409"/>
                    <a:gd name="connsiteX9" fmla="*/ 500389 w 1995597"/>
                    <a:gd name="connsiteY9" fmla="*/ 178710 h 220409"/>
                    <a:gd name="connsiteX10" fmla="*/ 336571 w 1995597"/>
                    <a:gd name="connsiteY10" fmla="*/ 62548 h 220409"/>
                    <a:gd name="connsiteX11" fmla="*/ 172754 w 1995597"/>
                    <a:gd name="connsiteY11" fmla="*/ 0 h 220409"/>
                    <a:gd name="connsiteX12" fmla="*/ 0 w 1995597"/>
                    <a:gd name="connsiteY12" fmla="*/ 17871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5597" h="220409">
                      <a:moveTo>
                        <a:pt x="1995597" y="131054"/>
                      </a:moveTo>
                      <a:lnTo>
                        <a:pt x="1834757" y="220409"/>
                      </a:lnTo>
                      <a:lnTo>
                        <a:pt x="1664983" y="95312"/>
                      </a:lnTo>
                      <a:lnTo>
                        <a:pt x="1504144" y="160839"/>
                      </a:lnTo>
                      <a:lnTo>
                        <a:pt x="1328412" y="184667"/>
                      </a:lnTo>
                      <a:lnTo>
                        <a:pt x="1170552" y="98290"/>
                      </a:lnTo>
                      <a:lnTo>
                        <a:pt x="994820" y="122118"/>
                      </a:lnTo>
                      <a:lnTo>
                        <a:pt x="825045" y="104247"/>
                      </a:lnTo>
                      <a:lnTo>
                        <a:pt x="667185" y="38720"/>
                      </a:lnTo>
                      <a:lnTo>
                        <a:pt x="500389" y="178710"/>
                      </a:lnTo>
                      <a:lnTo>
                        <a:pt x="336571" y="62548"/>
                      </a:lnTo>
                      <a:lnTo>
                        <a:pt x="172754" y="0"/>
                      </a:lnTo>
                      <a:lnTo>
                        <a:pt x="0" y="1787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id="{26FCE8CA-B4DB-4481-AC7F-1B1DE1D19B3F}"/>
                    </a:ext>
                  </a:extLst>
                </p:cNvPr>
                <p:cNvSpPr/>
                <p:nvPr/>
              </p:nvSpPr>
              <p:spPr>
                <a:xfrm>
                  <a:off x="8398674" y="3667787"/>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id="{5071F327-05D9-411C-B7B7-E4BFC61F7476}"/>
                    </a:ext>
                  </a:extLst>
                </p:cNvPr>
                <p:cNvSpPr/>
                <p:nvPr/>
              </p:nvSpPr>
              <p:spPr>
                <a:xfrm>
                  <a:off x="7395178" y="3662806"/>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0E6B470-D6CA-4BD2-9833-44CE1DFBA21D}"/>
                    </a:ext>
                  </a:extLst>
                </p:cNvPr>
                <p:cNvSpPr/>
                <p:nvPr/>
              </p:nvSpPr>
              <p:spPr>
                <a:xfrm>
                  <a:off x="6889384" y="3709568"/>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0B3F9407-E794-4F72-B0F3-F9818F6D5FF7}"/>
                    </a:ext>
                  </a:extLst>
                </p:cNvPr>
                <p:cNvSpPr/>
                <p:nvPr/>
              </p:nvSpPr>
              <p:spPr>
                <a:xfrm>
                  <a:off x="6729582" y="3592372"/>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EBD8CCEA-4450-4B8C-83D6-A28042A503F1}"/>
                    </a:ext>
                  </a:extLst>
                </p:cNvPr>
                <p:cNvSpPr/>
                <p:nvPr/>
              </p:nvSpPr>
              <p:spPr>
                <a:xfrm>
                  <a:off x="6563456" y="3527096"/>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id="{629221C0-3FA1-4A81-AC6F-1714A31BB53A}"/>
                    </a:ext>
                  </a:extLst>
                </p:cNvPr>
                <p:cNvSpPr/>
                <p:nvPr/>
              </p:nvSpPr>
              <p:spPr>
                <a:xfrm>
                  <a:off x="8058943" y="3633376"/>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id="{4DA02255-FC48-4388-809C-C843B2FCF9B1}"/>
                    </a:ext>
                  </a:extLst>
                </p:cNvPr>
                <p:cNvSpPr/>
                <p:nvPr/>
              </p:nvSpPr>
              <p:spPr>
                <a:xfrm>
                  <a:off x="7730944" y="371732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DEB5EC41-3CD3-4B79-8FAD-6F53F1593CBA}"/>
                    </a:ext>
                  </a:extLst>
                </p:cNvPr>
                <p:cNvSpPr/>
                <p:nvPr/>
              </p:nvSpPr>
              <p:spPr>
                <a:xfrm>
                  <a:off x="7564549" y="3631749"/>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AB2190DC-F262-42DE-805B-A45E3753712D}"/>
                    </a:ext>
                  </a:extLst>
                </p:cNvPr>
                <p:cNvSpPr/>
                <p:nvPr/>
              </p:nvSpPr>
              <p:spPr>
                <a:xfrm>
                  <a:off x="7229424" y="3639946"/>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9FABEF34-CE6D-446F-89AC-D1A9BE72D3DA}"/>
                    </a:ext>
                  </a:extLst>
                </p:cNvPr>
                <p:cNvSpPr/>
                <p:nvPr/>
              </p:nvSpPr>
              <p:spPr>
                <a:xfrm>
                  <a:off x="7062859" y="3580556"/>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48DB4E6F-70CA-4976-9D87-C6F4AF286F44}"/>
                    </a:ext>
                  </a:extLst>
                </p:cNvPr>
                <p:cNvSpPr/>
                <p:nvPr/>
              </p:nvSpPr>
              <p:spPr>
                <a:xfrm>
                  <a:off x="7897699" y="3693525"/>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66874BF0-992A-45F2-97FF-8A41FE190228}"/>
                    </a:ext>
                  </a:extLst>
                </p:cNvPr>
                <p:cNvSpPr/>
                <p:nvPr/>
              </p:nvSpPr>
              <p:spPr>
                <a:xfrm>
                  <a:off x="6402138" y="354902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8B061A5A-E9AD-4739-8204-E8D37E124AD1}"/>
                    </a:ext>
                  </a:extLst>
                </p:cNvPr>
                <p:cNvSpPr/>
                <p:nvPr/>
              </p:nvSpPr>
              <p:spPr>
                <a:xfrm>
                  <a:off x="6402138" y="354902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4" name="Group 73">
              <a:extLst>
                <a:ext uri="{FF2B5EF4-FFF2-40B4-BE49-F238E27FC236}">
                  <a16:creationId xmlns:a16="http://schemas.microsoft.com/office/drawing/2014/main" id="{CFF8EDDE-CFE9-47EC-8108-8B3ECA2F090D}"/>
                </a:ext>
              </a:extLst>
            </p:cNvPr>
            <p:cNvGrpSpPr/>
            <p:nvPr/>
          </p:nvGrpSpPr>
          <p:grpSpPr>
            <a:xfrm>
              <a:off x="6451948" y="3605293"/>
              <a:ext cx="2009719" cy="1310272"/>
              <a:chOff x="6451948" y="3605293"/>
              <a:chExt cx="2009719" cy="1310272"/>
            </a:xfrm>
          </p:grpSpPr>
          <p:cxnSp>
            <p:nvCxnSpPr>
              <p:cNvPr id="285" name="Straight Connector 284">
                <a:extLst>
                  <a:ext uri="{FF2B5EF4-FFF2-40B4-BE49-F238E27FC236}">
                    <a16:creationId xmlns:a16="http://schemas.microsoft.com/office/drawing/2014/main" id="{C74F4C19-9035-46AB-BEB8-D8157078C75A}"/>
                  </a:ext>
                </a:extLst>
              </p:cNvPr>
              <p:cNvCxnSpPr/>
              <p:nvPr/>
            </p:nvCxnSpPr>
            <p:spPr>
              <a:xfrm>
                <a:off x="6899737" y="4058619"/>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D308559B-9DC2-4A10-B79B-7B12629AD629}"/>
                  </a:ext>
                </a:extLst>
              </p:cNvPr>
              <p:cNvCxnSpPr/>
              <p:nvPr/>
            </p:nvCxnSpPr>
            <p:spPr>
              <a:xfrm>
                <a:off x="6730734" y="402669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71" name="Group 70">
                <a:extLst>
                  <a:ext uri="{FF2B5EF4-FFF2-40B4-BE49-F238E27FC236}">
                    <a16:creationId xmlns:a16="http://schemas.microsoft.com/office/drawing/2014/main" id="{4AC922EA-BD4B-4C30-BA01-B75713EEB884}"/>
                  </a:ext>
                </a:extLst>
              </p:cNvPr>
              <p:cNvGrpSpPr/>
              <p:nvPr/>
            </p:nvGrpSpPr>
            <p:grpSpPr>
              <a:xfrm>
                <a:off x="6451948" y="3605293"/>
                <a:ext cx="2009719" cy="1310272"/>
                <a:chOff x="6451948" y="3605293"/>
                <a:chExt cx="2009719" cy="1310272"/>
              </a:xfrm>
            </p:grpSpPr>
            <p:grpSp>
              <p:nvGrpSpPr>
                <p:cNvPr id="66" name="Group 65">
                  <a:extLst>
                    <a:ext uri="{FF2B5EF4-FFF2-40B4-BE49-F238E27FC236}">
                      <a16:creationId xmlns:a16="http://schemas.microsoft.com/office/drawing/2014/main" id="{A9FC7812-588A-4B05-A243-CB76B4D44BC0}"/>
                    </a:ext>
                  </a:extLst>
                </p:cNvPr>
                <p:cNvGrpSpPr/>
                <p:nvPr/>
              </p:nvGrpSpPr>
              <p:grpSpPr>
                <a:xfrm>
                  <a:off x="6563456" y="3970792"/>
                  <a:ext cx="1898211" cy="944773"/>
                  <a:chOff x="6563456" y="3970792"/>
                  <a:chExt cx="1898211" cy="944773"/>
                </a:xfrm>
              </p:grpSpPr>
              <p:grpSp>
                <p:nvGrpSpPr>
                  <p:cNvPr id="65" name="Group 64">
                    <a:extLst>
                      <a:ext uri="{FF2B5EF4-FFF2-40B4-BE49-F238E27FC236}">
                        <a16:creationId xmlns:a16="http://schemas.microsoft.com/office/drawing/2014/main" id="{4BE4B2F1-3290-408E-B32B-0475F8B5E544}"/>
                      </a:ext>
                    </a:extLst>
                  </p:cNvPr>
                  <p:cNvGrpSpPr/>
                  <p:nvPr/>
                </p:nvGrpSpPr>
                <p:grpSpPr>
                  <a:xfrm>
                    <a:off x="7066343" y="4404057"/>
                    <a:ext cx="1395324" cy="319275"/>
                    <a:chOff x="7066343" y="4404057"/>
                    <a:chExt cx="1395324" cy="319275"/>
                  </a:xfrm>
                </p:grpSpPr>
                <p:cxnSp>
                  <p:nvCxnSpPr>
                    <p:cNvPr id="287" name="Straight Connector 286">
                      <a:extLst>
                        <a:ext uri="{FF2B5EF4-FFF2-40B4-BE49-F238E27FC236}">
                          <a16:creationId xmlns:a16="http://schemas.microsoft.com/office/drawing/2014/main" id="{0ED32399-97ED-42BF-BDEF-85928D0E2568}"/>
                        </a:ext>
                      </a:extLst>
                    </p:cNvPr>
                    <p:cNvCxnSpPr/>
                    <p:nvPr/>
                  </p:nvCxnSpPr>
                  <p:spPr>
                    <a:xfrm>
                      <a:off x="7066343" y="440580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26C72484-8B3D-4885-AE3B-4DAA6C2497EF}"/>
                        </a:ext>
                      </a:extLst>
                    </p:cNvPr>
                    <p:cNvCxnSpPr/>
                    <p:nvPr/>
                  </p:nvCxnSpPr>
                  <p:spPr>
                    <a:xfrm>
                      <a:off x="7233406" y="4470978"/>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9FA1F339-CA97-46C6-A248-426874560AC1}"/>
                        </a:ext>
                      </a:extLst>
                    </p:cNvPr>
                    <p:cNvCxnSpPr/>
                    <p:nvPr/>
                  </p:nvCxnSpPr>
                  <p:spPr>
                    <a:xfrm>
                      <a:off x="7391077" y="4456143"/>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00FD2378-6427-4B0B-98DD-43AE4B14E79D}"/>
                        </a:ext>
                      </a:extLst>
                    </p:cNvPr>
                    <p:cNvCxnSpPr/>
                    <p:nvPr/>
                  </p:nvCxnSpPr>
                  <p:spPr>
                    <a:xfrm>
                      <a:off x="8061138" y="4650639"/>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AD9F6B76-58E1-4992-893B-D2681E6658A5}"/>
                        </a:ext>
                      </a:extLst>
                    </p:cNvPr>
                    <p:cNvCxnSpPr/>
                    <p:nvPr/>
                  </p:nvCxnSpPr>
                  <p:spPr>
                    <a:xfrm>
                      <a:off x="8224733" y="4650616"/>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674C92C4-B334-40B6-AA9B-1BACE9F15390}"/>
                        </a:ext>
                      </a:extLst>
                    </p:cNvPr>
                    <p:cNvCxnSpPr/>
                    <p:nvPr/>
                  </p:nvCxnSpPr>
                  <p:spPr>
                    <a:xfrm>
                      <a:off x="8389667" y="450275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778A989F-4140-42DA-BB9D-7659F2ACAD1C}"/>
                        </a:ext>
                      </a:extLst>
                    </p:cNvPr>
                    <p:cNvCxnSpPr>
                      <a:cxnSpLocks/>
                    </p:cNvCxnSpPr>
                    <p:nvPr/>
                  </p:nvCxnSpPr>
                  <p:spPr>
                    <a:xfrm rot="16200000">
                      <a:off x="7230576" y="450275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99665D97-177C-4796-9573-17CD99EF8154}"/>
                        </a:ext>
                      </a:extLst>
                    </p:cNvPr>
                    <p:cNvCxnSpPr>
                      <a:cxnSpLocks/>
                    </p:cNvCxnSpPr>
                    <p:nvPr/>
                  </p:nvCxnSpPr>
                  <p:spPr>
                    <a:xfrm rot="16200000">
                      <a:off x="7390355" y="4489657"/>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255D07B0-65BF-4439-A391-E2F9A5CE2AE4}"/>
                        </a:ext>
                      </a:extLst>
                    </p:cNvPr>
                    <p:cNvCxnSpPr>
                      <a:cxnSpLocks/>
                    </p:cNvCxnSpPr>
                    <p:nvPr/>
                  </p:nvCxnSpPr>
                  <p:spPr>
                    <a:xfrm rot="16200000">
                      <a:off x="7066083" y="4440057"/>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1D06FE87-353E-409B-897F-E8E6DB157B45}"/>
                        </a:ext>
                      </a:extLst>
                    </p:cNvPr>
                    <p:cNvCxnSpPr>
                      <a:cxnSpLocks/>
                    </p:cNvCxnSpPr>
                    <p:nvPr/>
                  </p:nvCxnSpPr>
                  <p:spPr>
                    <a:xfrm rot="16200000">
                      <a:off x="8061138" y="468733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581DA3C-A23F-47CA-AFE9-02E08C35921A}"/>
                        </a:ext>
                      </a:extLst>
                    </p:cNvPr>
                    <p:cNvCxnSpPr>
                      <a:cxnSpLocks/>
                    </p:cNvCxnSpPr>
                    <p:nvPr/>
                  </p:nvCxnSpPr>
                  <p:spPr>
                    <a:xfrm rot="16200000">
                      <a:off x="8226251" y="4685708"/>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775911B6-F610-467D-A015-234B23FEAECB}"/>
                        </a:ext>
                      </a:extLst>
                    </p:cNvPr>
                    <p:cNvCxnSpPr>
                      <a:cxnSpLocks/>
                    </p:cNvCxnSpPr>
                    <p:nvPr/>
                  </p:nvCxnSpPr>
                  <p:spPr>
                    <a:xfrm rot="16200000">
                      <a:off x="8390005" y="4538752"/>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nvGrpSpPr>
                  <p:cNvPr id="317" name="Group 316">
                    <a:extLst>
                      <a:ext uri="{FF2B5EF4-FFF2-40B4-BE49-F238E27FC236}">
                        <a16:creationId xmlns:a16="http://schemas.microsoft.com/office/drawing/2014/main" id="{594FEF4E-A26C-4C82-A85D-664C6726EBE4}"/>
                      </a:ext>
                    </a:extLst>
                  </p:cNvPr>
                  <p:cNvGrpSpPr/>
                  <p:nvPr/>
                </p:nvGrpSpPr>
                <p:grpSpPr>
                  <a:xfrm>
                    <a:off x="6563456" y="3970792"/>
                    <a:ext cx="1898004" cy="944773"/>
                    <a:chOff x="6563456" y="3970792"/>
                    <a:chExt cx="1898004" cy="944773"/>
                  </a:xfrm>
                </p:grpSpPr>
                <p:sp>
                  <p:nvSpPr>
                    <p:cNvPr id="255" name="Rectangle 254">
                      <a:extLst>
                        <a:ext uri="{FF2B5EF4-FFF2-40B4-BE49-F238E27FC236}">
                          <a16:creationId xmlns:a16="http://schemas.microsoft.com/office/drawing/2014/main" id="{794675DF-1224-4802-B618-5A6CEE0C1646}"/>
                        </a:ext>
                      </a:extLst>
                    </p:cNvPr>
                    <p:cNvSpPr/>
                    <p:nvPr/>
                  </p:nvSpPr>
                  <p:spPr>
                    <a:xfrm>
                      <a:off x="8389460" y="4567733"/>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CE6A9875-2D79-4417-864E-B44F7F8630C5}"/>
                        </a:ext>
                      </a:extLst>
                    </p:cNvPr>
                    <p:cNvSpPr/>
                    <p:nvPr/>
                  </p:nvSpPr>
                  <p:spPr>
                    <a:xfrm>
                      <a:off x="8228914" y="4677612"/>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5AEC727B-8070-4E31-8CBF-846CB169813B}"/>
                        </a:ext>
                      </a:extLst>
                    </p:cNvPr>
                    <p:cNvSpPr/>
                    <p:nvPr/>
                  </p:nvSpPr>
                  <p:spPr>
                    <a:xfrm>
                      <a:off x="8062368" y="4677612"/>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3DBEA2BB-DBE9-4BB1-9F62-F6DF4D23A0A9}"/>
                        </a:ext>
                      </a:extLst>
                    </p:cNvPr>
                    <p:cNvSpPr/>
                    <p:nvPr/>
                  </p:nvSpPr>
                  <p:spPr>
                    <a:xfrm>
                      <a:off x="7892930" y="4843565"/>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68601F81-BEC9-46DC-945E-A6058C68D46E}"/>
                        </a:ext>
                      </a:extLst>
                    </p:cNvPr>
                    <p:cNvSpPr/>
                    <p:nvPr/>
                  </p:nvSpPr>
                  <p:spPr>
                    <a:xfrm>
                      <a:off x="7730944" y="4843565"/>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F09E9C5-5F3B-4BAA-9331-54E275C8F0D4}"/>
                        </a:ext>
                      </a:extLst>
                    </p:cNvPr>
                    <p:cNvSpPr/>
                    <p:nvPr/>
                  </p:nvSpPr>
                  <p:spPr>
                    <a:xfrm>
                      <a:off x="7560902" y="4843565"/>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166CEE2C-E287-4C90-89A7-574FA2D9A72E}"/>
                        </a:ext>
                      </a:extLst>
                    </p:cNvPr>
                    <p:cNvSpPr/>
                    <p:nvPr/>
                  </p:nvSpPr>
                  <p:spPr>
                    <a:xfrm>
                      <a:off x="7391584" y="4485987"/>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732C56C2-5F47-4EB3-B779-759F6F4446F7}"/>
                        </a:ext>
                      </a:extLst>
                    </p:cNvPr>
                    <p:cNvSpPr/>
                    <p:nvPr/>
                  </p:nvSpPr>
                  <p:spPr>
                    <a:xfrm>
                      <a:off x="7230983" y="4502797"/>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1442FAA6-3127-4765-A477-8017003DDCFC}"/>
                        </a:ext>
                      </a:extLst>
                    </p:cNvPr>
                    <p:cNvSpPr/>
                    <p:nvPr/>
                  </p:nvSpPr>
                  <p:spPr>
                    <a:xfrm>
                      <a:off x="7062859" y="4434373"/>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629FB0E9-573F-4F16-927E-302B7A20BB71}"/>
                        </a:ext>
                      </a:extLst>
                    </p:cNvPr>
                    <p:cNvSpPr/>
                    <p:nvPr/>
                  </p:nvSpPr>
                  <p:spPr>
                    <a:xfrm>
                      <a:off x="6900779" y="4074339"/>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71ECEDDD-9840-40A8-9714-D2E42781BF93}"/>
                        </a:ext>
                      </a:extLst>
                    </p:cNvPr>
                    <p:cNvSpPr/>
                    <p:nvPr/>
                  </p:nvSpPr>
                  <p:spPr>
                    <a:xfrm>
                      <a:off x="6729583" y="4038140"/>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1DAF7100-6651-4EDC-9C2B-A05EF31DC035}"/>
                        </a:ext>
                      </a:extLst>
                    </p:cNvPr>
                    <p:cNvSpPr/>
                    <p:nvPr/>
                  </p:nvSpPr>
                  <p:spPr>
                    <a:xfrm>
                      <a:off x="6563456" y="3970792"/>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67" name="Freeform: Shape 266">
                  <a:extLst>
                    <a:ext uri="{FF2B5EF4-FFF2-40B4-BE49-F238E27FC236}">
                      <a16:creationId xmlns:a16="http://schemas.microsoft.com/office/drawing/2014/main" id="{256C93CB-C2CC-4642-8BFA-614D86C5731E}"/>
                    </a:ext>
                  </a:extLst>
                </p:cNvPr>
                <p:cNvSpPr/>
                <p:nvPr/>
              </p:nvSpPr>
              <p:spPr>
                <a:xfrm>
                  <a:off x="6451948" y="3605293"/>
                  <a:ext cx="1966913" cy="1264444"/>
                </a:xfrm>
                <a:custGeom>
                  <a:avLst/>
                  <a:gdLst>
                    <a:gd name="connsiteX0" fmla="*/ 1966913 w 1966913"/>
                    <a:gd name="connsiteY0" fmla="*/ 981075 h 1264444"/>
                    <a:gd name="connsiteX1" fmla="*/ 1814513 w 1966913"/>
                    <a:gd name="connsiteY1" fmla="*/ 1095375 h 1264444"/>
                    <a:gd name="connsiteX2" fmla="*/ 1645444 w 1966913"/>
                    <a:gd name="connsiteY2" fmla="*/ 1095375 h 1264444"/>
                    <a:gd name="connsiteX3" fmla="*/ 1473994 w 1966913"/>
                    <a:gd name="connsiteY3" fmla="*/ 1262062 h 1264444"/>
                    <a:gd name="connsiteX4" fmla="*/ 1316832 w 1966913"/>
                    <a:gd name="connsiteY4" fmla="*/ 1264444 h 1264444"/>
                    <a:gd name="connsiteX5" fmla="*/ 1140619 w 1966913"/>
                    <a:gd name="connsiteY5" fmla="*/ 1264444 h 1264444"/>
                    <a:gd name="connsiteX6" fmla="*/ 971550 w 1966913"/>
                    <a:gd name="connsiteY6" fmla="*/ 892969 h 1264444"/>
                    <a:gd name="connsiteX7" fmla="*/ 812007 w 1966913"/>
                    <a:gd name="connsiteY7" fmla="*/ 923925 h 1264444"/>
                    <a:gd name="connsiteX8" fmla="*/ 642938 w 1966913"/>
                    <a:gd name="connsiteY8" fmla="*/ 845344 h 1264444"/>
                    <a:gd name="connsiteX9" fmla="*/ 471488 w 1966913"/>
                    <a:gd name="connsiteY9" fmla="*/ 478631 h 1264444"/>
                    <a:gd name="connsiteX10" fmla="*/ 311944 w 1966913"/>
                    <a:gd name="connsiteY10" fmla="*/ 457200 h 1264444"/>
                    <a:gd name="connsiteX11" fmla="*/ 152400 w 1966913"/>
                    <a:gd name="connsiteY11" fmla="*/ 388144 h 1264444"/>
                    <a:gd name="connsiteX12" fmla="*/ 0 w 1966913"/>
                    <a:gd name="connsiteY12" fmla="*/ 0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913" h="1264444">
                      <a:moveTo>
                        <a:pt x="1966913" y="981075"/>
                      </a:moveTo>
                      <a:lnTo>
                        <a:pt x="1814513" y="1095375"/>
                      </a:lnTo>
                      <a:lnTo>
                        <a:pt x="1645444" y="1095375"/>
                      </a:lnTo>
                      <a:lnTo>
                        <a:pt x="1473994" y="1262062"/>
                      </a:lnTo>
                      <a:lnTo>
                        <a:pt x="1316832" y="1264444"/>
                      </a:lnTo>
                      <a:lnTo>
                        <a:pt x="1140619" y="1264444"/>
                      </a:lnTo>
                      <a:lnTo>
                        <a:pt x="971550" y="892969"/>
                      </a:lnTo>
                      <a:lnTo>
                        <a:pt x="812007" y="923925"/>
                      </a:lnTo>
                      <a:lnTo>
                        <a:pt x="642938" y="845344"/>
                      </a:lnTo>
                      <a:lnTo>
                        <a:pt x="471488" y="478631"/>
                      </a:lnTo>
                      <a:lnTo>
                        <a:pt x="311944" y="457200"/>
                      </a:lnTo>
                      <a:lnTo>
                        <a:pt x="152400" y="388144"/>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8" name="Straight Connector 317">
                <a:extLst>
                  <a:ext uri="{FF2B5EF4-FFF2-40B4-BE49-F238E27FC236}">
                    <a16:creationId xmlns:a16="http://schemas.microsoft.com/office/drawing/2014/main" id="{A0F3064C-4FF8-446A-B97C-C408CE0B51B5}"/>
                  </a:ext>
                </a:extLst>
              </p:cNvPr>
              <p:cNvCxnSpPr>
                <a:cxnSpLocks/>
              </p:cNvCxnSpPr>
              <p:nvPr/>
            </p:nvCxnSpPr>
            <p:spPr>
              <a:xfrm rot="16200000">
                <a:off x="6729251" y="4057626"/>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0D81AAB6-0AAB-4DDE-B77C-60CDA0C9CA72}"/>
                  </a:ext>
                </a:extLst>
              </p:cNvPr>
              <p:cNvCxnSpPr>
                <a:cxnSpLocks/>
              </p:cNvCxnSpPr>
              <p:nvPr/>
            </p:nvCxnSpPr>
            <p:spPr>
              <a:xfrm rot="16200000">
                <a:off x="6898990" y="4093625"/>
                <a:ext cx="72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sp>
        <p:nvSpPr>
          <p:cNvPr id="146" name="Rectangle 145">
            <a:extLst>
              <a:ext uri="{FF2B5EF4-FFF2-40B4-BE49-F238E27FC236}">
                <a16:creationId xmlns:a16="http://schemas.microsoft.com/office/drawing/2014/main" id="{9966D78A-28A1-4FB2-B02F-16E446A2BF7D}"/>
              </a:ext>
            </a:extLst>
          </p:cNvPr>
          <p:cNvSpPr/>
          <p:nvPr/>
        </p:nvSpPr>
        <p:spPr>
          <a:xfrm>
            <a:off x="6999883" y="1115793"/>
            <a:ext cx="782587" cy="307777"/>
          </a:xfrm>
          <a:prstGeom prst="rect">
            <a:avLst/>
          </a:prstGeom>
        </p:spPr>
        <p:txBody>
          <a:bodyPr wrap="none">
            <a:spAutoFit/>
          </a:bodyPr>
          <a:lstStyle/>
          <a:p>
            <a:pPr algn="ctr"/>
            <a:r>
              <a:rPr lang="en-US" sz="1400" b="1" dirty="0"/>
              <a:t>HBsAg</a:t>
            </a:r>
            <a:endParaRPr lang="en-GB" sz="1400" b="1" dirty="0"/>
          </a:p>
        </p:txBody>
      </p:sp>
      <p:grpSp>
        <p:nvGrpSpPr>
          <p:cNvPr id="11" name="Group 10">
            <a:extLst>
              <a:ext uri="{FF2B5EF4-FFF2-40B4-BE49-F238E27FC236}">
                <a16:creationId xmlns:a16="http://schemas.microsoft.com/office/drawing/2014/main" id="{AF8127C5-F5B8-4F1C-AF87-04A489C957C8}"/>
              </a:ext>
            </a:extLst>
          </p:cNvPr>
          <p:cNvGrpSpPr/>
          <p:nvPr/>
        </p:nvGrpSpPr>
        <p:grpSpPr>
          <a:xfrm>
            <a:off x="5148584" y="1149372"/>
            <a:ext cx="3591604" cy="2041855"/>
            <a:chOff x="5148584" y="1340767"/>
            <a:chExt cx="3591604" cy="2041855"/>
          </a:xfrm>
        </p:grpSpPr>
        <p:sp>
          <p:nvSpPr>
            <p:cNvPr id="50" name="TextBox 49">
              <a:extLst>
                <a:ext uri="{FF2B5EF4-FFF2-40B4-BE49-F238E27FC236}">
                  <a16:creationId xmlns:a16="http://schemas.microsoft.com/office/drawing/2014/main" id="{26B34816-4925-45DD-8DD8-F321E7B22A94}"/>
                </a:ext>
              </a:extLst>
            </p:cNvPr>
            <p:cNvSpPr txBox="1"/>
            <p:nvPr/>
          </p:nvSpPr>
          <p:spPr>
            <a:xfrm rot="21600000">
              <a:off x="6080561" y="3062298"/>
              <a:ext cx="398374" cy="146194"/>
            </a:xfrm>
            <a:prstGeom prst="rect">
              <a:avLst/>
            </a:prstGeom>
            <a:noFill/>
          </p:spPr>
          <p:txBody>
            <a:bodyPr wrap="square" lIns="0" tIns="0" rIns="0" bIns="0" rtlCol="0" anchor="t">
              <a:spAutoFit/>
            </a:bodyPr>
            <a:lstStyle/>
            <a:p>
              <a:pPr algn="ctr"/>
              <a:r>
                <a:rPr lang="en-US" sz="950" dirty="0"/>
                <a:t>1</a:t>
              </a:r>
              <a:endParaRPr lang="en-GB" sz="950" dirty="0"/>
            </a:p>
          </p:txBody>
        </p:sp>
        <p:cxnSp>
          <p:nvCxnSpPr>
            <p:cNvPr id="309" name="Straight Connector 308">
              <a:extLst>
                <a:ext uri="{FF2B5EF4-FFF2-40B4-BE49-F238E27FC236}">
                  <a16:creationId xmlns:a16="http://schemas.microsoft.com/office/drawing/2014/main" id="{31013C45-F074-49E9-B58A-740EBA38EBDD}"/>
                </a:ext>
              </a:extLst>
            </p:cNvPr>
            <p:cNvCxnSpPr>
              <a:cxnSpLocks/>
            </p:cNvCxnSpPr>
            <p:nvPr/>
          </p:nvCxnSpPr>
          <p:spPr>
            <a:xfrm flipH="1">
              <a:off x="6254745" y="2897161"/>
              <a:ext cx="2331143" cy="0"/>
            </a:xfrm>
            <a:prstGeom prst="line">
              <a:avLst/>
            </a:prstGeom>
            <a:solidFill>
              <a:schemeClr val="bg2"/>
            </a:solidFill>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871ACDF5-E994-4C5A-AC86-7A9A0EA45DEF}"/>
                </a:ext>
              </a:extLst>
            </p:cNvPr>
            <p:cNvSpPr txBox="1"/>
            <p:nvPr/>
          </p:nvSpPr>
          <p:spPr>
            <a:xfrm rot="16200000">
              <a:off x="4467923" y="2021428"/>
              <a:ext cx="1885343" cy="524022"/>
            </a:xfrm>
            <a:prstGeom prst="rect">
              <a:avLst/>
            </a:prstGeom>
            <a:solidFill>
              <a:schemeClr val="bg2"/>
            </a:solidFill>
          </p:spPr>
          <p:txBody>
            <a:bodyPr wrap="square" rtlCol="0" anchor="b">
              <a:spAutoFit/>
            </a:bodyPr>
            <a:lstStyle/>
            <a:p>
              <a:pPr algn="ctr"/>
              <a:r>
                <a:rPr lang="en-US" sz="1200" dirty="0"/>
                <a:t>HBsAg in serum (normalized to pre-dose)</a:t>
              </a:r>
              <a:endParaRPr lang="en-GB" sz="1200" dirty="0"/>
            </a:p>
          </p:txBody>
        </p:sp>
        <p:cxnSp>
          <p:nvCxnSpPr>
            <p:cNvPr id="3" name="Straight Connector 2">
              <a:extLst>
                <a:ext uri="{FF2B5EF4-FFF2-40B4-BE49-F238E27FC236}">
                  <a16:creationId xmlns:a16="http://schemas.microsoft.com/office/drawing/2014/main" id="{BE01A758-AD3B-437C-8F0B-95D6C60212AC}"/>
                </a:ext>
              </a:extLst>
            </p:cNvPr>
            <p:cNvCxnSpPr>
              <a:cxnSpLocks/>
            </p:cNvCxnSpPr>
            <p:nvPr/>
          </p:nvCxnSpPr>
          <p:spPr>
            <a:xfrm>
              <a:off x="6255373" y="1604316"/>
              <a:ext cx="0" cy="140934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81EFBBD-B051-4D53-9EDF-DE232B69DA05}"/>
                </a:ext>
              </a:extLst>
            </p:cNvPr>
            <p:cNvSpPr txBox="1"/>
            <p:nvPr/>
          </p:nvSpPr>
          <p:spPr>
            <a:xfrm>
              <a:off x="5925520" y="1468977"/>
              <a:ext cx="322612" cy="276999"/>
            </a:xfrm>
            <a:prstGeom prst="rect">
              <a:avLst/>
            </a:prstGeom>
            <a:noFill/>
          </p:spPr>
          <p:txBody>
            <a:bodyPr wrap="square" rtlCol="0" anchor="ctr">
              <a:spAutoFit/>
            </a:bodyPr>
            <a:lstStyle/>
            <a:p>
              <a:pPr algn="r"/>
              <a:r>
                <a:rPr lang="en-GB" sz="1200" dirty="0"/>
                <a:t>1</a:t>
              </a:r>
            </a:p>
          </p:txBody>
        </p:sp>
        <p:sp>
          <p:nvSpPr>
            <p:cNvPr id="20" name="TextBox 19">
              <a:extLst>
                <a:ext uri="{FF2B5EF4-FFF2-40B4-BE49-F238E27FC236}">
                  <a16:creationId xmlns:a16="http://schemas.microsoft.com/office/drawing/2014/main" id="{6ADD2DE5-FA46-400C-AA62-37DE252DF720}"/>
                </a:ext>
              </a:extLst>
            </p:cNvPr>
            <p:cNvSpPr txBox="1"/>
            <p:nvPr/>
          </p:nvSpPr>
          <p:spPr>
            <a:xfrm>
              <a:off x="5789734" y="1792743"/>
              <a:ext cx="458398" cy="276999"/>
            </a:xfrm>
            <a:prstGeom prst="rect">
              <a:avLst/>
            </a:prstGeom>
            <a:noFill/>
          </p:spPr>
          <p:txBody>
            <a:bodyPr wrap="square" rtlCol="0" anchor="ctr">
              <a:spAutoFit/>
            </a:bodyPr>
            <a:lstStyle/>
            <a:p>
              <a:pPr algn="r"/>
              <a:r>
                <a:rPr lang="en-GB" sz="1200" dirty="0"/>
                <a:t>0.1</a:t>
              </a:r>
            </a:p>
          </p:txBody>
        </p:sp>
        <p:sp>
          <p:nvSpPr>
            <p:cNvPr id="21" name="TextBox 20">
              <a:extLst>
                <a:ext uri="{FF2B5EF4-FFF2-40B4-BE49-F238E27FC236}">
                  <a16:creationId xmlns:a16="http://schemas.microsoft.com/office/drawing/2014/main" id="{68244ACB-8748-4701-8C06-607F6C598719}"/>
                </a:ext>
              </a:extLst>
            </p:cNvPr>
            <p:cNvSpPr txBox="1"/>
            <p:nvPr/>
          </p:nvSpPr>
          <p:spPr>
            <a:xfrm>
              <a:off x="5635111" y="2105561"/>
              <a:ext cx="613020" cy="276999"/>
            </a:xfrm>
            <a:prstGeom prst="rect">
              <a:avLst/>
            </a:prstGeom>
            <a:noFill/>
          </p:spPr>
          <p:txBody>
            <a:bodyPr wrap="square" rtlCol="0" anchor="ctr">
              <a:spAutoFit/>
            </a:bodyPr>
            <a:lstStyle/>
            <a:p>
              <a:pPr algn="r"/>
              <a:r>
                <a:rPr lang="en-GB" sz="1200" dirty="0"/>
                <a:t>0.01</a:t>
              </a:r>
            </a:p>
          </p:txBody>
        </p:sp>
        <p:sp>
          <p:nvSpPr>
            <p:cNvPr id="22" name="TextBox 21">
              <a:extLst>
                <a:ext uri="{FF2B5EF4-FFF2-40B4-BE49-F238E27FC236}">
                  <a16:creationId xmlns:a16="http://schemas.microsoft.com/office/drawing/2014/main" id="{909DE762-2CF8-4377-87F7-11A4A1186985}"/>
                </a:ext>
              </a:extLst>
            </p:cNvPr>
            <p:cNvSpPr txBox="1"/>
            <p:nvPr/>
          </p:nvSpPr>
          <p:spPr>
            <a:xfrm>
              <a:off x="5605826" y="2433477"/>
              <a:ext cx="642306" cy="276999"/>
            </a:xfrm>
            <a:prstGeom prst="rect">
              <a:avLst/>
            </a:prstGeom>
            <a:noFill/>
          </p:spPr>
          <p:txBody>
            <a:bodyPr wrap="square" rtlCol="0" anchor="ctr">
              <a:spAutoFit/>
            </a:bodyPr>
            <a:lstStyle/>
            <a:p>
              <a:pPr algn="r"/>
              <a:r>
                <a:rPr lang="en-GB" sz="1200" dirty="0"/>
                <a:t>0.001</a:t>
              </a:r>
            </a:p>
          </p:txBody>
        </p:sp>
        <p:sp>
          <p:nvSpPr>
            <p:cNvPr id="23" name="TextBox 22">
              <a:extLst>
                <a:ext uri="{FF2B5EF4-FFF2-40B4-BE49-F238E27FC236}">
                  <a16:creationId xmlns:a16="http://schemas.microsoft.com/office/drawing/2014/main" id="{63304BE2-7D09-4AD2-9554-95A22476923C}"/>
                </a:ext>
              </a:extLst>
            </p:cNvPr>
            <p:cNvSpPr txBox="1"/>
            <p:nvPr/>
          </p:nvSpPr>
          <p:spPr>
            <a:xfrm>
              <a:off x="5462798" y="2758662"/>
              <a:ext cx="785335" cy="276999"/>
            </a:xfrm>
            <a:prstGeom prst="rect">
              <a:avLst/>
            </a:prstGeom>
            <a:noFill/>
          </p:spPr>
          <p:txBody>
            <a:bodyPr wrap="square" rtlCol="0" anchor="ctr">
              <a:spAutoFit/>
            </a:bodyPr>
            <a:lstStyle/>
            <a:p>
              <a:pPr algn="r"/>
              <a:r>
                <a:rPr lang="en-GB" sz="1200" dirty="0"/>
                <a:t>0.0001</a:t>
              </a:r>
            </a:p>
          </p:txBody>
        </p:sp>
        <p:sp>
          <p:nvSpPr>
            <p:cNvPr id="51" name="TextBox 50">
              <a:extLst>
                <a:ext uri="{FF2B5EF4-FFF2-40B4-BE49-F238E27FC236}">
                  <a16:creationId xmlns:a16="http://schemas.microsoft.com/office/drawing/2014/main" id="{BE0D944C-C99B-428D-A053-FEF34C054F0D}"/>
                </a:ext>
              </a:extLst>
            </p:cNvPr>
            <p:cNvSpPr txBox="1"/>
            <p:nvPr/>
          </p:nvSpPr>
          <p:spPr>
            <a:xfrm>
              <a:off x="6268998" y="3062298"/>
              <a:ext cx="398374" cy="146194"/>
            </a:xfrm>
            <a:prstGeom prst="rect">
              <a:avLst/>
            </a:prstGeom>
            <a:noFill/>
          </p:spPr>
          <p:txBody>
            <a:bodyPr wrap="square" lIns="0" tIns="0" rIns="0" bIns="0" rtlCol="0" anchor="t">
              <a:spAutoFit/>
            </a:bodyPr>
            <a:lstStyle/>
            <a:p>
              <a:pPr algn="ctr"/>
              <a:r>
                <a:rPr lang="en-US" sz="950" dirty="0"/>
                <a:t>8</a:t>
              </a:r>
              <a:endParaRPr lang="en-GB" sz="950" dirty="0"/>
            </a:p>
          </p:txBody>
        </p:sp>
        <p:sp>
          <p:nvSpPr>
            <p:cNvPr id="52" name="TextBox 51">
              <a:extLst>
                <a:ext uri="{FF2B5EF4-FFF2-40B4-BE49-F238E27FC236}">
                  <a16:creationId xmlns:a16="http://schemas.microsoft.com/office/drawing/2014/main" id="{D1DE7F98-DF71-46F2-8749-A1B148454219}"/>
                </a:ext>
              </a:extLst>
            </p:cNvPr>
            <p:cNvSpPr txBox="1"/>
            <p:nvPr/>
          </p:nvSpPr>
          <p:spPr>
            <a:xfrm>
              <a:off x="6457801" y="3062620"/>
              <a:ext cx="398374" cy="146194"/>
            </a:xfrm>
            <a:prstGeom prst="rect">
              <a:avLst/>
            </a:prstGeom>
            <a:noFill/>
          </p:spPr>
          <p:txBody>
            <a:bodyPr wrap="square" lIns="0" tIns="0" rIns="0" bIns="0" rtlCol="0" anchor="t">
              <a:spAutoFit/>
            </a:bodyPr>
            <a:lstStyle/>
            <a:p>
              <a:pPr algn="ctr"/>
              <a:r>
                <a:rPr lang="en-GB" sz="950" dirty="0"/>
                <a:t>15</a:t>
              </a:r>
            </a:p>
          </p:txBody>
        </p:sp>
        <p:sp>
          <p:nvSpPr>
            <p:cNvPr id="53" name="TextBox 52">
              <a:extLst>
                <a:ext uri="{FF2B5EF4-FFF2-40B4-BE49-F238E27FC236}">
                  <a16:creationId xmlns:a16="http://schemas.microsoft.com/office/drawing/2014/main" id="{792620DE-1CE0-4E82-8688-720F23076C83}"/>
                </a:ext>
              </a:extLst>
            </p:cNvPr>
            <p:cNvSpPr txBox="1"/>
            <p:nvPr/>
          </p:nvSpPr>
          <p:spPr>
            <a:xfrm>
              <a:off x="6645873" y="3062298"/>
              <a:ext cx="398374" cy="146194"/>
            </a:xfrm>
            <a:prstGeom prst="rect">
              <a:avLst/>
            </a:prstGeom>
            <a:noFill/>
          </p:spPr>
          <p:txBody>
            <a:bodyPr wrap="square" lIns="0" tIns="0" rIns="0" bIns="0" rtlCol="0" anchor="t">
              <a:spAutoFit/>
            </a:bodyPr>
            <a:lstStyle/>
            <a:p>
              <a:pPr algn="ctr"/>
              <a:r>
                <a:rPr lang="en-US" sz="950" dirty="0"/>
                <a:t>22</a:t>
              </a:r>
              <a:endParaRPr lang="en-GB" sz="950" dirty="0"/>
            </a:p>
          </p:txBody>
        </p:sp>
        <p:sp>
          <p:nvSpPr>
            <p:cNvPr id="54" name="TextBox 53">
              <a:extLst>
                <a:ext uri="{FF2B5EF4-FFF2-40B4-BE49-F238E27FC236}">
                  <a16:creationId xmlns:a16="http://schemas.microsoft.com/office/drawing/2014/main" id="{F9A9C40C-EF85-4D44-9DB1-608EBD39DCD1}"/>
                </a:ext>
              </a:extLst>
            </p:cNvPr>
            <p:cNvSpPr txBox="1"/>
            <p:nvPr/>
          </p:nvSpPr>
          <p:spPr>
            <a:xfrm>
              <a:off x="6834310" y="3062298"/>
              <a:ext cx="398374" cy="146194"/>
            </a:xfrm>
            <a:prstGeom prst="rect">
              <a:avLst/>
            </a:prstGeom>
            <a:noFill/>
          </p:spPr>
          <p:txBody>
            <a:bodyPr wrap="square" lIns="0" tIns="0" rIns="0" bIns="0" rtlCol="0" anchor="t">
              <a:spAutoFit/>
            </a:bodyPr>
            <a:lstStyle/>
            <a:p>
              <a:pPr algn="ctr"/>
              <a:r>
                <a:rPr lang="en-US" sz="950" dirty="0"/>
                <a:t>29</a:t>
              </a:r>
              <a:endParaRPr lang="en-GB" sz="950" dirty="0"/>
            </a:p>
          </p:txBody>
        </p:sp>
        <p:sp>
          <p:nvSpPr>
            <p:cNvPr id="55" name="TextBox 54">
              <a:extLst>
                <a:ext uri="{FF2B5EF4-FFF2-40B4-BE49-F238E27FC236}">
                  <a16:creationId xmlns:a16="http://schemas.microsoft.com/office/drawing/2014/main" id="{F6FD3D7B-F227-47FC-95BF-44928B5B3213}"/>
                </a:ext>
              </a:extLst>
            </p:cNvPr>
            <p:cNvSpPr txBox="1"/>
            <p:nvPr/>
          </p:nvSpPr>
          <p:spPr>
            <a:xfrm>
              <a:off x="7022748" y="3062298"/>
              <a:ext cx="398374" cy="146194"/>
            </a:xfrm>
            <a:prstGeom prst="rect">
              <a:avLst/>
            </a:prstGeom>
            <a:noFill/>
          </p:spPr>
          <p:txBody>
            <a:bodyPr wrap="square" lIns="0" tIns="0" rIns="0" bIns="0" rtlCol="0" anchor="t">
              <a:spAutoFit/>
            </a:bodyPr>
            <a:lstStyle/>
            <a:p>
              <a:pPr algn="ctr"/>
              <a:r>
                <a:rPr lang="en-US" sz="950" dirty="0"/>
                <a:t>36</a:t>
              </a:r>
              <a:endParaRPr lang="en-GB" sz="950" dirty="0"/>
            </a:p>
          </p:txBody>
        </p:sp>
        <p:sp>
          <p:nvSpPr>
            <p:cNvPr id="56" name="TextBox 55">
              <a:extLst>
                <a:ext uri="{FF2B5EF4-FFF2-40B4-BE49-F238E27FC236}">
                  <a16:creationId xmlns:a16="http://schemas.microsoft.com/office/drawing/2014/main" id="{9A8E6B47-7BA6-4D65-ABBD-A9DD265BA783}"/>
                </a:ext>
              </a:extLst>
            </p:cNvPr>
            <p:cNvSpPr txBox="1"/>
            <p:nvPr/>
          </p:nvSpPr>
          <p:spPr>
            <a:xfrm>
              <a:off x="7211185" y="3062298"/>
              <a:ext cx="398374" cy="146194"/>
            </a:xfrm>
            <a:prstGeom prst="rect">
              <a:avLst/>
            </a:prstGeom>
            <a:noFill/>
          </p:spPr>
          <p:txBody>
            <a:bodyPr wrap="square" lIns="0" tIns="0" rIns="0" bIns="0" rtlCol="0" anchor="t">
              <a:spAutoFit/>
            </a:bodyPr>
            <a:lstStyle/>
            <a:p>
              <a:pPr algn="ctr"/>
              <a:r>
                <a:rPr lang="en-US" sz="950" dirty="0"/>
                <a:t>43</a:t>
              </a:r>
              <a:endParaRPr lang="en-GB" sz="950" dirty="0"/>
            </a:p>
          </p:txBody>
        </p:sp>
        <p:sp>
          <p:nvSpPr>
            <p:cNvPr id="57" name="TextBox 56">
              <a:extLst>
                <a:ext uri="{FF2B5EF4-FFF2-40B4-BE49-F238E27FC236}">
                  <a16:creationId xmlns:a16="http://schemas.microsoft.com/office/drawing/2014/main" id="{CC09F5DA-A0D6-41CB-A67C-F1552381B345}"/>
                </a:ext>
              </a:extLst>
            </p:cNvPr>
            <p:cNvSpPr txBox="1"/>
            <p:nvPr/>
          </p:nvSpPr>
          <p:spPr>
            <a:xfrm>
              <a:off x="7399622" y="3062298"/>
              <a:ext cx="398374" cy="146194"/>
            </a:xfrm>
            <a:prstGeom prst="rect">
              <a:avLst/>
            </a:prstGeom>
            <a:noFill/>
          </p:spPr>
          <p:txBody>
            <a:bodyPr wrap="square" lIns="0" tIns="0" rIns="0" bIns="0" rtlCol="0" anchor="t">
              <a:spAutoFit/>
            </a:bodyPr>
            <a:lstStyle/>
            <a:p>
              <a:pPr algn="ctr"/>
              <a:r>
                <a:rPr lang="en-US" sz="950" dirty="0"/>
                <a:t>50</a:t>
              </a:r>
              <a:endParaRPr lang="en-GB" sz="950" dirty="0"/>
            </a:p>
          </p:txBody>
        </p:sp>
        <p:sp>
          <p:nvSpPr>
            <p:cNvPr id="58" name="TextBox 57">
              <a:extLst>
                <a:ext uri="{FF2B5EF4-FFF2-40B4-BE49-F238E27FC236}">
                  <a16:creationId xmlns:a16="http://schemas.microsoft.com/office/drawing/2014/main" id="{0E390B78-5548-4619-B255-A71F2730EEE1}"/>
                </a:ext>
              </a:extLst>
            </p:cNvPr>
            <p:cNvSpPr txBox="1"/>
            <p:nvPr/>
          </p:nvSpPr>
          <p:spPr>
            <a:xfrm>
              <a:off x="7588059" y="3062298"/>
              <a:ext cx="398374" cy="146194"/>
            </a:xfrm>
            <a:prstGeom prst="rect">
              <a:avLst/>
            </a:prstGeom>
            <a:noFill/>
          </p:spPr>
          <p:txBody>
            <a:bodyPr wrap="square" lIns="0" tIns="0" rIns="0" bIns="0" rtlCol="0" anchor="t">
              <a:spAutoFit/>
            </a:bodyPr>
            <a:lstStyle/>
            <a:p>
              <a:pPr algn="ctr"/>
              <a:r>
                <a:rPr lang="en-US" sz="950" dirty="0"/>
                <a:t>57</a:t>
              </a:r>
              <a:endParaRPr lang="en-GB" sz="950" dirty="0"/>
            </a:p>
          </p:txBody>
        </p:sp>
        <p:sp>
          <p:nvSpPr>
            <p:cNvPr id="59" name="TextBox 58">
              <a:extLst>
                <a:ext uri="{FF2B5EF4-FFF2-40B4-BE49-F238E27FC236}">
                  <a16:creationId xmlns:a16="http://schemas.microsoft.com/office/drawing/2014/main" id="{570E50B0-E9C8-485C-A4CD-28224650D3C6}"/>
                </a:ext>
              </a:extLst>
            </p:cNvPr>
            <p:cNvSpPr txBox="1"/>
            <p:nvPr/>
          </p:nvSpPr>
          <p:spPr>
            <a:xfrm>
              <a:off x="7776496" y="3062298"/>
              <a:ext cx="398374" cy="146194"/>
            </a:xfrm>
            <a:prstGeom prst="rect">
              <a:avLst/>
            </a:prstGeom>
            <a:noFill/>
          </p:spPr>
          <p:txBody>
            <a:bodyPr wrap="square" lIns="0" tIns="0" rIns="0" bIns="0" rtlCol="0" anchor="t">
              <a:spAutoFit/>
            </a:bodyPr>
            <a:lstStyle/>
            <a:p>
              <a:pPr algn="ctr"/>
              <a:r>
                <a:rPr lang="en-US" sz="950" dirty="0"/>
                <a:t>64</a:t>
              </a:r>
              <a:endParaRPr lang="en-GB" sz="950" dirty="0"/>
            </a:p>
          </p:txBody>
        </p:sp>
        <p:sp>
          <p:nvSpPr>
            <p:cNvPr id="60" name="TextBox 59">
              <a:extLst>
                <a:ext uri="{FF2B5EF4-FFF2-40B4-BE49-F238E27FC236}">
                  <a16:creationId xmlns:a16="http://schemas.microsoft.com/office/drawing/2014/main" id="{C3719613-9E77-41BD-BED9-8C445311BDBA}"/>
                </a:ext>
              </a:extLst>
            </p:cNvPr>
            <p:cNvSpPr txBox="1"/>
            <p:nvPr/>
          </p:nvSpPr>
          <p:spPr>
            <a:xfrm>
              <a:off x="7964934" y="3062298"/>
              <a:ext cx="398374" cy="146194"/>
            </a:xfrm>
            <a:prstGeom prst="rect">
              <a:avLst/>
            </a:prstGeom>
            <a:noFill/>
          </p:spPr>
          <p:txBody>
            <a:bodyPr wrap="square" lIns="0" tIns="0" rIns="0" bIns="0" rtlCol="0" anchor="t">
              <a:spAutoFit/>
            </a:bodyPr>
            <a:lstStyle/>
            <a:p>
              <a:pPr algn="ctr"/>
              <a:r>
                <a:rPr lang="en-US" sz="950" dirty="0"/>
                <a:t>71</a:t>
              </a:r>
              <a:endParaRPr lang="en-GB" sz="950" dirty="0"/>
            </a:p>
          </p:txBody>
        </p:sp>
        <p:sp>
          <p:nvSpPr>
            <p:cNvPr id="61" name="TextBox 60">
              <a:extLst>
                <a:ext uri="{FF2B5EF4-FFF2-40B4-BE49-F238E27FC236}">
                  <a16:creationId xmlns:a16="http://schemas.microsoft.com/office/drawing/2014/main" id="{433CBA23-A910-4A8D-BBC2-2D0499D47153}"/>
                </a:ext>
              </a:extLst>
            </p:cNvPr>
            <p:cNvSpPr txBox="1"/>
            <p:nvPr/>
          </p:nvSpPr>
          <p:spPr>
            <a:xfrm>
              <a:off x="8153371" y="3062298"/>
              <a:ext cx="398374" cy="146194"/>
            </a:xfrm>
            <a:prstGeom prst="rect">
              <a:avLst/>
            </a:prstGeom>
            <a:noFill/>
          </p:spPr>
          <p:txBody>
            <a:bodyPr wrap="square" lIns="0" tIns="0" rIns="0" bIns="0" rtlCol="0" anchor="t">
              <a:spAutoFit/>
            </a:bodyPr>
            <a:lstStyle/>
            <a:p>
              <a:pPr algn="ctr"/>
              <a:r>
                <a:rPr lang="en-US" sz="950" dirty="0"/>
                <a:t>78</a:t>
              </a:r>
              <a:endParaRPr lang="en-GB" sz="950" dirty="0"/>
            </a:p>
          </p:txBody>
        </p:sp>
        <p:sp>
          <p:nvSpPr>
            <p:cNvPr id="62" name="TextBox 61">
              <a:extLst>
                <a:ext uri="{FF2B5EF4-FFF2-40B4-BE49-F238E27FC236}">
                  <a16:creationId xmlns:a16="http://schemas.microsoft.com/office/drawing/2014/main" id="{183B3212-832A-4804-8582-6F0E092F11AB}"/>
                </a:ext>
              </a:extLst>
            </p:cNvPr>
            <p:cNvSpPr txBox="1"/>
            <p:nvPr/>
          </p:nvSpPr>
          <p:spPr>
            <a:xfrm>
              <a:off x="8341814" y="3062299"/>
              <a:ext cx="398374" cy="146194"/>
            </a:xfrm>
            <a:prstGeom prst="rect">
              <a:avLst/>
            </a:prstGeom>
            <a:noFill/>
          </p:spPr>
          <p:txBody>
            <a:bodyPr wrap="square" lIns="0" tIns="0" rIns="0" bIns="0" rtlCol="0" anchor="t">
              <a:spAutoFit/>
            </a:bodyPr>
            <a:lstStyle/>
            <a:p>
              <a:pPr algn="ctr"/>
              <a:r>
                <a:rPr lang="en-US" sz="950" dirty="0"/>
                <a:t>85</a:t>
              </a:r>
              <a:endParaRPr lang="en-GB" sz="950" dirty="0"/>
            </a:p>
          </p:txBody>
        </p:sp>
        <p:sp>
          <p:nvSpPr>
            <p:cNvPr id="63" name="TextBox 62">
              <a:extLst>
                <a:ext uri="{FF2B5EF4-FFF2-40B4-BE49-F238E27FC236}">
                  <a16:creationId xmlns:a16="http://schemas.microsoft.com/office/drawing/2014/main" id="{CF8D9437-0ADC-47D0-B732-18A623B59738}"/>
                </a:ext>
              </a:extLst>
            </p:cNvPr>
            <p:cNvSpPr txBox="1"/>
            <p:nvPr/>
          </p:nvSpPr>
          <p:spPr>
            <a:xfrm>
              <a:off x="7209612" y="3228734"/>
              <a:ext cx="516986" cy="153888"/>
            </a:xfrm>
            <a:prstGeom prst="rect">
              <a:avLst/>
            </a:prstGeom>
            <a:solidFill>
              <a:schemeClr val="bg2"/>
            </a:solidFill>
          </p:spPr>
          <p:txBody>
            <a:bodyPr wrap="square" lIns="36000" tIns="0" rIns="36000" bIns="0" rtlCol="0" anchor="t">
              <a:spAutoFit/>
            </a:bodyPr>
            <a:lstStyle/>
            <a:p>
              <a:pPr algn="ctr"/>
              <a:r>
                <a:rPr lang="en-US" sz="1000" dirty="0"/>
                <a:t>Days</a:t>
              </a:r>
              <a:endParaRPr lang="en-GB" sz="1000" dirty="0"/>
            </a:p>
          </p:txBody>
        </p:sp>
        <p:grpSp>
          <p:nvGrpSpPr>
            <p:cNvPr id="229" name="Group 228">
              <a:extLst>
                <a:ext uri="{FF2B5EF4-FFF2-40B4-BE49-F238E27FC236}">
                  <a16:creationId xmlns:a16="http://schemas.microsoft.com/office/drawing/2014/main" id="{924DB16E-96E5-4EED-9B95-C455821476B1}"/>
                </a:ext>
              </a:extLst>
            </p:cNvPr>
            <p:cNvGrpSpPr/>
            <p:nvPr/>
          </p:nvGrpSpPr>
          <p:grpSpPr>
            <a:xfrm>
              <a:off x="6255189" y="3006000"/>
              <a:ext cx="2303614" cy="54038"/>
              <a:chOff x="6111172" y="3283824"/>
              <a:chExt cx="2303614" cy="54038"/>
            </a:xfrm>
          </p:grpSpPr>
          <p:cxnSp>
            <p:nvCxnSpPr>
              <p:cNvPr id="32" name="Straight Connector 31">
                <a:extLst>
                  <a:ext uri="{FF2B5EF4-FFF2-40B4-BE49-F238E27FC236}">
                    <a16:creationId xmlns:a16="http://schemas.microsoft.com/office/drawing/2014/main" id="{C08D0BC7-B3D3-4D94-8AB2-E1EC3D6FD472}"/>
                  </a:ext>
                </a:extLst>
              </p:cNvPr>
              <p:cNvCxnSpPr/>
              <p:nvPr/>
            </p:nvCxnSpPr>
            <p:spPr>
              <a:xfrm>
                <a:off x="6136321"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F1170A4-0167-4F1C-B10D-A252DCC87256}"/>
                  </a:ext>
                </a:extLst>
              </p:cNvPr>
              <p:cNvCxnSpPr/>
              <p:nvPr/>
            </p:nvCxnSpPr>
            <p:spPr>
              <a:xfrm>
                <a:off x="6324297"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81F9714-4FBD-4C9F-9BCD-9967D7379B4D}"/>
                  </a:ext>
                </a:extLst>
              </p:cNvPr>
              <p:cNvCxnSpPr/>
              <p:nvPr/>
            </p:nvCxnSpPr>
            <p:spPr>
              <a:xfrm>
                <a:off x="6512273"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BD600AC-7846-4D89-B2FE-6F3C359712FC}"/>
                  </a:ext>
                </a:extLst>
              </p:cNvPr>
              <p:cNvCxnSpPr/>
              <p:nvPr/>
            </p:nvCxnSpPr>
            <p:spPr>
              <a:xfrm>
                <a:off x="6700248"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80AE0F4-E608-40BC-ADAF-B5A0A11DBA7E}"/>
                  </a:ext>
                </a:extLst>
              </p:cNvPr>
              <p:cNvCxnSpPr/>
              <p:nvPr/>
            </p:nvCxnSpPr>
            <p:spPr>
              <a:xfrm>
                <a:off x="6888224"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12DD4C4-49AA-4F2A-B597-61EF2EEC6141}"/>
                  </a:ext>
                </a:extLst>
              </p:cNvPr>
              <p:cNvCxnSpPr/>
              <p:nvPr/>
            </p:nvCxnSpPr>
            <p:spPr>
              <a:xfrm>
                <a:off x="7076200"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EAE5BC8-BF59-4578-817E-AF27220536DB}"/>
                  </a:ext>
                </a:extLst>
              </p:cNvPr>
              <p:cNvCxnSpPr/>
              <p:nvPr/>
            </p:nvCxnSpPr>
            <p:spPr>
              <a:xfrm>
                <a:off x="7264175"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D37828D-4728-4464-B1D3-DCAC6256A750}"/>
                  </a:ext>
                </a:extLst>
              </p:cNvPr>
              <p:cNvCxnSpPr/>
              <p:nvPr/>
            </p:nvCxnSpPr>
            <p:spPr>
              <a:xfrm>
                <a:off x="7452151"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03C0624-4A43-41B3-9CE8-A1C8576B1DA2}"/>
                  </a:ext>
                </a:extLst>
              </p:cNvPr>
              <p:cNvCxnSpPr/>
              <p:nvPr/>
            </p:nvCxnSpPr>
            <p:spPr>
              <a:xfrm>
                <a:off x="7640127"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14D4FD6-57C5-4893-BDD0-7FEEB8DF1846}"/>
                  </a:ext>
                </a:extLst>
              </p:cNvPr>
              <p:cNvCxnSpPr/>
              <p:nvPr/>
            </p:nvCxnSpPr>
            <p:spPr>
              <a:xfrm>
                <a:off x="7828102"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0178547-2802-40E4-8D4A-E0679C23B66C}"/>
                  </a:ext>
                </a:extLst>
              </p:cNvPr>
              <p:cNvCxnSpPr/>
              <p:nvPr/>
            </p:nvCxnSpPr>
            <p:spPr>
              <a:xfrm>
                <a:off x="8016078"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BC47C3-FEC8-456E-AB48-EEA3F54B82AF}"/>
                  </a:ext>
                </a:extLst>
              </p:cNvPr>
              <p:cNvCxnSpPr/>
              <p:nvPr/>
            </p:nvCxnSpPr>
            <p:spPr>
              <a:xfrm>
                <a:off x="8204054"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456A9FC-50DD-476C-92A2-90727CC0EA62}"/>
                  </a:ext>
                </a:extLst>
              </p:cNvPr>
              <p:cNvCxnSpPr/>
              <p:nvPr/>
            </p:nvCxnSpPr>
            <p:spPr>
              <a:xfrm>
                <a:off x="8392029" y="3283824"/>
                <a:ext cx="0" cy="54038"/>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077506B-5AB6-402F-AB74-8D2322C3121C}"/>
                  </a:ext>
                </a:extLst>
              </p:cNvPr>
              <p:cNvCxnSpPr>
                <a:cxnSpLocks/>
              </p:cNvCxnSpPr>
              <p:nvPr/>
            </p:nvCxnSpPr>
            <p:spPr>
              <a:xfrm flipH="1">
                <a:off x="6111172" y="3286207"/>
                <a:ext cx="230361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36D582BC-C4B6-4B72-9C41-2ADDAC6D05E1}"/>
                </a:ext>
              </a:extLst>
            </p:cNvPr>
            <p:cNvCxnSpPr/>
            <p:nvPr/>
          </p:nvCxnSpPr>
          <p:spPr>
            <a:xfrm flipH="1">
              <a:off x="6194079" y="1607477"/>
              <a:ext cx="6129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5949AA-5D80-4DA0-877E-723694A87421}"/>
                </a:ext>
              </a:extLst>
            </p:cNvPr>
            <p:cNvCxnSpPr/>
            <p:nvPr/>
          </p:nvCxnSpPr>
          <p:spPr>
            <a:xfrm flipH="1">
              <a:off x="6194079" y="1931062"/>
              <a:ext cx="6129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95AA308-981F-4E77-8E0D-EAF895440240}"/>
                </a:ext>
              </a:extLst>
            </p:cNvPr>
            <p:cNvCxnSpPr/>
            <p:nvPr/>
          </p:nvCxnSpPr>
          <p:spPr>
            <a:xfrm flipH="1">
              <a:off x="6194079" y="2254647"/>
              <a:ext cx="6129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3E354BD-66D2-465C-AD58-1FDDE05FB004}"/>
                </a:ext>
              </a:extLst>
            </p:cNvPr>
            <p:cNvCxnSpPr/>
            <p:nvPr/>
          </p:nvCxnSpPr>
          <p:spPr>
            <a:xfrm flipH="1">
              <a:off x="6194079" y="2578232"/>
              <a:ext cx="6129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0FABFE5-1515-451E-80A2-FCE22F6642AB}"/>
                </a:ext>
              </a:extLst>
            </p:cNvPr>
            <p:cNvCxnSpPr/>
            <p:nvPr/>
          </p:nvCxnSpPr>
          <p:spPr>
            <a:xfrm flipH="1">
              <a:off x="6194079" y="2901818"/>
              <a:ext cx="61294" cy="0"/>
            </a:xfrm>
            <a:prstGeom prst="line">
              <a:avLst/>
            </a:prstGeom>
            <a:solidFill>
              <a:schemeClr val="bg2"/>
            </a:solidFill>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1A85FCE9-39BD-4F69-8B6E-86E6A1F996E4}"/>
                </a:ext>
              </a:extLst>
            </p:cNvPr>
            <p:cNvGrpSpPr/>
            <p:nvPr/>
          </p:nvGrpSpPr>
          <p:grpSpPr>
            <a:xfrm>
              <a:off x="6444805" y="1608126"/>
              <a:ext cx="2033015" cy="651521"/>
              <a:chOff x="6444805" y="1608126"/>
              <a:chExt cx="2033015" cy="651521"/>
            </a:xfrm>
          </p:grpSpPr>
          <p:sp>
            <p:nvSpPr>
              <p:cNvPr id="139" name="Isosceles Triangle 138">
                <a:extLst>
                  <a:ext uri="{FF2B5EF4-FFF2-40B4-BE49-F238E27FC236}">
                    <a16:creationId xmlns:a16="http://schemas.microsoft.com/office/drawing/2014/main" id="{98DAA29E-882F-4BC8-A5D4-43EFCF7E0B7A}"/>
                  </a:ext>
                </a:extLst>
              </p:cNvPr>
              <p:cNvSpPr/>
              <p:nvPr/>
            </p:nvSpPr>
            <p:spPr>
              <a:xfrm>
                <a:off x="6918347" y="2198341"/>
                <a:ext cx="45719" cy="45719"/>
              </a:xfrm>
              <a:prstGeom prst="triangle">
                <a:avLst/>
              </a:prstGeom>
              <a:solidFill>
                <a:schemeClr val="tx2">
                  <a:lumMod val="60000"/>
                  <a:lumOff val="4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a:extLst>
                  <a:ext uri="{FF2B5EF4-FFF2-40B4-BE49-F238E27FC236}">
                    <a16:creationId xmlns:a16="http://schemas.microsoft.com/office/drawing/2014/main" id="{7186BD1A-ABFB-4E4C-B255-5F81BC4AF73F}"/>
                  </a:ext>
                </a:extLst>
              </p:cNvPr>
              <p:cNvSpPr/>
              <p:nvPr/>
            </p:nvSpPr>
            <p:spPr>
              <a:xfrm>
                <a:off x="6753343" y="2213928"/>
                <a:ext cx="45719" cy="45719"/>
              </a:xfrm>
              <a:prstGeom prst="triangle">
                <a:avLst/>
              </a:prstGeom>
              <a:solidFill>
                <a:schemeClr val="tx2">
                  <a:lumMod val="60000"/>
                  <a:lumOff val="4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Isosceles Triangle 140">
                <a:extLst>
                  <a:ext uri="{FF2B5EF4-FFF2-40B4-BE49-F238E27FC236}">
                    <a16:creationId xmlns:a16="http://schemas.microsoft.com/office/drawing/2014/main" id="{B2B323B7-C265-414E-B179-2F5EECD3ED0F}"/>
                  </a:ext>
                </a:extLst>
              </p:cNvPr>
              <p:cNvSpPr/>
              <p:nvPr/>
            </p:nvSpPr>
            <p:spPr>
              <a:xfrm>
                <a:off x="6584750" y="2099594"/>
                <a:ext cx="45719" cy="45719"/>
              </a:xfrm>
              <a:prstGeom prst="triangle">
                <a:avLst/>
              </a:prstGeom>
              <a:solidFill>
                <a:schemeClr val="tx2">
                  <a:lumMod val="60000"/>
                  <a:lumOff val="4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0A0A54A-2A2C-4FAE-8B27-E37867A7C324}"/>
                  </a:ext>
                </a:extLst>
              </p:cNvPr>
              <p:cNvSpPr/>
              <p:nvPr/>
            </p:nvSpPr>
            <p:spPr>
              <a:xfrm>
                <a:off x="6444805" y="1608126"/>
                <a:ext cx="1985962" cy="633413"/>
              </a:xfrm>
              <a:custGeom>
                <a:avLst/>
                <a:gdLst>
                  <a:gd name="connsiteX0" fmla="*/ 1985962 w 1985962"/>
                  <a:gd name="connsiteY0" fmla="*/ 166688 h 633413"/>
                  <a:gd name="connsiteX1" fmla="*/ 1819275 w 1985962"/>
                  <a:gd name="connsiteY1" fmla="*/ 211931 h 633413"/>
                  <a:gd name="connsiteX2" fmla="*/ 1647825 w 1985962"/>
                  <a:gd name="connsiteY2" fmla="*/ 230981 h 633413"/>
                  <a:gd name="connsiteX3" fmla="*/ 1485900 w 1985962"/>
                  <a:gd name="connsiteY3" fmla="*/ 280988 h 633413"/>
                  <a:gd name="connsiteX4" fmla="*/ 1323975 w 1985962"/>
                  <a:gd name="connsiteY4" fmla="*/ 338138 h 633413"/>
                  <a:gd name="connsiteX5" fmla="*/ 1154906 w 1985962"/>
                  <a:gd name="connsiteY5" fmla="*/ 419100 h 633413"/>
                  <a:gd name="connsiteX6" fmla="*/ 990600 w 1985962"/>
                  <a:gd name="connsiteY6" fmla="*/ 461963 h 633413"/>
                  <a:gd name="connsiteX7" fmla="*/ 826293 w 1985962"/>
                  <a:gd name="connsiteY7" fmla="*/ 502444 h 633413"/>
                  <a:gd name="connsiteX8" fmla="*/ 659606 w 1985962"/>
                  <a:gd name="connsiteY8" fmla="*/ 578644 h 633413"/>
                  <a:gd name="connsiteX9" fmla="*/ 495300 w 1985962"/>
                  <a:gd name="connsiteY9" fmla="*/ 604838 h 633413"/>
                  <a:gd name="connsiteX10" fmla="*/ 330993 w 1985962"/>
                  <a:gd name="connsiteY10" fmla="*/ 633413 h 633413"/>
                  <a:gd name="connsiteX11" fmla="*/ 164306 w 1985962"/>
                  <a:gd name="connsiteY11" fmla="*/ 509588 h 633413"/>
                  <a:gd name="connsiteX12" fmla="*/ 0 w 1985962"/>
                  <a:gd name="connsiteY12"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5962" h="633413">
                    <a:moveTo>
                      <a:pt x="1985962" y="166688"/>
                    </a:moveTo>
                    <a:lnTo>
                      <a:pt x="1819275" y="211931"/>
                    </a:lnTo>
                    <a:lnTo>
                      <a:pt x="1647825" y="230981"/>
                    </a:lnTo>
                    <a:lnTo>
                      <a:pt x="1485900" y="280988"/>
                    </a:lnTo>
                    <a:lnTo>
                      <a:pt x="1323975" y="338138"/>
                    </a:lnTo>
                    <a:lnTo>
                      <a:pt x="1154906" y="419100"/>
                    </a:lnTo>
                    <a:lnTo>
                      <a:pt x="990600" y="461963"/>
                    </a:lnTo>
                    <a:lnTo>
                      <a:pt x="826293" y="502444"/>
                    </a:lnTo>
                    <a:lnTo>
                      <a:pt x="659606" y="578644"/>
                    </a:lnTo>
                    <a:lnTo>
                      <a:pt x="495300" y="604838"/>
                    </a:lnTo>
                    <a:lnTo>
                      <a:pt x="330993" y="633413"/>
                    </a:lnTo>
                    <a:lnTo>
                      <a:pt x="164306" y="509588"/>
                    </a:lnTo>
                    <a:lnTo>
                      <a:pt x="0"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8" name="Group 327">
                <a:extLst>
                  <a:ext uri="{FF2B5EF4-FFF2-40B4-BE49-F238E27FC236}">
                    <a16:creationId xmlns:a16="http://schemas.microsoft.com/office/drawing/2014/main" id="{742FFD22-3C36-4D6E-BD60-9990097EC535}"/>
                  </a:ext>
                </a:extLst>
              </p:cNvPr>
              <p:cNvGrpSpPr/>
              <p:nvPr/>
            </p:nvGrpSpPr>
            <p:grpSpPr>
              <a:xfrm>
                <a:off x="7077422" y="1739140"/>
                <a:ext cx="1400398" cy="492107"/>
                <a:chOff x="7077422" y="1739140"/>
                <a:chExt cx="1400398" cy="492107"/>
              </a:xfrm>
            </p:grpSpPr>
            <p:sp>
              <p:nvSpPr>
                <p:cNvPr id="12" name="Isosceles Triangle 11">
                  <a:extLst>
                    <a:ext uri="{FF2B5EF4-FFF2-40B4-BE49-F238E27FC236}">
                      <a16:creationId xmlns:a16="http://schemas.microsoft.com/office/drawing/2014/main" id="{6CA40EE6-B3C2-4A28-A933-B3A000A6DB93}"/>
                    </a:ext>
                  </a:extLst>
                </p:cNvPr>
                <p:cNvSpPr/>
                <p:nvPr/>
              </p:nvSpPr>
              <p:spPr>
                <a:xfrm>
                  <a:off x="8243205" y="178719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a:extLst>
                    <a:ext uri="{FF2B5EF4-FFF2-40B4-BE49-F238E27FC236}">
                      <a16:creationId xmlns:a16="http://schemas.microsoft.com/office/drawing/2014/main" id="{3C049AC6-0C05-4BA0-A736-C9D78D0F1049}"/>
                    </a:ext>
                  </a:extLst>
                </p:cNvPr>
                <p:cNvSpPr/>
                <p:nvPr/>
              </p:nvSpPr>
              <p:spPr>
                <a:xfrm>
                  <a:off x="8405820" y="1739140"/>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Isosceles Triangle 131">
                  <a:extLst>
                    <a:ext uri="{FF2B5EF4-FFF2-40B4-BE49-F238E27FC236}">
                      <a16:creationId xmlns:a16="http://schemas.microsoft.com/office/drawing/2014/main" id="{5807C8A2-9ADD-4DCA-81E4-0E5B82A5D495}"/>
                    </a:ext>
                  </a:extLst>
                </p:cNvPr>
                <p:cNvSpPr/>
                <p:nvPr/>
              </p:nvSpPr>
              <p:spPr>
                <a:xfrm>
                  <a:off x="8077532" y="179634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Isosceles Triangle 132">
                  <a:extLst>
                    <a:ext uri="{FF2B5EF4-FFF2-40B4-BE49-F238E27FC236}">
                      <a16:creationId xmlns:a16="http://schemas.microsoft.com/office/drawing/2014/main" id="{823D0DD0-FF06-42D4-B269-14266F0333C2}"/>
                    </a:ext>
                  </a:extLst>
                </p:cNvPr>
                <p:cNvSpPr/>
                <p:nvPr/>
              </p:nvSpPr>
              <p:spPr>
                <a:xfrm>
                  <a:off x="7911991" y="1850005"/>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a:extLst>
                    <a:ext uri="{FF2B5EF4-FFF2-40B4-BE49-F238E27FC236}">
                      <a16:creationId xmlns:a16="http://schemas.microsoft.com/office/drawing/2014/main" id="{41822B58-4F3C-49A1-B062-B6575A89689D}"/>
                    </a:ext>
                  </a:extLst>
                </p:cNvPr>
                <p:cNvSpPr/>
                <p:nvPr/>
              </p:nvSpPr>
              <p:spPr>
                <a:xfrm>
                  <a:off x="7746383" y="1911619"/>
                  <a:ext cx="91202" cy="91202"/>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id="{63546D4B-7C6C-48F1-B44F-29D1E567E759}"/>
                    </a:ext>
                  </a:extLst>
                </p:cNvPr>
                <p:cNvSpPr/>
                <p:nvPr/>
              </p:nvSpPr>
              <p:spPr>
                <a:xfrm>
                  <a:off x="7577142" y="1996983"/>
                  <a:ext cx="91202" cy="91202"/>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Isosceles Triangle 135">
                  <a:extLst>
                    <a:ext uri="{FF2B5EF4-FFF2-40B4-BE49-F238E27FC236}">
                      <a16:creationId xmlns:a16="http://schemas.microsoft.com/office/drawing/2014/main" id="{F3CE9C51-3B83-4967-A7ED-437899644C43}"/>
                    </a:ext>
                  </a:extLst>
                </p:cNvPr>
                <p:cNvSpPr/>
                <p:nvPr/>
              </p:nvSpPr>
              <p:spPr>
                <a:xfrm>
                  <a:off x="7414976" y="2037632"/>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Isosceles Triangle 136">
                  <a:extLst>
                    <a:ext uri="{FF2B5EF4-FFF2-40B4-BE49-F238E27FC236}">
                      <a16:creationId xmlns:a16="http://schemas.microsoft.com/office/drawing/2014/main" id="{B879C39D-3931-4F61-B12C-39F69266040A}"/>
                    </a:ext>
                  </a:extLst>
                </p:cNvPr>
                <p:cNvSpPr/>
                <p:nvPr/>
              </p:nvSpPr>
              <p:spPr>
                <a:xfrm>
                  <a:off x="7249561" y="2071981"/>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Isosceles Triangle 137">
                  <a:extLst>
                    <a:ext uri="{FF2B5EF4-FFF2-40B4-BE49-F238E27FC236}">
                      <a16:creationId xmlns:a16="http://schemas.microsoft.com/office/drawing/2014/main" id="{6F8A804F-53EB-4EEC-82D8-AD7A2C4E23FB}"/>
                    </a:ext>
                  </a:extLst>
                </p:cNvPr>
                <p:cNvSpPr/>
                <p:nvPr/>
              </p:nvSpPr>
              <p:spPr>
                <a:xfrm>
                  <a:off x="7081817" y="2159247"/>
                  <a:ext cx="72000" cy="72000"/>
                </a:xfrm>
                <a:prstGeom prst="triangl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CCCD611E-B703-4EAD-A773-73E25C6EBFEF}"/>
                    </a:ext>
                  </a:extLst>
                </p:cNvPr>
                <p:cNvCxnSpPr>
                  <a:cxnSpLocks/>
                </p:cNvCxnSpPr>
                <p:nvPr/>
              </p:nvCxnSpPr>
              <p:spPr>
                <a:xfrm>
                  <a:off x="7744615" y="1919357"/>
                  <a:ext cx="91202" cy="1"/>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1363D31C-727B-4992-832D-C46F4624A797}"/>
                    </a:ext>
                  </a:extLst>
                </p:cNvPr>
                <p:cNvCxnSpPr>
                  <a:cxnSpLocks/>
                </p:cNvCxnSpPr>
                <p:nvPr/>
              </p:nvCxnSpPr>
              <p:spPr>
                <a:xfrm>
                  <a:off x="7576236" y="1990715"/>
                  <a:ext cx="91202" cy="1"/>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E6F48A50-16E2-4319-8192-82B8E2476ABB}"/>
                    </a:ext>
                  </a:extLst>
                </p:cNvPr>
                <p:cNvCxnSpPr>
                  <a:cxnSpLocks/>
                </p:cNvCxnSpPr>
                <p:nvPr/>
              </p:nvCxnSpPr>
              <p:spPr>
                <a:xfrm>
                  <a:off x="7249561" y="2068983"/>
                  <a:ext cx="91202" cy="1"/>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2598A08-CB41-4415-9169-F1B7E3CD64C1}"/>
                    </a:ext>
                  </a:extLst>
                </p:cNvPr>
                <p:cNvCxnSpPr>
                  <a:cxnSpLocks/>
                </p:cNvCxnSpPr>
                <p:nvPr/>
              </p:nvCxnSpPr>
              <p:spPr>
                <a:xfrm>
                  <a:off x="7077422" y="2165845"/>
                  <a:ext cx="91202" cy="1"/>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61" name="Straight Connector 160">
                <a:extLst>
                  <a:ext uri="{FF2B5EF4-FFF2-40B4-BE49-F238E27FC236}">
                    <a16:creationId xmlns:a16="http://schemas.microsoft.com/office/drawing/2014/main" id="{3F29736D-1985-47A5-B03B-D4A0EE9F0FBB}"/>
                  </a:ext>
                </a:extLst>
              </p:cNvPr>
              <p:cNvCxnSpPr/>
              <p:nvPr/>
            </p:nvCxnSpPr>
            <p:spPr>
              <a:xfrm>
                <a:off x="6905693" y="2194813"/>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550716B3-38EA-4584-A8AE-8A1E60A66AEF}"/>
                  </a:ext>
                </a:extLst>
              </p:cNvPr>
              <p:cNvCxnSpPr/>
              <p:nvPr/>
            </p:nvCxnSpPr>
            <p:spPr>
              <a:xfrm>
                <a:off x="6739600" y="2196107"/>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A865CC1-CAC8-4B30-85CC-77235B2EE9E1}"/>
                  </a:ext>
                </a:extLst>
              </p:cNvPr>
              <p:cNvCxnSpPr/>
              <p:nvPr/>
            </p:nvCxnSpPr>
            <p:spPr>
              <a:xfrm>
                <a:off x="6575648" y="2079078"/>
                <a:ext cx="72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3" name="Group 322">
              <a:extLst>
                <a:ext uri="{FF2B5EF4-FFF2-40B4-BE49-F238E27FC236}">
                  <a16:creationId xmlns:a16="http://schemas.microsoft.com/office/drawing/2014/main" id="{6C1E2F83-DE14-4648-AACA-D3D7DAD295C0}"/>
                </a:ext>
              </a:extLst>
            </p:cNvPr>
            <p:cNvGrpSpPr/>
            <p:nvPr/>
          </p:nvGrpSpPr>
          <p:grpSpPr>
            <a:xfrm>
              <a:off x="6407928" y="1571514"/>
              <a:ext cx="2059285" cy="231939"/>
              <a:chOff x="6407928" y="1571514"/>
              <a:chExt cx="2059285" cy="231939"/>
            </a:xfrm>
          </p:grpSpPr>
          <p:sp>
            <p:nvSpPr>
              <p:cNvPr id="2" name="Freeform: Shape 1">
                <a:extLst>
                  <a:ext uri="{FF2B5EF4-FFF2-40B4-BE49-F238E27FC236}">
                    <a16:creationId xmlns:a16="http://schemas.microsoft.com/office/drawing/2014/main" id="{0E35AE91-1F36-42AD-B4FD-F2C191E37CE0}"/>
                  </a:ext>
                </a:extLst>
              </p:cNvPr>
              <p:cNvSpPr/>
              <p:nvPr/>
            </p:nvSpPr>
            <p:spPr>
              <a:xfrm>
                <a:off x="6439562" y="1600314"/>
                <a:ext cx="1996550" cy="164461"/>
              </a:xfrm>
              <a:custGeom>
                <a:avLst/>
                <a:gdLst>
                  <a:gd name="connsiteX0" fmla="*/ 1996550 w 1996550"/>
                  <a:gd name="connsiteY0" fmla="*/ 144725 h 164461"/>
                  <a:gd name="connsiteX1" fmla="*/ 1818933 w 1996550"/>
                  <a:gd name="connsiteY1" fmla="*/ 131568 h 164461"/>
                  <a:gd name="connsiteX2" fmla="*/ 1654472 w 1996550"/>
                  <a:gd name="connsiteY2" fmla="*/ 108544 h 164461"/>
                  <a:gd name="connsiteX3" fmla="*/ 1496590 w 1996550"/>
                  <a:gd name="connsiteY3" fmla="*/ 121701 h 164461"/>
                  <a:gd name="connsiteX4" fmla="*/ 1325551 w 1996550"/>
                  <a:gd name="connsiteY4" fmla="*/ 118412 h 164461"/>
                  <a:gd name="connsiteX5" fmla="*/ 1154513 w 1996550"/>
                  <a:gd name="connsiteY5" fmla="*/ 164461 h 164461"/>
                  <a:gd name="connsiteX6" fmla="*/ 990052 w 1996550"/>
                  <a:gd name="connsiteY6" fmla="*/ 128279 h 164461"/>
                  <a:gd name="connsiteX7" fmla="*/ 825592 w 1996550"/>
                  <a:gd name="connsiteY7" fmla="*/ 82230 h 164461"/>
                  <a:gd name="connsiteX8" fmla="*/ 651264 w 1996550"/>
                  <a:gd name="connsiteY8" fmla="*/ 42760 h 164461"/>
                  <a:gd name="connsiteX9" fmla="*/ 483514 w 1996550"/>
                  <a:gd name="connsiteY9" fmla="*/ 65784 h 164461"/>
                  <a:gd name="connsiteX10" fmla="*/ 325632 w 1996550"/>
                  <a:gd name="connsiteY10" fmla="*/ 46049 h 164461"/>
                  <a:gd name="connsiteX11" fmla="*/ 161172 w 1996550"/>
                  <a:gd name="connsiteY11" fmla="*/ 39471 h 164461"/>
                  <a:gd name="connsiteX12" fmla="*/ 0 w 1996550"/>
                  <a:gd name="connsiteY12" fmla="*/ 0 h 1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6550" h="164461">
                    <a:moveTo>
                      <a:pt x="1996550" y="144725"/>
                    </a:moveTo>
                    <a:lnTo>
                      <a:pt x="1818933" y="131568"/>
                    </a:lnTo>
                    <a:lnTo>
                      <a:pt x="1654472" y="108544"/>
                    </a:lnTo>
                    <a:lnTo>
                      <a:pt x="1496590" y="121701"/>
                    </a:lnTo>
                    <a:lnTo>
                      <a:pt x="1325551" y="118412"/>
                    </a:lnTo>
                    <a:lnTo>
                      <a:pt x="1154513" y="164461"/>
                    </a:lnTo>
                    <a:lnTo>
                      <a:pt x="990052" y="128279"/>
                    </a:lnTo>
                    <a:lnTo>
                      <a:pt x="825592" y="82230"/>
                    </a:lnTo>
                    <a:lnTo>
                      <a:pt x="651264" y="42760"/>
                    </a:lnTo>
                    <a:lnTo>
                      <a:pt x="483514" y="65784"/>
                    </a:lnTo>
                    <a:lnTo>
                      <a:pt x="325632" y="46049"/>
                    </a:lnTo>
                    <a:lnTo>
                      <a:pt x="161172" y="39471"/>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2" name="Group 321">
                <a:extLst>
                  <a:ext uri="{FF2B5EF4-FFF2-40B4-BE49-F238E27FC236}">
                    <a16:creationId xmlns:a16="http://schemas.microsoft.com/office/drawing/2014/main" id="{EF2C0B40-A183-4507-AE54-7A1A69199F03}"/>
                  </a:ext>
                </a:extLst>
              </p:cNvPr>
              <p:cNvGrpSpPr/>
              <p:nvPr/>
            </p:nvGrpSpPr>
            <p:grpSpPr>
              <a:xfrm>
                <a:off x="6407928" y="1571514"/>
                <a:ext cx="2059285" cy="231939"/>
                <a:chOff x="6407928" y="1571514"/>
                <a:chExt cx="2059285" cy="231939"/>
              </a:xfrm>
            </p:grpSpPr>
            <p:sp>
              <p:nvSpPr>
                <p:cNvPr id="119" name="Oval 118">
                  <a:extLst>
                    <a:ext uri="{FF2B5EF4-FFF2-40B4-BE49-F238E27FC236}">
                      <a16:creationId xmlns:a16="http://schemas.microsoft.com/office/drawing/2014/main" id="{FF8B9CAB-7A08-4919-954D-5A4C49FA9CE2}"/>
                    </a:ext>
                  </a:extLst>
                </p:cNvPr>
                <p:cNvSpPr/>
                <p:nvPr/>
              </p:nvSpPr>
              <p:spPr>
                <a:xfrm>
                  <a:off x="8230856" y="169463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ADAB46B8-9172-4CA9-BF93-7289B83F5314}"/>
                    </a:ext>
                  </a:extLst>
                </p:cNvPr>
                <p:cNvSpPr/>
                <p:nvPr/>
              </p:nvSpPr>
              <p:spPr>
                <a:xfrm>
                  <a:off x="8066499" y="1679158"/>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C45DA07D-1A4E-469B-8380-FC8551B69C94}"/>
                    </a:ext>
                  </a:extLst>
                </p:cNvPr>
                <p:cNvSpPr/>
                <p:nvPr/>
              </p:nvSpPr>
              <p:spPr>
                <a:xfrm>
                  <a:off x="7902142" y="1686759"/>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3E707DE0-3C6C-4B17-9CEE-BBCAC2995C1E}"/>
                    </a:ext>
                  </a:extLst>
                </p:cNvPr>
                <p:cNvSpPr/>
                <p:nvPr/>
              </p:nvSpPr>
              <p:spPr>
                <a:xfrm>
                  <a:off x="7737856" y="168573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034E6D6-926E-425D-A368-C2243EA22D9C}"/>
                    </a:ext>
                  </a:extLst>
                </p:cNvPr>
                <p:cNvSpPr/>
                <p:nvPr/>
              </p:nvSpPr>
              <p:spPr>
                <a:xfrm>
                  <a:off x="7576236" y="1731453"/>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08F9B51-F6F9-4BBB-951D-318EB5BEE655}"/>
                    </a:ext>
                  </a:extLst>
                </p:cNvPr>
                <p:cNvSpPr/>
                <p:nvPr/>
              </p:nvSpPr>
              <p:spPr>
                <a:xfrm>
                  <a:off x="7408745" y="1699582"/>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AB1392C5-7930-40C9-9626-0907A1226E96}"/>
                    </a:ext>
                  </a:extLst>
                </p:cNvPr>
                <p:cNvSpPr/>
                <p:nvPr/>
              </p:nvSpPr>
              <p:spPr>
                <a:xfrm>
                  <a:off x="7241860" y="1655772"/>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C4E0A996-E7C0-4414-A4CD-4EFD419AFCD4}"/>
                    </a:ext>
                  </a:extLst>
                </p:cNvPr>
                <p:cNvSpPr/>
                <p:nvPr/>
              </p:nvSpPr>
              <p:spPr>
                <a:xfrm>
                  <a:off x="7079216" y="1610355"/>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9F92F5C-54DB-4321-9301-1F6607841542}"/>
                    </a:ext>
                  </a:extLst>
                </p:cNvPr>
                <p:cNvSpPr/>
                <p:nvPr/>
              </p:nvSpPr>
              <p:spPr>
                <a:xfrm>
                  <a:off x="6908250" y="1633852"/>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D10DEC17-D185-4FEC-A411-7679C7405BD0}"/>
                    </a:ext>
                  </a:extLst>
                </p:cNvPr>
                <p:cNvSpPr/>
                <p:nvPr/>
              </p:nvSpPr>
              <p:spPr>
                <a:xfrm>
                  <a:off x="6744327" y="1616257"/>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55AD6FC-E7D6-4388-BEA9-93554140E78C}"/>
                    </a:ext>
                  </a:extLst>
                </p:cNvPr>
                <p:cNvSpPr/>
                <p:nvPr/>
              </p:nvSpPr>
              <p:spPr>
                <a:xfrm>
                  <a:off x="6577132" y="1610355"/>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0D3EB5A-02C1-4FD9-B6EE-6ED1BC195968}"/>
                    </a:ext>
                  </a:extLst>
                </p:cNvPr>
                <p:cNvSpPr/>
                <p:nvPr/>
              </p:nvSpPr>
              <p:spPr>
                <a:xfrm>
                  <a:off x="8395213" y="1706585"/>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CA75CBE6-3CAF-4AF9-BC90-FBA1E561E896}"/>
                    </a:ext>
                  </a:extLst>
                </p:cNvPr>
                <p:cNvSpPr/>
                <p:nvPr/>
              </p:nvSpPr>
              <p:spPr>
                <a:xfrm>
                  <a:off x="6407928" y="1571514"/>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TextBox 29">
              <a:extLst>
                <a:ext uri="{FF2B5EF4-FFF2-40B4-BE49-F238E27FC236}">
                  <a16:creationId xmlns:a16="http://schemas.microsoft.com/office/drawing/2014/main" id="{AB57E653-60A5-4BAD-8BA7-68B82604ACBD}"/>
                </a:ext>
              </a:extLst>
            </p:cNvPr>
            <p:cNvSpPr txBox="1"/>
            <p:nvPr/>
          </p:nvSpPr>
          <p:spPr>
            <a:xfrm>
              <a:off x="7534790" y="2818731"/>
              <a:ext cx="118354" cy="338554"/>
            </a:xfrm>
            <a:prstGeom prst="rect">
              <a:avLst/>
            </a:prstGeom>
            <a:noFill/>
          </p:spPr>
          <p:txBody>
            <a:bodyPr wrap="square" rtlCol="0">
              <a:spAutoFit/>
            </a:bodyPr>
            <a:lstStyle/>
            <a:p>
              <a:pPr algn="ctr"/>
              <a:r>
                <a:rPr lang="en-US" sz="1600" dirty="0"/>
                <a:t>*</a:t>
              </a:r>
              <a:endParaRPr lang="en-GB" sz="1600" dirty="0"/>
            </a:p>
          </p:txBody>
        </p:sp>
        <p:sp>
          <p:nvSpPr>
            <p:cNvPr id="181" name="TextBox 180">
              <a:extLst>
                <a:ext uri="{FF2B5EF4-FFF2-40B4-BE49-F238E27FC236}">
                  <a16:creationId xmlns:a16="http://schemas.microsoft.com/office/drawing/2014/main" id="{FF6C1A81-5FE5-4F98-BE66-8F3A3EF014F2}"/>
                </a:ext>
              </a:extLst>
            </p:cNvPr>
            <p:cNvSpPr txBox="1"/>
            <p:nvPr/>
          </p:nvSpPr>
          <p:spPr>
            <a:xfrm>
              <a:off x="7700809" y="2818731"/>
              <a:ext cx="118354" cy="338554"/>
            </a:xfrm>
            <a:prstGeom prst="rect">
              <a:avLst/>
            </a:prstGeom>
            <a:noFill/>
          </p:spPr>
          <p:txBody>
            <a:bodyPr wrap="square" rtlCol="0">
              <a:spAutoFit/>
            </a:bodyPr>
            <a:lstStyle/>
            <a:p>
              <a:pPr algn="ctr"/>
              <a:r>
                <a:rPr lang="en-US" sz="1600" dirty="0"/>
                <a:t>*</a:t>
              </a:r>
              <a:endParaRPr lang="en-GB" sz="1600" dirty="0"/>
            </a:p>
          </p:txBody>
        </p:sp>
        <p:sp>
          <p:nvSpPr>
            <p:cNvPr id="182" name="TextBox 181">
              <a:extLst>
                <a:ext uri="{FF2B5EF4-FFF2-40B4-BE49-F238E27FC236}">
                  <a16:creationId xmlns:a16="http://schemas.microsoft.com/office/drawing/2014/main" id="{80C19FB4-0B10-4B17-89F0-B26EA8F00F79}"/>
                </a:ext>
              </a:extLst>
            </p:cNvPr>
            <p:cNvSpPr txBox="1"/>
            <p:nvPr/>
          </p:nvSpPr>
          <p:spPr>
            <a:xfrm>
              <a:off x="7874218" y="2818731"/>
              <a:ext cx="118354" cy="338554"/>
            </a:xfrm>
            <a:prstGeom prst="rect">
              <a:avLst/>
            </a:prstGeom>
            <a:noFill/>
          </p:spPr>
          <p:txBody>
            <a:bodyPr wrap="square" rtlCol="0">
              <a:spAutoFit/>
            </a:bodyPr>
            <a:lstStyle/>
            <a:p>
              <a:pPr algn="ctr"/>
              <a:r>
                <a:rPr lang="en-US" sz="1600" dirty="0"/>
                <a:t>*</a:t>
              </a:r>
              <a:endParaRPr lang="en-GB" sz="1600" dirty="0"/>
            </a:p>
          </p:txBody>
        </p:sp>
        <p:sp>
          <p:nvSpPr>
            <p:cNvPr id="183" name="TextBox 182">
              <a:extLst>
                <a:ext uri="{FF2B5EF4-FFF2-40B4-BE49-F238E27FC236}">
                  <a16:creationId xmlns:a16="http://schemas.microsoft.com/office/drawing/2014/main" id="{C25E2B5F-6A84-4EE2-808D-C7BE08071A1D}"/>
                </a:ext>
              </a:extLst>
            </p:cNvPr>
            <p:cNvSpPr txBox="1"/>
            <p:nvPr/>
          </p:nvSpPr>
          <p:spPr>
            <a:xfrm>
              <a:off x="8032842" y="2818731"/>
              <a:ext cx="118354" cy="338554"/>
            </a:xfrm>
            <a:prstGeom prst="rect">
              <a:avLst/>
            </a:prstGeom>
            <a:noFill/>
          </p:spPr>
          <p:txBody>
            <a:bodyPr wrap="square" rtlCol="0">
              <a:spAutoFit/>
            </a:bodyPr>
            <a:lstStyle/>
            <a:p>
              <a:pPr algn="ctr"/>
              <a:r>
                <a:rPr lang="en-US" sz="1600" dirty="0"/>
                <a:t>*</a:t>
              </a:r>
              <a:endParaRPr lang="en-GB" sz="1600" dirty="0"/>
            </a:p>
          </p:txBody>
        </p:sp>
        <p:sp>
          <p:nvSpPr>
            <p:cNvPr id="184" name="TextBox 183">
              <a:extLst>
                <a:ext uri="{FF2B5EF4-FFF2-40B4-BE49-F238E27FC236}">
                  <a16:creationId xmlns:a16="http://schemas.microsoft.com/office/drawing/2014/main" id="{03A34AA2-1C96-417C-9062-E5F76B7946CA}"/>
                </a:ext>
              </a:extLst>
            </p:cNvPr>
            <p:cNvSpPr txBox="1"/>
            <p:nvPr/>
          </p:nvSpPr>
          <p:spPr>
            <a:xfrm>
              <a:off x="8196874" y="2818731"/>
              <a:ext cx="118354" cy="338554"/>
            </a:xfrm>
            <a:prstGeom prst="rect">
              <a:avLst/>
            </a:prstGeom>
            <a:noFill/>
          </p:spPr>
          <p:txBody>
            <a:bodyPr wrap="square" rtlCol="0">
              <a:spAutoFit/>
            </a:bodyPr>
            <a:lstStyle/>
            <a:p>
              <a:pPr algn="ctr"/>
              <a:r>
                <a:rPr lang="en-US" sz="1600" dirty="0"/>
                <a:t>*</a:t>
              </a:r>
              <a:endParaRPr lang="en-GB" sz="1600" dirty="0"/>
            </a:p>
          </p:txBody>
        </p:sp>
        <p:sp>
          <p:nvSpPr>
            <p:cNvPr id="46" name="TextBox 45">
              <a:extLst>
                <a:ext uri="{FF2B5EF4-FFF2-40B4-BE49-F238E27FC236}">
                  <a16:creationId xmlns:a16="http://schemas.microsoft.com/office/drawing/2014/main" id="{F154ED2D-1C7C-42BC-8F90-53FAEB26357F}"/>
                </a:ext>
              </a:extLst>
            </p:cNvPr>
            <p:cNvSpPr txBox="1"/>
            <p:nvPr/>
          </p:nvSpPr>
          <p:spPr>
            <a:xfrm>
              <a:off x="6363391" y="2662600"/>
              <a:ext cx="645091" cy="276999"/>
            </a:xfrm>
            <a:prstGeom prst="rect">
              <a:avLst/>
            </a:prstGeom>
            <a:noFill/>
          </p:spPr>
          <p:txBody>
            <a:bodyPr wrap="square" rtlCol="0">
              <a:spAutoFit/>
            </a:bodyPr>
            <a:lstStyle/>
            <a:p>
              <a:r>
                <a:rPr lang="en-US" sz="1200" dirty="0"/>
                <a:t>LLOQ</a:t>
              </a:r>
              <a:endParaRPr lang="en-GB" sz="1200" dirty="0"/>
            </a:p>
          </p:txBody>
        </p:sp>
        <p:grpSp>
          <p:nvGrpSpPr>
            <p:cNvPr id="148" name="Group 147">
              <a:extLst>
                <a:ext uri="{FF2B5EF4-FFF2-40B4-BE49-F238E27FC236}">
                  <a16:creationId xmlns:a16="http://schemas.microsoft.com/office/drawing/2014/main" id="{982810DB-7402-42AA-8CF5-82940571997A}"/>
                </a:ext>
              </a:extLst>
            </p:cNvPr>
            <p:cNvGrpSpPr/>
            <p:nvPr/>
          </p:nvGrpSpPr>
          <p:grpSpPr>
            <a:xfrm>
              <a:off x="6451948" y="1629557"/>
              <a:ext cx="2016927" cy="1226861"/>
              <a:chOff x="6451948" y="1629557"/>
              <a:chExt cx="2016927" cy="1226861"/>
            </a:xfrm>
          </p:grpSpPr>
          <p:sp>
            <p:nvSpPr>
              <p:cNvPr id="143" name="Rectangle 142">
                <a:extLst>
                  <a:ext uri="{FF2B5EF4-FFF2-40B4-BE49-F238E27FC236}">
                    <a16:creationId xmlns:a16="http://schemas.microsoft.com/office/drawing/2014/main" id="{D63FD612-762D-49CE-8B19-D113F1FC7DD6}"/>
                  </a:ext>
                </a:extLst>
              </p:cNvPr>
              <p:cNvSpPr/>
              <p:nvPr/>
            </p:nvSpPr>
            <p:spPr>
              <a:xfrm>
                <a:off x="8230154" y="2681128"/>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5" name="Straight Connector 164">
                <a:extLst>
                  <a:ext uri="{FF2B5EF4-FFF2-40B4-BE49-F238E27FC236}">
                    <a16:creationId xmlns:a16="http://schemas.microsoft.com/office/drawing/2014/main" id="{384EB538-9D72-4AA9-879D-EA20C56CD381}"/>
                  </a:ext>
                </a:extLst>
              </p:cNvPr>
              <p:cNvCxnSpPr/>
              <p:nvPr/>
            </p:nvCxnSpPr>
            <p:spPr>
              <a:xfrm>
                <a:off x="7232844" y="2492300"/>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AAD44A0C-9B36-4E3C-B1C9-754067105FDF}"/>
                  </a:ext>
                </a:extLst>
              </p:cNvPr>
              <p:cNvCxnSpPr/>
              <p:nvPr/>
            </p:nvCxnSpPr>
            <p:spPr>
              <a:xfrm>
                <a:off x="7401830" y="2531705"/>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816107EF-22D2-40A5-8F31-49AB6E5D8445}"/>
                  </a:ext>
                </a:extLst>
              </p:cNvPr>
              <p:cNvCxnSpPr/>
              <p:nvPr/>
            </p:nvCxnSpPr>
            <p:spPr>
              <a:xfrm>
                <a:off x="7568714" y="2763424"/>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96F0CBE4-6265-4959-805A-2ED6F357D101}"/>
                  </a:ext>
                </a:extLst>
              </p:cNvPr>
              <p:cNvCxnSpPr/>
              <p:nvPr/>
            </p:nvCxnSpPr>
            <p:spPr>
              <a:xfrm>
                <a:off x="7737140" y="2720752"/>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F23ADA62-5F8D-430F-99E6-8CA3D2D9215A}"/>
                  </a:ext>
                </a:extLst>
              </p:cNvPr>
              <p:cNvCxnSpPr/>
              <p:nvPr/>
            </p:nvCxnSpPr>
            <p:spPr>
              <a:xfrm>
                <a:off x="7898870" y="2750944"/>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5B38B33D-D77E-41DB-BECC-0A23A9B4CE89}"/>
                  </a:ext>
                </a:extLst>
              </p:cNvPr>
              <p:cNvCxnSpPr/>
              <p:nvPr/>
            </p:nvCxnSpPr>
            <p:spPr>
              <a:xfrm>
                <a:off x="8065294" y="2685709"/>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099C62B8-D0C1-4BFE-8F7E-4AB479840575}"/>
                  </a:ext>
                </a:extLst>
              </p:cNvPr>
              <p:cNvCxnSpPr/>
              <p:nvPr/>
            </p:nvCxnSpPr>
            <p:spPr>
              <a:xfrm>
                <a:off x="8230154" y="2665741"/>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A1E175F8-CD8B-4C00-A02D-47D6064A17A2}"/>
                  </a:ext>
                </a:extLst>
              </p:cNvPr>
              <p:cNvCxnSpPr/>
              <p:nvPr/>
            </p:nvCxnSpPr>
            <p:spPr>
              <a:xfrm>
                <a:off x="8396875" y="2559666"/>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9AB88C67-D531-4A6A-BFD3-DE9A9B9CE62A}"/>
                  </a:ext>
                </a:extLst>
              </p:cNvPr>
              <p:cNvCxnSpPr>
                <a:cxnSpLocks/>
              </p:cNvCxnSpPr>
              <p:nvPr/>
            </p:nvCxnSpPr>
            <p:spPr>
              <a:xfrm rot="16200000">
                <a:off x="8414875" y="2574357"/>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AA4B5CE-0478-4E9E-85AF-CFDD93405812}"/>
                  </a:ext>
                </a:extLst>
              </p:cNvPr>
              <p:cNvSpPr/>
              <p:nvPr/>
            </p:nvSpPr>
            <p:spPr>
              <a:xfrm>
                <a:off x="8396875" y="2594953"/>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4" name="Straight Connector 173">
                <a:extLst>
                  <a:ext uri="{FF2B5EF4-FFF2-40B4-BE49-F238E27FC236}">
                    <a16:creationId xmlns:a16="http://schemas.microsoft.com/office/drawing/2014/main" id="{32420D1C-19C5-4FD5-B161-813AAFD8593F}"/>
                  </a:ext>
                </a:extLst>
              </p:cNvPr>
              <p:cNvCxnSpPr>
                <a:cxnSpLocks/>
              </p:cNvCxnSpPr>
              <p:nvPr/>
            </p:nvCxnSpPr>
            <p:spPr>
              <a:xfrm rot="16200000">
                <a:off x="8083294" y="2703431"/>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7526413A-2D5B-42E2-A2AC-84B772F1E5D0}"/>
                  </a:ext>
                </a:extLst>
              </p:cNvPr>
              <p:cNvCxnSpPr>
                <a:cxnSpLocks/>
              </p:cNvCxnSpPr>
              <p:nvPr/>
            </p:nvCxnSpPr>
            <p:spPr>
              <a:xfrm rot="16200000">
                <a:off x="7916870" y="2768560"/>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DD69BF35-1C03-436B-80D3-8B459C7945EE}"/>
                  </a:ext>
                </a:extLst>
              </p:cNvPr>
              <p:cNvCxnSpPr>
                <a:cxnSpLocks/>
              </p:cNvCxnSpPr>
              <p:nvPr/>
            </p:nvCxnSpPr>
            <p:spPr>
              <a:xfrm rot="16200000">
                <a:off x="7755140" y="2740662"/>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7E1037A1-2BC0-43EC-A72A-3D634A609BE7}"/>
                  </a:ext>
                </a:extLst>
              </p:cNvPr>
              <p:cNvCxnSpPr>
                <a:cxnSpLocks/>
              </p:cNvCxnSpPr>
              <p:nvPr/>
            </p:nvCxnSpPr>
            <p:spPr>
              <a:xfrm rot="16200000">
                <a:off x="7586714" y="2776662"/>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DD53A90C-3319-44BA-B25D-971C26213140}"/>
                  </a:ext>
                </a:extLst>
              </p:cNvPr>
              <p:cNvCxnSpPr>
                <a:cxnSpLocks/>
              </p:cNvCxnSpPr>
              <p:nvPr/>
            </p:nvCxnSpPr>
            <p:spPr>
              <a:xfrm rot="16200000">
                <a:off x="7419830" y="2551525"/>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A2FC20DD-277B-487E-A2F2-FB77418BA289}"/>
                  </a:ext>
                </a:extLst>
              </p:cNvPr>
              <p:cNvCxnSpPr>
                <a:cxnSpLocks/>
              </p:cNvCxnSpPr>
              <p:nvPr/>
            </p:nvCxnSpPr>
            <p:spPr>
              <a:xfrm rot="16200000">
                <a:off x="7250844" y="2511324"/>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sp>
            <p:nvSpPr>
              <p:cNvPr id="144" name="Rectangle 143">
                <a:extLst>
                  <a:ext uri="{FF2B5EF4-FFF2-40B4-BE49-F238E27FC236}">
                    <a16:creationId xmlns:a16="http://schemas.microsoft.com/office/drawing/2014/main" id="{5F708671-CCD5-40E2-9EF1-19CEE986F567}"/>
                  </a:ext>
                </a:extLst>
              </p:cNvPr>
              <p:cNvSpPr/>
              <p:nvPr/>
            </p:nvSpPr>
            <p:spPr>
              <a:xfrm>
                <a:off x="8065294" y="2717978"/>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C2516B54-74EA-4D5E-AF9E-78C8A55FDB72}"/>
                  </a:ext>
                </a:extLst>
              </p:cNvPr>
              <p:cNvSpPr/>
              <p:nvPr/>
            </p:nvSpPr>
            <p:spPr>
              <a:xfrm>
                <a:off x="7898870" y="2773419"/>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F05F988D-F19B-47B8-A5D0-9C9DA334628B}"/>
                  </a:ext>
                </a:extLst>
              </p:cNvPr>
              <p:cNvSpPr/>
              <p:nvPr/>
            </p:nvSpPr>
            <p:spPr>
              <a:xfrm>
                <a:off x="7737140" y="2750559"/>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7966DA4C-A585-46B1-BC36-B1EE029C9700}"/>
                  </a:ext>
                </a:extLst>
              </p:cNvPr>
              <p:cNvSpPr/>
              <p:nvPr/>
            </p:nvSpPr>
            <p:spPr>
              <a:xfrm>
                <a:off x="7568714" y="2784418"/>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D04ADE7E-11C3-4548-8CB4-BB295D62D72F}"/>
                  </a:ext>
                </a:extLst>
              </p:cNvPr>
              <p:cNvSpPr/>
              <p:nvPr/>
            </p:nvSpPr>
            <p:spPr>
              <a:xfrm>
                <a:off x="7401830" y="2565932"/>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CF9E0FEB-FAE3-4E27-B708-326D4EA262E5}"/>
                  </a:ext>
                </a:extLst>
              </p:cNvPr>
              <p:cNvSpPr/>
              <p:nvPr/>
            </p:nvSpPr>
            <p:spPr>
              <a:xfrm>
                <a:off x="7232844" y="2529323"/>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7" name="Group 146">
                <a:extLst>
                  <a:ext uri="{FF2B5EF4-FFF2-40B4-BE49-F238E27FC236}">
                    <a16:creationId xmlns:a16="http://schemas.microsoft.com/office/drawing/2014/main" id="{85F40D76-B8F9-41F2-ABD2-A749E727F53E}"/>
                  </a:ext>
                </a:extLst>
              </p:cNvPr>
              <p:cNvGrpSpPr/>
              <p:nvPr/>
            </p:nvGrpSpPr>
            <p:grpSpPr>
              <a:xfrm>
                <a:off x="6451948" y="1629557"/>
                <a:ext cx="1981200" cy="1183482"/>
                <a:chOff x="6451948" y="1629557"/>
                <a:chExt cx="1981200" cy="1183482"/>
              </a:xfrm>
            </p:grpSpPr>
            <p:sp>
              <p:nvSpPr>
                <p:cNvPr id="25" name="Freeform: Shape 24">
                  <a:extLst>
                    <a:ext uri="{FF2B5EF4-FFF2-40B4-BE49-F238E27FC236}">
                      <a16:creationId xmlns:a16="http://schemas.microsoft.com/office/drawing/2014/main" id="{AF4D5944-AB26-45EA-B030-FFD11BC815F8}"/>
                    </a:ext>
                  </a:extLst>
                </p:cNvPr>
                <p:cNvSpPr/>
                <p:nvPr/>
              </p:nvSpPr>
              <p:spPr>
                <a:xfrm>
                  <a:off x="6451948" y="1629557"/>
                  <a:ext cx="1981200" cy="1183482"/>
                </a:xfrm>
                <a:custGeom>
                  <a:avLst/>
                  <a:gdLst>
                    <a:gd name="connsiteX0" fmla="*/ 1981200 w 1981200"/>
                    <a:gd name="connsiteY0" fmla="*/ 985838 h 1183482"/>
                    <a:gd name="connsiteX1" fmla="*/ 1821657 w 1981200"/>
                    <a:gd name="connsiteY1" fmla="*/ 1076325 h 1183482"/>
                    <a:gd name="connsiteX2" fmla="*/ 1654969 w 1981200"/>
                    <a:gd name="connsiteY2" fmla="*/ 1109663 h 1183482"/>
                    <a:gd name="connsiteX3" fmla="*/ 1485900 w 1981200"/>
                    <a:gd name="connsiteY3" fmla="*/ 1166813 h 1183482"/>
                    <a:gd name="connsiteX4" fmla="*/ 1312069 w 1981200"/>
                    <a:gd name="connsiteY4" fmla="*/ 1133475 h 1183482"/>
                    <a:gd name="connsiteX5" fmla="*/ 1154907 w 1981200"/>
                    <a:gd name="connsiteY5" fmla="*/ 1183482 h 1183482"/>
                    <a:gd name="connsiteX6" fmla="*/ 985838 w 1981200"/>
                    <a:gd name="connsiteY6" fmla="*/ 954882 h 1183482"/>
                    <a:gd name="connsiteX7" fmla="*/ 819150 w 1981200"/>
                    <a:gd name="connsiteY7" fmla="*/ 916782 h 1183482"/>
                    <a:gd name="connsiteX8" fmla="*/ 654844 w 1981200"/>
                    <a:gd name="connsiteY8" fmla="*/ 854869 h 1183482"/>
                    <a:gd name="connsiteX9" fmla="*/ 485775 w 1981200"/>
                    <a:gd name="connsiteY9" fmla="*/ 600075 h 1183482"/>
                    <a:gd name="connsiteX10" fmla="*/ 321469 w 1981200"/>
                    <a:gd name="connsiteY10" fmla="*/ 609600 h 1183482"/>
                    <a:gd name="connsiteX11" fmla="*/ 157163 w 1981200"/>
                    <a:gd name="connsiteY11" fmla="*/ 488157 h 1183482"/>
                    <a:gd name="connsiteX12" fmla="*/ 0 w 1981200"/>
                    <a:gd name="connsiteY12" fmla="*/ 0 h 11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83482">
                      <a:moveTo>
                        <a:pt x="1981200" y="985838"/>
                      </a:moveTo>
                      <a:lnTo>
                        <a:pt x="1821657" y="1076325"/>
                      </a:lnTo>
                      <a:lnTo>
                        <a:pt x="1654969" y="1109663"/>
                      </a:lnTo>
                      <a:lnTo>
                        <a:pt x="1485900" y="1166813"/>
                      </a:lnTo>
                      <a:lnTo>
                        <a:pt x="1312069" y="1133475"/>
                      </a:lnTo>
                      <a:lnTo>
                        <a:pt x="1154907" y="1183482"/>
                      </a:lnTo>
                      <a:lnTo>
                        <a:pt x="985838" y="954882"/>
                      </a:lnTo>
                      <a:lnTo>
                        <a:pt x="819150" y="916782"/>
                      </a:lnTo>
                      <a:lnTo>
                        <a:pt x="654844" y="854869"/>
                      </a:lnTo>
                      <a:lnTo>
                        <a:pt x="485775" y="600075"/>
                      </a:lnTo>
                      <a:lnTo>
                        <a:pt x="321469" y="609600"/>
                      </a:lnTo>
                      <a:lnTo>
                        <a:pt x="157163" y="488157"/>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64A3A015-A0D6-4A06-BED1-5E90EC1C7572}"/>
                    </a:ext>
                  </a:extLst>
                </p:cNvPr>
                <p:cNvSpPr/>
                <p:nvPr/>
              </p:nvSpPr>
              <p:spPr>
                <a:xfrm>
                  <a:off x="6903712" y="2212715"/>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F1E071FD-8D05-4A69-A7DE-1F3E9A2AC9EA}"/>
                    </a:ext>
                  </a:extLst>
                </p:cNvPr>
                <p:cNvSpPr/>
                <p:nvPr/>
              </p:nvSpPr>
              <p:spPr>
                <a:xfrm>
                  <a:off x="6740241" y="2218678"/>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843763B4-1B30-4ED8-9464-F0792458BF86}"/>
                    </a:ext>
                  </a:extLst>
                </p:cNvPr>
                <p:cNvSpPr/>
                <p:nvPr/>
              </p:nvSpPr>
              <p:spPr>
                <a:xfrm>
                  <a:off x="6565185" y="2108993"/>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4" name="Straight Connector 163">
                  <a:extLst>
                    <a:ext uri="{FF2B5EF4-FFF2-40B4-BE49-F238E27FC236}">
                      <a16:creationId xmlns:a16="http://schemas.microsoft.com/office/drawing/2014/main" id="{318CAF06-461E-4996-AD9A-D1EE66F19D4F}"/>
                    </a:ext>
                  </a:extLst>
                </p:cNvPr>
                <p:cNvCxnSpPr/>
                <p:nvPr/>
              </p:nvCxnSpPr>
              <p:spPr>
                <a:xfrm>
                  <a:off x="7071789" y="2438946"/>
                  <a:ext cx="72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3A8C4003-468E-4B33-9561-641D1B837F05}"/>
                    </a:ext>
                  </a:extLst>
                </p:cNvPr>
                <p:cNvCxnSpPr>
                  <a:cxnSpLocks/>
                </p:cNvCxnSpPr>
                <p:nvPr/>
              </p:nvCxnSpPr>
              <p:spPr>
                <a:xfrm rot="16200000">
                  <a:off x="7089789" y="2451477"/>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A0558A80-EB61-4161-9595-977345E23343}"/>
                    </a:ext>
                  </a:extLst>
                </p:cNvPr>
                <p:cNvSpPr/>
                <p:nvPr/>
              </p:nvSpPr>
              <p:spPr>
                <a:xfrm>
                  <a:off x="7071789" y="2472058"/>
                  <a:ext cx="72000"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0" name="Straight Connector 319">
                <a:extLst>
                  <a:ext uri="{FF2B5EF4-FFF2-40B4-BE49-F238E27FC236}">
                    <a16:creationId xmlns:a16="http://schemas.microsoft.com/office/drawing/2014/main" id="{A15E69CC-41B6-4261-AFB1-DD94943D7949}"/>
                  </a:ext>
                </a:extLst>
              </p:cNvPr>
              <p:cNvCxnSpPr>
                <a:cxnSpLocks/>
              </p:cNvCxnSpPr>
              <p:nvPr/>
            </p:nvCxnSpPr>
            <p:spPr>
              <a:xfrm rot="16200000">
                <a:off x="8248154" y="2692476"/>
                <a:ext cx="36000" cy="0"/>
              </a:xfrm>
              <a:prstGeom prst="line">
                <a:avLst/>
              </a:prstGeom>
              <a:ln w="12700">
                <a:solidFill>
                  <a:srgbClr val="976CA4"/>
                </a:solidFill>
              </a:ln>
              <a:effectLst/>
            </p:spPr>
            <p:style>
              <a:lnRef idx="2">
                <a:schemeClr val="accent1"/>
              </a:lnRef>
              <a:fillRef idx="0">
                <a:schemeClr val="accent1"/>
              </a:fillRef>
              <a:effectRef idx="1">
                <a:schemeClr val="accent1"/>
              </a:effectRef>
              <a:fontRef idx="minor">
                <a:schemeClr val="tx1"/>
              </a:fontRef>
            </p:style>
          </p:cxnSp>
        </p:grpSp>
      </p:grpSp>
      <p:sp>
        <p:nvSpPr>
          <p:cNvPr id="321" name="Rectangle 320">
            <a:extLst>
              <a:ext uri="{FF2B5EF4-FFF2-40B4-BE49-F238E27FC236}">
                <a16:creationId xmlns:a16="http://schemas.microsoft.com/office/drawing/2014/main" id="{B57FAFDF-6E93-4849-A7B5-2B87E09F02D6}"/>
              </a:ext>
            </a:extLst>
          </p:cNvPr>
          <p:cNvSpPr/>
          <p:nvPr/>
        </p:nvSpPr>
        <p:spPr>
          <a:xfrm>
            <a:off x="6999882" y="3206062"/>
            <a:ext cx="782587" cy="307777"/>
          </a:xfrm>
          <a:prstGeom prst="rect">
            <a:avLst/>
          </a:prstGeom>
        </p:spPr>
        <p:txBody>
          <a:bodyPr wrap="none">
            <a:spAutoFit/>
          </a:bodyPr>
          <a:lstStyle/>
          <a:p>
            <a:pPr algn="ctr"/>
            <a:r>
              <a:rPr lang="en-US" sz="1400" b="1" dirty="0" err="1"/>
              <a:t>HBeAg</a:t>
            </a:r>
            <a:endParaRPr lang="en-GB" sz="1400" b="1" dirty="0"/>
          </a:p>
        </p:txBody>
      </p:sp>
    </p:spTree>
    <p:extLst>
      <p:ext uri="{BB962C8B-B14F-4D97-AF65-F5344CB8AC3E}">
        <p14:creationId xmlns:p14="http://schemas.microsoft.com/office/powerpoint/2010/main" val="511684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Discovery of a novel HBV core inhibitor EP-027367 with potent antiviral activity both </a:t>
            </a:r>
            <a:r>
              <a:rPr lang="en-GB" sz="2000" i="1" dirty="0"/>
              <a:t>in vitro </a:t>
            </a:r>
            <a:r>
              <a:rPr lang="en-GB" sz="2000" dirty="0"/>
              <a:t>and in a humanized mouse model</a:t>
            </a:r>
          </a:p>
        </p:txBody>
      </p:sp>
      <p:sp>
        <p:nvSpPr>
          <p:cNvPr id="6" name="Text Placeholder 5">
            <a:extLst>
              <a:ext uri="{FF2B5EF4-FFF2-40B4-BE49-F238E27FC236}">
                <a16:creationId xmlns:a16="http://schemas.microsoft.com/office/drawing/2014/main" id="{2B1DF7D2-00BF-4665-9ED9-255C0BA1C61C}"/>
              </a:ext>
            </a:extLst>
          </p:cNvPr>
          <p:cNvSpPr>
            <a:spLocks noGrp="1"/>
          </p:cNvSpPr>
          <p:nvPr>
            <p:ph type="body" sz="quarter" idx="10"/>
          </p:nvPr>
        </p:nvSpPr>
        <p:spPr>
          <a:xfrm>
            <a:off x="4925" y="6479931"/>
            <a:ext cx="7519403" cy="376990"/>
          </a:xfrm>
        </p:spPr>
        <p:txBody>
          <a:bodyPr/>
          <a:lstStyle/>
          <a:p>
            <a:r>
              <a:rPr lang="en-GB" dirty="0" err="1"/>
              <a:t>Vaine</a:t>
            </a:r>
            <a:r>
              <a:rPr lang="en-GB" dirty="0"/>
              <a:t> M, et al. ILC 2018, #PS-032</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1"/>
          </p:nvPr>
        </p:nvSpPr>
        <p:spPr>
          <a:xfrm>
            <a:off x="319314" y="1340768"/>
            <a:ext cx="4179600" cy="4622400"/>
          </a:xfrm>
        </p:spPr>
        <p:txBody>
          <a:bodyPr>
            <a:normAutofit/>
          </a:bodyPr>
          <a:lstStyle/>
          <a:p>
            <a:pPr>
              <a:spcBef>
                <a:spcPts val="600"/>
              </a:spcBef>
            </a:pPr>
            <a:r>
              <a:rPr lang="en-US" sz="1800" i="1" dirty="0"/>
              <a:t>In vitro</a:t>
            </a:r>
            <a:r>
              <a:rPr lang="en-US" sz="1800" dirty="0"/>
              <a:t>, EP-027367 is a potent core inhibitor with</a:t>
            </a:r>
          </a:p>
          <a:p>
            <a:pPr lvl="1">
              <a:spcBef>
                <a:spcPts val="600"/>
              </a:spcBef>
            </a:pPr>
            <a:r>
              <a:rPr lang="en-US" sz="1600"/>
              <a:t>Pan-genotypic </a:t>
            </a:r>
            <a:r>
              <a:rPr lang="en-US" sz="1600" dirty="0"/>
              <a:t>anti-HBV activity</a:t>
            </a:r>
          </a:p>
          <a:p>
            <a:pPr lvl="1">
              <a:spcBef>
                <a:spcPts val="600"/>
              </a:spcBef>
            </a:pPr>
            <a:r>
              <a:rPr lang="en-US" sz="1600" dirty="0"/>
              <a:t>Activity against known NUC-resistant variants</a:t>
            </a:r>
          </a:p>
          <a:p>
            <a:pPr lvl="1">
              <a:spcBef>
                <a:spcPts val="600"/>
              </a:spcBef>
            </a:pPr>
            <a:r>
              <a:rPr lang="en-US" sz="1600" dirty="0"/>
              <a:t>Ability to prevent </a:t>
            </a:r>
            <a:r>
              <a:rPr lang="en-US" sz="1600" dirty="0" err="1"/>
              <a:t>cccDNA</a:t>
            </a:r>
            <a:r>
              <a:rPr lang="en-US" sz="1600" dirty="0"/>
              <a:t> establishment</a:t>
            </a:r>
          </a:p>
          <a:p>
            <a:pPr lvl="1">
              <a:spcBef>
                <a:spcPts val="600"/>
              </a:spcBef>
            </a:pPr>
            <a:r>
              <a:rPr lang="en-US" sz="1600" dirty="0"/>
              <a:t>Additive activity to synergistic activity seen with NUCs and other </a:t>
            </a:r>
            <a:br>
              <a:rPr lang="en-US" sz="1600" dirty="0"/>
            </a:br>
            <a:r>
              <a:rPr lang="en-US" sz="1600" dirty="0"/>
              <a:t>core inhibitors</a:t>
            </a:r>
          </a:p>
          <a:p>
            <a:pPr>
              <a:spcBef>
                <a:spcPts val="600"/>
              </a:spcBef>
            </a:pPr>
            <a:r>
              <a:rPr lang="en-US" sz="1800" i="1" dirty="0"/>
              <a:t>In vivo</a:t>
            </a:r>
            <a:r>
              <a:rPr lang="en-US" sz="1800" dirty="0"/>
              <a:t>,</a:t>
            </a:r>
            <a:r>
              <a:rPr lang="en-US" sz="1800" i="1" dirty="0"/>
              <a:t> </a:t>
            </a:r>
            <a:r>
              <a:rPr lang="en-US" sz="1800" dirty="0"/>
              <a:t>EP-027367 demonstrated</a:t>
            </a:r>
          </a:p>
          <a:p>
            <a:pPr lvl="1">
              <a:spcBef>
                <a:spcPts val="600"/>
              </a:spcBef>
            </a:pPr>
            <a:r>
              <a:rPr lang="en-US" sz="1600" dirty="0"/>
              <a:t>Favorable tolerability and PK profile </a:t>
            </a:r>
          </a:p>
          <a:p>
            <a:pPr lvl="1">
              <a:spcBef>
                <a:spcPts val="600"/>
              </a:spcBef>
            </a:pPr>
            <a:r>
              <a:rPr lang="en-US" sz="1600" dirty="0"/>
              <a:t>Up to 3 log reduction in HBV viral </a:t>
            </a:r>
            <a:r>
              <a:rPr lang="en-US" sz="1600" dirty="0" err="1"/>
              <a:t>titres</a:t>
            </a:r>
            <a:r>
              <a:rPr lang="en-US" sz="1600" dirty="0"/>
              <a:t> with 4 weeks of treatment in a human chimeric liver mouse model</a:t>
            </a:r>
          </a:p>
        </p:txBody>
      </p:sp>
      <p:grpSp>
        <p:nvGrpSpPr>
          <p:cNvPr id="118" name="Group 117">
            <a:extLst>
              <a:ext uri="{FF2B5EF4-FFF2-40B4-BE49-F238E27FC236}">
                <a16:creationId xmlns:a16="http://schemas.microsoft.com/office/drawing/2014/main" id="{ACFF4242-67BD-4798-B83C-E467C9781D11}"/>
              </a:ext>
            </a:extLst>
          </p:cNvPr>
          <p:cNvGrpSpPr/>
          <p:nvPr/>
        </p:nvGrpSpPr>
        <p:grpSpPr>
          <a:xfrm>
            <a:off x="4803448" y="4996839"/>
            <a:ext cx="1593840" cy="307777"/>
            <a:chOff x="7229322" y="4973807"/>
            <a:chExt cx="1593840" cy="307777"/>
          </a:xfrm>
        </p:grpSpPr>
        <p:grpSp>
          <p:nvGrpSpPr>
            <p:cNvPr id="100" name="Group 99">
              <a:extLst>
                <a:ext uri="{FF2B5EF4-FFF2-40B4-BE49-F238E27FC236}">
                  <a16:creationId xmlns:a16="http://schemas.microsoft.com/office/drawing/2014/main" id="{01F5E78E-79A2-4C42-A3DC-EE8075F7DF0F}"/>
                </a:ext>
              </a:extLst>
            </p:cNvPr>
            <p:cNvGrpSpPr/>
            <p:nvPr/>
          </p:nvGrpSpPr>
          <p:grpSpPr>
            <a:xfrm>
              <a:off x="7229322" y="5073695"/>
              <a:ext cx="288032" cy="108000"/>
              <a:chOff x="4049936" y="5751264"/>
              <a:chExt cx="288032" cy="108000"/>
            </a:xfrm>
          </p:grpSpPr>
          <p:sp>
            <p:nvSpPr>
              <p:cNvPr id="97" name="Oval 96">
                <a:extLst>
                  <a:ext uri="{FF2B5EF4-FFF2-40B4-BE49-F238E27FC236}">
                    <a16:creationId xmlns:a16="http://schemas.microsoft.com/office/drawing/2014/main" id="{94436699-17AC-4D5E-808F-B1EC8006687C}"/>
                  </a:ext>
                </a:extLst>
              </p:cNvPr>
              <p:cNvSpPr/>
              <p:nvPr/>
            </p:nvSpPr>
            <p:spPr>
              <a:xfrm>
                <a:off x="4139952" y="575126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99" name="Straight Connector 98">
                <a:extLst>
                  <a:ext uri="{FF2B5EF4-FFF2-40B4-BE49-F238E27FC236}">
                    <a16:creationId xmlns:a16="http://schemas.microsoft.com/office/drawing/2014/main" id="{0C0E1A09-533E-4920-9223-A4F75016B670}"/>
                  </a:ext>
                </a:extLst>
              </p:cNvPr>
              <p:cNvCxnSpPr/>
              <p:nvPr/>
            </p:nvCxnSpPr>
            <p:spPr>
              <a:xfrm>
                <a:off x="4049936" y="5805264"/>
                <a:ext cx="28803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BCF1F511-614A-48A0-89D5-B685FDDDF991}"/>
                </a:ext>
              </a:extLst>
            </p:cNvPr>
            <p:cNvSpPr txBox="1"/>
            <p:nvPr/>
          </p:nvSpPr>
          <p:spPr>
            <a:xfrm>
              <a:off x="7473369" y="4973807"/>
              <a:ext cx="1349793" cy="307777"/>
            </a:xfrm>
            <a:prstGeom prst="rect">
              <a:avLst/>
            </a:prstGeom>
            <a:noFill/>
          </p:spPr>
          <p:txBody>
            <a:bodyPr wrap="none" rtlCol="0">
              <a:spAutoFit/>
            </a:bodyPr>
            <a:lstStyle/>
            <a:p>
              <a:r>
                <a:rPr lang="en-GB" sz="1400" dirty="0"/>
                <a:t>Vehicle control</a:t>
              </a:r>
            </a:p>
          </p:txBody>
        </p:sp>
      </p:grpSp>
      <p:grpSp>
        <p:nvGrpSpPr>
          <p:cNvPr id="122" name="Group 121">
            <a:extLst>
              <a:ext uri="{FF2B5EF4-FFF2-40B4-BE49-F238E27FC236}">
                <a16:creationId xmlns:a16="http://schemas.microsoft.com/office/drawing/2014/main" id="{94890CD4-D931-4605-97CA-34595C79DFA1}"/>
              </a:ext>
            </a:extLst>
          </p:cNvPr>
          <p:cNvGrpSpPr/>
          <p:nvPr/>
        </p:nvGrpSpPr>
        <p:grpSpPr>
          <a:xfrm>
            <a:off x="4803448" y="5244661"/>
            <a:ext cx="1861798" cy="307777"/>
            <a:chOff x="7229322" y="5228661"/>
            <a:chExt cx="1861798" cy="307777"/>
          </a:xfrm>
        </p:grpSpPr>
        <p:grpSp>
          <p:nvGrpSpPr>
            <p:cNvPr id="102" name="Group 101">
              <a:extLst>
                <a:ext uri="{FF2B5EF4-FFF2-40B4-BE49-F238E27FC236}">
                  <a16:creationId xmlns:a16="http://schemas.microsoft.com/office/drawing/2014/main" id="{DB76755E-E319-4C35-9D81-26B4F0BED84E}"/>
                </a:ext>
              </a:extLst>
            </p:cNvPr>
            <p:cNvGrpSpPr/>
            <p:nvPr/>
          </p:nvGrpSpPr>
          <p:grpSpPr>
            <a:xfrm>
              <a:off x="7229322" y="5328549"/>
              <a:ext cx="288032" cy="108000"/>
              <a:chOff x="4049936" y="5751264"/>
              <a:chExt cx="288032" cy="108000"/>
            </a:xfrm>
            <a:solidFill>
              <a:schemeClr val="accent1"/>
            </a:solidFill>
          </p:grpSpPr>
          <p:sp>
            <p:nvSpPr>
              <p:cNvPr id="103" name="Rectangle 102">
                <a:extLst>
                  <a:ext uri="{FF2B5EF4-FFF2-40B4-BE49-F238E27FC236}">
                    <a16:creationId xmlns:a16="http://schemas.microsoft.com/office/drawing/2014/main" id="{8DDCCE39-9618-481F-B76B-FFBBC7515563}"/>
                  </a:ext>
                </a:extLst>
              </p:cNvPr>
              <p:cNvSpPr/>
              <p:nvPr/>
            </p:nvSpPr>
            <p:spPr>
              <a:xfrm>
                <a:off x="4139952" y="5751264"/>
                <a:ext cx="108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04" name="Straight Connector 103">
                <a:extLst>
                  <a:ext uri="{FF2B5EF4-FFF2-40B4-BE49-F238E27FC236}">
                    <a16:creationId xmlns:a16="http://schemas.microsoft.com/office/drawing/2014/main" id="{01029F40-96CC-4AE2-81FB-D21EA095C7A7}"/>
                  </a:ext>
                </a:extLst>
              </p:cNvPr>
              <p:cNvCxnSpPr/>
              <p:nvPr/>
            </p:nvCxnSpPr>
            <p:spPr>
              <a:xfrm>
                <a:off x="4049936" y="5805264"/>
                <a:ext cx="288032" cy="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F19BF368-E10C-4E72-ABC7-7F64BE59A148}"/>
                </a:ext>
              </a:extLst>
            </p:cNvPr>
            <p:cNvSpPr txBox="1"/>
            <p:nvPr/>
          </p:nvSpPr>
          <p:spPr>
            <a:xfrm>
              <a:off x="7473369" y="5228661"/>
              <a:ext cx="1617751" cy="307777"/>
            </a:xfrm>
            <a:prstGeom prst="rect">
              <a:avLst/>
            </a:prstGeom>
            <a:noFill/>
          </p:spPr>
          <p:txBody>
            <a:bodyPr wrap="none" rtlCol="0">
              <a:spAutoFit/>
            </a:bodyPr>
            <a:lstStyle/>
            <a:p>
              <a:r>
                <a:rPr lang="en-GB" sz="1400" dirty="0"/>
                <a:t>ETV </a:t>
              </a:r>
              <a:r>
                <a:rPr lang="en-US" sz="1400" dirty="0"/>
                <a:t>0.006 mg/kg</a:t>
              </a:r>
              <a:r>
                <a:rPr lang="en-GB" sz="1400" dirty="0"/>
                <a:t> </a:t>
              </a:r>
            </a:p>
          </p:txBody>
        </p:sp>
      </p:grpSp>
      <p:grpSp>
        <p:nvGrpSpPr>
          <p:cNvPr id="121" name="Group 120">
            <a:extLst>
              <a:ext uri="{FF2B5EF4-FFF2-40B4-BE49-F238E27FC236}">
                <a16:creationId xmlns:a16="http://schemas.microsoft.com/office/drawing/2014/main" id="{0682A38A-9CFF-43B0-9E29-613A712251A2}"/>
              </a:ext>
            </a:extLst>
          </p:cNvPr>
          <p:cNvGrpSpPr/>
          <p:nvPr/>
        </p:nvGrpSpPr>
        <p:grpSpPr>
          <a:xfrm>
            <a:off x="4803448" y="5492483"/>
            <a:ext cx="2110264" cy="307777"/>
            <a:chOff x="7229322" y="5454269"/>
            <a:chExt cx="2110264" cy="307777"/>
          </a:xfrm>
        </p:grpSpPr>
        <p:grpSp>
          <p:nvGrpSpPr>
            <p:cNvPr id="106" name="Group 105">
              <a:extLst>
                <a:ext uri="{FF2B5EF4-FFF2-40B4-BE49-F238E27FC236}">
                  <a16:creationId xmlns:a16="http://schemas.microsoft.com/office/drawing/2014/main" id="{1CDB21A3-117E-409E-ADBF-4DDB1DE8D033}"/>
                </a:ext>
              </a:extLst>
            </p:cNvPr>
            <p:cNvGrpSpPr/>
            <p:nvPr/>
          </p:nvGrpSpPr>
          <p:grpSpPr>
            <a:xfrm>
              <a:off x="7229322" y="5554157"/>
              <a:ext cx="288032" cy="108000"/>
              <a:chOff x="4049936" y="5751264"/>
              <a:chExt cx="288032" cy="108000"/>
            </a:xfrm>
          </p:grpSpPr>
          <p:sp>
            <p:nvSpPr>
              <p:cNvPr id="107" name="Isosceles Triangle 106">
                <a:extLst>
                  <a:ext uri="{FF2B5EF4-FFF2-40B4-BE49-F238E27FC236}">
                    <a16:creationId xmlns:a16="http://schemas.microsoft.com/office/drawing/2014/main" id="{A192B395-9931-4CA1-ABBE-0FCE7D17FCFC}"/>
                  </a:ext>
                </a:extLst>
              </p:cNvPr>
              <p:cNvSpPr/>
              <p:nvPr/>
            </p:nvSpPr>
            <p:spPr>
              <a:xfrm>
                <a:off x="4139952" y="5751264"/>
                <a:ext cx="108000" cy="108000"/>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08" name="Straight Connector 107">
                <a:extLst>
                  <a:ext uri="{FF2B5EF4-FFF2-40B4-BE49-F238E27FC236}">
                    <a16:creationId xmlns:a16="http://schemas.microsoft.com/office/drawing/2014/main" id="{2D78471E-69B2-45A5-B61E-ABB16B0BBAF9}"/>
                  </a:ext>
                </a:extLst>
              </p:cNvPr>
              <p:cNvCxnSpPr/>
              <p:nvPr/>
            </p:nvCxnSpPr>
            <p:spPr>
              <a:xfrm>
                <a:off x="4049936" y="5805264"/>
                <a:ext cx="28803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3743B72C-75F3-496D-A59E-E04A203B449D}"/>
                </a:ext>
              </a:extLst>
            </p:cNvPr>
            <p:cNvSpPr txBox="1"/>
            <p:nvPr/>
          </p:nvSpPr>
          <p:spPr>
            <a:xfrm>
              <a:off x="7473369" y="5454269"/>
              <a:ext cx="1866217" cy="307777"/>
            </a:xfrm>
            <a:prstGeom prst="rect">
              <a:avLst/>
            </a:prstGeom>
            <a:noFill/>
          </p:spPr>
          <p:txBody>
            <a:bodyPr wrap="none" rtlCol="0">
              <a:spAutoFit/>
            </a:bodyPr>
            <a:lstStyle/>
            <a:p>
              <a:r>
                <a:rPr lang="en-GB" sz="1400" dirty="0"/>
                <a:t>EP-027367 50 mg/kg</a:t>
              </a:r>
            </a:p>
          </p:txBody>
        </p:sp>
      </p:grpSp>
      <p:grpSp>
        <p:nvGrpSpPr>
          <p:cNvPr id="120" name="Group 119">
            <a:extLst>
              <a:ext uri="{FF2B5EF4-FFF2-40B4-BE49-F238E27FC236}">
                <a16:creationId xmlns:a16="http://schemas.microsoft.com/office/drawing/2014/main" id="{865AA8A4-5591-42B2-81EB-CB8517E87528}"/>
              </a:ext>
            </a:extLst>
          </p:cNvPr>
          <p:cNvGrpSpPr/>
          <p:nvPr/>
        </p:nvGrpSpPr>
        <p:grpSpPr>
          <a:xfrm>
            <a:off x="4803448" y="5740305"/>
            <a:ext cx="2209650" cy="307777"/>
            <a:chOff x="7229322" y="5709123"/>
            <a:chExt cx="2209650" cy="307777"/>
          </a:xfrm>
        </p:grpSpPr>
        <p:grpSp>
          <p:nvGrpSpPr>
            <p:cNvPr id="110" name="Group 109">
              <a:extLst>
                <a:ext uri="{FF2B5EF4-FFF2-40B4-BE49-F238E27FC236}">
                  <a16:creationId xmlns:a16="http://schemas.microsoft.com/office/drawing/2014/main" id="{79B00F3F-DAA8-41B8-A8F1-189D92082201}"/>
                </a:ext>
              </a:extLst>
            </p:cNvPr>
            <p:cNvGrpSpPr/>
            <p:nvPr/>
          </p:nvGrpSpPr>
          <p:grpSpPr>
            <a:xfrm>
              <a:off x="7229322" y="5809011"/>
              <a:ext cx="288032" cy="108000"/>
              <a:chOff x="4049936" y="5751264"/>
              <a:chExt cx="288032" cy="108000"/>
            </a:xfrm>
          </p:grpSpPr>
          <p:sp>
            <p:nvSpPr>
              <p:cNvPr id="111" name="Oval 110">
                <a:extLst>
                  <a:ext uri="{FF2B5EF4-FFF2-40B4-BE49-F238E27FC236}">
                    <a16:creationId xmlns:a16="http://schemas.microsoft.com/office/drawing/2014/main" id="{2993579D-F9B3-45E5-A3DC-0BD957A10109}"/>
                  </a:ext>
                </a:extLst>
              </p:cNvPr>
              <p:cNvSpPr/>
              <p:nvPr/>
            </p:nvSpPr>
            <p:spPr>
              <a:xfrm>
                <a:off x="4139952" y="575126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12" name="Straight Connector 111">
                <a:extLst>
                  <a:ext uri="{FF2B5EF4-FFF2-40B4-BE49-F238E27FC236}">
                    <a16:creationId xmlns:a16="http://schemas.microsoft.com/office/drawing/2014/main" id="{AAD4E587-A2BB-4387-B5D1-FD3739761C21}"/>
                  </a:ext>
                </a:extLst>
              </p:cNvPr>
              <p:cNvCxnSpPr/>
              <p:nvPr/>
            </p:nvCxnSpPr>
            <p:spPr>
              <a:xfrm>
                <a:off x="4049936" y="5805264"/>
                <a:ext cx="28803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2AE222F6-55D6-462C-969F-396DEF9A863C}"/>
                </a:ext>
              </a:extLst>
            </p:cNvPr>
            <p:cNvSpPr txBox="1"/>
            <p:nvPr/>
          </p:nvSpPr>
          <p:spPr>
            <a:xfrm>
              <a:off x="7473369" y="5709123"/>
              <a:ext cx="1965603" cy="307777"/>
            </a:xfrm>
            <a:prstGeom prst="rect">
              <a:avLst/>
            </a:prstGeom>
            <a:noFill/>
          </p:spPr>
          <p:txBody>
            <a:bodyPr wrap="none" rtlCol="0">
              <a:spAutoFit/>
            </a:bodyPr>
            <a:lstStyle/>
            <a:p>
              <a:r>
                <a:rPr lang="en-GB" sz="1400" dirty="0"/>
                <a:t>EP-027367 100 mg/kg</a:t>
              </a:r>
            </a:p>
          </p:txBody>
        </p:sp>
      </p:grpSp>
      <p:grpSp>
        <p:nvGrpSpPr>
          <p:cNvPr id="119" name="Group 118">
            <a:extLst>
              <a:ext uri="{FF2B5EF4-FFF2-40B4-BE49-F238E27FC236}">
                <a16:creationId xmlns:a16="http://schemas.microsoft.com/office/drawing/2014/main" id="{0FECCA66-F31F-4CC5-A7D4-ADBF25C3359D}"/>
              </a:ext>
            </a:extLst>
          </p:cNvPr>
          <p:cNvGrpSpPr/>
          <p:nvPr/>
        </p:nvGrpSpPr>
        <p:grpSpPr>
          <a:xfrm>
            <a:off x="4803448" y="5988126"/>
            <a:ext cx="2209650" cy="307777"/>
            <a:chOff x="7229322" y="5965094"/>
            <a:chExt cx="2209650" cy="307777"/>
          </a:xfrm>
        </p:grpSpPr>
        <p:grpSp>
          <p:nvGrpSpPr>
            <p:cNvPr id="114" name="Group 113">
              <a:extLst>
                <a:ext uri="{FF2B5EF4-FFF2-40B4-BE49-F238E27FC236}">
                  <a16:creationId xmlns:a16="http://schemas.microsoft.com/office/drawing/2014/main" id="{DCB3772D-FDC9-4B27-B0AA-15416FA512C2}"/>
                </a:ext>
              </a:extLst>
            </p:cNvPr>
            <p:cNvGrpSpPr/>
            <p:nvPr/>
          </p:nvGrpSpPr>
          <p:grpSpPr>
            <a:xfrm>
              <a:off x="7229322" y="6066506"/>
              <a:ext cx="288032" cy="108000"/>
              <a:chOff x="4049936" y="5752788"/>
              <a:chExt cx="288032" cy="108000"/>
            </a:xfrm>
          </p:grpSpPr>
          <p:sp>
            <p:nvSpPr>
              <p:cNvPr id="115" name="Diamond 114">
                <a:extLst>
                  <a:ext uri="{FF2B5EF4-FFF2-40B4-BE49-F238E27FC236}">
                    <a16:creationId xmlns:a16="http://schemas.microsoft.com/office/drawing/2014/main" id="{90C86ADA-0BF8-43B7-B468-1FA3D32D6EB4}"/>
                  </a:ext>
                </a:extLst>
              </p:cNvPr>
              <p:cNvSpPr/>
              <p:nvPr/>
            </p:nvSpPr>
            <p:spPr>
              <a:xfrm>
                <a:off x="4139952" y="5752788"/>
                <a:ext cx="108000" cy="108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16" name="Straight Connector 115">
                <a:extLst>
                  <a:ext uri="{FF2B5EF4-FFF2-40B4-BE49-F238E27FC236}">
                    <a16:creationId xmlns:a16="http://schemas.microsoft.com/office/drawing/2014/main" id="{7B52F68C-D1B6-43D9-A0C3-159FC4A9F272}"/>
                  </a:ext>
                </a:extLst>
              </p:cNvPr>
              <p:cNvCxnSpPr/>
              <p:nvPr/>
            </p:nvCxnSpPr>
            <p:spPr>
              <a:xfrm>
                <a:off x="4049936" y="5805264"/>
                <a:ext cx="28803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E2491BF5-908B-4B88-B6F5-5E454402C85D}"/>
                </a:ext>
              </a:extLst>
            </p:cNvPr>
            <p:cNvSpPr txBox="1"/>
            <p:nvPr/>
          </p:nvSpPr>
          <p:spPr>
            <a:xfrm>
              <a:off x="7473369" y="5965094"/>
              <a:ext cx="1965603" cy="307777"/>
            </a:xfrm>
            <a:prstGeom prst="rect">
              <a:avLst/>
            </a:prstGeom>
            <a:noFill/>
          </p:spPr>
          <p:txBody>
            <a:bodyPr wrap="none" rtlCol="0">
              <a:spAutoFit/>
            </a:bodyPr>
            <a:lstStyle/>
            <a:p>
              <a:r>
                <a:rPr lang="en-GB" sz="1400" dirty="0"/>
                <a:t>EP-027367 200 mg/kg</a:t>
              </a:r>
            </a:p>
          </p:txBody>
        </p:sp>
      </p:grpSp>
      <p:grpSp>
        <p:nvGrpSpPr>
          <p:cNvPr id="223" name="Group 222">
            <a:extLst>
              <a:ext uri="{FF2B5EF4-FFF2-40B4-BE49-F238E27FC236}">
                <a16:creationId xmlns:a16="http://schemas.microsoft.com/office/drawing/2014/main" id="{4811AE14-C487-4D6D-A6A3-52F8A781FD09}"/>
              </a:ext>
            </a:extLst>
          </p:cNvPr>
          <p:cNvGrpSpPr/>
          <p:nvPr/>
        </p:nvGrpSpPr>
        <p:grpSpPr>
          <a:xfrm>
            <a:off x="4621848" y="1340768"/>
            <a:ext cx="4275066" cy="3559827"/>
            <a:chOff x="4621848" y="1340768"/>
            <a:chExt cx="4275066" cy="3559827"/>
          </a:xfrm>
        </p:grpSpPr>
        <p:sp>
          <p:nvSpPr>
            <p:cNvPr id="215" name="Freeform: Shape 214">
              <a:extLst>
                <a:ext uri="{FF2B5EF4-FFF2-40B4-BE49-F238E27FC236}">
                  <a16:creationId xmlns:a16="http://schemas.microsoft.com/office/drawing/2014/main" id="{6CB47C9C-F8DE-4A86-BB84-AB50F7EAF074}"/>
                </a:ext>
              </a:extLst>
            </p:cNvPr>
            <p:cNvSpPr/>
            <p:nvPr/>
          </p:nvSpPr>
          <p:spPr>
            <a:xfrm>
              <a:off x="5743575" y="2350294"/>
              <a:ext cx="2312194" cy="1404937"/>
            </a:xfrm>
            <a:custGeom>
              <a:avLst/>
              <a:gdLst>
                <a:gd name="connsiteX0" fmla="*/ 0 w 2312194"/>
                <a:gd name="connsiteY0" fmla="*/ 0 h 1404937"/>
                <a:gd name="connsiteX1" fmla="*/ 585788 w 2312194"/>
                <a:gd name="connsiteY1" fmla="*/ 840581 h 1404937"/>
                <a:gd name="connsiteX2" fmla="*/ 1166813 w 2312194"/>
                <a:gd name="connsiteY2" fmla="*/ 1114425 h 1404937"/>
                <a:gd name="connsiteX3" fmla="*/ 1740694 w 2312194"/>
                <a:gd name="connsiteY3" fmla="*/ 1404937 h 1404937"/>
                <a:gd name="connsiteX4" fmla="*/ 2312194 w 2312194"/>
                <a:gd name="connsiteY4" fmla="*/ 1300162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194" h="1404937">
                  <a:moveTo>
                    <a:pt x="0" y="0"/>
                  </a:moveTo>
                  <a:lnTo>
                    <a:pt x="585788" y="840581"/>
                  </a:lnTo>
                  <a:lnTo>
                    <a:pt x="1166813" y="1114425"/>
                  </a:lnTo>
                  <a:lnTo>
                    <a:pt x="1740694" y="1404937"/>
                  </a:lnTo>
                  <a:lnTo>
                    <a:pt x="2312194" y="1300162"/>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reeform: Shape 213">
              <a:extLst>
                <a:ext uri="{FF2B5EF4-FFF2-40B4-BE49-F238E27FC236}">
                  <a16:creationId xmlns:a16="http://schemas.microsoft.com/office/drawing/2014/main" id="{82CAE8ED-3638-49C2-B354-17DE9FDBC30F}"/>
                </a:ext>
              </a:extLst>
            </p:cNvPr>
            <p:cNvSpPr/>
            <p:nvPr/>
          </p:nvSpPr>
          <p:spPr>
            <a:xfrm>
              <a:off x="5734050" y="2290763"/>
              <a:ext cx="2343150" cy="1197768"/>
            </a:xfrm>
            <a:custGeom>
              <a:avLst/>
              <a:gdLst>
                <a:gd name="connsiteX0" fmla="*/ 0 w 2343150"/>
                <a:gd name="connsiteY0" fmla="*/ 0 h 1197768"/>
                <a:gd name="connsiteX1" fmla="*/ 585788 w 2343150"/>
                <a:gd name="connsiteY1" fmla="*/ 757237 h 1197768"/>
                <a:gd name="connsiteX2" fmla="*/ 1145381 w 2343150"/>
                <a:gd name="connsiteY2" fmla="*/ 1059656 h 1197768"/>
                <a:gd name="connsiteX3" fmla="*/ 1743075 w 2343150"/>
                <a:gd name="connsiteY3" fmla="*/ 1197768 h 1197768"/>
                <a:gd name="connsiteX4" fmla="*/ 2343150 w 2343150"/>
                <a:gd name="connsiteY4" fmla="*/ 1188243 h 1197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197768">
                  <a:moveTo>
                    <a:pt x="0" y="0"/>
                  </a:moveTo>
                  <a:lnTo>
                    <a:pt x="585788" y="757237"/>
                  </a:lnTo>
                  <a:lnTo>
                    <a:pt x="1145381" y="1059656"/>
                  </a:lnTo>
                  <a:lnTo>
                    <a:pt x="1743075" y="1197768"/>
                  </a:lnTo>
                  <a:lnTo>
                    <a:pt x="2343150" y="118824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reeform: Shape 212">
              <a:extLst>
                <a:ext uri="{FF2B5EF4-FFF2-40B4-BE49-F238E27FC236}">
                  <a16:creationId xmlns:a16="http://schemas.microsoft.com/office/drawing/2014/main" id="{432D1478-037F-402A-AFE4-804181BE09F8}"/>
                </a:ext>
              </a:extLst>
            </p:cNvPr>
            <p:cNvSpPr/>
            <p:nvPr/>
          </p:nvSpPr>
          <p:spPr>
            <a:xfrm>
              <a:off x="5729288" y="2247900"/>
              <a:ext cx="2350293" cy="128588"/>
            </a:xfrm>
            <a:custGeom>
              <a:avLst/>
              <a:gdLst>
                <a:gd name="connsiteX0" fmla="*/ 0 w 2350293"/>
                <a:gd name="connsiteY0" fmla="*/ 102394 h 128588"/>
                <a:gd name="connsiteX1" fmla="*/ 602456 w 2350293"/>
                <a:gd name="connsiteY1" fmla="*/ 0 h 128588"/>
                <a:gd name="connsiteX2" fmla="*/ 1173956 w 2350293"/>
                <a:gd name="connsiteY2" fmla="*/ 30956 h 128588"/>
                <a:gd name="connsiteX3" fmla="*/ 1740693 w 2350293"/>
                <a:gd name="connsiteY3" fmla="*/ 128588 h 128588"/>
                <a:gd name="connsiteX4" fmla="*/ 2350293 w 2350293"/>
                <a:gd name="connsiteY4" fmla="*/ 76200 h 12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293" h="128588">
                  <a:moveTo>
                    <a:pt x="0" y="102394"/>
                  </a:moveTo>
                  <a:lnTo>
                    <a:pt x="602456" y="0"/>
                  </a:lnTo>
                  <a:lnTo>
                    <a:pt x="1173956" y="30956"/>
                  </a:lnTo>
                  <a:lnTo>
                    <a:pt x="1740693" y="128588"/>
                  </a:lnTo>
                  <a:lnTo>
                    <a:pt x="2350293" y="762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reeform: Shape 215">
              <a:extLst>
                <a:ext uri="{FF2B5EF4-FFF2-40B4-BE49-F238E27FC236}">
                  <a16:creationId xmlns:a16="http://schemas.microsoft.com/office/drawing/2014/main" id="{3D91B625-C829-4C44-B3AA-08F1EAC97C16}"/>
                </a:ext>
              </a:extLst>
            </p:cNvPr>
            <p:cNvSpPr/>
            <p:nvPr/>
          </p:nvSpPr>
          <p:spPr>
            <a:xfrm>
              <a:off x="5729288" y="2412206"/>
              <a:ext cx="2333625" cy="1559719"/>
            </a:xfrm>
            <a:custGeom>
              <a:avLst/>
              <a:gdLst>
                <a:gd name="connsiteX0" fmla="*/ 0 w 2333625"/>
                <a:gd name="connsiteY0" fmla="*/ 0 h 1559719"/>
                <a:gd name="connsiteX1" fmla="*/ 0 w 2333625"/>
                <a:gd name="connsiteY1" fmla="*/ 0 h 1559719"/>
                <a:gd name="connsiteX2" fmla="*/ 597693 w 2333625"/>
                <a:gd name="connsiteY2" fmla="*/ 931069 h 1559719"/>
                <a:gd name="connsiteX3" fmla="*/ 1173956 w 2333625"/>
                <a:gd name="connsiteY3" fmla="*/ 1226344 h 1559719"/>
                <a:gd name="connsiteX4" fmla="*/ 1745456 w 2333625"/>
                <a:gd name="connsiteY4" fmla="*/ 1526382 h 1559719"/>
                <a:gd name="connsiteX5" fmla="*/ 2333625 w 2333625"/>
                <a:gd name="connsiteY5" fmla="*/ 1559719 h 1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625" h="1559719">
                  <a:moveTo>
                    <a:pt x="0" y="0"/>
                  </a:moveTo>
                  <a:lnTo>
                    <a:pt x="0" y="0"/>
                  </a:lnTo>
                  <a:lnTo>
                    <a:pt x="597693" y="931069"/>
                  </a:lnTo>
                  <a:lnTo>
                    <a:pt x="1173956" y="1226344"/>
                  </a:lnTo>
                  <a:lnTo>
                    <a:pt x="1745456" y="1526382"/>
                  </a:lnTo>
                  <a:lnTo>
                    <a:pt x="2333625" y="1559719"/>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B85E09BA-C367-4D7E-87C5-765E5D9506B7}"/>
                </a:ext>
              </a:extLst>
            </p:cNvPr>
            <p:cNvCxnSpPr>
              <a:cxnSpLocks/>
            </p:cNvCxnSpPr>
            <p:nvPr/>
          </p:nvCxnSpPr>
          <p:spPr bwMode="auto">
            <a:xfrm>
              <a:off x="5356964" y="1949889"/>
              <a:ext cx="0" cy="23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69749D-3622-4976-A5E8-E7DDBE16247E}"/>
                </a:ext>
              </a:extLst>
            </p:cNvPr>
            <p:cNvCxnSpPr/>
            <p:nvPr/>
          </p:nvCxnSpPr>
          <p:spPr bwMode="auto">
            <a:xfrm>
              <a:off x="5356964" y="4276328"/>
              <a:ext cx="2968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17">
              <a:extLst>
                <a:ext uri="{FF2B5EF4-FFF2-40B4-BE49-F238E27FC236}">
                  <a16:creationId xmlns:a16="http://schemas.microsoft.com/office/drawing/2014/main" id="{8B47DB33-E7F7-420A-ACE4-9AE2E1D66882}"/>
                </a:ext>
              </a:extLst>
            </p:cNvPr>
            <p:cNvSpPr txBox="1">
              <a:spLocks noChangeArrowheads="1"/>
            </p:cNvSpPr>
            <p:nvPr/>
          </p:nvSpPr>
          <p:spPr bwMode="auto">
            <a:xfrm rot="16200000">
              <a:off x="3532624" y="3028121"/>
              <a:ext cx="23938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Serum HBV DNA (copies/mL)</a:t>
              </a:r>
            </a:p>
          </p:txBody>
        </p:sp>
        <p:grpSp>
          <p:nvGrpSpPr>
            <p:cNvPr id="65" name="Group 64">
              <a:extLst>
                <a:ext uri="{FF2B5EF4-FFF2-40B4-BE49-F238E27FC236}">
                  <a16:creationId xmlns:a16="http://schemas.microsoft.com/office/drawing/2014/main" id="{3D4E43C5-8273-4A25-A336-154B9413FBA0}"/>
                </a:ext>
              </a:extLst>
            </p:cNvPr>
            <p:cNvGrpSpPr/>
            <p:nvPr/>
          </p:nvGrpSpPr>
          <p:grpSpPr>
            <a:xfrm>
              <a:off x="6800990" y="4276328"/>
              <a:ext cx="198773" cy="359294"/>
              <a:chOff x="6425080" y="4276328"/>
              <a:chExt cx="198773" cy="359294"/>
            </a:xfrm>
          </p:grpSpPr>
          <p:sp>
            <p:nvSpPr>
              <p:cNvPr id="66" name="TextBox 22">
                <a:extLst>
                  <a:ext uri="{FF2B5EF4-FFF2-40B4-BE49-F238E27FC236}">
                    <a16:creationId xmlns:a16="http://schemas.microsoft.com/office/drawing/2014/main" id="{EFFDC7B5-7FD9-4BC4-8289-AD32EC36E8C1}"/>
                  </a:ext>
                </a:extLst>
              </p:cNvPr>
              <p:cNvSpPr txBox="1">
                <a:spLocks noChangeArrowheads="1"/>
              </p:cNvSpPr>
              <p:nvPr/>
            </p:nvSpPr>
            <p:spPr bwMode="auto">
              <a:xfrm>
                <a:off x="6425080" y="4420178"/>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cxnSp>
            <p:nvCxnSpPr>
              <p:cNvPr id="67" name="Straight Connector 66">
                <a:extLst>
                  <a:ext uri="{FF2B5EF4-FFF2-40B4-BE49-F238E27FC236}">
                    <a16:creationId xmlns:a16="http://schemas.microsoft.com/office/drawing/2014/main" id="{3F30F3FC-3F73-45C4-88D5-ABA8E1E28428}"/>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15BEFE87-185D-4471-954A-66AAC1953C65}"/>
                </a:ext>
              </a:extLst>
            </p:cNvPr>
            <p:cNvGrpSpPr/>
            <p:nvPr/>
          </p:nvGrpSpPr>
          <p:grpSpPr>
            <a:xfrm>
              <a:off x="7959946" y="4276328"/>
              <a:ext cx="198773" cy="359294"/>
              <a:chOff x="8163937" y="4276328"/>
              <a:chExt cx="198773" cy="359294"/>
            </a:xfrm>
          </p:grpSpPr>
          <p:sp>
            <p:nvSpPr>
              <p:cNvPr id="69" name="TextBox 24">
                <a:extLst>
                  <a:ext uri="{FF2B5EF4-FFF2-40B4-BE49-F238E27FC236}">
                    <a16:creationId xmlns:a16="http://schemas.microsoft.com/office/drawing/2014/main" id="{6D396D0E-7669-44B1-8075-968CFB1FB56B}"/>
                  </a:ext>
                </a:extLst>
              </p:cNvPr>
              <p:cNvSpPr txBox="1">
                <a:spLocks noChangeArrowheads="1"/>
              </p:cNvSpPr>
              <p:nvPr/>
            </p:nvSpPr>
            <p:spPr bwMode="auto">
              <a:xfrm>
                <a:off x="8163937" y="4420178"/>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cxnSp>
            <p:nvCxnSpPr>
              <p:cNvPr id="70" name="Straight Connector 69">
                <a:extLst>
                  <a:ext uri="{FF2B5EF4-FFF2-40B4-BE49-F238E27FC236}">
                    <a16:creationId xmlns:a16="http://schemas.microsoft.com/office/drawing/2014/main" id="{CFC6E8BA-CD66-4A0E-955E-1BDB8D8C705B}"/>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58B59AF-1923-4BD3-81B6-1BBF5777290C}"/>
                </a:ext>
              </a:extLst>
            </p:cNvPr>
            <p:cNvGrpSpPr/>
            <p:nvPr/>
          </p:nvGrpSpPr>
          <p:grpSpPr>
            <a:xfrm>
              <a:off x="7374119" y="4276328"/>
              <a:ext cx="198773" cy="359294"/>
              <a:chOff x="7003975" y="4276328"/>
              <a:chExt cx="198773" cy="359294"/>
            </a:xfrm>
          </p:grpSpPr>
          <p:sp>
            <p:nvSpPr>
              <p:cNvPr id="72" name="TextBox 33">
                <a:extLst>
                  <a:ext uri="{FF2B5EF4-FFF2-40B4-BE49-F238E27FC236}">
                    <a16:creationId xmlns:a16="http://schemas.microsoft.com/office/drawing/2014/main" id="{A2760337-610B-48B3-8CBE-8A8CB7084916}"/>
                  </a:ext>
                </a:extLst>
              </p:cNvPr>
              <p:cNvSpPr txBox="1">
                <a:spLocks noChangeArrowheads="1"/>
              </p:cNvSpPr>
              <p:nvPr/>
            </p:nvSpPr>
            <p:spPr bwMode="auto">
              <a:xfrm>
                <a:off x="7003975" y="4420178"/>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cxnSp>
            <p:nvCxnSpPr>
              <p:cNvPr id="73" name="Straight Connector 72">
                <a:extLst>
                  <a:ext uri="{FF2B5EF4-FFF2-40B4-BE49-F238E27FC236}">
                    <a16:creationId xmlns:a16="http://schemas.microsoft.com/office/drawing/2014/main" id="{E3F31B8E-3BCF-4A91-9111-6E344E27FF95}"/>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9F2059E7-CF94-433D-94DB-23397D377E76}"/>
                </a:ext>
              </a:extLst>
            </p:cNvPr>
            <p:cNvGrpSpPr/>
            <p:nvPr/>
          </p:nvGrpSpPr>
          <p:grpSpPr>
            <a:xfrm>
              <a:off x="6270895" y="4276328"/>
              <a:ext cx="99386" cy="359294"/>
              <a:chOff x="5890572" y="4276328"/>
              <a:chExt cx="99386" cy="359294"/>
            </a:xfrm>
          </p:grpSpPr>
          <p:sp>
            <p:nvSpPr>
              <p:cNvPr id="75" name="TextBox 92">
                <a:extLst>
                  <a:ext uri="{FF2B5EF4-FFF2-40B4-BE49-F238E27FC236}">
                    <a16:creationId xmlns:a16="http://schemas.microsoft.com/office/drawing/2014/main" id="{B7523877-A0C0-46CE-9024-1A9837986C93}"/>
                  </a:ext>
                </a:extLst>
              </p:cNvPr>
              <p:cNvSpPr txBox="1">
                <a:spLocks noChangeArrowheads="1"/>
              </p:cNvSpPr>
              <p:nvPr/>
            </p:nvSpPr>
            <p:spPr bwMode="auto">
              <a:xfrm>
                <a:off x="5890572" y="442017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76" name="Straight Connector 75">
                <a:extLst>
                  <a:ext uri="{FF2B5EF4-FFF2-40B4-BE49-F238E27FC236}">
                    <a16:creationId xmlns:a16="http://schemas.microsoft.com/office/drawing/2014/main" id="{E73EA5DF-8141-4D50-8FA0-FD693887BE7D}"/>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extBox 17">
              <a:extLst>
                <a:ext uri="{FF2B5EF4-FFF2-40B4-BE49-F238E27FC236}">
                  <a16:creationId xmlns:a16="http://schemas.microsoft.com/office/drawing/2014/main" id="{086F7FCF-CD76-4147-AB43-E559EE001147}"/>
                </a:ext>
              </a:extLst>
            </p:cNvPr>
            <p:cNvSpPr txBox="1">
              <a:spLocks noChangeArrowheads="1"/>
            </p:cNvSpPr>
            <p:nvPr/>
          </p:nvSpPr>
          <p:spPr bwMode="auto">
            <a:xfrm>
              <a:off x="5827070" y="4685151"/>
              <a:ext cx="20961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Day post-treatment</a:t>
              </a:r>
            </a:p>
          </p:txBody>
        </p:sp>
        <p:grpSp>
          <p:nvGrpSpPr>
            <p:cNvPr id="78" name="Group 77">
              <a:extLst>
                <a:ext uri="{FF2B5EF4-FFF2-40B4-BE49-F238E27FC236}">
                  <a16:creationId xmlns:a16="http://schemas.microsoft.com/office/drawing/2014/main" id="{D7BC2F4E-30C5-4869-A0A7-884291635129}"/>
                </a:ext>
              </a:extLst>
            </p:cNvPr>
            <p:cNvGrpSpPr/>
            <p:nvPr/>
          </p:nvGrpSpPr>
          <p:grpSpPr>
            <a:xfrm>
              <a:off x="4860033" y="1845388"/>
              <a:ext cx="497785" cy="215444"/>
              <a:chOff x="4860033" y="1916832"/>
              <a:chExt cx="497785" cy="215444"/>
            </a:xfrm>
          </p:grpSpPr>
          <p:sp>
            <p:nvSpPr>
              <p:cNvPr id="79" name="TextBox 29">
                <a:extLst>
                  <a:ext uri="{FF2B5EF4-FFF2-40B4-BE49-F238E27FC236}">
                    <a16:creationId xmlns:a16="http://schemas.microsoft.com/office/drawing/2014/main" id="{2423D062-D62F-4E17-B5AA-2F6C4FD263A6}"/>
                  </a:ext>
                </a:extLst>
              </p:cNvPr>
              <p:cNvSpPr txBox="1">
                <a:spLocks noChangeArrowheads="1"/>
              </p:cNvSpPr>
              <p:nvPr/>
            </p:nvSpPr>
            <p:spPr bwMode="auto">
              <a:xfrm>
                <a:off x="4860033" y="1916832"/>
                <a:ext cx="3815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10</a:t>
                </a:r>
                <a:r>
                  <a:rPr lang="en-GB" altLang="en-US" sz="1400" baseline="30000" dirty="0">
                    <a:solidFill>
                      <a:srgbClr val="000000"/>
                    </a:solidFill>
                  </a:rPr>
                  <a:t>9</a:t>
                </a:r>
              </a:p>
            </p:txBody>
          </p:sp>
          <p:cxnSp>
            <p:nvCxnSpPr>
              <p:cNvPr id="80" name="Straight Connector 79">
                <a:extLst>
                  <a:ext uri="{FF2B5EF4-FFF2-40B4-BE49-F238E27FC236}">
                    <a16:creationId xmlns:a16="http://schemas.microsoft.com/office/drawing/2014/main" id="{1CF27BC8-BEFB-4382-9080-4B3C5B40E068}"/>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A1777B0F-0B4C-4570-AD49-F9598526AEF0}"/>
                </a:ext>
              </a:extLst>
            </p:cNvPr>
            <p:cNvGrpSpPr/>
            <p:nvPr/>
          </p:nvGrpSpPr>
          <p:grpSpPr>
            <a:xfrm>
              <a:off x="4899538" y="2424316"/>
              <a:ext cx="458275" cy="222956"/>
              <a:chOff x="5035059" y="2613709"/>
              <a:chExt cx="322759" cy="222956"/>
            </a:xfrm>
          </p:grpSpPr>
          <p:sp>
            <p:nvSpPr>
              <p:cNvPr id="82" name="TextBox 74">
                <a:extLst>
                  <a:ext uri="{FF2B5EF4-FFF2-40B4-BE49-F238E27FC236}">
                    <a16:creationId xmlns:a16="http://schemas.microsoft.com/office/drawing/2014/main" id="{08CFF125-BEC7-47C6-B579-A6CF32E52F12}"/>
                  </a:ext>
                </a:extLst>
              </p:cNvPr>
              <p:cNvSpPr txBox="1">
                <a:spLocks noChangeArrowheads="1"/>
              </p:cNvSpPr>
              <p:nvPr/>
            </p:nvSpPr>
            <p:spPr bwMode="auto">
              <a:xfrm>
                <a:off x="5035059" y="2613709"/>
                <a:ext cx="234364" cy="22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10</a:t>
                </a:r>
                <a:r>
                  <a:rPr lang="en-GB" altLang="en-US" sz="1400" baseline="30000" dirty="0">
                    <a:solidFill>
                      <a:srgbClr val="000000"/>
                    </a:solidFill>
                  </a:rPr>
                  <a:t>8</a:t>
                </a:r>
              </a:p>
            </p:txBody>
          </p:sp>
          <p:cxnSp>
            <p:nvCxnSpPr>
              <p:cNvPr id="83" name="Straight Connector 82">
                <a:extLst>
                  <a:ext uri="{FF2B5EF4-FFF2-40B4-BE49-F238E27FC236}">
                    <a16:creationId xmlns:a16="http://schemas.microsoft.com/office/drawing/2014/main" id="{083C6E08-818D-4FA6-98D9-436873DBD9BC}"/>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2B45D84-45A7-4FC9-B5E7-B7BB9531D717}"/>
                </a:ext>
              </a:extLst>
            </p:cNvPr>
            <p:cNvGrpSpPr/>
            <p:nvPr/>
          </p:nvGrpSpPr>
          <p:grpSpPr>
            <a:xfrm>
              <a:off x="4973034" y="3591945"/>
              <a:ext cx="384784" cy="215444"/>
              <a:chOff x="4973034" y="3742713"/>
              <a:chExt cx="384784" cy="215444"/>
            </a:xfrm>
          </p:grpSpPr>
          <p:sp>
            <p:nvSpPr>
              <p:cNvPr id="85" name="TextBox 83">
                <a:extLst>
                  <a:ext uri="{FF2B5EF4-FFF2-40B4-BE49-F238E27FC236}">
                    <a16:creationId xmlns:a16="http://schemas.microsoft.com/office/drawing/2014/main" id="{FD90784C-F4F9-4A75-BF1A-8035466171FB}"/>
                  </a:ext>
                </a:extLst>
              </p:cNvPr>
              <p:cNvSpPr txBox="1">
                <a:spLocks noChangeArrowheads="1"/>
              </p:cNvSpPr>
              <p:nvPr/>
            </p:nvSpPr>
            <p:spPr bwMode="auto">
              <a:xfrm>
                <a:off x="4973034" y="3742713"/>
                <a:ext cx="2685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10</a:t>
                </a:r>
                <a:r>
                  <a:rPr lang="en-GB" altLang="en-US" sz="1400" baseline="30000" dirty="0">
                    <a:solidFill>
                      <a:srgbClr val="000000"/>
                    </a:solidFill>
                  </a:rPr>
                  <a:t>6</a:t>
                </a:r>
              </a:p>
            </p:txBody>
          </p:sp>
          <p:cxnSp>
            <p:nvCxnSpPr>
              <p:cNvPr id="86" name="Straight Connector 85">
                <a:extLst>
                  <a:ext uri="{FF2B5EF4-FFF2-40B4-BE49-F238E27FC236}">
                    <a16:creationId xmlns:a16="http://schemas.microsoft.com/office/drawing/2014/main" id="{A3356F1A-6EB6-44A4-9AC3-B2C4F7B275AD}"/>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9A3109E2-68E6-44E0-81C8-F01389D1138B}"/>
                </a:ext>
              </a:extLst>
            </p:cNvPr>
            <p:cNvGrpSpPr/>
            <p:nvPr/>
          </p:nvGrpSpPr>
          <p:grpSpPr>
            <a:xfrm>
              <a:off x="4910784" y="3021571"/>
              <a:ext cx="447034" cy="215444"/>
              <a:chOff x="4910784" y="3293516"/>
              <a:chExt cx="447034" cy="215444"/>
            </a:xfrm>
          </p:grpSpPr>
          <p:sp>
            <p:nvSpPr>
              <p:cNvPr id="88" name="TextBox 78">
                <a:extLst>
                  <a:ext uri="{FF2B5EF4-FFF2-40B4-BE49-F238E27FC236}">
                    <a16:creationId xmlns:a16="http://schemas.microsoft.com/office/drawing/2014/main" id="{908A423F-B83E-4657-AFAA-CC3C297DF57C}"/>
                  </a:ext>
                </a:extLst>
              </p:cNvPr>
              <p:cNvSpPr txBox="1">
                <a:spLocks noChangeArrowheads="1"/>
              </p:cNvSpPr>
              <p:nvPr/>
            </p:nvSpPr>
            <p:spPr bwMode="auto">
              <a:xfrm>
                <a:off x="4910784" y="3293516"/>
                <a:ext cx="3308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400" dirty="0">
                    <a:solidFill>
                      <a:srgbClr val="000000"/>
                    </a:solidFill>
                  </a:rPr>
                  <a:t>10</a:t>
                </a:r>
                <a:r>
                  <a:rPr lang="en-GB" altLang="en-US" sz="1400" baseline="30000" dirty="0">
                    <a:solidFill>
                      <a:srgbClr val="000000"/>
                    </a:solidFill>
                  </a:rPr>
                  <a:t>7</a:t>
                </a:r>
              </a:p>
            </p:txBody>
          </p:sp>
          <p:cxnSp>
            <p:nvCxnSpPr>
              <p:cNvPr id="89" name="Straight Connector 88">
                <a:extLst>
                  <a:ext uri="{FF2B5EF4-FFF2-40B4-BE49-F238E27FC236}">
                    <a16:creationId xmlns:a16="http://schemas.microsoft.com/office/drawing/2014/main" id="{E8F80B0B-97B1-4299-9722-A7CE619F4A11}"/>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D071E0D7-D368-489A-8298-75F300FC2044}"/>
                </a:ext>
              </a:extLst>
            </p:cNvPr>
            <p:cNvGrpSpPr/>
            <p:nvPr/>
          </p:nvGrpSpPr>
          <p:grpSpPr>
            <a:xfrm>
              <a:off x="5688406" y="4276301"/>
              <a:ext cx="99386" cy="359294"/>
              <a:chOff x="5304475" y="4276328"/>
              <a:chExt cx="99386" cy="359294"/>
            </a:xfrm>
          </p:grpSpPr>
          <p:sp>
            <p:nvSpPr>
              <p:cNvPr id="91" name="TextBox 97">
                <a:extLst>
                  <a:ext uri="{FF2B5EF4-FFF2-40B4-BE49-F238E27FC236}">
                    <a16:creationId xmlns:a16="http://schemas.microsoft.com/office/drawing/2014/main" id="{3D976EBF-0E08-466D-9ECB-3E93112B5503}"/>
                  </a:ext>
                </a:extLst>
              </p:cNvPr>
              <p:cNvSpPr txBox="1">
                <a:spLocks noChangeArrowheads="1"/>
              </p:cNvSpPr>
              <p:nvPr/>
            </p:nvSpPr>
            <p:spPr bwMode="auto">
              <a:xfrm>
                <a:off x="5304475" y="4420178"/>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92" name="Straight Connector 91">
                <a:extLst>
                  <a:ext uri="{FF2B5EF4-FFF2-40B4-BE49-F238E27FC236}">
                    <a16:creationId xmlns:a16="http://schemas.microsoft.com/office/drawing/2014/main" id="{10B04144-01DF-46D4-BAC8-568289F66B77}"/>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A0259AE1-77F7-4271-87CB-CFE773D166F2}"/>
                </a:ext>
              </a:extLst>
            </p:cNvPr>
            <p:cNvGrpSpPr/>
            <p:nvPr/>
          </p:nvGrpSpPr>
          <p:grpSpPr>
            <a:xfrm>
              <a:off x="4903581" y="4170662"/>
              <a:ext cx="454048" cy="215444"/>
              <a:chOff x="4903770" y="3967311"/>
              <a:chExt cx="454048" cy="215444"/>
            </a:xfrm>
          </p:grpSpPr>
          <p:sp>
            <p:nvSpPr>
              <p:cNvPr id="94" name="TextBox 85">
                <a:extLst>
                  <a:ext uri="{FF2B5EF4-FFF2-40B4-BE49-F238E27FC236}">
                    <a16:creationId xmlns:a16="http://schemas.microsoft.com/office/drawing/2014/main" id="{8A4C42DD-A2CA-4D59-B651-AB7151CCEE0A}"/>
                  </a:ext>
                </a:extLst>
              </p:cNvPr>
              <p:cNvSpPr txBox="1">
                <a:spLocks noChangeArrowheads="1"/>
              </p:cNvSpPr>
              <p:nvPr/>
            </p:nvSpPr>
            <p:spPr bwMode="auto">
              <a:xfrm>
                <a:off x="4903770" y="3967311"/>
                <a:ext cx="3378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r>
                  <a:rPr kumimoji="0" lang="en-GB" alt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5</a:t>
                </a:r>
              </a:p>
            </p:txBody>
          </p:sp>
          <p:cxnSp>
            <p:nvCxnSpPr>
              <p:cNvPr id="95" name="Straight Connector 94">
                <a:extLst>
                  <a:ext uri="{FF2B5EF4-FFF2-40B4-BE49-F238E27FC236}">
                    <a16:creationId xmlns:a16="http://schemas.microsoft.com/office/drawing/2014/main" id="{07317C07-BA22-4A73-8D78-811787EDDAA8}"/>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TextBox 17">
              <a:extLst>
                <a:ext uri="{FF2B5EF4-FFF2-40B4-BE49-F238E27FC236}">
                  <a16:creationId xmlns:a16="http://schemas.microsoft.com/office/drawing/2014/main" id="{9C837D8A-F7BD-4214-98DB-10C750D1EEFF}"/>
                </a:ext>
              </a:extLst>
            </p:cNvPr>
            <p:cNvSpPr txBox="1">
              <a:spLocks noChangeArrowheads="1"/>
            </p:cNvSpPr>
            <p:nvPr/>
          </p:nvSpPr>
          <p:spPr bwMode="auto">
            <a:xfrm>
              <a:off x="5505407" y="1340768"/>
              <a:ext cx="27899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600" b="1" i="0" u="none" strike="noStrike" kern="1200" cap="none" spc="0" normalizeH="0" baseline="0" noProof="0" dirty="0">
                  <a:ln>
                    <a:noFill/>
                  </a:ln>
                  <a:effectLst/>
                  <a:uLnTx/>
                  <a:uFillTx/>
                  <a:latin typeface="Arial" panose="020B0604020202020204" pitchFamily="34" charset="0"/>
                  <a:ea typeface="+mn-ea"/>
                  <a:cs typeface="+mn-cs"/>
                </a:rPr>
                <a:t>EP-027367 efficacy in human chimeric liver mouse model</a:t>
              </a:r>
            </a:p>
          </p:txBody>
        </p:sp>
        <p:grpSp>
          <p:nvGrpSpPr>
            <p:cNvPr id="133" name="Group 132">
              <a:extLst>
                <a:ext uri="{FF2B5EF4-FFF2-40B4-BE49-F238E27FC236}">
                  <a16:creationId xmlns:a16="http://schemas.microsoft.com/office/drawing/2014/main" id="{F5D8DF1C-DC56-4D19-9A69-07468CA73AD4}"/>
                </a:ext>
              </a:extLst>
            </p:cNvPr>
            <p:cNvGrpSpPr/>
            <p:nvPr/>
          </p:nvGrpSpPr>
          <p:grpSpPr>
            <a:xfrm>
              <a:off x="6272662" y="2208825"/>
              <a:ext cx="1840241" cy="222454"/>
              <a:chOff x="6272662" y="2208825"/>
              <a:chExt cx="1840241" cy="222454"/>
            </a:xfrm>
          </p:grpSpPr>
          <p:sp>
            <p:nvSpPr>
              <p:cNvPr id="123" name="Oval 122">
                <a:extLst>
                  <a:ext uri="{FF2B5EF4-FFF2-40B4-BE49-F238E27FC236}">
                    <a16:creationId xmlns:a16="http://schemas.microsoft.com/office/drawing/2014/main" id="{DCD9DE09-5DBD-4F41-BB85-06C64E976406}"/>
                  </a:ext>
                </a:extLst>
              </p:cNvPr>
              <p:cNvSpPr/>
              <p:nvPr/>
            </p:nvSpPr>
            <p:spPr>
              <a:xfrm>
                <a:off x="8004903" y="227486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4" name="Oval 123">
                <a:extLst>
                  <a:ext uri="{FF2B5EF4-FFF2-40B4-BE49-F238E27FC236}">
                    <a16:creationId xmlns:a16="http://schemas.microsoft.com/office/drawing/2014/main" id="{E73E2F45-83E2-46C0-B8A7-40FF4C8A831C}"/>
                  </a:ext>
                </a:extLst>
              </p:cNvPr>
              <p:cNvSpPr/>
              <p:nvPr/>
            </p:nvSpPr>
            <p:spPr>
              <a:xfrm>
                <a:off x="7423613" y="2323279"/>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5" name="Oval 124">
                <a:extLst>
                  <a:ext uri="{FF2B5EF4-FFF2-40B4-BE49-F238E27FC236}">
                    <a16:creationId xmlns:a16="http://schemas.microsoft.com/office/drawing/2014/main" id="{FBDDC09A-F3CD-49DB-9A9A-CA19E3F2D5AA}"/>
                  </a:ext>
                </a:extLst>
              </p:cNvPr>
              <p:cNvSpPr/>
              <p:nvPr/>
            </p:nvSpPr>
            <p:spPr>
              <a:xfrm>
                <a:off x="6846376" y="2220864"/>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6" name="Oval 125">
                <a:extLst>
                  <a:ext uri="{FF2B5EF4-FFF2-40B4-BE49-F238E27FC236}">
                    <a16:creationId xmlns:a16="http://schemas.microsoft.com/office/drawing/2014/main" id="{FA409B59-4C68-408D-9DBA-FAFC0FC86CE8}"/>
                  </a:ext>
                </a:extLst>
              </p:cNvPr>
              <p:cNvSpPr/>
              <p:nvPr/>
            </p:nvSpPr>
            <p:spPr>
              <a:xfrm>
                <a:off x="6272662" y="2208825"/>
                <a:ext cx="108000" cy="10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32" name="Group 131">
              <a:extLst>
                <a:ext uri="{FF2B5EF4-FFF2-40B4-BE49-F238E27FC236}">
                  <a16:creationId xmlns:a16="http://schemas.microsoft.com/office/drawing/2014/main" id="{3C6527CA-EC95-4FBA-8594-DA9A75576477}"/>
                </a:ext>
              </a:extLst>
            </p:cNvPr>
            <p:cNvGrpSpPr/>
            <p:nvPr/>
          </p:nvGrpSpPr>
          <p:grpSpPr>
            <a:xfrm>
              <a:off x="5684837" y="2256400"/>
              <a:ext cx="2430618" cy="1289800"/>
              <a:chOff x="5684837" y="2256400"/>
              <a:chExt cx="2430618" cy="1289800"/>
            </a:xfrm>
          </p:grpSpPr>
          <p:sp>
            <p:nvSpPr>
              <p:cNvPr id="127" name="Rectangle 126">
                <a:extLst>
                  <a:ext uri="{FF2B5EF4-FFF2-40B4-BE49-F238E27FC236}">
                    <a16:creationId xmlns:a16="http://schemas.microsoft.com/office/drawing/2014/main" id="{D2DDDF0C-7401-4604-96F1-93E9065ACAF2}"/>
                  </a:ext>
                </a:extLst>
              </p:cNvPr>
              <p:cNvSpPr/>
              <p:nvPr/>
            </p:nvSpPr>
            <p:spPr>
              <a:xfrm>
                <a:off x="8007455" y="3424194"/>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8" name="Rectangle 127">
                <a:extLst>
                  <a:ext uri="{FF2B5EF4-FFF2-40B4-BE49-F238E27FC236}">
                    <a16:creationId xmlns:a16="http://schemas.microsoft.com/office/drawing/2014/main" id="{DA437280-BB1A-4EC6-986E-F48954E44FCD}"/>
                  </a:ext>
                </a:extLst>
              </p:cNvPr>
              <p:cNvSpPr/>
              <p:nvPr/>
            </p:nvSpPr>
            <p:spPr>
              <a:xfrm>
                <a:off x="7423613" y="343820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9" name="Rectangle 128">
                <a:extLst>
                  <a:ext uri="{FF2B5EF4-FFF2-40B4-BE49-F238E27FC236}">
                    <a16:creationId xmlns:a16="http://schemas.microsoft.com/office/drawing/2014/main" id="{DC5E3055-84E3-4176-9EC3-0D87AC42F460}"/>
                  </a:ext>
                </a:extLst>
              </p:cNvPr>
              <p:cNvSpPr/>
              <p:nvPr/>
            </p:nvSpPr>
            <p:spPr>
              <a:xfrm>
                <a:off x="6846376" y="3293467"/>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0" name="Rectangle 129">
                <a:extLst>
                  <a:ext uri="{FF2B5EF4-FFF2-40B4-BE49-F238E27FC236}">
                    <a16:creationId xmlns:a16="http://schemas.microsoft.com/office/drawing/2014/main" id="{52A126A0-51E5-4EE3-82A9-581FB6A16118}"/>
                  </a:ext>
                </a:extLst>
              </p:cNvPr>
              <p:cNvSpPr/>
              <p:nvPr/>
            </p:nvSpPr>
            <p:spPr>
              <a:xfrm>
                <a:off x="6272662" y="2992953"/>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1" name="Rectangle 130">
                <a:extLst>
                  <a:ext uri="{FF2B5EF4-FFF2-40B4-BE49-F238E27FC236}">
                    <a16:creationId xmlns:a16="http://schemas.microsoft.com/office/drawing/2014/main" id="{2F5B8C3F-E308-4F6C-ADFD-BC0292AF7D36}"/>
                  </a:ext>
                </a:extLst>
              </p:cNvPr>
              <p:cNvSpPr/>
              <p:nvPr/>
            </p:nvSpPr>
            <p:spPr>
              <a:xfrm>
                <a:off x="5684837" y="225640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34" name="Group 133">
              <a:extLst>
                <a:ext uri="{FF2B5EF4-FFF2-40B4-BE49-F238E27FC236}">
                  <a16:creationId xmlns:a16="http://schemas.microsoft.com/office/drawing/2014/main" id="{482A451D-3443-4430-896F-D82C83C5702C}"/>
                </a:ext>
              </a:extLst>
            </p:cNvPr>
            <p:cNvGrpSpPr/>
            <p:nvPr/>
          </p:nvGrpSpPr>
          <p:grpSpPr>
            <a:xfrm>
              <a:off x="6267713" y="3135843"/>
              <a:ext cx="1845174" cy="684216"/>
              <a:chOff x="6272662" y="2950091"/>
              <a:chExt cx="1845174" cy="684216"/>
            </a:xfrm>
            <a:solidFill>
              <a:schemeClr val="tx2">
                <a:lumMod val="60000"/>
                <a:lumOff val="40000"/>
              </a:schemeClr>
            </a:solidFill>
          </p:grpSpPr>
          <p:sp>
            <p:nvSpPr>
              <p:cNvPr id="135" name="Isosceles Triangle 134">
                <a:extLst>
                  <a:ext uri="{FF2B5EF4-FFF2-40B4-BE49-F238E27FC236}">
                    <a16:creationId xmlns:a16="http://schemas.microsoft.com/office/drawing/2014/main" id="{94B9045D-A000-4913-8E64-8B906CEFF0A5}"/>
                  </a:ext>
                </a:extLst>
              </p:cNvPr>
              <p:cNvSpPr/>
              <p:nvPr/>
            </p:nvSpPr>
            <p:spPr>
              <a:xfrm>
                <a:off x="8009836" y="3424194"/>
                <a:ext cx="108000"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6" name="Isosceles Triangle 135">
                <a:extLst>
                  <a:ext uri="{FF2B5EF4-FFF2-40B4-BE49-F238E27FC236}">
                    <a16:creationId xmlns:a16="http://schemas.microsoft.com/office/drawing/2014/main" id="{AAC61B53-93D7-421C-AC8E-3C39FC76A726}"/>
                  </a:ext>
                </a:extLst>
              </p:cNvPr>
              <p:cNvSpPr/>
              <p:nvPr/>
            </p:nvSpPr>
            <p:spPr>
              <a:xfrm>
                <a:off x="7428375" y="3526307"/>
                <a:ext cx="108000"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7" name="Isosceles Triangle 136">
                <a:extLst>
                  <a:ext uri="{FF2B5EF4-FFF2-40B4-BE49-F238E27FC236}">
                    <a16:creationId xmlns:a16="http://schemas.microsoft.com/office/drawing/2014/main" id="{4705F8D4-DFB8-4256-A552-2C8FA7023049}"/>
                  </a:ext>
                </a:extLst>
              </p:cNvPr>
              <p:cNvSpPr/>
              <p:nvPr/>
            </p:nvSpPr>
            <p:spPr>
              <a:xfrm>
                <a:off x="6851138" y="3219649"/>
                <a:ext cx="108000"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8" name="Isosceles Triangle 137">
                <a:extLst>
                  <a:ext uri="{FF2B5EF4-FFF2-40B4-BE49-F238E27FC236}">
                    <a16:creationId xmlns:a16="http://schemas.microsoft.com/office/drawing/2014/main" id="{183B56AB-1A88-4947-8745-6F68448AB437}"/>
                  </a:ext>
                </a:extLst>
              </p:cNvPr>
              <p:cNvSpPr/>
              <p:nvPr/>
            </p:nvSpPr>
            <p:spPr>
              <a:xfrm>
                <a:off x="6272662" y="2950091"/>
                <a:ext cx="108000" cy="108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40" name="Group 139">
              <a:extLst>
                <a:ext uri="{FF2B5EF4-FFF2-40B4-BE49-F238E27FC236}">
                  <a16:creationId xmlns:a16="http://schemas.microsoft.com/office/drawing/2014/main" id="{A99BA612-A5B1-4580-9622-94AB9ADD5CC0}"/>
                </a:ext>
              </a:extLst>
            </p:cNvPr>
            <p:cNvGrpSpPr/>
            <p:nvPr/>
          </p:nvGrpSpPr>
          <p:grpSpPr>
            <a:xfrm>
              <a:off x="5684837" y="2351214"/>
              <a:ext cx="2428050" cy="1659734"/>
              <a:chOff x="5687405" y="1872460"/>
              <a:chExt cx="2428050" cy="1659734"/>
            </a:xfrm>
            <a:solidFill>
              <a:schemeClr val="accent4"/>
            </a:solidFill>
          </p:grpSpPr>
          <p:sp>
            <p:nvSpPr>
              <p:cNvPr id="142" name="Diamond 141">
                <a:extLst>
                  <a:ext uri="{FF2B5EF4-FFF2-40B4-BE49-F238E27FC236}">
                    <a16:creationId xmlns:a16="http://schemas.microsoft.com/office/drawing/2014/main" id="{2F853EC5-8390-45B3-9F8B-E7F29FFA3A9B}"/>
                  </a:ext>
                </a:extLst>
              </p:cNvPr>
              <p:cNvSpPr/>
              <p:nvPr/>
            </p:nvSpPr>
            <p:spPr>
              <a:xfrm>
                <a:off x="7425994" y="3391580"/>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3" name="Diamond 142">
                <a:extLst>
                  <a:ext uri="{FF2B5EF4-FFF2-40B4-BE49-F238E27FC236}">
                    <a16:creationId xmlns:a16="http://schemas.microsoft.com/office/drawing/2014/main" id="{3ABC75CD-2EE2-4C46-83BB-53321B2BA7AE}"/>
                  </a:ext>
                </a:extLst>
              </p:cNvPr>
              <p:cNvSpPr/>
              <p:nvPr/>
            </p:nvSpPr>
            <p:spPr>
              <a:xfrm>
                <a:off x="6848757" y="310188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4" name="Diamond 143">
                <a:extLst>
                  <a:ext uri="{FF2B5EF4-FFF2-40B4-BE49-F238E27FC236}">
                    <a16:creationId xmlns:a16="http://schemas.microsoft.com/office/drawing/2014/main" id="{7949F927-AC2C-4870-8B81-DEB3FEE2F44A}"/>
                  </a:ext>
                </a:extLst>
              </p:cNvPr>
              <p:cNvSpPr/>
              <p:nvPr/>
            </p:nvSpPr>
            <p:spPr>
              <a:xfrm>
                <a:off x="6267639" y="2797958"/>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5" name="Diamond 144">
                <a:extLst>
                  <a:ext uri="{FF2B5EF4-FFF2-40B4-BE49-F238E27FC236}">
                    <a16:creationId xmlns:a16="http://schemas.microsoft.com/office/drawing/2014/main" id="{85A2D567-C737-4BF9-96CE-BA10CA21C8B4}"/>
                  </a:ext>
                </a:extLst>
              </p:cNvPr>
              <p:cNvSpPr/>
              <p:nvPr/>
            </p:nvSpPr>
            <p:spPr>
              <a:xfrm>
                <a:off x="5687405" y="1872460"/>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1" name="Diamond 140">
                <a:extLst>
                  <a:ext uri="{FF2B5EF4-FFF2-40B4-BE49-F238E27FC236}">
                    <a16:creationId xmlns:a16="http://schemas.microsoft.com/office/drawing/2014/main" id="{AE32DBE2-4BA4-4655-B056-BDD0C23DF034}"/>
                  </a:ext>
                </a:extLst>
              </p:cNvPr>
              <p:cNvSpPr/>
              <p:nvPr/>
            </p:nvSpPr>
            <p:spPr>
              <a:xfrm>
                <a:off x="8007455" y="3424194"/>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59" name="Group 158">
              <a:extLst>
                <a:ext uri="{FF2B5EF4-FFF2-40B4-BE49-F238E27FC236}">
                  <a16:creationId xmlns:a16="http://schemas.microsoft.com/office/drawing/2014/main" id="{935E69BD-6DC4-4329-9737-4F2481524E0B}"/>
                </a:ext>
              </a:extLst>
            </p:cNvPr>
            <p:cNvGrpSpPr/>
            <p:nvPr/>
          </p:nvGrpSpPr>
          <p:grpSpPr>
            <a:xfrm>
              <a:off x="8026625" y="2227131"/>
              <a:ext cx="60118" cy="124353"/>
              <a:chOff x="4672637" y="1412776"/>
              <a:chExt cx="170657" cy="648072"/>
            </a:xfrm>
          </p:grpSpPr>
          <p:cxnSp>
            <p:nvCxnSpPr>
              <p:cNvPr id="160" name="Straight Connector 159">
                <a:extLst>
                  <a:ext uri="{FF2B5EF4-FFF2-40B4-BE49-F238E27FC236}">
                    <a16:creationId xmlns:a16="http://schemas.microsoft.com/office/drawing/2014/main" id="{A169A69F-4895-418B-B341-B69D282558E3}"/>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5FF1FFB-8969-425C-8012-A7546E9DC4AC}"/>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2ECBFDC-6AA0-4447-848B-68B334B7E974}"/>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817EB5A3-B548-42AB-A527-D7CA534DD03A}"/>
                </a:ext>
              </a:extLst>
            </p:cNvPr>
            <p:cNvGrpSpPr/>
            <p:nvPr/>
          </p:nvGrpSpPr>
          <p:grpSpPr>
            <a:xfrm>
              <a:off x="7446517" y="2289208"/>
              <a:ext cx="60118" cy="113473"/>
              <a:chOff x="4672637" y="1412776"/>
              <a:chExt cx="170657" cy="648072"/>
            </a:xfrm>
          </p:grpSpPr>
          <p:cxnSp>
            <p:nvCxnSpPr>
              <p:cNvPr id="166" name="Straight Connector 165">
                <a:extLst>
                  <a:ext uri="{FF2B5EF4-FFF2-40B4-BE49-F238E27FC236}">
                    <a16:creationId xmlns:a16="http://schemas.microsoft.com/office/drawing/2014/main" id="{759B4D37-1AC0-4C6A-A020-EB3E12D0CCBE}"/>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784025B-858D-489B-A84B-C4C74C885441}"/>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70DAE82-BF94-4DE6-8019-4D8E91A793A0}"/>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91735AE3-0647-4540-A7FC-7097EF42C495}"/>
                </a:ext>
              </a:extLst>
            </p:cNvPr>
            <p:cNvGrpSpPr/>
            <p:nvPr/>
          </p:nvGrpSpPr>
          <p:grpSpPr>
            <a:xfrm>
              <a:off x="6871057" y="2168825"/>
              <a:ext cx="60118" cy="135034"/>
              <a:chOff x="4672637" y="1412776"/>
              <a:chExt cx="170657" cy="648072"/>
            </a:xfrm>
          </p:grpSpPr>
          <p:cxnSp>
            <p:nvCxnSpPr>
              <p:cNvPr id="170" name="Straight Connector 169">
                <a:extLst>
                  <a:ext uri="{FF2B5EF4-FFF2-40B4-BE49-F238E27FC236}">
                    <a16:creationId xmlns:a16="http://schemas.microsoft.com/office/drawing/2014/main" id="{CE45C432-8627-40D0-A5F6-D3EAF1EF05E8}"/>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7D7A257-1780-4150-B5B2-3DFFFC5AB162}"/>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13379D7-8412-48EE-8EE0-18679B085EA5}"/>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A00CCACE-C76E-4EAC-BCC7-1F5296778E4A}"/>
                </a:ext>
              </a:extLst>
            </p:cNvPr>
            <p:cNvGrpSpPr/>
            <p:nvPr/>
          </p:nvGrpSpPr>
          <p:grpSpPr>
            <a:xfrm>
              <a:off x="6292739" y="2166420"/>
              <a:ext cx="60118" cy="124343"/>
              <a:chOff x="4672637" y="1412776"/>
              <a:chExt cx="170657" cy="648072"/>
            </a:xfrm>
          </p:grpSpPr>
          <p:cxnSp>
            <p:nvCxnSpPr>
              <p:cNvPr id="174" name="Straight Connector 173">
                <a:extLst>
                  <a:ext uri="{FF2B5EF4-FFF2-40B4-BE49-F238E27FC236}">
                    <a16:creationId xmlns:a16="http://schemas.microsoft.com/office/drawing/2014/main" id="{416D7F6A-4013-430F-93A4-126007A6DBFC}"/>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60571DF-DFE7-4224-AB1A-20BE2DBA101D}"/>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BC9EEE8-9438-4F30-99AF-707B3E12DFB3}"/>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0ABCCFF6-3787-498D-9167-16EE6837768D}"/>
                </a:ext>
              </a:extLst>
            </p:cNvPr>
            <p:cNvGrpSpPr/>
            <p:nvPr/>
          </p:nvGrpSpPr>
          <p:grpSpPr>
            <a:xfrm>
              <a:off x="7446517" y="3423617"/>
              <a:ext cx="60118" cy="127986"/>
              <a:chOff x="4672637" y="1412776"/>
              <a:chExt cx="170657" cy="648072"/>
            </a:xfrm>
          </p:grpSpPr>
          <p:cxnSp>
            <p:nvCxnSpPr>
              <p:cNvPr id="178" name="Straight Connector 177">
                <a:extLst>
                  <a:ext uri="{FF2B5EF4-FFF2-40B4-BE49-F238E27FC236}">
                    <a16:creationId xmlns:a16="http://schemas.microsoft.com/office/drawing/2014/main" id="{49FDD68F-DC5F-4A63-A153-E8BAD0FAFE36}"/>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2E7C7E6-EA0F-45AD-A96B-08D13CD553BF}"/>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CEFB5A4-8E7A-4573-B792-700EA51CCF7C}"/>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31C5AA8D-82DF-49AC-A5EB-F3C497F60042}"/>
                </a:ext>
              </a:extLst>
            </p:cNvPr>
            <p:cNvGrpSpPr/>
            <p:nvPr/>
          </p:nvGrpSpPr>
          <p:grpSpPr>
            <a:xfrm>
              <a:off x="6874540" y="3258809"/>
              <a:ext cx="60118" cy="136853"/>
              <a:chOff x="4672637" y="1412776"/>
              <a:chExt cx="170657" cy="648072"/>
            </a:xfrm>
          </p:grpSpPr>
          <p:cxnSp>
            <p:nvCxnSpPr>
              <p:cNvPr id="182" name="Straight Connector 181">
                <a:extLst>
                  <a:ext uri="{FF2B5EF4-FFF2-40B4-BE49-F238E27FC236}">
                    <a16:creationId xmlns:a16="http://schemas.microsoft.com/office/drawing/2014/main" id="{CE1CF937-29ED-48DB-8344-3DBC8A7BEF85}"/>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B78D6FD-A793-44BF-B6D8-14B968B8C727}"/>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D6AC539-4DF0-4D68-911C-1890A2187D2B}"/>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55550A70-A9FC-4D1D-BED4-7A7323D1882A}"/>
                </a:ext>
              </a:extLst>
            </p:cNvPr>
            <p:cNvGrpSpPr/>
            <p:nvPr/>
          </p:nvGrpSpPr>
          <p:grpSpPr>
            <a:xfrm>
              <a:off x="6294337" y="2960107"/>
              <a:ext cx="60118" cy="138979"/>
              <a:chOff x="4672637" y="1412776"/>
              <a:chExt cx="170657" cy="648072"/>
            </a:xfrm>
          </p:grpSpPr>
          <p:cxnSp>
            <p:nvCxnSpPr>
              <p:cNvPr id="186" name="Straight Connector 185">
                <a:extLst>
                  <a:ext uri="{FF2B5EF4-FFF2-40B4-BE49-F238E27FC236}">
                    <a16:creationId xmlns:a16="http://schemas.microsoft.com/office/drawing/2014/main" id="{39B0301A-4C8A-4279-ABCD-D6D85319D76C}"/>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474ED8A-6A43-4E40-9E8F-834283F66F91}"/>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238B8F4-9D82-450A-A66C-85D240FF5979}"/>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9FB81CF9-4A07-4C56-8251-AEFA28A40422}"/>
                </a:ext>
              </a:extLst>
            </p:cNvPr>
            <p:cNvGrpSpPr/>
            <p:nvPr/>
          </p:nvGrpSpPr>
          <p:grpSpPr>
            <a:xfrm>
              <a:off x="5708500" y="2208537"/>
              <a:ext cx="60118" cy="120328"/>
              <a:chOff x="4672637" y="1412776"/>
              <a:chExt cx="170657" cy="648072"/>
            </a:xfrm>
          </p:grpSpPr>
          <p:cxnSp>
            <p:nvCxnSpPr>
              <p:cNvPr id="190" name="Straight Connector 189">
                <a:extLst>
                  <a:ext uri="{FF2B5EF4-FFF2-40B4-BE49-F238E27FC236}">
                    <a16:creationId xmlns:a16="http://schemas.microsoft.com/office/drawing/2014/main" id="{006AC0C2-F593-4E97-A4E6-186751E36CC0}"/>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94BAF04-DECC-411D-9F66-61B92394C218}"/>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E3CC8C5-BD38-47B9-85DA-9B05BCF75510}"/>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DA96BADC-1C72-4321-81B5-5A326DED76CB}"/>
                </a:ext>
              </a:extLst>
            </p:cNvPr>
            <p:cNvGrpSpPr/>
            <p:nvPr/>
          </p:nvGrpSpPr>
          <p:grpSpPr>
            <a:xfrm>
              <a:off x="8023941" y="3362125"/>
              <a:ext cx="60118" cy="180432"/>
              <a:chOff x="4672637" y="1412776"/>
              <a:chExt cx="170657" cy="648072"/>
            </a:xfrm>
          </p:grpSpPr>
          <p:cxnSp>
            <p:nvCxnSpPr>
              <p:cNvPr id="194" name="Straight Connector 193">
                <a:extLst>
                  <a:ext uri="{FF2B5EF4-FFF2-40B4-BE49-F238E27FC236}">
                    <a16:creationId xmlns:a16="http://schemas.microsoft.com/office/drawing/2014/main" id="{584468B2-E45B-40BA-B09D-CDAA96FEACA3}"/>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E9EC52C-A712-40FB-9D96-8E5DDA99C367}"/>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FB08FAE-B92F-45F7-8146-B3C181E89956}"/>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EC7BAFC4-DA8E-42B2-BCFE-BAF49CFA68A5}"/>
                </a:ext>
              </a:extLst>
            </p:cNvPr>
            <p:cNvGrpSpPr/>
            <p:nvPr/>
          </p:nvGrpSpPr>
          <p:grpSpPr>
            <a:xfrm>
              <a:off x="5711341" y="2237207"/>
              <a:ext cx="60118" cy="120328"/>
              <a:chOff x="4672637" y="1412776"/>
              <a:chExt cx="170657" cy="648072"/>
            </a:xfrm>
          </p:grpSpPr>
          <p:cxnSp>
            <p:nvCxnSpPr>
              <p:cNvPr id="198" name="Straight Connector 197">
                <a:extLst>
                  <a:ext uri="{FF2B5EF4-FFF2-40B4-BE49-F238E27FC236}">
                    <a16:creationId xmlns:a16="http://schemas.microsoft.com/office/drawing/2014/main" id="{334B33A0-DBEF-4DAB-A82D-D379CA6E64EB}"/>
                  </a:ext>
                </a:extLst>
              </p:cNvPr>
              <p:cNvCxnSpPr/>
              <p:nvPr/>
            </p:nvCxnSpPr>
            <p:spPr>
              <a:xfrm>
                <a:off x="4757966" y="1412776"/>
                <a:ext cx="0" cy="64807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6FDD2E-B84F-41F0-9D6B-859DBD8C318F}"/>
                  </a:ext>
                </a:extLst>
              </p:cNvPr>
              <p:cNvCxnSpPr>
                <a:cxnSpLocks/>
              </p:cNvCxnSpPr>
              <p:nvPr/>
            </p:nvCxnSpPr>
            <p:spPr>
              <a:xfrm rot="5400000">
                <a:off x="4757966" y="1327448"/>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5D773B7-1619-4644-BFDA-16C1CC2D05B1}"/>
                  </a:ext>
                </a:extLst>
              </p:cNvPr>
              <p:cNvCxnSpPr>
                <a:cxnSpLocks/>
              </p:cNvCxnSpPr>
              <p:nvPr/>
            </p:nvCxnSpPr>
            <p:spPr>
              <a:xfrm rot="5400000">
                <a:off x="4757966" y="1975519"/>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FC509CBE-473D-43DB-932D-97F250B0C401}"/>
                </a:ext>
              </a:extLst>
            </p:cNvPr>
            <p:cNvGrpSpPr/>
            <p:nvPr/>
          </p:nvGrpSpPr>
          <p:grpSpPr>
            <a:xfrm>
              <a:off x="5686472" y="2295608"/>
              <a:ext cx="2426415" cy="1831723"/>
              <a:chOff x="5534072" y="2143208"/>
              <a:chExt cx="2426415" cy="1831723"/>
            </a:xfrm>
            <a:solidFill>
              <a:schemeClr val="accent5"/>
            </a:solidFill>
          </p:grpSpPr>
          <p:sp>
            <p:nvSpPr>
              <p:cNvPr id="153" name="Oval 152">
                <a:extLst>
                  <a:ext uri="{FF2B5EF4-FFF2-40B4-BE49-F238E27FC236}">
                    <a16:creationId xmlns:a16="http://schemas.microsoft.com/office/drawing/2014/main" id="{7DA34478-5524-49B1-8C60-AEBB816B6D69}"/>
                  </a:ext>
                </a:extLst>
              </p:cNvPr>
              <p:cNvSpPr/>
              <p:nvPr/>
            </p:nvSpPr>
            <p:spPr>
              <a:xfrm>
                <a:off x="7852487" y="386693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4" name="Oval 153">
                <a:extLst>
                  <a:ext uri="{FF2B5EF4-FFF2-40B4-BE49-F238E27FC236}">
                    <a16:creationId xmlns:a16="http://schemas.microsoft.com/office/drawing/2014/main" id="{2C591023-D13A-4EC7-BD7E-44D1916D54A3}"/>
                  </a:ext>
                </a:extLst>
              </p:cNvPr>
              <p:cNvSpPr/>
              <p:nvPr/>
            </p:nvSpPr>
            <p:spPr>
              <a:xfrm>
                <a:off x="7271026" y="364688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5" name="Oval 154">
                <a:extLst>
                  <a:ext uri="{FF2B5EF4-FFF2-40B4-BE49-F238E27FC236}">
                    <a16:creationId xmlns:a16="http://schemas.microsoft.com/office/drawing/2014/main" id="{AC28FD1D-0352-45FD-B8BE-587AB25EA8D3}"/>
                  </a:ext>
                </a:extLst>
              </p:cNvPr>
              <p:cNvSpPr/>
              <p:nvPr/>
            </p:nvSpPr>
            <p:spPr>
              <a:xfrm>
                <a:off x="6696185" y="335102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6" name="Oval 155">
                <a:extLst>
                  <a:ext uri="{FF2B5EF4-FFF2-40B4-BE49-F238E27FC236}">
                    <a16:creationId xmlns:a16="http://schemas.microsoft.com/office/drawing/2014/main" id="{F13C4579-59B0-4E15-9C91-D25756957C14}"/>
                  </a:ext>
                </a:extLst>
              </p:cNvPr>
              <p:cNvSpPr/>
              <p:nvPr/>
            </p:nvSpPr>
            <p:spPr>
              <a:xfrm>
                <a:off x="6112671" y="305387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7" name="Oval 156">
                <a:extLst>
                  <a:ext uri="{FF2B5EF4-FFF2-40B4-BE49-F238E27FC236}">
                    <a16:creationId xmlns:a16="http://schemas.microsoft.com/office/drawing/2014/main" id="{A340B9CF-A7C8-4B58-A994-E69928B1922C}"/>
                  </a:ext>
                </a:extLst>
              </p:cNvPr>
              <p:cNvSpPr/>
              <p:nvPr/>
            </p:nvSpPr>
            <p:spPr>
              <a:xfrm>
                <a:off x="5534072" y="214320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201" name="Group 200">
              <a:extLst>
                <a:ext uri="{FF2B5EF4-FFF2-40B4-BE49-F238E27FC236}">
                  <a16:creationId xmlns:a16="http://schemas.microsoft.com/office/drawing/2014/main" id="{C54B88E9-CDC2-4EE6-8977-CD999A281B33}"/>
                </a:ext>
              </a:extLst>
            </p:cNvPr>
            <p:cNvGrpSpPr/>
            <p:nvPr/>
          </p:nvGrpSpPr>
          <p:grpSpPr>
            <a:xfrm>
              <a:off x="7450677" y="3647462"/>
              <a:ext cx="60118" cy="127986"/>
              <a:chOff x="4672637" y="1412776"/>
              <a:chExt cx="170657" cy="648072"/>
            </a:xfrm>
          </p:grpSpPr>
          <p:cxnSp>
            <p:nvCxnSpPr>
              <p:cNvPr id="202" name="Straight Connector 201">
                <a:extLst>
                  <a:ext uri="{FF2B5EF4-FFF2-40B4-BE49-F238E27FC236}">
                    <a16:creationId xmlns:a16="http://schemas.microsoft.com/office/drawing/2014/main" id="{AF4A12FC-FD84-42A6-89C4-FB31FBF349C9}"/>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004F97F-9378-4AA1-8105-BD3353DD77F8}"/>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F19D297-5B9D-4B08-92B7-99826FA11C35}"/>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951D979E-2311-4A28-B5CC-98A9DE48A4ED}"/>
                </a:ext>
              </a:extLst>
            </p:cNvPr>
            <p:cNvGrpSpPr/>
            <p:nvPr/>
          </p:nvGrpSpPr>
          <p:grpSpPr>
            <a:xfrm>
              <a:off x="8028101" y="3533984"/>
              <a:ext cx="60118" cy="127986"/>
              <a:chOff x="4672637" y="1412776"/>
              <a:chExt cx="170657" cy="648072"/>
            </a:xfrm>
          </p:grpSpPr>
          <p:cxnSp>
            <p:nvCxnSpPr>
              <p:cNvPr id="206" name="Straight Connector 205">
                <a:extLst>
                  <a:ext uri="{FF2B5EF4-FFF2-40B4-BE49-F238E27FC236}">
                    <a16:creationId xmlns:a16="http://schemas.microsoft.com/office/drawing/2014/main" id="{56345D77-AFC7-49B1-A9C3-E869055D8ADD}"/>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1B00063C-31C3-460C-B7E4-939B250E22DD}"/>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BD00E5-20DD-4B3A-8E5F-0E470F92F0EE}"/>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id="{A948DD8A-48DE-48E3-9CBB-C1BCFAF8A67D}"/>
                </a:ext>
              </a:extLst>
            </p:cNvPr>
            <p:cNvGrpSpPr/>
            <p:nvPr/>
          </p:nvGrpSpPr>
          <p:grpSpPr>
            <a:xfrm>
              <a:off x="8031396" y="3806341"/>
              <a:ext cx="60118" cy="253690"/>
              <a:chOff x="4672637" y="1412776"/>
              <a:chExt cx="170657" cy="648072"/>
            </a:xfrm>
          </p:grpSpPr>
          <p:cxnSp>
            <p:nvCxnSpPr>
              <p:cNvPr id="210" name="Straight Connector 209">
                <a:extLst>
                  <a:ext uri="{FF2B5EF4-FFF2-40B4-BE49-F238E27FC236}">
                    <a16:creationId xmlns:a16="http://schemas.microsoft.com/office/drawing/2014/main" id="{511E41CA-A3DF-4F1D-AA7D-23DC44DC6E75}"/>
                  </a:ext>
                </a:extLst>
              </p:cNvPr>
              <p:cNvCxnSpPr/>
              <p:nvPr/>
            </p:nvCxnSpPr>
            <p:spPr>
              <a:xfrm>
                <a:off x="4757966" y="1412776"/>
                <a:ext cx="0" cy="64807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1B86747E-03EC-4759-A7D1-ACF5B9FF923F}"/>
                  </a:ext>
                </a:extLst>
              </p:cNvPr>
              <p:cNvCxnSpPr>
                <a:cxnSpLocks/>
              </p:cNvCxnSpPr>
              <p:nvPr/>
            </p:nvCxnSpPr>
            <p:spPr>
              <a:xfrm rot="5400000">
                <a:off x="4757966" y="1327448"/>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96EBF4E-FB40-4A51-B621-919A2456D148}"/>
                  </a:ext>
                </a:extLst>
              </p:cNvPr>
              <p:cNvCxnSpPr>
                <a:cxnSpLocks/>
              </p:cNvCxnSpPr>
              <p:nvPr/>
            </p:nvCxnSpPr>
            <p:spPr>
              <a:xfrm rot="5400000">
                <a:off x="4757966" y="1975519"/>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17" name="Freeform: Shape 216">
              <a:extLst>
                <a:ext uri="{FF2B5EF4-FFF2-40B4-BE49-F238E27FC236}">
                  <a16:creationId xmlns:a16="http://schemas.microsoft.com/office/drawing/2014/main" id="{96109861-2942-4C72-B3A7-13AF43A81349}"/>
                </a:ext>
              </a:extLst>
            </p:cNvPr>
            <p:cNvSpPr/>
            <p:nvPr/>
          </p:nvSpPr>
          <p:spPr>
            <a:xfrm>
              <a:off x="5736431" y="2359819"/>
              <a:ext cx="2321719" cy="1714500"/>
            </a:xfrm>
            <a:custGeom>
              <a:avLst/>
              <a:gdLst>
                <a:gd name="connsiteX0" fmla="*/ 0 w 2321719"/>
                <a:gd name="connsiteY0" fmla="*/ 0 h 1714500"/>
                <a:gd name="connsiteX1" fmla="*/ 576263 w 2321719"/>
                <a:gd name="connsiteY1" fmla="*/ 902494 h 1714500"/>
                <a:gd name="connsiteX2" fmla="*/ 602457 w 2321719"/>
                <a:gd name="connsiteY2" fmla="*/ 904875 h 1714500"/>
                <a:gd name="connsiteX3" fmla="*/ 1164432 w 2321719"/>
                <a:gd name="connsiteY3" fmla="*/ 1204912 h 1714500"/>
                <a:gd name="connsiteX4" fmla="*/ 1750219 w 2321719"/>
                <a:gd name="connsiteY4" fmla="*/ 1497806 h 1714500"/>
                <a:gd name="connsiteX5" fmla="*/ 1778794 w 2321719"/>
                <a:gd name="connsiteY5" fmla="*/ 1504950 h 1714500"/>
                <a:gd name="connsiteX6" fmla="*/ 2321719 w 2321719"/>
                <a:gd name="connsiteY6"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719" h="1714500">
                  <a:moveTo>
                    <a:pt x="0" y="0"/>
                  </a:moveTo>
                  <a:lnTo>
                    <a:pt x="576263" y="902494"/>
                  </a:lnTo>
                  <a:lnTo>
                    <a:pt x="602457" y="904875"/>
                  </a:lnTo>
                  <a:lnTo>
                    <a:pt x="1164432" y="1204912"/>
                  </a:lnTo>
                  <a:lnTo>
                    <a:pt x="1750219" y="1497806"/>
                  </a:lnTo>
                  <a:lnTo>
                    <a:pt x="1778794" y="1504950"/>
                  </a:lnTo>
                  <a:lnTo>
                    <a:pt x="2321719" y="171450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TextBox 217">
              <a:extLst>
                <a:ext uri="{FF2B5EF4-FFF2-40B4-BE49-F238E27FC236}">
                  <a16:creationId xmlns:a16="http://schemas.microsoft.com/office/drawing/2014/main" id="{838D7BA7-0054-4CFB-8CAB-45ECE6F97E56}"/>
                </a:ext>
              </a:extLst>
            </p:cNvPr>
            <p:cNvSpPr txBox="1"/>
            <p:nvPr/>
          </p:nvSpPr>
          <p:spPr>
            <a:xfrm>
              <a:off x="8058487" y="3248997"/>
              <a:ext cx="82105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–2.0 log</a:t>
              </a:r>
              <a:endParaRPr lang="en-GB" sz="1400" dirty="0"/>
            </a:p>
          </p:txBody>
        </p:sp>
        <p:sp>
          <p:nvSpPr>
            <p:cNvPr id="219" name="TextBox 218">
              <a:extLst>
                <a:ext uri="{FF2B5EF4-FFF2-40B4-BE49-F238E27FC236}">
                  <a16:creationId xmlns:a16="http://schemas.microsoft.com/office/drawing/2014/main" id="{CB160DEC-2D78-44C6-BEEF-437B1E9D64DF}"/>
                </a:ext>
              </a:extLst>
            </p:cNvPr>
            <p:cNvSpPr txBox="1"/>
            <p:nvPr/>
          </p:nvSpPr>
          <p:spPr>
            <a:xfrm>
              <a:off x="8063825" y="3477567"/>
              <a:ext cx="82105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–2.2 log</a:t>
              </a:r>
              <a:endParaRPr lang="en-GB" sz="1400" dirty="0"/>
            </a:p>
          </p:txBody>
        </p:sp>
        <p:sp>
          <p:nvSpPr>
            <p:cNvPr id="220" name="TextBox 219">
              <a:extLst>
                <a:ext uri="{FF2B5EF4-FFF2-40B4-BE49-F238E27FC236}">
                  <a16:creationId xmlns:a16="http://schemas.microsoft.com/office/drawing/2014/main" id="{A493159E-37A6-4A22-9E28-E34E4156BA97}"/>
                </a:ext>
              </a:extLst>
            </p:cNvPr>
            <p:cNvSpPr txBox="1"/>
            <p:nvPr/>
          </p:nvSpPr>
          <p:spPr>
            <a:xfrm>
              <a:off x="8075855" y="3706137"/>
              <a:ext cx="82105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–2.7 log</a:t>
              </a:r>
              <a:endParaRPr lang="en-GB" sz="1400" dirty="0"/>
            </a:p>
          </p:txBody>
        </p:sp>
        <p:sp>
          <p:nvSpPr>
            <p:cNvPr id="221" name="TextBox 220">
              <a:extLst>
                <a:ext uri="{FF2B5EF4-FFF2-40B4-BE49-F238E27FC236}">
                  <a16:creationId xmlns:a16="http://schemas.microsoft.com/office/drawing/2014/main" id="{757DD5AB-FD71-4A30-9A81-33C429F6802F}"/>
                </a:ext>
              </a:extLst>
            </p:cNvPr>
            <p:cNvSpPr txBox="1"/>
            <p:nvPr/>
          </p:nvSpPr>
          <p:spPr>
            <a:xfrm>
              <a:off x="8075855" y="3934707"/>
              <a:ext cx="821059"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–3.0 log</a:t>
              </a:r>
              <a:endParaRPr lang="en-GB" sz="1400" dirty="0"/>
            </a:p>
          </p:txBody>
        </p:sp>
      </p:grpSp>
    </p:spTree>
    <p:extLst>
      <p:ext uri="{BB962C8B-B14F-4D97-AF65-F5344CB8AC3E}">
        <p14:creationId xmlns:p14="http://schemas.microsoft.com/office/powerpoint/2010/main" val="1588849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200" dirty="0"/>
              <a:t>Preclinical antiviral drug combination studies utilizing novel orally bioavailable agents for chronic hepatitis B infection </a:t>
            </a:r>
            <a:endParaRPr lang="en-GB" sz="2200" dirty="0"/>
          </a:p>
        </p:txBody>
      </p:sp>
      <p:sp>
        <p:nvSpPr>
          <p:cNvPr id="7" name="Text Placeholder 6">
            <a:extLst>
              <a:ext uri="{FF2B5EF4-FFF2-40B4-BE49-F238E27FC236}">
                <a16:creationId xmlns:a16="http://schemas.microsoft.com/office/drawing/2014/main" id="{9CC3F718-4654-4574-992C-74DD9E0A28F4}"/>
              </a:ext>
            </a:extLst>
          </p:cNvPr>
          <p:cNvSpPr>
            <a:spLocks noGrp="1"/>
          </p:cNvSpPr>
          <p:nvPr>
            <p:ph type="body" sz="quarter" idx="10"/>
          </p:nvPr>
        </p:nvSpPr>
        <p:spPr>
          <a:xfrm>
            <a:off x="4925" y="6479931"/>
            <a:ext cx="7015347" cy="376990"/>
          </a:xfrm>
        </p:spPr>
        <p:txBody>
          <a:bodyPr/>
          <a:lstStyle/>
          <a:p>
            <a:r>
              <a:rPr lang="en-GB" dirty="0"/>
              <a:t>*HepDE19 HBV cell culture model with </a:t>
            </a:r>
            <a:r>
              <a:rPr lang="en-GB" dirty="0" err="1"/>
              <a:t>rcDNA</a:t>
            </a:r>
            <a:r>
              <a:rPr lang="en-GB" dirty="0"/>
              <a:t> quantitation; </a:t>
            </a:r>
            <a:r>
              <a:rPr lang="en-GB" baseline="30000" dirty="0"/>
              <a:t>†</a:t>
            </a:r>
            <a:r>
              <a:rPr lang="en-GB" dirty="0"/>
              <a:t>HepG2.2.15 HBV cell culture model with HBV DNA  and HBsAg quantitation</a:t>
            </a:r>
          </a:p>
          <a:p>
            <a:r>
              <a:rPr lang="en-GB" dirty="0"/>
              <a:t>Mani M, et al. ILC 2018, #PS-027</a:t>
            </a:r>
          </a:p>
        </p:txBody>
      </p:sp>
      <p:sp>
        <p:nvSpPr>
          <p:cNvPr id="8" name="Content Placeholder 1">
            <a:extLst>
              <a:ext uri="{FF2B5EF4-FFF2-40B4-BE49-F238E27FC236}">
                <a16:creationId xmlns:a16="http://schemas.microsoft.com/office/drawing/2014/main" id="{79D80EEC-7338-4A13-A511-E41C998CFF5C}"/>
              </a:ext>
            </a:extLst>
          </p:cNvPr>
          <p:cNvSpPr txBox="1">
            <a:spLocks/>
          </p:cNvSpPr>
          <p:nvPr/>
        </p:nvSpPr>
        <p:spPr>
          <a:xfrm>
            <a:off x="136074" y="4465765"/>
            <a:ext cx="8871851" cy="1450983"/>
          </a:xfrm>
          <a:prstGeom prst="rect">
            <a:avLst/>
          </a:prstGeom>
          <a:solidFill>
            <a:srgbClr val="FFFFFF"/>
          </a:solidFill>
        </p:spPr>
        <p:txBody>
          <a:bodyPr/>
          <a:lstStyle>
            <a:lvl1pPr marL="12700" indent="-12700" algn="l" defTabSz="457200" rtl="0" eaLnBrk="1" latinLnBrk="0" hangingPunct="1">
              <a:spcBef>
                <a:spcPts val="600"/>
              </a:spcBef>
              <a:buSzPct val="30000"/>
              <a:buFont typeface=".AppleSystemUIFont" charset="-120"/>
              <a:buChar char=" "/>
              <a:tabLst/>
              <a:defRPr sz="2000" kern="1200">
                <a:solidFill>
                  <a:schemeClr val="accent1"/>
                </a:solidFill>
                <a:latin typeface="+mn-lt"/>
                <a:ea typeface="+mn-ea"/>
                <a:cs typeface="+mn-cs"/>
              </a:defRPr>
            </a:lvl1pPr>
            <a:lvl2pPr marL="742950" indent="-285750" algn="l" defTabSz="457200" rtl="0" eaLnBrk="1" latinLnBrk="0" hangingPunct="1">
              <a:spcBef>
                <a:spcPts val="1200"/>
              </a:spcBef>
              <a:buFont typeface="Calibri" charset="0"/>
              <a:buChar char="•"/>
              <a:defRPr sz="1800" kern="1200">
                <a:solidFill>
                  <a:schemeClr val="accent1"/>
                </a:solidFill>
                <a:latin typeface="+mn-lt"/>
                <a:ea typeface="+mn-ea"/>
                <a:cs typeface="+mn-cs"/>
              </a:defRPr>
            </a:lvl2pPr>
            <a:lvl3pPr marL="1143000" indent="-228600" algn="l" defTabSz="457200" rtl="0" eaLnBrk="1" latinLnBrk="0" hangingPunct="1">
              <a:spcBef>
                <a:spcPts val="600"/>
              </a:spcBef>
              <a:buFont typeface="Calibri" charset="-120"/>
              <a:buChar char="–"/>
              <a:defRPr sz="1600" kern="1200">
                <a:solidFill>
                  <a:schemeClr val="accent1"/>
                </a:solidFill>
                <a:latin typeface="+mn-lt"/>
                <a:ea typeface="+mn-ea"/>
                <a:cs typeface="+mn-cs"/>
              </a:defRPr>
            </a:lvl3pPr>
            <a:lvl4pPr marL="1600200" indent="-228600" algn="l" defTabSz="457200" rtl="0" eaLnBrk="1" latinLnBrk="0" hangingPunct="1">
              <a:spcBef>
                <a:spcPts val="600"/>
              </a:spcBef>
              <a:buFont typeface="Calibri"/>
              <a:buChar char="–"/>
              <a:defRPr sz="1400" kern="1200">
                <a:solidFill>
                  <a:schemeClr val="accent1"/>
                </a:solidFill>
                <a:latin typeface="+mn-lt"/>
                <a:ea typeface="+mn-ea"/>
                <a:cs typeface="+mn-cs"/>
              </a:defRPr>
            </a:lvl4pPr>
            <a:lvl5pPr marL="2057400" indent="-228600" algn="l" defTabSz="457200" rtl="0" eaLnBrk="1" latinLnBrk="0" hangingPunct="1">
              <a:spcBef>
                <a:spcPts val="600"/>
              </a:spcBef>
              <a:buFont typeface="Calibri"/>
              <a:buChar char="»"/>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Calibri"/>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Calibri"/>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Calibri"/>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Calibri"/>
              <a:buChar char="•"/>
              <a:defRPr sz="2000" kern="1200">
                <a:solidFill>
                  <a:schemeClr val="tx1"/>
                </a:solidFill>
                <a:latin typeface="+mn-lt"/>
                <a:ea typeface="+mn-ea"/>
                <a:cs typeface="+mn-cs"/>
              </a:defRPr>
            </a:lvl9pPr>
          </a:lstStyle>
          <a:p>
            <a:pPr marL="12700" marR="0" lvl="0" indent="-12700" algn="l" defTabSz="457200" rtl="0" eaLnBrk="1" fontAlgn="auto" latinLnBrk="0" hangingPunct="1">
              <a:lnSpc>
                <a:spcPct val="100000"/>
              </a:lnSpc>
              <a:spcBef>
                <a:spcPts val="600"/>
              </a:spcBef>
              <a:spcAft>
                <a:spcPts val="0"/>
              </a:spcAft>
              <a:buClr>
                <a:srgbClr val="A31F34"/>
              </a:buClr>
              <a:buSzPct val="100000"/>
              <a:buFont typeface="Arial" panose="020B0604020202020204" pitchFamily="34" charset="0"/>
              <a:buChar char="•"/>
              <a:tabLst/>
              <a:defRPr/>
            </a:pPr>
            <a:endParaRPr kumimoji="0" lang="en-CA" sz="1400" i="0" u="none" strike="noStrike" kern="1200" cap="none" spc="0" normalizeH="0" baseline="0" noProof="0" dirty="0">
              <a:ln>
                <a:noFill/>
              </a:ln>
              <a:solidFill>
                <a:schemeClr val="tx1"/>
              </a:solidFill>
              <a:effectLst/>
              <a:uLnTx/>
              <a:uFillTx/>
              <a:latin typeface="+mj-lt"/>
              <a:ea typeface="+mn-ea"/>
            </a:endParaRPr>
          </a:p>
        </p:txBody>
      </p:sp>
      <p:sp>
        <p:nvSpPr>
          <p:cNvPr id="10" name="TextBox 9">
            <a:extLst>
              <a:ext uri="{FF2B5EF4-FFF2-40B4-BE49-F238E27FC236}">
                <a16:creationId xmlns:a16="http://schemas.microsoft.com/office/drawing/2014/main" id="{14C1133B-FE65-4B91-A243-D13352E5603F}"/>
              </a:ext>
            </a:extLst>
          </p:cNvPr>
          <p:cNvSpPr txBox="1"/>
          <p:nvPr/>
        </p:nvSpPr>
        <p:spPr>
          <a:xfrm>
            <a:off x="122471" y="1245682"/>
            <a:ext cx="1346844" cy="523220"/>
          </a:xfrm>
          <a:prstGeom prst="rect">
            <a:avLst/>
          </a:prstGeom>
          <a:noFill/>
        </p:spPr>
        <p:txBody>
          <a:bodyPr wrap="none" rtlCol="0">
            <a:spAutoFit/>
          </a:bodyPr>
          <a:lstStyle/>
          <a:p>
            <a:r>
              <a:rPr lang="en-US" sz="1400" b="1" i="1" dirty="0">
                <a:latin typeface="+mj-lt"/>
              </a:rPr>
              <a:t>In vitro </a:t>
            </a:r>
            <a:br>
              <a:rPr lang="en-US" sz="1400" b="1" i="1" dirty="0">
                <a:latin typeface="+mj-lt"/>
              </a:rPr>
            </a:br>
            <a:r>
              <a:rPr lang="en-US" sz="1400" b="1" dirty="0">
                <a:latin typeface="+mj-lt"/>
              </a:rPr>
              <a:t>combinations</a:t>
            </a:r>
          </a:p>
        </p:txBody>
      </p:sp>
      <p:sp>
        <p:nvSpPr>
          <p:cNvPr id="16" name="Content Placeholder 3">
            <a:extLst>
              <a:ext uri="{FF2B5EF4-FFF2-40B4-BE49-F238E27FC236}">
                <a16:creationId xmlns:a16="http://schemas.microsoft.com/office/drawing/2014/main" id="{8CB40A6D-3BFF-471F-B255-017BE2245A46}"/>
              </a:ext>
            </a:extLst>
          </p:cNvPr>
          <p:cNvSpPr>
            <a:spLocks noGrp="1"/>
          </p:cNvSpPr>
          <p:nvPr>
            <p:ph sz="half" idx="1"/>
          </p:nvPr>
        </p:nvSpPr>
        <p:spPr>
          <a:xfrm>
            <a:off x="319314" y="4680543"/>
            <a:ext cx="8506800" cy="1532727"/>
          </a:xfrm>
        </p:spPr>
        <p:txBody>
          <a:bodyPr>
            <a:spAutoFit/>
          </a:bodyPr>
          <a:lstStyle/>
          <a:p>
            <a:r>
              <a:rPr lang="en-CA" sz="1200" dirty="0"/>
              <a:t>Combinations of capsid inhibitor AB-506 or RNA destabilizer AB-452 with siRNA ARB-1467 or NUC have additive to synergistic effects</a:t>
            </a:r>
          </a:p>
          <a:p>
            <a:r>
              <a:rPr lang="en-CA" sz="1200" dirty="0"/>
              <a:t>Dual combinations in a mouse HDI model showed strong antiviral activity with mean 1.4</a:t>
            </a:r>
            <a:r>
              <a:rPr lang="en-CA" sz="1200" dirty="0">
                <a:latin typeface="Arial" panose="020B0604020202020204" pitchFamily="34" charset="0"/>
                <a:cs typeface="Arial" panose="020B0604020202020204" pitchFamily="34" charset="0"/>
              </a:rPr>
              <a:t>–</a:t>
            </a:r>
            <a:r>
              <a:rPr lang="en-CA" sz="1200" dirty="0"/>
              <a:t>2.2 log reductions in serum HBV DNA vs. the vehicle control</a:t>
            </a:r>
          </a:p>
          <a:p>
            <a:r>
              <a:rPr lang="en-CA" sz="1200" dirty="0"/>
              <a:t>Triple combination effected larger serum HBV DNA reduction of 2.8 log vs. vehicle </a:t>
            </a:r>
          </a:p>
          <a:p>
            <a:r>
              <a:rPr lang="en-US" sz="1200" dirty="0"/>
              <a:t>AB-506 may have stronger HBV DNA control in liver, versus NUC drug TDF, at doses giving equivalent serum effect</a:t>
            </a:r>
          </a:p>
          <a:p>
            <a:r>
              <a:rPr lang="en-CA" sz="1200" dirty="0"/>
              <a:t>Serum HBsAg reduction by AB-452 is not affected by presence of AB-506 or TDF</a:t>
            </a:r>
          </a:p>
        </p:txBody>
      </p:sp>
      <p:graphicFrame>
        <p:nvGraphicFramePr>
          <p:cNvPr id="3" name="Table 2">
            <a:extLst>
              <a:ext uri="{FF2B5EF4-FFF2-40B4-BE49-F238E27FC236}">
                <a16:creationId xmlns:a16="http://schemas.microsoft.com/office/drawing/2014/main" id="{EC97D2DB-5832-4EB4-B4DF-19C5F40A31BE}"/>
              </a:ext>
            </a:extLst>
          </p:cNvPr>
          <p:cNvGraphicFramePr>
            <a:graphicFrameLocks noGrp="1"/>
          </p:cNvGraphicFramePr>
          <p:nvPr>
            <p:extLst/>
          </p:nvPr>
        </p:nvGraphicFramePr>
        <p:xfrm>
          <a:off x="1450363" y="1245682"/>
          <a:ext cx="7121533" cy="1026392"/>
        </p:xfrm>
        <a:graphic>
          <a:graphicData uri="http://schemas.openxmlformats.org/drawingml/2006/table">
            <a:tbl>
              <a:tblPr firstRow="1" bandRow="1">
                <a:tableStyleId>{69012ECD-51FC-41F1-AA8D-1B2483CD663E}</a:tableStyleId>
              </a:tblPr>
              <a:tblGrid>
                <a:gridCol w="1355252">
                  <a:extLst>
                    <a:ext uri="{9D8B030D-6E8A-4147-A177-3AD203B41FA5}">
                      <a16:colId xmlns:a16="http://schemas.microsoft.com/office/drawing/2014/main" val="2275865365"/>
                    </a:ext>
                  </a:extLst>
                </a:gridCol>
                <a:gridCol w="676505">
                  <a:extLst>
                    <a:ext uri="{9D8B030D-6E8A-4147-A177-3AD203B41FA5}">
                      <a16:colId xmlns:a16="http://schemas.microsoft.com/office/drawing/2014/main" val="3497051470"/>
                    </a:ext>
                  </a:extLst>
                </a:gridCol>
                <a:gridCol w="1168028">
                  <a:extLst>
                    <a:ext uri="{9D8B030D-6E8A-4147-A177-3AD203B41FA5}">
                      <a16:colId xmlns:a16="http://schemas.microsoft.com/office/drawing/2014/main" val="227781701"/>
                    </a:ext>
                  </a:extLst>
                </a:gridCol>
                <a:gridCol w="776188">
                  <a:extLst>
                    <a:ext uri="{9D8B030D-6E8A-4147-A177-3AD203B41FA5}">
                      <a16:colId xmlns:a16="http://schemas.microsoft.com/office/drawing/2014/main" val="3720183370"/>
                    </a:ext>
                  </a:extLst>
                </a:gridCol>
                <a:gridCol w="1184686">
                  <a:extLst>
                    <a:ext uri="{9D8B030D-6E8A-4147-A177-3AD203B41FA5}">
                      <a16:colId xmlns:a16="http://schemas.microsoft.com/office/drawing/2014/main" val="486527256"/>
                    </a:ext>
                  </a:extLst>
                </a:gridCol>
                <a:gridCol w="1107480">
                  <a:extLst>
                    <a:ext uri="{9D8B030D-6E8A-4147-A177-3AD203B41FA5}">
                      <a16:colId xmlns:a16="http://schemas.microsoft.com/office/drawing/2014/main" val="792356611"/>
                    </a:ext>
                  </a:extLst>
                </a:gridCol>
                <a:gridCol w="853394">
                  <a:extLst>
                    <a:ext uri="{9D8B030D-6E8A-4147-A177-3AD203B41FA5}">
                      <a16:colId xmlns:a16="http://schemas.microsoft.com/office/drawing/2014/main" val="311446875"/>
                    </a:ext>
                  </a:extLst>
                </a:gridCol>
              </a:tblGrid>
              <a:tr h="190180">
                <a:tc gridSpan="2">
                  <a:txBody>
                    <a:bodyPr/>
                    <a:lstStyle/>
                    <a:p>
                      <a:r>
                        <a:rPr lang="en-GB" sz="1100" dirty="0">
                          <a:latin typeface="+mn-lt"/>
                        </a:rPr>
                        <a:t>HBV inhibitor</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a:p>
                  </a:txBody>
                  <a:tcPr/>
                </a:tc>
                <a:tc>
                  <a:txBody>
                    <a:bodyPr/>
                    <a:lstStyle/>
                    <a:p>
                      <a:pPr algn="ctr"/>
                      <a:r>
                        <a:rPr lang="en-GB" sz="1100" dirty="0">
                          <a:latin typeface="+mn-lt"/>
                        </a:rPr>
                        <a:t>ETV</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mn-lt"/>
                        </a:rPr>
                        <a:t>TDF</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mn-lt"/>
                        </a:rPr>
                        <a:t>TAF</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mn-lt"/>
                        </a:rPr>
                        <a:t>ARB-1467</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dirty="0">
                          <a:latin typeface="+mn-lt"/>
                        </a:rPr>
                        <a:t>AB-506</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04527304"/>
                  </a:ext>
                </a:extLst>
              </a:tr>
              <a:tr h="3467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mn-lt"/>
                        </a:rPr>
                        <a:t>AB-506 2</a:t>
                      </a:r>
                      <a:r>
                        <a:rPr lang="en-GB" sz="1100" baseline="30000" dirty="0">
                          <a:latin typeface="+mn-lt"/>
                        </a:rPr>
                        <a:t>nd-</a:t>
                      </a:r>
                      <a:r>
                        <a:rPr lang="en-GB" sz="1100" dirty="0">
                          <a:latin typeface="+mn-lt"/>
                        </a:rPr>
                        <a:t>generation </a:t>
                      </a:r>
                      <a:br>
                        <a:rPr lang="en-GB" sz="1100" dirty="0">
                          <a:latin typeface="+mn-lt"/>
                        </a:rPr>
                      </a:br>
                      <a:r>
                        <a:rPr lang="en-GB" sz="1100" dirty="0">
                          <a:latin typeface="+mn-lt"/>
                        </a:rPr>
                        <a:t>capsid inhibitor*</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tc>
                  <a:txBody>
                    <a:bodyPr/>
                    <a:lstStyle/>
                    <a:p>
                      <a:pPr algn="ct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Moderate synergy</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Not Applicable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3556773"/>
                  </a:ext>
                </a:extLst>
              </a:tr>
              <a:tr h="225736">
                <a:tc rowSpan="2">
                  <a:txBody>
                    <a:bodyPr/>
                    <a:lstStyle/>
                    <a:p>
                      <a:r>
                        <a:rPr lang="en-GB" sz="1100" dirty="0">
                          <a:latin typeface="+mn-lt"/>
                        </a:rPr>
                        <a:t>AB-452 HBV RNA destabilizer</a:t>
                      </a:r>
                      <a:r>
                        <a:rPr lang="en-GB" sz="1100" baseline="30000" dirty="0">
                          <a:latin typeface="+mn-lt"/>
                        </a:rPr>
                        <a:t>†</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err="1">
                          <a:latin typeface="+mn-lt"/>
                        </a:rPr>
                        <a:t>sAg</a:t>
                      </a:r>
                      <a:endParaRPr lang="en-GB" sz="1100" dirty="0">
                        <a:latin typeface="+mn-lt"/>
                      </a:endParaRP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ND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Minor synergy</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ND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39312678"/>
                  </a:ext>
                </a:extLst>
              </a:tr>
              <a:tr h="225736">
                <a:tc vMerge="1">
                  <a:txBody>
                    <a:bodyPr/>
                    <a:lstStyle/>
                    <a:p>
                      <a:endParaRPr lang="en-GB" sz="12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100" dirty="0">
                          <a:latin typeface="+mn-lt"/>
                        </a:rPr>
                        <a:t>HBV DNA</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mn-lt"/>
                        </a:rPr>
                        <a:t>Moderate synergy</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100" dirty="0">
                          <a:latin typeface="+mn-lt"/>
                        </a:rPr>
                        <a:t>ND</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mn-lt"/>
                        </a:rPr>
                        <a:t>Additive</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84902470"/>
                  </a:ext>
                </a:extLst>
              </a:tr>
            </a:tbl>
          </a:graphicData>
        </a:graphic>
      </p:graphicFrame>
      <p:grpSp>
        <p:nvGrpSpPr>
          <p:cNvPr id="2" name="Group 1">
            <a:extLst>
              <a:ext uri="{FF2B5EF4-FFF2-40B4-BE49-F238E27FC236}">
                <a16:creationId xmlns:a16="http://schemas.microsoft.com/office/drawing/2014/main" id="{CADEFEF6-F223-4103-834A-7DEC9ABB7DA7}"/>
              </a:ext>
            </a:extLst>
          </p:cNvPr>
          <p:cNvGrpSpPr/>
          <p:nvPr/>
        </p:nvGrpSpPr>
        <p:grpSpPr>
          <a:xfrm>
            <a:off x="3798961" y="2712947"/>
            <a:ext cx="1254986" cy="261610"/>
            <a:chOff x="3798961" y="2712947"/>
            <a:chExt cx="1254986" cy="261610"/>
          </a:xfrm>
        </p:grpSpPr>
        <p:sp>
          <p:nvSpPr>
            <p:cNvPr id="75" name="Oval 74">
              <a:extLst>
                <a:ext uri="{FF2B5EF4-FFF2-40B4-BE49-F238E27FC236}">
                  <a16:creationId xmlns:a16="http://schemas.microsoft.com/office/drawing/2014/main" id="{74675FFF-A82E-4AA6-9B04-EE7E16C7EA97}"/>
                </a:ext>
              </a:extLst>
            </p:cNvPr>
            <p:cNvSpPr/>
            <p:nvPr/>
          </p:nvSpPr>
          <p:spPr>
            <a:xfrm>
              <a:off x="3839626" y="2807752"/>
              <a:ext cx="72000" cy="720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6" name="Straight Connector 75">
              <a:extLst>
                <a:ext uri="{FF2B5EF4-FFF2-40B4-BE49-F238E27FC236}">
                  <a16:creationId xmlns:a16="http://schemas.microsoft.com/office/drawing/2014/main" id="{DE980461-1BD4-4E7C-902E-05B7C9AF69D5}"/>
                </a:ext>
              </a:extLst>
            </p:cNvPr>
            <p:cNvCxnSpPr/>
            <p:nvPr/>
          </p:nvCxnSpPr>
          <p:spPr>
            <a:xfrm>
              <a:off x="3798961" y="2843752"/>
              <a:ext cx="153331"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80" name="TextBox 179">
              <a:extLst>
                <a:ext uri="{FF2B5EF4-FFF2-40B4-BE49-F238E27FC236}">
                  <a16:creationId xmlns:a16="http://schemas.microsoft.com/office/drawing/2014/main" id="{6461115D-2041-4D96-8935-531BBAAE98D4}"/>
                </a:ext>
              </a:extLst>
            </p:cNvPr>
            <p:cNvSpPr txBox="1"/>
            <p:nvPr/>
          </p:nvSpPr>
          <p:spPr>
            <a:xfrm>
              <a:off x="3894738" y="2712947"/>
              <a:ext cx="1159209" cy="261610"/>
            </a:xfrm>
            <a:prstGeom prst="rect">
              <a:avLst/>
            </a:prstGeom>
            <a:noFill/>
          </p:spPr>
          <p:txBody>
            <a:bodyPr wrap="square" rtlCol="0" anchor="ctr">
              <a:spAutoFit/>
            </a:bodyPr>
            <a:lstStyle/>
            <a:p>
              <a:r>
                <a:rPr lang="en-GB" sz="1100" dirty="0"/>
                <a:t>Vehicle</a:t>
              </a:r>
            </a:p>
          </p:txBody>
        </p:sp>
      </p:grpSp>
      <p:grpSp>
        <p:nvGrpSpPr>
          <p:cNvPr id="5" name="Group 4">
            <a:extLst>
              <a:ext uri="{FF2B5EF4-FFF2-40B4-BE49-F238E27FC236}">
                <a16:creationId xmlns:a16="http://schemas.microsoft.com/office/drawing/2014/main" id="{C142FF2A-73EB-460C-BB52-5D4E2FB0C680}"/>
              </a:ext>
            </a:extLst>
          </p:cNvPr>
          <p:cNvGrpSpPr/>
          <p:nvPr/>
        </p:nvGrpSpPr>
        <p:grpSpPr>
          <a:xfrm>
            <a:off x="3798961" y="2900494"/>
            <a:ext cx="1585431" cy="261610"/>
            <a:chOff x="3798961" y="2902849"/>
            <a:chExt cx="1585431" cy="261610"/>
          </a:xfrm>
        </p:grpSpPr>
        <p:sp>
          <p:nvSpPr>
            <p:cNvPr id="114" name="Oval 113">
              <a:extLst>
                <a:ext uri="{FF2B5EF4-FFF2-40B4-BE49-F238E27FC236}">
                  <a16:creationId xmlns:a16="http://schemas.microsoft.com/office/drawing/2014/main" id="{12B8D3E9-2DDB-4607-A7F6-601F21F90103}"/>
                </a:ext>
              </a:extLst>
            </p:cNvPr>
            <p:cNvSpPr/>
            <p:nvPr/>
          </p:nvSpPr>
          <p:spPr>
            <a:xfrm>
              <a:off x="3839626" y="2997654"/>
              <a:ext cx="72000" cy="72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15" name="Straight Connector 114">
              <a:extLst>
                <a:ext uri="{FF2B5EF4-FFF2-40B4-BE49-F238E27FC236}">
                  <a16:creationId xmlns:a16="http://schemas.microsoft.com/office/drawing/2014/main" id="{B43D0A01-E54C-402B-8CCB-759E995B8EFD}"/>
                </a:ext>
              </a:extLst>
            </p:cNvPr>
            <p:cNvCxnSpPr/>
            <p:nvPr/>
          </p:nvCxnSpPr>
          <p:spPr>
            <a:xfrm>
              <a:off x="3798961" y="3033654"/>
              <a:ext cx="153331"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947FE9A1-0D61-4462-ABBB-9E463204E191}"/>
                </a:ext>
              </a:extLst>
            </p:cNvPr>
            <p:cNvSpPr txBox="1"/>
            <p:nvPr/>
          </p:nvSpPr>
          <p:spPr>
            <a:xfrm>
              <a:off x="3894738" y="2902849"/>
              <a:ext cx="1489654" cy="261610"/>
            </a:xfrm>
            <a:prstGeom prst="rect">
              <a:avLst/>
            </a:prstGeom>
            <a:noFill/>
          </p:spPr>
          <p:txBody>
            <a:bodyPr wrap="square" rtlCol="0" anchor="ctr">
              <a:spAutoFit/>
            </a:bodyPr>
            <a:lstStyle/>
            <a:p>
              <a:r>
                <a:rPr lang="en-GB" sz="1100" dirty="0"/>
                <a:t>AB-452, 10 mg/kg</a:t>
              </a:r>
            </a:p>
          </p:txBody>
        </p:sp>
      </p:grpSp>
      <p:grpSp>
        <p:nvGrpSpPr>
          <p:cNvPr id="6" name="Group 5">
            <a:extLst>
              <a:ext uri="{FF2B5EF4-FFF2-40B4-BE49-F238E27FC236}">
                <a16:creationId xmlns:a16="http://schemas.microsoft.com/office/drawing/2014/main" id="{0920592D-E758-4B86-8F29-15D1440D7B4C}"/>
              </a:ext>
            </a:extLst>
          </p:cNvPr>
          <p:cNvGrpSpPr/>
          <p:nvPr/>
        </p:nvGrpSpPr>
        <p:grpSpPr>
          <a:xfrm>
            <a:off x="3798961" y="3088041"/>
            <a:ext cx="1585431" cy="261610"/>
            <a:chOff x="3798961" y="3088904"/>
            <a:chExt cx="1585431" cy="261610"/>
          </a:xfrm>
        </p:grpSpPr>
        <p:sp>
          <p:nvSpPr>
            <p:cNvPr id="118" name="Oval 117">
              <a:extLst>
                <a:ext uri="{FF2B5EF4-FFF2-40B4-BE49-F238E27FC236}">
                  <a16:creationId xmlns:a16="http://schemas.microsoft.com/office/drawing/2014/main" id="{7F494ED5-A4FC-436C-877D-88DCC52F1858}"/>
                </a:ext>
              </a:extLst>
            </p:cNvPr>
            <p:cNvSpPr/>
            <p:nvPr/>
          </p:nvSpPr>
          <p:spPr>
            <a:xfrm>
              <a:off x="3839626" y="3183709"/>
              <a:ext cx="72000" cy="720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19" name="Straight Connector 118">
              <a:extLst>
                <a:ext uri="{FF2B5EF4-FFF2-40B4-BE49-F238E27FC236}">
                  <a16:creationId xmlns:a16="http://schemas.microsoft.com/office/drawing/2014/main" id="{8194C534-A52A-4083-B65D-D58EE9B8A659}"/>
                </a:ext>
              </a:extLst>
            </p:cNvPr>
            <p:cNvCxnSpPr/>
            <p:nvPr/>
          </p:nvCxnSpPr>
          <p:spPr>
            <a:xfrm>
              <a:off x="3798961" y="3219709"/>
              <a:ext cx="153331" cy="0"/>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FAD22738-37F4-4895-904A-B2BDBFBFF690}"/>
                </a:ext>
              </a:extLst>
            </p:cNvPr>
            <p:cNvSpPr txBox="1"/>
            <p:nvPr/>
          </p:nvSpPr>
          <p:spPr>
            <a:xfrm>
              <a:off x="3894738" y="3088904"/>
              <a:ext cx="1489654" cy="261610"/>
            </a:xfrm>
            <a:prstGeom prst="rect">
              <a:avLst/>
            </a:prstGeom>
            <a:noFill/>
          </p:spPr>
          <p:txBody>
            <a:bodyPr wrap="square" rtlCol="0" anchor="ctr">
              <a:spAutoFit/>
            </a:bodyPr>
            <a:lstStyle/>
            <a:p>
              <a:r>
                <a:rPr lang="en-GB" sz="1100" dirty="0"/>
                <a:t>AB-506, 100 mg/kg</a:t>
              </a:r>
            </a:p>
          </p:txBody>
        </p:sp>
      </p:grpSp>
      <p:grpSp>
        <p:nvGrpSpPr>
          <p:cNvPr id="9" name="Group 8">
            <a:extLst>
              <a:ext uri="{FF2B5EF4-FFF2-40B4-BE49-F238E27FC236}">
                <a16:creationId xmlns:a16="http://schemas.microsoft.com/office/drawing/2014/main" id="{53446FA8-0213-4F10-934D-D57C5C4E5B49}"/>
              </a:ext>
            </a:extLst>
          </p:cNvPr>
          <p:cNvGrpSpPr/>
          <p:nvPr/>
        </p:nvGrpSpPr>
        <p:grpSpPr>
          <a:xfrm>
            <a:off x="3798961" y="3275588"/>
            <a:ext cx="1585431" cy="261610"/>
            <a:chOff x="3798961" y="3271112"/>
            <a:chExt cx="1585431" cy="261610"/>
          </a:xfrm>
        </p:grpSpPr>
        <p:sp>
          <p:nvSpPr>
            <p:cNvPr id="139" name="Oval 138">
              <a:extLst>
                <a:ext uri="{FF2B5EF4-FFF2-40B4-BE49-F238E27FC236}">
                  <a16:creationId xmlns:a16="http://schemas.microsoft.com/office/drawing/2014/main" id="{FFACB105-29E6-49BE-B86E-9A8150070047}"/>
                </a:ext>
              </a:extLst>
            </p:cNvPr>
            <p:cNvSpPr/>
            <p:nvPr/>
          </p:nvSpPr>
          <p:spPr>
            <a:xfrm>
              <a:off x="3839626" y="3365917"/>
              <a:ext cx="72000" cy="720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40" name="Straight Connector 139">
              <a:extLst>
                <a:ext uri="{FF2B5EF4-FFF2-40B4-BE49-F238E27FC236}">
                  <a16:creationId xmlns:a16="http://schemas.microsoft.com/office/drawing/2014/main" id="{56855249-28AA-4BD2-AEDD-AA0588EC0DC9}"/>
                </a:ext>
              </a:extLst>
            </p:cNvPr>
            <p:cNvCxnSpPr/>
            <p:nvPr/>
          </p:nvCxnSpPr>
          <p:spPr>
            <a:xfrm>
              <a:off x="3798961" y="3401917"/>
              <a:ext cx="153331"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140F209C-FD69-40C9-BDED-56FB6B25F351}"/>
                </a:ext>
              </a:extLst>
            </p:cNvPr>
            <p:cNvSpPr txBox="1"/>
            <p:nvPr/>
          </p:nvSpPr>
          <p:spPr>
            <a:xfrm>
              <a:off x="3894738" y="3271112"/>
              <a:ext cx="1489654" cy="261610"/>
            </a:xfrm>
            <a:prstGeom prst="rect">
              <a:avLst/>
            </a:prstGeom>
            <a:noFill/>
          </p:spPr>
          <p:txBody>
            <a:bodyPr wrap="square" rtlCol="0" anchor="ctr">
              <a:spAutoFit/>
            </a:bodyPr>
            <a:lstStyle/>
            <a:p>
              <a:r>
                <a:rPr lang="en-GB" sz="1100" dirty="0"/>
                <a:t>TDF, 0.4 mg/kg</a:t>
              </a:r>
            </a:p>
          </p:txBody>
        </p:sp>
      </p:grpSp>
      <p:grpSp>
        <p:nvGrpSpPr>
          <p:cNvPr id="15" name="Group 14">
            <a:extLst>
              <a:ext uri="{FF2B5EF4-FFF2-40B4-BE49-F238E27FC236}">
                <a16:creationId xmlns:a16="http://schemas.microsoft.com/office/drawing/2014/main" id="{81D30059-C822-4626-969F-C80CFBA21F56}"/>
              </a:ext>
            </a:extLst>
          </p:cNvPr>
          <p:cNvGrpSpPr/>
          <p:nvPr/>
        </p:nvGrpSpPr>
        <p:grpSpPr>
          <a:xfrm>
            <a:off x="3798961" y="3463135"/>
            <a:ext cx="1585431" cy="261610"/>
            <a:chOff x="3798961" y="3457167"/>
            <a:chExt cx="1585431" cy="261610"/>
          </a:xfrm>
        </p:grpSpPr>
        <p:sp>
          <p:nvSpPr>
            <p:cNvPr id="126" name="Oval 125">
              <a:extLst>
                <a:ext uri="{FF2B5EF4-FFF2-40B4-BE49-F238E27FC236}">
                  <a16:creationId xmlns:a16="http://schemas.microsoft.com/office/drawing/2014/main" id="{EFB8967D-1DA5-48B3-8DCA-AF0F0F96DB0C}"/>
                </a:ext>
              </a:extLst>
            </p:cNvPr>
            <p:cNvSpPr/>
            <p:nvPr/>
          </p:nvSpPr>
          <p:spPr>
            <a:xfrm>
              <a:off x="3839626" y="3551972"/>
              <a:ext cx="72000" cy="720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28" name="Straight Connector 127">
              <a:extLst>
                <a:ext uri="{FF2B5EF4-FFF2-40B4-BE49-F238E27FC236}">
                  <a16:creationId xmlns:a16="http://schemas.microsoft.com/office/drawing/2014/main" id="{5544052F-6070-4A6F-9A6A-C6B9904F014D}"/>
                </a:ext>
              </a:extLst>
            </p:cNvPr>
            <p:cNvCxnSpPr/>
            <p:nvPr/>
          </p:nvCxnSpPr>
          <p:spPr>
            <a:xfrm>
              <a:off x="3798961" y="3587972"/>
              <a:ext cx="153331"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84" name="TextBox 183">
              <a:extLst>
                <a:ext uri="{FF2B5EF4-FFF2-40B4-BE49-F238E27FC236}">
                  <a16:creationId xmlns:a16="http://schemas.microsoft.com/office/drawing/2014/main" id="{F9197D97-28E9-4DF1-81A7-845C2CE00E77}"/>
                </a:ext>
              </a:extLst>
            </p:cNvPr>
            <p:cNvSpPr txBox="1"/>
            <p:nvPr/>
          </p:nvSpPr>
          <p:spPr>
            <a:xfrm>
              <a:off x="3894738" y="3457167"/>
              <a:ext cx="1489654" cy="261610"/>
            </a:xfrm>
            <a:prstGeom prst="rect">
              <a:avLst/>
            </a:prstGeom>
            <a:noFill/>
          </p:spPr>
          <p:txBody>
            <a:bodyPr wrap="square" rtlCol="0" anchor="ctr">
              <a:spAutoFit/>
            </a:bodyPr>
            <a:lstStyle/>
            <a:p>
              <a:r>
                <a:rPr lang="en-GB" sz="1100" dirty="0"/>
                <a:t>AB-452 + AB-506</a:t>
              </a:r>
            </a:p>
          </p:txBody>
        </p:sp>
      </p:grpSp>
      <p:grpSp>
        <p:nvGrpSpPr>
          <p:cNvPr id="14" name="Group 13">
            <a:extLst>
              <a:ext uri="{FF2B5EF4-FFF2-40B4-BE49-F238E27FC236}">
                <a16:creationId xmlns:a16="http://schemas.microsoft.com/office/drawing/2014/main" id="{F8236E96-ED9F-4040-BE48-28B2AA42402C}"/>
              </a:ext>
            </a:extLst>
          </p:cNvPr>
          <p:cNvGrpSpPr/>
          <p:nvPr/>
        </p:nvGrpSpPr>
        <p:grpSpPr>
          <a:xfrm>
            <a:off x="3798961" y="3650682"/>
            <a:ext cx="1585431" cy="261610"/>
            <a:chOff x="3798961" y="3643222"/>
            <a:chExt cx="1585431" cy="261610"/>
          </a:xfrm>
        </p:grpSpPr>
        <p:sp>
          <p:nvSpPr>
            <p:cNvPr id="165" name="Oval 164">
              <a:extLst>
                <a:ext uri="{FF2B5EF4-FFF2-40B4-BE49-F238E27FC236}">
                  <a16:creationId xmlns:a16="http://schemas.microsoft.com/office/drawing/2014/main" id="{E330CDF1-F501-4019-BD1E-17013E25097A}"/>
                </a:ext>
              </a:extLst>
            </p:cNvPr>
            <p:cNvSpPr/>
            <p:nvPr/>
          </p:nvSpPr>
          <p:spPr>
            <a:xfrm>
              <a:off x="3839626" y="3738027"/>
              <a:ext cx="72000" cy="720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66" name="Straight Connector 165">
              <a:extLst>
                <a:ext uri="{FF2B5EF4-FFF2-40B4-BE49-F238E27FC236}">
                  <a16:creationId xmlns:a16="http://schemas.microsoft.com/office/drawing/2014/main" id="{703ADB62-2962-458B-9029-EAB10C348221}"/>
                </a:ext>
              </a:extLst>
            </p:cNvPr>
            <p:cNvCxnSpPr/>
            <p:nvPr/>
          </p:nvCxnSpPr>
          <p:spPr>
            <a:xfrm>
              <a:off x="3798961" y="3774027"/>
              <a:ext cx="153331" cy="0"/>
            </a:xfrm>
            <a:prstGeom prst="line">
              <a:avLst/>
            </a:prstGeom>
            <a:ln w="190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EFB0A061-D055-4BB4-B869-136F4945F66E}"/>
                </a:ext>
              </a:extLst>
            </p:cNvPr>
            <p:cNvSpPr txBox="1"/>
            <p:nvPr/>
          </p:nvSpPr>
          <p:spPr>
            <a:xfrm>
              <a:off x="3894738" y="3643222"/>
              <a:ext cx="1489654" cy="261610"/>
            </a:xfrm>
            <a:prstGeom prst="rect">
              <a:avLst/>
            </a:prstGeom>
            <a:noFill/>
          </p:spPr>
          <p:txBody>
            <a:bodyPr wrap="square" rtlCol="0" anchor="ctr">
              <a:spAutoFit/>
            </a:bodyPr>
            <a:lstStyle/>
            <a:p>
              <a:r>
                <a:rPr lang="en-GB" sz="1100" dirty="0"/>
                <a:t>AB-452 + TDF</a:t>
              </a:r>
            </a:p>
          </p:txBody>
        </p:sp>
      </p:grpSp>
      <p:grpSp>
        <p:nvGrpSpPr>
          <p:cNvPr id="13" name="Group 12">
            <a:extLst>
              <a:ext uri="{FF2B5EF4-FFF2-40B4-BE49-F238E27FC236}">
                <a16:creationId xmlns:a16="http://schemas.microsoft.com/office/drawing/2014/main" id="{15BBD585-388C-4F14-97DA-BDBAABB1601A}"/>
              </a:ext>
            </a:extLst>
          </p:cNvPr>
          <p:cNvGrpSpPr/>
          <p:nvPr/>
        </p:nvGrpSpPr>
        <p:grpSpPr>
          <a:xfrm>
            <a:off x="3798961" y="3838229"/>
            <a:ext cx="1585431" cy="261610"/>
            <a:chOff x="3798961" y="3829277"/>
            <a:chExt cx="1585431" cy="261610"/>
          </a:xfrm>
        </p:grpSpPr>
        <p:sp>
          <p:nvSpPr>
            <p:cNvPr id="148" name="Oval 147">
              <a:extLst>
                <a:ext uri="{FF2B5EF4-FFF2-40B4-BE49-F238E27FC236}">
                  <a16:creationId xmlns:a16="http://schemas.microsoft.com/office/drawing/2014/main" id="{88608C49-3791-4ADA-B328-46D42F889090}"/>
                </a:ext>
              </a:extLst>
            </p:cNvPr>
            <p:cNvSpPr/>
            <p:nvPr/>
          </p:nvSpPr>
          <p:spPr>
            <a:xfrm>
              <a:off x="3839626" y="3924082"/>
              <a:ext cx="72000" cy="720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49" name="Straight Connector 148">
              <a:extLst>
                <a:ext uri="{FF2B5EF4-FFF2-40B4-BE49-F238E27FC236}">
                  <a16:creationId xmlns:a16="http://schemas.microsoft.com/office/drawing/2014/main" id="{E45F9EFE-36A7-4F1A-B8DF-7B1CA277FC7B}"/>
                </a:ext>
              </a:extLst>
            </p:cNvPr>
            <p:cNvCxnSpPr/>
            <p:nvPr/>
          </p:nvCxnSpPr>
          <p:spPr>
            <a:xfrm>
              <a:off x="3798961" y="3960082"/>
              <a:ext cx="153331" cy="0"/>
            </a:xfrm>
            <a:prstGeom prst="line">
              <a:avLst/>
            </a:prstGeom>
            <a:ln w="190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6" name="TextBox 185">
              <a:extLst>
                <a:ext uri="{FF2B5EF4-FFF2-40B4-BE49-F238E27FC236}">
                  <a16:creationId xmlns:a16="http://schemas.microsoft.com/office/drawing/2014/main" id="{9020A63E-116B-4C98-A994-039967031B77}"/>
                </a:ext>
              </a:extLst>
            </p:cNvPr>
            <p:cNvSpPr txBox="1"/>
            <p:nvPr/>
          </p:nvSpPr>
          <p:spPr>
            <a:xfrm>
              <a:off x="3894738" y="3829277"/>
              <a:ext cx="1489654" cy="261610"/>
            </a:xfrm>
            <a:prstGeom prst="rect">
              <a:avLst/>
            </a:prstGeom>
            <a:noFill/>
          </p:spPr>
          <p:txBody>
            <a:bodyPr wrap="square" rtlCol="0" anchor="ctr">
              <a:spAutoFit/>
            </a:bodyPr>
            <a:lstStyle/>
            <a:p>
              <a:r>
                <a:rPr lang="en-GB" sz="1100" dirty="0"/>
                <a:t>AB-506 + TDF</a:t>
              </a:r>
            </a:p>
          </p:txBody>
        </p:sp>
      </p:grpSp>
      <p:grpSp>
        <p:nvGrpSpPr>
          <p:cNvPr id="12" name="Group 11">
            <a:extLst>
              <a:ext uri="{FF2B5EF4-FFF2-40B4-BE49-F238E27FC236}">
                <a16:creationId xmlns:a16="http://schemas.microsoft.com/office/drawing/2014/main" id="{5CA614FA-416F-4627-BAA3-467CC9539CF1}"/>
              </a:ext>
            </a:extLst>
          </p:cNvPr>
          <p:cNvGrpSpPr/>
          <p:nvPr/>
        </p:nvGrpSpPr>
        <p:grpSpPr>
          <a:xfrm>
            <a:off x="3798961" y="4025775"/>
            <a:ext cx="2127287" cy="261610"/>
            <a:chOff x="3798961" y="4025775"/>
            <a:chExt cx="2127287" cy="261610"/>
          </a:xfrm>
        </p:grpSpPr>
        <p:sp>
          <p:nvSpPr>
            <p:cNvPr id="167" name="Oval 166">
              <a:extLst>
                <a:ext uri="{FF2B5EF4-FFF2-40B4-BE49-F238E27FC236}">
                  <a16:creationId xmlns:a16="http://schemas.microsoft.com/office/drawing/2014/main" id="{D22C556A-9607-4427-A223-FB1ABBB67601}"/>
                </a:ext>
              </a:extLst>
            </p:cNvPr>
            <p:cNvSpPr/>
            <p:nvPr/>
          </p:nvSpPr>
          <p:spPr>
            <a:xfrm>
              <a:off x="3839626" y="4120580"/>
              <a:ext cx="72000" cy="72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68" name="Straight Connector 167">
              <a:extLst>
                <a:ext uri="{FF2B5EF4-FFF2-40B4-BE49-F238E27FC236}">
                  <a16:creationId xmlns:a16="http://schemas.microsoft.com/office/drawing/2014/main" id="{D83A3C16-C90C-4FE5-AF43-066F9E7DF025}"/>
                </a:ext>
              </a:extLst>
            </p:cNvPr>
            <p:cNvCxnSpPr/>
            <p:nvPr/>
          </p:nvCxnSpPr>
          <p:spPr>
            <a:xfrm>
              <a:off x="3798961" y="4156580"/>
              <a:ext cx="153331"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98062638-ED74-436B-A966-FE4FEDF531EE}"/>
                </a:ext>
              </a:extLst>
            </p:cNvPr>
            <p:cNvSpPr txBox="1"/>
            <p:nvPr/>
          </p:nvSpPr>
          <p:spPr>
            <a:xfrm>
              <a:off x="3894738" y="4025775"/>
              <a:ext cx="2031510" cy="261610"/>
            </a:xfrm>
            <a:prstGeom prst="rect">
              <a:avLst/>
            </a:prstGeom>
            <a:noFill/>
          </p:spPr>
          <p:txBody>
            <a:bodyPr wrap="square" rtlCol="0" anchor="ctr">
              <a:spAutoFit/>
            </a:bodyPr>
            <a:lstStyle/>
            <a:p>
              <a:r>
                <a:rPr lang="en-GB" sz="1100" dirty="0"/>
                <a:t>AB-452 + AB-506 + TDF</a:t>
              </a:r>
            </a:p>
          </p:txBody>
        </p:sp>
      </p:grpSp>
      <p:grpSp>
        <p:nvGrpSpPr>
          <p:cNvPr id="337" name="Group 336">
            <a:extLst>
              <a:ext uri="{FF2B5EF4-FFF2-40B4-BE49-F238E27FC236}">
                <a16:creationId xmlns:a16="http://schemas.microsoft.com/office/drawing/2014/main" id="{5CBD6B57-9867-444C-B318-D7E58029909E}"/>
              </a:ext>
            </a:extLst>
          </p:cNvPr>
          <p:cNvGrpSpPr/>
          <p:nvPr/>
        </p:nvGrpSpPr>
        <p:grpSpPr>
          <a:xfrm>
            <a:off x="5719700" y="2368170"/>
            <a:ext cx="2927760" cy="2125323"/>
            <a:chOff x="5719700" y="2368170"/>
            <a:chExt cx="2927760" cy="2125323"/>
          </a:xfrm>
        </p:grpSpPr>
        <p:sp>
          <p:nvSpPr>
            <p:cNvPr id="17" name="TextBox 16">
              <a:extLst>
                <a:ext uri="{FF2B5EF4-FFF2-40B4-BE49-F238E27FC236}">
                  <a16:creationId xmlns:a16="http://schemas.microsoft.com/office/drawing/2014/main" id="{539AA067-5763-4BD3-B253-7E358E9FCF93}"/>
                </a:ext>
              </a:extLst>
            </p:cNvPr>
            <p:cNvSpPr txBox="1"/>
            <p:nvPr/>
          </p:nvSpPr>
          <p:spPr>
            <a:xfrm>
              <a:off x="6691833" y="2368170"/>
              <a:ext cx="1598516" cy="307777"/>
            </a:xfrm>
            <a:prstGeom prst="rect">
              <a:avLst/>
            </a:prstGeom>
            <a:noFill/>
          </p:spPr>
          <p:txBody>
            <a:bodyPr wrap="none" rtlCol="0">
              <a:spAutoFit/>
            </a:bodyPr>
            <a:lstStyle/>
            <a:p>
              <a:pPr algn="ctr"/>
              <a:r>
                <a:rPr lang="en-US" sz="1400" b="1" dirty="0">
                  <a:latin typeface="+mj-lt"/>
                </a:rPr>
                <a:t>HDI mouse: liver</a:t>
              </a:r>
            </a:p>
          </p:txBody>
        </p:sp>
        <p:cxnSp>
          <p:nvCxnSpPr>
            <p:cNvPr id="27" name="Straight Connector 26">
              <a:extLst>
                <a:ext uri="{FF2B5EF4-FFF2-40B4-BE49-F238E27FC236}">
                  <a16:creationId xmlns:a16="http://schemas.microsoft.com/office/drawing/2014/main" id="{C47649A2-CED2-4F6B-9182-6DDA40A68B93}"/>
                </a:ext>
              </a:extLst>
            </p:cNvPr>
            <p:cNvCxnSpPr/>
            <p:nvPr/>
          </p:nvCxnSpPr>
          <p:spPr>
            <a:xfrm>
              <a:off x="6387837" y="2632481"/>
              <a:ext cx="0" cy="162653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1601143-D182-45EE-AE3C-2449072ADA29}"/>
                </a:ext>
              </a:extLst>
            </p:cNvPr>
            <p:cNvCxnSpPr>
              <a:cxnSpLocks/>
            </p:cNvCxnSpPr>
            <p:nvPr/>
          </p:nvCxnSpPr>
          <p:spPr>
            <a:xfrm flipH="1">
              <a:off x="6343460" y="4259017"/>
              <a:ext cx="230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2096A63-2160-440F-BAAB-673FDDF4FFC1}"/>
                </a:ext>
              </a:extLst>
            </p:cNvPr>
            <p:cNvCxnSpPr/>
            <p:nvPr/>
          </p:nvCxnSpPr>
          <p:spPr>
            <a:xfrm>
              <a:off x="6333837" y="2632481"/>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BB35AF1-9EAF-41B4-884F-E01F1D51359A}"/>
                </a:ext>
              </a:extLst>
            </p:cNvPr>
            <p:cNvCxnSpPr/>
            <p:nvPr/>
          </p:nvCxnSpPr>
          <p:spPr>
            <a:xfrm>
              <a:off x="6333837" y="344928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8D4CA62A-6DAD-4612-BA94-65DFF4C3371C}"/>
                </a:ext>
              </a:extLst>
            </p:cNvPr>
            <p:cNvSpPr txBox="1"/>
            <p:nvPr/>
          </p:nvSpPr>
          <p:spPr>
            <a:xfrm>
              <a:off x="6108265" y="2491147"/>
              <a:ext cx="243655" cy="276999"/>
            </a:xfrm>
            <a:prstGeom prst="rect">
              <a:avLst/>
            </a:prstGeom>
            <a:noFill/>
          </p:spPr>
          <p:txBody>
            <a:bodyPr wrap="square" rtlCol="0" anchor="ctr">
              <a:spAutoFit/>
            </a:bodyPr>
            <a:lstStyle/>
            <a:p>
              <a:pPr algn="r"/>
              <a:r>
                <a:rPr lang="en-GB" sz="1200" dirty="0"/>
                <a:t>6</a:t>
              </a:r>
            </a:p>
          </p:txBody>
        </p:sp>
        <p:sp>
          <p:nvSpPr>
            <p:cNvPr id="40" name="TextBox 39">
              <a:extLst>
                <a:ext uri="{FF2B5EF4-FFF2-40B4-BE49-F238E27FC236}">
                  <a16:creationId xmlns:a16="http://schemas.microsoft.com/office/drawing/2014/main" id="{8FBCEAFE-83B4-4858-9487-20E0CF8672A2}"/>
                </a:ext>
              </a:extLst>
            </p:cNvPr>
            <p:cNvSpPr txBox="1"/>
            <p:nvPr/>
          </p:nvSpPr>
          <p:spPr>
            <a:xfrm>
              <a:off x="6108265" y="3307250"/>
              <a:ext cx="243655" cy="276999"/>
            </a:xfrm>
            <a:prstGeom prst="rect">
              <a:avLst/>
            </a:prstGeom>
            <a:noFill/>
          </p:spPr>
          <p:txBody>
            <a:bodyPr wrap="square" rtlCol="0" anchor="ctr">
              <a:spAutoFit/>
            </a:bodyPr>
            <a:lstStyle/>
            <a:p>
              <a:pPr algn="r"/>
              <a:r>
                <a:rPr lang="en-GB" sz="1200" dirty="0"/>
                <a:t>5</a:t>
              </a:r>
            </a:p>
          </p:txBody>
        </p:sp>
        <p:sp>
          <p:nvSpPr>
            <p:cNvPr id="41" name="TextBox 40">
              <a:extLst>
                <a:ext uri="{FF2B5EF4-FFF2-40B4-BE49-F238E27FC236}">
                  <a16:creationId xmlns:a16="http://schemas.microsoft.com/office/drawing/2014/main" id="{B3C2828A-5AB0-49D9-9D51-BEC8B16A6CF7}"/>
                </a:ext>
              </a:extLst>
            </p:cNvPr>
            <p:cNvSpPr txBox="1"/>
            <p:nvPr/>
          </p:nvSpPr>
          <p:spPr>
            <a:xfrm>
              <a:off x="6108265" y="4118763"/>
              <a:ext cx="243655" cy="276999"/>
            </a:xfrm>
            <a:prstGeom prst="rect">
              <a:avLst/>
            </a:prstGeom>
            <a:noFill/>
          </p:spPr>
          <p:txBody>
            <a:bodyPr wrap="square" rtlCol="0" anchor="ctr">
              <a:spAutoFit/>
            </a:bodyPr>
            <a:lstStyle/>
            <a:p>
              <a:pPr algn="r"/>
              <a:r>
                <a:rPr lang="en-GB" sz="1200" dirty="0"/>
                <a:t>4</a:t>
              </a:r>
            </a:p>
          </p:txBody>
        </p:sp>
        <p:sp>
          <p:nvSpPr>
            <p:cNvPr id="43" name="TextBox 42">
              <a:extLst>
                <a:ext uri="{FF2B5EF4-FFF2-40B4-BE49-F238E27FC236}">
                  <a16:creationId xmlns:a16="http://schemas.microsoft.com/office/drawing/2014/main" id="{DF83724E-C9E7-45C8-BDB1-0639700A4462}"/>
                </a:ext>
              </a:extLst>
            </p:cNvPr>
            <p:cNvSpPr txBox="1"/>
            <p:nvPr/>
          </p:nvSpPr>
          <p:spPr>
            <a:xfrm rot="16200000">
              <a:off x="4872980" y="3215885"/>
              <a:ext cx="2124328" cy="430887"/>
            </a:xfrm>
            <a:prstGeom prst="rect">
              <a:avLst/>
            </a:prstGeom>
            <a:noFill/>
          </p:spPr>
          <p:txBody>
            <a:bodyPr wrap="square" rtlCol="0" anchor="b">
              <a:spAutoFit/>
            </a:bodyPr>
            <a:lstStyle/>
            <a:p>
              <a:pPr algn="ctr"/>
              <a:r>
                <a:rPr lang="en-GB" sz="1100" dirty="0"/>
                <a:t>Liver HBV DNA  </a:t>
              </a:r>
              <a:br>
                <a:rPr lang="en-GB" sz="1100" dirty="0"/>
              </a:br>
              <a:r>
                <a:rPr lang="en-GB" sz="1100" dirty="0"/>
                <a:t>(log copies/100 ng DNA)</a:t>
              </a:r>
            </a:p>
          </p:txBody>
        </p:sp>
        <p:sp>
          <p:nvSpPr>
            <p:cNvPr id="200" name="Oval 199">
              <a:extLst>
                <a:ext uri="{FF2B5EF4-FFF2-40B4-BE49-F238E27FC236}">
                  <a16:creationId xmlns:a16="http://schemas.microsoft.com/office/drawing/2014/main" id="{03DE0E39-3E3E-437F-BB52-DD43AE2E545E}"/>
                </a:ext>
              </a:extLst>
            </p:cNvPr>
            <p:cNvSpPr/>
            <p:nvPr/>
          </p:nvSpPr>
          <p:spPr>
            <a:xfrm>
              <a:off x="6471938" y="3041782"/>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1" name="Oval 200">
              <a:extLst>
                <a:ext uri="{FF2B5EF4-FFF2-40B4-BE49-F238E27FC236}">
                  <a16:creationId xmlns:a16="http://schemas.microsoft.com/office/drawing/2014/main" id="{F5F86CFA-69EA-4E3D-A302-ACF4241215F8}"/>
                </a:ext>
              </a:extLst>
            </p:cNvPr>
            <p:cNvSpPr/>
            <p:nvPr/>
          </p:nvSpPr>
          <p:spPr>
            <a:xfrm>
              <a:off x="6540268" y="3049522"/>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2" name="Oval 201">
              <a:extLst>
                <a:ext uri="{FF2B5EF4-FFF2-40B4-BE49-F238E27FC236}">
                  <a16:creationId xmlns:a16="http://schemas.microsoft.com/office/drawing/2014/main" id="{D2215D22-A1AD-4BF8-86D5-D2C7777A5F81}"/>
                </a:ext>
              </a:extLst>
            </p:cNvPr>
            <p:cNvSpPr/>
            <p:nvPr/>
          </p:nvSpPr>
          <p:spPr>
            <a:xfrm>
              <a:off x="6540268" y="3168731"/>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3" name="Oval 202">
              <a:extLst>
                <a:ext uri="{FF2B5EF4-FFF2-40B4-BE49-F238E27FC236}">
                  <a16:creationId xmlns:a16="http://schemas.microsoft.com/office/drawing/2014/main" id="{70370655-4109-4642-BE2D-D6BE4DB18E85}"/>
                </a:ext>
              </a:extLst>
            </p:cNvPr>
            <p:cNvSpPr/>
            <p:nvPr/>
          </p:nvSpPr>
          <p:spPr>
            <a:xfrm>
              <a:off x="6540268" y="3241767"/>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4" name="Oval 203">
              <a:extLst>
                <a:ext uri="{FF2B5EF4-FFF2-40B4-BE49-F238E27FC236}">
                  <a16:creationId xmlns:a16="http://schemas.microsoft.com/office/drawing/2014/main" id="{3809CF64-7009-4489-9B55-A858F57348AF}"/>
                </a:ext>
              </a:extLst>
            </p:cNvPr>
            <p:cNvSpPr/>
            <p:nvPr/>
          </p:nvSpPr>
          <p:spPr>
            <a:xfrm>
              <a:off x="6540268" y="3446339"/>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5" name="Oval 204">
              <a:extLst>
                <a:ext uri="{FF2B5EF4-FFF2-40B4-BE49-F238E27FC236}">
                  <a16:creationId xmlns:a16="http://schemas.microsoft.com/office/drawing/2014/main" id="{4CD8F1DF-8786-4252-8B9E-84FCAFCA76D4}"/>
                </a:ext>
              </a:extLst>
            </p:cNvPr>
            <p:cNvSpPr/>
            <p:nvPr/>
          </p:nvSpPr>
          <p:spPr>
            <a:xfrm>
              <a:off x="6471938" y="3209506"/>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6" name="Oval 205">
              <a:extLst>
                <a:ext uri="{FF2B5EF4-FFF2-40B4-BE49-F238E27FC236}">
                  <a16:creationId xmlns:a16="http://schemas.microsoft.com/office/drawing/2014/main" id="{6665D396-5031-4A55-862C-3925CCDCC65E}"/>
                </a:ext>
              </a:extLst>
            </p:cNvPr>
            <p:cNvSpPr/>
            <p:nvPr/>
          </p:nvSpPr>
          <p:spPr>
            <a:xfrm>
              <a:off x="6434831" y="3168759"/>
              <a:ext cx="46800" cy="46800"/>
            </a:xfrm>
            <a:prstGeom prst="ellipse">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7" name="Oval 206">
              <a:extLst>
                <a:ext uri="{FF2B5EF4-FFF2-40B4-BE49-F238E27FC236}">
                  <a16:creationId xmlns:a16="http://schemas.microsoft.com/office/drawing/2014/main" id="{E2F2A684-62B4-4F73-91AC-A6726612266E}"/>
                </a:ext>
              </a:extLst>
            </p:cNvPr>
            <p:cNvSpPr/>
            <p:nvPr/>
          </p:nvSpPr>
          <p:spPr>
            <a:xfrm>
              <a:off x="6471327" y="3465696"/>
              <a:ext cx="46800"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8" name="Oval 207">
              <a:extLst>
                <a:ext uri="{FF2B5EF4-FFF2-40B4-BE49-F238E27FC236}">
                  <a16:creationId xmlns:a16="http://schemas.microsoft.com/office/drawing/2014/main" id="{D34076FA-DACC-4231-AB08-38E6FCC5E26F}"/>
                </a:ext>
              </a:extLst>
            </p:cNvPr>
            <p:cNvSpPr/>
            <p:nvPr/>
          </p:nvSpPr>
          <p:spPr>
            <a:xfrm>
              <a:off x="6784111" y="3190802"/>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9" name="Oval 208">
              <a:extLst>
                <a:ext uri="{FF2B5EF4-FFF2-40B4-BE49-F238E27FC236}">
                  <a16:creationId xmlns:a16="http://schemas.microsoft.com/office/drawing/2014/main" id="{C9F0F497-6B63-4E20-B0D7-7B711822E717}"/>
                </a:ext>
              </a:extLst>
            </p:cNvPr>
            <p:cNvSpPr/>
            <p:nvPr/>
          </p:nvSpPr>
          <p:spPr>
            <a:xfrm>
              <a:off x="6752419" y="3442296"/>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0" name="Oval 209">
              <a:extLst>
                <a:ext uri="{FF2B5EF4-FFF2-40B4-BE49-F238E27FC236}">
                  <a16:creationId xmlns:a16="http://schemas.microsoft.com/office/drawing/2014/main" id="{39BAA00E-51ED-45D4-B3E1-32B582586D48}"/>
                </a:ext>
              </a:extLst>
            </p:cNvPr>
            <p:cNvSpPr/>
            <p:nvPr/>
          </p:nvSpPr>
          <p:spPr>
            <a:xfrm>
              <a:off x="6842614" y="3194967"/>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1" name="Oval 210">
              <a:extLst>
                <a:ext uri="{FF2B5EF4-FFF2-40B4-BE49-F238E27FC236}">
                  <a16:creationId xmlns:a16="http://schemas.microsoft.com/office/drawing/2014/main" id="{DBE1C51B-66AE-4F21-98E2-3E5F0FA16B49}"/>
                </a:ext>
              </a:extLst>
            </p:cNvPr>
            <p:cNvSpPr/>
            <p:nvPr/>
          </p:nvSpPr>
          <p:spPr>
            <a:xfrm>
              <a:off x="6818222" y="3418896"/>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2" name="Oval 211">
              <a:extLst>
                <a:ext uri="{FF2B5EF4-FFF2-40B4-BE49-F238E27FC236}">
                  <a16:creationId xmlns:a16="http://schemas.microsoft.com/office/drawing/2014/main" id="{FFB7ABBE-1AA3-43AA-9A0B-66EB1E63EDBE}"/>
                </a:ext>
              </a:extLst>
            </p:cNvPr>
            <p:cNvSpPr/>
            <p:nvPr/>
          </p:nvSpPr>
          <p:spPr>
            <a:xfrm>
              <a:off x="6725014" y="3218367"/>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3" name="Oval 212">
              <a:extLst>
                <a:ext uri="{FF2B5EF4-FFF2-40B4-BE49-F238E27FC236}">
                  <a16:creationId xmlns:a16="http://schemas.microsoft.com/office/drawing/2014/main" id="{75935C68-EAA1-4BBC-AB7F-C96AF46BE30E}"/>
                </a:ext>
              </a:extLst>
            </p:cNvPr>
            <p:cNvSpPr/>
            <p:nvPr/>
          </p:nvSpPr>
          <p:spPr>
            <a:xfrm>
              <a:off x="6786916" y="3248177"/>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4" name="Oval 213">
              <a:extLst>
                <a:ext uri="{FF2B5EF4-FFF2-40B4-BE49-F238E27FC236}">
                  <a16:creationId xmlns:a16="http://schemas.microsoft.com/office/drawing/2014/main" id="{F1236B34-3555-4B76-967F-18C5D5B1178E}"/>
                </a:ext>
              </a:extLst>
            </p:cNvPr>
            <p:cNvSpPr/>
            <p:nvPr/>
          </p:nvSpPr>
          <p:spPr>
            <a:xfrm>
              <a:off x="6786916" y="3300132"/>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5" name="Oval 214">
              <a:extLst>
                <a:ext uri="{FF2B5EF4-FFF2-40B4-BE49-F238E27FC236}">
                  <a16:creationId xmlns:a16="http://schemas.microsoft.com/office/drawing/2014/main" id="{EE84759D-84F8-4C8A-B679-BB196F4ABBB2}"/>
                </a:ext>
              </a:extLst>
            </p:cNvPr>
            <p:cNvSpPr/>
            <p:nvPr/>
          </p:nvSpPr>
          <p:spPr>
            <a:xfrm>
              <a:off x="6786916" y="3368901"/>
              <a:ext cx="46800" cy="468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6" name="Oval 215">
              <a:extLst>
                <a:ext uri="{FF2B5EF4-FFF2-40B4-BE49-F238E27FC236}">
                  <a16:creationId xmlns:a16="http://schemas.microsoft.com/office/drawing/2014/main" id="{1889570D-E580-4D53-A334-793389CB08B2}"/>
                </a:ext>
              </a:extLst>
            </p:cNvPr>
            <p:cNvSpPr/>
            <p:nvPr/>
          </p:nvSpPr>
          <p:spPr>
            <a:xfrm>
              <a:off x="7030759" y="3273948"/>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7" name="Oval 216">
              <a:extLst>
                <a:ext uri="{FF2B5EF4-FFF2-40B4-BE49-F238E27FC236}">
                  <a16:creationId xmlns:a16="http://schemas.microsoft.com/office/drawing/2014/main" id="{2845DDF5-70BB-4868-BA0E-511B04A297C7}"/>
                </a:ext>
              </a:extLst>
            </p:cNvPr>
            <p:cNvSpPr/>
            <p:nvPr/>
          </p:nvSpPr>
          <p:spPr>
            <a:xfrm>
              <a:off x="7101298" y="3282887"/>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8" name="Oval 217">
              <a:extLst>
                <a:ext uri="{FF2B5EF4-FFF2-40B4-BE49-F238E27FC236}">
                  <a16:creationId xmlns:a16="http://schemas.microsoft.com/office/drawing/2014/main" id="{AA71B890-2BD1-43BE-9664-37989351DF16}"/>
                </a:ext>
              </a:extLst>
            </p:cNvPr>
            <p:cNvSpPr/>
            <p:nvPr/>
          </p:nvSpPr>
          <p:spPr>
            <a:xfrm>
              <a:off x="7121996" y="3555110"/>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9" name="Oval 218">
              <a:extLst>
                <a:ext uri="{FF2B5EF4-FFF2-40B4-BE49-F238E27FC236}">
                  <a16:creationId xmlns:a16="http://schemas.microsoft.com/office/drawing/2014/main" id="{9DFBD027-BB28-4665-A48A-A8130004177E}"/>
                </a:ext>
              </a:extLst>
            </p:cNvPr>
            <p:cNvSpPr/>
            <p:nvPr/>
          </p:nvSpPr>
          <p:spPr>
            <a:xfrm>
              <a:off x="7004891" y="3556033"/>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0" name="Oval 219">
              <a:extLst>
                <a:ext uri="{FF2B5EF4-FFF2-40B4-BE49-F238E27FC236}">
                  <a16:creationId xmlns:a16="http://schemas.microsoft.com/office/drawing/2014/main" id="{F7F40A28-F494-49CE-A5B1-6FD79593C249}"/>
                </a:ext>
              </a:extLst>
            </p:cNvPr>
            <p:cNvSpPr/>
            <p:nvPr/>
          </p:nvSpPr>
          <p:spPr>
            <a:xfrm>
              <a:off x="7061850" y="3599217"/>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1" name="Oval 220">
              <a:extLst>
                <a:ext uri="{FF2B5EF4-FFF2-40B4-BE49-F238E27FC236}">
                  <a16:creationId xmlns:a16="http://schemas.microsoft.com/office/drawing/2014/main" id="{6DB7D7EE-CC44-482D-84C3-58791D10E42D}"/>
                </a:ext>
              </a:extLst>
            </p:cNvPr>
            <p:cNvSpPr/>
            <p:nvPr/>
          </p:nvSpPr>
          <p:spPr>
            <a:xfrm>
              <a:off x="7061850" y="3740518"/>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2" name="Oval 221">
              <a:extLst>
                <a:ext uri="{FF2B5EF4-FFF2-40B4-BE49-F238E27FC236}">
                  <a16:creationId xmlns:a16="http://schemas.microsoft.com/office/drawing/2014/main" id="{29AC1435-0C42-408F-A24D-4AD4D25C30CD}"/>
                </a:ext>
              </a:extLst>
            </p:cNvPr>
            <p:cNvSpPr/>
            <p:nvPr/>
          </p:nvSpPr>
          <p:spPr>
            <a:xfrm>
              <a:off x="7098596" y="3757559"/>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3" name="Oval 222">
              <a:extLst>
                <a:ext uri="{FF2B5EF4-FFF2-40B4-BE49-F238E27FC236}">
                  <a16:creationId xmlns:a16="http://schemas.microsoft.com/office/drawing/2014/main" id="{637B6342-549B-4D8D-9F54-CB0D2796BE3D}"/>
                </a:ext>
              </a:extLst>
            </p:cNvPr>
            <p:cNvSpPr/>
            <p:nvPr/>
          </p:nvSpPr>
          <p:spPr>
            <a:xfrm>
              <a:off x="7028291" y="3800087"/>
              <a:ext cx="46800" cy="46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4" name="Oval 223">
              <a:extLst>
                <a:ext uri="{FF2B5EF4-FFF2-40B4-BE49-F238E27FC236}">
                  <a16:creationId xmlns:a16="http://schemas.microsoft.com/office/drawing/2014/main" id="{CD9617C9-B2FC-4E0E-BA2F-98FDF4F848F3}"/>
                </a:ext>
              </a:extLst>
            </p:cNvPr>
            <p:cNvSpPr/>
            <p:nvPr/>
          </p:nvSpPr>
          <p:spPr>
            <a:xfrm>
              <a:off x="7312320" y="3208434"/>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5" name="Oval 224">
              <a:extLst>
                <a:ext uri="{FF2B5EF4-FFF2-40B4-BE49-F238E27FC236}">
                  <a16:creationId xmlns:a16="http://schemas.microsoft.com/office/drawing/2014/main" id="{5AFAF549-380F-41DE-82FF-D64DC9DE7FE7}"/>
                </a:ext>
              </a:extLst>
            </p:cNvPr>
            <p:cNvSpPr/>
            <p:nvPr/>
          </p:nvSpPr>
          <p:spPr>
            <a:xfrm>
              <a:off x="7377726" y="3211166"/>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6" name="Oval 225">
              <a:extLst>
                <a:ext uri="{FF2B5EF4-FFF2-40B4-BE49-F238E27FC236}">
                  <a16:creationId xmlns:a16="http://schemas.microsoft.com/office/drawing/2014/main" id="{6C7A86C9-E715-4B45-ADD3-935536E5183C}"/>
                </a:ext>
              </a:extLst>
            </p:cNvPr>
            <p:cNvSpPr/>
            <p:nvPr/>
          </p:nvSpPr>
          <p:spPr>
            <a:xfrm>
              <a:off x="7401126" y="3297847"/>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7" name="Oval 226">
              <a:extLst>
                <a:ext uri="{FF2B5EF4-FFF2-40B4-BE49-F238E27FC236}">
                  <a16:creationId xmlns:a16="http://schemas.microsoft.com/office/drawing/2014/main" id="{5CAF5B4A-8D94-4A31-A172-8D7BD8D2E7C0}"/>
                </a:ext>
              </a:extLst>
            </p:cNvPr>
            <p:cNvSpPr/>
            <p:nvPr/>
          </p:nvSpPr>
          <p:spPr>
            <a:xfrm>
              <a:off x="7341330" y="3310739"/>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8" name="Oval 227">
              <a:extLst>
                <a:ext uri="{FF2B5EF4-FFF2-40B4-BE49-F238E27FC236}">
                  <a16:creationId xmlns:a16="http://schemas.microsoft.com/office/drawing/2014/main" id="{A738A573-15CF-4106-836D-9E1BD6236E6C}"/>
                </a:ext>
              </a:extLst>
            </p:cNvPr>
            <p:cNvSpPr/>
            <p:nvPr/>
          </p:nvSpPr>
          <p:spPr>
            <a:xfrm>
              <a:off x="7285295" y="3282887"/>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9" name="Oval 228">
              <a:extLst>
                <a:ext uri="{FF2B5EF4-FFF2-40B4-BE49-F238E27FC236}">
                  <a16:creationId xmlns:a16="http://schemas.microsoft.com/office/drawing/2014/main" id="{95AA371C-3892-4885-9B41-1955262FB6E7}"/>
                </a:ext>
              </a:extLst>
            </p:cNvPr>
            <p:cNvSpPr/>
            <p:nvPr/>
          </p:nvSpPr>
          <p:spPr>
            <a:xfrm>
              <a:off x="7306842" y="3380414"/>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0" name="Oval 229">
              <a:extLst>
                <a:ext uri="{FF2B5EF4-FFF2-40B4-BE49-F238E27FC236}">
                  <a16:creationId xmlns:a16="http://schemas.microsoft.com/office/drawing/2014/main" id="{A1752E44-7DE4-45AF-82A3-5614C31A9797}"/>
                </a:ext>
              </a:extLst>
            </p:cNvPr>
            <p:cNvSpPr/>
            <p:nvPr/>
          </p:nvSpPr>
          <p:spPr>
            <a:xfrm>
              <a:off x="7381207" y="3407931"/>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1" name="Oval 230">
              <a:extLst>
                <a:ext uri="{FF2B5EF4-FFF2-40B4-BE49-F238E27FC236}">
                  <a16:creationId xmlns:a16="http://schemas.microsoft.com/office/drawing/2014/main" id="{2E833DDC-BEBD-4210-9887-406796966513}"/>
                </a:ext>
              </a:extLst>
            </p:cNvPr>
            <p:cNvSpPr/>
            <p:nvPr/>
          </p:nvSpPr>
          <p:spPr>
            <a:xfrm>
              <a:off x="7340845" y="3568849"/>
              <a:ext cx="46800" cy="46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232" name="Straight Connector 231">
              <a:extLst>
                <a:ext uri="{FF2B5EF4-FFF2-40B4-BE49-F238E27FC236}">
                  <a16:creationId xmlns:a16="http://schemas.microsoft.com/office/drawing/2014/main" id="{9C8C8A17-DFB1-4B5A-A6CB-C5CA6F9DE21D}"/>
                </a:ext>
              </a:extLst>
            </p:cNvPr>
            <p:cNvCxnSpPr/>
            <p:nvPr/>
          </p:nvCxnSpPr>
          <p:spPr>
            <a:xfrm>
              <a:off x="6433411" y="3215531"/>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1D0B8806-FE11-4CBA-9635-D2CF9AD9AF7F}"/>
                </a:ext>
              </a:extLst>
            </p:cNvPr>
            <p:cNvCxnSpPr/>
            <p:nvPr/>
          </p:nvCxnSpPr>
          <p:spPr>
            <a:xfrm>
              <a:off x="6716949" y="3308668"/>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798C0C5E-6ADB-4433-890A-3851A5A00039}"/>
                </a:ext>
              </a:extLst>
            </p:cNvPr>
            <p:cNvCxnSpPr/>
            <p:nvPr/>
          </p:nvCxnSpPr>
          <p:spPr>
            <a:xfrm>
              <a:off x="6996418" y="3539735"/>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9395BAC3-6AC7-4C05-BE6A-F51F5165FADB}"/>
                </a:ext>
              </a:extLst>
            </p:cNvPr>
            <p:cNvCxnSpPr/>
            <p:nvPr/>
          </p:nvCxnSpPr>
          <p:spPr>
            <a:xfrm>
              <a:off x="7272688" y="3342609"/>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D65053B0-7107-4228-8972-FD208D6A9431}"/>
                </a:ext>
              </a:extLst>
            </p:cNvPr>
            <p:cNvCxnSpPr/>
            <p:nvPr/>
          </p:nvCxnSpPr>
          <p:spPr>
            <a:xfrm>
              <a:off x="7833099" y="3513709"/>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49EF1483-5663-4C57-88A5-3DA2C8EEAC97}"/>
                </a:ext>
              </a:extLst>
            </p:cNvPr>
            <p:cNvCxnSpPr/>
            <p:nvPr/>
          </p:nvCxnSpPr>
          <p:spPr>
            <a:xfrm>
              <a:off x="8110349" y="3735165"/>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Oval 237">
              <a:extLst>
                <a:ext uri="{FF2B5EF4-FFF2-40B4-BE49-F238E27FC236}">
                  <a16:creationId xmlns:a16="http://schemas.microsoft.com/office/drawing/2014/main" id="{9CD0C3D9-A991-43C2-8E77-BDF7D8FC24C7}"/>
                </a:ext>
              </a:extLst>
            </p:cNvPr>
            <p:cNvSpPr/>
            <p:nvPr/>
          </p:nvSpPr>
          <p:spPr>
            <a:xfrm>
              <a:off x="7622305" y="3434428"/>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9" name="Oval 238">
              <a:extLst>
                <a:ext uri="{FF2B5EF4-FFF2-40B4-BE49-F238E27FC236}">
                  <a16:creationId xmlns:a16="http://schemas.microsoft.com/office/drawing/2014/main" id="{B8478008-49D4-4177-A31A-032C6F0645F0}"/>
                </a:ext>
              </a:extLst>
            </p:cNvPr>
            <p:cNvSpPr/>
            <p:nvPr/>
          </p:nvSpPr>
          <p:spPr>
            <a:xfrm>
              <a:off x="7587968" y="3484215"/>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0" name="Oval 239">
              <a:extLst>
                <a:ext uri="{FF2B5EF4-FFF2-40B4-BE49-F238E27FC236}">
                  <a16:creationId xmlns:a16="http://schemas.microsoft.com/office/drawing/2014/main" id="{D74C4E50-EF4D-4E55-AC09-BB8911363190}"/>
                </a:ext>
              </a:extLst>
            </p:cNvPr>
            <p:cNvSpPr/>
            <p:nvPr/>
          </p:nvSpPr>
          <p:spPr>
            <a:xfrm>
              <a:off x="7657115" y="3520277"/>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1" name="Oval 240">
              <a:extLst>
                <a:ext uri="{FF2B5EF4-FFF2-40B4-BE49-F238E27FC236}">
                  <a16:creationId xmlns:a16="http://schemas.microsoft.com/office/drawing/2014/main" id="{C03E80E6-75CD-4551-AA1C-5CAE523112B6}"/>
                </a:ext>
              </a:extLst>
            </p:cNvPr>
            <p:cNvSpPr/>
            <p:nvPr/>
          </p:nvSpPr>
          <p:spPr>
            <a:xfrm>
              <a:off x="7657115" y="3582477"/>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2" name="Oval 241">
              <a:extLst>
                <a:ext uri="{FF2B5EF4-FFF2-40B4-BE49-F238E27FC236}">
                  <a16:creationId xmlns:a16="http://schemas.microsoft.com/office/drawing/2014/main" id="{2309FB26-7AA8-4DFA-96C8-F5F4C3D05FD9}"/>
                </a:ext>
              </a:extLst>
            </p:cNvPr>
            <p:cNvSpPr/>
            <p:nvPr/>
          </p:nvSpPr>
          <p:spPr>
            <a:xfrm>
              <a:off x="7587968" y="3582477"/>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3" name="Oval 242">
              <a:extLst>
                <a:ext uri="{FF2B5EF4-FFF2-40B4-BE49-F238E27FC236}">
                  <a16:creationId xmlns:a16="http://schemas.microsoft.com/office/drawing/2014/main" id="{3A3E5216-87BE-44B7-9A36-5B5F896987F0}"/>
                </a:ext>
              </a:extLst>
            </p:cNvPr>
            <p:cNvSpPr/>
            <p:nvPr/>
          </p:nvSpPr>
          <p:spPr>
            <a:xfrm>
              <a:off x="7622305" y="3648501"/>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4" name="Oval 243">
              <a:extLst>
                <a:ext uri="{FF2B5EF4-FFF2-40B4-BE49-F238E27FC236}">
                  <a16:creationId xmlns:a16="http://schemas.microsoft.com/office/drawing/2014/main" id="{91678695-CC49-4F79-84D0-AAD8AE50587C}"/>
                </a:ext>
              </a:extLst>
            </p:cNvPr>
            <p:cNvSpPr/>
            <p:nvPr/>
          </p:nvSpPr>
          <p:spPr>
            <a:xfrm>
              <a:off x="7657115" y="3746917"/>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5" name="Oval 244">
              <a:extLst>
                <a:ext uri="{FF2B5EF4-FFF2-40B4-BE49-F238E27FC236}">
                  <a16:creationId xmlns:a16="http://schemas.microsoft.com/office/drawing/2014/main" id="{37C677AD-BFA8-4449-8CC3-DE94B8E75181}"/>
                </a:ext>
              </a:extLst>
            </p:cNvPr>
            <p:cNvSpPr/>
            <p:nvPr/>
          </p:nvSpPr>
          <p:spPr>
            <a:xfrm>
              <a:off x="7588347" y="3770449"/>
              <a:ext cx="46800" cy="46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6" name="Oval 245">
              <a:extLst>
                <a:ext uri="{FF2B5EF4-FFF2-40B4-BE49-F238E27FC236}">
                  <a16:creationId xmlns:a16="http://schemas.microsoft.com/office/drawing/2014/main" id="{7055B8B8-71F4-4074-9FF0-7D970950EEDD}"/>
                </a:ext>
              </a:extLst>
            </p:cNvPr>
            <p:cNvSpPr/>
            <p:nvPr/>
          </p:nvSpPr>
          <p:spPr>
            <a:xfrm>
              <a:off x="7899699" y="3241767"/>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7" name="Oval 246">
              <a:extLst>
                <a:ext uri="{FF2B5EF4-FFF2-40B4-BE49-F238E27FC236}">
                  <a16:creationId xmlns:a16="http://schemas.microsoft.com/office/drawing/2014/main" id="{A2B6D93A-1F36-41E0-8CE9-4BAFDC7D5A5A}"/>
                </a:ext>
              </a:extLst>
            </p:cNvPr>
            <p:cNvSpPr/>
            <p:nvPr/>
          </p:nvSpPr>
          <p:spPr>
            <a:xfrm>
              <a:off x="7899699" y="3375652"/>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8" name="Oval 247">
              <a:extLst>
                <a:ext uri="{FF2B5EF4-FFF2-40B4-BE49-F238E27FC236}">
                  <a16:creationId xmlns:a16="http://schemas.microsoft.com/office/drawing/2014/main" id="{627B95D2-7770-496B-96A1-69A08940B9F0}"/>
                </a:ext>
              </a:extLst>
            </p:cNvPr>
            <p:cNvSpPr/>
            <p:nvPr/>
          </p:nvSpPr>
          <p:spPr>
            <a:xfrm>
              <a:off x="7936504" y="3411392"/>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9" name="Oval 248">
              <a:extLst>
                <a:ext uri="{FF2B5EF4-FFF2-40B4-BE49-F238E27FC236}">
                  <a16:creationId xmlns:a16="http://schemas.microsoft.com/office/drawing/2014/main" id="{829AF4F8-C3D4-4D30-B935-1E5E74B5C502}"/>
                </a:ext>
              </a:extLst>
            </p:cNvPr>
            <p:cNvSpPr/>
            <p:nvPr/>
          </p:nvSpPr>
          <p:spPr>
            <a:xfrm>
              <a:off x="7862884" y="3444904"/>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0" name="Oval 249">
              <a:extLst>
                <a:ext uri="{FF2B5EF4-FFF2-40B4-BE49-F238E27FC236}">
                  <a16:creationId xmlns:a16="http://schemas.microsoft.com/office/drawing/2014/main" id="{5FC6C88F-F9EB-4117-94C9-E8ED06374517}"/>
                </a:ext>
              </a:extLst>
            </p:cNvPr>
            <p:cNvSpPr/>
            <p:nvPr/>
          </p:nvSpPr>
          <p:spPr>
            <a:xfrm>
              <a:off x="7837380" y="3644943"/>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1" name="Oval 250">
              <a:extLst>
                <a:ext uri="{FF2B5EF4-FFF2-40B4-BE49-F238E27FC236}">
                  <a16:creationId xmlns:a16="http://schemas.microsoft.com/office/drawing/2014/main" id="{28F6D57E-864B-4B87-A9BC-9DF4DB32B4A9}"/>
                </a:ext>
              </a:extLst>
            </p:cNvPr>
            <p:cNvSpPr/>
            <p:nvPr/>
          </p:nvSpPr>
          <p:spPr>
            <a:xfrm>
              <a:off x="7899699" y="3661733"/>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2" name="Oval 251">
              <a:extLst>
                <a:ext uri="{FF2B5EF4-FFF2-40B4-BE49-F238E27FC236}">
                  <a16:creationId xmlns:a16="http://schemas.microsoft.com/office/drawing/2014/main" id="{374043A3-2E7B-4FA8-A694-62D922B4CDC1}"/>
                </a:ext>
              </a:extLst>
            </p:cNvPr>
            <p:cNvSpPr/>
            <p:nvPr/>
          </p:nvSpPr>
          <p:spPr>
            <a:xfrm>
              <a:off x="7959904" y="3635018"/>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3" name="Oval 252">
              <a:extLst>
                <a:ext uri="{FF2B5EF4-FFF2-40B4-BE49-F238E27FC236}">
                  <a16:creationId xmlns:a16="http://schemas.microsoft.com/office/drawing/2014/main" id="{25DDA82D-97E9-4184-816A-85C4BE5A88D3}"/>
                </a:ext>
              </a:extLst>
            </p:cNvPr>
            <p:cNvSpPr/>
            <p:nvPr/>
          </p:nvSpPr>
          <p:spPr>
            <a:xfrm>
              <a:off x="7899699" y="3956652"/>
              <a:ext cx="46800" cy="468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4" name="Oval 253">
              <a:extLst>
                <a:ext uri="{FF2B5EF4-FFF2-40B4-BE49-F238E27FC236}">
                  <a16:creationId xmlns:a16="http://schemas.microsoft.com/office/drawing/2014/main" id="{9B2EAE03-A824-4A11-B35D-BF8D38AD7987}"/>
                </a:ext>
              </a:extLst>
            </p:cNvPr>
            <p:cNvSpPr/>
            <p:nvPr/>
          </p:nvSpPr>
          <p:spPr>
            <a:xfrm>
              <a:off x="8179330" y="3544939"/>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5" name="Oval 254">
              <a:extLst>
                <a:ext uri="{FF2B5EF4-FFF2-40B4-BE49-F238E27FC236}">
                  <a16:creationId xmlns:a16="http://schemas.microsoft.com/office/drawing/2014/main" id="{575201F3-3C79-4812-AE83-A449DA9D9D56}"/>
                </a:ext>
              </a:extLst>
            </p:cNvPr>
            <p:cNvSpPr/>
            <p:nvPr/>
          </p:nvSpPr>
          <p:spPr>
            <a:xfrm>
              <a:off x="8143080" y="3574295"/>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6" name="Oval 255">
              <a:extLst>
                <a:ext uri="{FF2B5EF4-FFF2-40B4-BE49-F238E27FC236}">
                  <a16:creationId xmlns:a16="http://schemas.microsoft.com/office/drawing/2014/main" id="{ECD14BB2-0091-462B-98D5-B0830D14EF60}"/>
                </a:ext>
              </a:extLst>
            </p:cNvPr>
            <p:cNvSpPr/>
            <p:nvPr/>
          </p:nvSpPr>
          <p:spPr>
            <a:xfrm>
              <a:off x="8215893" y="3617648"/>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7" name="Oval 256">
              <a:extLst>
                <a:ext uri="{FF2B5EF4-FFF2-40B4-BE49-F238E27FC236}">
                  <a16:creationId xmlns:a16="http://schemas.microsoft.com/office/drawing/2014/main" id="{2449719D-723F-486B-AF48-6865C847E42C}"/>
                </a:ext>
              </a:extLst>
            </p:cNvPr>
            <p:cNvSpPr/>
            <p:nvPr/>
          </p:nvSpPr>
          <p:spPr>
            <a:xfrm>
              <a:off x="8213512" y="3753287"/>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8" name="Oval 257">
              <a:extLst>
                <a:ext uri="{FF2B5EF4-FFF2-40B4-BE49-F238E27FC236}">
                  <a16:creationId xmlns:a16="http://schemas.microsoft.com/office/drawing/2014/main" id="{1CE21B9F-0A87-484D-90B2-38FB4069CCB4}"/>
                </a:ext>
              </a:extLst>
            </p:cNvPr>
            <p:cNvSpPr/>
            <p:nvPr/>
          </p:nvSpPr>
          <p:spPr>
            <a:xfrm>
              <a:off x="8145049" y="3770266"/>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9" name="Oval 258">
              <a:extLst>
                <a:ext uri="{FF2B5EF4-FFF2-40B4-BE49-F238E27FC236}">
                  <a16:creationId xmlns:a16="http://schemas.microsoft.com/office/drawing/2014/main" id="{FAFEBE03-9AB0-4A72-9124-F0073AA21096}"/>
                </a:ext>
              </a:extLst>
            </p:cNvPr>
            <p:cNvSpPr/>
            <p:nvPr/>
          </p:nvSpPr>
          <p:spPr>
            <a:xfrm>
              <a:off x="8145049" y="3830264"/>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0" name="Oval 259">
              <a:extLst>
                <a:ext uri="{FF2B5EF4-FFF2-40B4-BE49-F238E27FC236}">
                  <a16:creationId xmlns:a16="http://schemas.microsoft.com/office/drawing/2014/main" id="{878A5E34-6DCC-43FD-AADC-2A0B4B062E14}"/>
                </a:ext>
              </a:extLst>
            </p:cNvPr>
            <p:cNvSpPr/>
            <p:nvPr/>
          </p:nvSpPr>
          <p:spPr>
            <a:xfrm>
              <a:off x="8215839" y="3855195"/>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1" name="Oval 260">
              <a:extLst>
                <a:ext uri="{FF2B5EF4-FFF2-40B4-BE49-F238E27FC236}">
                  <a16:creationId xmlns:a16="http://schemas.microsoft.com/office/drawing/2014/main" id="{8366E55A-A966-48EB-AE0B-B19A9609BAA5}"/>
                </a:ext>
              </a:extLst>
            </p:cNvPr>
            <p:cNvSpPr/>
            <p:nvPr/>
          </p:nvSpPr>
          <p:spPr>
            <a:xfrm>
              <a:off x="8176949" y="3939389"/>
              <a:ext cx="46800" cy="4680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2" name="Oval 261">
              <a:extLst>
                <a:ext uri="{FF2B5EF4-FFF2-40B4-BE49-F238E27FC236}">
                  <a16:creationId xmlns:a16="http://schemas.microsoft.com/office/drawing/2014/main" id="{C926A752-D7CC-412C-B7E3-5F711E5A952B}"/>
                </a:ext>
              </a:extLst>
            </p:cNvPr>
            <p:cNvSpPr/>
            <p:nvPr/>
          </p:nvSpPr>
          <p:spPr>
            <a:xfrm>
              <a:off x="8459350" y="3556386"/>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3" name="Oval 262">
              <a:extLst>
                <a:ext uri="{FF2B5EF4-FFF2-40B4-BE49-F238E27FC236}">
                  <a16:creationId xmlns:a16="http://schemas.microsoft.com/office/drawing/2014/main" id="{B17EE17E-3E41-4FD0-A7AA-4EC672D5807B}"/>
                </a:ext>
              </a:extLst>
            </p:cNvPr>
            <p:cNvSpPr/>
            <p:nvPr/>
          </p:nvSpPr>
          <p:spPr>
            <a:xfrm>
              <a:off x="8457126" y="3680416"/>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4" name="Oval 263">
              <a:extLst>
                <a:ext uri="{FF2B5EF4-FFF2-40B4-BE49-F238E27FC236}">
                  <a16:creationId xmlns:a16="http://schemas.microsoft.com/office/drawing/2014/main" id="{116C0AF5-9A3E-4F75-81B4-138A38728B8B}"/>
                </a:ext>
              </a:extLst>
            </p:cNvPr>
            <p:cNvSpPr/>
            <p:nvPr/>
          </p:nvSpPr>
          <p:spPr>
            <a:xfrm>
              <a:off x="8457126" y="3759673"/>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5" name="Oval 264">
              <a:extLst>
                <a:ext uri="{FF2B5EF4-FFF2-40B4-BE49-F238E27FC236}">
                  <a16:creationId xmlns:a16="http://schemas.microsoft.com/office/drawing/2014/main" id="{8FBEDF51-C2C0-4937-964F-51711D6AD0B3}"/>
                </a:ext>
              </a:extLst>
            </p:cNvPr>
            <p:cNvSpPr/>
            <p:nvPr/>
          </p:nvSpPr>
          <p:spPr>
            <a:xfrm>
              <a:off x="8489388" y="3770266"/>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6" name="Oval 265">
              <a:extLst>
                <a:ext uri="{FF2B5EF4-FFF2-40B4-BE49-F238E27FC236}">
                  <a16:creationId xmlns:a16="http://schemas.microsoft.com/office/drawing/2014/main" id="{CCBC848A-E049-44C2-9276-F51968190FF6}"/>
                </a:ext>
              </a:extLst>
            </p:cNvPr>
            <p:cNvSpPr/>
            <p:nvPr/>
          </p:nvSpPr>
          <p:spPr>
            <a:xfrm>
              <a:off x="8420191" y="3828013"/>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7" name="Oval 266">
              <a:extLst>
                <a:ext uri="{FF2B5EF4-FFF2-40B4-BE49-F238E27FC236}">
                  <a16:creationId xmlns:a16="http://schemas.microsoft.com/office/drawing/2014/main" id="{F7C5B18C-4638-405E-9BCF-7983563115B5}"/>
                </a:ext>
              </a:extLst>
            </p:cNvPr>
            <p:cNvSpPr/>
            <p:nvPr/>
          </p:nvSpPr>
          <p:spPr>
            <a:xfrm>
              <a:off x="8459350" y="4045054"/>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8" name="Oval 267">
              <a:extLst>
                <a:ext uri="{FF2B5EF4-FFF2-40B4-BE49-F238E27FC236}">
                  <a16:creationId xmlns:a16="http://schemas.microsoft.com/office/drawing/2014/main" id="{6BE06C33-5F83-4D51-9043-0B4D6C581EC6}"/>
                </a:ext>
              </a:extLst>
            </p:cNvPr>
            <p:cNvSpPr/>
            <p:nvPr/>
          </p:nvSpPr>
          <p:spPr>
            <a:xfrm>
              <a:off x="8459350" y="4188525"/>
              <a:ext cx="46800" cy="46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269" name="Straight Connector 268">
              <a:extLst>
                <a:ext uri="{FF2B5EF4-FFF2-40B4-BE49-F238E27FC236}">
                  <a16:creationId xmlns:a16="http://schemas.microsoft.com/office/drawing/2014/main" id="{746EDA86-38D1-41A1-9B8C-FDBB6D2CF00E}"/>
                </a:ext>
              </a:extLst>
            </p:cNvPr>
            <p:cNvCxnSpPr/>
            <p:nvPr/>
          </p:nvCxnSpPr>
          <p:spPr>
            <a:xfrm>
              <a:off x="8388450" y="3803078"/>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D2028875-7E20-451D-AB8B-B2FE39E64633}"/>
                </a:ext>
              </a:extLst>
            </p:cNvPr>
            <p:cNvCxnSpPr/>
            <p:nvPr/>
          </p:nvCxnSpPr>
          <p:spPr>
            <a:xfrm>
              <a:off x="7555705" y="3602648"/>
              <a:ext cx="18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0834CCFD-C52B-4A26-8B0D-02DF50666048}"/>
              </a:ext>
            </a:extLst>
          </p:cNvPr>
          <p:cNvGrpSpPr/>
          <p:nvPr/>
        </p:nvGrpSpPr>
        <p:grpSpPr>
          <a:xfrm>
            <a:off x="558206" y="2368170"/>
            <a:ext cx="3140237" cy="2368133"/>
            <a:chOff x="558206" y="2368170"/>
            <a:chExt cx="3140237" cy="2368133"/>
          </a:xfrm>
        </p:grpSpPr>
        <p:sp>
          <p:nvSpPr>
            <p:cNvPr id="11" name="TextBox 10">
              <a:extLst>
                <a:ext uri="{FF2B5EF4-FFF2-40B4-BE49-F238E27FC236}">
                  <a16:creationId xmlns:a16="http://schemas.microsoft.com/office/drawing/2014/main" id="{511107EF-2098-4DDB-81FF-751F1A625C9B}"/>
                </a:ext>
              </a:extLst>
            </p:cNvPr>
            <p:cNvSpPr txBox="1"/>
            <p:nvPr/>
          </p:nvSpPr>
          <p:spPr>
            <a:xfrm>
              <a:off x="1637783" y="2368170"/>
              <a:ext cx="1757211" cy="307777"/>
            </a:xfrm>
            <a:prstGeom prst="rect">
              <a:avLst/>
            </a:prstGeom>
            <a:noFill/>
          </p:spPr>
          <p:txBody>
            <a:bodyPr wrap="none" rtlCol="0">
              <a:spAutoFit/>
            </a:bodyPr>
            <a:lstStyle/>
            <a:p>
              <a:pPr algn="ctr"/>
              <a:r>
                <a:rPr lang="en-US" sz="1400" b="1" dirty="0">
                  <a:latin typeface="+mj-lt"/>
                </a:rPr>
                <a:t>HDI mouse: serum</a:t>
              </a:r>
            </a:p>
          </p:txBody>
        </p:sp>
        <p:grpSp>
          <p:nvGrpSpPr>
            <p:cNvPr id="285" name="Group 284">
              <a:extLst>
                <a:ext uri="{FF2B5EF4-FFF2-40B4-BE49-F238E27FC236}">
                  <a16:creationId xmlns:a16="http://schemas.microsoft.com/office/drawing/2014/main" id="{C62F7C5C-F57E-45E6-8512-DB4FFD106B7F}"/>
                </a:ext>
              </a:extLst>
            </p:cNvPr>
            <p:cNvGrpSpPr/>
            <p:nvPr/>
          </p:nvGrpSpPr>
          <p:grpSpPr>
            <a:xfrm>
              <a:off x="2638462" y="3442138"/>
              <a:ext cx="36000" cy="136800"/>
              <a:chOff x="2638462" y="3442138"/>
              <a:chExt cx="36000" cy="136800"/>
            </a:xfrm>
          </p:grpSpPr>
          <p:cxnSp>
            <p:nvCxnSpPr>
              <p:cNvPr id="21" name="Straight Connector 20">
                <a:extLst>
                  <a:ext uri="{FF2B5EF4-FFF2-40B4-BE49-F238E27FC236}">
                    <a16:creationId xmlns:a16="http://schemas.microsoft.com/office/drawing/2014/main" id="{16DFCC6E-CD0C-4ED9-BD3D-A4E543621EE4}"/>
                  </a:ext>
                </a:extLst>
              </p:cNvPr>
              <p:cNvCxnSpPr/>
              <p:nvPr/>
            </p:nvCxnSpPr>
            <p:spPr>
              <a:xfrm>
                <a:off x="2656462" y="3442138"/>
                <a:ext cx="0" cy="13680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F166DCA-D0F5-45DA-AFD8-D6B031D96DC3}"/>
                  </a:ext>
                </a:extLst>
              </p:cNvPr>
              <p:cNvCxnSpPr>
                <a:cxnSpLocks/>
              </p:cNvCxnSpPr>
              <p:nvPr/>
            </p:nvCxnSpPr>
            <p:spPr>
              <a:xfrm>
                <a:off x="2638462" y="3447447"/>
                <a:ext cx="36000" cy="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710E482-D039-4B57-B228-88C7E824426B}"/>
                  </a:ext>
                </a:extLst>
              </p:cNvPr>
              <p:cNvCxnSpPr>
                <a:cxnSpLocks/>
              </p:cNvCxnSpPr>
              <p:nvPr/>
            </p:nvCxnSpPr>
            <p:spPr>
              <a:xfrm>
                <a:off x="2638462" y="3574714"/>
                <a:ext cx="36000" cy="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68DFA5AF-BFCA-4890-BA82-DCB46B8A27EF}"/>
                </a:ext>
              </a:extLst>
            </p:cNvPr>
            <p:cNvCxnSpPr>
              <a:cxnSpLocks/>
            </p:cNvCxnSpPr>
            <p:nvPr/>
          </p:nvCxnSpPr>
          <p:spPr>
            <a:xfrm flipH="1">
              <a:off x="1181967" y="4280668"/>
              <a:ext cx="234501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12D513B-9C84-4BDC-9A4A-C0B6807610D8}"/>
                </a:ext>
              </a:extLst>
            </p:cNvPr>
            <p:cNvCxnSpPr/>
            <p:nvPr/>
          </p:nvCxnSpPr>
          <p:spPr>
            <a:xfrm>
              <a:off x="1181968" y="2654132"/>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64B1777-9524-47BE-AE4A-D4D0DFD65A6B}"/>
                </a:ext>
              </a:extLst>
            </p:cNvPr>
            <p:cNvCxnSpPr>
              <a:cxnSpLocks/>
            </p:cNvCxnSpPr>
            <p:nvPr/>
          </p:nvCxnSpPr>
          <p:spPr>
            <a:xfrm>
              <a:off x="1174822" y="3738490"/>
              <a:ext cx="5850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225AE6F-3306-4E17-925D-B1A375390410}"/>
                </a:ext>
              </a:extLst>
            </p:cNvPr>
            <p:cNvCxnSpPr/>
            <p:nvPr/>
          </p:nvCxnSpPr>
          <p:spPr>
            <a:xfrm>
              <a:off x="1513030"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3FCBC9D-311C-4A4F-B89E-4226C425554A}"/>
                </a:ext>
              </a:extLst>
            </p:cNvPr>
            <p:cNvCxnSpPr/>
            <p:nvPr/>
          </p:nvCxnSpPr>
          <p:spPr>
            <a:xfrm>
              <a:off x="1799716"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FC5CE49-3B1E-4CB7-B123-4DAE8E709900}"/>
                </a:ext>
              </a:extLst>
            </p:cNvPr>
            <p:cNvCxnSpPr/>
            <p:nvPr/>
          </p:nvCxnSpPr>
          <p:spPr>
            <a:xfrm>
              <a:off x="2086402"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4CAE198C-8524-4FBA-AB22-202879BD0C63}"/>
                </a:ext>
              </a:extLst>
            </p:cNvPr>
            <p:cNvSpPr txBox="1"/>
            <p:nvPr/>
          </p:nvSpPr>
          <p:spPr>
            <a:xfrm>
              <a:off x="946772" y="2512798"/>
              <a:ext cx="243655" cy="276999"/>
            </a:xfrm>
            <a:prstGeom prst="rect">
              <a:avLst/>
            </a:prstGeom>
            <a:noFill/>
          </p:spPr>
          <p:txBody>
            <a:bodyPr wrap="square" rtlCol="0" anchor="ctr">
              <a:spAutoFit/>
            </a:bodyPr>
            <a:lstStyle/>
            <a:p>
              <a:pPr algn="r"/>
              <a:r>
                <a:rPr lang="en-GB" sz="1200" dirty="0"/>
                <a:t>7</a:t>
              </a:r>
            </a:p>
          </p:txBody>
        </p:sp>
        <p:sp>
          <p:nvSpPr>
            <p:cNvPr id="57" name="TextBox 56">
              <a:extLst>
                <a:ext uri="{FF2B5EF4-FFF2-40B4-BE49-F238E27FC236}">
                  <a16:creationId xmlns:a16="http://schemas.microsoft.com/office/drawing/2014/main" id="{AF2FB56F-8C29-4933-AA18-4332EE8BF9FE}"/>
                </a:ext>
              </a:extLst>
            </p:cNvPr>
            <p:cNvSpPr txBox="1"/>
            <p:nvPr/>
          </p:nvSpPr>
          <p:spPr>
            <a:xfrm>
              <a:off x="926437" y="3597154"/>
              <a:ext cx="284326" cy="276999"/>
            </a:xfrm>
            <a:prstGeom prst="rect">
              <a:avLst/>
            </a:prstGeom>
            <a:noFill/>
          </p:spPr>
          <p:txBody>
            <a:bodyPr wrap="square" rtlCol="0" anchor="ctr">
              <a:spAutoFit/>
            </a:bodyPr>
            <a:lstStyle/>
            <a:p>
              <a:pPr algn="r"/>
              <a:r>
                <a:rPr lang="en-GB" sz="1200" dirty="0"/>
                <a:t>5</a:t>
              </a:r>
            </a:p>
          </p:txBody>
        </p:sp>
        <p:sp>
          <p:nvSpPr>
            <p:cNvPr id="58" name="TextBox 57">
              <a:extLst>
                <a:ext uri="{FF2B5EF4-FFF2-40B4-BE49-F238E27FC236}">
                  <a16:creationId xmlns:a16="http://schemas.microsoft.com/office/drawing/2014/main" id="{8F6EB032-FDE6-4820-8848-5A9023188119}"/>
                </a:ext>
              </a:extLst>
            </p:cNvPr>
            <p:cNvSpPr txBox="1"/>
            <p:nvPr/>
          </p:nvSpPr>
          <p:spPr>
            <a:xfrm>
              <a:off x="946772" y="4140414"/>
              <a:ext cx="243655" cy="276999"/>
            </a:xfrm>
            <a:prstGeom prst="rect">
              <a:avLst/>
            </a:prstGeom>
            <a:noFill/>
          </p:spPr>
          <p:txBody>
            <a:bodyPr wrap="square" rtlCol="0" anchor="ctr">
              <a:spAutoFit/>
            </a:bodyPr>
            <a:lstStyle/>
            <a:p>
              <a:pPr algn="r"/>
              <a:r>
                <a:rPr lang="en-GB" sz="1200" dirty="0"/>
                <a:t>4</a:t>
              </a:r>
            </a:p>
          </p:txBody>
        </p:sp>
        <p:sp>
          <p:nvSpPr>
            <p:cNvPr id="59" name="TextBox 58">
              <a:extLst>
                <a:ext uri="{FF2B5EF4-FFF2-40B4-BE49-F238E27FC236}">
                  <a16:creationId xmlns:a16="http://schemas.microsoft.com/office/drawing/2014/main" id="{3A2C3221-D1B4-4CBF-A9A1-278FDD192ACD}"/>
                </a:ext>
              </a:extLst>
            </p:cNvPr>
            <p:cNvSpPr txBox="1"/>
            <p:nvPr/>
          </p:nvSpPr>
          <p:spPr>
            <a:xfrm rot="16200000">
              <a:off x="-138809" y="3351146"/>
              <a:ext cx="1824917" cy="430887"/>
            </a:xfrm>
            <a:prstGeom prst="rect">
              <a:avLst/>
            </a:prstGeom>
            <a:noFill/>
          </p:spPr>
          <p:txBody>
            <a:bodyPr wrap="square" rtlCol="0" anchor="b">
              <a:spAutoFit/>
            </a:bodyPr>
            <a:lstStyle/>
            <a:p>
              <a:pPr algn="ctr"/>
              <a:r>
                <a:rPr lang="en-GB" sz="1100" dirty="0"/>
                <a:t>Serum HBV DNA </a:t>
              </a:r>
            </a:p>
            <a:p>
              <a:pPr algn="ctr"/>
              <a:r>
                <a:rPr lang="en-GB" sz="1100" dirty="0"/>
                <a:t>(log copies/mL)</a:t>
              </a:r>
            </a:p>
          </p:txBody>
        </p:sp>
        <p:cxnSp>
          <p:nvCxnSpPr>
            <p:cNvPr id="60" name="Straight Connector 59">
              <a:extLst>
                <a:ext uri="{FF2B5EF4-FFF2-40B4-BE49-F238E27FC236}">
                  <a16:creationId xmlns:a16="http://schemas.microsoft.com/office/drawing/2014/main" id="{2C7E7C6D-DCAB-4568-861C-26C4BFB80F1F}"/>
                </a:ext>
              </a:extLst>
            </p:cNvPr>
            <p:cNvCxnSpPr>
              <a:cxnSpLocks/>
            </p:cNvCxnSpPr>
            <p:nvPr/>
          </p:nvCxnSpPr>
          <p:spPr>
            <a:xfrm>
              <a:off x="1174822" y="3196311"/>
              <a:ext cx="58507"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D138448E-350F-465A-AA11-1759DC5BD625}"/>
                </a:ext>
              </a:extLst>
            </p:cNvPr>
            <p:cNvSpPr txBox="1"/>
            <p:nvPr/>
          </p:nvSpPr>
          <p:spPr>
            <a:xfrm>
              <a:off x="946772" y="3063402"/>
              <a:ext cx="243655" cy="276999"/>
            </a:xfrm>
            <a:prstGeom prst="rect">
              <a:avLst/>
            </a:prstGeom>
            <a:noFill/>
          </p:spPr>
          <p:txBody>
            <a:bodyPr wrap="square" rtlCol="0" anchor="ctr">
              <a:spAutoFit/>
            </a:bodyPr>
            <a:lstStyle/>
            <a:p>
              <a:pPr algn="r"/>
              <a:r>
                <a:rPr lang="en-GB" sz="1200" dirty="0"/>
                <a:t>6</a:t>
              </a:r>
            </a:p>
          </p:txBody>
        </p:sp>
        <p:sp>
          <p:nvSpPr>
            <p:cNvPr id="63" name="TextBox 62">
              <a:extLst>
                <a:ext uri="{FF2B5EF4-FFF2-40B4-BE49-F238E27FC236}">
                  <a16:creationId xmlns:a16="http://schemas.microsoft.com/office/drawing/2014/main" id="{4A356CDE-FB2E-48BC-87FB-B5CA305B5207}"/>
                </a:ext>
              </a:extLst>
            </p:cNvPr>
            <p:cNvSpPr txBox="1"/>
            <p:nvPr/>
          </p:nvSpPr>
          <p:spPr>
            <a:xfrm>
              <a:off x="1052915" y="4279207"/>
              <a:ext cx="352596" cy="276999"/>
            </a:xfrm>
            <a:prstGeom prst="rect">
              <a:avLst/>
            </a:prstGeom>
            <a:noFill/>
          </p:spPr>
          <p:txBody>
            <a:bodyPr wrap="square" rtlCol="0" anchor="t">
              <a:spAutoFit/>
            </a:bodyPr>
            <a:lstStyle/>
            <a:p>
              <a:pPr algn="ctr"/>
              <a:r>
                <a:rPr lang="en-GB" sz="1200" dirty="0"/>
                <a:t>-1</a:t>
              </a:r>
            </a:p>
          </p:txBody>
        </p:sp>
        <p:sp>
          <p:nvSpPr>
            <p:cNvPr id="64" name="TextBox 63">
              <a:extLst>
                <a:ext uri="{FF2B5EF4-FFF2-40B4-BE49-F238E27FC236}">
                  <a16:creationId xmlns:a16="http://schemas.microsoft.com/office/drawing/2014/main" id="{53110610-D539-4B81-8B94-214D5CB5B5F8}"/>
                </a:ext>
              </a:extLst>
            </p:cNvPr>
            <p:cNvSpPr txBox="1"/>
            <p:nvPr/>
          </p:nvSpPr>
          <p:spPr>
            <a:xfrm>
              <a:off x="1332561" y="4279207"/>
              <a:ext cx="352596" cy="276999"/>
            </a:xfrm>
            <a:prstGeom prst="rect">
              <a:avLst/>
            </a:prstGeom>
            <a:noFill/>
          </p:spPr>
          <p:txBody>
            <a:bodyPr wrap="square" rtlCol="0" anchor="t">
              <a:spAutoFit/>
            </a:bodyPr>
            <a:lstStyle/>
            <a:p>
              <a:pPr algn="ctr"/>
              <a:r>
                <a:rPr lang="en-GB" sz="1200" dirty="0"/>
                <a:t>0</a:t>
              </a:r>
            </a:p>
          </p:txBody>
        </p:sp>
        <p:sp>
          <p:nvSpPr>
            <p:cNvPr id="65" name="TextBox 64">
              <a:extLst>
                <a:ext uri="{FF2B5EF4-FFF2-40B4-BE49-F238E27FC236}">
                  <a16:creationId xmlns:a16="http://schemas.microsoft.com/office/drawing/2014/main" id="{58AF34A8-D44A-4764-8D61-182C3F08D893}"/>
                </a:ext>
              </a:extLst>
            </p:cNvPr>
            <p:cNvSpPr txBox="1"/>
            <p:nvPr/>
          </p:nvSpPr>
          <p:spPr>
            <a:xfrm>
              <a:off x="1620550" y="4279207"/>
              <a:ext cx="352596" cy="276999"/>
            </a:xfrm>
            <a:prstGeom prst="rect">
              <a:avLst/>
            </a:prstGeom>
            <a:noFill/>
          </p:spPr>
          <p:txBody>
            <a:bodyPr wrap="square" rtlCol="0" anchor="t">
              <a:spAutoFit/>
            </a:bodyPr>
            <a:lstStyle/>
            <a:p>
              <a:pPr algn="ctr"/>
              <a:r>
                <a:rPr lang="en-GB" sz="1200" dirty="0"/>
                <a:t>1</a:t>
              </a:r>
            </a:p>
          </p:txBody>
        </p:sp>
        <p:sp>
          <p:nvSpPr>
            <p:cNvPr id="66" name="TextBox 65">
              <a:extLst>
                <a:ext uri="{FF2B5EF4-FFF2-40B4-BE49-F238E27FC236}">
                  <a16:creationId xmlns:a16="http://schemas.microsoft.com/office/drawing/2014/main" id="{A8A516F8-DB44-4A54-8C67-372AC645A8A8}"/>
                </a:ext>
              </a:extLst>
            </p:cNvPr>
            <p:cNvSpPr txBox="1"/>
            <p:nvPr/>
          </p:nvSpPr>
          <p:spPr>
            <a:xfrm>
              <a:off x="1908254" y="4279207"/>
              <a:ext cx="352596" cy="276999"/>
            </a:xfrm>
            <a:prstGeom prst="rect">
              <a:avLst/>
            </a:prstGeom>
            <a:noFill/>
          </p:spPr>
          <p:txBody>
            <a:bodyPr wrap="square" rtlCol="0" anchor="t">
              <a:spAutoFit/>
            </a:bodyPr>
            <a:lstStyle/>
            <a:p>
              <a:pPr algn="ctr"/>
              <a:r>
                <a:rPr lang="en-GB" sz="1200" dirty="0"/>
                <a:t>2</a:t>
              </a:r>
            </a:p>
          </p:txBody>
        </p:sp>
        <p:sp>
          <p:nvSpPr>
            <p:cNvPr id="67" name="TextBox 66">
              <a:extLst>
                <a:ext uri="{FF2B5EF4-FFF2-40B4-BE49-F238E27FC236}">
                  <a16:creationId xmlns:a16="http://schemas.microsoft.com/office/drawing/2014/main" id="{CB535CD1-57FC-4E54-AD25-6CA1AABA5316}"/>
                </a:ext>
              </a:extLst>
            </p:cNvPr>
            <p:cNvSpPr txBox="1"/>
            <p:nvPr/>
          </p:nvSpPr>
          <p:spPr>
            <a:xfrm>
              <a:off x="2198704" y="4279207"/>
              <a:ext cx="352596" cy="276999"/>
            </a:xfrm>
            <a:prstGeom prst="rect">
              <a:avLst/>
            </a:prstGeom>
            <a:noFill/>
          </p:spPr>
          <p:txBody>
            <a:bodyPr wrap="square" rtlCol="0" anchor="t">
              <a:spAutoFit/>
            </a:bodyPr>
            <a:lstStyle/>
            <a:p>
              <a:pPr algn="ctr"/>
              <a:r>
                <a:rPr lang="en-GB" sz="1200" dirty="0"/>
                <a:t>3</a:t>
              </a:r>
            </a:p>
          </p:txBody>
        </p:sp>
        <p:sp>
          <p:nvSpPr>
            <p:cNvPr id="68" name="TextBox 67">
              <a:extLst>
                <a:ext uri="{FF2B5EF4-FFF2-40B4-BE49-F238E27FC236}">
                  <a16:creationId xmlns:a16="http://schemas.microsoft.com/office/drawing/2014/main" id="{8DFF2311-EE18-4948-AD7F-5679E4DFA2A3}"/>
                </a:ext>
              </a:extLst>
            </p:cNvPr>
            <p:cNvSpPr txBox="1"/>
            <p:nvPr/>
          </p:nvSpPr>
          <p:spPr>
            <a:xfrm>
              <a:off x="2478206" y="4279207"/>
              <a:ext cx="352596" cy="276999"/>
            </a:xfrm>
            <a:prstGeom prst="rect">
              <a:avLst/>
            </a:prstGeom>
            <a:noFill/>
          </p:spPr>
          <p:txBody>
            <a:bodyPr wrap="square" rtlCol="0" anchor="t">
              <a:spAutoFit/>
            </a:bodyPr>
            <a:lstStyle/>
            <a:p>
              <a:pPr algn="ctr"/>
              <a:r>
                <a:rPr lang="en-GB" sz="1200" dirty="0"/>
                <a:t>4</a:t>
              </a:r>
            </a:p>
          </p:txBody>
        </p:sp>
        <p:sp>
          <p:nvSpPr>
            <p:cNvPr id="69" name="TextBox 68">
              <a:extLst>
                <a:ext uri="{FF2B5EF4-FFF2-40B4-BE49-F238E27FC236}">
                  <a16:creationId xmlns:a16="http://schemas.microsoft.com/office/drawing/2014/main" id="{CA60FCBE-3DC6-42E3-BD67-7B2A7B00C94C}"/>
                </a:ext>
              </a:extLst>
            </p:cNvPr>
            <p:cNvSpPr txBox="1"/>
            <p:nvPr/>
          </p:nvSpPr>
          <p:spPr>
            <a:xfrm>
              <a:off x="2768249" y="4279207"/>
              <a:ext cx="352596" cy="276999"/>
            </a:xfrm>
            <a:prstGeom prst="rect">
              <a:avLst/>
            </a:prstGeom>
            <a:noFill/>
          </p:spPr>
          <p:txBody>
            <a:bodyPr wrap="square" rtlCol="0" anchor="t">
              <a:spAutoFit/>
            </a:bodyPr>
            <a:lstStyle/>
            <a:p>
              <a:pPr algn="ctr"/>
              <a:r>
                <a:rPr lang="en-GB" sz="1200" dirty="0"/>
                <a:t>5</a:t>
              </a:r>
            </a:p>
          </p:txBody>
        </p:sp>
        <p:sp>
          <p:nvSpPr>
            <p:cNvPr id="70" name="TextBox 69">
              <a:extLst>
                <a:ext uri="{FF2B5EF4-FFF2-40B4-BE49-F238E27FC236}">
                  <a16:creationId xmlns:a16="http://schemas.microsoft.com/office/drawing/2014/main" id="{FA67AF36-58D0-49DE-A678-401CF795B867}"/>
                </a:ext>
              </a:extLst>
            </p:cNvPr>
            <p:cNvSpPr txBox="1"/>
            <p:nvPr/>
          </p:nvSpPr>
          <p:spPr>
            <a:xfrm>
              <a:off x="3056848" y="4279207"/>
              <a:ext cx="352596" cy="276999"/>
            </a:xfrm>
            <a:prstGeom prst="rect">
              <a:avLst/>
            </a:prstGeom>
            <a:noFill/>
          </p:spPr>
          <p:txBody>
            <a:bodyPr wrap="square" rtlCol="0" anchor="t">
              <a:spAutoFit/>
            </a:bodyPr>
            <a:lstStyle/>
            <a:p>
              <a:pPr algn="ctr"/>
              <a:r>
                <a:rPr lang="en-GB" sz="1200" dirty="0"/>
                <a:t>6</a:t>
              </a:r>
            </a:p>
          </p:txBody>
        </p:sp>
        <p:sp>
          <p:nvSpPr>
            <p:cNvPr id="71" name="TextBox 70">
              <a:extLst>
                <a:ext uri="{FF2B5EF4-FFF2-40B4-BE49-F238E27FC236}">
                  <a16:creationId xmlns:a16="http://schemas.microsoft.com/office/drawing/2014/main" id="{090064F5-D104-4C42-9BDA-E59597F8975D}"/>
                </a:ext>
              </a:extLst>
            </p:cNvPr>
            <p:cNvSpPr txBox="1"/>
            <p:nvPr/>
          </p:nvSpPr>
          <p:spPr>
            <a:xfrm>
              <a:off x="3345847" y="4279207"/>
              <a:ext cx="352596" cy="276999"/>
            </a:xfrm>
            <a:prstGeom prst="rect">
              <a:avLst/>
            </a:prstGeom>
            <a:noFill/>
          </p:spPr>
          <p:txBody>
            <a:bodyPr wrap="square" rtlCol="0" anchor="t">
              <a:spAutoFit/>
            </a:bodyPr>
            <a:lstStyle/>
            <a:p>
              <a:pPr algn="ctr"/>
              <a:r>
                <a:rPr lang="en-GB" sz="1200" dirty="0"/>
                <a:t>7</a:t>
              </a:r>
            </a:p>
          </p:txBody>
        </p:sp>
        <p:sp>
          <p:nvSpPr>
            <p:cNvPr id="72" name="TextBox 71">
              <a:extLst>
                <a:ext uri="{FF2B5EF4-FFF2-40B4-BE49-F238E27FC236}">
                  <a16:creationId xmlns:a16="http://schemas.microsoft.com/office/drawing/2014/main" id="{573E655B-F25C-4A1D-AF99-EA2BE36A57D0}"/>
                </a:ext>
              </a:extLst>
            </p:cNvPr>
            <p:cNvSpPr txBox="1"/>
            <p:nvPr/>
          </p:nvSpPr>
          <p:spPr>
            <a:xfrm>
              <a:off x="1226344" y="4459304"/>
              <a:ext cx="2293492" cy="276999"/>
            </a:xfrm>
            <a:prstGeom prst="rect">
              <a:avLst/>
            </a:prstGeom>
            <a:noFill/>
          </p:spPr>
          <p:txBody>
            <a:bodyPr wrap="square" rtlCol="0" anchor="t">
              <a:spAutoFit/>
            </a:bodyPr>
            <a:lstStyle/>
            <a:p>
              <a:pPr algn="ctr"/>
              <a:r>
                <a:rPr lang="en-GB" sz="1200" dirty="0"/>
                <a:t>Study day</a:t>
              </a:r>
            </a:p>
          </p:txBody>
        </p:sp>
        <p:cxnSp>
          <p:nvCxnSpPr>
            <p:cNvPr id="73" name="Straight Connector 72">
              <a:extLst>
                <a:ext uri="{FF2B5EF4-FFF2-40B4-BE49-F238E27FC236}">
                  <a16:creationId xmlns:a16="http://schemas.microsoft.com/office/drawing/2014/main" id="{69782514-2864-4EB7-B038-0A0EFB323952}"/>
                </a:ext>
              </a:extLst>
            </p:cNvPr>
            <p:cNvCxnSpPr/>
            <p:nvPr/>
          </p:nvCxnSpPr>
          <p:spPr>
            <a:xfrm>
              <a:off x="1228725" y="2654132"/>
              <a:ext cx="0" cy="1681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Freeform: Shape 80">
              <a:extLst>
                <a:ext uri="{FF2B5EF4-FFF2-40B4-BE49-F238E27FC236}">
                  <a16:creationId xmlns:a16="http://schemas.microsoft.com/office/drawing/2014/main" id="{30939E1E-51D7-4B5F-94D0-F9CBF8BE6AFC}"/>
                </a:ext>
              </a:extLst>
            </p:cNvPr>
            <p:cNvSpPr/>
            <p:nvPr/>
          </p:nvSpPr>
          <p:spPr>
            <a:xfrm>
              <a:off x="1230250" y="2784567"/>
              <a:ext cx="2286000" cy="264318"/>
            </a:xfrm>
            <a:custGeom>
              <a:avLst/>
              <a:gdLst>
                <a:gd name="connsiteX0" fmla="*/ 2286000 w 2286000"/>
                <a:gd name="connsiteY0" fmla="*/ 264318 h 264318"/>
                <a:gd name="connsiteX1" fmla="*/ 1431131 w 2286000"/>
                <a:gd name="connsiteY1" fmla="*/ 252412 h 264318"/>
                <a:gd name="connsiteX2" fmla="*/ 0 w 2286000"/>
                <a:gd name="connsiteY2" fmla="*/ 0 h 264318"/>
              </a:gdLst>
              <a:ahLst/>
              <a:cxnLst>
                <a:cxn ang="0">
                  <a:pos x="connsiteX0" y="connsiteY0"/>
                </a:cxn>
                <a:cxn ang="0">
                  <a:pos x="connsiteX1" y="connsiteY1"/>
                </a:cxn>
                <a:cxn ang="0">
                  <a:pos x="connsiteX2" y="connsiteY2"/>
                </a:cxn>
              </a:cxnLst>
              <a:rect l="l" t="t" r="r" b="b"/>
              <a:pathLst>
                <a:path w="2286000" h="264318">
                  <a:moveTo>
                    <a:pt x="2286000" y="264318"/>
                  </a:moveTo>
                  <a:lnTo>
                    <a:pt x="1431131" y="252412"/>
                  </a:lnTo>
                  <a:lnTo>
                    <a:pt x="0" y="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83" name="Straight Connector 82">
              <a:extLst>
                <a:ext uri="{FF2B5EF4-FFF2-40B4-BE49-F238E27FC236}">
                  <a16:creationId xmlns:a16="http://schemas.microsoft.com/office/drawing/2014/main" id="{2BC068AE-C4A8-4365-854E-F5686C0CC8A4}"/>
                </a:ext>
              </a:extLst>
            </p:cNvPr>
            <p:cNvCxnSpPr/>
            <p:nvPr/>
          </p:nvCxnSpPr>
          <p:spPr>
            <a:xfrm>
              <a:off x="3517388" y="3009444"/>
              <a:ext cx="0" cy="9000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488723AC-0ACA-4137-BD8D-CA26C089B449}"/>
                </a:ext>
              </a:extLst>
            </p:cNvPr>
            <p:cNvCxnSpPr>
              <a:cxnSpLocks/>
            </p:cNvCxnSpPr>
            <p:nvPr/>
          </p:nvCxnSpPr>
          <p:spPr>
            <a:xfrm>
              <a:off x="3494529" y="3014683"/>
              <a:ext cx="45719" cy="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362E675-0DC1-4841-A606-E03C65711FCE}"/>
                </a:ext>
              </a:extLst>
            </p:cNvPr>
            <p:cNvCxnSpPr>
              <a:cxnSpLocks/>
            </p:cNvCxnSpPr>
            <p:nvPr/>
          </p:nvCxnSpPr>
          <p:spPr>
            <a:xfrm>
              <a:off x="3494529" y="3096665"/>
              <a:ext cx="45719" cy="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1B14C2A-3B86-4A97-842E-8C551EC9AAF4}"/>
                </a:ext>
              </a:extLst>
            </p:cNvPr>
            <p:cNvCxnSpPr/>
            <p:nvPr/>
          </p:nvCxnSpPr>
          <p:spPr>
            <a:xfrm>
              <a:off x="2657355" y="3000863"/>
              <a:ext cx="0" cy="6840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AE68EDB1-3496-4F86-8C5C-464A94B4341E}"/>
                </a:ext>
              </a:extLst>
            </p:cNvPr>
            <p:cNvCxnSpPr>
              <a:cxnSpLocks/>
            </p:cNvCxnSpPr>
            <p:nvPr/>
          </p:nvCxnSpPr>
          <p:spPr>
            <a:xfrm>
              <a:off x="2634496" y="3003517"/>
              <a:ext cx="45719" cy="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0BAAC37-B8D0-4788-86DC-D71717A0077E}"/>
                </a:ext>
              </a:extLst>
            </p:cNvPr>
            <p:cNvCxnSpPr>
              <a:cxnSpLocks/>
            </p:cNvCxnSpPr>
            <p:nvPr/>
          </p:nvCxnSpPr>
          <p:spPr>
            <a:xfrm>
              <a:off x="2634496" y="3067151"/>
              <a:ext cx="45719" cy="0"/>
            </a:xfrm>
            <a:prstGeom prst="line">
              <a:avLst/>
            </a:prstGeom>
            <a:solidFill>
              <a:schemeClr val="tx2"/>
            </a:solidFill>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2" name="Oval 101">
              <a:extLst>
                <a:ext uri="{FF2B5EF4-FFF2-40B4-BE49-F238E27FC236}">
                  <a16:creationId xmlns:a16="http://schemas.microsoft.com/office/drawing/2014/main" id="{1245A18C-2343-447A-A279-3A9628E162D9}"/>
                </a:ext>
              </a:extLst>
            </p:cNvPr>
            <p:cNvSpPr/>
            <p:nvPr/>
          </p:nvSpPr>
          <p:spPr>
            <a:xfrm>
              <a:off x="2633609" y="3012328"/>
              <a:ext cx="45719" cy="4729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3" name="Oval 102">
              <a:extLst>
                <a:ext uri="{FF2B5EF4-FFF2-40B4-BE49-F238E27FC236}">
                  <a16:creationId xmlns:a16="http://schemas.microsoft.com/office/drawing/2014/main" id="{E660FE51-3D35-47F2-8B69-C18162A429AF}"/>
                </a:ext>
              </a:extLst>
            </p:cNvPr>
            <p:cNvSpPr/>
            <p:nvPr/>
          </p:nvSpPr>
          <p:spPr>
            <a:xfrm>
              <a:off x="3495771" y="3026688"/>
              <a:ext cx="45719" cy="4729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6" name="Oval 115">
              <a:extLst>
                <a:ext uri="{FF2B5EF4-FFF2-40B4-BE49-F238E27FC236}">
                  <a16:creationId xmlns:a16="http://schemas.microsoft.com/office/drawing/2014/main" id="{1F438CDE-D1EE-47E3-A535-803DE8E7B229}"/>
                </a:ext>
              </a:extLst>
            </p:cNvPr>
            <p:cNvSpPr/>
            <p:nvPr/>
          </p:nvSpPr>
          <p:spPr>
            <a:xfrm>
              <a:off x="1207819" y="2752349"/>
              <a:ext cx="45719" cy="4729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82" name="Group 281">
              <a:extLst>
                <a:ext uri="{FF2B5EF4-FFF2-40B4-BE49-F238E27FC236}">
                  <a16:creationId xmlns:a16="http://schemas.microsoft.com/office/drawing/2014/main" id="{93A7EFB0-BB11-4DC1-8C62-A481E3E3A351}"/>
                </a:ext>
              </a:extLst>
            </p:cNvPr>
            <p:cNvGrpSpPr/>
            <p:nvPr/>
          </p:nvGrpSpPr>
          <p:grpSpPr>
            <a:xfrm>
              <a:off x="1218343" y="2789329"/>
              <a:ext cx="2321975" cy="942217"/>
              <a:chOff x="1218343" y="2789329"/>
              <a:chExt cx="2321975" cy="942217"/>
            </a:xfrm>
          </p:grpSpPr>
          <p:grpSp>
            <p:nvGrpSpPr>
              <p:cNvPr id="281" name="Group 280">
                <a:extLst>
                  <a:ext uri="{FF2B5EF4-FFF2-40B4-BE49-F238E27FC236}">
                    <a16:creationId xmlns:a16="http://schemas.microsoft.com/office/drawing/2014/main" id="{F87EC4CF-161D-4DAE-AD94-E45BDBCA786F}"/>
                  </a:ext>
                </a:extLst>
              </p:cNvPr>
              <p:cNvGrpSpPr/>
              <p:nvPr/>
            </p:nvGrpSpPr>
            <p:grpSpPr>
              <a:xfrm>
                <a:off x="2634053" y="3317177"/>
                <a:ext cx="45719" cy="122400"/>
                <a:chOff x="2634053" y="3317177"/>
                <a:chExt cx="45719" cy="122400"/>
              </a:xfrm>
            </p:grpSpPr>
            <p:cxnSp>
              <p:nvCxnSpPr>
                <p:cNvPr id="130" name="Straight Connector 129">
                  <a:extLst>
                    <a:ext uri="{FF2B5EF4-FFF2-40B4-BE49-F238E27FC236}">
                      <a16:creationId xmlns:a16="http://schemas.microsoft.com/office/drawing/2014/main" id="{313D7FD4-FDFC-49F9-A052-C9E10806CC65}"/>
                    </a:ext>
                  </a:extLst>
                </p:cNvPr>
                <p:cNvCxnSpPr/>
                <p:nvPr/>
              </p:nvCxnSpPr>
              <p:spPr>
                <a:xfrm>
                  <a:off x="2656912" y="3317177"/>
                  <a:ext cx="0" cy="12240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F08E1898-32F7-410A-B830-1BBA116BC1CE}"/>
                    </a:ext>
                  </a:extLst>
                </p:cNvPr>
                <p:cNvCxnSpPr>
                  <a:cxnSpLocks/>
                </p:cNvCxnSpPr>
                <p:nvPr/>
              </p:nvCxnSpPr>
              <p:spPr>
                <a:xfrm>
                  <a:off x="2634053" y="3321927"/>
                  <a:ext cx="4571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7C7E24C-9959-4CE5-A176-09105227E408}"/>
                    </a:ext>
                  </a:extLst>
                </p:cNvPr>
                <p:cNvCxnSpPr>
                  <a:cxnSpLocks/>
                </p:cNvCxnSpPr>
                <p:nvPr/>
              </p:nvCxnSpPr>
              <p:spPr>
                <a:xfrm>
                  <a:off x="2634053" y="3435797"/>
                  <a:ext cx="4571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33" name="Oval 132">
                  <a:extLst>
                    <a:ext uri="{FF2B5EF4-FFF2-40B4-BE49-F238E27FC236}">
                      <a16:creationId xmlns:a16="http://schemas.microsoft.com/office/drawing/2014/main" id="{FAF15048-81D8-4C95-A394-C3A637576287}"/>
                    </a:ext>
                  </a:extLst>
                </p:cNvPr>
                <p:cNvSpPr/>
                <p:nvPr/>
              </p:nvSpPr>
              <p:spPr>
                <a:xfrm>
                  <a:off x="2634053" y="3342464"/>
                  <a:ext cx="45719" cy="4729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276" name="Group 275">
                <a:extLst>
                  <a:ext uri="{FF2B5EF4-FFF2-40B4-BE49-F238E27FC236}">
                    <a16:creationId xmlns:a16="http://schemas.microsoft.com/office/drawing/2014/main" id="{7F418E23-5555-4449-83B4-15A97C29B6AE}"/>
                  </a:ext>
                </a:extLst>
              </p:cNvPr>
              <p:cNvGrpSpPr/>
              <p:nvPr/>
            </p:nvGrpSpPr>
            <p:grpSpPr>
              <a:xfrm>
                <a:off x="1218343" y="2789329"/>
                <a:ext cx="2321975" cy="942217"/>
                <a:chOff x="1218343" y="2789329"/>
                <a:chExt cx="2321975" cy="942217"/>
              </a:xfrm>
            </p:grpSpPr>
            <p:sp>
              <p:nvSpPr>
                <p:cNvPr id="127" name="Freeform: Shape 126">
                  <a:extLst>
                    <a:ext uri="{FF2B5EF4-FFF2-40B4-BE49-F238E27FC236}">
                      <a16:creationId xmlns:a16="http://schemas.microsoft.com/office/drawing/2014/main" id="{131AEEE6-FE90-42CA-B8C3-20CBF8BB64AD}"/>
                    </a:ext>
                  </a:extLst>
                </p:cNvPr>
                <p:cNvSpPr/>
                <p:nvPr/>
              </p:nvSpPr>
              <p:spPr>
                <a:xfrm>
                  <a:off x="1218343" y="2789329"/>
                  <a:ext cx="2300288" cy="869156"/>
                </a:xfrm>
                <a:custGeom>
                  <a:avLst/>
                  <a:gdLst>
                    <a:gd name="connsiteX0" fmla="*/ 2300288 w 2300288"/>
                    <a:gd name="connsiteY0" fmla="*/ 869156 h 869156"/>
                    <a:gd name="connsiteX1" fmla="*/ 1438275 w 2300288"/>
                    <a:gd name="connsiteY1" fmla="*/ 581025 h 869156"/>
                    <a:gd name="connsiteX2" fmla="*/ 0 w 2300288"/>
                    <a:gd name="connsiteY2" fmla="*/ 0 h 869156"/>
                  </a:gdLst>
                  <a:ahLst/>
                  <a:cxnLst>
                    <a:cxn ang="0">
                      <a:pos x="connsiteX0" y="connsiteY0"/>
                    </a:cxn>
                    <a:cxn ang="0">
                      <a:pos x="connsiteX1" y="connsiteY1"/>
                    </a:cxn>
                    <a:cxn ang="0">
                      <a:pos x="connsiteX2" y="connsiteY2"/>
                    </a:cxn>
                  </a:cxnLst>
                  <a:rect l="l" t="t" r="r" b="b"/>
                  <a:pathLst>
                    <a:path w="2300288" h="869156">
                      <a:moveTo>
                        <a:pt x="2300288" y="869156"/>
                      </a:moveTo>
                      <a:lnTo>
                        <a:pt x="1438275" y="581025"/>
                      </a:lnTo>
                      <a:lnTo>
                        <a:pt x="0" y="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75" name="Group 274">
                  <a:extLst>
                    <a:ext uri="{FF2B5EF4-FFF2-40B4-BE49-F238E27FC236}">
                      <a16:creationId xmlns:a16="http://schemas.microsoft.com/office/drawing/2014/main" id="{6AE9B21F-AE1F-4CBD-938D-14D2C8A453F6}"/>
                    </a:ext>
                  </a:extLst>
                </p:cNvPr>
                <p:cNvGrpSpPr/>
                <p:nvPr/>
              </p:nvGrpSpPr>
              <p:grpSpPr>
                <a:xfrm>
                  <a:off x="3494599" y="3594746"/>
                  <a:ext cx="45719" cy="136800"/>
                  <a:chOff x="3494599" y="3594746"/>
                  <a:chExt cx="45719" cy="136800"/>
                </a:xfrm>
              </p:grpSpPr>
              <p:cxnSp>
                <p:nvCxnSpPr>
                  <p:cNvPr id="135" name="Straight Connector 134">
                    <a:extLst>
                      <a:ext uri="{FF2B5EF4-FFF2-40B4-BE49-F238E27FC236}">
                        <a16:creationId xmlns:a16="http://schemas.microsoft.com/office/drawing/2014/main" id="{CCA51B42-128C-43C4-8B63-913321547FC0}"/>
                      </a:ext>
                    </a:extLst>
                  </p:cNvPr>
                  <p:cNvCxnSpPr/>
                  <p:nvPr/>
                </p:nvCxnSpPr>
                <p:spPr>
                  <a:xfrm>
                    <a:off x="3517458" y="3594746"/>
                    <a:ext cx="0" cy="13680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81A42E7F-B5FB-45B0-A221-B0647033BC92}"/>
                      </a:ext>
                    </a:extLst>
                  </p:cNvPr>
                  <p:cNvCxnSpPr>
                    <a:cxnSpLocks/>
                  </p:cNvCxnSpPr>
                  <p:nvPr/>
                </p:nvCxnSpPr>
                <p:spPr>
                  <a:xfrm>
                    <a:off x="3494599" y="3600055"/>
                    <a:ext cx="4571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C84CA57C-CCAD-4D88-9E28-E9C06969ADC8}"/>
                      </a:ext>
                    </a:extLst>
                  </p:cNvPr>
                  <p:cNvCxnSpPr>
                    <a:cxnSpLocks/>
                  </p:cNvCxnSpPr>
                  <p:nvPr/>
                </p:nvCxnSpPr>
                <p:spPr>
                  <a:xfrm>
                    <a:off x="3494599" y="3727322"/>
                    <a:ext cx="45719"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38" name="Oval 137">
                    <a:extLst>
                      <a:ext uri="{FF2B5EF4-FFF2-40B4-BE49-F238E27FC236}">
                        <a16:creationId xmlns:a16="http://schemas.microsoft.com/office/drawing/2014/main" id="{B1838EE4-23A6-414C-9015-AA1E7A4D3875}"/>
                      </a:ext>
                    </a:extLst>
                  </p:cNvPr>
                  <p:cNvSpPr/>
                  <p:nvPr/>
                </p:nvSpPr>
                <p:spPr>
                  <a:xfrm>
                    <a:off x="3494599" y="3633024"/>
                    <a:ext cx="45719" cy="4729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cxnSp>
          <p:nvCxnSpPr>
            <p:cNvPr id="143" name="Straight Connector 142">
              <a:extLst>
                <a:ext uri="{FF2B5EF4-FFF2-40B4-BE49-F238E27FC236}">
                  <a16:creationId xmlns:a16="http://schemas.microsoft.com/office/drawing/2014/main" id="{215EE498-69B5-42F5-AD3B-BF4712BD0F5C}"/>
                </a:ext>
              </a:extLst>
            </p:cNvPr>
            <p:cNvCxnSpPr/>
            <p:nvPr/>
          </p:nvCxnSpPr>
          <p:spPr>
            <a:xfrm>
              <a:off x="3518570" y="3691992"/>
              <a:ext cx="0" cy="13680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C3E7C25-EBBD-45EC-A86F-9C0D9C282D54}"/>
                </a:ext>
              </a:extLst>
            </p:cNvPr>
            <p:cNvCxnSpPr>
              <a:cxnSpLocks/>
            </p:cNvCxnSpPr>
            <p:nvPr/>
          </p:nvCxnSpPr>
          <p:spPr>
            <a:xfrm>
              <a:off x="3500570" y="3824568"/>
              <a:ext cx="36000" cy="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87" name="Group 286">
              <a:extLst>
                <a:ext uri="{FF2B5EF4-FFF2-40B4-BE49-F238E27FC236}">
                  <a16:creationId xmlns:a16="http://schemas.microsoft.com/office/drawing/2014/main" id="{D78B5C20-DBD8-4C16-B9D2-D4E5B25BC2E6}"/>
                </a:ext>
              </a:extLst>
            </p:cNvPr>
            <p:cNvGrpSpPr/>
            <p:nvPr/>
          </p:nvGrpSpPr>
          <p:grpSpPr>
            <a:xfrm>
              <a:off x="1227868" y="2808379"/>
              <a:ext cx="2311241" cy="966672"/>
              <a:chOff x="1227868" y="2808379"/>
              <a:chExt cx="2311241" cy="966672"/>
            </a:xfrm>
          </p:grpSpPr>
          <p:sp>
            <p:nvSpPr>
              <p:cNvPr id="141" name="Freeform: Shape 140">
                <a:extLst>
                  <a:ext uri="{FF2B5EF4-FFF2-40B4-BE49-F238E27FC236}">
                    <a16:creationId xmlns:a16="http://schemas.microsoft.com/office/drawing/2014/main" id="{FED11C6D-BE47-440C-8BDA-9ECD25F9AA83}"/>
                  </a:ext>
                </a:extLst>
              </p:cNvPr>
              <p:cNvSpPr/>
              <p:nvPr/>
            </p:nvSpPr>
            <p:spPr>
              <a:xfrm>
                <a:off x="1227868" y="2808379"/>
                <a:ext cx="2288382" cy="942975"/>
              </a:xfrm>
              <a:custGeom>
                <a:avLst/>
                <a:gdLst>
                  <a:gd name="connsiteX0" fmla="*/ 2288382 w 2288382"/>
                  <a:gd name="connsiteY0" fmla="*/ 942975 h 942975"/>
                  <a:gd name="connsiteX1" fmla="*/ 1428750 w 2288382"/>
                  <a:gd name="connsiteY1" fmla="*/ 728663 h 942975"/>
                  <a:gd name="connsiteX2" fmla="*/ 0 w 2288382"/>
                  <a:gd name="connsiteY2" fmla="*/ 0 h 942975"/>
                </a:gdLst>
                <a:ahLst/>
                <a:cxnLst>
                  <a:cxn ang="0">
                    <a:pos x="connsiteX0" y="connsiteY0"/>
                  </a:cxn>
                  <a:cxn ang="0">
                    <a:pos x="connsiteX1" y="connsiteY1"/>
                  </a:cxn>
                  <a:cxn ang="0">
                    <a:pos x="connsiteX2" y="connsiteY2"/>
                  </a:cxn>
                </a:cxnLst>
                <a:rect l="l" t="t" r="r" b="b"/>
                <a:pathLst>
                  <a:path w="2288382" h="942975">
                    <a:moveTo>
                      <a:pt x="2288382" y="942975"/>
                    </a:moveTo>
                    <a:lnTo>
                      <a:pt x="1428750" y="728663"/>
                    </a:lnTo>
                    <a:lnTo>
                      <a:pt x="0" y="0"/>
                    </a:lnTo>
                  </a:path>
                </a:pathLst>
              </a:cu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86" name="Group 285">
                <a:extLst>
                  <a:ext uri="{FF2B5EF4-FFF2-40B4-BE49-F238E27FC236}">
                    <a16:creationId xmlns:a16="http://schemas.microsoft.com/office/drawing/2014/main" id="{0EB624C3-8ED0-417B-BE81-17D611489ED4}"/>
                  </a:ext>
                </a:extLst>
              </p:cNvPr>
              <p:cNvGrpSpPr/>
              <p:nvPr/>
            </p:nvGrpSpPr>
            <p:grpSpPr>
              <a:xfrm>
                <a:off x="3493390" y="3697301"/>
                <a:ext cx="45719" cy="77750"/>
                <a:chOff x="3493390" y="3697301"/>
                <a:chExt cx="45719" cy="77750"/>
              </a:xfrm>
            </p:grpSpPr>
            <p:cxnSp>
              <p:nvCxnSpPr>
                <p:cNvPr id="144" name="Straight Connector 143">
                  <a:extLst>
                    <a:ext uri="{FF2B5EF4-FFF2-40B4-BE49-F238E27FC236}">
                      <a16:creationId xmlns:a16="http://schemas.microsoft.com/office/drawing/2014/main" id="{CADA2950-8406-4537-9DF6-FFC55902DB9B}"/>
                    </a:ext>
                  </a:extLst>
                </p:cNvPr>
                <p:cNvCxnSpPr>
                  <a:cxnSpLocks/>
                </p:cNvCxnSpPr>
                <p:nvPr/>
              </p:nvCxnSpPr>
              <p:spPr>
                <a:xfrm>
                  <a:off x="3499024" y="3697301"/>
                  <a:ext cx="36000" cy="0"/>
                </a:xfrm>
                <a:prstGeom prst="line">
                  <a:avLst/>
                </a:prstGeom>
                <a:ln w="1270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6" name="Oval 145">
                  <a:extLst>
                    <a:ext uri="{FF2B5EF4-FFF2-40B4-BE49-F238E27FC236}">
                      <a16:creationId xmlns:a16="http://schemas.microsoft.com/office/drawing/2014/main" id="{D7B6683E-E4CF-43BA-BAAB-CF2B2798E842}"/>
                    </a:ext>
                  </a:extLst>
                </p:cNvPr>
                <p:cNvSpPr/>
                <p:nvPr/>
              </p:nvSpPr>
              <p:spPr>
                <a:xfrm>
                  <a:off x="3493390" y="3727761"/>
                  <a:ext cx="45719" cy="4729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sp>
          <p:nvSpPr>
            <p:cNvPr id="147" name="Oval 146">
              <a:extLst>
                <a:ext uri="{FF2B5EF4-FFF2-40B4-BE49-F238E27FC236}">
                  <a16:creationId xmlns:a16="http://schemas.microsoft.com/office/drawing/2014/main" id="{0573B734-D343-419E-9135-2E6AB844284E}"/>
                </a:ext>
              </a:extLst>
            </p:cNvPr>
            <p:cNvSpPr/>
            <p:nvPr/>
          </p:nvSpPr>
          <p:spPr>
            <a:xfrm>
              <a:off x="2636877" y="3511715"/>
              <a:ext cx="45719" cy="47290"/>
            </a:xfrm>
            <a:prstGeom prst="ellipse">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312" name="Group 311">
              <a:extLst>
                <a:ext uri="{FF2B5EF4-FFF2-40B4-BE49-F238E27FC236}">
                  <a16:creationId xmlns:a16="http://schemas.microsoft.com/office/drawing/2014/main" id="{54AF4878-1C07-4702-A243-CF6BEAB3A687}"/>
                </a:ext>
              </a:extLst>
            </p:cNvPr>
            <p:cNvGrpSpPr/>
            <p:nvPr/>
          </p:nvGrpSpPr>
          <p:grpSpPr>
            <a:xfrm>
              <a:off x="1227868" y="2796473"/>
              <a:ext cx="2313659" cy="1142229"/>
              <a:chOff x="1227868" y="2796473"/>
              <a:chExt cx="2313659" cy="1142229"/>
            </a:xfrm>
          </p:grpSpPr>
          <p:cxnSp>
            <p:nvCxnSpPr>
              <p:cNvPr id="157" name="Straight Connector 156">
                <a:extLst>
                  <a:ext uri="{FF2B5EF4-FFF2-40B4-BE49-F238E27FC236}">
                    <a16:creationId xmlns:a16="http://schemas.microsoft.com/office/drawing/2014/main" id="{13706FC6-B3A8-4E4D-90E6-D566EC5FB6C5}"/>
                  </a:ext>
                </a:extLst>
              </p:cNvPr>
              <p:cNvCxnSpPr/>
              <p:nvPr/>
            </p:nvCxnSpPr>
            <p:spPr>
              <a:xfrm>
                <a:off x="3518667" y="3708302"/>
                <a:ext cx="0" cy="23040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8AD58110-6003-4D61-AEEE-EA0A2D4CD498}"/>
                  </a:ext>
                </a:extLst>
              </p:cNvPr>
              <p:cNvCxnSpPr>
                <a:cxnSpLocks/>
              </p:cNvCxnSpPr>
              <p:nvPr/>
            </p:nvCxnSpPr>
            <p:spPr>
              <a:xfrm>
                <a:off x="3495808" y="3933862"/>
                <a:ext cx="45719"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11" name="Group 310">
                <a:extLst>
                  <a:ext uri="{FF2B5EF4-FFF2-40B4-BE49-F238E27FC236}">
                    <a16:creationId xmlns:a16="http://schemas.microsoft.com/office/drawing/2014/main" id="{16F38BF8-1B85-4088-A678-9CC54FD1B1B7}"/>
                  </a:ext>
                </a:extLst>
              </p:cNvPr>
              <p:cNvGrpSpPr/>
              <p:nvPr/>
            </p:nvGrpSpPr>
            <p:grpSpPr>
              <a:xfrm>
                <a:off x="1227868" y="2796473"/>
                <a:ext cx="2313622" cy="1033752"/>
                <a:chOff x="1227868" y="2796473"/>
                <a:chExt cx="2313622" cy="1033752"/>
              </a:xfrm>
            </p:grpSpPr>
            <p:grpSp>
              <p:nvGrpSpPr>
                <p:cNvPr id="283" name="Group 282">
                  <a:extLst>
                    <a:ext uri="{FF2B5EF4-FFF2-40B4-BE49-F238E27FC236}">
                      <a16:creationId xmlns:a16="http://schemas.microsoft.com/office/drawing/2014/main" id="{B4B53315-6948-481E-8461-1F926AD785DC}"/>
                    </a:ext>
                  </a:extLst>
                </p:cNvPr>
                <p:cNvGrpSpPr/>
                <p:nvPr/>
              </p:nvGrpSpPr>
              <p:grpSpPr>
                <a:xfrm>
                  <a:off x="1227868" y="2796473"/>
                  <a:ext cx="2293144" cy="1007269"/>
                  <a:chOff x="1227868" y="2796473"/>
                  <a:chExt cx="2293144" cy="1007269"/>
                </a:xfrm>
              </p:grpSpPr>
              <p:sp>
                <p:nvSpPr>
                  <p:cNvPr id="150" name="Freeform: Shape 149">
                    <a:extLst>
                      <a:ext uri="{FF2B5EF4-FFF2-40B4-BE49-F238E27FC236}">
                        <a16:creationId xmlns:a16="http://schemas.microsoft.com/office/drawing/2014/main" id="{C45314C1-E6D2-4998-A36F-602C4C7A0D71}"/>
                      </a:ext>
                    </a:extLst>
                  </p:cNvPr>
                  <p:cNvSpPr/>
                  <p:nvPr/>
                </p:nvSpPr>
                <p:spPr>
                  <a:xfrm>
                    <a:off x="1227868" y="2796473"/>
                    <a:ext cx="2293144" cy="1007269"/>
                  </a:xfrm>
                  <a:custGeom>
                    <a:avLst/>
                    <a:gdLst>
                      <a:gd name="connsiteX0" fmla="*/ 2293144 w 2293144"/>
                      <a:gd name="connsiteY0" fmla="*/ 1007269 h 1007269"/>
                      <a:gd name="connsiteX1" fmla="*/ 1428750 w 2293144"/>
                      <a:gd name="connsiteY1" fmla="*/ 769144 h 1007269"/>
                      <a:gd name="connsiteX2" fmla="*/ 0 w 2293144"/>
                      <a:gd name="connsiteY2" fmla="*/ 0 h 1007269"/>
                    </a:gdLst>
                    <a:ahLst/>
                    <a:cxnLst>
                      <a:cxn ang="0">
                        <a:pos x="connsiteX0" y="connsiteY0"/>
                      </a:cxn>
                      <a:cxn ang="0">
                        <a:pos x="connsiteX1" y="connsiteY1"/>
                      </a:cxn>
                      <a:cxn ang="0">
                        <a:pos x="connsiteX2" y="connsiteY2"/>
                      </a:cxn>
                    </a:cxnLst>
                    <a:rect l="l" t="t" r="r" b="b"/>
                    <a:pathLst>
                      <a:path w="2293144" h="1007269">
                        <a:moveTo>
                          <a:pt x="2293144" y="1007269"/>
                        </a:moveTo>
                        <a:lnTo>
                          <a:pt x="1428750" y="769144"/>
                        </a:lnTo>
                        <a:lnTo>
                          <a:pt x="0"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52" name="Straight Connector 151">
                    <a:extLst>
                      <a:ext uri="{FF2B5EF4-FFF2-40B4-BE49-F238E27FC236}">
                        <a16:creationId xmlns:a16="http://schemas.microsoft.com/office/drawing/2014/main" id="{A549846D-7665-4194-A32E-FD021072E432}"/>
                      </a:ext>
                    </a:extLst>
                  </p:cNvPr>
                  <p:cNvCxnSpPr/>
                  <p:nvPr/>
                </p:nvCxnSpPr>
                <p:spPr>
                  <a:xfrm>
                    <a:off x="2657355" y="3475384"/>
                    <a:ext cx="0" cy="22320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6296230F-EED2-4C5F-970C-5C697197BDBC}"/>
                      </a:ext>
                    </a:extLst>
                  </p:cNvPr>
                  <p:cNvCxnSpPr>
                    <a:cxnSpLocks/>
                  </p:cNvCxnSpPr>
                  <p:nvPr/>
                </p:nvCxnSpPr>
                <p:spPr>
                  <a:xfrm>
                    <a:off x="2634496" y="3484046"/>
                    <a:ext cx="45719"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5" name="Oval 154">
                    <a:extLst>
                      <a:ext uri="{FF2B5EF4-FFF2-40B4-BE49-F238E27FC236}">
                        <a16:creationId xmlns:a16="http://schemas.microsoft.com/office/drawing/2014/main" id="{0D692D6B-4CC9-4AFF-A700-5CC18813DC29}"/>
                      </a:ext>
                    </a:extLst>
                  </p:cNvPr>
                  <p:cNvSpPr/>
                  <p:nvPr/>
                </p:nvSpPr>
                <p:spPr>
                  <a:xfrm>
                    <a:off x="2633609" y="3541165"/>
                    <a:ext cx="45719" cy="4729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60" name="Oval 159">
                  <a:extLst>
                    <a:ext uri="{FF2B5EF4-FFF2-40B4-BE49-F238E27FC236}">
                      <a16:creationId xmlns:a16="http://schemas.microsoft.com/office/drawing/2014/main" id="{07AB51FB-6691-4C49-8777-102425A34218}"/>
                    </a:ext>
                  </a:extLst>
                </p:cNvPr>
                <p:cNvSpPr/>
                <p:nvPr/>
              </p:nvSpPr>
              <p:spPr>
                <a:xfrm>
                  <a:off x="3495771" y="3782935"/>
                  <a:ext cx="45719" cy="4729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nvGrpSpPr>
            <p:cNvPr id="277" name="Group 276">
              <a:extLst>
                <a:ext uri="{FF2B5EF4-FFF2-40B4-BE49-F238E27FC236}">
                  <a16:creationId xmlns:a16="http://schemas.microsoft.com/office/drawing/2014/main" id="{3FC5F02C-176E-486C-9A7E-FEC2D09F7CE5}"/>
                </a:ext>
              </a:extLst>
            </p:cNvPr>
            <p:cNvGrpSpPr/>
            <p:nvPr/>
          </p:nvGrpSpPr>
          <p:grpSpPr>
            <a:xfrm>
              <a:off x="1203727" y="2741240"/>
              <a:ext cx="2337800" cy="992562"/>
              <a:chOff x="1203727" y="2741240"/>
              <a:chExt cx="2337800" cy="992562"/>
            </a:xfrm>
          </p:grpSpPr>
          <p:cxnSp>
            <p:nvCxnSpPr>
              <p:cNvPr id="122" name="Straight Connector 121">
                <a:extLst>
                  <a:ext uri="{FF2B5EF4-FFF2-40B4-BE49-F238E27FC236}">
                    <a16:creationId xmlns:a16="http://schemas.microsoft.com/office/drawing/2014/main" id="{311C33D3-E7AC-4B24-8235-F65068609AB2}"/>
                  </a:ext>
                </a:extLst>
              </p:cNvPr>
              <p:cNvCxnSpPr/>
              <p:nvPr/>
            </p:nvCxnSpPr>
            <p:spPr>
              <a:xfrm>
                <a:off x="3518667" y="3458547"/>
                <a:ext cx="0" cy="1044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274" name="Group 273">
                <a:extLst>
                  <a:ext uri="{FF2B5EF4-FFF2-40B4-BE49-F238E27FC236}">
                    <a16:creationId xmlns:a16="http://schemas.microsoft.com/office/drawing/2014/main" id="{36F22874-F990-4BA9-AAEE-5F2318BE6C76}"/>
                  </a:ext>
                </a:extLst>
              </p:cNvPr>
              <p:cNvGrpSpPr/>
              <p:nvPr/>
            </p:nvGrpSpPr>
            <p:grpSpPr>
              <a:xfrm>
                <a:off x="1203727" y="2741240"/>
                <a:ext cx="2337800" cy="992562"/>
                <a:chOff x="1203727" y="2741240"/>
                <a:chExt cx="2337800" cy="992562"/>
              </a:xfrm>
            </p:grpSpPr>
            <p:sp>
              <p:nvSpPr>
                <p:cNvPr id="19" name="Oval 18">
                  <a:extLst>
                    <a:ext uri="{FF2B5EF4-FFF2-40B4-BE49-F238E27FC236}">
                      <a16:creationId xmlns:a16="http://schemas.microsoft.com/office/drawing/2014/main" id="{4BEC2E44-A40D-4FF5-BE17-3BE1653507BB}"/>
                    </a:ext>
                  </a:extLst>
                </p:cNvPr>
                <p:cNvSpPr/>
                <p:nvPr/>
              </p:nvSpPr>
              <p:spPr>
                <a:xfrm>
                  <a:off x="1203727" y="2741240"/>
                  <a:ext cx="45719" cy="4729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73" name="Group 272">
                  <a:extLst>
                    <a:ext uri="{FF2B5EF4-FFF2-40B4-BE49-F238E27FC236}">
                      <a16:creationId xmlns:a16="http://schemas.microsoft.com/office/drawing/2014/main" id="{9B3543C5-2B91-4117-8FDF-2BEA9DC3EA5C}"/>
                    </a:ext>
                  </a:extLst>
                </p:cNvPr>
                <p:cNvGrpSpPr/>
                <p:nvPr/>
              </p:nvGrpSpPr>
              <p:grpSpPr>
                <a:xfrm>
                  <a:off x="1225487" y="2772660"/>
                  <a:ext cx="2316040" cy="961142"/>
                  <a:chOff x="1225487" y="2772660"/>
                  <a:chExt cx="2316040" cy="961142"/>
                </a:xfrm>
              </p:grpSpPr>
              <p:sp>
                <p:nvSpPr>
                  <p:cNvPr id="101" name="Oval 100">
                    <a:extLst>
                      <a:ext uri="{FF2B5EF4-FFF2-40B4-BE49-F238E27FC236}">
                        <a16:creationId xmlns:a16="http://schemas.microsoft.com/office/drawing/2014/main" id="{83A29E96-25ED-46A4-BD25-716A7203FBBC}"/>
                      </a:ext>
                    </a:extLst>
                  </p:cNvPr>
                  <p:cNvSpPr/>
                  <p:nvPr/>
                </p:nvSpPr>
                <p:spPr>
                  <a:xfrm>
                    <a:off x="2636877" y="3634969"/>
                    <a:ext cx="45719" cy="4729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Freeform: Shape 119">
                    <a:extLst>
                      <a:ext uri="{FF2B5EF4-FFF2-40B4-BE49-F238E27FC236}">
                        <a16:creationId xmlns:a16="http://schemas.microsoft.com/office/drawing/2014/main" id="{D4F21A64-0EDB-4081-93F1-263DE5299BBA}"/>
                      </a:ext>
                    </a:extLst>
                  </p:cNvPr>
                  <p:cNvSpPr/>
                  <p:nvPr/>
                </p:nvSpPr>
                <p:spPr>
                  <a:xfrm>
                    <a:off x="1225487" y="2772660"/>
                    <a:ext cx="2293144" cy="888207"/>
                  </a:xfrm>
                  <a:custGeom>
                    <a:avLst/>
                    <a:gdLst>
                      <a:gd name="connsiteX0" fmla="*/ 2293144 w 2293144"/>
                      <a:gd name="connsiteY0" fmla="*/ 731044 h 888207"/>
                      <a:gd name="connsiteX1" fmla="*/ 1435894 w 2293144"/>
                      <a:gd name="connsiteY1" fmla="*/ 888207 h 888207"/>
                      <a:gd name="connsiteX2" fmla="*/ 0 w 2293144"/>
                      <a:gd name="connsiteY2" fmla="*/ 0 h 888207"/>
                    </a:gdLst>
                    <a:ahLst/>
                    <a:cxnLst>
                      <a:cxn ang="0">
                        <a:pos x="connsiteX0" y="connsiteY0"/>
                      </a:cxn>
                      <a:cxn ang="0">
                        <a:pos x="connsiteX1" y="connsiteY1"/>
                      </a:cxn>
                      <a:cxn ang="0">
                        <a:pos x="connsiteX2" y="connsiteY2"/>
                      </a:cxn>
                    </a:cxnLst>
                    <a:rect l="l" t="t" r="r" b="b"/>
                    <a:pathLst>
                      <a:path w="2293144" h="888207">
                        <a:moveTo>
                          <a:pt x="2293144" y="731044"/>
                        </a:moveTo>
                        <a:lnTo>
                          <a:pt x="1435894" y="888207"/>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23" name="Straight Connector 122">
                    <a:extLst>
                      <a:ext uri="{FF2B5EF4-FFF2-40B4-BE49-F238E27FC236}">
                        <a16:creationId xmlns:a16="http://schemas.microsoft.com/office/drawing/2014/main" id="{4FE35CFF-EDFE-401A-8562-1A2EBD0F6016}"/>
                      </a:ext>
                    </a:extLst>
                  </p:cNvPr>
                  <p:cNvCxnSpPr>
                    <a:cxnSpLocks/>
                  </p:cNvCxnSpPr>
                  <p:nvPr/>
                </p:nvCxnSpPr>
                <p:spPr>
                  <a:xfrm>
                    <a:off x="3495808" y="3462599"/>
                    <a:ext cx="45719"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5BE629BC-4926-4F6C-AAA4-49FCFBAA705A}"/>
                      </a:ext>
                    </a:extLst>
                  </p:cNvPr>
                  <p:cNvCxnSpPr>
                    <a:cxnSpLocks/>
                  </p:cNvCxnSpPr>
                  <p:nvPr/>
                </p:nvCxnSpPr>
                <p:spPr>
                  <a:xfrm>
                    <a:off x="3495808" y="3559723"/>
                    <a:ext cx="45719"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25" name="Oval 124">
                    <a:extLst>
                      <a:ext uri="{FF2B5EF4-FFF2-40B4-BE49-F238E27FC236}">
                        <a16:creationId xmlns:a16="http://schemas.microsoft.com/office/drawing/2014/main" id="{BE3A8724-FD78-4019-9D54-333B35F5745F}"/>
                      </a:ext>
                    </a:extLst>
                  </p:cNvPr>
                  <p:cNvSpPr/>
                  <p:nvPr/>
                </p:nvSpPr>
                <p:spPr>
                  <a:xfrm>
                    <a:off x="3495771" y="3480743"/>
                    <a:ext cx="45719" cy="4729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54" name="Straight Connector 153">
                    <a:extLst>
                      <a:ext uri="{FF2B5EF4-FFF2-40B4-BE49-F238E27FC236}">
                        <a16:creationId xmlns:a16="http://schemas.microsoft.com/office/drawing/2014/main" id="{D50A9EF1-C98A-44C9-A22A-A7E09130E27B}"/>
                      </a:ext>
                    </a:extLst>
                  </p:cNvPr>
                  <p:cNvCxnSpPr>
                    <a:cxnSpLocks/>
                  </p:cNvCxnSpPr>
                  <p:nvPr/>
                </p:nvCxnSpPr>
                <p:spPr>
                  <a:xfrm>
                    <a:off x="2634496" y="3691692"/>
                    <a:ext cx="45719" cy="0"/>
                  </a:xfrm>
                  <a:prstGeom prst="line">
                    <a:avLst/>
                  </a:prstGeom>
                  <a:ln w="12700">
                    <a:no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4AAC2828-FD4D-4481-8BA4-8F28371AA25F}"/>
                      </a:ext>
                    </a:extLst>
                  </p:cNvPr>
                  <p:cNvCxnSpPr/>
                  <p:nvPr/>
                </p:nvCxnSpPr>
                <p:spPr>
                  <a:xfrm>
                    <a:off x="2657355" y="3600602"/>
                    <a:ext cx="0" cy="13320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1C121893-5D13-4426-B3ED-5D92044C7FFF}"/>
                      </a:ext>
                    </a:extLst>
                  </p:cNvPr>
                  <p:cNvCxnSpPr>
                    <a:cxnSpLocks/>
                  </p:cNvCxnSpPr>
                  <p:nvPr/>
                </p:nvCxnSpPr>
                <p:spPr>
                  <a:xfrm>
                    <a:off x="2634496" y="3605771"/>
                    <a:ext cx="45719"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71AE104C-399D-4FF1-B8E8-B15A5F668335}"/>
                      </a:ext>
                    </a:extLst>
                  </p:cNvPr>
                  <p:cNvCxnSpPr>
                    <a:cxnSpLocks/>
                  </p:cNvCxnSpPr>
                  <p:nvPr/>
                </p:nvCxnSpPr>
                <p:spPr>
                  <a:xfrm>
                    <a:off x="2634496" y="3729689"/>
                    <a:ext cx="45719"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90" name="Group 289">
              <a:extLst>
                <a:ext uri="{FF2B5EF4-FFF2-40B4-BE49-F238E27FC236}">
                  <a16:creationId xmlns:a16="http://schemas.microsoft.com/office/drawing/2014/main" id="{AE589F24-70DA-42FC-ABB6-8D5175511D1D}"/>
                </a:ext>
              </a:extLst>
            </p:cNvPr>
            <p:cNvGrpSpPr/>
            <p:nvPr/>
          </p:nvGrpSpPr>
          <p:grpSpPr>
            <a:xfrm>
              <a:off x="1218316" y="2716532"/>
              <a:ext cx="2323960" cy="125031"/>
              <a:chOff x="1235012" y="2716532"/>
              <a:chExt cx="2307264" cy="125031"/>
            </a:xfrm>
          </p:grpSpPr>
          <p:sp>
            <p:nvSpPr>
              <p:cNvPr id="74" name="Freeform: Shape 73">
                <a:extLst>
                  <a:ext uri="{FF2B5EF4-FFF2-40B4-BE49-F238E27FC236}">
                    <a16:creationId xmlns:a16="http://schemas.microsoft.com/office/drawing/2014/main" id="{ABCC0615-4143-4654-AD04-C703CAB68ADE}"/>
                  </a:ext>
                </a:extLst>
              </p:cNvPr>
              <p:cNvSpPr/>
              <p:nvPr/>
            </p:nvSpPr>
            <p:spPr>
              <a:xfrm>
                <a:off x="1235012" y="2762659"/>
                <a:ext cx="2282190" cy="26670"/>
              </a:xfrm>
              <a:custGeom>
                <a:avLst/>
                <a:gdLst>
                  <a:gd name="connsiteX0" fmla="*/ 2282190 w 2282190"/>
                  <a:gd name="connsiteY0" fmla="*/ 0 h 26670"/>
                  <a:gd name="connsiteX1" fmla="*/ 1424940 w 2282190"/>
                  <a:gd name="connsiteY1" fmla="*/ 26670 h 26670"/>
                  <a:gd name="connsiteX2" fmla="*/ 0 w 2282190"/>
                  <a:gd name="connsiteY2" fmla="*/ 19050 h 26670"/>
                </a:gdLst>
                <a:ahLst/>
                <a:cxnLst>
                  <a:cxn ang="0">
                    <a:pos x="connsiteX0" y="connsiteY0"/>
                  </a:cxn>
                  <a:cxn ang="0">
                    <a:pos x="connsiteX1" y="connsiteY1"/>
                  </a:cxn>
                  <a:cxn ang="0">
                    <a:pos x="connsiteX2" y="connsiteY2"/>
                  </a:cxn>
                </a:cxnLst>
                <a:rect l="l" t="t" r="r" b="b"/>
                <a:pathLst>
                  <a:path w="2282190" h="26670">
                    <a:moveTo>
                      <a:pt x="2282190" y="0"/>
                    </a:moveTo>
                    <a:lnTo>
                      <a:pt x="1424940" y="26670"/>
                    </a:lnTo>
                    <a:lnTo>
                      <a:pt x="0" y="19050"/>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89" name="Group 288">
                <a:extLst>
                  <a:ext uri="{FF2B5EF4-FFF2-40B4-BE49-F238E27FC236}">
                    <a16:creationId xmlns:a16="http://schemas.microsoft.com/office/drawing/2014/main" id="{643D4E22-FB72-4910-B7FB-C08CBFD5D01B}"/>
                  </a:ext>
                </a:extLst>
              </p:cNvPr>
              <p:cNvGrpSpPr/>
              <p:nvPr/>
            </p:nvGrpSpPr>
            <p:grpSpPr>
              <a:xfrm>
                <a:off x="3496557" y="2716532"/>
                <a:ext cx="45719" cy="125031"/>
                <a:chOff x="3496557" y="2716532"/>
                <a:chExt cx="45719" cy="125031"/>
              </a:xfrm>
            </p:grpSpPr>
            <p:cxnSp>
              <p:nvCxnSpPr>
                <p:cNvPr id="78" name="Straight Connector 77">
                  <a:extLst>
                    <a:ext uri="{FF2B5EF4-FFF2-40B4-BE49-F238E27FC236}">
                      <a16:creationId xmlns:a16="http://schemas.microsoft.com/office/drawing/2014/main" id="{DAC45F2F-3761-4568-9A0E-D08646F1B5C1}"/>
                    </a:ext>
                  </a:extLst>
                </p:cNvPr>
                <p:cNvCxnSpPr/>
                <p:nvPr/>
              </p:nvCxnSpPr>
              <p:spPr>
                <a:xfrm>
                  <a:off x="3519416" y="2718866"/>
                  <a:ext cx="0" cy="122697"/>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81A646A-BC0E-44B4-9606-26DFE2CC4460}"/>
                    </a:ext>
                  </a:extLst>
                </p:cNvPr>
                <p:cNvCxnSpPr>
                  <a:cxnSpLocks/>
                </p:cNvCxnSpPr>
                <p:nvPr/>
              </p:nvCxnSpPr>
              <p:spPr>
                <a:xfrm>
                  <a:off x="3496557" y="2726009"/>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3E3FA89-A54C-43DF-B6D1-F706A6A37B40}"/>
                    </a:ext>
                  </a:extLst>
                </p:cNvPr>
                <p:cNvCxnSpPr>
                  <a:cxnSpLocks/>
                </p:cNvCxnSpPr>
                <p:nvPr/>
              </p:nvCxnSpPr>
              <p:spPr>
                <a:xfrm>
                  <a:off x="3496557" y="2837774"/>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87" name="Oval 86">
                  <a:extLst>
                    <a:ext uri="{FF2B5EF4-FFF2-40B4-BE49-F238E27FC236}">
                      <a16:creationId xmlns:a16="http://schemas.microsoft.com/office/drawing/2014/main" id="{8D740C94-790F-48C7-A5F4-99E66F7FC0FE}"/>
                    </a:ext>
                  </a:extLst>
                </p:cNvPr>
                <p:cNvSpPr/>
                <p:nvPr/>
              </p:nvSpPr>
              <p:spPr>
                <a:xfrm>
                  <a:off x="3496557" y="2756569"/>
                  <a:ext cx="45719" cy="4729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88" name="Group 87">
                  <a:extLst>
                    <a:ext uri="{FF2B5EF4-FFF2-40B4-BE49-F238E27FC236}">
                      <a16:creationId xmlns:a16="http://schemas.microsoft.com/office/drawing/2014/main" id="{9D1BAFE1-30DE-4AB9-AB87-9188C6751246}"/>
                    </a:ext>
                  </a:extLst>
                </p:cNvPr>
                <p:cNvGrpSpPr/>
                <p:nvPr/>
              </p:nvGrpSpPr>
              <p:grpSpPr>
                <a:xfrm>
                  <a:off x="3496557" y="2716532"/>
                  <a:ext cx="45719" cy="122697"/>
                  <a:chOff x="3364417" y="2748937"/>
                  <a:chExt cx="45719" cy="122697"/>
                </a:xfrm>
              </p:grpSpPr>
              <p:cxnSp>
                <p:nvCxnSpPr>
                  <p:cNvPr id="89" name="Straight Connector 88">
                    <a:extLst>
                      <a:ext uri="{FF2B5EF4-FFF2-40B4-BE49-F238E27FC236}">
                        <a16:creationId xmlns:a16="http://schemas.microsoft.com/office/drawing/2014/main" id="{3FD6E3B0-B07B-4896-A7EE-6999FC2FD19B}"/>
                      </a:ext>
                    </a:extLst>
                  </p:cNvPr>
                  <p:cNvCxnSpPr/>
                  <p:nvPr/>
                </p:nvCxnSpPr>
                <p:spPr>
                  <a:xfrm>
                    <a:off x="3387276" y="2748937"/>
                    <a:ext cx="0" cy="122697"/>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9A6AF3B5-FF7B-48B6-ABAA-F2EED448B6BF}"/>
                      </a:ext>
                    </a:extLst>
                  </p:cNvPr>
                  <p:cNvCxnSpPr>
                    <a:cxnSpLocks/>
                  </p:cNvCxnSpPr>
                  <p:nvPr/>
                </p:nvCxnSpPr>
                <p:spPr>
                  <a:xfrm>
                    <a:off x="3364417" y="2753699"/>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EDC5E98-DB68-400C-8A3A-A9954B4A09C1}"/>
                      </a:ext>
                    </a:extLst>
                  </p:cNvPr>
                  <p:cNvCxnSpPr>
                    <a:cxnSpLocks/>
                  </p:cNvCxnSpPr>
                  <p:nvPr/>
                </p:nvCxnSpPr>
                <p:spPr>
                  <a:xfrm>
                    <a:off x="3364417" y="2867845"/>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288" name="Group 287">
                <a:extLst>
                  <a:ext uri="{FF2B5EF4-FFF2-40B4-BE49-F238E27FC236}">
                    <a16:creationId xmlns:a16="http://schemas.microsoft.com/office/drawing/2014/main" id="{5D634C1E-B48A-4D2B-8613-7B3DE97E76CB}"/>
                  </a:ext>
                </a:extLst>
              </p:cNvPr>
              <p:cNvGrpSpPr/>
              <p:nvPr/>
            </p:nvGrpSpPr>
            <p:grpSpPr>
              <a:xfrm>
                <a:off x="2635687" y="2750857"/>
                <a:ext cx="45719" cy="86400"/>
                <a:chOff x="2635687" y="2750857"/>
                <a:chExt cx="45719" cy="86400"/>
              </a:xfrm>
            </p:grpSpPr>
            <p:sp>
              <p:nvSpPr>
                <p:cNvPr id="92" name="Oval 91">
                  <a:extLst>
                    <a:ext uri="{FF2B5EF4-FFF2-40B4-BE49-F238E27FC236}">
                      <a16:creationId xmlns:a16="http://schemas.microsoft.com/office/drawing/2014/main" id="{DF2EC957-F40A-4540-A4D6-DBEF6E75E276}"/>
                    </a:ext>
                  </a:extLst>
                </p:cNvPr>
                <p:cNvSpPr/>
                <p:nvPr/>
              </p:nvSpPr>
              <p:spPr>
                <a:xfrm>
                  <a:off x="2635687" y="2775865"/>
                  <a:ext cx="45719" cy="46800"/>
                </a:xfrm>
                <a:prstGeom prst="ellipse">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94" name="Straight Connector 93">
                  <a:extLst>
                    <a:ext uri="{FF2B5EF4-FFF2-40B4-BE49-F238E27FC236}">
                      <a16:creationId xmlns:a16="http://schemas.microsoft.com/office/drawing/2014/main" id="{8B0AC5BB-5B88-4F8F-8F55-F184B620D654}"/>
                    </a:ext>
                  </a:extLst>
                </p:cNvPr>
                <p:cNvCxnSpPr/>
                <p:nvPr/>
              </p:nvCxnSpPr>
              <p:spPr>
                <a:xfrm>
                  <a:off x="2658546" y="2750857"/>
                  <a:ext cx="0" cy="8640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1719FCD-0E9A-42E4-BBCA-8121CE2C3FD0}"/>
                    </a:ext>
                  </a:extLst>
                </p:cNvPr>
                <p:cNvCxnSpPr>
                  <a:cxnSpLocks/>
                </p:cNvCxnSpPr>
                <p:nvPr/>
              </p:nvCxnSpPr>
              <p:spPr>
                <a:xfrm>
                  <a:off x="2635687" y="2754210"/>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8948CBD-2D37-4FA0-A80D-D44CBD43F107}"/>
                    </a:ext>
                  </a:extLst>
                </p:cNvPr>
                <p:cNvCxnSpPr>
                  <a:cxnSpLocks/>
                </p:cNvCxnSpPr>
                <p:nvPr/>
              </p:nvCxnSpPr>
              <p:spPr>
                <a:xfrm>
                  <a:off x="2635687" y="2834589"/>
                  <a:ext cx="45719"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310" name="Group 309">
              <a:extLst>
                <a:ext uri="{FF2B5EF4-FFF2-40B4-BE49-F238E27FC236}">
                  <a16:creationId xmlns:a16="http://schemas.microsoft.com/office/drawing/2014/main" id="{AF036B9E-D510-461D-8961-A5FAB7705FCE}"/>
                </a:ext>
              </a:extLst>
            </p:cNvPr>
            <p:cNvGrpSpPr/>
            <p:nvPr/>
          </p:nvGrpSpPr>
          <p:grpSpPr>
            <a:xfrm>
              <a:off x="1199950" y="2665583"/>
              <a:ext cx="2341540" cy="1664426"/>
              <a:chOff x="1199950" y="2665583"/>
              <a:chExt cx="2341540" cy="1664426"/>
            </a:xfrm>
          </p:grpSpPr>
          <p:grpSp>
            <p:nvGrpSpPr>
              <p:cNvPr id="25" name="Group 24">
                <a:extLst>
                  <a:ext uri="{FF2B5EF4-FFF2-40B4-BE49-F238E27FC236}">
                    <a16:creationId xmlns:a16="http://schemas.microsoft.com/office/drawing/2014/main" id="{6ABD6056-64CA-45EB-BD46-070E1F5AC834}"/>
                  </a:ext>
                </a:extLst>
              </p:cNvPr>
              <p:cNvGrpSpPr/>
              <p:nvPr/>
            </p:nvGrpSpPr>
            <p:grpSpPr>
              <a:xfrm>
                <a:off x="1230250" y="2732179"/>
                <a:ext cx="2311240" cy="1597830"/>
                <a:chOff x="1230250" y="2732179"/>
                <a:chExt cx="2311240" cy="1597830"/>
              </a:xfrm>
            </p:grpSpPr>
            <p:cxnSp>
              <p:nvCxnSpPr>
                <p:cNvPr id="52" name="Straight Connector 51">
                  <a:extLst>
                    <a:ext uri="{FF2B5EF4-FFF2-40B4-BE49-F238E27FC236}">
                      <a16:creationId xmlns:a16="http://schemas.microsoft.com/office/drawing/2014/main" id="{08B2B610-6AA4-4739-8A2B-65D61373E9B4}"/>
                    </a:ext>
                  </a:extLst>
                </p:cNvPr>
                <p:cNvCxnSpPr/>
                <p:nvPr/>
              </p:nvCxnSpPr>
              <p:spPr>
                <a:xfrm>
                  <a:off x="2373088"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FB3E87E-A7C0-46AB-9E89-D3E66755213C}"/>
                    </a:ext>
                  </a:extLst>
                </p:cNvPr>
                <p:cNvCxnSpPr/>
                <p:nvPr/>
              </p:nvCxnSpPr>
              <p:spPr>
                <a:xfrm>
                  <a:off x="2659774"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BE94AEFF-9635-466A-8F7F-79FE638A0980}"/>
                    </a:ext>
                  </a:extLst>
                </p:cNvPr>
                <p:cNvCxnSpPr/>
                <p:nvPr/>
              </p:nvCxnSpPr>
              <p:spPr>
                <a:xfrm>
                  <a:off x="2946460"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34D8348-D688-4EA1-B9A6-356FA36EE0F5}"/>
                    </a:ext>
                  </a:extLst>
                </p:cNvPr>
                <p:cNvCxnSpPr/>
                <p:nvPr/>
              </p:nvCxnSpPr>
              <p:spPr>
                <a:xfrm>
                  <a:off x="3233146"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7069369-A986-4AC9-81F0-36A1347D38CD}"/>
                    </a:ext>
                  </a:extLst>
                </p:cNvPr>
                <p:cNvCxnSpPr/>
                <p:nvPr/>
              </p:nvCxnSpPr>
              <p:spPr>
                <a:xfrm>
                  <a:off x="3519836" y="4275644"/>
                  <a:ext cx="0" cy="5436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2F6EDF7D-613B-43A7-8B56-45ED6DCE2C2B}"/>
                    </a:ext>
                  </a:extLst>
                </p:cNvPr>
                <p:cNvCxnSpPr/>
                <p:nvPr/>
              </p:nvCxnSpPr>
              <p:spPr>
                <a:xfrm>
                  <a:off x="2657355" y="3981187"/>
                  <a:ext cx="0" cy="1332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AB202927-5CEA-474E-8861-24B1D2027586}"/>
                    </a:ext>
                  </a:extLst>
                </p:cNvPr>
                <p:cNvCxnSpPr>
                  <a:cxnSpLocks/>
                </p:cNvCxnSpPr>
                <p:nvPr/>
              </p:nvCxnSpPr>
              <p:spPr>
                <a:xfrm>
                  <a:off x="2634496" y="3986356"/>
                  <a:ext cx="4571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B3ED9B7-7FED-4DEF-8E04-1D1E95BA63C5}"/>
                    </a:ext>
                  </a:extLst>
                </p:cNvPr>
                <p:cNvCxnSpPr>
                  <a:cxnSpLocks/>
                </p:cNvCxnSpPr>
                <p:nvPr/>
              </p:nvCxnSpPr>
              <p:spPr>
                <a:xfrm>
                  <a:off x="2634496" y="4110274"/>
                  <a:ext cx="4571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25565E73-B217-4C86-9761-994959D542FD}"/>
                    </a:ext>
                  </a:extLst>
                </p:cNvPr>
                <p:cNvGrpSpPr/>
                <p:nvPr/>
              </p:nvGrpSpPr>
              <p:grpSpPr>
                <a:xfrm>
                  <a:off x="1230250" y="2732179"/>
                  <a:ext cx="2311240" cy="1517478"/>
                  <a:chOff x="1230250" y="2732179"/>
                  <a:chExt cx="2311240" cy="1517478"/>
                </a:xfrm>
              </p:grpSpPr>
              <p:grpSp>
                <p:nvGrpSpPr>
                  <p:cNvPr id="18" name="Group 17">
                    <a:extLst>
                      <a:ext uri="{FF2B5EF4-FFF2-40B4-BE49-F238E27FC236}">
                        <a16:creationId xmlns:a16="http://schemas.microsoft.com/office/drawing/2014/main" id="{E41F790E-F859-4518-93A2-F3875D4D5EB3}"/>
                      </a:ext>
                    </a:extLst>
                  </p:cNvPr>
                  <p:cNvGrpSpPr/>
                  <p:nvPr/>
                </p:nvGrpSpPr>
                <p:grpSpPr>
                  <a:xfrm>
                    <a:off x="1230250" y="2732179"/>
                    <a:ext cx="2308229" cy="1488281"/>
                    <a:chOff x="1230250" y="2732179"/>
                    <a:chExt cx="2308229" cy="1488281"/>
                  </a:xfrm>
                </p:grpSpPr>
                <p:sp>
                  <p:nvSpPr>
                    <p:cNvPr id="169" name="Freeform: Shape 168">
                      <a:extLst>
                        <a:ext uri="{FF2B5EF4-FFF2-40B4-BE49-F238E27FC236}">
                          <a16:creationId xmlns:a16="http://schemas.microsoft.com/office/drawing/2014/main" id="{8F72E67A-54A0-45E1-8587-DED83B199C39}"/>
                        </a:ext>
                      </a:extLst>
                    </p:cNvPr>
                    <p:cNvSpPr/>
                    <p:nvPr/>
                  </p:nvSpPr>
                  <p:spPr>
                    <a:xfrm>
                      <a:off x="1230250" y="2732179"/>
                      <a:ext cx="2286000" cy="1488281"/>
                    </a:xfrm>
                    <a:custGeom>
                      <a:avLst/>
                      <a:gdLst>
                        <a:gd name="connsiteX0" fmla="*/ 2286000 w 2286000"/>
                        <a:gd name="connsiteY0" fmla="*/ 1488281 h 1488281"/>
                        <a:gd name="connsiteX1" fmla="*/ 1426368 w 2286000"/>
                        <a:gd name="connsiteY1" fmla="*/ 1307306 h 1488281"/>
                        <a:gd name="connsiteX2" fmla="*/ 0 w 2286000"/>
                        <a:gd name="connsiteY2" fmla="*/ 0 h 1488281"/>
                      </a:gdLst>
                      <a:ahLst/>
                      <a:cxnLst>
                        <a:cxn ang="0">
                          <a:pos x="connsiteX0" y="connsiteY0"/>
                        </a:cxn>
                        <a:cxn ang="0">
                          <a:pos x="connsiteX1" y="connsiteY1"/>
                        </a:cxn>
                        <a:cxn ang="0">
                          <a:pos x="connsiteX2" y="connsiteY2"/>
                        </a:cxn>
                      </a:cxnLst>
                      <a:rect l="l" t="t" r="r" b="b"/>
                      <a:pathLst>
                        <a:path w="2286000" h="1488281">
                          <a:moveTo>
                            <a:pt x="2286000" y="1488281"/>
                          </a:moveTo>
                          <a:lnTo>
                            <a:pt x="1426368" y="1307306"/>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75" name="Straight Connector 174">
                      <a:extLst>
                        <a:ext uri="{FF2B5EF4-FFF2-40B4-BE49-F238E27FC236}">
                          <a16:creationId xmlns:a16="http://schemas.microsoft.com/office/drawing/2014/main" id="{8679A2B6-583A-476A-8F37-546828452F02}"/>
                        </a:ext>
                      </a:extLst>
                    </p:cNvPr>
                    <p:cNvCxnSpPr/>
                    <p:nvPr/>
                  </p:nvCxnSpPr>
                  <p:spPr>
                    <a:xfrm>
                      <a:off x="3515619" y="4147904"/>
                      <a:ext cx="0" cy="7200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51F21C49-D46D-4F63-9C6D-0C46AFB6E818}"/>
                        </a:ext>
                      </a:extLst>
                    </p:cNvPr>
                    <p:cNvCxnSpPr>
                      <a:cxnSpLocks/>
                    </p:cNvCxnSpPr>
                    <p:nvPr/>
                  </p:nvCxnSpPr>
                  <p:spPr>
                    <a:xfrm>
                      <a:off x="3492760" y="4150698"/>
                      <a:ext cx="4571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946B00A1-601F-406A-AE9C-146219308614}"/>
                        </a:ext>
                      </a:extLst>
                    </p:cNvPr>
                    <p:cNvCxnSpPr>
                      <a:cxnSpLocks/>
                    </p:cNvCxnSpPr>
                    <p:nvPr/>
                  </p:nvCxnSpPr>
                  <p:spPr>
                    <a:xfrm>
                      <a:off x="3492760" y="4217681"/>
                      <a:ext cx="4571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78" name="Oval 177">
                    <a:extLst>
                      <a:ext uri="{FF2B5EF4-FFF2-40B4-BE49-F238E27FC236}">
                        <a16:creationId xmlns:a16="http://schemas.microsoft.com/office/drawing/2014/main" id="{32F2F85E-574D-4238-95AD-46F40CB9CFCE}"/>
                      </a:ext>
                    </a:extLst>
                  </p:cNvPr>
                  <p:cNvSpPr/>
                  <p:nvPr/>
                </p:nvSpPr>
                <p:spPr>
                  <a:xfrm>
                    <a:off x="3495771" y="4202367"/>
                    <a:ext cx="45719" cy="4729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79" name="Oval 178">
                  <a:extLst>
                    <a:ext uri="{FF2B5EF4-FFF2-40B4-BE49-F238E27FC236}">
                      <a16:creationId xmlns:a16="http://schemas.microsoft.com/office/drawing/2014/main" id="{A479E25A-6566-40C6-9620-3A13C4877298}"/>
                    </a:ext>
                  </a:extLst>
                </p:cNvPr>
                <p:cNvSpPr/>
                <p:nvPr/>
              </p:nvSpPr>
              <p:spPr>
                <a:xfrm>
                  <a:off x="2635514" y="4017113"/>
                  <a:ext cx="45719" cy="4729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cxnSp>
            <p:nvCxnSpPr>
              <p:cNvPr id="188" name="Straight Connector 187">
                <a:extLst>
                  <a:ext uri="{FF2B5EF4-FFF2-40B4-BE49-F238E27FC236}">
                    <a16:creationId xmlns:a16="http://schemas.microsoft.com/office/drawing/2014/main" id="{DB98E37B-EC2B-45F6-AE26-12B446ADF11D}"/>
                  </a:ext>
                </a:extLst>
              </p:cNvPr>
              <p:cNvCxnSpPr/>
              <p:nvPr/>
            </p:nvCxnSpPr>
            <p:spPr>
              <a:xfrm flipH="1">
                <a:off x="1199950" y="2665583"/>
                <a:ext cx="54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89" name="Straight Connector 188">
              <a:extLst>
                <a:ext uri="{FF2B5EF4-FFF2-40B4-BE49-F238E27FC236}">
                  <a16:creationId xmlns:a16="http://schemas.microsoft.com/office/drawing/2014/main" id="{D83C3601-B7EF-437C-BA53-0B7D5CDF0B83}"/>
                </a:ext>
              </a:extLst>
            </p:cNvPr>
            <p:cNvCxnSpPr/>
            <p:nvPr/>
          </p:nvCxnSpPr>
          <p:spPr>
            <a:xfrm flipH="1">
              <a:off x="1199950" y="2702951"/>
              <a:ext cx="5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F469A971-1F4D-4099-B4E8-58416535DDA7}"/>
                </a:ext>
              </a:extLst>
            </p:cNvPr>
            <p:cNvCxnSpPr/>
            <p:nvPr/>
          </p:nvCxnSpPr>
          <p:spPr>
            <a:xfrm flipH="1">
              <a:off x="1199950" y="2716532"/>
              <a:ext cx="54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68D5859E-8A77-44FD-A7F9-4C826AA00513}"/>
                </a:ext>
              </a:extLst>
            </p:cNvPr>
            <p:cNvCxnSpPr/>
            <p:nvPr/>
          </p:nvCxnSpPr>
          <p:spPr>
            <a:xfrm flipH="1">
              <a:off x="1202331" y="2729412"/>
              <a:ext cx="54000" cy="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E7A0752-15BC-4D2C-BFCB-8916F68CC37E}"/>
                </a:ext>
              </a:extLst>
            </p:cNvPr>
            <p:cNvCxnSpPr/>
            <p:nvPr/>
          </p:nvCxnSpPr>
          <p:spPr>
            <a:xfrm flipH="1">
              <a:off x="1202331" y="2822665"/>
              <a:ext cx="54000"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0BAAED51-A7AA-46BF-B30D-7FDB7A488937}"/>
                </a:ext>
              </a:extLst>
            </p:cNvPr>
            <p:cNvCxnSpPr/>
            <p:nvPr/>
          </p:nvCxnSpPr>
          <p:spPr>
            <a:xfrm flipH="1">
              <a:off x="1202331" y="2834589"/>
              <a:ext cx="54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847625C2-89E0-4EC4-9833-A23979B085C9}"/>
                </a:ext>
              </a:extLst>
            </p:cNvPr>
            <p:cNvCxnSpPr/>
            <p:nvPr/>
          </p:nvCxnSpPr>
          <p:spPr>
            <a:xfrm flipH="1">
              <a:off x="1202331" y="2851228"/>
              <a:ext cx="54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A5068DCC-03F9-4F14-BFB7-B8B96DFA28EB}"/>
                </a:ext>
              </a:extLst>
            </p:cNvPr>
            <p:cNvCxnSpPr/>
            <p:nvPr/>
          </p:nvCxnSpPr>
          <p:spPr>
            <a:xfrm flipH="1">
              <a:off x="1202331" y="2867714"/>
              <a:ext cx="54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2B738DE1-D3B5-465E-BF32-1F863036B59A}"/>
                </a:ext>
              </a:extLst>
            </p:cNvPr>
            <p:cNvCxnSpPr/>
            <p:nvPr/>
          </p:nvCxnSpPr>
          <p:spPr>
            <a:xfrm flipH="1">
              <a:off x="1202331" y="2883968"/>
              <a:ext cx="54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34" name="Group 333">
              <a:extLst>
                <a:ext uri="{FF2B5EF4-FFF2-40B4-BE49-F238E27FC236}">
                  <a16:creationId xmlns:a16="http://schemas.microsoft.com/office/drawing/2014/main" id="{61C44151-9A80-4D33-8F13-C7E8FB22EC76}"/>
                </a:ext>
              </a:extLst>
            </p:cNvPr>
            <p:cNvGrpSpPr/>
            <p:nvPr/>
          </p:nvGrpSpPr>
          <p:grpSpPr>
            <a:xfrm>
              <a:off x="1202331" y="2803859"/>
              <a:ext cx="2337987" cy="539852"/>
              <a:chOff x="1202331" y="2803859"/>
              <a:chExt cx="2337987" cy="539852"/>
            </a:xfrm>
          </p:grpSpPr>
          <p:cxnSp>
            <p:nvCxnSpPr>
              <p:cNvPr id="193" name="Straight Connector 192">
                <a:extLst>
                  <a:ext uri="{FF2B5EF4-FFF2-40B4-BE49-F238E27FC236}">
                    <a16:creationId xmlns:a16="http://schemas.microsoft.com/office/drawing/2014/main" id="{DDFBC9B6-7D51-49D2-8A5C-6D503DCBC63F}"/>
                  </a:ext>
                </a:extLst>
              </p:cNvPr>
              <p:cNvCxnSpPr/>
              <p:nvPr/>
            </p:nvCxnSpPr>
            <p:spPr>
              <a:xfrm flipH="1">
                <a:off x="1202331" y="2803859"/>
                <a:ext cx="540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330" name="Group 329">
                <a:extLst>
                  <a:ext uri="{FF2B5EF4-FFF2-40B4-BE49-F238E27FC236}">
                    <a16:creationId xmlns:a16="http://schemas.microsoft.com/office/drawing/2014/main" id="{1C59A58E-221A-4202-B292-50B92FB468C4}"/>
                  </a:ext>
                </a:extLst>
              </p:cNvPr>
              <p:cNvGrpSpPr/>
              <p:nvPr/>
            </p:nvGrpSpPr>
            <p:grpSpPr>
              <a:xfrm>
                <a:off x="1202331" y="2841717"/>
                <a:ext cx="2337987" cy="501994"/>
                <a:chOff x="1202331" y="2841717"/>
                <a:chExt cx="2337987" cy="501994"/>
              </a:xfrm>
            </p:grpSpPr>
            <p:grpSp>
              <p:nvGrpSpPr>
                <p:cNvPr id="329" name="Group 328">
                  <a:extLst>
                    <a:ext uri="{FF2B5EF4-FFF2-40B4-BE49-F238E27FC236}">
                      <a16:creationId xmlns:a16="http://schemas.microsoft.com/office/drawing/2014/main" id="{732EA7CC-A094-4E56-8B8F-7E30C8AA05F4}"/>
                    </a:ext>
                  </a:extLst>
                </p:cNvPr>
                <p:cNvGrpSpPr/>
                <p:nvPr/>
              </p:nvGrpSpPr>
              <p:grpSpPr>
                <a:xfrm>
                  <a:off x="1225487" y="2841717"/>
                  <a:ext cx="2314831" cy="501994"/>
                  <a:chOff x="1225487" y="2841717"/>
                  <a:chExt cx="2314831" cy="501994"/>
                </a:xfrm>
              </p:grpSpPr>
              <p:grpSp>
                <p:nvGrpSpPr>
                  <p:cNvPr id="279" name="Group 278">
                    <a:extLst>
                      <a:ext uri="{FF2B5EF4-FFF2-40B4-BE49-F238E27FC236}">
                        <a16:creationId xmlns:a16="http://schemas.microsoft.com/office/drawing/2014/main" id="{86607C07-EC46-448B-B80A-C31E663970BE}"/>
                      </a:ext>
                    </a:extLst>
                  </p:cNvPr>
                  <p:cNvGrpSpPr/>
                  <p:nvPr/>
                </p:nvGrpSpPr>
                <p:grpSpPr>
                  <a:xfrm>
                    <a:off x="2631995" y="3242911"/>
                    <a:ext cx="45719" cy="100800"/>
                    <a:chOff x="2631995" y="3242911"/>
                    <a:chExt cx="45719" cy="100800"/>
                  </a:xfrm>
                  <a:solidFill>
                    <a:schemeClr val="accent6"/>
                  </a:solidFill>
                </p:grpSpPr>
                <p:cxnSp>
                  <p:nvCxnSpPr>
                    <p:cNvPr id="105" name="Straight Connector 104">
                      <a:extLst>
                        <a:ext uri="{FF2B5EF4-FFF2-40B4-BE49-F238E27FC236}">
                          <a16:creationId xmlns:a16="http://schemas.microsoft.com/office/drawing/2014/main" id="{A57A56E4-4EA7-482D-A1CD-F4DB5A269E61}"/>
                        </a:ext>
                      </a:extLst>
                    </p:cNvPr>
                    <p:cNvCxnSpPr/>
                    <p:nvPr/>
                  </p:nvCxnSpPr>
                  <p:spPr>
                    <a:xfrm>
                      <a:off x="2654854" y="3242911"/>
                      <a:ext cx="0" cy="100800"/>
                    </a:xfrm>
                    <a:prstGeom prst="line">
                      <a:avLst/>
                    </a:prstGeom>
                    <a:grp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C60C80C-7921-4981-B4BF-CA8F2D5AD66A}"/>
                        </a:ext>
                      </a:extLst>
                    </p:cNvPr>
                    <p:cNvCxnSpPr>
                      <a:cxnSpLocks/>
                    </p:cNvCxnSpPr>
                    <p:nvPr/>
                  </p:nvCxnSpPr>
                  <p:spPr>
                    <a:xfrm>
                      <a:off x="2631995" y="3246823"/>
                      <a:ext cx="45719" cy="0"/>
                    </a:xfrm>
                    <a:prstGeom prst="line">
                      <a:avLst/>
                    </a:prstGeom>
                    <a:grp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D94A37D-93A9-4B45-A017-5C4632517D38}"/>
                        </a:ext>
                      </a:extLst>
                    </p:cNvPr>
                    <p:cNvCxnSpPr>
                      <a:cxnSpLocks/>
                    </p:cNvCxnSpPr>
                    <p:nvPr/>
                  </p:nvCxnSpPr>
                  <p:spPr>
                    <a:xfrm>
                      <a:off x="2631995" y="3340598"/>
                      <a:ext cx="45719" cy="0"/>
                    </a:xfrm>
                    <a:prstGeom prst="line">
                      <a:avLst/>
                    </a:prstGeom>
                    <a:grp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2" name="Oval 111">
                      <a:extLst>
                        <a:ext uri="{FF2B5EF4-FFF2-40B4-BE49-F238E27FC236}">
                          <a16:creationId xmlns:a16="http://schemas.microsoft.com/office/drawing/2014/main" id="{EC43C943-BB09-4B5E-8F63-1B780FB8A1BC}"/>
                        </a:ext>
                      </a:extLst>
                    </p:cNvPr>
                    <p:cNvSpPr/>
                    <p:nvPr/>
                  </p:nvSpPr>
                  <p:spPr>
                    <a:xfrm>
                      <a:off x="2631995" y="3267205"/>
                      <a:ext cx="45719" cy="4729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328" name="Group 327">
                    <a:extLst>
                      <a:ext uri="{FF2B5EF4-FFF2-40B4-BE49-F238E27FC236}">
                        <a16:creationId xmlns:a16="http://schemas.microsoft.com/office/drawing/2014/main" id="{529DBFBE-8E4A-46A4-81E6-0577ECC36CB5}"/>
                      </a:ext>
                    </a:extLst>
                  </p:cNvPr>
                  <p:cNvGrpSpPr/>
                  <p:nvPr/>
                </p:nvGrpSpPr>
                <p:grpSpPr>
                  <a:xfrm>
                    <a:off x="3494599" y="3241571"/>
                    <a:ext cx="45719" cy="72000"/>
                    <a:chOff x="3494599" y="3241571"/>
                    <a:chExt cx="45719" cy="72000"/>
                  </a:xfrm>
                </p:grpSpPr>
                <p:cxnSp>
                  <p:nvCxnSpPr>
                    <p:cNvPr id="109" name="Straight Connector 108">
                      <a:extLst>
                        <a:ext uri="{FF2B5EF4-FFF2-40B4-BE49-F238E27FC236}">
                          <a16:creationId xmlns:a16="http://schemas.microsoft.com/office/drawing/2014/main" id="{BA7E4089-1FF0-43C0-B2E7-1C8F48ADA71A}"/>
                        </a:ext>
                      </a:extLst>
                    </p:cNvPr>
                    <p:cNvCxnSpPr>
                      <a:cxnSpLocks/>
                    </p:cNvCxnSpPr>
                    <p:nvPr/>
                  </p:nvCxnSpPr>
                  <p:spPr>
                    <a:xfrm>
                      <a:off x="3517458" y="3241571"/>
                      <a:ext cx="0" cy="72000"/>
                    </a:xfrm>
                    <a:prstGeom prst="line">
                      <a:avLst/>
                    </a:prstGeom>
                    <a:solidFill>
                      <a:srgbClr val="0DC5E8"/>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324A638F-81CE-4A62-B0F2-1D731DB83C50}"/>
                        </a:ext>
                      </a:extLst>
                    </p:cNvPr>
                    <p:cNvCxnSpPr>
                      <a:cxnSpLocks/>
                    </p:cNvCxnSpPr>
                    <p:nvPr/>
                  </p:nvCxnSpPr>
                  <p:spPr>
                    <a:xfrm>
                      <a:off x="3494599" y="3244365"/>
                      <a:ext cx="45719" cy="0"/>
                    </a:xfrm>
                    <a:prstGeom prst="line">
                      <a:avLst/>
                    </a:prstGeom>
                    <a:solidFill>
                      <a:srgbClr val="0DC5E8"/>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09B9890-BBE3-4BDA-84B3-F13539484699}"/>
                        </a:ext>
                      </a:extLst>
                    </p:cNvPr>
                    <p:cNvCxnSpPr>
                      <a:cxnSpLocks/>
                    </p:cNvCxnSpPr>
                    <p:nvPr/>
                  </p:nvCxnSpPr>
                  <p:spPr>
                    <a:xfrm>
                      <a:off x="3494599" y="3311348"/>
                      <a:ext cx="45719" cy="0"/>
                    </a:xfrm>
                    <a:prstGeom prst="line">
                      <a:avLst/>
                    </a:prstGeom>
                    <a:solidFill>
                      <a:srgbClr val="0DC5E8"/>
                    </a:solidFill>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3" name="Oval 112">
                      <a:extLst>
                        <a:ext uri="{FF2B5EF4-FFF2-40B4-BE49-F238E27FC236}">
                          <a16:creationId xmlns:a16="http://schemas.microsoft.com/office/drawing/2014/main" id="{F4B8BD7A-F2EB-41CE-8E1E-7A120F444205}"/>
                        </a:ext>
                      </a:extLst>
                    </p:cNvPr>
                    <p:cNvSpPr/>
                    <p:nvPr/>
                  </p:nvSpPr>
                  <p:spPr>
                    <a:xfrm>
                      <a:off x="3494599" y="3254557"/>
                      <a:ext cx="45719" cy="4729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117" name="Freeform: Shape 116">
                    <a:extLst>
                      <a:ext uri="{FF2B5EF4-FFF2-40B4-BE49-F238E27FC236}">
                        <a16:creationId xmlns:a16="http://schemas.microsoft.com/office/drawing/2014/main" id="{C06D524A-37AE-4B70-BFA9-360E1E041F32}"/>
                      </a:ext>
                    </a:extLst>
                  </p:cNvPr>
                  <p:cNvSpPr/>
                  <p:nvPr/>
                </p:nvSpPr>
                <p:spPr>
                  <a:xfrm>
                    <a:off x="1225487" y="2841717"/>
                    <a:ext cx="2290763" cy="445293"/>
                  </a:xfrm>
                  <a:custGeom>
                    <a:avLst/>
                    <a:gdLst>
                      <a:gd name="connsiteX0" fmla="*/ 2290763 w 2290763"/>
                      <a:gd name="connsiteY0" fmla="*/ 431006 h 445293"/>
                      <a:gd name="connsiteX1" fmla="*/ 1435894 w 2290763"/>
                      <a:gd name="connsiteY1" fmla="*/ 445293 h 445293"/>
                      <a:gd name="connsiteX2" fmla="*/ 0 w 2290763"/>
                      <a:gd name="connsiteY2" fmla="*/ 0 h 445293"/>
                    </a:gdLst>
                    <a:ahLst/>
                    <a:cxnLst>
                      <a:cxn ang="0">
                        <a:pos x="connsiteX0" y="connsiteY0"/>
                      </a:cxn>
                      <a:cxn ang="0">
                        <a:pos x="connsiteX1" y="connsiteY1"/>
                      </a:cxn>
                      <a:cxn ang="0">
                        <a:pos x="connsiteX2" y="connsiteY2"/>
                      </a:cxn>
                    </a:cxnLst>
                    <a:rect l="l" t="t" r="r" b="b"/>
                    <a:pathLst>
                      <a:path w="2290763" h="445293">
                        <a:moveTo>
                          <a:pt x="2290763" y="431006"/>
                        </a:moveTo>
                        <a:lnTo>
                          <a:pt x="1435894" y="445293"/>
                        </a:lnTo>
                        <a:lnTo>
                          <a:pt x="0" y="0"/>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cxnSp>
              <p:nvCxnSpPr>
                <p:cNvPr id="199" name="Straight Connector 198">
                  <a:extLst>
                    <a:ext uri="{FF2B5EF4-FFF2-40B4-BE49-F238E27FC236}">
                      <a16:creationId xmlns:a16="http://schemas.microsoft.com/office/drawing/2014/main" id="{B66B261A-51DA-492F-B146-E11A1F4B435C}"/>
                    </a:ext>
                  </a:extLst>
                </p:cNvPr>
                <p:cNvCxnSpPr/>
                <p:nvPr/>
              </p:nvCxnSpPr>
              <p:spPr>
                <a:xfrm flipH="1">
                  <a:off x="1202331" y="2891308"/>
                  <a:ext cx="54000"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grpSp>
        <p:grpSp>
          <p:nvGrpSpPr>
            <p:cNvPr id="324" name="Group 323">
              <a:extLst>
                <a:ext uri="{FF2B5EF4-FFF2-40B4-BE49-F238E27FC236}">
                  <a16:creationId xmlns:a16="http://schemas.microsoft.com/office/drawing/2014/main" id="{14E3AC6A-5C1E-4657-8AB0-422313C446ED}"/>
                </a:ext>
              </a:extLst>
            </p:cNvPr>
            <p:cNvGrpSpPr/>
            <p:nvPr/>
          </p:nvGrpSpPr>
          <p:grpSpPr>
            <a:xfrm>
              <a:off x="1202331" y="2740947"/>
              <a:ext cx="2340599" cy="1202223"/>
              <a:chOff x="1202331" y="2740947"/>
              <a:chExt cx="2340599" cy="1202223"/>
            </a:xfrm>
          </p:grpSpPr>
          <p:cxnSp>
            <p:nvCxnSpPr>
              <p:cNvPr id="192" name="Straight Connector 191">
                <a:extLst>
                  <a:ext uri="{FF2B5EF4-FFF2-40B4-BE49-F238E27FC236}">
                    <a16:creationId xmlns:a16="http://schemas.microsoft.com/office/drawing/2014/main" id="{47E138F1-7F90-4099-8199-17F5DCA477E9}"/>
                  </a:ext>
                </a:extLst>
              </p:cNvPr>
              <p:cNvCxnSpPr/>
              <p:nvPr/>
            </p:nvCxnSpPr>
            <p:spPr>
              <a:xfrm flipH="1">
                <a:off x="1202331" y="2740947"/>
                <a:ext cx="54000"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23" name="Group 322">
                <a:extLst>
                  <a:ext uri="{FF2B5EF4-FFF2-40B4-BE49-F238E27FC236}">
                    <a16:creationId xmlns:a16="http://schemas.microsoft.com/office/drawing/2014/main" id="{53599CB8-1BA3-4D3F-8C0D-041416FE8D0B}"/>
                  </a:ext>
                </a:extLst>
              </p:cNvPr>
              <p:cNvGrpSpPr/>
              <p:nvPr/>
            </p:nvGrpSpPr>
            <p:grpSpPr>
              <a:xfrm>
                <a:off x="1206276" y="2778521"/>
                <a:ext cx="2336654" cy="1164649"/>
                <a:chOff x="1206276" y="2778521"/>
                <a:chExt cx="2336654" cy="1164649"/>
              </a:xfrm>
            </p:grpSpPr>
            <p:cxnSp>
              <p:nvCxnSpPr>
                <p:cNvPr id="158" name="Straight Connector 157">
                  <a:extLst>
                    <a:ext uri="{FF2B5EF4-FFF2-40B4-BE49-F238E27FC236}">
                      <a16:creationId xmlns:a16="http://schemas.microsoft.com/office/drawing/2014/main" id="{ECC50C85-D978-4E0D-9028-A354B7278644}"/>
                    </a:ext>
                  </a:extLst>
                </p:cNvPr>
                <p:cNvCxnSpPr>
                  <a:cxnSpLocks/>
                </p:cNvCxnSpPr>
                <p:nvPr/>
              </p:nvCxnSpPr>
              <p:spPr>
                <a:xfrm>
                  <a:off x="3494262" y="3717243"/>
                  <a:ext cx="45719"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13" name="Group 312">
                  <a:extLst>
                    <a:ext uri="{FF2B5EF4-FFF2-40B4-BE49-F238E27FC236}">
                      <a16:creationId xmlns:a16="http://schemas.microsoft.com/office/drawing/2014/main" id="{44FC4CB6-43B2-479A-BD5F-6FB9559F3F86}"/>
                    </a:ext>
                  </a:extLst>
                </p:cNvPr>
                <p:cNvGrpSpPr/>
                <p:nvPr/>
              </p:nvGrpSpPr>
              <p:grpSpPr>
                <a:xfrm>
                  <a:off x="1206276" y="2778521"/>
                  <a:ext cx="2336654" cy="1164649"/>
                  <a:chOff x="1204873" y="2774053"/>
                  <a:chExt cx="2336654" cy="1164649"/>
                </a:xfrm>
              </p:grpSpPr>
              <p:cxnSp>
                <p:nvCxnSpPr>
                  <p:cNvPr id="314" name="Straight Connector 313">
                    <a:extLst>
                      <a:ext uri="{FF2B5EF4-FFF2-40B4-BE49-F238E27FC236}">
                        <a16:creationId xmlns:a16="http://schemas.microsoft.com/office/drawing/2014/main" id="{E7C78B03-99D2-43EF-A5E2-474EDB1674D1}"/>
                      </a:ext>
                    </a:extLst>
                  </p:cNvPr>
                  <p:cNvCxnSpPr/>
                  <p:nvPr/>
                </p:nvCxnSpPr>
                <p:spPr>
                  <a:xfrm>
                    <a:off x="3518667" y="3708302"/>
                    <a:ext cx="0" cy="23040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8EB69E4F-9E84-4513-BD91-BB09F152D4BB}"/>
                      </a:ext>
                    </a:extLst>
                  </p:cNvPr>
                  <p:cNvCxnSpPr>
                    <a:cxnSpLocks/>
                  </p:cNvCxnSpPr>
                  <p:nvPr/>
                </p:nvCxnSpPr>
                <p:spPr>
                  <a:xfrm>
                    <a:off x="3495808" y="3933862"/>
                    <a:ext cx="45719"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16" name="Group 315">
                    <a:extLst>
                      <a:ext uri="{FF2B5EF4-FFF2-40B4-BE49-F238E27FC236}">
                        <a16:creationId xmlns:a16="http://schemas.microsoft.com/office/drawing/2014/main" id="{FAF2827F-1786-479C-8323-D756EAF5F958}"/>
                      </a:ext>
                    </a:extLst>
                  </p:cNvPr>
                  <p:cNvGrpSpPr/>
                  <p:nvPr/>
                </p:nvGrpSpPr>
                <p:grpSpPr>
                  <a:xfrm>
                    <a:off x="1204873" y="2774053"/>
                    <a:ext cx="2336617" cy="1056172"/>
                    <a:chOff x="1204873" y="2774053"/>
                    <a:chExt cx="2336617" cy="1056172"/>
                  </a:xfrm>
                </p:grpSpPr>
                <p:grpSp>
                  <p:nvGrpSpPr>
                    <p:cNvPr id="317" name="Group 316">
                      <a:extLst>
                        <a:ext uri="{FF2B5EF4-FFF2-40B4-BE49-F238E27FC236}">
                          <a16:creationId xmlns:a16="http://schemas.microsoft.com/office/drawing/2014/main" id="{BE69EC33-74DF-4A56-A8EC-453B3A2CACC1}"/>
                        </a:ext>
                      </a:extLst>
                    </p:cNvPr>
                    <p:cNvGrpSpPr/>
                    <p:nvPr/>
                  </p:nvGrpSpPr>
                  <p:grpSpPr>
                    <a:xfrm>
                      <a:off x="1204873" y="2774053"/>
                      <a:ext cx="2316139" cy="1029689"/>
                      <a:chOff x="1204873" y="2774053"/>
                      <a:chExt cx="2316139" cy="1029689"/>
                    </a:xfrm>
                  </p:grpSpPr>
                  <p:sp>
                    <p:nvSpPr>
                      <p:cNvPr id="319" name="Freeform: Shape 318">
                        <a:extLst>
                          <a:ext uri="{FF2B5EF4-FFF2-40B4-BE49-F238E27FC236}">
                            <a16:creationId xmlns:a16="http://schemas.microsoft.com/office/drawing/2014/main" id="{E4CC6737-AE90-44DF-AD79-942C42874513}"/>
                          </a:ext>
                        </a:extLst>
                      </p:cNvPr>
                      <p:cNvSpPr/>
                      <p:nvPr/>
                    </p:nvSpPr>
                    <p:spPr>
                      <a:xfrm>
                        <a:off x="1227868" y="2796473"/>
                        <a:ext cx="2293144" cy="1007269"/>
                      </a:xfrm>
                      <a:custGeom>
                        <a:avLst/>
                        <a:gdLst>
                          <a:gd name="connsiteX0" fmla="*/ 2293144 w 2293144"/>
                          <a:gd name="connsiteY0" fmla="*/ 1007269 h 1007269"/>
                          <a:gd name="connsiteX1" fmla="*/ 1428750 w 2293144"/>
                          <a:gd name="connsiteY1" fmla="*/ 769144 h 1007269"/>
                          <a:gd name="connsiteX2" fmla="*/ 0 w 2293144"/>
                          <a:gd name="connsiteY2" fmla="*/ 0 h 1007269"/>
                        </a:gdLst>
                        <a:ahLst/>
                        <a:cxnLst>
                          <a:cxn ang="0">
                            <a:pos x="connsiteX0" y="connsiteY0"/>
                          </a:cxn>
                          <a:cxn ang="0">
                            <a:pos x="connsiteX1" y="connsiteY1"/>
                          </a:cxn>
                          <a:cxn ang="0">
                            <a:pos x="connsiteX2" y="connsiteY2"/>
                          </a:cxn>
                        </a:cxnLst>
                        <a:rect l="l" t="t" r="r" b="b"/>
                        <a:pathLst>
                          <a:path w="2293144" h="1007269">
                            <a:moveTo>
                              <a:pt x="2293144" y="1007269"/>
                            </a:moveTo>
                            <a:lnTo>
                              <a:pt x="1428750" y="769144"/>
                            </a:lnTo>
                            <a:lnTo>
                              <a:pt x="0" y="0"/>
                            </a:lnTo>
                          </a:path>
                        </a:pathLst>
                      </a:cu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320" name="Straight Connector 319">
                        <a:extLst>
                          <a:ext uri="{FF2B5EF4-FFF2-40B4-BE49-F238E27FC236}">
                            <a16:creationId xmlns:a16="http://schemas.microsoft.com/office/drawing/2014/main" id="{BFAAA9CE-287A-4FDA-BA5C-0A84410C0A1D}"/>
                          </a:ext>
                        </a:extLst>
                      </p:cNvPr>
                      <p:cNvCxnSpPr/>
                      <p:nvPr/>
                    </p:nvCxnSpPr>
                    <p:spPr>
                      <a:xfrm>
                        <a:off x="2657355" y="3475384"/>
                        <a:ext cx="0" cy="22320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BD5E6995-24CE-40B6-8480-F5605C2B294A}"/>
                          </a:ext>
                        </a:extLst>
                      </p:cNvPr>
                      <p:cNvCxnSpPr>
                        <a:cxnSpLocks/>
                      </p:cNvCxnSpPr>
                      <p:nvPr/>
                    </p:nvCxnSpPr>
                    <p:spPr>
                      <a:xfrm>
                        <a:off x="2634496" y="3484046"/>
                        <a:ext cx="45719" cy="0"/>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22" name="Oval 321">
                        <a:extLst>
                          <a:ext uri="{FF2B5EF4-FFF2-40B4-BE49-F238E27FC236}">
                            <a16:creationId xmlns:a16="http://schemas.microsoft.com/office/drawing/2014/main" id="{47EF1B4F-716F-40FE-BEF0-15F1015332F8}"/>
                          </a:ext>
                        </a:extLst>
                      </p:cNvPr>
                      <p:cNvSpPr/>
                      <p:nvPr/>
                    </p:nvSpPr>
                    <p:spPr>
                      <a:xfrm>
                        <a:off x="2633609" y="3541165"/>
                        <a:ext cx="45719" cy="4729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1" name="Oval 330">
                        <a:extLst>
                          <a:ext uri="{FF2B5EF4-FFF2-40B4-BE49-F238E27FC236}">
                            <a16:creationId xmlns:a16="http://schemas.microsoft.com/office/drawing/2014/main" id="{BCF6E87E-7CE0-4E84-AA52-F5C0FBEB3A7E}"/>
                          </a:ext>
                        </a:extLst>
                      </p:cNvPr>
                      <p:cNvSpPr/>
                      <p:nvPr/>
                    </p:nvSpPr>
                    <p:spPr>
                      <a:xfrm>
                        <a:off x="1204873" y="2774053"/>
                        <a:ext cx="45719" cy="4729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318" name="Oval 317">
                      <a:extLst>
                        <a:ext uri="{FF2B5EF4-FFF2-40B4-BE49-F238E27FC236}">
                          <a16:creationId xmlns:a16="http://schemas.microsoft.com/office/drawing/2014/main" id="{F3F3D673-D663-487E-A15A-7ADC3117BDC9}"/>
                        </a:ext>
                      </a:extLst>
                    </p:cNvPr>
                    <p:cNvSpPr/>
                    <p:nvPr/>
                  </p:nvSpPr>
                  <p:spPr>
                    <a:xfrm>
                      <a:off x="3495771" y="3782935"/>
                      <a:ext cx="45719" cy="4729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grpSp>
        </p:grpSp>
        <p:cxnSp>
          <p:nvCxnSpPr>
            <p:cNvPr id="335" name="Straight Connector 334">
              <a:extLst>
                <a:ext uri="{FF2B5EF4-FFF2-40B4-BE49-F238E27FC236}">
                  <a16:creationId xmlns:a16="http://schemas.microsoft.com/office/drawing/2014/main" id="{9FB24CA9-C330-4C7A-8424-A528871F4743}"/>
                </a:ext>
              </a:extLst>
            </p:cNvPr>
            <p:cNvCxnSpPr>
              <a:cxnSpLocks/>
            </p:cNvCxnSpPr>
            <p:nvPr/>
          </p:nvCxnSpPr>
          <p:spPr>
            <a:xfrm>
              <a:off x="1228565" y="2745314"/>
              <a:ext cx="1351" cy="149095"/>
            </a:xfrm>
            <a:prstGeom prst="line">
              <a:avLst/>
            </a:prstGeom>
            <a:ln w="127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0706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C8C550B-0BB3-914D-B6D8-E0353CAE84E9}"/>
              </a:ext>
            </a:extLst>
          </p:cNvPr>
          <p:cNvSpPr/>
          <p:nvPr/>
        </p:nvSpPr>
        <p:spPr bwMode="gray">
          <a:xfrm>
            <a:off x="83026" y="2235457"/>
            <a:ext cx="2364555" cy="3722816"/>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dirty="0" err="1">
              <a:solidFill>
                <a:schemeClr val="tx1"/>
              </a:solidFill>
              <a:latin typeface="+mj-lt"/>
            </a:endParaRPr>
          </a:p>
        </p:txBody>
      </p:sp>
      <p:sp>
        <p:nvSpPr>
          <p:cNvPr id="318" name="Rechteck 8">
            <a:extLst>
              <a:ext uri="{FF2B5EF4-FFF2-40B4-BE49-F238E27FC236}">
                <a16:creationId xmlns:a16="http://schemas.microsoft.com/office/drawing/2014/main" id="{590BFDEA-5C61-4E58-B8DC-A64A82BF8935}"/>
              </a:ext>
            </a:extLst>
          </p:cNvPr>
          <p:cNvSpPr/>
          <p:nvPr/>
        </p:nvSpPr>
        <p:spPr bwMode="gray">
          <a:xfrm>
            <a:off x="2495477" y="2235457"/>
            <a:ext cx="2364555" cy="3722811"/>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dirty="0" err="1">
              <a:solidFill>
                <a:schemeClr val="tx1"/>
              </a:solidFill>
              <a:latin typeface="+mj-lt"/>
            </a:endParaRP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HBV-specific T cell receptors with high functional avidity redirect T cells to eliminate HBV </a:t>
            </a: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US" dirty="0" err="1"/>
              <a:t>Wisskirchen</a:t>
            </a:r>
            <a:r>
              <a:rPr lang="en-US" dirty="0"/>
              <a:t> </a:t>
            </a:r>
            <a:r>
              <a:rPr lang="en-GB" dirty="0"/>
              <a:t>K, et al. ILC 2018, #PS-031</a:t>
            </a:r>
          </a:p>
        </p:txBody>
      </p:sp>
      <p:sp>
        <p:nvSpPr>
          <p:cNvPr id="12" name="Rechteck 11">
            <a:extLst>
              <a:ext uri="{FF2B5EF4-FFF2-40B4-BE49-F238E27FC236}">
                <a16:creationId xmlns:a16="http://schemas.microsoft.com/office/drawing/2014/main" id="{E9663BEE-6324-0241-B9A4-F801782BFF3D}"/>
              </a:ext>
            </a:extLst>
          </p:cNvPr>
          <p:cNvSpPr/>
          <p:nvPr/>
        </p:nvSpPr>
        <p:spPr>
          <a:xfrm>
            <a:off x="298045" y="2289502"/>
            <a:ext cx="1959191" cy="261610"/>
          </a:xfrm>
          <a:prstGeom prst="rect">
            <a:avLst/>
          </a:prstGeom>
        </p:spPr>
        <p:txBody>
          <a:bodyPr wrap="none">
            <a:spAutoFit/>
          </a:bodyPr>
          <a:lstStyle/>
          <a:p>
            <a:r>
              <a:rPr lang="en-US" sz="1100" b="1" dirty="0">
                <a:ln w="0"/>
                <a:latin typeface="Arial" charset="0"/>
              </a:rPr>
              <a:t>Elimination of HBV </a:t>
            </a:r>
            <a:r>
              <a:rPr lang="en-US" sz="1100" b="1" i="1" dirty="0">
                <a:ln w="0"/>
                <a:latin typeface="Arial" charset="0"/>
              </a:rPr>
              <a:t>in vitro</a:t>
            </a:r>
          </a:p>
        </p:txBody>
      </p:sp>
      <p:grpSp>
        <p:nvGrpSpPr>
          <p:cNvPr id="17" name="Gruppierung 48">
            <a:extLst>
              <a:ext uri="{FF2B5EF4-FFF2-40B4-BE49-F238E27FC236}">
                <a16:creationId xmlns:a16="http://schemas.microsoft.com/office/drawing/2014/main" id="{C6A6C5C6-222E-B141-BFED-3767A0909A19}"/>
              </a:ext>
            </a:extLst>
          </p:cNvPr>
          <p:cNvGrpSpPr/>
          <p:nvPr/>
        </p:nvGrpSpPr>
        <p:grpSpPr>
          <a:xfrm>
            <a:off x="1785560" y="2579455"/>
            <a:ext cx="566836" cy="309457"/>
            <a:chOff x="419182" y="3990614"/>
            <a:chExt cx="1729495" cy="1014377"/>
          </a:xfrm>
        </p:grpSpPr>
        <p:sp>
          <p:nvSpPr>
            <p:cNvPr id="18" name="Ellipse 77">
              <a:extLst>
                <a:ext uri="{FF2B5EF4-FFF2-40B4-BE49-F238E27FC236}">
                  <a16:creationId xmlns:a16="http://schemas.microsoft.com/office/drawing/2014/main" id="{BAE9BC5A-747C-0446-8041-1F3C37971949}"/>
                </a:ext>
              </a:extLst>
            </p:cNvPr>
            <p:cNvSpPr/>
            <p:nvPr/>
          </p:nvSpPr>
          <p:spPr>
            <a:xfrm>
              <a:off x="419182" y="4392487"/>
              <a:ext cx="1728737" cy="612504"/>
            </a:xfrm>
            <a:prstGeom prst="ellipse">
              <a:avLst/>
            </a:prstGeom>
            <a:solidFill>
              <a:sysClr val="window" lastClr="FFFFFF">
                <a:lumMod val="85000"/>
              </a:sysClr>
            </a:solidFill>
            <a:ln w="6350" cap="flat" cmpd="sng" algn="ctr">
              <a:solidFill>
                <a:srgbClr val="9C9C9C"/>
              </a:solidFill>
              <a:prstDash val="solid"/>
            </a:ln>
            <a:effectLst/>
          </p:spPr>
          <p:txBody>
            <a:bodyPr rtlCol="0" anchor="ctr"/>
            <a:lstStyle/>
            <a:p>
              <a:pPr algn="ctr" defTabSz="685709">
                <a:defRPr/>
              </a:pPr>
              <a:endParaRPr lang="en-US" sz="1050" kern="0">
                <a:solidFill>
                  <a:sysClr val="window" lastClr="FFFFFF"/>
                </a:solidFill>
                <a:latin typeface="Arial"/>
                <a:cs typeface="Arial"/>
              </a:endParaRPr>
            </a:p>
          </p:txBody>
        </p:sp>
        <p:cxnSp>
          <p:nvCxnSpPr>
            <p:cNvPr id="19" name="Gerade Verbindung 50">
              <a:extLst>
                <a:ext uri="{FF2B5EF4-FFF2-40B4-BE49-F238E27FC236}">
                  <a16:creationId xmlns:a16="http://schemas.microsoft.com/office/drawing/2014/main" id="{47B9BFDA-0A3E-A548-BA68-2C29072F7F27}"/>
                </a:ext>
              </a:extLst>
            </p:cNvPr>
            <p:cNvCxnSpPr/>
            <p:nvPr/>
          </p:nvCxnSpPr>
          <p:spPr>
            <a:xfrm rot="5400000">
              <a:off x="302780" y="4581578"/>
              <a:ext cx="233564" cy="759"/>
            </a:xfrm>
            <a:prstGeom prst="line">
              <a:avLst/>
            </a:prstGeom>
            <a:noFill/>
            <a:ln w="6350" cap="flat" cmpd="sng" algn="ctr">
              <a:solidFill>
                <a:srgbClr val="9C9C9C"/>
              </a:solidFill>
              <a:prstDash val="solid"/>
            </a:ln>
            <a:effectLst/>
          </p:spPr>
        </p:cxnSp>
        <p:cxnSp>
          <p:nvCxnSpPr>
            <p:cNvPr id="20" name="Gerade Verbindung 51">
              <a:extLst>
                <a:ext uri="{FF2B5EF4-FFF2-40B4-BE49-F238E27FC236}">
                  <a16:creationId xmlns:a16="http://schemas.microsoft.com/office/drawing/2014/main" id="{F810AF81-36D7-B242-9FD2-86019D28A8B5}"/>
                </a:ext>
              </a:extLst>
            </p:cNvPr>
            <p:cNvCxnSpPr/>
            <p:nvPr/>
          </p:nvCxnSpPr>
          <p:spPr>
            <a:xfrm rot="5400000">
              <a:off x="2031516" y="4553242"/>
              <a:ext cx="233564" cy="759"/>
            </a:xfrm>
            <a:prstGeom prst="line">
              <a:avLst/>
            </a:prstGeom>
            <a:noFill/>
            <a:ln w="6350" cap="flat" cmpd="sng" algn="ctr">
              <a:solidFill>
                <a:srgbClr val="9C9C9C"/>
              </a:solidFill>
              <a:prstDash val="solid"/>
            </a:ln>
            <a:effectLst/>
          </p:spPr>
        </p:cxnSp>
        <p:pic>
          <p:nvPicPr>
            <p:cNvPr id="21" name="Bild 52" descr="MHC.png">
              <a:extLst>
                <a:ext uri="{FF2B5EF4-FFF2-40B4-BE49-F238E27FC236}">
                  <a16:creationId xmlns:a16="http://schemas.microsoft.com/office/drawing/2014/main" id="{CCA43A3D-7415-B546-85F1-4103286AF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54" y="4441320"/>
              <a:ext cx="97499" cy="144000"/>
            </a:xfrm>
            <a:prstGeom prst="rect">
              <a:avLst/>
            </a:prstGeom>
          </p:spPr>
        </p:pic>
        <p:grpSp>
          <p:nvGrpSpPr>
            <p:cNvPr id="22" name="Gruppierung 53">
              <a:extLst>
                <a:ext uri="{FF2B5EF4-FFF2-40B4-BE49-F238E27FC236}">
                  <a16:creationId xmlns:a16="http://schemas.microsoft.com/office/drawing/2014/main" id="{D5E477CC-3548-2647-9A79-8E0CB5D78A30}"/>
                </a:ext>
              </a:extLst>
            </p:cNvPr>
            <p:cNvGrpSpPr>
              <a:grpSpLocks noChangeAspect="1"/>
            </p:cNvGrpSpPr>
            <p:nvPr/>
          </p:nvGrpSpPr>
          <p:grpSpPr>
            <a:xfrm>
              <a:off x="1217737" y="4410622"/>
              <a:ext cx="279406" cy="144000"/>
              <a:chOff x="8037986" y="6214885"/>
              <a:chExt cx="682176" cy="351578"/>
            </a:xfrm>
          </p:grpSpPr>
          <p:sp>
            <p:nvSpPr>
              <p:cNvPr id="36" name="Oval 67">
                <a:extLst>
                  <a:ext uri="{FF2B5EF4-FFF2-40B4-BE49-F238E27FC236}">
                    <a16:creationId xmlns:a16="http://schemas.microsoft.com/office/drawing/2014/main" id="{434B34AD-2588-B448-BB24-09B4296365B1}"/>
                  </a:ext>
                </a:extLst>
              </p:cNvPr>
              <p:cNvSpPr/>
              <p:nvPr/>
            </p:nvSpPr>
            <p:spPr>
              <a:xfrm rot="10800000">
                <a:off x="8574497" y="6214885"/>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37" name="Oval 68">
                <a:extLst>
                  <a:ext uri="{FF2B5EF4-FFF2-40B4-BE49-F238E27FC236}">
                    <a16:creationId xmlns:a16="http://schemas.microsoft.com/office/drawing/2014/main" id="{05FB9880-697C-D943-9BF2-C184CB97A7A5}"/>
                  </a:ext>
                </a:extLst>
              </p:cNvPr>
              <p:cNvSpPr/>
              <p:nvPr/>
            </p:nvSpPr>
            <p:spPr>
              <a:xfrm rot="10800000">
                <a:off x="8063429" y="6471592"/>
                <a:ext cx="43625" cy="43625"/>
              </a:xfrm>
              <a:prstGeom prst="ellipse">
                <a:avLst/>
              </a:prstGeom>
              <a:solidFill>
                <a:srgbClr val="4F81BD"/>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38" name="Oval 69">
                <a:extLst>
                  <a:ext uri="{FF2B5EF4-FFF2-40B4-BE49-F238E27FC236}">
                    <a16:creationId xmlns:a16="http://schemas.microsoft.com/office/drawing/2014/main" id="{C4D96A4B-7EEB-0243-B6CB-8C4A9D9CC98D}"/>
                  </a:ext>
                </a:extLst>
              </p:cNvPr>
              <p:cNvSpPr/>
              <p:nvPr/>
            </p:nvSpPr>
            <p:spPr>
              <a:xfrm rot="10800000">
                <a:off x="8240322" y="6414806"/>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39" name="Oval 70">
                <a:extLst>
                  <a:ext uri="{FF2B5EF4-FFF2-40B4-BE49-F238E27FC236}">
                    <a16:creationId xmlns:a16="http://schemas.microsoft.com/office/drawing/2014/main" id="{96E49CA7-3A47-AC42-9D02-2623BBD6EECA}"/>
                  </a:ext>
                </a:extLst>
              </p:cNvPr>
              <p:cNvSpPr/>
              <p:nvPr/>
            </p:nvSpPr>
            <p:spPr>
              <a:xfrm rot="10800000" flipH="1">
                <a:off x="8404100" y="6301236"/>
                <a:ext cx="4366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0" name="Gleichschenkliges Dreieck 316">
                <a:extLst>
                  <a:ext uri="{FF2B5EF4-FFF2-40B4-BE49-F238E27FC236}">
                    <a16:creationId xmlns:a16="http://schemas.microsoft.com/office/drawing/2014/main" id="{DDCE7FCA-C794-F341-A974-C4C8A16A14AD}"/>
                  </a:ext>
                </a:extLst>
              </p:cNvPr>
              <p:cNvSpPr/>
              <p:nvPr/>
            </p:nvSpPr>
            <p:spPr>
              <a:xfrm rot="10800000">
                <a:off x="8517711" y="6463528"/>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1" name="Gleichschenkliges Dreieck 317">
                <a:extLst>
                  <a:ext uri="{FF2B5EF4-FFF2-40B4-BE49-F238E27FC236}">
                    <a16:creationId xmlns:a16="http://schemas.microsoft.com/office/drawing/2014/main" id="{D5EFA915-DF62-FE48-A8EB-B83F9AEA93D7}"/>
                  </a:ext>
                </a:extLst>
              </p:cNvPr>
              <p:cNvSpPr/>
              <p:nvPr/>
            </p:nvSpPr>
            <p:spPr>
              <a:xfrm rot="10800000">
                <a:off x="8130579" y="6356973"/>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2" name="Gleichschenkliges Dreieck 318">
                <a:extLst>
                  <a:ext uri="{FF2B5EF4-FFF2-40B4-BE49-F238E27FC236}">
                    <a16:creationId xmlns:a16="http://schemas.microsoft.com/office/drawing/2014/main" id="{C773A9A5-E295-8141-8013-515AE06E6774}"/>
                  </a:ext>
                </a:extLst>
              </p:cNvPr>
              <p:cNvSpPr/>
              <p:nvPr/>
            </p:nvSpPr>
            <p:spPr>
              <a:xfrm rot="10800000">
                <a:off x="8205392" y="6514774"/>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3" name="Oval 74">
                <a:extLst>
                  <a:ext uri="{FF2B5EF4-FFF2-40B4-BE49-F238E27FC236}">
                    <a16:creationId xmlns:a16="http://schemas.microsoft.com/office/drawing/2014/main" id="{5DA62ACB-B98A-A74D-80B5-C02E010F197A}"/>
                  </a:ext>
                </a:extLst>
              </p:cNvPr>
              <p:cNvSpPr/>
              <p:nvPr/>
            </p:nvSpPr>
            <p:spPr>
              <a:xfrm rot="10800000">
                <a:off x="8037986" y="6297837"/>
                <a:ext cx="43625" cy="43625"/>
              </a:xfrm>
              <a:prstGeom prst="ellipse">
                <a:avLst/>
              </a:prstGeom>
              <a:solidFill>
                <a:schemeClr val="accent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 name="Oval 75">
                <a:extLst>
                  <a:ext uri="{FF2B5EF4-FFF2-40B4-BE49-F238E27FC236}">
                    <a16:creationId xmlns:a16="http://schemas.microsoft.com/office/drawing/2014/main" id="{17994FC6-DBDA-CA43-8475-3DFDC409E1CF}"/>
                  </a:ext>
                </a:extLst>
              </p:cNvPr>
              <p:cNvSpPr/>
              <p:nvPr/>
            </p:nvSpPr>
            <p:spPr>
              <a:xfrm rot="10800000">
                <a:off x="8676537" y="6382818"/>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5" name="Rechtwinkliges Dreieck 44">
                <a:extLst>
                  <a:ext uri="{FF2B5EF4-FFF2-40B4-BE49-F238E27FC236}">
                    <a16:creationId xmlns:a16="http://schemas.microsoft.com/office/drawing/2014/main" id="{B8541B54-7DD4-6A48-A0D0-87078F7C3E40}"/>
                  </a:ext>
                </a:extLst>
              </p:cNvPr>
              <p:cNvSpPr/>
              <p:nvPr/>
            </p:nvSpPr>
            <p:spPr>
              <a:xfrm rot="10800000">
                <a:off x="8330182" y="6485118"/>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6" name="Rechtwinkliges Dreieck 45">
                <a:extLst>
                  <a:ext uri="{FF2B5EF4-FFF2-40B4-BE49-F238E27FC236}">
                    <a16:creationId xmlns:a16="http://schemas.microsoft.com/office/drawing/2014/main" id="{B63FC4AA-6C11-0045-ADCD-FAC55FBD0EEC}"/>
                  </a:ext>
                </a:extLst>
              </p:cNvPr>
              <p:cNvSpPr/>
              <p:nvPr/>
            </p:nvSpPr>
            <p:spPr>
              <a:xfrm rot="10800000">
                <a:off x="8421604" y="6456529"/>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7" name="Rechtwinkliges Dreieck 46">
                <a:extLst>
                  <a:ext uri="{FF2B5EF4-FFF2-40B4-BE49-F238E27FC236}">
                    <a16:creationId xmlns:a16="http://schemas.microsoft.com/office/drawing/2014/main" id="{8875C187-5C4F-6148-9054-2548DC30F200}"/>
                  </a:ext>
                </a:extLst>
              </p:cNvPr>
              <p:cNvSpPr/>
              <p:nvPr/>
            </p:nvSpPr>
            <p:spPr>
              <a:xfrm rot="10800000">
                <a:off x="8211244" y="6254211"/>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grpSp>
        <p:sp>
          <p:nvSpPr>
            <p:cNvPr id="23" name="Abgerundetes Rechteck 22">
              <a:extLst>
                <a:ext uri="{FF2B5EF4-FFF2-40B4-BE49-F238E27FC236}">
                  <a16:creationId xmlns:a16="http://schemas.microsoft.com/office/drawing/2014/main" id="{34EB0886-D327-204F-9597-C22465B85CC3}"/>
                </a:ext>
              </a:extLst>
            </p:cNvPr>
            <p:cNvSpPr/>
            <p:nvPr/>
          </p:nvSpPr>
          <p:spPr bwMode="auto">
            <a:xfrm>
              <a:off x="530353" y="4586639"/>
              <a:ext cx="515765" cy="266065"/>
            </a:xfrm>
            <a:prstGeom prst="roundRect">
              <a:avLst/>
            </a:pr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defRPr/>
              </a:pPr>
              <a:endParaRPr lang="en-US" sz="1050" dirty="0">
                <a:ln w="3175" cmpd="sng">
                  <a:solidFill>
                    <a:schemeClr val="tx1"/>
                  </a:solidFill>
                </a:ln>
              </a:endParaRPr>
            </a:p>
          </p:txBody>
        </p:sp>
        <p:pic>
          <p:nvPicPr>
            <p:cNvPr id="24" name="Picture 383">
              <a:extLst>
                <a:ext uri="{FF2B5EF4-FFF2-40B4-BE49-F238E27FC236}">
                  <a16:creationId xmlns:a16="http://schemas.microsoft.com/office/drawing/2014/main" id="{E9B3F31B-A013-8E4A-B716-E32AD1EB923A}"/>
                </a:ext>
              </a:extLst>
            </p:cNvPr>
            <p:cNvPicPr>
              <a:picLocks noChangeAspect="1" noChangeArrowheads="1"/>
            </p:cNvPicPr>
            <p:nvPr/>
          </p:nvPicPr>
          <p:blipFill>
            <a:blip r:embed="rId4"/>
            <a:srcRect/>
            <a:stretch>
              <a:fillRect/>
            </a:stretch>
          </p:blipFill>
          <p:spPr bwMode="auto">
            <a:xfrm>
              <a:off x="695724" y="4664158"/>
              <a:ext cx="180000" cy="168012"/>
            </a:xfrm>
            <a:prstGeom prst="rect">
              <a:avLst/>
            </a:prstGeom>
            <a:noFill/>
            <a:ln w="9525">
              <a:noFill/>
              <a:miter lim="800000"/>
              <a:headEnd/>
              <a:tailEnd/>
            </a:ln>
          </p:spPr>
        </p:pic>
        <p:pic>
          <p:nvPicPr>
            <p:cNvPr id="25" name="Bild 56" descr="MHC.png">
              <a:extLst>
                <a:ext uri="{FF2B5EF4-FFF2-40B4-BE49-F238E27FC236}">
                  <a16:creationId xmlns:a16="http://schemas.microsoft.com/office/drawing/2014/main" id="{15FF8C26-C363-F147-BE10-28F15AF7D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640" y="4519717"/>
              <a:ext cx="97499" cy="144000"/>
            </a:xfrm>
            <a:prstGeom prst="rect">
              <a:avLst/>
            </a:prstGeom>
          </p:spPr>
        </p:pic>
        <p:pic>
          <p:nvPicPr>
            <p:cNvPr id="26" name="Bild 57" descr="MHC.png">
              <a:extLst>
                <a:ext uri="{FF2B5EF4-FFF2-40B4-BE49-F238E27FC236}">
                  <a16:creationId xmlns:a16="http://schemas.microsoft.com/office/drawing/2014/main" id="{C0C113FE-6557-EF4C-B875-A151AE91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124" y="4481863"/>
              <a:ext cx="97499" cy="144000"/>
            </a:xfrm>
            <a:prstGeom prst="rect">
              <a:avLst/>
            </a:prstGeom>
          </p:spPr>
        </p:pic>
        <p:sp>
          <p:nvSpPr>
            <p:cNvPr id="27" name="Abgerundetes Rechteck 26">
              <a:extLst>
                <a:ext uri="{FF2B5EF4-FFF2-40B4-BE49-F238E27FC236}">
                  <a16:creationId xmlns:a16="http://schemas.microsoft.com/office/drawing/2014/main" id="{B6C621BA-C569-D04F-9E99-3522BA98C43B}"/>
                </a:ext>
              </a:extLst>
            </p:cNvPr>
            <p:cNvSpPr/>
            <p:nvPr/>
          </p:nvSpPr>
          <p:spPr bwMode="auto">
            <a:xfrm>
              <a:off x="1595118" y="4628970"/>
              <a:ext cx="400612" cy="236974"/>
            </a:xfrm>
            <a:prstGeom prst="roundRect">
              <a:avLst/>
            </a:pr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defRPr/>
              </a:pPr>
              <a:endParaRPr lang="en-US" sz="1050" dirty="0">
                <a:ln w="3175" cmpd="sng">
                  <a:solidFill>
                    <a:schemeClr val="tx1"/>
                  </a:solidFill>
                </a:ln>
              </a:endParaRPr>
            </a:p>
          </p:txBody>
        </p:sp>
        <p:pic>
          <p:nvPicPr>
            <p:cNvPr id="28" name="Bild 59" descr="MHC.png">
              <a:extLst>
                <a:ext uri="{FF2B5EF4-FFF2-40B4-BE49-F238E27FC236}">
                  <a16:creationId xmlns:a16="http://schemas.microsoft.com/office/drawing/2014/main" id="{3E427169-B095-CA4D-84C6-8A34331B3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32" y="4532883"/>
              <a:ext cx="97499" cy="144000"/>
            </a:xfrm>
            <a:prstGeom prst="rect">
              <a:avLst/>
            </a:prstGeom>
          </p:spPr>
        </p:pic>
        <p:pic>
          <p:nvPicPr>
            <p:cNvPr id="29" name="Bild 60">
              <a:extLst>
                <a:ext uri="{FF2B5EF4-FFF2-40B4-BE49-F238E27FC236}">
                  <a16:creationId xmlns:a16="http://schemas.microsoft.com/office/drawing/2014/main" id="{C86DEAE6-AA13-C646-A171-776F51354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215" y="4515657"/>
              <a:ext cx="97200" cy="112154"/>
            </a:xfrm>
            <a:prstGeom prst="rect">
              <a:avLst/>
            </a:prstGeom>
          </p:spPr>
        </p:pic>
        <p:sp>
          <p:nvSpPr>
            <p:cNvPr id="30" name="Freihandform 29">
              <a:extLst>
                <a:ext uri="{FF2B5EF4-FFF2-40B4-BE49-F238E27FC236}">
                  <a16:creationId xmlns:a16="http://schemas.microsoft.com/office/drawing/2014/main" id="{D1320E5C-A3CA-FB4B-B562-590D506DF29B}"/>
                </a:ext>
              </a:extLst>
            </p:cNvPr>
            <p:cNvSpPr/>
            <p:nvPr/>
          </p:nvSpPr>
          <p:spPr>
            <a:xfrm>
              <a:off x="1032401" y="4611719"/>
              <a:ext cx="587712" cy="355799"/>
            </a:xfrm>
            <a:custGeom>
              <a:avLst/>
              <a:gdLst>
                <a:gd name="connsiteX0" fmla="*/ 22639 w 1485687"/>
                <a:gd name="connsiteY0" fmla="*/ 729751 h 758183"/>
                <a:gd name="connsiteX1" fmla="*/ 32117 w 1485687"/>
                <a:gd name="connsiteY1" fmla="*/ 559160 h 758183"/>
                <a:gd name="connsiteX2" fmla="*/ 51073 w 1485687"/>
                <a:gd name="connsiteY2" fmla="*/ 492819 h 758183"/>
                <a:gd name="connsiteX3" fmla="*/ 79507 w 1485687"/>
                <a:gd name="connsiteY3" fmla="*/ 66341 h 758183"/>
                <a:gd name="connsiteX4" fmla="*/ 107942 w 1485687"/>
                <a:gd name="connsiteY4" fmla="*/ 37909 h 758183"/>
                <a:gd name="connsiteX5" fmla="*/ 145854 w 1485687"/>
                <a:gd name="connsiteY5" fmla="*/ 9478 h 758183"/>
                <a:gd name="connsiteX6" fmla="*/ 202723 w 1485687"/>
                <a:gd name="connsiteY6" fmla="*/ 0 h 758183"/>
                <a:gd name="connsiteX7" fmla="*/ 458632 w 1485687"/>
                <a:gd name="connsiteY7" fmla="*/ 9478 h 758183"/>
                <a:gd name="connsiteX8" fmla="*/ 487066 w 1485687"/>
                <a:gd name="connsiteY8" fmla="*/ 18955 h 758183"/>
                <a:gd name="connsiteX9" fmla="*/ 553413 w 1485687"/>
                <a:gd name="connsiteY9" fmla="*/ 37909 h 758183"/>
                <a:gd name="connsiteX10" fmla="*/ 629237 w 1485687"/>
                <a:gd name="connsiteY10" fmla="*/ 85296 h 758183"/>
                <a:gd name="connsiteX11" fmla="*/ 686106 w 1485687"/>
                <a:gd name="connsiteY11" fmla="*/ 94773 h 758183"/>
                <a:gd name="connsiteX12" fmla="*/ 752453 w 1485687"/>
                <a:gd name="connsiteY12" fmla="*/ 123205 h 758183"/>
                <a:gd name="connsiteX13" fmla="*/ 828278 w 1485687"/>
                <a:gd name="connsiteY13" fmla="*/ 142159 h 758183"/>
                <a:gd name="connsiteX14" fmla="*/ 1093664 w 1485687"/>
                <a:gd name="connsiteY14" fmla="*/ 123205 h 758183"/>
                <a:gd name="connsiteX15" fmla="*/ 1150533 w 1485687"/>
                <a:gd name="connsiteY15" fmla="*/ 113728 h 758183"/>
                <a:gd name="connsiteX16" fmla="*/ 1226358 w 1485687"/>
                <a:gd name="connsiteY16" fmla="*/ 75819 h 758183"/>
                <a:gd name="connsiteX17" fmla="*/ 1321139 w 1485687"/>
                <a:gd name="connsiteY17" fmla="*/ 85296 h 758183"/>
                <a:gd name="connsiteX18" fmla="*/ 1359051 w 1485687"/>
                <a:gd name="connsiteY18" fmla="*/ 142159 h 758183"/>
                <a:gd name="connsiteX19" fmla="*/ 1406442 w 1485687"/>
                <a:gd name="connsiteY19" fmla="*/ 180069 h 758183"/>
                <a:gd name="connsiteX20" fmla="*/ 1425398 w 1485687"/>
                <a:gd name="connsiteY20" fmla="*/ 208500 h 758183"/>
                <a:gd name="connsiteX21" fmla="*/ 1434876 w 1485687"/>
                <a:gd name="connsiteY21" fmla="*/ 236932 h 758183"/>
                <a:gd name="connsiteX22" fmla="*/ 1463311 w 1485687"/>
                <a:gd name="connsiteY22" fmla="*/ 265364 h 758183"/>
                <a:gd name="connsiteX23" fmla="*/ 1472789 w 1485687"/>
                <a:gd name="connsiteY23" fmla="*/ 303273 h 758183"/>
                <a:gd name="connsiteX24" fmla="*/ 1472789 w 1485687"/>
                <a:gd name="connsiteY24" fmla="*/ 521251 h 758183"/>
                <a:gd name="connsiteX25" fmla="*/ 1434876 w 1485687"/>
                <a:gd name="connsiteY25" fmla="*/ 578115 h 758183"/>
                <a:gd name="connsiteX26" fmla="*/ 1406442 w 1485687"/>
                <a:gd name="connsiteY26" fmla="*/ 597069 h 758183"/>
                <a:gd name="connsiteX27" fmla="*/ 1387486 w 1485687"/>
                <a:gd name="connsiteY27" fmla="*/ 625501 h 758183"/>
                <a:gd name="connsiteX28" fmla="*/ 1340095 w 1485687"/>
                <a:gd name="connsiteY28" fmla="*/ 663410 h 758183"/>
                <a:gd name="connsiteX29" fmla="*/ 1273748 w 1485687"/>
                <a:gd name="connsiteY29" fmla="*/ 710797 h 758183"/>
                <a:gd name="connsiteX30" fmla="*/ 1235836 w 1485687"/>
                <a:gd name="connsiteY30" fmla="*/ 729751 h 758183"/>
                <a:gd name="connsiteX31" fmla="*/ 1188446 w 1485687"/>
                <a:gd name="connsiteY31" fmla="*/ 758183 h 758183"/>
                <a:gd name="connsiteX32" fmla="*/ 1046274 w 1485687"/>
                <a:gd name="connsiteY32" fmla="*/ 748706 h 758183"/>
                <a:gd name="connsiteX33" fmla="*/ 989405 w 1485687"/>
                <a:gd name="connsiteY33" fmla="*/ 701319 h 758183"/>
                <a:gd name="connsiteX34" fmla="*/ 809321 w 1485687"/>
                <a:gd name="connsiteY34" fmla="*/ 672887 h 758183"/>
                <a:gd name="connsiteX35" fmla="*/ 676628 w 1485687"/>
                <a:gd name="connsiteY35" fmla="*/ 682365 h 758183"/>
                <a:gd name="connsiteX36" fmla="*/ 648194 w 1485687"/>
                <a:gd name="connsiteY36" fmla="*/ 701319 h 758183"/>
                <a:gd name="connsiteX37" fmla="*/ 543935 w 1485687"/>
                <a:gd name="connsiteY37" fmla="*/ 739228 h 758183"/>
                <a:gd name="connsiteX38" fmla="*/ 354372 w 1485687"/>
                <a:gd name="connsiteY38" fmla="*/ 748706 h 758183"/>
                <a:gd name="connsiteX39" fmla="*/ 22639 w 1485687"/>
                <a:gd name="connsiteY39" fmla="*/ 729751 h 758183"/>
                <a:gd name="connsiteX0" fmla="*/ 22639 w 1485687"/>
                <a:gd name="connsiteY0" fmla="*/ 734982 h 763414"/>
                <a:gd name="connsiteX1" fmla="*/ 32117 w 1485687"/>
                <a:gd name="connsiteY1" fmla="*/ 564391 h 763414"/>
                <a:gd name="connsiteX2" fmla="*/ 51073 w 1485687"/>
                <a:gd name="connsiteY2" fmla="*/ 498050 h 763414"/>
                <a:gd name="connsiteX3" fmla="*/ 79507 w 1485687"/>
                <a:gd name="connsiteY3" fmla="*/ 71572 h 763414"/>
                <a:gd name="connsiteX4" fmla="*/ 183767 w 1485687"/>
                <a:gd name="connsiteY4" fmla="*/ 175822 h 763414"/>
                <a:gd name="connsiteX5" fmla="*/ 145854 w 1485687"/>
                <a:gd name="connsiteY5" fmla="*/ 14709 h 763414"/>
                <a:gd name="connsiteX6" fmla="*/ 202723 w 1485687"/>
                <a:gd name="connsiteY6" fmla="*/ 5231 h 763414"/>
                <a:gd name="connsiteX7" fmla="*/ 458632 w 1485687"/>
                <a:gd name="connsiteY7" fmla="*/ 14709 h 763414"/>
                <a:gd name="connsiteX8" fmla="*/ 487066 w 1485687"/>
                <a:gd name="connsiteY8" fmla="*/ 24186 h 763414"/>
                <a:gd name="connsiteX9" fmla="*/ 553413 w 1485687"/>
                <a:gd name="connsiteY9" fmla="*/ 43140 h 763414"/>
                <a:gd name="connsiteX10" fmla="*/ 629237 w 1485687"/>
                <a:gd name="connsiteY10" fmla="*/ 90527 h 763414"/>
                <a:gd name="connsiteX11" fmla="*/ 686106 w 1485687"/>
                <a:gd name="connsiteY11" fmla="*/ 100004 h 763414"/>
                <a:gd name="connsiteX12" fmla="*/ 752453 w 1485687"/>
                <a:gd name="connsiteY12" fmla="*/ 128436 h 763414"/>
                <a:gd name="connsiteX13" fmla="*/ 828278 w 1485687"/>
                <a:gd name="connsiteY13" fmla="*/ 147390 h 763414"/>
                <a:gd name="connsiteX14" fmla="*/ 1093664 w 1485687"/>
                <a:gd name="connsiteY14" fmla="*/ 128436 h 763414"/>
                <a:gd name="connsiteX15" fmla="*/ 1150533 w 1485687"/>
                <a:gd name="connsiteY15" fmla="*/ 118959 h 763414"/>
                <a:gd name="connsiteX16" fmla="*/ 1226358 w 1485687"/>
                <a:gd name="connsiteY16" fmla="*/ 81050 h 763414"/>
                <a:gd name="connsiteX17" fmla="*/ 1321139 w 1485687"/>
                <a:gd name="connsiteY17" fmla="*/ 90527 h 763414"/>
                <a:gd name="connsiteX18" fmla="*/ 1359051 w 1485687"/>
                <a:gd name="connsiteY18" fmla="*/ 147390 h 763414"/>
                <a:gd name="connsiteX19" fmla="*/ 1406442 w 1485687"/>
                <a:gd name="connsiteY19" fmla="*/ 185300 h 763414"/>
                <a:gd name="connsiteX20" fmla="*/ 1425398 w 1485687"/>
                <a:gd name="connsiteY20" fmla="*/ 213731 h 763414"/>
                <a:gd name="connsiteX21" fmla="*/ 1434876 w 1485687"/>
                <a:gd name="connsiteY21" fmla="*/ 242163 h 763414"/>
                <a:gd name="connsiteX22" fmla="*/ 1463311 w 1485687"/>
                <a:gd name="connsiteY22" fmla="*/ 270595 h 763414"/>
                <a:gd name="connsiteX23" fmla="*/ 1472789 w 1485687"/>
                <a:gd name="connsiteY23" fmla="*/ 308504 h 763414"/>
                <a:gd name="connsiteX24" fmla="*/ 1472789 w 1485687"/>
                <a:gd name="connsiteY24" fmla="*/ 526482 h 763414"/>
                <a:gd name="connsiteX25" fmla="*/ 1434876 w 1485687"/>
                <a:gd name="connsiteY25" fmla="*/ 583346 h 763414"/>
                <a:gd name="connsiteX26" fmla="*/ 1406442 w 1485687"/>
                <a:gd name="connsiteY26" fmla="*/ 602300 h 763414"/>
                <a:gd name="connsiteX27" fmla="*/ 1387486 w 1485687"/>
                <a:gd name="connsiteY27" fmla="*/ 630732 h 763414"/>
                <a:gd name="connsiteX28" fmla="*/ 1340095 w 1485687"/>
                <a:gd name="connsiteY28" fmla="*/ 668641 h 763414"/>
                <a:gd name="connsiteX29" fmla="*/ 1273748 w 1485687"/>
                <a:gd name="connsiteY29" fmla="*/ 716028 h 763414"/>
                <a:gd name="connsiteX30" fmla="*/ 1235836 w 1485687"/>
                <a:gd name="connsiteY30" fmla="*/ 734982 h 763414"/>
                <a:gd name="connsiteX31" fmla="*/ 1188446 w 1485687"/>
                <a:gd name="connsiteY31" fmla="*/ 763414 h 763414"/>
                <a:gd name="connsiteX32" fmla="*/ 1046274 w 1485687"/>
                <a:gd name="connsiteY32" fmla="*/ 753937 h 763414"/>
                <a:gd name="connsiteX33" fmla="*/ 989405 w 1485687"/>
                <a:gd name="connsiteY33" fmla="*/ 706550 h 763414"/>
                <a:gd name="connsiteX34" fmla="*/ 809321 w 1485687"/>
                <a:gd name="connsiteY34" fmla="*/ 678118 h 763414"/>
                <a:gd name="connsiteX35" fmla="*/ 676628 w 1485687"/>
                <a:gd name="connsiteY35" fmla="*/ 687596 h 763414"/>
                <a:gd name="connsiteX36" fmla="*/ 648194 w 1485687"/>
                <a:gd name="connsiteY36" fmla="*/ 706550 h 763414"/>
                <a:gd name="connsiteX37" fmla="*/ 543935 w 1485687"/>
                <a:gd name="connsiteY37" fmla="*/ 744459 h 763414"/>
                <a:gd name="connsiteX38" fmla="*/ 354372 w 1485687"/>
                <a:gd name="connsiteY38" fmla="*/ 753937 h 763414"/>
                <a:gd name="connsiteX39" fmla="*/ 22639 w 1485687"/>
                <a:gd name="connsiteY39" fmla="*/ 734982 h 763414"/>
                <a:gd name="connsiteX0" fmla="*/ 22639 w 1485687"/>
                <a:gd name="connsiteY0" fmla="*/ 729751 h 758183"/>
                <a:gd name="connsiteX1" fmla="*/ 32117 w 1485687"/>
                <a:gd name="connsiteY1" fmla="*/ 559160 h 758183"/>
                <a:gd name="connsiteX2" fmla="*/ 51073 w 1485687"/>
                <a:gd name="connsiteY2" fmla="*/ 492819 h 758183"/>
                <a:gd name="connsiteX3" fmla="*/ 79507 w 1485687"/>
                <a:gd name="connsiteY3" fmla="*/ 66341 h 758183"/>
                <a:gd name="connsiteX4" fmla="*/ 183767 w 1485687"/>
                <a:gd name="connsiteY4" fmla="*/ 170591 h 758183"/>
                <a:gd name="connsiteX5" fmla="*/ 259592 w 1485687"/>
                <a:gd name="connsiteY5" fmla="*/ 85296 h 758183"/>
                <a:gd name="connsiteX6" fmla="*/ 202723 w 1485687"/>
                <a:gd name="connsiteY6" fmla="*/ 0 h 758183"/>
                <a:gd name="connsiteX7" fmla="*/ 458632 w 1485687"/>
                <a:gd name="connsiteY7" fmla="*/ 9478 h 758183"/>
                <a:gd name="connsiteX8" fmla="*/ 487066 w 1485687"/>
                <a:gd name="connsiteY8" fmla="*/ 18955 h 758183"/>
                <a:gd name="connsiteX9" fmla="*/ 553413 w 1485687"/>
                <a:gd name="connsiteY9" fmla="*/ 37909 h 758183"/>
                <a:gd name="connsiteX10" fmla="*/ 629237 w 1485687"/>
                <a:gd name="connsiteY10" fmla="*/ 85296 h 758183"/>
                <a:gd name="connsiteX11" fmla="*/ 686106 w 1485687"/>
                <a:gd name="connsiteY11" fmla="*/ 94773 h 758183"/>
                <a:gd name="connsiteX12" fmla="*/ 752453 w 1485687"/>
                <a:gd name="connsiteY12" fmla="*/ 123205 h 758183"/>
                <a:gd name="connsiteX13" fmla="*/ 828278 w 1485687"/>
                <a:gd name="connsiteY13" fmla="*/ 142159 h 758183"/>
                <a:gd name="connsiteX14" fmla="*/ 1093664 w 1485687"/>
                <a:gd name="connsiteY14" fmla="*/ 123205 h 758183"/>
                <a:gd name="connsiteX15" fmla="*/ 1150533 w 1485687"/>
                <a:gd name="connsiteY15" fmla="*/ 113728 h 758183"/>
                <a:gd name="connsiteX16" fmla="*/ 1226358 w 1485687"/>
                <a:gd name="connsiteY16" fmla="*/ 75819 h 758183"/>
                <a:gd name="connsiteX17" fmla="*/ 1321139 w 1485687"/>
                <a:gd name="connsiteY17" fmla="*/ 85296 h 758183"/>
                <a:gd name="connsiteX18" fmla="*/ 1359051 w 1485687"/>
                <a:gd name="connsiteY18" fmla="*/ 142159 h 758183"/>
                <a:gd name="connsiteX19" fmla="*/ 1406442 w 1485687"/>
                <a:gd name="connsiteY19" fmla="*/ 180069 h 758183"/>
                <a:gd name="connsiteX20" fmla="*/ 1425398 w 1485687"/>
                <a:gd name="connsiteY20" fmla="*/ 208500 h 758183"/>
                <a:gd name="connsiteX21" fmla="*/ 1434876 w 1485687"/>
                <a:gd name="connsiteY21" fmla="*/ 236932 h 758183"/>
                <a:gd name="connsiteX22" fmla="*/ 1463311 w 1485687"/>
                <a:gd name="connsiteY22" fmla="*/ 265364 h 758183"/>
                <a:gd name="connsiteX23" fmla="*/ 1472789 w 1485687"/>
                <a:gd name="connsiteY23" fmla="*/ 303273 h 758183"/>
                <a:gd name="connsiteX24" fmla="*/ 1472789 w 1485687"/>
                <a:gd name="connsiteY24" fmla="*/ 521251 h 758183"/>
                <a:gd name="connsiteX25" fmla="*/ 1434876 w 1485687"/>
                <a:gd name="connsiteY25" fmla="*/ 578115 h 758183"/>
                <a:gd name="connsiteX26" fmla="*/ 1406442 w 1485687"/>
                <a:gd name="connsiteY26" fmla="*/ 597069 h 758183"/>
                <a:gd name="connsiteX27" fmla="*/ 1387486 w 1485687"/>
                <a:gd name="connsiteY27" fmla="*/ 625501 h 758183"/>
                <a:gd name="connsiteX28" fmla="*/ 1340095 w 1485687"/>
                <a:gd name="connsiteY28" fmla="*/ 663410 h 758183"/>
                <a:gd name="connsiteX29" fmla="*/ 1273748 w 1485687"/>
                <a:gd name="connsiteY29" fmla="*/ 710797 h 758183"/>
                <a:gd name="connsiteX30" fmla="*/ 1235836 w 1485687"/>
                <a:gd name="connsiteY30" fmla="*/ 729751 h 758183"/>
                <a:gd name="connsiteX31" fmla="*/ 1188446 w 1485687"/>
                <a:gd name="connsiteY31" fmla="*/ 758183 h 758183"/>
                <a:gd name="connsiteX32" fmla="*/ 1046274 w 1485687"/>
                <a:gd name="connsiteY32" fmla="*/ 748706 h 758183"/>
                <a:gd name="connsiteX33" fmla="*/ 989405 w 1485687"/>
                <a:gd name="connsiteY33" fmla="*/ 701319 h 758183"/>
                <a:gd name="connsiteX34" fmla="*/ 809321 w 1485687"/>
                <a:gd name="connsiteY34" fmla="*/ 672887 h 758183"/>
                <a:gd name="connsiteX35" fmla="*/ 676628 w 1485687"/>
                <a:gd name="connsiteY35" fmla="*/ 682365 h 758183"/>
                <a:gd name="connsiteX36" fmla="*/ 648194 w 1485687"/>
                <a:gd name="connsiteY36" fmla="*/ 701319 h 758183"/>
                <a:gd name="connsiteX37" fmla="*/ 543935 w 1485687"/>
                <a:gd name="connsiteY37" fmla="*/ 739228 h 758183"/>
                <a:gd name="connsiteX38" fmla="*/ 354372 w 1485687"/>
                <a:gd name="connsiteY38" fmla="*/ 748706 h 758183"/>
                <a:gd name="connsiteX39" fmla="*/ 22639 w 1485687"/>
                <a:gd name="connsiteY39" fmla="*/ 729751 h 758183"/>
                <a:gd name="connsiteX0" fmla="*/ 22639 w 1485687"/>
                <a:gd name="connsiteY0" fmla="*/ 721408 h 749840"/>
                <a:gd name="connsiteX1" fmla="*/ 32117 w 1485687"/>
                <a:gd name="connsiteY1" fmla="*/ 550817 h 749840"/>
                <a:gd name="connsiteX2" fmla="*/ 51073 w 1485687"/>
                <a:gd name="connsiteY2" fmla="*/ 484476 h 749840"/>
                <a:gd name="connsiteX3" fmla="*/ 79507 w 1485687"/>
                <a:gd name="connsiteY3" fmla="*/ 57998 h 749840"/>
                <a:gd name="connsiteX4" fmla="*/ 183767 w 1485687"/>
                <a:gd name="connsiteY4" fmla="*/ 162248 h 749840"/>
                <a:gd name="connsiteX5" fmla="*/ 259592 w 1485687"/>
                <a:gd name="connsiteY5" fmla="*/ 76953 h 749840"/>
                <a:gd name="connsiteX6" fmla="*/ 335417 w 1485687"/>
                <a:gd name="connsiteY6" fmla="*/ 39044 h 749840"/>
                <a:gd name="connsiteX7" fmla="*/ 458632 w 1485687"/>
                <a:gd name="connsiteY7" fmla="*/ 1135 h 749840"/>
                <a:gd name="connsiteX8" fmla="*/ 487066 w 1485687"/>
                <a:gd name="connsiteY8" fmla="*/ 10612 h 749840"/>
                <a:gd name="connsiteX9" fmla="*/ 553413 w 1485687"/>
                <a:gd name="connsiteY9" fmla="*/ 29566 h 749840"/>
                <a:gd name="connsiteX10" fmla="*/ 629237 w 1485687"/>
                <a:gd name="connsiteY10" fmla="*/ 76953 h 749840"/>
                <a:gd name="connsiteX11" fmla="*/ 686106 w 1485687"/>
                <a:gd name="connsiteY11" fmla="*/ 86430 h 749840"/>
                <a:gd name="connsiteX12" fmla="*/ 752453 w 1485687"/>
                <a:gd name="connsiteY12" fmla="*/ 114862 h 749840"/>
                <a:gd name="connsiteX13" fmla="*/ 828278 w 1485687"/>
                <a:gd name="connsiteY13" fmla="*/ 133816 h 749840"/>
                <a:gd name="connsiteX14" fmla="*/ 1093664 w 1485687"/>
                <a:gd name="connsiteY14" fmla="*/ 114862 h 749840"/>
                <a:gd name="connsiteX15" fmla="*/ 1150533 w 1485687"/>
                <a:gd name="connsiteY15" fmla="*/ 105385 h 749840"/>
                <a:gd name="connsiteX16" fmla="*/ 1226358 w 1485687"/>
                <a:gd name="connsiteY16" fmla="*/ 67476 h 749840"/>
                <a:gd name="connsiteX17" fmla="*/ 1321139 w 1485687"/>
                <a:gd name="connsiteY17" fmla="*/ 76953 h 749840"/>
                <a:gd name="connsiteX18" fmla="*/ 1359051 w 1485687"/>
                <a:gd name="connsiteY18" fmla="*/ 133816 h 749840"/>
                <a:gd name="connsiteX19" fmla="*/ 1406442 w 1485687"/>
                <a:gd name="connsiteY19" fmla="*/ 171726 h 749840"/>
                <a:gd name="connsiteX20" fmla="*/ 1425398 w 1485687"/>
                <a:gd name="connsiteY20" fmla="*/ 200157 h 749840"/>
                <a:gd name="connsiteX21" fmla="*/ 1434876 w 1485687"/>
                <a:gd name="connsiteY21" fmla="*/ 228589 h 749840"/>
                <a:gd name="connsiteX22" fmla="*/ 1463311 w 1485687"/>
                <a:gd name="connsiteY22" fmla="*/ 257021 h 749840"/>
                <a:gd name="connsiteX23" fmla="*/ 1472789 w 1485687"/>
                <a:gd name="connsiteY23" fmla="*/ 294930 h 749840"/>
                <a:gd name="connsiteX24" fmla="*/ 1472789 w 1485687"/>
                <a:gd name="connsiteY24" fmla="*/ 512908 h 749840"/>
                <a:gd name="connsiteX25" fmla="*/ 1434876 w 1485687"/>
                <a:gd name="connsiteY25" fmla="*/ 569772 h 749840"/>
                <a:gd name="connsiteX26" fmla="*/ 1406442 w 1485687"/>
                <a:gd name="connsiteY26" fmla="*/ 588726 h 749840"/>
                <a:gd name="connsiteX27" fmla="*/ 1387486 w 1485687"/>
                <a:gd name="connsiteY27" fmla="*/ 617158 h 749840"/>
                <a:gd name="connsiteX28" fmla="*/ 1340095 w 1485687"/>
                <a:gd name="connsiteY28" fmla="*/ 655067 h 749840"/>
                <a:gd name="connsiteX29" fmla="*/ 1273748 w 1485687"/>
                <a:gd name="connsiteY29" fmla="*/ 702454 h 749840"/>
                <a:gd name="connsiteX30" fmla="*/ 1235836 w 1485687"/>
                <a:gd name="connsiteY30" fmla="*/ 721408 h 749840"/>
                <a:gd name="connsiteX31" fmla="*/ 1188446 w 1485687"/>
                <a:gd name="connsiteY31" fmla="*/ 749840 h 749840"/>
                <a:gd name="connsiteX32" fmla="*/ 1046274 w 1485687"/>
                <a:gd name="connsiteY32" fmla="*/ 740363 h 749840"/>
                <a:gd name="connsiteX33" fmla="*/ 989405 w 1485687"/>
                <a:gd name="connsiteY33" fmla="*/ 692976 h 749840"/>
                <a:gd name="connsiteX34" fmla="*/ 809321 w 1485687"/>
                <a:gd name="connsiteY34" fmla="*/ 664544 h 749840"/>
                <a:gd name="connsiteX35" fmla="*/ 676628 w 1485687"/>
                <a:gd name="connsiteY35" fmla="*/ 674022 h 749840"/>
                <a:gd name="connsiteX36" fmla="*/ 648194 w 1485687"/>
                <a:gd name="connsiteY36" fmla="*/ 692976 h 749840"/>
                <a:gd name="connsiteX37" fmla="*/ 543935 w 1485687"/>
                <a:gd name="connsiteY37" fmla="*/ 730885 h 749840"/>
                <a:gd name="connsiteX38" fmla="*/ 354372 w 1485687"/>
                <a:gd name="connsiteY38" fmla="*/ 740363 h 749840"/>
                <a:gd name="connsiteX39" fmla="*/ 22639 w 1485687"/>
                <a:gd name="connsiteY39" fmla="*/ 721408 h 749840"/>
                <a:gd name="connsiteX0" fmla="*/ 22639 w 1485687"/>
                <a:gd name="connsiteY0" fmla="*/ 721408 h 749840"/>
                <a:gd name="connsiteX1" fmla="*/ 32117 w 1485687"/>
                <a:gd name="connsiteY1" fmla="*/ 550817 h 749840"/>
                <a:gd name="connsiteX2" fmla="*/ 51073 w 1485687"/>
                <a:gd name="connsiteY2" fmla="*/ 484476 h 749840"/>
                <a:gd name="connsiteX3" fmla="*/ 98463 w 1485687"/>
                <a:gd name="connsiteY3" fmla="*/ 219112 h 749840"/>
                <a:gd name="connsiteX4" fmla="*/ 183767 w 1485687"/>
                <a:gd name="connsiteY4" fmla="*/ 162248 h 749840"/>
                <a:gd name="connsiteX5" fmla="*/ 259592 w 1485687"/>
                <a:gd name="connsiteY5" fmla="*/ 76953 h 749840"/>
                <a:gd name="connsiteX6" fmla="*/ 335417 w 1485687"/>
                <a:gd name="connsiteY6" fmla="*/ 39044 h 749840"/>
                <a:gd name="connsiteX7" fmla="*/ 458632 w 1485687"/>
                <a:gd name="connsiteY7" fmla="*/ 1135 h 749840"/>
                <a:gd name="connsiteX8" fmla="*/ 487066 w 1485687"/>
                <a:gd name="connsiteY8" fmla="*/ 10612 h 749840"/>
                <a:gd name="connsiteX9" fmla="*/ 553413 w 1485687"/>
                <a:gd name="connsiteY9" fmla="*/ 29566 h 749840"/>
                <a:gd name="connsiteX10" fmla="*/ 629237 w 1485687"/>
                <a:gd name="connsiteY10" fmla="*/ 76953 h 749840"/>
                <a:gd name="connsiteX11" fmla="*/ 686106 w 1485687"/>
                <a:gd name="connsiteY11" fmla="*/ 86430 h 749840"/>
                <a:gd name="connsiteX12" fmla="*/ 752453 w 1485687"/>
                <a:gd name="connsiteY12" fmla="*/ 114862 h 749840"/>
                <a:gd name="connsiteX13" fmla="*/ 828278 w 1485687"/>
                <a:gd name="connsiteY13" fmla="*/ 133816 h 749840"/>
                <a:gd name="connsiteX14" fmla="*/ 1093664 w 1485687"/>
                <a:gd name="connsiteY14" fmla="*/ 114862 h 749840"/>
                <a:gd name="connsiteX15" fmla="*/ 1150533 w 1485687"/>
                <a:gd name="connsiteY15" fmla="*/ 105385 h 749840"/>
                <a:gd name="connsiteX16" fmla="*/ 1226358 w 1485687"/>
                <a:gd name="connsiteY16" fmla="*/ 67476 h 749840"/>
                <a:gd name="connsiteX17" fmla="*/ 1321139 w 1485687"/>
                <a:gd name="connsiteY17" fmla="*/ 76953 h 749840"/>
                <a:gd name="connsiteX18" fmla="*/ 1359051 w 1485687"/>
                <a:gd name="connsiteY18" fmla="*/ 133816 h 749840"/>
                <a:gd name="connsiteX19" fmla="*/ 1406442 w 1485687"/>
                <a:gd name="connsiteY19" fmla="*/ 171726 h 749840"/>
                <a:gd name="connsiteX20" fmla="*/ 1425398 w 1485687"/>
                <a:gd name="connsiteY20" fmla="*/ 200157 h 749840"/>
                <a:gd name="connsiteX21" fmla="*/ 1434876 w 1485687"/>
                <a:gd name="connsiteY21" fmla="*/ 228589 h 749840"/>
                <a:gd name="connsiteX22" fmla="*/ 1463311 w 1485687"/>
                <a:gd name="connsiteY22" fmla="*/ 257021 h 749840"/>
                <a:gd name="connsiteX23" fmla="*/ 1472789 w 1485687"/>
                <a:gd name="connsiteY23" fmla="*/ 294930 h 749840"/>
                <a:gd name="connsiteX24" fmla="*/ 1472789 w 1485687"/>
                <a:gd name="connsiteY24" fmla="*/ 512908 h 749840"/>
                <a:gd name="connsiteX25" fmla="*/ 1434876 w 1485687"/>
                <a:gd name="connsiteY25" fmla="*/ 569772 h 749840"/>
                <a:gd name="connsiteX26" fmla="*/ 1406442 w 1485687"/>
                <a:gd name="connsiteY26" fmla="*/ 588726 h 749840"/>
                <a:gd name="connsiteX27" fmla="*/ 1387486 w 1485687"/>
                <a:gd name="connsiteY27" fmla="*/ 617158 h 749840"/>
                <a:gd name="connsiteX28" fmla="*/ 1340095 w 1485687"/>
                <a:gd name="connsiteY28" fmla="*/ 655067 h 749840"/>
                <a:gd name="connsiteX29" fmla="*/ 1273748 w 1485687"/>
                <a:gd name="connsiteY29" fmla="*/ 702454 h 749840"/>
                <a:gd name="connsiteX30" fmla="*/ 1235836 w 1485687"/>
                <a:gd name="connsiteY30" fmla="*/ 721408 h 749840"/>
                <a:gd name="connsiteX31" fmla="*/ 1188446 w 1485687"/>
                <a:gd name="connsiteY31" fmla="*/ 749840 h 749840"/>
                <a:gd name="connsiteX32" fmla="*/ 1046274 w 1485687"/>
                <a:gd name="connsiteY32" fmla="*/ 740363 h 749840"/>
                <a:gd name="connsiteX33" fmla="*/ 989405 w 1485687"/>
                <a:gd name="connsiteY33" fmla="*/ 692976 h 749840"/>
                <a:gd name="connsiteX34" fmla="*/ 809321 w 1485687"/>
                <a:gd name="connsiteY34" fmla="*/ 664544 h 749840"/>
                <a:gd name="connsiteX35" fmla="*/ 676628 w 1485687"/>
                <a:gd name="connsiteY35" fmla="*/ 674022 h 749840"/>
                <a:gd name="connsiteX36" fmla="*/ 648194 w 1485687"/>
                <a:gd name="connsiteY36" fmla="*/ 692976 h 749840"/>
                <a:gd name="connsiteX37" fmla="*/ 543935 w 1485687"/>
                <a:gd name="connsiteY37" fmla="*/ 730885 h 749840"/>
                <a:gd name="connsiteX38" fmla="*/ 354372 w 1485687"/>
                <a:gd name="connsiteY38" fmla="*/ 740363 h 749840"/>
                <a:gd name="connsiteX39" fmla="*/ 22639 w 1485687"/>
                <a:gd name="connsiteY39" fmla="*/ 721408 h 749840"/>
                <a:gd name="connsiteX0" fmla="*/ 68087 w 1455310"/>
                <a:gd name="connsiteY0" fmla="*/ 645589 h 749840"/>
                <a:gd name="connsiteX1" fmla="*/ 1740 w 1455310"/>
                <a:gd name="connsiteY1" fmla="*/ 550817 h 749840"/>
                <a:gd name="connsiteX2" fmla="*/ 20696 w 1455310"/>
                <a:gd name="connsiteY2" fmla="*/ 484476 h 749840"/>
                <a:gd name="connsiteX3" fmla="*/ 68086 w 1455310"/>
                <a:gd name="connsiteY3" fmla="*/ 219112 h 749840"/>
                <a:gd name="connsiteX4" fmla="*/ 153390 w 1455310"/>
                <a:gd name="connsiteY4" fmla="*/ 162248 h 749840"/>
                <a:gd name="connsiteX5" fmla="*/ 229215 w 1455310"/>
                <a:gd name="connsiteY5" fmla="*/ 76953 h 749840"/>
                <a:gd name="connsiteX6" fmla="*/ 305040 w 1455310"/>
                <a:gd name="connsiteY6" fmla="*/ 39044 h 749840"/>
                <a:gd name="connsiteX7" fmla="*/ 428255 w 1455310"/>
                <a:gd name="connsiteY7" fmla="*/ 1135 h 749840"/>
                <a:gd name="connsiteX8" fmla="*/ 456689 w 1455310"/>
                <a:gd name="connsiteY8" fmla="*/ 10612 h 749840"/>
                <a:gd name="connsiteX9" fmla="*/ 523036 w 1455310"/>
                <a:gd name="connsiteY9" fmla="*/ 29566 h 749840"/>
                <a:gd name="connsiteX10" fmla="*/ 598860 w 1455310"/>
                <a:gd name="connsiteY10" fmla="*/ 76953 h 749840"/>
                <a:gd name="connsiteX11" fmla="*/ 655729 w 1455310"/>
                <a:gd name="connsiteY11" fmla="*/ 86430 h 749840"/>
                <a:gd name="connsiteX12" fmla="*/ 722076 w 1455310"/>
                <a:gd name="connsiteY12" fmla="*/ 114862 h 749840"/>
                <a:gd name="connsiteX13" fmla="*/ 797901 w 1455310"/>
                <a:gd name="connsiteY13" fmla="*/ 133816 h 749840"/>
                <a:gd name="connsiteX14" fmla="*/ 1063287 w 1455310"/>
                <a:gd name="connsiteY14" fmla="*/ 114862 h 749840"/>
                <a:gd name="connsiteX15" fmla="*/ 1120156 w 1455310"/>
                <a:gd name="connsiteY15" fmla="*/ 105385 h 749840"/>
                <a:gd name="connsiteX16" fmla="*/ 1195981 w 1455310"/>
                <a:gd name="connsiteY16" fmla="*/ 67476 h 749840"/>
                <a:gd name="connsiteX17" fmla="*/ 1290762 w 1455310"/>
                <a:gd name="connsiteY17" fmla="*/ 76953 h 749840"/>
                <a:gd name="connsiteX18" fmla="*/ 1328674 w 1455310"/>
                <a:gd name="connsiteY18" fmla="*/ 133816 h 749840"/>
                <a:gd name="connsiteX19" fmla="*/ 1376065 w 1455310"/>
                <a:gd name="connsiteY19" fmla="*/ 171726 h 749840"/>
                <a:gd name="connsiteX20" fmla="*/ 1395021 w 1455310"/>
                <a:gd name="connsiteY20" fmla="*/ 200157 h 749840"/>
                <a:gd name="connsiteX21" fmla="*/ 1404499 w 1455310"/>
                <a:gd name="connsiteY21" fmla="*/ 228589 h 749840"/>
                <a:gd name="connsiteX22" fmla="*/ 1432934 w 1455310"/>
                <a:gd name="connsiteY22" fmla="*/ 257021 h 749840"/>
                <a:gd name="connsiteX23" fmla="*/ 1442412 w 1455310"/>
                <a:gd name="connsiteY23" fmla="*/ 294930 h 749840"/>
                <a:gd name="connsiteX24" fmla="*/ 1442412 w 1455310"/>
                <a:gd name="connsiteY24" fmla="*/ 512908 h 749840"/>
                <a:gd name="connsiteX25" fmla="*/ 1404499 w 1455310"/>
                <a:gd name="connsiteY25" fmla="*/ 569772 h 749840"/>
                <a:gd name="connsiteX26" fmla="*/ 1376065 w 1455310"/>
                <a:gd name="connsiteY26" fmla="*/ 588726 h 749840"/>
                <a:gd name="connsiteX27" fmla="*/ 1357109 w 1455310"/>
                <a:gd name="connsiteY27" fmla="*/ 617158 h 749840"/>
                <a:gd name="connsiteX28" fmla="*/ 1309718 w 1455310"/>
                <a:gd name="connsiteY28" fmla="*/ 655067 h 749840"/>
                <a:gd name="connsiteX29" fmla="*/ 1243371 w 1455310"/>
                <a:gd name="connsiteY29" fmla="*/ 702454 h 749840"/>
                <a:gd name="connsiteX30" fmla="*/ 1205459 w 1455310"/>
                <a:gd name="connsiteY30" fmla="*/ 721408 h 749840"/>
                <a:gd name="connsiteX31" fmla="*/ 1158069 w 1455310"/>
                <a:gd name="connsiteY31" fmla="*/ 749840 h 749840"/>
                <a:gd name="connsiteX32" fmla="*/ 1015897 w 1455310"/>
                <a:gd name="connsiteY32" fmla="*/ 740363 h 749840"/>
                <a:gd name="connsiteX33" fmla="*/ 959028 w 1455310"/>
                <a:gd name="connsiteY33" fmla="*/ 692976 h 749840"/>
                <a:gd name="connsiteX34" fmla="*/ 778944 w 1455310"/>
                <a:gd name="connsiteY34" fmla="*/ 664544 h 749840"/>
                <a:gd name="connsiteX35" fmla="*/ 646251 w 1455310"/>
                <a:gd name="connsiteY35" fmla="*/ 674022 h 749840"/>
                <a:gd name="connsiteX36" fmla="*/ 617817 w 1455310"/>
                <a:gd name="connsiteY36" fmla="*/ 692976 h 749840"/>
                <a:gd name="connsiteX37" fmla="*/ 513558 w 1455310"/>
                <a:gd name="connsiteY37" fmla="*/ 730885 h 749840"/>
                <a:gd name="connsiteX38" fmla="*/ 323995 w 1455310"/>
                <a:gd name="connsiteY38" fmla="*/ 740363 h 749840"/>
                <a:gd name="connsiteX39" fmla="*/ 68087 w 1455310"/>
                <a:gd name="connsiteY39" fmla="*/ 645589 h 7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55310" h="749840">
                  <a:moveTo>
                    <a:pt x="68087" y="645589"/>
                  </a:moveTo>
                  <a:cubicBezTo>
                    <a:pt x="14378" y="613998"/>
                    <a:pt x="9638" y="577669"/>
                    <a:pt x="1740" y="550817"/>
                  </a:cubicBezTo>
                  <a:cubicBezTo>
                    <a:pt x="-6158" y="523965"/>
                    <a:pt x="15086" y="501306"/>
                    <a:pt x="20696" y="484476"/>
                  </a:cubicBezTo>
                  <a:cubicBezTo>
                    <a:pt x="22513" y="408176"/>
                    <a:pt x="45970" y="272817"/>
                    <a:pt x="68086" y="219112"/>
                  </a:cubicBezTo>
                  <a:cubicBezTo>
                    <a:pt x="90202" y="165407"/>
                    <a:pt x="126535" y="185941"/>
                    <a:pt x="153390" y="162248"/>
                  </a:cubicBezTo>
                  <a:cubicBezTo>
                    <a:pt x="180245" y="138555"/>
                    <a:pt x="203940" y="97487"/>
                    <a:pt x="229215" y="76953"/>
                  </a:cubicBezTo>
                  <a:cubicBezTo>
                    <a:pt x="254490" y="56419"/>
                    <a:pt x="286084" y="42203"/>
                    <a:pt x="305040" y="39044"/>
                  </a:cubicBezTo>
                  <a:cubicBezTo>
                    <a:pt x="390343" y="42203"/>
                    <a:pt x="402980" y="5874"/>
                    <a:pt x="428255" y="1135"/>
                  </a:cubicBezTo>
                  <a:cubicBezTo>
                    <a:pt x="453530" y="-3604"/>
                    <a:pt x="447083" y="7868"/>
                    <a:pt x="456689" y="10612"/>
                  </a:cubicBezTo>
                  <a:cubicBezTo>
                    <a:pt x="540006" y="34414"/>
                    <a:pt x="454852" y="6841"/>
                    <a:pt x="523036" y="29566"/>
                  </a:cubicBezTo>
                  <a:cubicBezTo>
                    <a:pt x="546391" y="47081"/>
                    <a:pt x="569950" y="68281"/>
                    <a:pt x="598860" y="76953"/>
                  </a:cubicBezTo>
                  <a:cubicBezTo>
                    <a:pt x="617267" y="82475"/>
                    <a:pt x="636773" y="83271"/>
                    <a:pt x="655729" y="86430"/>
                  </a:cubicBezTo>
                  <a:cubicBezTo>
                    <a:pt x="686803" y="101966"/>
                    <a:pt x="691391" y="106495"/>
                    <a:pt x="722076" y="114862"/>
                  </a:cubicBezTo>
                  <a:cubicBezTo>
                    <a:pt x="747211" y="121716"/>
                    <a:pt x="797901" y="133816"/>
                    <a:pt x="797901" y="133816"/>
                  </a:cubicBezTo>
                  <a:lnTo>
                    <a:pt x="1063287" y="114862"/>
                  </a:lnTo>
                  <a:cubicBezTo>
                    <a:pt x="1082430" y="113173"/>
                    <a:pt x="1102058" y="111848"/>
                    <a:pt x="1120156" y="105385"/>
                  </a:cubicBezTo>
                  <a:cubicBezTo>
                    <a:pt x="1146768" y="95882"/>
                    <a:pt x="1195981" y="67476"/>
                    <a:pt x="1195981" y="67476"/>
                  </a:cubicBezTo>
                  <a:cubicBezTo>
                    <a:pt x="1227575" y="70635"/>
                    <a:pt x="1260415" y="67616"/>
                    <a:pt x="1290762" y="76953"/>
                  </a:cubicBezTo>
                  <a:cubicBezTo>
                    <a:pt x="1326233" y="87866"/>
                    <a:pt x="1314977" y="110991"/>
                    <a:pt x="1328674" y="133816"/>
                  </a:cubicBezTo>
                  <a:cubicBezTo>
                    <a:pt x="1337678" y="148820"/>
                    <a:pt x="1363152" y="163118"/>
                    <a:pt x="1376065" y="171726"/>
                  </a:cubicBezTo>
                  <a:cubicBezTo>
                    <a:pt x="1382384" y="181203"/>
                    <a:pt x="1389927" y="189969"/>
                    <a:pt x="1395021" y="200157"/>
                  </a:cubicBezTo>
                  <a:cubicBezTo>
                    <a:pt x="1399489" y="209092"/>
                    <a:pt x="1398957" y="220277"/>
                    <a:pt x="1404499" y="228589"/>
                  </a:cubicBezTo>
                  <a:cubicBezTo>
                    <a:pt x="1411935" y="239741"/>
                    <a:pt x="1423456" y="247544"/>
                    <a:pt x="1432934" y="257021"/>
                  </a:cubicBezTo>
                  <a:cubicBezTo>
                    <a:pt x="1436093" y="269657"/>
                    <a:pt x="1439857" y="282158"/>
                    <a:pt x="1442412" y="294930"/>
                  </a:cubicBezTo>
                  <a:cubicBezTo>
                    <a:pt x="1457750" y="371614"/>
                    <a:pt x="1461375" y="425685"/>
                    <a:pt x="1442412" y="512908"/>
                  </a:cubicBezTo>
                  <a:cubicBezTo>
                    <a:pt x="1437572" y="535169"/>
                    <a:pt x="1423455" y="557136"/>
                    <a:pt x="1404499" y="569772"/>
                  </a:cubicBezTo>
                  <a:lnTo>
                    <a:pt x="1376065" y="588726"/>
                  </a:lnTo>
                  <a:cubicBezTo>
                    <a:pt x="1369746" y="598203"/>
                    <a:pt x="1364225" y="608264"/>
                    <a:pt x="1357109" y="617158"/>
                  </a:cubicBezTo>
                  <a:cubicBezTo>
                    <a:pt x="1340202" y="638290"/>
                    <a:pt x="1332707" y="638648"/>
                    <a:pt x="1309718" y="655067"/>
                  </a:cubicBezTo>
                  <a:cubicBezTo>
                    <a:pt x="1289371" y="669599"/>
                    <a:pt x="1265711" y="689690"/>
                    <a:pt x="1243371" y="702454"/>
                  </a:cubicBezTo>
                  <a:cubicBezTo>
                    <a:pt x="1231104" y="709463"/>
                    <a:pt x="1217810" y="714547"/>
                    <a:pt x="1205459" y="721408"/>
                  </a:cubicBezTo>
                  <a:cubicBezTo>
                    <a:pt x="1189355" y="730354"/>
                    <a:pt x="1173866" y="740363"/>
                    <a:pt x="1158069" y="749840"/>
                  </a:cubicBezTo>
                  <a:cubicBezTo>
                    <a:pt x="1110678" y="746681"/>
                    <a:pt x="1062374" y="750147"/>
                    <a:pt x="1015897" y="740363"/>
                  </a:cubicBezTo>
                  <a:cubicBezTo>
                    <a:pt x="962830" y="729192"/>
                    <a:pt x="993685" y="710303"/>
                    <a:pt x="959028" y="692976"/>
                  </a:cubicBezTo>
                  <a:cubicBezTo>
                    <a:pt x="900879" y="663904"/>
                    <a:pt x="844155" y="669560"/>
                    <a:pt x="778944" y="664544"/>
                  </a:cubicBezTo>
                  <a:cubicBezTo>
                    <a:pt x="734713" y="667703"/>
                    <a:pt x="689920" y="666316"/>
                    <a:pt x="646251" y="674022"/>
                  </a:cubicBezTo>
                  <a:cubicBezTo>
                    <a:pt x="635034" y="676001"/>
                    <a:pt x="628005" y="687882"/>
                    <a:pt x="617817" y="692976"/>
                  </a:cubicBezTo>
                  <a:cubicBezTo>
                    <a:pt x="605668" y="699050"/>
                    <a:pt x="523390" y="730393"/>
                    <a:pt x="513558" y="730885"/>
                  </a:cubicBezTo>
                  <a:lnTo>
                    <a:pt x="323995" y="740363"/>
                  </a:lnTo>
                  <a:cubicBezTo>
                    <a:pt x="196652" y="697915"/>
                    <a:pt x="121796" y="677180"/>
                    <a:pt x="68087" y="645589"/>
                  </a:cubicBezTo>
                  <a:close/>
                </a:path>
              </a:pathLst>
            </a:cu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endParaRPr lang="en-US" sz="1050">
                <a:ln w="3175" cmpd="sng">
                  <a:solidFill>
                    <a:schemeClr val="tx1"/>
                  </a:solidFill>
                </a:ln>
              </a:endParaRPr>
            </a:p>
          </p:txBody>
        </p:sp>
        <p:pic>
          <p:nvPicPr>
            <p:cNvPr id="31" name="Picture 383">
              <a:extLst>
                <a:ext uri="{FF2B5EF4-FFF2-40B4-BE49-F238E27FC236}">
                  <a16:creationId xmlns:a16="http://schemas.microsoft.com/office/drawing/2014/main" id="{856947A6-9BAF-354F-9F8A-C0BB23B87CFF}"/>
                </a:ext>
              </a:extLst>
            </p:cNvPr>
            <p:cNvPicPr>
              <a:picLocks noChangeAspect="1" noChangeArrowheads="1"/>
            </p:cNvPicPr>
            <p:nvPr/>
          </p:nvPicPr>
          <p:blipFill>
            <a:blip r:embed="rId4">
              <a:alphaModFix amt="29000"/>
            </a:blip>
            <a:srcRect/>
            <a:stretch>
              <a:fillRect/>
            </a:stretch>
          </p:blipFill>
          <p:spPr bwMode="auto">
            <a:xfrm>
              <a:off x="1404671" y="4727144"/>
              <a:ext cx="180000" cy="168012"/>
            </a:xfrm>
            <a:prstGeom prst="rect">
              <a:avLst/>
            </a:prstGeom>
            <a:noFill/>
            <a:ln w="9525">
              <a:noFill/>
              <a:miter lim="800000"/>
              <a:headEnd/>
              <a:tailEnd/>
            </a:ln>
          </p:spPr>
        </p:pic>
        <p:pic>
          <p:nvPicPr>
            <p:cNvPr id="32" name="Picture 383">
              <a:extLst>
                <a:ext uri="{FF2B5EF4-FFF2-40B4-BE49-F238E27FC236}">
                  <a16:creationId xmlns:a16="http://schemas.microsoft.com/office/drawing/2014/main" id="{CA35E053-B76D-E44C-AC9E-801D8F44447A}"/>
                </a:ext>
              </a:extLst>
            </p:cNvPr>
            <p:cNvPicPr>
              <a:picLocks noChangeAspect="1" noChangeArrowheads="1"/>
            </p:cNvPicPr>
            <p:nvPr/>
          </p:nvPicPr>
          <p:blipFill>
            <a:blip r:embed="rId4">
              <a:alphaModFix amt="29000"/>
            </a:blip>
            <a:srcRect/>
            <a:stretch>
              <a:fillRect/>
            </a:stretch>
          </p:blipFill>
          <p:spPr bwMode="auto">
            <a:xfrm>
              <a:off x="1126704" y="4722447"/>
              <a:ext cx="180000" cy="168012"/>
            </a:xfrm>
            <a:prstGeom prst="rect">
              <a:avLst/>
            </a:prstGeom>
            <a:noFill/>
            <a:ln w="9525">
              <a:noFill/>
              <a:miter lim="800000"/>
              <a:headEnd/>
              <a:tailEnd/>
            </a:ln>
          </p:spPr>
        </p:pic>
        <p:sp>
          <p:nvSpPr>
            <p:cNvPr id="33" name="Ellipse 78">
              <a:extLst>
                <a:ext uri="{FF2B5EF4-FFF2-40B4-BE49-F238E27FC236}">
                  <a16:creationId xmlns:a16="http://schemas.microsoft.com/office/drawing/2014/main" id="{AE6034DA-53A9-9F45-9D2D-CCD46D5F3536}"/>
                </a:ext>
              </a:extLst>
            </p:cNvPr>
            <p:cNvSpPr/>
            <p:nvPr/>
          </p:nvSpPr>
          <p:spPr>
            <a:xfrm>
              <a:off x="419182" y="4137393"/>
              <a:ext cx="1728737" cy="622506"/>
            </a:xfrm>
            <a:prstGeom prst="ellipse">
              <a:avLst/>
            </a:prstGeom>
            <a:noFill/>
            <a:ln w="6350" cap="flat" cmpd="sng" algn="ctr">
              <a:solidFill>
                <a:srgbClr val="9C9C9C"/>
              </a:solidFill>
              <a:prstDash val="solid"/>
            </a:ln>
            <a:effectLst/>
          </p:spPr>
          <p:txBody>
            <a:bodyPr rtlCol="0" anchor="ctr"/>
            <a:lstStyle/>
            <a:p>
              <a:pPr algn="ctr" defTabSz="685709">
                <a:defRPr/>
              </a:pPr>
              <a:endParaRPr lang="en-US" sz="1050" kern="0">
                <a:solidFill>
                  <a:sysClr val="window" lastClr="FFFFFF"/>
                </a:solidFill>
                <a:latin typeface="Arial"/>
                <a:cs typeface="Arial"/>
              </a:endParaRPr>
            </a:p>
          </p:txBody>
        </p:sp>
        <p:pic>
          <p:nvPicPr>
            <p:cNvPr id="34" name="Bild 65" descr="T cell.png">
              <a:extLst>
                <a:ext uri="{FF2B5EF4-FFF2-40B4-BE49-F238E27FC236}">
                  <a16:creationId xmlns:a16="http://schemas.microsoft.com/office/drawing/2014/main" id="{53B43BAF-3125-1248-A3D8-03322085A0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69312">
              <a:off x="903254" y="3990614"/>
              <a:ext cx="396337" cy="540000"/>
            </a:xfrm>
            <a:prstGeom prst="rect">
              <a:avLst/>
            </a:prstGeom>
          </p:spPr>
        </p:pic>
        <p:pic>
          <p:nvPicPr>
            <p:cNvPr id="35" name="Bild 66" descr="T cell.png">
              <a:extLst>
                <a:ext uri="{FF2B5EF4-FFF2-40B4-BE49-F238E27FC236}">
                  <a16:creationId xmlns:a16="http://schemas.microsoft.com/office/drawing/2014/main" id="{D2C2D43A-D07C-FA41-A3D6-DBE33FB685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160" y="4007061"/>
              <a:ext cx="396337" cy="540000"/>
            </a:xfrm>
            <a:prstGeom prst="rect">
              <a:avLst/>
            </a:prstGeom>
          </p:spPr>
        </p:pic>
      </p:grpSp>
      <p:sp>
        <p:nvSpPr>
          <p:cNvPr id="79" name="Rechteck 78">
            <a:extLst>
              <a:ext uri="{FF2B5EF4-FFF2-40B4-BE49-F238E27FC236}">
                <a16:creationId xmlns:a16="http://schemas.microsoft.com/office/drawing/2014/main" id="{201609A7-B698-6841-83FC-2922906A9D19}"/>
              </a:ext>
            </a:extLst>
          </p:cNvPr>
          <p:cNvSpPr/>
          <p:nvPr/>
        </p:nvSpPr>
        <p:spPr>
          <a:xfrm>
            <a:off x="2481945" y="2204864"/>
            <a:ext cx="2320281" cy="430887"/>
          </a:xfrm>
          <a:prstGeom prst="rect">
            <a:avLst/>
          </a:prstGeom>
        </p:spPr>
        <p:txBody>
          <a:bodyPr wrap="square">
            <a:spAutoFit/>
          </a:bodyPr>
          <a:lstStyle/>
          <a:p>
            <a:pPr algn="ctr"/>
            <a:r>
              <a:rPr lang="en-US" sz="1100" b="1" dirty="0">
                <a:ln w="0"/>
                <a:latin typeface="Arial" charset="0"/>
              </a:rPr>
              <a:t>Activation of T cells </a:t>
            </a:r>
            <a:br>
              <a:rPr lang="en-US" sz="1100" b="1" dirty="0">
                <a:ln w="0"/>
                <a:latin typeface="Arial" charset="0"/>
              </a:rPr>
            </a:br>
            <a:r>
              <a:rPr lang="en-US" sz="1100" b="1" dirty="0">
                <a:ln w="0"/>
                <a:latin typeface="Arial" charset="0"/>
              </a:rPr>
              <a:t>from CHB-patients</a:t>
            </a:r>
          </a:p>
        </p:txBody>
      </p:sp>
      <p:pic>
        <p:nvPicPr>
          <p:cNvPr id="83" name="Bild 73">
            <a:extLst>
              <a:ext uri="{FF2B5EF4-FFF2-40B4-BE49-F238E27FC236}">
                <a16:creationId xmlns:a16="http://schemas.microsoft.com/office/drawing/2014/main" id="{0C0EBCA8-AEA7-7D48-93A2-C8C20ED423F4}"/>
              </a:ext>
            </a:extLst>
          </p:cNvPr>
          <p:cNvPicPr>
            <a:picLocks noChangeAspect="1"/>
          </p:cNvPicPr>
          <p:nvPr/>
        </p:nvPicPr>
        <p:blipFill>
          <a:blip r:embed="rId7"/>
          <a:stretch>
            <a:fillRect/>
          </a:stretch>
        </p:blipFill>
        <p:spPr>
          <a:xfrm>
            <a:off x="4924819" y="3458338"/>
            <a:ext cx="1010325" cy="790689"/>
          </a:xfrm>
          <a:prstGeom prst="rect">
            <a:avLst/>
          </a:prstGeom>
        </p:spPr>
      </p:pic>
      <p:sp>
        <p:nvSpPr>
          <p:cNvPr id="84" name="Textfeld 83">
            <a:extLst>
              <a:ext uri="{FF2B5EF4-FFF2-40B4-BE49-F238E27FC236}">
                <a16:creationId xmlns:a16="http://schemas.microsoft.com/office/drawing/2014/main" id="{3F2D5E15-2962-D140-B005-951B2D48827A}"/>
              </a:ext>
            </a:extLst>
          </p:cNvPr>
          <p:cNvSpPr txBox="1"/>
          <p:nvPr/>
        </p:nvSpPr>
        <p:spPr bwMode="gray">
          <a:xfrm>
            <a:off x="5276335" y="3152214"/>
            <a:ext cx="481880" cy="168067"/>
          </a:xfrm>
          <a:prstGeom prst="rect">
            <a:avLst/>
          </a:prstGeom>
          <a:noFill/>
        </p:spPr>
        <p:txBody>
          <a:bodyPr wrap="none" lIns="0" tIns="0" rIns="0" bIns="0" rtlCol="0">
            <a:noAutofit/>
          </a:bodyPr>
          <a:lstStyle/>
          <a:p>
            <a:pPr>
              <a:lnSpc>
                <a:spcPct val="105000"/>
              </a:lnSpc>
            </a:pPr>
            <a:r>
              <a:rPr lang="de-DE" sz="1000" dirty="0" err="1">
                <a:latin typeface="Arial" panose="020B0604020202020204" pitchFamily="34" charset="0"/>
                <a:cs typeface="Arial" panose="020B0604020202020204" pitchFamily="34" charset="0"/>
              </a:rPr>
              <a:t>HBsAg</a:t>
            </a:r>
            <a:endParaRPr lang="de-DE" sz="1000" dirty="0">
              <a:latin typeface="Arial" panose="020B0604020202020204" pitchFamily="34" charset="0"/>
              <a:cs typeface="Arial" panose="020B0604020202020204" pitchFamily="34" charset="0"/>
            </a:endParaRPr>
          </a:p>
        </p:txBody>
      </p:sp>
      <p:sp>
        <p:nvSpPr>
          <p:cNvPr id="87" name="Textfeld 86">
            <a:extLst>
              <a:ext uri="{FF2B5EF4-FFF2-40B4-BE49-F238E27FC236}">
                <a16:creationId xmlns:a16="http://schemas.microsoft.com/office/drawing/2014/main" id="{E953CF05-BB9E-2440-A4DD-3CA172655A20}"/>
              </a:ext>
            </a:extLst>
          </p:cNvPr>
          <p:cNvSpPr txBox="1"/>
          <p:nvPr/>
        </p:nvSpPr>
        <p:spPr bwMode="gray">
          <a:xfrm>
            <a:off x="758943" y="2636912"/>
            <a:ext cx="672740" cy="150434"/>
          </a:xfrm>
          <a:prstGeom prst="rect">
            <a:avLst/>
          </a:prstGeom>
          <a:noFill/>
        </p:spPr>
        <p:txBody>
          <a:bodyPr wrap="none" lIns="0" tIns="0" rIns="0" bIns="0" rtlCol="0">
            <a:noAutofit/>
          </a:bodyPr>
          <a:lstStyle/>
          <a:p>
            <a:pPr algn="ctr">
              <a:lnSpc>
                <a:spcPct val="105000"/>
              </a:lnSpc>
            </a:pPr>
            <a:r>
              <a:rPr lang="de-DE" sz="1000" b="1" dirty="0">
                <a:latin typeface="Arial" panose="020B0604020202020204" pitchFamily="34" charset="0"/>
                <a:cs typeface="Arial" panose="020B0604020202020204" pitchFamily="34" charset="0"/>
              </a:rPr>
              <a:t>HBV DNA</a:t>
            </a:r>
          </a:p>
        </p:txBody>
      </p:sp>
      <p:sp>
        <p:nvSpPr>
          <p:cNvPr id="88" name="Textfeld 87">
            <a:extLst>
              <a:ext uri="{FF2B5EF4-FFF2-40B4-BE49-F238E27FC236}">
                <a16:creationId xmlns:a16="http://schemas.microsoft.com/office/drawing/2014/main" id="{8EDF23D7-65E9-B24D-9335-862C8E395987}"/>
              </a:ext>
            </a:extLst>
          </p:cNvPr>
          <p:cNvSpPr txBox="1"/>
          <p:nvPr/>
        </p:nvSpPr>
        <p:spPr>
          <a:xfrm>
            <a:off x="7548898" y="5236578"/>
            <a:ext cx="1122221" cy="246221"/>
          </a:xfrm>
          <a:prstGeom prst="rect">
            <a:avLst/>
          </a:prstGeom>
          <a:noFill/>
        </p:spPr>
        <p:txBody>
          <a:bodyPr wrap="square" rtlCol="0">
            <a:spAutoFit/>
          </a:bodyPr>
          <a:lstStyle/>
          <a:p>
            <a:pPr algn="ctr"/>
            <a:r>
              <a:rPr lang="en-US" sz="1000" b="1" dirty="0">
                <a:solidFill>
                  <a:srgbClr val="00B050"/>
                </a:solidFill>
                <a:latin typeface="Arial"/>
                <a:cs typeface="Arial"/>
              </a:rPr>
              <a:t>HBV </a:t>
            </a:r>
            <a:r>
              <a:rPr lang="en-US" sz="1000" b="1" dirty="0" err="1">
                <a:solidFill>
                  <a:srgbClr val="00B050"/>
                </a:solidFill>
                <a:latin typeface="Arial"/>
                <a:cs typeface="Arial"/>
              </a:rPr>
              <a:t>pgRNA</a:t>
            </a:r>
            <a:endParaRPr lang="en-US" sz="1000" b="1" dirty="0">
              <a:solidFill>
                <a:srgbClr val="00B050"/>
              </a:solidFill>
              <a:latin typeface="Arial"/>
              <a:cs typeface="Arial"/>
            </a:endParaRPr>
          </a:p>
        </p:txBody>
      </p:sp>
      <p:sp>
        <p:nvSpPr>
          <p:cNvPr id="89" name="Textfeld 88">
            <a:extLst>
              <a:ext uri="{FF2B5EF4-FFF2-40B4-BE49-F238E27FC236}">
                <a16:creationId xmlns:a16="http://schemas.microsoft.com/office/drawing/2014/main" id="{D3E18BB5-6273-3E4A-BA5D-FB2C902692F3}"/>
              </a:ext>
            </a:extLst>
          </p:cNvPr>
          <p:cNvSpPr txBox="1"/>
          <p:nvPr/>
        </p:nvSpPr>
        <p:spPr>
          <a:xfrm>
            <a:off x="7540019" y="5081972"/>
            <a:ext cx="1122221" cy="246221"/>
          </a:xfrm>
          <a:prstGeom prst="rect">
            <a:avLst/>
          </a:prstGeom>
          <a:noFill/>
        </p:spPr>
        <p:txBody>
          <a:bodyPr wrap="square" rtlCol="0">
            <a:spAutoFit/>
          </a:bodyPr>
          <a:lstStyle/>
          <a:p>
            <a:pPr algn="ctr"/>
            <a:r>
              <a:rPr lang="en-US" sz="1000" b="1" dirty="0">
                <a:solidFill>
                  <a:srgbClr val="D50B92"/>
                </a:solidFill>
                <a:latin typeface="Arial"/>
                <a:cs typeface="Arial"/>
              </a:rPr>
              <a:t>human ß2m</a:t>
            </a:r>
          </a:p>
        </p:txBody>
      </p:sp>
      <p:sp>
        <p:nvSpPr>
          <p:cNvPr id="90" name="Textfeld 89">
            <a:extLst>
              <a:ext uri="{FF2B5EF4-FFF2-40B4-BE49-F238E27FC236}">
                <a16:creationId xmlns:a16="http://schemas.microsoft.com/office/drawing/2014/main" id="{495B563B-FFF2-CE41-A63F-131BDAA3F1D1}"/>
              </a:ext>
            </a:extLst>
          </p:cNvPr>
          <p:cNvSpPr txBox="1"/>
          <p:nvPr/>
        </p:nvSpPr>
        <p:spPr>
          <a:xfrm>
            <a:off x="6212498" y="5396834"/>
            <a:ext cx="1122221" cy="246221"/>
          </a:xfrm>
          <a:prstGeom prst="rect">
            <a:avLst/>
          </a:prstGeom>
          <a:noFill/>
        </p:spPr>
        <p:txBody>
          <a:bodyPr wrap="square" rtlCol="0">
            <a:spAutoFit/>
          </a:bodyPr>
          <a:lstStyle/>
          <a:p>
            <a:pPr algn="ctr"/>
            <a:r>
              <a:rPr lang="en-US" sz="1000" b="1" dirty="0">
                <a:solidFill>
                  <a:srgbClr val="0000FF"/>
                </a:solidFill>
                <a:latin typeface="Arial"/>
                <a:cs typeface="Arial"/>
              </a:rPr>
              <a:t>nuclei</a:t>
            </a:r>
          </a:p>
        </p:txBody>
      </p:sp>
      <p:sp>
        <p:nvSpPr>
          <p:cNvPr id="91" name="Textfeld 90">
            <a:extLst>
              <a:ext uri="{FF2B5EF4-FFF2-40B4-BE49-F238E27FC236}">
                <a16:creationId xmlns:a16="http://schemas.microsoft.com/office/drawing/2014/main" id="{99148EA1-1984-0649-9DD2-66C60509271B}"/>
              </a:ext>
            </a:extLst>
          </p:cNvPr>
          <p:cNvSpPr txBox="1"/>
          <p:nvPr/>
        </p:nvSpPr>
        <p:spPr>
          <a:xfrm rot="5400000" flipH="1">
            <a:off x="8238792" y="4603483"/>
            <a:ext cx="1082249" cy="261610"/>
          </a:xfrm>
          <a:prstGeom prst="rect">
            <a:avLst/>
          </a:prstGeom>
          <a:noFill/>
        </p:spPr>
        <p:txBody>
          <a:bodyPr wrap="square" rtlCol="0">
            <a:spAutoFit/>
          </a:bodyPr>
          <a:lstStyle/>
          <a:p>
            <a:pPr algn="ctr"/>
            <a:r>
              <a:rPr lang="en-US" sz="1100" b="1" dirty="0">
                <a:latin typeface="Arial"/>
                <a:cs typeface="Arial"/>
              </a:rPr>
              <a:t>4G</a:t>
            </a:r>
            <a:r>
              <a:rPr lang="en-US" sz="1100" b="1" baseline="-25000" dirty="0">
                <a:latin typeface="Arial"/>
                <a:cs typeface="Arial"/>
              </a:rPr>
              <a:t>S20</a:t>
            </a:r>
            <a:r>
              <a:rPr lang="en-US" sz="1100" b="1" dirty="0">
                <a:latin typeface="Arial"/>
                <a:cs typeface="Arial"/>
              </a:rPr>
              <a:t>+6K</a:t>
            </a:r>
            <a:r>
              <a:rPr lang="en-US" sz="1100" b="1" baseline="-25000" dirty="0">
                <a:latin typeface="Arial"/>
                <a:cs typeface="Arial"/>
              </a:rPr>
              <a:t>C18</a:t>
            </a:r>
          </a:p>
        </p:txBody>
      </p:sp>
      <p:sp>
        <p:nvSpPr>
          <p:cNvPr id="92" name="Textfeld 91">
            <a:extLst>
              <a:ext uri="{FF2B5EF4-FFF2-40B4-BE49-F238E27FC236}">
                <a16:creationId xmlns:a16="http://schemas.microsoft.com/office/drawing/2014/main" id="{0C1FC9A3-7840-F244-BCE6-2C64E29274B2}"/>
              </a:ext>
            </a:extLst>
          </p:cNvPr>
          <p:cNvSpPr txBox="1"/>
          <p:nvPr/>
        </p:nvSpPr>
        <p:spPr>
          <a:xfrm>
            <a:off x="6274388" y="5255905"/>
            <a:ext cx="1122221" cy="246221"/>
          </a:xfrm>
          <a:prstGeom prst="rect">
            <a:avLst/>
          </a:prstGeom>
          <a:noFill/>
        </p:spPr>
        <p:txBody>
          <a:bodyPr wrap="square" rtlCol="0">
            <a:spAutoFit/>
          </a:bodyPr>
          <a:lstStyle/>
          <a:p>
            <a:pPr algn="ctr"/>
            <a:r>
              <a:rPr lang="en-US" sz="1000" b="1" dirty="0">
                <a:solidFill>
                  <a:srgbClr val="00B050"/>
                </a:solidFill>
                <a:latin typeface="Arial"/>
                <a:cs typeface="Arial"/>
              </a:rPr>
              <a:t>HBV core</a:t>
            </a:r>
          </a:p>
        </p:txBody>
      </p:sp>
      <p:sp>
        <p:nvSpPr>
          <p:cNvPr id="93" name="Textfeld 92">
            <a:extLst>
              <a:ext uri="{FF2B5EF4-FFF2-40B4-BE49-F238E27FC236}">
                <a16:creationId xmlns:a16="http://schemas.microsoft.com/office/drawing/2014/main" id="{5EF5CC4E-AED2-FD43-98D6-0D74FB730F45}"/>
              </a:ext>
            </a:extLst>
          </p:cNvPr>
          <p:cNvSpPr txBox="1"/>
          <p:nvPr/>
        </p:nvSpPr>
        <p:spPr>
          <a:xfrm>
            <a:off x="6262596" y="5098079"/>
            <a:ext cx="1122221" cy="246221"/>
          </a:xfrm>
          <a:prstGeom prst="rect">
            <a:avLst/>
          </a:prstGeom>
          <a:noFill/>
        </p:spPr>
        <p:txBody>
          <a:bodyPr wrap="square" rtlCol="0">
            <a:spAutoFit/>
          </a:bodyPr>
          <a:lstStyle/>
          <a:p>
            <a:pPr algn="ctr"/>
            <a:r>
              <a:rPr lang="en-US" sz="1000" b="1" dirty="0">
                <a:solidFill>
                  <a:srgbClr val="D40B37"/>
                </a:solidFill>
                <a:latin typeface="Arial"/>
                <a:cs typeface="Arial"/>
              </a:rPr>
              <a:t>human CK18</a:t>
            </a:r>
          </a:p>
        </p:txBody>
      </p:sp>
      <p:sp>
        <p:nvSpPr>
          <p:cNvPr id="94" name="Textfeld 93">
            <a:extLst>
              <a:ext uri="{FF2B5EF4-FFF2-40B4-BE49-F238E27FC236}">
                <a16:creationId xmlns:a16="http://schemas.microsoft.com/office/drawing/2014/main" id="{0888BE1D-906C-554C-933B-D1BB36F10118}"/>
              </a:ext>
            </a:extLst>
          </p:cNvPr>
          <p:cNvSpPr txBox="1"/>
          <p:nvPr/>
        </p:nvSpPr>
        <p:spPr>
          <a:xfrm flipH="1">
            <a:off x="5556842" y="3096679"/>
            <a:ext cx="2357800" cy="261610"/>
          </a:xfrm>
          <a:prstGeom prst="rect">
            <a:avLst/>
          </a:prstGeom>
          <a:noFill/>
        </p:spPr>
        <p:txBody>
          <a:bodyPr wrap="square" rtlCol="0">
            <a:spAutoFit/>
          </a:bodyPr>
          <a:lstStyle/>
          <a:p>
            <a:pPr algn="ctr"/>
            <a:r>
              <a:rPr lang="en-US" sz="1100" b="1" dirty="0">
                <a:latin typeface="Arial"/>
                <a:cs typeface="Arial"/>
              </a:rPr>
              <a:t>protein</a:t>
            </a:r>
          </a:p>
        </p:txBody>
      </p:sp>
      <p:sp>
        <p:nvSpPr>
          <p:cNvPr id="95" name="Textfeld 94">
            <a:extLst>
              <a:ext uri="{FF2B5EF4-FFF2-40B4-BE49-F238E27FC236}">
                <a16:creationId xmlns:a16="http://schemas.microsoft.com/office/drawing/2014/main" id="{27FF815F-2F23-6F4F-9797-186EE5E928B8}"/>
              </a:ext>
            </a:extLst>
          </p:cNvPr>
          <p:cNvSpPr txBox="1"/>
          <p:nvPr/>
        </p:nvSpPr>
        <p:spPr>
          <a:xfrm rot="5400000" flipH="1">
            <a:off x="8347503" y="4385886"/>
            <a:ext cx="757059" cy="261610"/>
          </a:xfrm>
          <a:prstGeom prst="rect">
            <a:avLst/>
          </a:prstGeom>
          <a:noFill/>
        </p:spPr>
        <p:txBody>
          <a:bodyPr wrap="square" rtlCol="0">
            <a:spAutoFit/>
          </a:bodyPr>
          <a:lstStyle/>
          <a:p>
            <a:pPr algn="ctr"/>
            <a:r>
              <a:rPr lang="en-US" sz="1100" b="1" dirty="0">
                <a:latin typeface="Arial"/>
                <a:cs typeface="Arial"/>
              </a:rPr>
              <a:t>mock</a:t>
            </a:r>
          </a:p>
        </p:txBody>
      </p:sp>
      <p:grpSp>
        <p:nvGrpSpPr>
          <p:cNvPr id="96" name="Gruppieren 19">
            <a:extLst>
              <a:ext uri="{FF2B5EF4-FFF2-40B4-BE49-F238E27FC236}">
                <a16:creationId xmlns:a16="http://schemas.microsoft.com/office/drawing/2014/main" id="{6707FF42-0136-7B46-8DC3-DB624639DD38}"/>
              </a:ext>
            </a:extLst>
          </p:cNvPr>
          <p:cNvGrpSpPr/>
          <p:nvPr/>
        </p:nvGrpSpPr>
        <p:grpSpPr>
          <a:xfrm>
            <a:off x="6239153" y="3339581"/>
            <a:ext cx="1129711" cy="896276"/>
            <a:chOff x="4728759" y="532541"/>
            <a:chExt cx="1434374" cy="1080000"/>
          </a:xfrm>
        </p:grpSpPr>
        <p:pic>
          <p:nvPicPr>
            <p:cNvPr id="97" name="Grafik 82">
              <a:extLst>
                <a:ext uri="{FF2B5EF4-FFF2-40B4-BE49-F238E27FC236}">
                  <a16:creationId xmlns:a16="http://schemas.microsoft.com/office/drawing/2014/main" id="{3416D1ED-52D7-A34A-8C68-F9945A5F1AAA}"/>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28759" y="532541"/>
              <a:ext cx="1434374" cy="1080000"/>
            </a:xfrm>
            <a:prstGeom prst="rect">
              <a:avLst/>
            </a:prstGeom>
          </p:spPr>
        </p:pic>
        <p:cxnSp>
          <p:nvCxnSpPr>
            <p:cNvPr id="98" name="Gerader Verbinder 108">
              <a:extLst>
                <a:ext uri="{FF2B5EF4-FFF2-40B4-BE49-F238E27FC236}">
                  <a16:creationId xmlns:a16="http://schemas.microsoft.com/office/drawing/2014/main" id="{B04890C4-2566-604A-BC20-645FCE1E3C30}"/>
                </a:ext>
              </a:extLst>
            </p:cNvPr>
            <p:cNvCxnSpPr/>
            <p:nvPr/>
          </p:nvCxnSpPr>
          <p:spPr>
            <a:xfrm flipH="1">
              <a:off x="6044864" y="1559718"/>
              <a:ext cx="8572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grpSp>
        <p:nvGrpSpPr>
          <p:cNvPr id="99" name="Gruppieren 20">
            <a:extLst>
              <a:ext uri="{FF2B5EF4-FFF2-40B4-BE49-F238E27FC236}">
                <a16:creationId xmlns:a16="http://schemas.microsoft.com/office/drawing/2014/main" id="{F6538B42-9A6C-ED48-9A9B-BFC1C84D3D26}"/>
              </a:ext>
            </a:extLst>
          </p:cNvPr>
          <p:cNvGrpSpPr/>
          <p:nvPr/>
        </p:nvGrpSpPr>
        <p:grpSpPr>
          <a:xfrm>
            <a:off x="6239153" y="4268014"/>
            <a:ext cx="1131396" cy="833856"/>
            <a:chOff x="4728758" y="1686403"/>
            <a:chExt cx="1434375" cy="1080000"/>
          </a:xfrm>
        </p:grpSpPr>
        <p:pic>
          <p:nvPicPr>
            <p:cNvPr id="100" name="Grafik 77">
              <a:extLst>
                <a:ext uri="{FF2B5EF4-FFF2-40B4-BE49-F238E27FC236}">
                  <a16:creationId xmlns:a16="http://schemas.microsoft.com/office/drawing/2014/main" id="{684E9D41-664A-7D42-B73F-33D8DA8682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28758" y="1686403"/>
              <a:ext cx="1434375" cy="1080000"/>
            </a:xfrm>
            <a:prstGeom prst="rect">
              <a:avLst/>
            </a:prstGeom>
          </p:spPr>
        </p:pic>
        <p:cxnSp>
          <p:nvCxnSpPr>
            <p:cNvPr id="101" name="Gerader Verbinder 109">
              <a:extLst>
                <a:ext uri="{FF2B5EF4-FFF2-40B4-BE49-F238E27FC236}">
                  <a16:creationId xmlns:a16="http://schemas.microsoft.com/office/drawing/2014/main" id="{198A656F-2549-A942-B539-F213904B1B5C}"/>
                </a:ext>
              </a:extLst>
            </p:cNvPr>
            <p:cNvCxnSpPr/>
            <p:nvPr/>
          </p:nvCxnSpPr>
          <p:spPr>
            <a:xfrm flipH="1">
              <a:off x="6044864" y="2707481"/>
              <a:ext cx="8572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pic>
        <p:nvPicPr>
          <p:cNvPr id="102" name="Grafik 2">
            <a:extLst>
              <a:ext uri="{FF2B5EF4-FFF2-40B4-BE49-F238E27FC236}">
                <a16:creationId xmlns:a16="http://schemas.microsoft.com/office/drawing/2014/main" id="{EC174B3E-22CB-8141-B275-953DAA348E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6504" y="4117587"/>
            <a:ext cx="1102864" cy="890138"/>
          </a:xfrm>
          <a:prstGeom prst="rect">
            <a:avLst/>
          </a:prstGeom>
        </p:spPr>
      </p:pic>
      <p:pic>
        <p:nvPicPr>
          <p:cNvPr id="103" name="Grafik 6">
            <a:extLst>
              <a:ext uri="{FF2B5EF4-FFF2-40B4-BE49-F238E27FC236}">
                <a16:creationId xmlns:a16="http://schemas.microsoft.com/office/drawing/2014/main" id="{F02CB14D-F0A7-0A4D-8A7E-970CD055B7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4469" y="4268513"/>
            <a:ext cx="1102050" cy="834501"/>
          </a:xfrm>
          <a:prstGeom prst="rect">
            <a:avLst/>
          </a:prstGeom>
        </p:spPr>
      </p:pic>
      <p:sp>
        <p:nvSpPr>
          <p:cNvPr id="104" name="Textfeld 103">
            <a:extLst>
              <a:ext uri="{FF2B5EF4-FFF2-40B4-BE49-F238E27FC236}">
                <a16:creationId xmlns:a16="http://schemas.microsoft.com/office/drawing/2014/main" id="{40CFBD7B-4294-1F4F-B193-D24FB5B07072}"/>
              </a:ext>
            </a:extLst>
          </p:cNvPr>
          <p:cNvSpPr txBox="1"/>
          <p:nvPr/>
        </p:nvSpPr>
        <p:spPr>
          <a:xfrm>
            <a:off x="7548897" y="5396834"/>
            <a:ext cx="1122221" cy="246221"/>
          </a:xfrm>
          <a:prstGeom prst="rect">
            <a:avLst/>
          </a:prstGeom>
          <a:noFill/>
        </p:spPr>
        <p:txBody>
          <a:bodyPr wrap="square" rtlCol="0">
            <a:spAutoFit/>
          </a:bodyPr>
          <a:lstStyle/>
          <a:p>
            <a:pPr algn="ctr"/>
            <a:r>
              <a:rPr lang="en-US" sz="1000" b="1" dirty="0">
                <a:solidFill>
                  <a:srgbClr val="0000FF"/>
                </a:solidFill>
                <a:latin typeface="Arial"/>
                <a:cs typeface="Arial"/>
              </a:rPr>
              <a:t>nuclei</a:t>
            </a:r>
          </a:p>
        </p:txBody>
      </p:sp>
      <p:sp>
        <p:nvSpPr>
          <p:cNvPr id="105" name="Textfeld 104">
            <a:extLst>
              <a:ext uri="{FF2B5EF4-FFF2-40B4-BE49-F238E27FC236}">
                <a16:creationId xmlns:a16="http://schemas.microsoft.com/office/drawing/2014/main" id="{79176D31-7197-154E-8619-17A09F5B3D4B}"/>
              </a:ext>
            </a:extLst>
          </p:cNvPr>
          <p:cNvSpPr txBox="1"/>
          <p:nvPr/>
        </p:nvSpPr>
        <p:spPr bwMode="gray">
          <a:xfrm>
            <a:off x="3597435" y="2719622"/>
            <a:ext cx="1190589" cy="219231"/>
          </a:xfrm>
          <a:prstGeom prst="rect">
            <a:avLst/>
          </a:prstGeom>
          <a:solidFill>
            <a:schemeClr val="bg1"/>
          </a:solidFill>
        </p:spPr>
        <p:txBody>
          <a:bodyPr wrap="none" lIns="0" tIns="0" rIns="0" bIns="0" rtlCol="0">
            <a:noAutofit/>
          </a:bodyPr>
          <a:lstStyle/>
          <a:p>
            <a:pPr algn="ctr">
              <a:lnSpc>
                <a:spcPct val="105000"/>
              </a:lnSpc>
            </a:pPr>
            <a:r>
              <a:rPr lang="de-DE" sz="1000" b="1" dirty="0">
                <a:latin typeface="Arial" panose="020B0604020202020204" pitchFamily="34" charset="0"/>
                <a:cs typeface="Arial" panose="020B0604020202020204" pitchFamily="34" charset="0"/>
              </a:rPr>
              <a:t>Cell lysis (</a:t>
            </a:r>
            <a:r>
              <a:rPr lang="en-GB" sz="1000" b="1" dirty="0"/>
              <a:t>Donor 2</a:t>
            </a:r>
            <a:r>
              <a:rPr lang="de-DE" sz="1000" b="1" dirty="0">
                <a:latin typeface="Arial" panose="020B0604020202020204" pitchFamily="34" charset="0"/>
                <a:cs typeface="Arial" panose="020B0604020202020204" pitchFamily="34" charset="0"/>
              </a:rPr>
              <a:t>)</a:t>
            </a:r>
            <a:endParaRPr lang="en-GB" sz="1000" b="1" dirty="0"/>
          </a:p>
        </p:txBody>
      </p:sp>
      <p:pic>
        <p:nvPicPr>
          <p:cNvPr id="108" name="Bild 11">
            <a:extLst>
              <a:ext uri="{FF2B5EF4-FFF2-40B4-BE49-F238E27FC236}">
                <a16:creationId xmlns:a16="http://schemas.microsoft.com/office/drawing/2014/main" id="{EABBA58B-C16E-C745-B6CA-667216D7C148}"/>
              </a:ext>
            </a:extLst>
          </p:cNvPr>
          <p:cNvPicPr>
            <a:picLocks noChangeAspect="1"/>
          </p:cNvPicPr>
          <p:nvPr/>
        </p:nvPicPr>
        <p:blipFill>
          <a:blip r:embed="rId13"/>
          <a:stretch>
            <a:fillRect/>
          </a:stretch>
        </p:blipFill>
        <p:spPr>
          <a:xfrm>
            <a:off x="4871926" y="4561781"/>
            <a:ext cx="1061060" cy="684105"/>
          </a:xfrm>
          <a:prstGeom prst="rect">
            <a:avLst/>
          </a:prstGeom>
        </p:spPr>
      </p:pic>
      <p:sp>
        <p:nvSpPr>
          <p:cNvPr id="109" name="Textfeld 108">
            <a:extLst>
              <a:ext uri="{FF2B5EF4-FFF2-40B4-BE49-F238E27FC236}">
                <a16:creationId xmlns:a16="http://schemas.microsoft.com/office/drawing/2014/main" id="{BA8523AB-A295-834B-BF9E-27B163777B4A}"/>
              </a:ext>
            </a:extLst>
          </p:cNvPr>
          <p:cNvSpPr txBox="1"/>
          <p:nvPr/>
        </p:nvSpPr>
        <p:spPr bwMode="gray">
          <a:xfrm>
            <a:off x="5276335" y="4241630"/>
            <a:ext cx="481880" cy="168067"/>
          </a:xfrm>
          <a:prstGeom prst="rect">
            <a:avLst/>
          </a:prstGeom>
          <a:noFill/>
        </p:spPr>
        <p:txBody>
          <a:bodyPr wrap="none" lIns="0" tIns="0" rIns="0" bIns="0" rtlCol="0">
            <a:noAutofit/>
          </a:bodyPr>
          <a:lstStyle/>
          <a:p>
            <a:pPr>
              <a:lnSpc>
                <a:spcPct val="105000"/>
              </a:lnSpc>
            </a:pPr>
            <a:r>
              <a:rPr lang="de-DE" sz="1000" dirty="0" err="1">
                <a:latin typeface="Arial" panose="020B0604020202020204" pitchFamily="34" charset="0"/>
                <a:cs typeface="Arial" panose="020B0604020202020204" pitchFamily="34" charset="0"/>
              </a:rPr>
              <a:t>cccDNA</a:t>
            </a:r>
            <a:endParaRPr lang="de-DE" sz="1000" dirty="0">
              <a:latin typeface="Arial" panose="020B0604020202020204" pitchFamily="34" charset="0"/>
              <a:cs typeface="Arial" panose="020B0604020202020204" pitchFamily="34" charset="0"/>
            </a:endParaRPr>
          </a:p>
        </p:txBody>
      </p:sp>
      <p:sp>
        <p:nvSpPr>
          <p:cNvPr id="110" name="Rechteck 109">
            <a:extLst>
              <a:ext uri="{FF2B5EF4-FFF2-40B4-BE49-F238E27FC236}">
                <a16:creationId xmlns:a16="http://schemas.microsoft.com/office/drawing/2014/main" id="{717708AD-65EC-5B4F-B42A-A0E86FA8A2B0}"/>
              </a:ext>
            </a:extLst>
          </p:cNvPr>
          <p:cNvSpPr/>
          <p:nvPr/>
        </p:nvSpPr>
        <p:spPr bwMode="gray">
          <a:xfrm>
            <a:off x="4877451" y="2232726"/>
            <a:ext cx="4231053" cy="3728996"/>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dirty="0">
              <a:solidFill>
                <a:schemeClr val="tx1"/>
              </a:solidFill>
              <a:latin typeface="+mj-lt"/>
            </a:endParaRPr>
          </a:p>
        </p:txBody>
      </p:sp>
      <p:pic>
        <p:nvPicPr>
          <p:cNvPr id="111" name="Grafik 110">
            <a:extLst>
              <a:ext uri="{FF2B5EF4-FFF2-40B4-BE49-F238E27FC236}">
                <a16:creationId xmlns:a16="http://schemas.microsoft.com/office/drawing/2014/main" id="{E9B3C069-06CB-7244-89E2-6E53C55787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69563" y="2454122"/>
            <a:ext cx="3445498" cy="643975"/>
          </a:xfrm>
          <a:prstGeom prst="rect">
            <a:avLst/>
          </a:prstGeom>
        </p:spPr>
      </p:pic>
      <p:sp>
        <p:nvSpPr>
          <p:cNvPr id="112" name="Rechteck 111">
            <a:extLst>
              <a:ext uri="{FF2B5EF4-FFF2-40B4-BE49-F238E27FC236}">
                <a16:creationId xmlns:a16="http://schemas.microsoft.com/office/drawing/2014/main" id="{4E8AEF39-824E-604C-B916-AB2F475DC85F}"/>
              </a:ext>
            </a:extLst>
          </p:cNvPr>
          <p:cNvSpPr/>
          <p:nvPr/>
        </p:nvSpPr>
        <p:spPr>
          <a:xfrm>
            <a:off x="5517822" y="2244012"/>
            <a:ext cx="3119765" cy="261610"/>
          </a:xfrm>
          <a:prstGeom prst="rect">
            <a:avLst/>
          </a:prstGeom>
        </p:spPr>
        <p:txBody>
          <a:bodyPr wrap="none">
            <a:spAutoFit/>
          </a:bodyPr>
          <a:lstStyle/>
          <a:p>
            <a:r>
              <a:rPr lang="de-DE" sz="1100" b="1" dirty="0">
                <a:latin typeface="Arial" panose="020B0604020202020204" pitchFamily="34" charset="0"/>
                <a:cs typeface="Arial" panose="020B0604020202020204" pitchFamily="34" charset="0"/>
              </a:rPr>
              <a:t>Control </a:t>
            </a:r>
            <a:r>
              <a:rPr lang="de-DE" sz="1100" b="1" dirty="0" err="1">
                <a:latin typeface="Arial" panose="020B0604020202020204" pitchFamily="34" charset="0"/>
                <a:cs typeface="Arial" panose="020B0604020202020204" pitchFamily="34" charset="0"/>
              </a:rPr>
              <a:t>of</a:t>
            </a:r>
            <a:r>
              <a:rPr lang="de-DE" sz="1100" b="1" dirty="0">
                <a:latin typeface="Arial" panose="020B0604020202020204" pitchFamily="34" charset="0"/>
                <a:cs typeface="Arial" panose="020B0604020202020204" pitchFamily="34" charset="0"/>
              </a:rPr>
              <a:t> HBV </a:t>
            </a:r>
            <a:r>
              <a:rPr lang="de-DE" sz="1100" b="1" dirty="0" err="1">
                <a:latin typeface="Arial" panose="020B0604020202020204" pitchFamily="34" charset="0"/>
                <a:cs typeface="Arial" panose="020B0604020202020204" pitchFamily="34" charset="0"/>
              </a:rPr>
              <a:t>infection</a:t>
            </a:r>
            <a:r>
              <a:rPr lang="de-DE" sz="1100" b="1" dirty="0">
                <a:latin typeface="Arial" panose="020B0604020202020204" pitchFamily="34" charset="0"/>
                <a:cs typeface="Arial" panose="020B0604020202020204" pitchFamily="34" charset="0"/>
              </a:rPr>
              <a:t> in </a:t>
            </a:r>
            <a:r>
              <a:rPr lang="de-DE" sz="1100" b="1" dirty="0" err="1">
                <a:latin typeface="Arial" panose="020B0604020202020204" pitchFamily="34" charset="0"/>
                <a:cs typeface="Arial" panose="020B0604020202020204" pitchFamily="34" charset="0"/>
              </a:rPr>
              <a:t>humanized</a:t>
            </a:r>
            <a:r>
              <a:rPr lang="de-DE" sz="1100" b="1" dirty="0">
                <a:latin typeface="Arial" panose="020B0604020202020204" pitchFamily="34" charset="0"/>
                <a:cs typeface="Arial" panose="020B0604020202020204" pitchFamily="34" charset="0"/>
              </a:rPr>
              <a:t> </a:t>
            </a:r>
            <a:r>
              <a:rPr lang="de-DE" sz="1100" b="1" dirty="0" err="1">
                <a:latin typeface="Arial" panose="020B0604020202020204" pitchFamily="34" charset="0"/>
                <a:cs typeface="Arial" panose="020B0604020202020204" pitchFamily="34" charset="0"/>
              </a:rPr>
              <a:t>mice</a:t>
            </a:r>
            <a:endParaRPr lang="de-DE" sz="1100" b="1" dirty="0">
              <a:latin typeface="Arial" panose="020B0604020202020204" pitchFamily="34" charset="0"/>
              <a:cs typeface="Arial" panose="020B0604020202020204" pitchFamily="34" charset="0"/>
            </a:endParaRPr>
          </a:p>
        </p:txBody>
      </p:sp>
      <p:cxnSp>
        <p:nvCxnSpPr>
          <p:cNvPr id="114" name="Gerader Verbinder 108">
            <a:extLst>
              <a:ext uri="{FF2B5EF4-FFF2-40B4-BE49-F238E27FC236}">
                <a16:creationId xmlns:a16="http://schemas.microsoft.com/office/drawing/2014/main" id="{73A51A6B-F985-AC41-A6CC-BF6BA17CEB11}"/>
              </a:ext>
            </a:extLst>
          </p:cNvPr>
          <p:cNvCxnSpPr/>
          <p:nvPr/>
        </p:nvCxnSpPr>
        <p:spPr>
          <a:xfrm flipH="1">
            <a:off x="7934671" y="3793510"/>
            <a:ext cx="5521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15" name="Gerader Verbinder 109">
            <a:extLst>
              <a:ext uri="{FF2B5EF4-FFF2-40B4-BE49-F238E27FC236}">
                <a16:creationId xmlns:a16="http://schemas.microsoft.com/office/drawing/2014/main" id="{B30707E6-A1F3-8242-8FB8-066D8925549D}"/>
              </a:ext>
            </a:extLst>
          </p:cNvPr>
          <p:cNvCxnSpPr/>
          <p:nvPr/>
        </p:nvCxnSpPr>
        <p:spPr>
          <a:xfrm flipH="1">
            <a:off x="7941222" y="4511623"/>
            <a:ext cx="55217"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nvGrpSpPr>
          <p:cNvPr id="116" name="Gruppieren 115">
            <a:extLst>
              <a:ext uri="{FF2B5EF4-FFF2-40B4-BE49-F238E27FC236}">
                <a16:creationId xmlns:a16="http://schemas.microsoft.com/office/drawing/2014/main" id="{65BC0A43-AA59-FD4C-B404-6CED84627273}"/>
              </a:ext>
            </a:extLst>
          </p:cNvPr>
          <p:cNvGrpSpPr/>
          <p:nvPr/>
        </p:nvGrpSpPr>
        <p:grpSpPr>
          <a:xfrm>
            <a:off x="6956381" y="4192388"/>
            <a:ext cx="2080115" cy="1770116"/>
            <a:chOff x="6846315" y="3802728"/>
            <a:chExt cx="2080115" cy="1770116"/>
          </a:xfrm>
        </p:grpSpPr>
        <p:sp>
          <p:nvSpPr>
            <p:cNvPr id="117" name="Textfeld 116">
              <a:extLst>
                <a:ext uri="{FF2B5EF4-FFF2-40B4-BE49-F238E27FC236}">
                  <a16:creationId xmlns:a16="http://schemas.microsoft.com/office/drawing/2014/main" id="{B4656172-5C86-B04C-9536-75B088AD695A}"/>
                </a:ext>
              </a:extLst>
            </p:cNvPr>
            <p:cNvSpPr txBox="1"/>
            <p:nvPr/>
          </p:nvSpPr>
          <p:spPr>
            <a:xfrm>
              <a:off x="7955116" y="3803308"/>
              <a:ext cx="928072" cy="230832"/>
            </a:xfrm>
            <a:prstGeom prst="rect">
              <a:avLst/>
            </a:prstGeom>
            <a:noFill/>
          </p:spPr>
          <p:txBody>
            <a:bodyPr wrap="square" rtlCol="0">
              <a:spAutoFit/>
            </a:bodyPr>
            <a:lstStyle/>
            <a:p>
              <a:pPr algn="ctr"/>
              <a:r>
                <a:rPr lang="en-US" sz="900" b="1" dirty="0">
                  <a:solidFill>
                    <a:srgbClr val="00B050"/>
                  </a:solidFill>
                  <a:latin typeface="Arial"/>
                  <a:cs typeface="Arial"/>
                </a:rPr>
                <a:t>HBV </a:t>
              </a:r>
              <a:r>
                <a:rPr lang="en-US" sz="900" b="1" dirty="0" err="1">
                  <a:solidFill>
                    <a:srgbClr val="00B050"/>
                  </a:solidFill>
                  <a:latin typeface="Arial"/>
                  <a:cs typeface="Arial"/>
                </a:rPr>
                <a:t>pgRNA</a:t>
              </a:r>
              <a:endParaRPr lang="en-US" sz="900" b="1" dirty="0">
                <a:solidFill>
                  <a:srgbClr val="00B050"/>
                </a:solidFill>
                <a:latin typeface="Arial"/>
                <a:cs typeface="Arial"/>
              </a:endParaRPr>
            </a:p>
          </p:txBody>
        </p:sp>
        <p:sp>
          <p:nvSpPr>
            <p:cNvPr id="118" name="Textfeld 117">
              <a:extLst>
                <a:ext uri="{FF2B5EF4-FFF2-40B4-BE49-F238E27FC236}">
                  <a16:creationId xmlns:a16="http://schemas.microsoft.com/office/drawing/2014/main" id="{7B3F178B-EAD6-AF48-949E-42A6DEF3D25D}"/>
                </a:ext>
              </a:extLst>
            </p:cNvPr>
            <p:cNvSpPr txBox="1"/>
            <p:nvPr/>
          </p:nvSpPr>
          <p:spPr>
            <a:xfrm>
              <a:off x="7516897" y="5348873"/>
              <a:ext cx="562778" cy="200055"/>
            </a:xfrm>
            <a:prstGeom prst="rect">
              <a:avLst/>
            </a:prstGeom>
            <a:noFill/>
          </p:spPr>
          <p:txBody>
            <a:bodyPr wrap="square" rtlCol="0">
              <a:spAutoFit/>
            </a:bodyPr>
            <a:lstStyle/>
            <a:p>
              <a:pPr algn="ctr"/>
              <a:r>
                <a:rPr lang="en-US" sz="700" b="1" dirty="0">
                  <a:solidFill>
                    <a:srgbClr val="0000FF"/>
                  </a:solidFill>
                  <a:latin typeface="Arial"/>
                  <a:cs typeface="Arial"/>
                </a:rPr>
                <a:t>nuclei</a:t>
              </a:r>
            </a:p>
          </p:txBody>
        </p:sp>
        <p:sp>
          <p:nvSpPr>
            <p:cNvPr id="119" name="Textfeld 118">
              <a:extLst>
                <a:ext uri="{FF2B5EF4-FFF2-40B4-BE49-F238E27FC236}">
                  <a16:creationId xmlns:a16="http://schemas.microsoft.com/office/drawing/2014/main" id="{A3160A7A-9BF5-4743-9A95-C4A9215B2EE2}"/>
                </a:ext>
              </a:extLst>
            </p:cNvPr>
            <p:cNvSpPr txBox="1"/>
            <p:nvPr/>
          </p:nvSpPr>
          <p:spPr>
            <a:xfrm rot="16200000" flipH="1">
              <a:off x="6426224" y="4923998"/>
              <a:ext cx="1082249" cy="215444"/>
            </a:xfrm>
            <a:prstGeom prst="rect">
              <a:avLst/>
            </a:prstGeom>
            <a:noFill/>
          </p:spPr>
          <p:txBody>
            <a:bodyPr wrap="square" rtlCol="0">
              <a:spAutoFit/>
            </a:bodyPr>
            <a:lstStyle/>
            <a:p>
              <a:pPr algn="ctr"/>
              <a:r>
                <a:rPr lang="en-US" sz="800" b="1" dirty="0">
                  <a:latin typeface="Arial"/>
                  <a:cs typeface="Arial"/>
                </a:rPr>
                <a:t>4G</a:t>
              </a:r>
              <a:r>
                <a:rPr lang="en-US" sz="800" b="1" baseline="-25000" dirty="0">
                  <a:latin typeface="Arial"/>
                  <a:cs typeface="Arial"/>
                </a:rPr>
                <a:t>S20</a:t>
              </a:r>
              <a:r>
                <a:rPr lang="en-US" sz="800" b="1" dirty="0">
                  <a:latin typeface="Arial"/>
                  <a:cs typeface="Arial"/>
                </a:rPr>
                <a:t>+6K</a:t>
              </a:r>
              <a:r>
                <a:rPr lang="en-US" sz="800" b="1" baseline="-25000" dirty="0">
                  <a:latin typeface="Arial"/>
                  <a:cs typeface="Arial"/>
                </a:rPr>
                <a:t>C18</a:t>
              </a:r>
            </a:p>
          </p:txBody>
        </p:sp>
        <p:sp>
          <p:nvSpPr>
            <p:cNvPr id="120" name="Textfeld 119">
              <a:extLst>
                <a:ext uri="{FF2B5EF4-FFF2-40B4-BE49-F238E27FC236}">
                  <a16:creationId xmlns:a16="http://schemas.microsoft.com/office/drawing/2014/main" id="{A6E96DCA-0872-A04E-A684-5ECF47FACF28}"/>
                </a:ext>
              </a:extLst>
            </p:cNvPr>
            <p:cNvSpPr txBox="1"/>
            <p:nvPr/>
          </p:nvSpPr>
          <p:spPr>
            <a:xfrm>
              <a:off x="7077754" y="3802728"/>
              <a:ext cx="797322" cy="230832"/>
            </a:xfrm>
            <a:prstGeom prst="rect">
              <a:avLst/>
            </a:prstGeom>
            <a:noFill/>
          </p:spPr>
          <p:txBody>
            <a:bodyPr wrap="square" rtlCol="0">
              <a:spAutoFit/>
            </a:bodyPr>
            <a:lstStyle/>
            <a:p>
              <a:pPr algn="ctr"/>
              <a:r>
                <a:rPr lang="en-US" sz="900" b="1" dirty="0">
                  <a:solidFill>
                    <a:srgbClr val="00B050"/>
                  </a:solidFill>
                  <a:latin typeface="Arial"/>
                  <a:cs typeface="Arial"/>
                </a:rPr>
                <a:t>HBV core</a:t>
              </a:r>
            </a:p>
          </p:txBody>
        </p:sp>
        <p:sp>
          <p:nvSpPr>
            <p:cNvPr id="121" name="Textfeld 120">
              <a:extLst>
                <a:ext uri="{FF2B5EF4-FFF2-40B4-BE49-F238E27FC236}">
                  <a16:creationId xmlns:a16="http://schemas.microsoft.com/office/drawing/2014/main" id="{1C7AB7CE-5505-A748-A99B-CBEF350F5376}"/>
                </a:ext>
              </a:extLst>
            </p:cNvPr>
            <p:cNvSpPr txBox="1"/>
            <p:nvPr/>
          </p:nvSpPr>
          <p:spPr>
            <a:xfrm>
              <a:off x="6940833" y="5348873"/>
              <a:ext cx="824292" cy="200055"/>
            </a:xfrm>
            <a:prstGeom prst="rect">
              <a:avLst/>
            </a:prstGeom>
            <a:noFill/>
          </p:spPr>
          <p:txBody>
            <a:bodyPr wrap="square" rtlCol="0">
              <a:spAutoFit/>
            </a:bodyPr>
            <a:lstStyle/>
            <a:p>
              <a:pPr algn="ctr"/>
              <a:r>
                <a:rPr lang="en-US" sz="700" b="1" dirty="0">
                  <a:solidFill>
                    <a:srgbClr val="D40B37"/>
                  </a:solidFill>
                  <a:latin typeface="Arial"/>
                  <a:cs typeface="Arial"/>
                </a:rPr>
                <a:t>human CK18</a:t>
              </a:r>
            </a:p>
          </p:txBody>
        </p:sp>
        <p:sp>
          <p:nvSpPr>
            <p:cNvPr id="122" name="Textfeld 121">
              <a:extLst>
                <a:ext uri="{FF2B5EF4-FFF2-40B4-BE49-F238E27FC236}">
                  <a16:creationId xmlns:a16="http://schemas.microsoft.com/office/drawing/2014/main" id="{C585443D-F236-724F-809D-72502C7D501F}"/>
                </a:ext>
              </a:extLst>
            </p:cNvPr>
            <p:cNvSpPr txBox="1"/>
            <p:nvPr/>
          </p:nvSpPr>
          <p:spPr>
            <a:xfrm rot="16200000" flipH="1">
              <a:off x="6583201" y="4199386"/>
              <a:ext cx="757059" cy="230832"/>
            </a:xfrm>
            <a:prstGeom prst="rect">
              <a:avLst/>
            </a:prstGeom>
            <a:noFill/>
          </p:spPr>
          <p:txBody>
            <a:bodyPr wrap="square" rtlCol="0">
              <a:spAutoFit/>
            </a:bodyPr>
            <a:lstStyle/>
            <a:p>
              <a:pPr algn="ctr"/>
              <a:r>
                <a:rPr lang="en-US" sz="900" b="1" dirty="0">
                  <a:latin typeface="Arial"/>
                  <a:cs typeface="Arial"/>
                </a:rPr>
                <a:t>mock</a:t>
              </a:r>
            </a:p>
          </p:txBody>
        </p:sp>
        <p:pic>
          <p:nvPicPr>
            <p:cNvPr id="123" name="Grafik 82">
              <a:extLst>
                <a:ext uri="{FF2B5EF4-FFF2-40B4-BE49-F238E27FC236}">
                  <a16:creationId xmlns:a16="http://schemas.microsoft.com/office/drawing/2014/main" id="{F807D6CE-3CCB-7240-B55D-A32A2B3E1FC6}"/>
                </a:ext>
              </a:extLst>
            </p:cNvPr>
            <p:cNvPicPr>
              <a:picLocks noChangeAspect="1"/>
            </p:cNvPicPr>
            <p:nvPr/>
          </p:nvPicPr>
          <p:blipFill>
            <a:blip r:embed="rId15" cstate="email">
              <a:extLst>
                <a:ext uri="{BEBA8EAE-BF5A-486C-A8C5-ECC9F3942E4B}">
                  <a14:imgProps xmlns:a14="http://schemas.microsoft.com/office/drawing/2010/main">
                    <a14:imgLayer r:embed="rId16">
                      <a14:imgEffect>
                        <a14:sharpenSoften amount="25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058908" y="3982758"/>
              <a:ext cx="923907" cy="695648"/>
            </a:xfrm>
            <a:prstGeom prst="rect">
              <a:avLst/>
            </a:prstGeom>
          </p:spPr>
        </p:pic>
        <p:pic>
          <p:nvPicPr>
            <p:cNvPr id="124" name="Grafik 77">
              <a:extLst>
                <a:ext uri="{FF2B5EF4-FFF2-40B4-BE49-F238E27FC236}">
                  <a16:creationId xmlns:a16="http://schemas.microsoft.com/office/drawing/2014/main" id="{F198DDC7-CB01-0E4C-BA2F-88A4D33C7BB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065458" y="4704800"/>
              <a:ext cx="923908" cy="695648"/>
            </a:xfrm>
            <a:prstGeom prst="rect">
              <a:avLst/>
            </a:prstGeom>
          </p:spPr>
        </p:pic>
        <p:pic>
          <p:nvPicPr>
            <p:cNvPr id="125" name="Grafik 55">
              <a:extLst>
                <a:ext uri="{FF2B5EF4-FFF2-40B4-BE49-F238E27FC236}">
                  <a16:creationId xmlns:a16="http://schemas.microsoft.com/office/drawing/2014/main" id="{653B3472-01CC-0846-8DB8-350C6FCB11C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002528" y="4707063"/>
              <a:ext cx="923902" cy="695648"/>
            </a:xfrm>
            <a:prstGeom prst="rect">
              <a:avLst/>
            </a:prstGeom>
          </p:spPr>
        </p:pic>
        <p:pic>
          <p:nvPicPr>
            <p:cNvPr id="126" name="Grafik 59">
              <a:extLst>
                <a:ext uri="{FF2B5EF4-FFF2-40B4-BE49-F238E27FC236}">
                  <a16:creationId xmlns:a16="http://schemas.microsoft.com/office/drawing/2014/main" id="{FA0F2871-EC5C-DB42-825F-51D1EFC9536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998174" y="3984558"/>
              <a:ext cx="923902" cy="695648"/>
            </a:xfrm>
            <a:prstGeom prst="rect">
              <a:avLst/>
            </a:prstGeom>
          </p:spPr>
        </p:pic>
      </p:grpSp>
      <p:sp>
        <p:nvSpPr>
          <p:cNvPr id="129" name="Textfeld 128">
            <a:extLst>
              <a:ext uri="{FF2B5EF4-FFF2-40B4-BE49-F238E27FC236}">
                <a16:creationId xmlns:a16="http://schemas.microsoft.com/office/drawing/2014/main" id="{4173A840-594F-1D45-A3FB-43BA3B871AF4}"/>
              </a:ext>
            </a:extLst>
          </p:cNvPr>
          <p:cNvSpPr txBox="1"/>
          <p:nvPr/>
        </p:nvSpPr>
        <p:spPr bwMode="gray">
          <a:xfrm>
            <a:off x="5948273" y="4608561"/>
            <a:ext cx="481880" cy="168067"/>
          </a:xfrm>
          <a:prstGeom prst="rect">
            <a:avLst/>
          </a:prstGeom>
          <a:noFill/>
        </p:spPr>
        <p:txBody>
          <a:bodyPr wrap="none" lIns="0" tIns="0" rIns="0" bIns="0" rtlCol="0">
            <a:noAutofit/>
          </a:bodyPr>
          <a:lstStyle/>
          <a:p>
            <a:pPr>
              <a:lnSpc>
                <a:spcPct val="105000"/>
              </a:lnSpc>
            </a:pPr>
            <a:r>
              <a:rPr lang="de-DE" sz="1000" b="1" dirty="0" err="1">
                <a:latin typeface="Arial" panose="020B0604020202020204" pitchFamily="34" charset="0"/>
                <a:cs typeface="Arial" panose="020B0604020202020204" pitchFamily="34" charset="0"/>
              </a:rPr>
              <a:t>HBsAg</a:t>
            </a:r>
            <a:endParaRPr lang="de-DE" sz="1000" b="1" dirty="0">
              <a:latin typeface="Arial" panose="020B0604020202020204" pitchFamily="34" charset="0"/>
              <a:cs typeface="Arial" panose="020B0604020202020204" pitchFamily="34" charset="0"/>
            </a:endParaRPr>
          </a:p>
        </p:txBody>
      </p:sp>
      <p:sp>
        <p:nvSpPr>
          <p:cNvPr id="132" name="Textfeld 131">
            <a:extLst>
              <a:ext uri="{FF2B5EF4-FFF2-40B4-BE49-F238E27FC236}">
                <a16:creationId xmlns:a16="http://schemas.microsoft.com/office/drawing/2014/main" id="{23D365DA-95FB-CE47-8083-0142C6EEC915}"/>
              </a:ext>
            </a:extLst>
          </p:cNvPr>
          <p:cNvSpPr txBox="1"/>
          <p:nvPr/>
        </p:nvSpPr>
        <p:spPr bwMode="gray">
          <a:xfrm>
            <a:off x="7790487" y="3102435"/>
            <a:ext cx="1080120" cy="168067"/>
          </a:xfrm>
          <a:prstGeom prst="rect">
            <a:avLst/>
          </a:prstGeom>
          <a:noFill/>
        </p:spPr>
        <p:txBody>
          <a:bodyPr wrap="none" lIns="0" tIns="0" rIns="0" bIns="0" rtlCol="0">
            <a:noAutofit/>
          </a:bodyPr>
          <a:lstStyle/>
          <a:p>
            <a:pPr>
              <a:lnSpc>
                <a:spcPct val="105000"/>
              </a:lnSpc>
            </a:pPr>
            <a:r>
              <a:rPr lang="de-DE" sz="1000" b="1" dirty="0" err="1">
                <a:latin typeface="Arial" panose="020B0604020202020204" pitchFamily="34" charset="0"/>
                <a:cs typeface="Arial" panose="020B0604020202020204" pitchFamily="34" charset="0"/>
              </a:rPr>
              <a:t>Hepatic</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cccDNA</a:t>
            </a:r>
            <a:endParaRPr lang="de-DE" sz="1000" b="1" dirty="0">
              <a:latin typeface="Arial" panose="020B0604020202020204" pitchFamily="34" charset="0"/>
              <a:cs typeface="Arial" panose="020B0604020202020204" pitchFamily="34" charset="0"/>
            </a:endParaRPr>
          </a:p>
        </p:txBody>
      </p:sp>
      <p:sp>
        <p:nvSpPr>
          <p:cNvPr id="135" name="Textfeld 134">
            <a:extLst>
              <a:ext uri="{FF2B5EF4-FFF2-40B4-BE49-F238E27FC236}">
                <a16:creationId xmlns:a16="http://schemas.microsoft.com/office/drawing/2014/main" id="{917CB207-E701-3140-A6B9-53563FA17E0C}"/>
              </a:ext>
            </a:extLst>
          </p:cNvPr>
          <p:cNvSpPr txBox="1"/>
          <p:nvPr/>
        </p:nvSpPr>
        <p:spPr bwMode="gray">
          <a:xfrm>
            <a:off x="5902404" y="3147596"/>
            <a:ext cx="481880" cy="168067"/>
          </a:xfrm>
          <a:prstGeom prst="rect">
            <a:avLst/>
          </a:prstGeom>
          <a:noFill/>
        </p:spPr>
        <p:txBody>
          <a:bodyPr wrap="none" lIns="0" tIns="0" rIns="0" bIns="0" rtlCol="0">
            <a:noAutofit/>
          </a:bodyPr>
          <a:lstStyle/>
          <a:p>
            <a:pPr>
              <a:lnSpc>
                <a:spcPct val="105000"/>
              </a:lnSpc>
            </a:pPr>
            <a:r>
              <a:rPr lang="de-DE" sz="1000" b="1" dirty="0">
                <a:latin typeface="Arial" panose="020B0604020202020204" pitchFamily="34" charset="0"/>
                <a:cs typeface="Arial" panose="020B0604020202020204" pitchFamily="34" charset="0"/>
              </a:rPr>
              <a:t>Viraemia</a:t>
            </a:r>
          </a:p>
        </p:txBody>
      </p:sp>
      <p:grpSp>
        <p:nvGrpSpPr>
          <p:cNvPr id="3" name="Gruppieren 2">
            <a:extLst>
              <a:ext uri="{FF2B5EF4-FFF2-40B4-BE49-F238E27FC236}">
                <a16:creationId xmlns:a16="http://schemas.microsoft.com/office/drawing/2014/main" id="{62B02B3D-BCE7-7841-8FB6-97683D29BB8C}"/>
              </a:ext>
            </a:extLst>
          </p:cNvPr>
          <p:cNvGrpSpPr/>
          <p:nvPr/>
        </p:nvGrpSpPr>
        <p:grpSpPr>
          <a:xfrm>
            <a:off x="5059081" y="2996952"/>
            <a:ext cx="654094" cy="181815"/>
            <a:chOff x="5058524" y="2958539"/>
            <a:chExt cx="654094" cy="181815"/>
          </a:xfrm>
        </p:grpSpPr>
        <p:sp>
          <p:nvSpPr>
            <p:cNvPr id="136" name="Pfeil nach unten 135">
              <a:extLst>
                <a:ext uri="{FF2B5EF4-FFF2-40B4-BE49-F238E27FC236}">
                  <a16:creationId xmlns:a16="http://schemas.microsoft.com/office/drawing/2014/main" id="{16D53C7A-004B-FC4F-88B2-1926E0BD886E}"/>
                </a:ext>
              </a:extLst>
            </p:cNvPr>
            <p:cNvSpPr/>
            <p:nvPr/>
          </p:nvSpPr>
          <p:spPr bwMode="gray">
            <a:xfrm rot="20700000">
              <a:off x="5386394" y="3007872"/>
              <a:ext cx="45719" cy="132482"/>
            </a:xfrm>
            <a:prstGeom prst="downArrow">
              <a:avLst/>
            </a:prstGeom>
            <a:solidFill>
              <a:srgbClr val="B2222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b="1" dirty="0" err="1">
                <a:solidFill>
                  <a:srgbClr val="C00000"/>
                </a:solidFill>
                <a:latin typeface="+mj-lt"/>
              </a:endParaRPr>
            </a:p>
          </p:txBody>
        </p:sp>
        <p:sp>
          <p:nvSpPr>
            <p:cNvPr id="137" name="Textfeld 136">
              <a:extLst>
                <a:ext uri="{FF2B5EF4-FFF2-40B4-BE49-F238E27FC236}">
                  <a16:creationId xmlns:a16="http://schemas.microsoft.com/office/drawing/2014/main" id="{44A4696B-9035-8241-BA22-2C8631AACA20}"/>
                </a:ext>
              </a:extLst>
            </p:cNvPr>
            <p:cNvSpPr txBox="1"/>
            <p:nvPr/>
          </p:nvSpPr>
          <p:spPr bwMode="gray">
            <a:xfrm>
              <a:off x="5058524" y="2958539"/>
              <a:ext cx="654094" cy="120204"/>
            </a:xfrm>
            <a:prstGeom prst="rect">
              <a:avLst/>
            </a:prstGeom>
            <a:solidFill>
              <a:schemeClr val="bg1"/>
            </a:solidFill>
            <a:ln>
              <a:noFill/>
            </a:ln>
          </p:spPr>
          <p:txBody>
            <a:bodyPr wrap="none" lIns="0" tIns="0" rIns="0" bIns="0" rtlCol="0">
              <a:noAutofit/>
            </a:bodyPr>
            <a:lstStyle/>
            <a:p>
              <a:pPr>
                <a:lnSpc>
                  <a:spcPct val="105000"/>
                </a:lnSpc>
              </a:pPr>
              <a:r>
                <a:rPr lang="en-US" sz="800" b="1" dirty="0">
                  <a:solidFill>
                    <a:srgbClr val="C00000"/>
                  </a:solidFill>
                  <a:latin typeface="Arial" panose="020B0604020202020204" pitchFamily="34" charset="0"/>
                  <a:cs typeface="Arial" panose="020B0604020202020204" pitchFamily="34" charset="0"/>
                </a:rPr>
                <a:t>T cell transfer</a:t>
              </a:r>
            </a:p>
          </p:txBody>
        </p:sp>
      </p:grpSp>
      <p:grpSp>
        <p:nvGrpSpPr>
          <p:cNvPr id="5" name="Group 4">
            <a:extLst>
              <a:ext uri="{FF2B5EF4-FFF2-40B4-BE49-F238E27FC236}">
                <a16:creationId xmlns:a16="http://schemas.microsoft.com/office/drawing/2014/main" id="{9433B71A-30C1-43B7-85BA-A23FD4761C75}"/>
              </a:ext>
            </a:extLst>
          </p:cNvPr>
          <p:cNvGrpSpPr/>
          <p:nvPr/>
        </p:nvGrpSpPr>
        <p:grpSpPr>
          <a:xfrm>
            <a:off x="394146" y="1119476"/>
            <a:ext cx="8144706" cy="1031687"/>
            <a:chOff x="200271" y="1119476"/>
            <a:chExt cx="8144706" cy="1031687"/>
          </a:xfrm>
        </p:grpSpPr>
        <p:sp>
          <p:nvSpPr>
            <p:cNvPr id="140" name="Pfeil nach rechts 139">
              <a:extLst>
                <a:ext uri="{FF2B5EF4-FFF2-40B4-BE49-F238E27FC236}">
                  <a16:creationId xmlns:a16="http://schemas.microsoft.com/office/drawing/2014/main" id="{29308714-13B3-BA4C-9AF8-F8D5D70C2BA2}"/>
                </a:ext>
              </a:extLst>
            </p:cNvPr>
            <p:cNvSpPr/>
            <p:nvPr/>
          </p:nvSpPr>
          <p:spPr>
            <a:xfrm>
              <a:off x="2287168" y="1584933"/>
              <a:ext cx="2196227" cy="45719"/>
            </a:xfrm>
            <a:prstGeom prst="rightArrow">
              <a:avLst/>
            </a:prstGeom>
            <a:solidFill>
              <a:schemeClr val="tx1"/>
            </a:solidFill>
            <a:ln w="12700" cap="rnd" cmpd="sng" algn="ctr">
              <a:solidFill>
                <a:srgbClr val="000000"/>
              </a:solidFill>
              <a:prstDash val="solid"/>
              <a:round/>
              <a:headEnd type="none" w="med" len="med"/>
              <a:tailEnd type="none" w="med" len="med"/>
            </a:ln>
            <a:effectLst/>
          </p:spPr>
          <p:txBody>
            <a:bodyPr rtlCol="0" anchor="ctr"/>
            <a:lstStyle/>
            <a:p>
              <a:pPr algn="ctr" defTabSz="685709">
                <a:defRPr/>
              </a:pPr>
              <a:endParaRPr lang="en-US" sz="1050" kern="0" dirty="0">
                <a:solidFill>
                  <a:sysClr val="window" lastClr="FFFFFF"/>
                </a:solidFill>
                <a:latin typeface="Arial"/>
                <a:cs typeface="Arial"/>
              </a:endParaRPr>
            </a:p>
          </p:txBody>
        </p:sp>
        <p:sp>
          <p:nvSpPr>
            <p:cNvPr id="138" name="Textfeld 137">
              <a:extLst>
                <a:ext uri="{FF2B5EF4-FFF2-40B4-BE49-F238E27FC236}">
                  <a16:creationId xmlns:a16="http://schemas.microsoft.com/office/drawing/2014/main" id="{197D3D70-BEB0-2041-A325-201F312C376B}"/>
                </a:ext>
              </a:extLst>
            </p:cNvPr>
            <p:cNvSpPr txBox="1"/>
            <p:nvPr/>
          </p:nvSpPr>
          <p:spPr>
            <a:xfrm rot="5400000">
              <a:off x="1163726" y="542030"/>
              <a:ext cx="415625" cy="1570518"/>
            </a:xfrm>
            <a:prstGeom prst="rect">
              <a:avLst/>
            </a:prstGeom>
            <a:noFill/>
            <a:ln>
              <a:noFill/>
            </a:ln>
          </p:spPr>
          <p:txBody>
            <a:bodyPr vert="vert270" wrap="square" lIns="26996" tIns="0" rIns="26996" bIns="35095" rtlCol="0">
              <a:spAutoFit/>
            </a:bodyPr>
            <a:lstStyle/>
            <a:p>
              <a:pPr algn="ctr" defTabSz="685709">
                <a:defRPr/>
              </a:pPr>
              <a:r>
                <a:rPr lang="en-US" sz="1200" kern="0" dirty="0">
                  <a:solidFill>
                    <a:sysClr val="windowText" lastClr="000000"/>
                  </a:solidFill>
                  <a:cs typeface="Arial"/>
                </a:rPr>
                <a:t>PBMC stimulation and isolation of T cells</a:t>
              </a:r>
            </a:p>
          </p:txBody>
        </p:sp>
        <p:sp>
          <p:nvSpPr>
            <p:cNvPr id="139" name="Freihandform 138">
              <a:extLst>
                <a:ext uri="{FF2B5EF4-FFF2-40B4-BE49-F238E27FC236}">
                  <a16:creationId xmlns:a16="http://schemas.microsoft.com/office/drawing/2014/main" id="{D77A9076-A6ED-EB48-8114-438568A6E7B0}"/>
                </a:ext>
              </a:extLst>
            </p:cNvPr>
            <p:cNvSpPr>
              <a:spLocks noChangeAspect="1"/>
            </p:cNvSpPr>
            <p:nvPr/>
          </p:nvSpPr>
          <p:spPr>
            <a:xfrm>
              <a:off x="200271" y="1125303"/>
              <a:ext cx="353108" cy="993933"/>
            </a:xfrm>
            <a:custGeom>
              <a:avLst/>
              <a:gdLst>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95396 w 1185833"/>
                <a:gd name="connsiteY167" fmla="*/ 409925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69464 w 1185833"/>
                <a:gd name="connsiteY153" fmla="*/ 18573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9445"/>
                <a:gd name="connsiteX1" fmla="*/ 80519 w 1185833"/>
                <a:gd name="connsiteY1" fmla="*/ 1745839 h 3339445"/>
                <a:gd name="connsiteX2" fmla="*/ 80519 w 1185833"/>
                <a:gd name="connsiteY2" fmla="*/ 1745839 h 3339445"/>
                <a:gd name="connsiteX3" fmla="*/ 106139 w 1185833"/>
                <a:gd name="connsiteY3" fmla="*/ 1723879 h 3339445"/>
                <a:gd name="connsiteX4" fmla="*/ 106139 w 1185833"/>
                <a:gd name="connsiteY4" fmla="*/ 1723879 h 3339445"/>
                <a:gd name="connsiteX5" fmla="*/ 157379 w 1185833"/>
                <a:gd name="connsiteY5" fmla="*/ 1775120 h 3339445"/>
                <a:gd name="connsiteX6" fmla="*/ 157379 w 1185833"/>
                <a:gd name="connsiteY6" fmla="*/ 1775120 h 3339445"/>
                <a:gd name="connsiteX7" fmla="*/ 193979 w 1185833"/>
                <a:gd name="connsiteY7" fmla="*/ 1770004 h 3339445"/>
                <a:gd name="connsiteX8" fmla="*/ 161039 w 1185833"/>
                <a:gd name="connsiteY8" fmla="*/ 1701919 h 3339445"/>
                <a:gd name="connsiteX9" fmla="*/ 142739 w 1185833"/>
                <a:gd name="connsiteY9" fmla="*/ 1636038 h 3339445"/>
                <a:gd name="connsiteX10" fmla="*/ 113459 w 1185833"/>
                <a:gd name="connsiteY10" fmla="*/ 1610418 h 3339445"/>
                <a:gd name="connsiteX11" fmla="*/ 95159 w 1185833"/>
                <a:gd name="connsiteY11" fmla="*/ 1581137 h 3339445"/>
                <a:gd name="connsiteX12" fmla="*/ 95159 w 1185833"/>
                <a:gd name="connsiteY12" fmla="*/ 1581137 h 3339445"/>
                <a:gd name="connsiteX13" fmla="*/ 117119 w 1185833"/>
                <a:gd name="connsiteY13" fmla="*/ 1460356 h 3339445"/>
                <a:gd name="connsiteX14" fmla="*/ 164699 w 1185833"/>
                <a:gd name="connsiteY14" fmla="*/ 1372515 h 3339445"/>
                <a:gd name="connsiteX15" fmla="*/ 175679 w 1185833"/>
                <a:gd name="connsiteY15" fmla="*/ 1310294 h 3339445"/>
                <a:gd name="connsiteX16" fmla="*/ 186659 w 1185833"/>
                <a:gd name="connsiteY16" fmla="*/ 1273694 h 3339445"/>
                <a:gd name="connsiteX17" fmla="*/ 193979 w 1185833"/>
                <a:gd name="connsiteY17" fmla="*/ 1211473 h 3339445"/>
                <a:gd name="connsiteX18" fmla="*/ 201299 w 1185833"/>
                <a:gd name="connsiteY18" fmla="*/ 1149253 h 3339445"/>
                <a:gd name="connsiteX19" fmla="*/ 201299 w 1185833"/>
                <a:gd name="connsiteY19" fmla="*/ 1149253 h 3339445"/>
                <a:gd name="connsiteX20" fmla="*/ 223258 w 1185833"/>
                <a:gd name="connsiteY20" fmla="*/ 1072392 h 3339445"/>
                <a:gd name="connsiteX21" fmla="*/ 241558 w 1185833"/>
                <a:gd name="connsiteY21" fmla="*/ 1035791 h 3339445"/>
                <a:gd name="connsiteX22" fmla="*/ 256198 w 1185833"/>
                <a:gd name="connsiteY22" fmla="*/ 988211 h 3339445"/>
                <a:gd name="connsiteX23" fmla="*/ 270838 w 1185833"/>
                <a:gd name="connsiteY23" fmla="*/ 951611 h 3339445"/>
                <a:gd name="connsiteX24" fmla="*/ 296458 w 1185833"/>
                <a:gd name="connsiteY24" fmla="*/ 878410 h 3339445"/>
                <a:gd name="connsiteX25" fmla="*/ 300118 w 1185833"/>
                <a:gd name="connsiteY25" fmla="*/ 991871 h 3339445"/>
                <a:gd name="connsiteX26" fmla="*/ 303778 w 1185833"/>
                <a:gd name="connsiteY26" fmla="*/ 1101672 h 3339445"/>
                <a:gd name="connsiteX27" fmla="*/ 303778 w 1185833"/>
                <a:gd name="connsiteY27" fmla="*/ 1207813 h 3339445"/>
                <a:gd name="connsiteX28" fmla="*/ 314758 w 1185833"/>
                <a:gd name="connsiteY28" fmla="*/ 1306634 h 3339445"/>
                <a:gd name="connsiteX29" fmla="*/ 307438 w 1185833"/>
                <a:gd name="connsiteY29" fmla="*/ 1379835 h 3339445"/>
                <a:gd name="connsiteX30" fmla="*/ 278158 w 1185833"/>
                <a:gd name="connsiteY30" fmla="*/ 1504277 h 3339445"/>
                <a:gd name="connsiteX31" fmla="*/ 270838 w 1185833"/>
                <a:gd name="connsiteY31" fmla="*/ 1570157 h 3339445"/>
                <a:gd name="connsiteX32" fmla="*/ 270838 w 1185833"/>
                <a:gd name="connsiteY32" fmla="*/ 1628718 h 3339445"/>
                <a:gd name="connsiteX33" fmla="*/ 261578 w 1185833"/>
                <a:gd name="connsiteY33" fmla="*/ 1731199 h 3339445"/>
                <a:gd name="connsiteX34" fmla="*/ 268898 w 1185833"/>
                <a:gd name="connsiteY34" fmla="*/ 1853435 h 3339445"/>
                <a:gd name="connsiteX35" fmla="*/ 295973 w 1185833"/>
                <a:gd name="connsiteY35" fmla="*/ 1995737 h 3339445"/>
                <a:gd name="connsiteX36" fmla="*/ 318418 w 1185833"/>
                <a:gd name="connsiteY36" fmla="*/ 2100643 h 3339445"/>
                <a:gd name="connsiteX37" fmla="*/ 325738 w 1185833"/>
                <a:gd name="connsiteY37" fmla="*/ 2155764 h 3339445"/>
                <a:gd name="connsiteX38" fmla="*/ 329398 w 1185833"/>
                <a:gd name="connsiteY38" fmla="*/ 2324126 h 3339445"/>
                <a:gd name="connsiteX39" fmla="*/ 322078 w 1185833"/>
                <a:gd name="connsiteY39" fmla="*/ 2426607 h 3339445"/>
                <a:gd name="connsiteX40" fmla="*/ 314758 w 1185833"/>
                <a:gd name="connsiteY40" fmla="*/ 2499807 h 3339445"/>
                <a:gd name="connsiteX41" fmla="*/ 314758 w 1185833"/>
                <a:gd name="connsiteY41" fmla="*/ 2598629 h 3339445"/>
                <a:gd name="connsiteX42" fmla="*/ 325738 w 1185833"/>
                <a:gd name="connsiteY42" fmla="*/ 2704770 h 3339445"/>
                <a:gd name="connsiteX43" fmla="*/ 358678 w 1185833"/>
                <a:gd name="connsiteY43" fmla="*/ 2807251 h 3339445"/>
                <a:gd name="connsiteX44" fmla="*/ 391618 w 1185833"/>
                <a:gd name="connsiteY44" fmla="*/ 2935352 h 3339445"/>
                <a:gd name="connsiteX45" fmla="*/ 409917 w 1185833"/>
                <a:gd name="connsiteY45" fmla="*/ 3026853 h 3339445"/>
                <a:gd name="connsiteX46" fmla="*/ 417237 w 1185833"/>
                <a:gd name="connsiteY46" fmla="*/ 3085414 h 3339445"/>
                <a:gd name="connsiteX47" fmla="*/ 417237 w 1185833"/>
                <a:gd name="connsiteY47" fmla="*/ 3085414 h 3339445"/>
                <a:gd name="connsiteX48" fmla="*/ 406257 w 1185833"/>
                <a:gd name="connsiteY48" fmla="*/ 3158615 h 3339445"/>
                <a:gd name="connsiteX49" fmla="*/ 380638 w 1185833"/>
                <a:gd name="connsiteY49" fmla="*/ 3231815 h 3339445"/>
                <a:gd name="connsiteX50" fmla="*/ 362338 w 1185833"/>
                <a:gd name="connsiteY50" fmla="*/ 3261096 h 3339445"/>
                <a:gd name="connsiteX51" fmla="*/ 358678 w 1185833"/>
                <a:gd name="connsiteY51" fmla="*/ 3290376 h 3339445"/>
                <a:gd name="connsiteX52" fmla="*/ 358678 w 1185833"/>
                <a:gd name="connsiteY52" fmla="*/ 3290376 h 3339445"/>
                <a:gd name="connsiteX53" fmla="*/ 417237 w 1185833"/>
                <a:gd name="connsiteY53" fmla="*/ 3326977 h 3339445"/>
                <a:gd name="connsiteX54" fmla="*/ 417237 w 1185833"/>
                <a:gd name="connsiteY54" fmla="*/ 3326977 h 3339445"/>
                <a:gd name="connsiteX55" fmla="*/ 508737 w 1185833"/>
                <a:gd name="connsiteY55" fmla="*/ 3334297 h 3339445"/>
                <a:gd name="connsiteX56" fmla="*/ 541677 w 1185833"/>
                <a:gd name="connsiteY56" fmla="*/ 3321597 h 3339445"/>
                <a:gd name="connsiteX57" fmla="*/ 527037 w 1185833"/>
                <a:gd name="connsiteY57" fmla="*/ 3264756 h 3339445"/>
                <a:gd name="connsiteX58" fmla="*/ 538017 w 1185833"/>
                <a:gd name="connsiteY58" fmla="*/ 3176915 h 3339445"/>
                <a:gd name="connsiteX59" fmla="*/ 523377 w 1185833"/>
                <a:gd name="connsiteY59" fmla="*/ 3129334 h 3339445"/>
                <a:gd name="connsiteX60" fmla="*/ 530697 w 1185833"/>
                <a:gd name="connsiteY60" fmla="*/ 3085414 h 3339445"/>
                <a:gd name="connsiteX61" fmla="*/ 538017 w 1185833"/>
                <a:gd name="connsiteY61" fmla="*/ 3048813 h 3339445"/>
                <a:gd name="connsiteX62" fmla="*/ 519717 w 1185833"/>
                <a:gd name="connsiteY62" fmla="*/ 3001233 h 3339445"/>
                <a:gd name="connsiteX63" fmla="*/ 519717 w 1185833"/>
                <a:gd name="connsiteY63" fmla="*/ 2920712 h 3339445"/>
                <a:gd name="connsiteX64" fmla="*/ 534357 w 1185833"/>
                <a:gd name="connsiteY64" fmla="*/ 2788951 h 3339445"/>
                <a:gd name="connsiteX65" fmla="*/ 541677 w 1185833"/>
                <a:gd name="connsiteY65" fmla="*/ 2697450 h 3339445"/>
                <a:gd name="connsiteX66" fmla="*/ 545337 w 1185833"/>
                <a:gd name="connsiteY66" fmla="*/ 2591308 h 3339445"/>
                <a:gd name="connsiteX67" fmla="*/ 541677 w 1185833"/>
                <a:gd name="connsiteY67" fmla="*/ 2536408 h 3339445"/>
                <a:gd name="connsiteX68" fmla="*/ 530697 w 1185833"/>
                <a:gd name="connsiteY68" fmla="*/ 2477847 h 3339445"/>
                <a:gd name="connsiteX69" fmla="*/ 530697 w 1185833"/>
                <a:gd name="connsiteY69" fmla="*/ 2477847 h 3339445"/>
                <a:gd name="connsiteX70" fmla="*/ 527037 w 1185833"/>
                <a:gd name="connsiteY70" fmla="*/ 2397326 h 3339445"/>
                <a:gd name="connsiteX71" fmla="*/ 541677 w 1185833"/>
                <a:gd name="connsiteY71" fmla="*/ 2320466 h 3339445"/>
                <a:gd name="connsiteX72" fmla="*/ 548997 w 1185833"/>
                <a:gd name="connsiteY72" fmla="*/ 2225304 h 3339445"/>
                <a:gd name="connsiteX73" fmla="*/ 556317 w 1185833"/>
                <a:gd name="connsiteY73" fmla="*/ 2108183 h 3339445"/>
                <a:gd name="connsiteX74" fmla="*/ 570956 w 1185833"/>
                <a:gd name="connsiteY74" fmla="*/ 2016682 h 3339445"/>
                <a:gd name="connsiteX75" fmla="*/ 570956 w 1185833"/>
                <a:gd name="connsiteY75" fmla="*/ 1943481 h 3339445"/>
                <a:gd name="connsiteX76" fmla="*/ 578276 w 1185833"/>
                <a:gd name="connsiteY76" fmla="*/ 1873941 h 3339445"/>
                <a:gd name="connsiteX77" fmla="*/ 585596 w 1185833"/>
                <a:gd name="connsiteY77" fmla="*/ 1811720 h 3339445"/>
                <a:gd name="connsiteX78" fmla="*/ 596576 w 1185833"/>
                <a:gd name="connsiteY78" fmla="*/ 1767799 h 3339445"/>
                <a:gd name="connsiteX79" fmla="*/ 611216 w 1185833"/>
                <a:gd name="connsiteY79" fmla="*/ 1939821 h 3339445"/>
                <a:gd name="connsiteX80" fmla="*/ 611216 w 1185833"/>
                <a:gd name="connsiteY80" fmla="*/ 2042302 h 3339445"/>
                <a:gd name="connsiteX81" fmla="*/ 611216 w 1185833"/>
                <a:gd name="connsiteY81" fmla="*/ 2115503 h 3339445"/>
                <a:gd name="connsiteX82" fmla="*/ 611216 w 1185833"/>
                <a:gd name="connsiteY82" fmla="*/ 2221644 h 3339445"/>
                <a:gd name="connsiteX83" fmla="*/ 622196 w 1185833"/>
                <a:gd name="connsiteY83" fmla="*/ 2309485 h 3339445"/>
                <a:gd name="connsiteX84" fmla="*/ 633176 w 1185833"/>
                <a:gd name="connsiteY84" fmla="*/ 2375366 h 3339445"/>
                <a:gd name="connsiteX85" fmla="*/ 644156 w 1185833"/>
                <a:gd name="connsiteY85" fmla="*/ 2433927 h 3339445"/>
                <a:gd name="connsiteX86" fmla="*/ 636836 w 1185833"/>
                <a:gd name="connsiteY86" fmla="*/ 2496147 h 3339445"/>
                <a:gd name="connsiteX87" fmla="*/ 633176 w 1185833"/>
                <a:gd name="connsiteY87" fmla="*/ 2558368 h 3339445"/>
                <a:gd name="connsiteX88" fmla="*/ 633176 w 1185833"/>
                <a:gd name="connsiteY88" fmla="*/ 2620589 h 3339445"/>
                <a:gd name="connsiteX89" fmla="*/ 647816 w 1185833"/>
                <a:gd name="connsiteY89" fmla="*/ 2690130 h 3339445"/>
                <a:gd name="connsiteX90" fmla="*/ 655136 w 1185833"/>
                <a:gd name="connsiteY90" fmla="*/ 2818231 h 3339445"/>
                <a:gd name="connsiteX91" fmla="*/ 662456 w 1185833"/>
                <a:gd name="connsiteY91" fmla="*/ 2913392 h 3339445"/>
                <a:gd name="connsiteX92" fmla="*/ 662456 w 1185833"/>
                <a:gd name="connsiteY92" fmla="*/ 2968293 h 3339445"/>
                <a:gd name="connsiteX93" fmla="*/ 658796 w 1185833"/>
                <a:gd name="connsiteY93" fmla="*/ 3008553 h 3339445"/>
                <a:gd name="connsiteX94" fmla="*/ 640496 w 1185833"/>
                <a:gd name="connsiteY94" fmla="*/ 3067114 h 3339445"/>
                <a:gd name="connsiteX95" fmla="*/ 644156 w 1185833"/>
                <a:gd name="connsiteY95" fmla="*/ 3100054 h 3339445"/>
                <a:gd name="connsiteX96" fmla="*/ 644156 w 1185833"/>
                <a:gd name="connsiteY96" fmla="*/ 3100054 h 3339445"/>
                <a:gd name="connsiteX97" fmla="*/ 655136 w 1185833"/>
                <a:gd name="connsiteY97" fmla="*/ 3158615 h 3339445"/>
                <a:gd name="connsiteX98" fmla="*/ 644156 w 1185833"/>
                <a:gd name="connsiteY98" fmla="*/ 3198875 h 3339445"/>
                <a:gd name="connsiteX99" fmla="*/ 644156 w 1185833"/>
                <a:gd name="connsiteY99" fmla="*/ 3198875 h 3339445"/>
                <a:gd name="connsiteX100" fmla="*/ 644156 w 1185833"/>
                <a:gd name="connsiteY100" fmla="*/ 3250116 h 3339445"/>
                <a:gd name="connsiteX101" fmla="*/ 640496 w 1185833"/>
                <a:gd name="connsiteY101" fmla="*/ 3308676 h 3339445"/>
                <a:gd name="connsiteX102" fmla="*/ 640496 w 1185833"/>
                <a:gd name="connsiteY102" fmla="*/ 3337957 h 3339445"/>
                <a:gd name="connsiteX103" fmla="*/ 653196 w 1185833"/>
                <a:gd name="connsiteY103" fmla="*/ 3334782 h 3339445"/>
                <a:gd name="connsiteX104" fmla="*/ 713696 w 1185833"/>
                <a:gd name="connsiteY104" fmla="*/ 3337957 h 3339445"/>
                <a:gd name="connsiteX105" fmla="*/ 812515 w 1185833"/>
                <a:gd name="connsiteY105" fmla="*/ 3323316 h 3339445"/>
                <a:gd name="connsiteX106" fmla="*/ 812515 w 1185833"/>
                <a:gd name="connsiteY106" fmla="*/ 3323316 h 3339445"/>
                <a:gd name="connsiteX107" fmla="*/ 819835 w 1185833"/>
                <a:gd name="connsiteY107" fmla="*/ 3224495 h 3339445"/>
                <a:gd name="connsiteX108" fmla="*/ 775915 w 1185833"/>
                <a:gd name="connsiteY108" fmla="*/ 3151295 h 3339445"/>
                <a:gd name="connsiteX109" fmla="*/ 764935 w 1185833"/>
                <a:gd name="connsiteY109" fmla="*/ 3078094 h 3339445"/>
                <a:gd name="connsiteX110" fmla="*/ 768595 w 1185833"/>
                <a:gd name="connsiteY110" fmla="*/ 3023193 h 3339445"/>
                <a:gd name="connsiteX111" fmla="*/ 801535 w 1185833"/>
                <a:gd name="connsiteY111" fmla="*/ 2895092 h 3339445"/>
                <a:gd name="connsiteX112" fmla="*/ 841795 w 1185833"/>
                <a:gd name="connsiteY112" fmla="*/ 2745030 h 3339445"/>
                <a:gd name="connsiteX113" fmla="*/ 852775 w 1185833"/>
                <a:gd name="connsiteY113" fmla="*/ 2642549 h 3339445"/>
                <a:gd name="connsiteX114" fmla="*/ 871075 w 1185833"/>
                <a:gd name="connsiteY114" fmla="*/ 2529088 h 3339445"/>
                <a:gd name="connsiteX115" fmla="*/ 852775 w 1185833"/>
                <a:gd name="connsiteY115" fmla="*/ 2390006 h 3339445"/>
                <a:gd name="connsiteX116" fmla="*/ 856435 w 1185833"/>
                <a:gd name="connsiteY116" fmla="*/ 2294845 h 3339445"/>
                <a:gd name="connsiteX117" fmla="*/ 882055 w 1185833"/>
                <a:gd name="connsiteY117" fmla="*/ 2097203 h 3339445"/>
                <a:gd name="connsiteX118" fmla="*/ 922314 w 1185833"/>
                <a:gd name="connsiteY118" fmla="*/ 1939821 h 3339445"/>
                <a:gd name="connsiteX119" fmla="*/ 925974 w 1185833"/>
                <a:gd name="connsiteY119" fmla="*/ 1866621 h 3339445"/>
                <a:gd name="connsiteX120" fmla="*/ 925974 w 1185833"/>
                <a:gd name="connsiteY120" fmla="*/ 1866621 h 3339445"/>
                <a:gd name="connsiteX121" fmla="*/ 936954 w 1185833"/>
                <a:gd name="connsiteY121" fmla="*/ 1687279 h 3339445"/>
                <a:gd name="connsiteX122" fmla="*/ 914995 w 1185833"/>
                <a:gd name="connsiteY122" fmla="*/ 1522577 h 3339445"/>
                <a:gd name="connsiteX123" fmla="*/ 907675 w 1185833"/>
                <a:gd name="connsiteY123" fmla="*/ 1423756 h 3339445"/>
                <a:gd name="connsiteX124" fmla="*/ 878395 w 1185833"/>
                <a:gd name="connsiteY124" fmla="*/ 1310294 h 3339445"/>
                <a:gd name="connsiteX125" fmla="*/ 878395 w 1185833"/>
                <a:gd name="connsiteY125" fmla="*/ 1222453 h 3339445"/>
                <a:gd name="connsiteX126" fmla="*/ 882055 w 1185833"/>
                <a:gd name="connsiteY126" fmla="*/ 1123632 h 3339445"/>
                <a:gd name="connsiteX127" fmla="*/ 882055 w 1185833"/>
                <a:gd name="connsiteY127" fmla="*/ 1035791 h 3339445"/>
                <a:gd name="connsiteX128" fmla="*/ 882055 w 1185833"/>
                <a:gd name="connsiteY128" fmla="*/ 969911 h 3339445"/>
                <a:gd name="connsiteX129" fmla="*/ 882055 w 1185833"/>
                <a:gd name="connsiteY129" fmla="*/ 885730 h 3339445"/>
                <a:gd name="connsiteX130" fmla="*/ 882055 w 1185833"/>
                <a:gd name="connsiteY130" fmla="*/ 856449 h 3339445"/>
                <a:gd name="connsiteX131" fmla="*/ 936954 w 1185833"/>
                <a:gd name="connsiteY131" fmla="*/ 1013831 h 3339445"/>
                <a:gd name="connsiteX132" fmla="*/ 969894 w 1185833"/>
                <a:gd name="connsiteY132" fmla="*/ 1108992 h 3339445"/>
                <a:gd name="connsiteX133" fmla="*/ 977214 w 1185833"/>
                <a:gd name="connsiteY133" fmla="*/ 1171213 h 3339445"/>
                <a:gd name="connsiteX134" fmla="*/ 980874 w 1185833"/>
                <a:gd name="connsiteY134" fmla="*/ 1251734 h 3339445"/>
                <a:gd name="connsiteX135" fmla="*/ 1010154 w 1185833"/>
                <a:gd name="connsiteY135" fmla="*/ 1350555 h 3339445"/>
                <a:gd name="connsiteX136" fmla="*/ 1032114 w 1185833"/>
                <a:gd name="connsiteY136" fmla="*/ 1427416 h 3339445"/>
                <a:gd name="connsiteX137" fmla="*/ 1061394 w 1185833"/>
                <a:gd name="connsiteY137" fmla="*/ 1489636 h 3339445"/>
                <a:gd name="connsiteX138" fmla="*/ 1083354 w 1185833"/>
                <a:gd name="connsiteY138" fmla="*/ 1540877 h 3339445"/>
                <a:gd name="connsiteX139" fmla="*/ 1087014 w 1185833"/>
                <a:gd name="connsiteY139" fmla="*/ 1577477 h 3339445"/>
                <a:gd name="connsiteX140" fmla="*/ 1046754 w 1185833"/>
                <a:gd name="connsiteY140" fmla="*/ 1628718 h 3339445"/>
                <a:gd name="connsiteX141" fmla="*/ 1032114 w 1185833"/>
                <a:gd name="connsiteY141" fmla="*/ 1672638 h 3339445"/>
                <a:gd name="connsiteX142" fmla="*/ 1021134 w 1185833"/>
                <a:gd name="connsiteY142" fmla="*/ 1723879 h 3339445"/>
                <a:gd name="connsiteX143" fmla="*/ 991854 w 1185833"/>
                <a:gd name="connsiteY143" fmla="*/ 1764139 h 3339445"/>
                <a:gd name="connsiteX144" fmla="*/ 991854 w 1185833"/>
                <a:gd name="connsiteY144" fmla="*/ 1764139 h 3339445"/>
                <a:gd name="connsiteX145" fmla="*/ 1017474 w 1185833"/>
                <a:gd name="connsiteY145" fmla="*/ 1780235 h 3339445"/>
                <a:gd name="connsiteX146" fmla="*/ 1046754 w 1185833"/>
                <a:gd name="connsiteY146" fmla="*/ 1760479 h 3339445"/>
                <a:gd name="connsiteX147" fmla="*/ 1076034 w 1185833"/>
                <a:gd name="connsiteY147" fmla="*/ 1734859 h 3339445"/>
                <a:gd name="connsiteX148" fmla="*/ 1076034 w 1185833"/>
                <a:gd name="connsiteY148" fmla="*/ 1734859 h 3339445"/>
                <a:gd name="connsiteX149" fmla="*/ 1090673 w 1185833"/>
                <a:gd name="connsiteY149" fmla="*/ 1786100 h 3339445"/>
                <a:gd name="connsiteX150" fmla="*/ 1065054 w 1185833"/>
                <a:gd name="connsiteY150" fmla="*/ 1819040 h 3339445"/>
                <a:gd name="connsiteX151" fmla="*/ 1050414 w 1185833"/>
                <a:gd name="connsiteY151" fmla="*/ 1844660 h 3339445"/>
                <a:gd name="connsiteX152" fmla="*/ 1050414 w 1185833"/>
                <a:gd name="connsiteY152" fmla="*/ 1844660 h 3339445"/>
                <a:gd name="connsiteX153" fmla="*/ 1082164 w 1185833"/>
                <a:gd name="connsiteY153" fmla="*/ 1873235 h 3339445"/>
                <a:gd name="connsiteX154" fmla="*/ 1119953 w 1185833"/>
                <a:gd name="connsiteY154" fmla="*/ 1866621 h 3339445"/>
                <a:gd name="connsiteX155" fmla="*/ 1163873 w 1185833"/>
                <a:gd name="connsiteY155" fmla="*/ 1797080 h 3339445"/>
                <a:gd name="connsiteX156" fmla="*/ 1185833 w 1185833"/>
                <a:gd name="connsiteY156" fmla="*/ 1709239 h 3339445"/>
                <a:gd name="connsiteX157" fmla="*/ 1182173 w 1185833"/>
                <a:gd name="connsiteY157" fmla="*/ 1595778 h 3339445"/>
                <a:gd name="connsiteX158" fmla="*/ 1167533 w 1185833"/>
                <a:gd name="connsiteY158" fmla="*/ 1409116 h 3339445"/>
                <a:gd name="connsiteX159" fmla="*/ 1149233 w 1185833"/>
                <a:gd name="connsiteY159" fmla="*/ 1229774 h 3339445"/>
                <a:gd name="connsiteX160" fmla="*/ 1116293 w 1185833"/>
                <a:gd name="connsiteY160" fmla="*/ 1054092 h 3339445"/>
                <a:gd name="connsiteX161" fmla="*/ 1083354 w 1185833"/>
                <a:gd name="connsiteY161" fmla="*/ 845469 h 3339445"/>
                <a:gd name="connsiteX162" fmla="*/ 1057734 w 1185833"/>
                <a:gd name="connsiteY162" fmla="*/ 688088 h 3339445"/>
                <a:gd name="connsiteX163" fmla="*/ 1010154 w 1185833"/>
                <a:gd name="connsiteY163" fmla="*/ 596587 h 3339445"/>
                <a:gd name="connsiteX164" fmla="*/ 904015 w 1185833"/>
                <a:gd name="connsiteY164" fmla="*/ 530706 h 3339445"/>
                <a:gd name="connsiteX165" fmla="*/ 794215 w 1185833"/>
                <a:gd name="connsiteY165" fmla="*/ 479465 h 3339445"/>
                <a:gd name="connsiteX166" fmla="*/ 724676 w 1185833"/>
                <a:gd name="connsiteY166" fmla="*/ 464825 h 3339445"/>
                <a:gd name="connsiteX167" fmla="*/ 688076 w 1185833"/>
                <a:gd name="connsiteY167" fmla="*/ 442866 h 3339445"/>
                <a:gd name="connsiteX168" fmla="*/ 688076 w 1185833"/>
                <a:gd name="connsiteY168" fmla="*/ 366004 h 3339445"/>
                <a:gd name="connsiteX169" fmla="*/ 724676 w 1185833"/>
                <a:gd name="connsiteY169" fmla="*/ 311104 h 3339445"/>
                <a:gd name="connsiteX170" fmla="*/ 742975 w 1185833"/>
                <a:gd name="connsiteY170" fmla="*/ 234243 h 3339445"/>
                <a:gd name="connsiteX171" fmla="*/ 742975 w 1185833"/>
                <a:gd name="connsiteY171" fmla="*/ 102481 h 3339445"/>
                <a:gd name="connsiteX172" fmla="*/ 691736 w 1185833"/>
                <a:gd name="connsiteY172" fmla="*/ 25620 h 3339445"/>
                <a:gd name="connsiteX173" fmla="*/ 647816 w 1185833"/>
                <a:gd name="connsiteY173" fmla="*/ 3660 h 3339445"/>
                <a:gd name="connsiteX174" fmla="*/ 538017 w 1185833"/>
                <a:gd name="connsiteY174" fmla="*/ 0 h 3339445"/>
                <a:gd name="connsiteX175" fmla="*/ 475797 w 1185833"/>
                <a:gd name="connsiteY175" fmla="*/ 29280 h 3339445"/>
                <a:gd name="connsiteX176" fmla="*/ 428217 w 1185833"/>
                <a:gd name="connsiteY176" fmla="*/ 113461 h 3339445"/>
                <a:gd name="connsiteX177" fmla="*/ 428217 w 1185833"/>
                <a:gd name="connsiteY177" fmla="*/ 259863 h 3339445"/>
                <a:gd name="connsiteX178" fmla="*/ 457497 w 1185833"/>
                <a:gd name="connsiteY178" fmla="*/ 347704 h 3339445"/>
                <a:gd name="connsiteX179" fmla="*/ 475797 w 1185833"/>
                <a:gd name="connsiteY179" fmla="*/ 380644 h 3339445"/>
                <a:gd name="connsiteX180" fmla="*/ 479457 w 1185833"/>
                <a:gd name="connsiteY180" fmla="*/ 457506 h 3339445"/>
                <a:gd name="connsiteX181" fmla="*/ 424557 w 1185833"/>
                <a:gd name="connsiteY181" fmla="*/ 472145 h 3339445"/>
                <a:gd name="connsiteX182" fmla="*/ 274498 w 1185833"/>
                <a:gd name="connsiteY182" fmla="*/ 538026 h 3339445"/>
                <a:gd name="connsiteX183" fmla="*/ 179339 w 1185833"/>
                <a:gd name="connsiteY183" fmla="*/ 603907 h 3339445"/>
                <a:gd name="connsiteX184" fmla="*/ 142739 w 1185833"/>
                <a:gd name="connsiteY184" fmla="*/ 647827 h 3339445"/>
                <a:gd name="connsiteX185" fmla="*/ 109799 w 1185833"/>
                <a:gd name="connsiteY185" fmla="*/ 808869 h 3339445"/>
                <a:gd name="connsiteX186" fmla="*/ 80519 w 1185833"/>
                <a:gd name="connsiteY186" fmla="*/ 991871 h 3339445"/>
                <a:gd name="connsiteX187" fmla="*/ 43920 w 1185833"/>
                <a:gd name="connsiteY187" fmla="*/ 1171213 h 3339445"/>
                <a:gd name="connsiteX188" fmla="*/ 25620 w 1185833"/>
                <a:gd name="connsiteY188" fmla="*/ 1273694 h 3339445"/>
                <a:gd name="connsiteX189" fmla="*/ 25620 w 1185833"/>
                <a:gd name="connsiteY189" fmla="*/ 1324935 h 3339445"/>
                <a:gd name="connsiteX190" fmla="*/ 25620 w 1185833"/>
                <a:gd name="connsiteY190" fmla="*/ 1390815 h 3339445"/>
                <a:gd name="connsiteX191" fmla="*/ 10980 w 1185833"/>
                <a:gd name="connsiteY191" fmla="*/ 1496956 h 3339445"/>
                <a:gd name="connsiteX192" fmla="*/ 3660 w 1185833"/>
                <a:gd name="connsiteY192" fmla="*/ 1610418 h 3339445"/>
                <a:gd name="connsiteX193" fmla="*/ 0 w 1185833"/>
                <a:gd name="connsiteY193" fmla="*/ 1712899 h 3339445"/>
                <a:gd name="connsiteX194" fmla="*/ 0 w 1185833"/>
                <a:gd name="connsiteY194" fmla="*/ 1793420 h 3339445"/>
                <a:gd name="connsiteX195" fmla="*/ 40260 w 1185833"/>
                <a:gd name="connsiteY195" fmla="*/ 1862960 h 3339445"/>
                <a:gd name="connsiteX196" fmla="*/ 120779 w 1185833"/>
                <a:gd name="connsiteY196" fmla="*/ 1873941 h 3339445"/>
                <a:gd name="connsiteX197" fmla="*/ 137359 w 1185833"/>
                <a:gd name="connsiteY197" fmla="*/ 1852465 h 3339445"/>
                <a:gd name="connsiteX198" fmla="*/ 124439 w 1185833"/>
                <a:gd name="connsiteY198" fmla="*/ 1815380 h 3339445"/>
                <a:gd name="connsiteX199" fmla="*/ 84179 w 1185833"/>
                <a:gd name="connsiteY199" fmla="*/ 1782440 h 3339445"/>
                <a:gd name="connsiteX0" fmla="*/ 84179 w 1185833"/>
                <a:gd name="connsiteY0" fmla="*/ 1782440 h 3338536"/>
                <a:gd name="connsiteX1" fmla="*/ 80519 w 1185833"/>
                <a:gd name="connsiteY1" fmla="*/ 1745839 h 3338536"/>
                <a:gd name="connsiteX2" fmla="*/ 80519 w 1185833"/>
                <a:gd name="connsiteY2" fmla="*/ 1745839 h 3338536"/>
                <a:gd name="connsiteX3" fmla="*/ 106139 w 1185833"/>
                <a:gd name="connsiteY3" fmla="*/ 1723879 h 3338536"/>
                <a:gd name="connsiteX4" fmla="*/ 106139 w 1185833"/>
                <a:gd name="connsiteY4" fmla="*/ 1723879 h 3338536"/>
                <a:gd name="connsiteX5" fmla="*/ 157379 w 1185833"/>
                <a:gd name="connsiteY5" fmla="*/ 1775120 h 3338536"/>
                <a:gd name="connsiteX6" fmla="*/ 157379 w 1185833"/>
                <a:gd name="connsiteY6" fmla="*/ 1775120 h 3338536"/>
                <a:gd name="connsiteX7" fmla="*/ 193979 w 1185833"/>
                <a:gd name="connsiteY7" fmla="*/ 1770004 h 3338536"/>
                <a:gd name="connsiteX8" fmla="*/ 161039 w 1185833"/>
                <a:gd name="connsiteY8" fmla="*/ 1701919 h 3338536"/>
                <a:gd name="connsiteX9" fmla="*/ 142739 w 1185833"/>
                <a:gd name="connsiteY9" fmla="*/ 1636038 h 3338536"/>
                <a:gd name="connsiteX10" fmla="*/ 113459 w 1185833"/>
                <a:gd name="connsiteY10" fmla="*/ 1610418 h 3338536"/>
                <a:gd name="connsiteX11" fmla="*/ 95159 w 1185833"/>
                <a:gd name="connsiteY11" fmla="*/ 1581137 h 3338536"/>
                <a:gd name="connsiteX12" fmla="*/ 95159 w 1185833"/>
                <a:gd name="connsiteY12" fmla="*/ 1581137 h 3338536"/>
                <a:gd name="connsiteX13" fmla="*/ 117119 w 1185833"/>
                <a:gd name="connsiteY13" fmla="*/ 1460356 h 3338536"/>
                <a:gd name="connsiteX14" fmla="*/ 164699 w 1185833"/>
                <a:gd name="connsiteY14" fmla="*/ 1372515 h 3338536"/>
                <a:gd name="connsiteX15" fmla="*/ 175679 w 1185833"/>
                <a:gd name="connsiteY15" fmla="*/ 1310294 h 3338536"/>
                <a:gd name="connsiteX16" fmla="*/ 186659 w 1185833"/>
                <a:gd name="connsiteY16" fmla="*/ 1273694 h 3338536"/>
                <a:gd name="connsiteX17" fmla="*/ 193979 w 1185833"/>
                <a:gd name="connsiteY17" fmla="*/ 1211473 h 3338536"/>
                <a:gd name="connsiteX18" fmla="*/ 201299 w 1185833"/>
                <a:gd name="connsiteY18" fmla="*/ 1149253 h 3338536"/>
                <a:gd name="connsiteX19" fmla="*/ 201299 w 1185833"/>
                <a:gd name="connsiteY19" fmla="*/ 1149253 h 3338536"/>
                <a:gd name="connsiteX20" fmla="*/ 223258 w 1185833"/>
                <a:gd name="connsiteY20" fmla="*/ 1072392 h 3338536"/>
                <a:gd name="connsiteX21" fmla="*/ 241558 w 1185833"/>
                <a:gd name="connsiteY21" fmla="*/ 1035791 h 3338536"/>
                <a:gd name="connsiteX22" fmla="*/ 256198 w 1185833"/>
                <a:gd name="connsiteY22" fmla="*/ 988211 h 3338536"/>
                <a:gd name="connsiteX23" fmla="*/ 270838 w 1185833"/>
                <a:gd name="connsiteY23" fmla="*/ 951611 h 3338536"/>
                <a:gd name="connsiteX24" fmla="*/ 296458 w 1185833"/>
                <a:gd name="connsiteY24" fmla="*/ 878410 h 3338536"/>
                <a:gd name="connsiteX25" fmla="*/ 300118 w 1185833"/>
                <a:gd name="connsiteY25" fmla="*/ 991871 h 3338536"/>
                <a:gd name="connsiteX26" fmla="*/ 303778 w 1185833"/>
                <a:gd name="connsiteY26" fmla="*/ 1101672 h 3338536"/>
                <a:gd name="connsiteX27" fmla="*/ 303778 w 1185833"/>
                <a:gd name="connsiteY27" fmla="*/ 1207813 h 3338536"/>
                <a:gd name="connsiteX28" fmla="*/ 314758 w 1185833"/>
                <a:gd name="connsiteY28" fmla="*/ 1306634 h 3338536"/>
                <a:gd name="connsiteX29" fmla="*/ 307438 w 1185833"/>
                <a:gd name="connsiteY29" fmla="*/ 1379835 h 3338536"/>
                <a:gd name="connsiteX30" fmla="*/ 278158 w 1185833"/>
                <a:gd name="connsiteY30" fmla="*/ 1504277 h 3338536"/>
                <a:gd name="connsiteX31" fmla="*/ 270838 w 1185833"/>
                <a:gd name="connsiteY31" fmla="*/ 1570157 h 3338536"/>
                <a:gd name="connsiteX32" fmla="*/ 270838 w 1185833"/>
                <a:gd name="connsiteY32" fmla="*/ 1628718 h 3338536"/>
                <a:gd name="connsiteX33" fmla="*/ 261578 w 1185833"/>
                <a:gd name="connsiteY33" fmla="*/ 1731199 h 3338536"/>
                <a:gd name="connsiteX34" fmla="*/ 268898 w 1185833"/>
                <a:gd name="connsiteY34" fmla="*/ 1853435 h 3338536"/>
                <a:gd name="connsiteX35" fmla="*/ 295973 w 1185833"/>
                <a:gd name="connsiteY35" fmla="*/ 1995737 h 3338536"/>
                <a:gd name="connsiteX36" fmla="*/ 318418 w 1185833"/>
                <a:gd name="connsiteY36" fmla="*/ 2100643 h 3338536"/>
                <a:gd name="connsiteX37" fmla="*/ 325738 w 1185833"/>
                <a:gd name="connsiteY37" fmla="*/ 2155764 h 3338536"/>
                <a:gd name="connsiteX38" fmla="*/ 329398 w 1185833"/>
                <a:gd name="connsiteY38" fmla="*/ 2324126 h 3338536"/>
                <a:gd name="connsiteX39" fmla="*/ 322078 w 1185833"/>
                <a:gd name="connsiteY39" fmla="*/ 2426607 h 3338536"/>
                <a:gd name="connsiteX40" fmla="*/ 314758 w 1185833"/>
                <a:gd name="connsiteY40" fmla="*/ 2499807 h 3338536"/>
                <a:gd name="connsiteX41" fmla="*/ 314758 w 1185833"/>
                <a:gd name="connsiteY41" fmla="*/ 2598629 h 3338536"/>
                <a:gd name="connsiteX42" fmla="*/ 325738 w 1185833"/>
                <a:gd name="connsiteY42" fmla="*/ 2704770 h 3338536"/>
                <a:gd name="connsiteX43" fmla="*/ 358678 w 1185833"/>
                <a:gd name="connsiteY43" fmla="*/ 2807251 h 3338536"/>
                <a:gd name="connsiteX44" fmla="*/ 391618 w 1185833"/>
                <a:gd name="connsiteY44" fmla="*/ 2935352 h 3338536"/>
                <a:gd name="connsiteX45" fmla="*/ 409917 w 1185833"/>
                <a:gd name="connsiteY45" fmla="*/ 3026853 h 3338536"/>
                <a:gd name="connsiteX46" fmla="*/ 417237 w 1185833"/>
                <a:gd name="connsiteY46" fmla="*/ 3085414 h 3338536"/>
                <a:gd name="connsiteX47" fmla="*/ 417237 w 1185833"/>
                <a:gd name="connsiteY47" fmla="*/ 3085414 h 3338536"/>
                <a:gd name="connsiteX48" fmla="*/ 406257 w 1185833"/>
                <a:gd name="connsiteY48" fmla="*/ 3158615 h 3338536"/>
                <a:gd name="connsiteX49" fmla="*/ 380638 w 1185833"/>
                <a:gd name="connsiteY49" fmla="*/ 3231815 h 3338536"/>
                <a:gd name="connsiteX50" fmla="*/ 362338 w 1185833"/>
                <a:gd name="connsiteY50" fmla="*/ 3261096 h 3338536"/>
                <a:gd name="connsiteX51" fmla="*/ 358678 w 1185833"/>
                <a:gd name="connsiteY51" fmla="*/ 3290376 h 3338536"/>
                <a:gd name="connsiteX52" fmla="*/ 358678 w 1185833"/>
                <a:gd name="connsiteY52" fmla="*/ 3290376 h 3338536"/>
                <a:gd name="connsiteX53" fmla="*/ 417237 w 1185833"/>
                <a:gd name="connsiteY53" fmla="*/ 3326977 h 3338536"/>
                <a:gd name="connsiteX54" fmla="*/ 417237 w 1185833"/>
                <a:gd name="connsiteY54" fmla="*/ 3326977 h 3338536"/>
                <a:gd name="connsiteX55" fmla="*/ 508737 w 1185833"/>
                <a:gd name="connsiteY55" fmla="*/ 3334297 h 3338536"/>
                <a:gd name="connsiteX56" fmla="*/ 541677 w 1185833"/>
                <a:gd name="connsiteY56" fmla="*/ 3321597 h 3338536"/>
                <a:gd name="connsiteX57" fmla="*/ 527037 w 1185833"/>
                <a:gd name="connsiteY57" fmla="*/ 3264756 h 3338536"/>
                <a:gd name="connsiteX58" fmla="*/ 538017 w 1185833"/>
                <a:gd name="connsiteY58" fmla="*/ 3176915 h 3338536"/>
                <a:gd name="connsiteX59" fmla="*/ 523377 w 1185833"/>
                <a:gd name="connsiteY59" fmla="*/ 3129334 h 3338536"/>
                <a:gd name="connsiteX60" fmla="*/ 530697 w 1185833"/>
                <a:gd name="connsiteY60" fmla="*/ 3085414 h 3338536"/>
                <a:gd name="connsiteX61" fmla="*/ 538017 w 1185833"/>
                <a:gd name="connsiteY61" fmla="*/ 3048813 h 3338536"/>
                <a:gd name="connsiteX62" fmla="*/ 519717 w 1185833"/>
                <a:gd name="connsiteY62" fmla="*/ 3001233 h 3338536"/>
                <a:gd name="connsiteX63" fmla="*/ 519717 w 1185833"/>
                <a:gd name="connsiteY63" fmla="*/ 2920712 h 3338536"/>
                <a:gd name="connsiteX64" fmla="*/ 534357 w 1185833"/>
                <a:gd name="connsiteY64" fmla="*/ 2788951 h 3338536"/>
                <a:gd name="connsiteX65" fmla="*/ 541677 w 1185833"/>
                <a:gd name="connsiteY65" fmla="*/ 2697450 h 3338536"/>
                <a:gd name="connsiteX66" fmla="*/ 545337 w 1185833"/>
                <a:gd name="connsiteY66" fmla="*/ 2591308 h 3338536"/>
                <a:gd name="connsiteX67" fmla="*/ 541677 w 1185833"/>
                <a:gd name="connsiteY67" fmla="*/ 2536408 h 3338536"/>
                <a:gd name="connsiteX68" fmla="*/ 530697 w 1185833"/>
                <a:gd name="connsiteY68" fmla="*/ 2477847 h 3338536"/>
                <a:gd name="connsiteX69" fmla="*/ 530697 w 1185833"/>
                <a:gd name="connsiteY69" fmla="*/ 2477847 h 3338536"/>
                <a:gd name="connsiteX70" fmla="*/ 527037 w 1185833"/>
                <a:gd name="connsiteY70" fmla="*/ 2397326 h 3338536"/>
                <a:gd name="connsiteX71" fmla="*/ 541677 w 1185833"/>
                <a:gd name="connsiteY71" fmla="*/ 2320466 h 3338536"/>
                <a:gd name="connsiteX72" fmla="*/ 548997 w 1185833"/>
                <a:gd name="connsiteY72" fmla="*/ 2225304 h 3338536"/>
                <a:gd name="connsiteX73" fmla="*/ 556317 w 1185833"/>
                <a:gd name="connsiteY73" fmla="*/ 2108183 h 3338536"/>
                <a:gd name="connsiteX74" fmla="*/ 570956 w 1185833"/>
                <a:gd name="connsiteY74" fmla="*/ 2016682 h 3338536"/>
                <a:gd name="connsiteX75" fmla="*/ 570956 w 1185833"/>
                <a:gd name="connsiteY75" fmla="*/ 1943481 h 3338536"/>
                <a:gd name="connsiteX76" fmla="*/ 578276 w 1185833"/>
                <a:gd name="connsiteY76" fmla="*/ 1873941 h 3338536"/>
                <a:gd name="connsiteX77" fmla="*/ 585596 w 1185833"/>
                <a:gd name="connsiteY77" fmla="*/ 1811720 h 3338536"/>
                <a:gd name="connsiteX78" fmla="*/ 596576 w 1185833"/>
                <a:gd name="connsiteY78" fmla="*/ 1767799 h 3338536"/>
                <a:gd name="connsiteX79" fmla="*/ 611216 w 1185833"/>
                <a:gd name="connsiteY79" fmla="*/ 1939821 h 3338536"/>
                <a:gd name="connsiteX80" fmla="*/ 611216 w 1185833"/>
                <a:gd name="connsiteY80" fmla="*/ 2042302 h 3338536"/>
                <a:gd name="connsiteX81" fmla="*/ 611216 w 1185833"/>
                <a:gd name="connsiteY81" fmla="*/ 2115503 h 3338536"/>
                <a:gd name="connsiteX82" fmla="*/ 611216 w 1185833"/>
                <a:gd name="connsiteY82" fmla="*/ 2221644 h 3338536"/>
                <a:gd name="connsiteX83" fmla="*/ 622196 w 1185833"/>
                <a:gd name="connsiteY83" fmla="*/ 2309485 h 3338536"/>
                <a:gd name="connsiteX84" fmla="*/ 633176 w 1185833"/>
                <a:gd name="connsiteY84" fmla="*/ 2375366 h 3338536"/>
                <a:gd name="connsiteX85" fmla="*/ 644156 w 1185833"/>
                <a:gd name="connsiteY85" fmla="*/ 2433927 h 3338536"/>
                <a:gd name="connsiteX86" fmla="*/ 636836 w 1185833"/>
                <a:gd name="connsiteY86" fmla="*/ 2496147 h 3338536"/>
                <a:gd name="connsiteX87" fmla="*/ 633176 w 1185833"/>
                <a:gd name="connsiteY87" fmla="*/ 2558368 h 3338536"/>
                <a:gd name="connsiteX88" fmla="*/ 633176 w 1185833"/>
                <a:gd name="connsiteY88" fmla="*/ 2620589 h 3338536"/>
                <a:gd name="connsiteX89" fmla="*/ 647816 w 1185833"/>
                <a:gd name="connsiteY89" fmla="*/ 2690130 h 3338536"/>
                <a:gd name="connsiteX90" fmla="*/ 655136 w 1185833"/>
                <a:gd name="connsiteY90" fmla="*/ 2818231 h 3338536"/>
                <a:gd name="connsiteX91" fmla="*/ 662456 w 1185833"/>
                <a:gd name="connsiteY91" fmla="*/ 2913392 h 3338536"/>
                <a:gd name="connsiteX92" fmla="*/ 662456 w 1185833"/>
                <a:gd name="connsiteY92" fmla="*/ 2968293 h 3338536"/>
                <a:gd name="connsiteX93" fmla="*/ 658796 w 1185833"/>
                <a:gd name="connsiteY93" fmla="*/ 3008553 h 3338536"/>
                <a:gd name="connsiteX94" fmla="*/ 640496 w 1185833"/>
                <a:gd name="connsiteY94" fmla="*/ 3067114 h 3338536"/>
                <a:gd name="connsiteX95" fmla="*/ 644156 w 1185833"/>
                <a:gd name="connsiteY95" fmla="*/ 3100054 h 3338536"/>
                <a:gd name="connsiteX96" fmla="*/ 644156 w 1185833"/>
                <a:gd name="connsiteY96" fmla="*/ 3100054 h 3338536"/>
                <a:gd name="connsiteX97" fmla="*/ 655136 w 1185833"/>
                <a:gd name="connsiteY97" fmla="*/ 3158615 h 3338536"/>
                <a:gd name="connsiteX98" fmla="*/ 644156 w 1185833"/>
                <a:gd name="connsiteY98" fmla="*/ 3198875 h 3338536"/>
                <a:gd name="connsiteX99" fmla="*/ 644156 w 1185833"/>
                <a:gd name="connsiteY99" fmla="*/ 3198875 h 3338536"/>
                <a:gd name="connsiteX100" fmla="*/ 644156 w 1185833"/>
                <a:gd name="connsiteY100" fmla="*/ 3250116 h 3338536"/>
                <a:gd name="connsiteX101" fmla="*/ 640496 w 1185833"/>
                <a:gd name="connsiteY101" fmla="*/ 3308676 h 3338536"/>
                <a:gd name="connsiteX102" fmla="*/ 640496 w 1185833"/>
                <a:gd name="connsiteY102" fmla="*/ 3337957 h 3338536"/>
                <a:gd name="connsiteX103" fmla="*/ 662721 w 1185833"/>
                <a:gd name="connsiteY103" fmla="*/ 3328432 h 3338536"/>
                <a:gd name="connsiteX104" fmla="*/ 713696 w 1185833"/>
                <a:gd name="connsiteY104" fmla="*/ 3337957 h 3338536"/>
                <a:gd name="connsiteX105" fmla="*/ 812515 w 1185833"/>
                <a:gd name="connsiteY105" fmla="*/ 3323316 h 3338536"/>
                <a:gd name="connsiteX106" fmla="*/ 812515 w 1185833"/>
                <a:gd name="connsiteY106" fmla="*/ 3323316 h 3338536"/>
                <a:gd name="connsiteX107" fmla="*/ 819835 w 1185833"/>
                <a:gd name="connsiteY107" fmla="*/ 3224495 h 3338536"/>
                <a:gd name="connsiteX108" fmla="*/ 775915 w 1185833"/>
                <a:gd name="connsiteY108" fmla="*/ 3151295 h 3338536"/>
                <a:gd name="connsiteX109" fmla="*/ 764935 w 1185833"/>
                <a:gd name="connsiteY109" fmla="*/ 3078094 h 3338536"/>
                <a:gd name="connsiteX110" fmla="*/ 768595 w 1185833"/>
                <a:gd name="connsiteY110" fmla="*/ 3023193 h 3338536"/>
                <a:gd name="connsiteX111" fmla="*/ 801535 w 1185833"/>
                <a:gd name="connsiteY111" fmla="*/ 2895092 h 3338536"/>
                <a:gd name="connsiteX112" fmla="*/ 841795 w 1185833"/>
                <a:gd name="connsiteY112" fmla="*/ 2745030 h 3338536"/>
                <a:gd name="connsiteX113" fmla="*/ 852775 w 1185833"/>
                <a:gd name="connsiteY113" fmla="*/ 2642549 h 3338536"/>
                <a:gd name="connsiteX114" fmla="*/ 871075 w 1185833"/>
                <a:gd name="connsiteY114" fmla="*/ 2529088 h 3338536"/>
                <a:gd name="connsiteX115" fmla="*/ 852775 w 1185833"/>
                <a:gd name="connsiteY115" fmla="*/ 2390006 h 3338536"/>
                <a:gd name="connsiteX116" fmla="*/ 856435 w 1185833"/>
                <a:gd name="connsiteY116" fmla="*/ 2294845 h 3338536"/>
                <a:gd name="connsiteX117" fmla="*/ 882055 w 1185833"/>
                <a:gd name="connsiteY117" fmla="*/ 2097203 h 3338536"/>
                <a:gd name="connsiteX118" fmla="*/ 922314 w 1185833"/>
                <a:gd name="connsiteY118" fmla="*/ 1939821 h 3338536"/>
                <a:gd name="connsiteX119" fmla="*/ 925974 w 1185833"/>
                <a:gd name="connsiteY119" fmla="*/ 1866621 h 3338536"/>
                <a:gd name="connsiteX120" fmla="*/ 925974 w 1185833"/>
                <a:gd name="connsiteY120" fmla="*/ 1866621 h 3338536"/>
                <a:gd name="connsiteX121" fmla="*/ 936954 w 1185833"/>
                <a:gd name="connsiteY121" fmla="*/ 1687279 h 3338536"/>
                <a:gd name="connsiteX122" fmla="*/ 914995 w 1185833"/>
                <a:gd name="connsiteY122" fmla="*/ 1522577 h 3338536"/>
                <a:gd name="connsiteX123" fmla="*/ 907675 w 1185833"/>
                <a:gd name="connsiteY123" fmla="*/ 1423756 h 3338536"/>
                <a:gd name="connsiteX124" fmla="*/ 878395 w 1185833"/>
                <a:gd name="connsiteY124" fmla="*/ 1310294 h 3338536"/>
                <a:gd name="connsiteX125" fmla="*/ 878395 w 1185833"/>
                <a:gd name="connsiteY125" fmla="*/ 1222453 h 3338536"/>
                <a:gd name="connsiteX126" fmla="*/ 882055 w 1185833"/>
                <a:gd name="connsiteY126" fmla="*/ 1123632 h 3338536"/>
                <a:gd name="connsiteX127" fmla="*/ 882055 w 1185833"/>
                <a:gd name="connsiteY127" fmla="*/ 1035791 h 3338536"/>
                <a:gd name="connsiteX128" fmla="*/ 882055 w 1185833"/>
                <a:gd name="connsiteY128" fmla="*/ 969911 h 3338536"/>
                <a:gd name="connsiteX129" fmla="*/ 882055 w 1185833"/>
                <a:gd name="connsiteY129" fmla="*/ 885730 h 3338536"/>
                <a:gd name="connsiteX130" fmla="*/ 882055 w 1185833"/>
                <a:gd name="connsiteY130" fmla="*/ 856449 h 3338536"/>
                <a:gd name="connsiteX131" fmla="*/ 936954 w 1185833"/>
                <a:gd name="connsiteY131" fmla="*/ 1013831 h 3338536"/>
                <a:gd name="connsiteX132" fmla="*/ 969894 w 1185833"/>
                <a:gd name="connsiteY132" fmla="*/ 1108992 h 3338536"/>
                <a:gd name="connsiteX133" fmla="*/ 977214 w 1185833"/>
                <a:gd name="connsiteY133" fmla="*/ 1171213 h 3338536"/>
                <a:gd name="connsiteX134" fmla="*/ 980874 w 1185833"/>
                <a:gd name="connsiteY134" fmla="*/ 1251734 h 3338536"/>
                <a:gd name="connsiteX135" fmla="*/ 1010154 w 1185833"/>
                <a:gd name="connsiteY135" fmla="*/ 1350555 h 3338536"/>
                <a:gd name="connsiteX136" fmla="*/ 1032114 w 1185833"/>
                <a:gd name="connsiteY136" fmla="*/ 1427416 h 3338536"/>
                <a:gd name="connsiteX137" fmla="*/ 1061394 w 1185833"/>
                <a:gd name="connsiteY137" fmla="*/ 1489636 h 3338536"/>
                <a:gd name="connsiteX138" fmla="*/ 1083354 w 1185833"/>
                <a:gd name="connsiteY138" fmla="*/ 1540877 h 3338536"/>
                <a:gd name="connsiteX139" fmla="*/ 1087014 w 1185833"/>
                <a:gd name="connsiteY139" fmla="*/ 1577477 h 3338536"/>
                <a:gd name="connsiteX140" fmla="*/ 1046754 w 1185833"/>
                <a:gd name="connsiteY140" fmla="*/ 1628718 h 3338536"/>
                <a:gd name="connsiteX141" fmla="*/ 1032114 w 1185833"/>
                <a:gd name="connsiteY141" fmla="*/ 1672638 h 3338536"/>
                <a:gd name="connsiteX142" fmla="*/ 1021134 w 1185833"/>
                <a:gd name="connsiteY142" fmla="*/ 1723879 h 3338536"/>
                <a:gd name="connsiteX143" fmla="*/ 991854 w 1185833"/>
                <a:gd name="connsiteY143" fmla="*/ 1764139 h 3338536"/>
                <a:gd name="connsiteX144" fmla="*/ 991854 w 1185833"/>
                <a:gd name="connsiteY144" fmla="*/ 1764139 h 3338536"/>
                <a:gd name="connsiteX145" fmla="*/ 1017474 w 1185833"/>
                <a:gd name="connsiteY145" fmla="*/ 1780235 h 3338536"/>
                <a:gd name="connsiteX146" fmla="*/ 1046754 w 1185833"/>
                <a:gd name="connsiteY146" fmla="*/ 1760479 h 3338536"/>
                <a:gd name="connsiteX147" fmla="*/ 1076034 w 1185833"/>
                <a:gd name="connsiteY147" fmla="*/ 1734859 h 3338536"/>
                <a:gd name="connsiteX148" fmla="*/ 1076034 w 1185833"/>
                <a:gd name="connsiteY148" fmla="*/ 1734859 h 3338536"/>
                <a:gd name="connsiteX149" fmla="*/ 1090673 w 1185833"/>
                <a:gd name="connsiteY149" fmla="*/ 1786100 h 3338536"/>
                <a:gd name="connsiteX150" fmla="*/ 1065054 w 1185833"/>
                <a:gd name="connsiteY150" fmla="*/ 1819040 h 3338536"/>
                <a:gd name="connsiteX151" fmla="*/ 1050414 w 1185833"/>
                <a:gd name="connsiteY151" fmla="*/ 1844660 h 3338536"/>
                <a:gd name="connsiteX152" fmla="*/ 1050414 w 1185833"/>
                <a:gd name="connsiteY152" fmla="*/ 1844660 h 3338536"/>
                <a:gd name="connsiteX153" fmla="*/ 1082164 w 1185833"/>
                <a:gd name="connsiteY153" fmla="*/ 1873235 h 3338536"/>
                <a:gd name="connsiteX154" fmla="*/ 1119953 w 1185833"/>
                <a:gd name="connsiteY154" fmla="*/ 1866621 h 3338536"/>
                <a:gd name="connsiteX155" fmla="*/ 1163873 w 1185833"/>
                <a:gd name="connsiteY155" fmla="*/ 1797080 h 3338536"/>
                <a:gd name="connsiteX156" fmla="*/ 1185833 w 1185833"/>
                <a:gd name="connsiteY156" fmla="*/ 1709239 h 3338536"/>
                <a:gd name="connsiteX157" fmla="*/ 1182173 w 1185833"/>
                <a:gd name="connsiteY157" fmla="*/ 1595778 h 3338536"/>
                <a:gd name="connsiteX158" fmla="*/ 1167533 w 1185833"/>
                <a:gd name="connsiteY158" fmla="*/ 1409116 h 3338536"/>
                <a:gd name="connsiteX159" fmla="*/ 1149233 w 1185833"/>
                <a:gd name="connsiteY159" fmla="*/ 1229774 h 3338536"/>
                <a:gd name="connsiteX160" fmla="*/ 1116293 w 1185833"/>
                <a:gd name="connsiteY160" fmla="*/ 1054092 h 3338536"/>
                <a:gd name="connsiteX161" fmla="*/ 1083354 w 1185833"/>
                <a:gd name="connsiteY161" fmla="*/ 845469 h 3338536"/>
                <a:gd name="connsiteX162" fmla="*/ 1057734 w 1185833"/>
                <a:gd name="connsiteY162" fmla="*/ 688088 h 3338536"/>
                <a:gd name="connsiteX163" fmla="*/ 1010154 w 1185833"/>
                <a:gd name="connsiteY163" fmla="*/ 596587 h 3338536"/>
                <a:gd name="connsiteX164" fmla="*/ 904015 w 1185833"/>
                <a:gd name="connsiteY164" fmla="*/ 530706 h 3338536"/>
                <a:gd name="connsiteX165" fmla="*/ 794215 w 1185833"/>
                <a:gd name="connsiteY165" fmla="*/ 479465 h 3338536"/>
                <a:gd name="connsiteX166" fmla="*/ 724676 w 1185833"/>
                <a:gd name="connsiteY166" fmla="*/ 464825 h 3338536"/>
                <a:gd name="connsiteX167" fmla="*/ 688076 w 1185833"/>
                <a:gd name="connsiteY167" fmla="*/ 442866 h 3338536"/>
                <a:gd name="connsiteX168" fmla="*/ 688076 w 1185833"/>
                <a:gd name="connsiteY168" fmla="*/ 366004 h 3338536"/>
                <a:gd name="connsiteX169" fmla="*/ 724676 w 1185833"/>
                <a:gd name="connsiteY169" fmla="*/ 311104 h 3338536"/>
                <a:gd name="connsiteX170" fmla="*/ 742975 w 1185833"/>
                <a:gd name="connsiteY170" fmla="*/ 234243 h 3338536"/>
                <a:gd name="connsiteX171" fmla="*/ 742975 w 1185833"/>
                <a:gd name="connsiteY171" fmla="*/ 102481 h 3338536"/>
                <a:gd name="connsiteX172" fmla="*/ 691736 w 1185833"/>
                <a:gd name="connsiteY172" fmla="*/ 25620 h 3338536"/>
                <a:gd name="connsiteX173" fmla="*/ 647816 w 1185833"/>
                <a:gd name="connsiteY173" fmla="*/ 3660 h 3338536"/>
                <a:gd name="connsiteX174" fmla="*/ 538017 w 1185833"/>
                <a:gd name="connsiteY174" fmla="*/ 0 h 3338536"/>
                <a:gd name="connsiteX175" fmla="*/ 475797 w 1185833"/>
                <a:gd name="connsiteY175" fmla="*/ 29280 h 3338536"/>
                <a:gd name="connsiteX176" fmla="*/ 428217 w 1185833"/>
                <a:gd name="connsiteY176" fmla="*/ 113461 h 3338536"/>
                <a:gd name="connsiteX177" fmla="*/ 428217 w 1185833"/>
                <a:gd name="connsiteY177" fmla="*/ 259863 h 3338536"/>
                <a:gd name="connsiteX178" fmla="*/ 457497 w 1185833"/>
                <a:gd name="connsiteY178" fmla="*/ 347704 h 3338536"/>
                <a:gd name="connsiteX179" fmla="*/ 475797 w 1185833"/>
                <a:gd name="connsiteY179" fmla="*/ 380644 h 3338536"/>
                <a:gd name="connsiteX180" fmla="*/ 479457 w 1185833"/>
                <a:gd name="connsiteY180" fmla="*/ 457506 h 3338536"/>
                <a:gd name="connsiteX181" fmla="*/ 424557 w 1185833"/>
                <a:gd name="connsiteY181" fmla="*/ 472145 h 3338536"/>
                <a:gd name="connsiteX182" fmla="*/ 274498 w 1185833"/>
                <a:gd name="connsiteY182" fmla="*/ 538026 h 3338536"/>
                <a:gd name="connsiteX183" fmla="*/ 179339 w 1185833"/>
                <a:gd name="connsiteY183" fmla="*/ 603907 h 3338536"/>
                <a:gd name="connsiteX184" fmla="*/ 142739 w 1185833"/>
                <a:gd name="connsiteY184" fmla="*/ 647827 h 3338536"/>
                <a:gd name="connsiteX185" fmla="*/ 109799 w 1185833"/>
                <a:gd name="connsiteY185" fmla="*/ 808869 h 3338536"/>
                <a:gd name="connsiteX186" fmla="*/ 80519 w 1185833"/>
                <a:gd name="connsiteY186" fmla="*/ 991871 h 3338536"/>
                <a:gd name="connsiteX187" fmla="*/ 43920 w 1185833"/>
                <a:gd name="connsiteY187" fmla="*/ 1171213 h 3338536"/>
                <a:gd name="connsiteX188" fmla="*/ 25620 w 1185833"/>
                <a:gd name="connsiteY188" fmla="*/ 1273694 h 3338536"/>
                <a:gd name="connsiteX189" fmla="*/ 25620 w 1185833"/>
                <a:gd name="connsiteY189" fmla="*/ 1324935 h 3338536"/>
                <a:gd name="connsiteX190" fmla="*/ 25620 w 1185833"/>
                <a:gd name="connsiteY190" fmla="*/ 1390815 h 3338536"/>
                <a:gd name="connsiteX191" fmla="*/ 10980 w 1185833"/>
                <a:gd name="connsiteY191" fmla="*/ 1496956 h 3338536"/>
                <a:gd name="connsiteX192" fmla="*/ 3660 w 1185833"/>
                <a:gd name="connsiteY192" fmla="*/ 1610418 h 3338536"/>
                <a:gd name="connsiteX193" fmla="*/ 0 w 1185833"/>
                <a:gd name="connsiteY193" fmla="*/ 1712899 h 3338536"/>
                <a:gd name="connsiteX194" fmla="*/ 0 w 1185833"/>
                <a:gd name="connsiteY194" fmla="*/ 1793420 h 3338536"/>
                <a:gd name="connsiteX195" fmla="*/ 40260 w 1185833"/>
                <a:gd name="connsiteY195" fmla="*/ 1862960 h 3338536"/>
                <a:gd name="connsiteX196" fmla="*/ 120779 w 1185833"/>
                <a:gd name="connsiteY196" fmla="*/ 1873941 h 3338536"/>
                <a:gd name="connsiteX197" fmla="*/ 137359 w 1185833"/>
                <a:gd name="connsiteY197" fmla="*/ 1852465 h 3338536"/>
                <a:gd name="connsiteX198" fmla="*/ 124439 w 1185833"/>
                <a:gd name="connsiteY198" fmla="*/ 1815380 h 3338536"/>
                <a:gd name="connsiteX199" fmla="*/ 84179 w 1185833"/>
                <a:gd name="connsiteY199" fmla="*/ 1782440 h 3338536"/>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9546 w 1185833"/>
                <a:gd name="connsiteY102" fmla="*/ 33189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06165 w 1185833"/>
                <a:gd name="connsiteY106" fmla="*/ 3313791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5816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0711 w 1185833"/>
                <a:gd name="connsiteY26" fmla="*/ 10026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3768 w 1185833"/>
                <a:gd name="connsiteY25" fmla="*/ 9728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3293 w 1185833"/>
                <a:gd name="connsiteY25" fmla="*/ 9601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85833" h="3337957">
                  <a:moveTo>
                    <a:pt x="84179" y="1782440"/>
                  </a:moveTo>
                  <a:lnTo>
                    <a:pt x="80519" y="1745839"/>
                  </a:lnTo>
                  <a:lnTo>
                    <a:pt x="80519" y="1745839"/>
                  </a:lnTo>
                  <a:lnTo>
                    <a:pt x="106139" y="1723879"/>
                  </a:lnTo>
                  <a:lnTo>
                    <a:pt x="106139" y="1723879"/>
                  </a:lnTo>
                  <a:cubicBezTo>
                    <a:pt x="123219" y="1740959"/>
                    <a:pt x="144606" y="1764992"/>
                    <a:pt x="157379" y="1775120"/>
                  </a:cubicBezTo>
                  <a:cubicBezTo>
                    <a:pt x="170152" y="1785248"/>
                    <a:pt x="174312" y="1781470"/>
                    <a:pt x="182779" y="1784645"/>
                  </a:cubicBezTo>
                  <a:lnTo>
                    <a:pt x="193979" y="1770004"/>
                  </a:lnTo>
                  <a:lnTo>
                    <a:pt x="161039" y="1701919"/>
                  </a:lnTo>
                  <a:lnTo>
                    <a:pt x="142739" y="1636038"/>
                  </a:lnTo>
                  <a:lnTo>
                    <a:pt x="113459" y="1610418"/>
                  </a:lnTo>
                  <a:lnTo>
                    <a:pt x="95159" y="1581137"/>
                  </a:lnTo>
                  <a:lnTo>
                    <a:pt x="95159" y="1581137"/>
                  </a:lnTo>
                  <a:lnTo>
                    <a:pt x="117119" y="1460356"/>
                  </a:lnTo>
                  <a:lnTo>
                    <a:pt x="164699" y="1372515"/>
                  </a:lnTo>
                  <a:lnTo>
                    <a:pt x="175679" y="1310294"/>
                  </a:lnTo>
                  <a:lnTo>
                    <a:pt x="186659" y="1273694"/>
                  </a:lnTo>
                  <a:lnTo>
                    <a:pt x="193979" y="1211473"/>
                  </a:lnTo>
                  <a:lnTo>
                    <a:pt x="201299" y="1149253"/>
                  </a:lnTo>
                  <a:lnTo>
                    <a:pt x="201299" y="1149253"/>
                  </a:lnTo>
                  <a:lnTo>
                    <a:pt x="223258" y="1072392"/>
                  </a:lnTo>
                  <a:lnTo>
                    <a:pt x="241558" y="1035791"/>
                  </a:lnTo>
                  <a:lnTo>
                    <a:pt x="256198" y="988211"/>
                  </a:lnTo>
                  <a:lnTo>
                    <a:pt x="270838" y="951611"/>
                  </a:lnTo>
                  <a:lnTo>
                    <a:pt x="296458" y="878410"/>
                  </a:lnTo>
                  <a:cubicBezTo>
                    <a:pt x="295561" y="909880"/>
                    <a:pt x="304190" y="928651"/>
                    <a:pt x="303293" y="960121"/>
                  </a:cubicBezTo>
                  <a:cubicBezTo>
                    <a:pt x="303491" y="963723"/>
                    <a:pt x="306863" y="986376"/>
                    <a:pt x="307061" y="989978"/>
                  </a:cubicBezTo>
                  <a:lnTo>
                    <a:pt x="313303" y="1092147"/>
                  </a:lnTo>
                  <a:lnTo>
                    <a:pt x="319653" y="1201463"/>
                  </a:lnTo>
                  <a:lnTo>
                    <a:pt x="330633" y="1281234"/>
                  </a:lnTo>
                  <a:cubicBezTo>
                    <a:pt x="330184" y="1284690"/>
                    <a:pt x="329735" y="1297672"/>
                    <a:pt x="329286" y="1301128"/>
                  </a:cubicBezTo>
                  <a:lnTo>
                    <a:pt x="307438" y="1379835"/>
                  </a:lnTo>
                  <a:lnTo>
                    <a:pt x="278158" y="1504277"/>
                  </a:lnTo>
                  <a:lnTo>
                    <a:pt x="270838" y="1570157"/>
                  </a:lnTo>
                  <a:lnTo>
                    <a:pt x="270838" y="1628718"/>
                  </a:lnTo>
                  <a:lnTo>
                    <a:pt x="261578" y="1731199"/>
                  </a:lnTo>
                  <a:lnTo>
                    <a:pt x="268898" y="1853435"/>
                  </a:lnTo>
                  <a:lnTo>
                    <a:pt x="295973" y="1995737"/>
                  </a:lnTo>
                  <a:lnTo>
                    <a:pt x="318418" y="2100643"/>
                  </a:lnTo>
                  <a:lnTo>
                    <a:pt x="325738" y="2155764"/>
                  </a:lnTo>
                  <a:lnTo>
                    <a:pt x="329398" y="2324126"/>
                  </a:lnTo>
                  <a:lnTo>
                    <a:pt x="322078" y="2426607"/>
                  </a:lnTo>
                  <a:lnTo>
                    <a:pt x="314758" y="2499807"/>
                  </a:lnTo>
                  <a:lnTo>
                    <a:pt x="314758" y="2598629"/>
                  </a:lnTo>
                  <a:lnTo>
                    <a:pt x="325738" y="2704770"/>
                  </a:lnTo>
                  <a:lnTo>
                    <a:pt x="358678" y="2807251"/>
                  </a:lnTo>
                  <a:lnTo>
                    <a:pt x="391618" y="2935352"/>
                  </a:lnTo>
                  <a:lnTo>
                    <a:pt x="409917" y="3026853"/>
                  </a:lnTo>
                  <a:lnTo>
                    <a:pt x="417237" y="3085414"/>
                  </a:lnTo>
                  <a:lnTo>
                    <a:pt x="417237" y="3085414"/>
                  </a:lnTo>
                  <a:lnTo>
                    <a:pt x="406257" y="3158615"/>
                  </a:lnTo>
                  <a:lnTo>
                    <a:pt x="380638" y="3231815"/>
                  </a:lnTo>
                  <a:lnTo>
                    <a:pt x="362338" y="3261096"/>
                  </a:lnTo>
                  <a:lnTo>
                    <a:pt x="358678" y="3290376"/>
                  </a:lnTo>
                  <a:lnTo>
                    <a:pt x="358678" y="3290376"/>
                  </a:lnTo>
                  <a:lnTo>
                    <a:pt x="417237" y="3326977"/>
                  </a:lnTo>
                  <a:lnTo>
                    <a:pt x="417237" y="3326977"/>
                  </a:lnTo>
                  <a:lnTo>
                    <a:pt x="508737" y="3334297"/>
                  </a:lnTo>
                  <a:lnTo>
                    <a:pt x="541677" y="3321597"/>
                  </a:lnTo>
                  <a:lnTo>
                    <a:pt x="536562" y="3261581"/>
                  </a:lnTo>
                  <a:lnTo>
                    <a:pt x="538017" y="3176915"/>
                  </a:lnTo>
                  <a:lnTo>
                    <a:pt x="523377" y="3129334"/>
                  </a:lnTo>
                  <a:lnTo>
                    <a:pt x="530697" y="3085414"/>
                  </a:lnTo>
                  <a:lnTo>
                    <a:pt x="538017" y="3048813"/>
                  </a:lnTo>
                  <a:lnTo>
                    <a:pt x="519717" y="3001233"/>
                  </a:lnTo>
                  <a:lnTo>
                    <a:pt x="519717" y="2920712"/>
                  </a:lnTo>
                  <a:lnTo>
                    <a:pt x="534357" y="2788951"/>
                  </a:lnTo>
                  <a:lnTo>
                    <a:pt x="541677" y="2697450"/>
                  </a:lnTo>
                  <a:lnTo>
                    <a:pt x="545337" y="2591308"/>
                  </a:lnTo>
                  <a:lnTo>
                    <a:pt x="541677" y="2536408"/>
                  </a:lnTo>
                  <a:lnTo>
                    <a:pt x="530697" y="2477847"/>
                  </a:lnTo>
                  <a:lnTo>
                    <a:pt x="530697" y="2477847"/>
                  </a:lnTo>
                  <a:lnTo>
                    <a:pt x="527037" y="2397326"/>
                  </a:lnTo>
                  <a:lnTo>
                    <a:pt x="541677" y="2320466"/>
                  </a:lnTo>
                  <a:lnTo>
                    <a:pt x="548997" y="2225304"/>
                  </a:lnTo>
                  <a:lnTo>
                    <a:pt x="556317" y="2108183"/>
                  </a:lnTo>
                  <a:lnTo>
                    <a:pt x="570956" y="2016682"/>
                  </a:lnTo>
                  <a:lnTo>
                    <a:pt x="570956" y="1943481"/>
                  </a:lnTo>
                  <a:lnTo>
                    <a:pt x="578276" y="1873941"/>
                  </a:lnTo>
                  <a:lnTo>
                    <a:pt x="585596" y="1811720"/>
                  </a:lnTo>
                  <a:lnTo>
                    <a:pt x="596576" y="1767799"/>
                  </a:lnTo>
                  <a:lnTo>
                    <a:pt x="611216" y="1939821"/>
                  </a:lnTo>
                  <a:lnTo>
                    <a:pt x="611216" y="2042302"/>
                  </a:lnTo>
                  <a:lnTo>
                    <a:pt x="611216" y="2115503"/>
                  </a:lnTo>
                  <a:lnTo>
                    <a:pt x="611216" y="2221644"/>
                  </a:lnTo>
                  <a:lnTo>
                    <a:pt x="622196" y="2309485"/>
                  </a:lnTo>
                  <a:lnTo>
                    <a:pt x="633176" y="2375366"/>
                  </a:lnTo>
                  <a:lnTo>
                    <a:pt x="644156" y="2433927"/>
                  </a:lnTo>
                  <a:lnTo>
                    <a:pt x="636836" y="2496147"/>
                  </a:lnTo>
                  <a:lnTo>
                    <a:pt x="633176" y="2558368"/>
                  </a:lnTo>
                  <a:lnTo>
                    <a:pt x="633176" y="2620589"/>
                  </a:lnTo>
                  <a:lnTo>
                    <a:pt x="647816" y="2690130"/>
                  </a:lnTo>
                  <a:lnTo>
                    <a:pt x="655136" y="2818231"/>
                  </a:lnTo>
                  <a:lnTo>
                    <a:pt x="662456" y="2913392"/>
                  </a:lnTo>
                  <a:lnTo>
                    <a:pt x="662456" y="2968293"/>
                  </a:lnTo>
                  <a:lnTo>
                    <a:pt x="658796" y="3008553"/>
                  </a:lnTo>
                  <a:lnTo>
                    <a:pt x="640496" y="3067114"/>
                  </a:lnTo>
                  <a:lnTo>
                    <a:pt x="644156" y="3100054"/>
                  </a:lnTo>
                  <a:lnTo>
                    <a:pt x="644156" y="3100054"/>
                  </a:lnTo>
                  <a:lnTo>
                    <a:pt x="655136" y="3158615"/>
                  </a:lnTo>
                  <a:lnTo>
                    <a:pt x="644156" y="3198875"/>
                  </a:lnTo>
                  <a:lnTo>
                    <a:pt x="644156" y="3198875"/>
                  </a:lnTo>
                  <a:lnTo>
                    <a:pt x="644156" y="3250116"/>
                  </a:lnTo>
                  <a:lnTo>
                    <a:pt x="640496" y="3308676"/>
                  </a:lnTo>
                  <a:cubicBezTo>
                    <a:pt x="640496" y="3318436"/>
                    <a:pt x="647904" y="3327256"/>
                    <a:pt x="653196" y="3331607"/>
                  </a:cubicBezTo>
                  <a:cubicBezTo>
                    <a:pt x="658488" y="3335958"/>
                    <a:pt x="662163" y="3333724"/>
                    <a:pt x="672246" y="3334782"/>
                  </a:cubicBezTo>
                  <a:cubicBezTo>
                    <a:pt x="682329" y="3335840"/>
                    <a:pt x="696704" y="3334782"/>
                    <a:pt x="713696" y="3337957"/>
                  </a:cubicBezTo>
                  <a:cubicBezTo>
                    <a:pt x="746636" y="3333077"/>
                    <a:pt x="770116" y="3327873"/>
                    <a:pt x="783940" y="3323316"/>
                  </a:cubicBezTo>
                  <a:cubicBezTo>
                    <a:pt x="797764" y="3318759"/>
                    <a:pt x="792245" y="3327086"/>
                    <a:pt x="796640" y="3310616"/>
                  </a:cubicBezTo>
                  <a:cubicBezTo>
                    <a:pt x="801035" y="3294146"/>
                    <a:pt x="802578" y="3253202"/>
                    <a:pt x="810310" y="3224495"/>
                  </a:cubicBezTo>
                  <a:lnTo>
                    <a:pt x="775915" y="3151295"/>
                  </a:lnTo>
                  <a:lnTo>
                    <a:pt x="764935" y="3078094"/>
                  </a:lnTo>
                  <a:lnTo>
                    <a:pt x="768595" y="3023193"/>
                  </a:lnTo>
                  <a:lnTo>
                    <a:pt x="801535" y="2895092"/>
                  </a:lnTo>
                  <a:lnTo>
                    <a:pt x="841795" y="2745030"/>
                  </a:lnTo>
                  <a:lnTo>
                    <a:pt x="852775" y="2642549"/>
                  </a:lnTo>
                  <a:lnTo>
                    <a:pt x="871075" y="2529088"/>
                  </a:lnTo>
                  <a:lnTo>
                    <a:pt x="852775" y="2390006"/>
                  </a:lnTo>
                  <a:lnTo>
                    <a:pt x="856435" y="2294845"/>
                  </a:lnTo>
                  <a:lnTo>
                    <a:pt x="882055" y="2097203"/>
                  </a:lnTo>
                  <a:lnTo>
                    <a:pt x="922314" y="1939821"/>
                  </a:lnTo>
                  <a:lnTo>
                    <a:pt x="925974" y="1866621"/>
                  </a:lnTo>
                  <a:lnTo>
                    <a:pt x="925974" y="1866621"/>
                  </a:lnTo>
                  <a:lnTo>
                    <a:pt x="936954" y="1687279"/>
                  </a:lnTo>
                  <a:lnTo>
                    <a:pt x="914995" y="1522577"/>
                  </a:lnTo>
                  <a:lnTo>
                    <a:pt x="907675" y="1423756"/>
                  </a:lnTo>
                  <a:lnTo>
                    <a:pt x="862520" y="1310294"/>
                  </a:lnTo>
                  <a:lnTo>
                    <a:pt x="852995" y="1219278"/>
                  </a:lnTo>
                  <a:lnTo>
                    <a:pt x="859830" y="1104582"/>
                  </a:lnTo>
                  <a:cubicBezTo>
                    <a:pt x="866180" y="1077418"/>
                    <a:pt x="862476" y="1051886"/>
                    <a:pt x="866180" y="1029441"/>
                  </a:cubicBezTo>
                  <a:cubicBezTo>
                    <a:pt x="869884" y="1006996"/>
                    <a:pt x="877822" y="993863"/>
                    <a:pt x="882055" y="969911"/>
                  </a:cubicBezTo>
                  <a:cubicBezTo>
                    <a:pt x="886288" y="945959"/>
                    <a:pt x="891580" y="913790"/>
                    <a:pt x="891580" y="885730"/>
                  </a:cubicBezTo>
                  <a:lnTo>
                    <a:pt x="882055" y="856449"/>
                  </a:lnTo>
                  <a:lnTo>
                    <a:pt x="936954" y="1013831"/>
                  </a:lnTo>
                  <a:lnTo>
                    <a:pt x="969894" y="1108992"/>
                  </a:lnTo>
                  <a:lnTo>
                    <a:pt x="977214" y="1171213"/>
                  </a:lnTo>
                  <a:lnTo>
                    <a:pt x="980874" y="1251734"/>
                  </a:lnTo>
                  <a:lnTo>
                    <a:pt x="1010154" y="1350555"/>
                  </a:lnTo>
                  <a:lnTo>
                    <a:pt x="1032114" y="1427416"/>
                  </a:lnTo>
                  <a:lnTo>
                    <a:pt x="1061394" y="1489636"/>
                  </a:lnTo>
                  <a:lnTo>
                    <a:pt x="1083354" y="1540877"/>
                  </a:lnTo>
                  <a:lnTo>
                    <a:pt x="1087014" y="1577477"/>
                  </a:lnTo>
                  <a:lnTo>
                    <a:pt x="1062629" y="1628718"/>
                  </a:lnTo>
                  <a:cubicBezTo>
                    <a:pt x="1061982" y="1643358"/>
                    <a:pt x="1045461" y="1657998"/>
                    <a:pt x="1044814" y="1672638"/>
                  </a:cubicBezTo>
                  <a:lnTo>
                    <a:pt x="1021134" y="1723879"/>
                  </a:lnTo>
                  <a:cubicBezTo>
                    <a:pt x="1011374" y="1737299"/>
                    <a:pt x="997792" y="1753196"/>
                    <a:pt x="991854" y="1764139"/>
                  </a:cubicBezTo>
                  <a:cubicBezTo>
                    <a:pt x="985916" y="1775082"/>
                    <a:pt x="983351" y="1784740"/>
                    <a:pt x="985504" y="1789539"/>
                  </a:cubicBezTo>
                  <a:cubicBezTo>
                    <a:pt x="987657" y="1794338"/>
                    <a:pt x="998351" y="1791803"/>
                    <a:pt x="1004774" y="1792935"/>
                  </a:cubicBezTo>
                  <a:lnTo>
                    <a:pt x="1046754" y="1760479"/>
                  </a:lnTo>
                  <a:lnTo>
                    <a:pt x="1076034" y="1734859"/>
                  </a:lnTo>
                  <a:lnTo>
                    <a:pt x="1076034" y="1734859"/>
                  </a:lnTo>
                  <a:lnTo>
                    <a:pt x="1090673" y="1786100"/>
                  </a:lnTo>
                  <a:lnTo>
                    <a:pt x="1065054" y="1819040"/>
                  </a:lnTo>
                  <a:cubicBezTo>
                    <a:pt x="1060174" y="1827580"/>
                    <a:pt x="1056558" y="1824515"/>
                    <a:pt x="1050414" y="1828785"/>
                  </a:cubicBezTo>
                  <a:cubicBezTo>
                    <a:pt x="1044270" y="1833055"/>
                    <a:pt x="1031364" y="1836193"/>
                    <a:pt x="1028189" y="1844660"/>
                  </a:cubicBezTo>
                  <a:cubicBezTo>
                    <a:pt x="1025014" y="1853127"/>
                    <a:pt x="1018716" y="1874867"/>
                    <a:pt x="1031364" y="1879585"/>
                  </a:cubicBezTo>
                  <a:cubicBezTo>
                    <a:pt x="1044012" y="1884303"/>
                    <a:pt x="1074548" y="1877292"/>
                    <a:pt x="1104078" y="1872971"/>
                  </a:cubicBezTo>
                  <a:lnTo>
                    <a:pt x="1163873" y="1797080"/>
                  </a:lnTo>
                  <a:lnTo>
                    <a:pt x="1185833" y="1709239"/>
                  </a:lnTo>
                  <a:lnTo>
                    <a:pt x="1182173" y="1595778"/>
                  </a:lnTo>
                  <a:lnTo>
                    <a:pt x="1167533" y="1409116"/>
                  </a:lnTo>
                  <a:lnTo>
                    <a:pt x="1149233" y="1229774"/>
                  </a:lnTo>
                  <a:lnTo>
                    <a:pt x="1116293" y="1054092"/>
                  </a:lnTo>
                  <a:lnTo>
                    <a:pt x="1083354" y="845469"/>
                  </a:lnTo>
                  <a:lnTo>
                    <a:pt x="1057734" y="688088"/>
                  </a:lnTo>
                  <a:lnTo>
                    <a:pt x="1010154" y="596587"/>
                  </a:lnTo>
                  <a:lnTo>
                    <a:pt x="904015" y="530706"/>
                  </a:lnTo>
                  <a:lnTo>
                    <a:pt x="794215" y="479465"/>
                  </a:lnTo>
                  <a:lnTo>
                    <a:pt x="724676" y="464825"/>
                  </a:lnTo>
                  <a:lnTo>
                    <a:pt x="688076" y="442866"/>
                  </a:lnTo>
                  <a:lnTo>
                    <a:pt x="688076" y="366004"/>
                  </a:lnTo>
                  <a:lnTo>
                    <a:pt x="724676" y="311104"/>
                  </a:lnTo>
                  <a:lnTo>
                    <a:pt x="742975" y="234243"/>
                  </a:lnTo>
                  <a:lnTo>
                    <a:pt x="742975" y="102481"/>
                  </a:lnTo>
                  <a:lnTo>
                    <a:pt x="691736" y="25620"/>
                  </a:lnTo>
                  <a:lnTo>
                    <a:pt x="647816" y="3660"/>
                  </a:lnTo>
                  <a:lnTo>
                    <a:pt x="538017" y="0"/>
                  </a:lnTo>
                  <a:lnTo>
                    <a:pt x="475797" y="29280"/>
                  </a:lnTo>
                  <a:lnTo>
                    <a:pt x="428217" y="113461"/>
                  </a:lnTo>
                  <a:lnTo>
                    <a:pt x="428217" y="259863"/>
                  </a:lnTo>
                  <a:lnTo>
                    <a:pt x="457497" y="347704"/>
                  </a:lnTo>
                  <a:lnTo>
                    <a:pt x="475797" y="380644"/>
                  </a:lnTo>
                  <a:lnTo>
                    <a:pt x="479457" y="457506"/>
                  </a:lnTo>
                  <a:lnTo>
                    <a:pt x="424557" y="488020"/>
                  </a:lnTo>
                  <a:lnTo>
                    <a:pt x="274498" y="538026"/>
                  </a:lnTo>
                  <a:lnTo>
                    <a:pt x="192039" y="568982"/>
                  </a:lnTo>
                  <a:lnTo>
                    <a:pt x="142739" y="647827"/>
                  </a:lnTo>
                  <a:lnTo>
                    <a:pt x="109799" y="808869"/>
                  </a:lnTo>
                  <a:lnTo>
                    <a:pt x="80519" y="991871"/>
                  </a:lnTo>
                  <a:lnTo>
                    <a:pt x="43920" y="1171213"/>
                  </a:lnTo>
                  <a:lnTo>
                    <a:pt x="25620" y="1273694"/>
                  </a:lnTo>
                  <a:lnTo>
                    <a:pt x="25620" y="1324935"/>
                  </a:lnTo>
                  <a:lnTo>
                    <a:pt x="25620" y="1390815"/>
                  </a:lnTo>
                  <a:lnTo>
                    <a:pt x="10980" y="1496956"/>
                  </a:lnTo>
                  <a:lnTo>
                    <a:pt x="3660" y="1610418"/>
                  </a:lnTo>
                  <a:lnTo>
                    <a:pt x="0" y="1712899"/>
                  </a:lnTo>
                  <a:lnTo>
                    <a:pt x="0" y="1793420"/>
                  </a:lnTo>
                  <a:lnTo>
                    <a:pt x="40260" y="1862960"/>
                  </a:lnTo>
                  <a:lnTo>
                    <a:pt x="152529" y="1880291"/>
                  </a:lnTo>
                  <a:lnTo>
                    <a:pt x="156409" y="1852465"/>
                  </a:lnTo>
                  <a:lnTo>
                    <a:pt x="124439" y="1815380"/>
                  </a:lnTo>
                  <a:lnTo>
                    <a:pt x="84179" y="1782440"/>
                  </a:lnTo>
                  <a:close/>
                </a:path>
              </a:pathLst>
            </a:cu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atin typeface="Arial"/>
                <a:cs typeface="Arial"/>
              </a:endParaRPr>
            </a:p>
          </p:txBody>
        </p:sp>
        <p:grpSp>
          <p:nvGrpSpPr>
            <p:cNvPr id="141" name="Gruppieren 140">
              <a:extLst>
                <a:ext uri="{FF2B5EF4-FFF2-40B4-BE49-F238E27FC236}">
                  <a16:creationId xmlns:a16="http://schemas.microsoft.com/office/drawing/2014/main" id="{44A21352-7DEB-9041-863C-D11D0F27E858}"/>
                </a:ext>
              </a:extLst>
            </p:cNvPr>
            <p:cNvGrpSpPr/>
            <p:nvPr/>
          </p:nvGrpSpPr>
          <p:grpSpPr>
            <a:xfrm>
              <a:off x="792563" y="1521150"/>
              <a:ext cx="450563" cy="630013"/>
              <a:chOff x="2143244" y="1993987"/>
              <a:chExt cx="649950" cy="816245"/>
            </a:xfrm>
          </p:grpSpPr>
          <p:pic>
            <p:nvPicPr>
              <p:cNvPr id="142" name="Bild 20" descr="PBMC2.png">
                <a:extLst>
                  <a:ext uri="{FF2B5EF4-FFF2-40B4-BE49-F238E27FC236}">
                    <a16:creationId xmlns:a16="http://schemas.microsoft.com/office/drawing/2014/main" id="{38EC8574-6ACA-4D40-A890-66FECCE6532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260379" y="2102723"/>
                <a:ext cx="232710" cy="239144"/>
              </a:xfrm>
              <a:prstGeom prst="rect">
                <a:avLst/>
              </a:prstGeom>
            </p:spPr>
          </p:pic>
          <p:pic>
            <p:nvPicPr>
              <p:cNvPr id="143" name="Bild 21" descr="PBMC3.png">
                <a:extLst>
                  <a:ext uri="{FF2B5EF4-FFF2-40B4-BE49-F238E27FC236}">
                    <a16:creationId xmlns:a16="http://schemas.microsoft.com/office/drawing/2014/main" id="{0A280BAD-C5CD-6348-8EA5-46B5376313F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21112549">
                <a:off x="2143244" y="2353558"/>
                <a:ext cx="291549" cy="296898"/>
              </a:xfrm>
              <a:prstGeom prst="rect">
                <a:avLst/>
              </a:prstGeom>
            </p:spPr>
          </p:pic>
          <p:pic>
            <p:nvPicPr>
              <p:cNvPr id="144" name="Bild 22" descr="PBMC.png">
                <a:extLst>
                  <a:ext uri="{FF2B5EF4-FFF2-40B4-BE49-F238E27FC236}">
                    <a16:creationId xmlns:a16="http://schemas.microsoft.com/office/drawing/2014/main" id="{C7078C29-7BEB-044A-B4C1-39E79423796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rot="21112549">
                <a:off x="2196513" y="2218049"/>
                <a:ext cx="259467" cy="266640"/>
              </a:xfrm>
              <a:prstGeom prst="rect">
                <a:avLst/>
              </a:prstGeom>
            </p:spPr>
          </p:pic>
          <p:pic>
            <p:nvPicPr>
              <p:cNvPr id="145" name="Bild 23" descr="PBMC2.png">
                <a:extLst>
                  <a:ext uri="{FF2B5EF4-FFF2-40B4-BE49-F238E27FC236}">
                    <a16:creationId xmlns:a16="http://schemas.microsoft.com/office/drawing/2014/main" id="{CAA3D2A9-040B-984E-9561-79259D9139A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21112549">
                <a:off x="2307725" y="2304944"/>
                <a:ext cx="288971" cy="296960"/>
              </a:xfrm>
              <a:prstGeom prst="rect">
                <a:avLst/>
              </a:prstGeom>
            </p:spPr>
          </p:pic>
          <p:pic>
            <p:nvPicPr>
              <p:cNvPr id="146" name="Bild 24" descr="PBMC3.png">
                <a:extLst>
                  <a:ext uri="{FF2B5EF4-FFF2-40B4-BE49-F238E27FC236}">
                    <a16:creationId xmlns:a16="http://schemas.microsoft.com/office/drawing/2014/main" id="{79893503-AB8A-AA44-8FD4-F320383C52F4}"/>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rot="21112549">
                <a:off x="2517037" y="2379807"/>
                <a:ext cx="276157" cy="281223"/>
              </a:xfrm>
              <a:prstGeom prst="rect">
                <a:avLst/>
              </a:prstGeom>
            </p:spPr>
          </p:pic>
          <p:pic>
            <p:nvPicPr>
              <p:cNvPr id="147" name="Bild 33" descr="T cell.png">
                <a:extLst>
                  <a:ext uri="{FF2B5EF4-FFF2-40B4-BE49-F238E27FC236}">
                    <a16:creationId xmlns:a16="http://schemas.microsoft.com/office/drawing/2014/main" id="{6E5E3624-E656-8340-97AE-F89E2C6236AA}"/>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rot="12633411">
                <a:off x="2366940" y="1993987"/>
                <a:ext cx="255596" cy="348243"/>
              </a:xfrm>
              <a:prstGeom prst="rect">
                <a:avLst/>
              </a:prstGeom>
            </p:spPr>
          </p:pic>
          <p:pic>
            <p:nvPicPr>
              <p:cNvPr id="148" name="Bild 34" descr="T cell.png">
                <a:extLst>
                  <a:ext uri="{FF2B5EF4-FFF2-40B4-BE49-F238E27FC236}">
                    <a16:creationId xmlns:a16="http://schemas.microsoft.com/office/drawing/2014/main" id="{AEAEEF82-D9B8-654C-B1C5-3C47901EDF3B}"/>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rot="2162960">
                <a:off x="2237483" y="2455005"/>
                <a:ext cx="260722" cy="355227"/>
              </a:xfrm>
              <a:prstGeom prst="rect">
                <a:avLst/>
              </a:prstGeom>
            </p:spPr>
          </p:pic>
          <p:pic>
            <p:nvPicPr>
              <p:cNvPr id="149" name="Bild 35" descr="PBMC.png">
                <a:extLst>
                  <a:ext uri="{FF2B5EF4-FFF2-40B4-BE49-F238E27FC236}">
                    <a16:creationId xmlns:a16="http://schemas.microsoft.com/office/drawing/2014/main" id="{41011E70-C4D6-0243-ACBA-28A9B5A80255}"/>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rot="21112549">
                <a:off x="2455710" y="2231687"/>
                <a:ext cx="270176" cy="277645"/>
              </a:xfrm>
              <a:prstGeom prst="rect">
                <a:avLst/>
              </a:prstGeom>
            </p:spPr>
          </p:pic>
        </p:grpSp>
        <p:sp>
          <p:nvSpPr>
            <p:cNvPr id="150" name="Textplatzhalter 2">
              <a:extLst>
                <a:ext uri="{FF2B5EF4-FFF2-40B4-BE49-F238E27FC236}">
                  <a16:creationId xmlns:a16="http://schemas.microsoft.com/office/drawing/2014/main" id="{52AE34B1-B91F-B744-AE2C-CCE6DC0BFDCF}"/>
                </a:ext>
              </a:extLst>
            </p:cNvPr>
            <p:cNvSpPr txBox="1">
              <a:spLocks/>
            </p:cNvSpPr>
            <p:nvPr/>
          </p:nvSpPr>
          <p:spPr bwMode="auto">
            <a:xfrm>
              <a:off x="1859051" y="1157698"/>
              <a:ext cx="3034099" cy="717250"/>
            </a:xfrm>
            <a:prstGeom prst="rect">
              <a:avLst/>
            </a:prstGeom>
            <a:noFill/>
            <a:ln w="9525">
              <a:noFill/>
              <a:miter lim="800000"/>
              <a:headEnd/>
              <a:tailEnd/>
            </a:ln>
          </p:spPr>
          <p:txBody>
            <a:bodyPr vert="horz" wrap="square" lIns="68571" tIns="0" rIns="68571" bIns="0" numCol="1" anchor="t" anchorCtr="0" compatLnSpc="1">
              <a:prstTxWarp prst="textNoShape">
                <a:avLst/>
              </a:prstTxWarp>
            </a:bodyPr>
            <a:lstStyle/>
            <a:p>
              <a:pPr algn="ctr" defTabSz="685709" eaLnBrk="0" fontAlgn="base" hangingPunct="0">
                <a:spcBef>
                  <a:spcPct val="50000"/>
                </a:spcBef>
                <a:spcAft>
                  <a:spcPct val="0"/>
                </a:spcAft>
                <a:buClr>
                  <a:srgbClr val="00589C"/>
                </a:buClr>
                <a:defRPr/>
              </a:pPr>
              <a:r>
                <a:rPr lang="en-US" sz="1200" kern="0" dirty="0">
                  <a:solidFill>
                    <a:sysClr val="windowText" lastClr="000000"/>
                  </a:solidFill>
                  <a:cs typeface="Arial"/>
                  <a:sym typeface="Wingdings"/>
                </a:rPr>
                <a:t>Cloning and comparison of </a:t>
              </a:r>
              <a:br>
                <a:rPr lang="en-US" sz="1200" kern="0" dirty="0">
                  <a:solidFill>
                    <a:sysClr val="windowText" lastClr="000000"/>
                  </a:solidFill>
                  <a:cs typeface="Arial"/>
                  <a:sym typeface="Wingdings"/>
                </a:rPr>
              </a:br>
              <a:r>
                <a:rPr lang="en-US" sz="1200" kern="0" dirty="0">
                  <a:solidFill>
                    <a:sysClr val="windowText" lastClr="000000"/>
                  </a:solidFill>
                  <a:cs typeface="Arial"/>
                  <a:sym typeface="Wingdings"/>
                </a:rPr>
                <a:t>HBV specific TCRs</a:t>
              </a:r>
              <a:br>
                <a:rPr lang="en-US" sz="1200" kern="0" dirty="0">
                  <a:solidFill>
                    <a:sysClr val="windowText" lastClr="000000"/>
                  </a:solidFill>
                  <a:cs typeface="Arial"/>
                  <a:sym typeface="Wingdings"/>
                </a:rPr>
              </a:br>
              <a:br>
                <a:rPr lang="en-US" sz="1200" kern="0" dirty="0">
                  <a:solidFill>
                    <a:sysClr val="windowText" lastClr="000000"/>
                  </a:solidFill>
                  <a:cs typeface="Arial"/>
                  <a:sym typeface="Wingdings"/>
                </a:rPr>
              </a:br>
              <a:r>
                <a:rPr lang="en-US" sz="1200" kern="0" dirty="0">
                  <a:solidFill>
                    <a:sysClr val="windowText" lastClr="000000"/>
                  </a:solidFill>
                  <a:cs typeface="Arial"/>
                </a:rPr>
                <a:t>Identification of optimal TCRs</a:t>
              </a:r>
            </a:p>
          </p:txBody>
        </p:sp>
        <p:sp>
          <p:nvSpPr>
            <p:cNvPr id="155" name="Rechteck 154">
              <a:extLst>
                <a:ext uri="{FF2B5EF4-FFF2-40B4-BE49-F238E27FC236}">
                  <a16:creationId xmlns:a16="http://schemas.microsoft.com/office/drawing/2014/main" id="{81B7558A-2721-A84A-A681-0FA69165A268}"/>
                </a:ext>
              </a:extLst>
            </p:cNvPr>
            <p:cNvSpPr/>
            <p:nvPr/>
          </p:nvSpPr>
          <p:spPr>
            <a:xfrm>
              <a:off x="4580805" y="1342739"/>
              <a:ext cx="3764172" cy="523220"/>
            </a:xfrm>
            <a:prstGeom prst="rect">
              <a:avLst/>
            </a:prstGeom>
          </p:spPr>
          <p:txBody>
            <a:bodyPr wrap="none">
              <a:spAutoFit/>
            </a:bodyPr>
            <a:lstStyle/>
            <a:p>
              <a:pPr defTabSz="685709" eaLnBrk="0" fontAlgn="base" hangingPunct="0">
                <a:spcAft>
                  <a:spcPct val="0"/>
                </a:spcAft>
                <a:buClr>
                  <a:srgbClr val="00589C"/>
                </a:buClr>
                <a:defRPr/>
              </a:pPr>
              <a:r>
                <a:rPr lang="en-US" sz="1400" b="1" dirty="0">
                  <a:ln w="0"/>
                </a:rPr>
                <a:t>Study aim:</a:t>
              </a:r>
              <a:r>
                <a:rPr lang="en-US" sz="1400" dirty="0">
                  <a:ln w="0"/>
                </a:rPr>
                <a:t> </a:t>
              </a:r>
              <a:r>
                <a:rPr lang="en-US" sz="1400" kern="0" dirty="0">
                  <a:ln w="0"/>
                  <a:cs typeface="Arial"/>
                </a:rPr>
                <a:t>to analyze </a:t>
              </a:r>
              <a:r>
                <a:rPr lang="en-US" sz="1400" kern="0" dirty="0">
                  <a:cs typeface="Arial"/>
                </a:rPr>
                <a:t>the antiviral potential </a:t>
              </a:r>
              <a:br>
                <a:rPr lang="en-US" sz="1400" kern="0" dirty="0">
                  <a:cs typeface="Arial"/>
                </a:rPr>
              </a:br>
              <a:r>
                <a:rPr lang="en-US" sz="1400" kern="0" dirty="0">
                  <a:cs typeface="Arial"/>
                </a:rPr>
                <a:t>of selected TCRs (4G</a:t>
              </a:r>
              <a:r>
                <a:rPr lang="en-US" sz="1400" kern="0" baseline="-25000" dirty="0">
                  <a:cs typeface="Arial"/>
                </a:rPr>
                <a:t>S20</a:t>
              </a:r>
              <a:r>
                <a:rPr lang="en-US" sz="1400" kern="0" dirty="0">
                  <a:cs typeface="Arial"/>
                </a:rPr>
                <a:t>; 6K</a:t>
              </a:r>
              <a:r>
                <a:rPr lang="en-US" sz="1400" kern="0" baseline="-25000" dirty="0">
                  <a:cs typeface="Arial"/>
                </a:rPr>
                <a:t>C18</a:t>
              </a:r>
              <a:r>
                <a:rPr lang="en-US" sz="1400" kern="0" dirty="0">
                  <a:cs typeface="Arial"/>
                </a:rPr>
                <a:t>)</a:t>
              </a:r>
              <a:endParaRPr lang="en-US" sz="1400" dirty="0">
                <a:ln w="0"/>
              </a:endParaRPr>
            </a:p>
          </p:txBody>
        </p:sp>
      </p:grpSp>
      <p:sp>
        <p:nvSpPr>
          <p:cNvPr id="159" name="Rahmen 158">
            <a:extLst>
              <a:ext uri="{FF2B5EF4-FFF2-40B4-BE49-F238E27FC236}">
                <a16:creationId xmlns:a16="http://schemas.microsoft.com/office/drawing/2014/main" id="{3C1520B0-9B09-3B42-B6A0-929457C47674}"/>
              </a:ext>
            </a:extLst>
          </p:cNvPr>
          <p:cNvSpPr/>
          <p:nvPr/>
        </p:nvSpPr>
        <p:spPr>
          <a:xfrm>
            <a:off x="7572248" y="2570832"/>
            <a:ext cx="1421006" cy="567357"/>
          </a:xfrm>
          <a:prstGeom prst="frame">
            <a:avLst>
              <a:gd name="adj1"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a:extLst>
              <a:ext uri="{FF2B5EF4-FFF2-40B4-BE49-F238E27FC236}">
                <a16:creationId xmlns:a16="http://schemas.microsoft.com/office/drawing/2014/main" id="{82A5D2BB-3DD8-45D9-94DA-973DACA53836}"/>
              </a:ext>
            </a:extLst>
          </p:cNvPr>
          <p:cNvGrpSpPr/>
          <p:nvPr/>
        </p:nvGrpSpPr>
        <p:grpSpPr>
          <a:xfrm>
            <a:off x="700082" y="6054639"/>
            <a:ext cx="3437763" cy="261610"/>
            <a:chOff x="1114463" y="6049544"/>
            <a:chExt cx="3437763" cy="261610"/>
          </a:xfrm>
        </p:grpSpPr>
        <p:grpSp>
          <p:nvGrpSpPr>
            <p:cNvPr id="254" name="Group 253">
              <a:extLst>
                <a:ext uri="{FF2B5EF4-FFF2-40B4-BE49-F238E27FC236}">
                  <a16:creationId xmlns:a16="http://schemas.microsoft.com/office/drawing/2014/main" id="{ADE4AD13-BF96-4657-9FB3-A902A8A6AB2B}"/>
                </a:ext>
              </a:extLst>
            </p:cNvPr>
            <p:cNvGrpSpPr/>
            <p:nvPr/>
          </p:nvGrpSpPr>
          <p:grpSpPr>
            <a:xfrm>
              <a:off x="1114463" y="6049544"/>
              <a:ext cx="784580" cy="261610"/>
              <a:chOff x="7229322" y="4973807"/>
              <a:chExt cx="784580" cy="261610"/>
            </a:xfrm>
          </p:grpSpPr>
          <p:grpSp>
            <p:nvGrpSpPr>
              <p:cNvPr id="270" name="Group 269">
                <a:extLst>
                  <a:ext uri="{FF2B5EF4-FFF2-40B4-BE49-F238E27FC236}">
                    <a16:creationId xmlns:a16="http://schemas.microsoft.com/office/drawing/2014/main" id="{F93E9BB7-3670-4D28-BFC0-A17B0A8FBB20}"/>
                  </a:ext>
                </a:extLst>
              </p:cNvPr>
              <p:cNvGrpSpPr/>
              <p:nvPr/>
            </p:nvGrpSpPr>
            <p:grpSpPr>
              <a:xfrm>
                <a:off x="7229322" y="5073695"/>
                <a:ext cx="288032" cy="108000"/>
                <a:chOff x="4049936" y="5751264"/>
                <a:chExt cx="288032" cy="108000"/>
              </a:xfrm>
            </p:grpSpPr>
            <p:sp>
              <p:nvSpPr>
                <p:cNvPr id="272" name="Oval 271">
                  <a:extLst>
                    <a:ext uri="{FF2B5EF4-FFF2-40B4-BE49-F238E27FC236}">
                      <a16:creationId xmlns:a16="http://schemas.microsoft.com/office/drawing/2014/main" id="{BCA08FFE-B7C4-4413-BF9B-522F71EB736C}"/>
                    </a:ext>
                  </a:extLst>
                </p:cNvPr>
                <p:cNvSpPr/>
                <p:nvPr/>
              </p:nvSpPr>
              <p:spPr>
                <a:xfrm>
                  <a:off x="4139952" y="5751264"/>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273" name="Straight Connector 272">
                  <a:extLst>
                    <a:ext uri="{FF2B5EF4-FFF2-40B4-BE49-F238E27FC236}">
                      <a16:creationId xmlns:a16="http://schemas.microsoft.com/office/drawing/2014/main" id="{0F540C2F-446A-474C-888A-9000CB1966EE}"/>
                    </a:ext>
                  </a:extLst>
                </p:cNvPr>
                <p:cNvCxnSpPr/>
                <p:nvPr/>
              </p:nvCxnSpPr>
              <p:spPr>
                <a:xfrm>
                  <a:off x="4049936" y="5805264"/>
                  <a:ext cx="2880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1" name="TextBox 270">
                <a:extLst>
                  <a:ext uri="{FF2B5EF4-FFF2-40B4-BE49-F238E27FC236}">
                    <a16:creationId xmlns:a16="http://schemas.microsoft.com/office/drawing/2014/main" id="{F8810FE8-5AC9-425A-80E6-6B6EC4BE0908}"/>
                  </a:ext>
                </a:extLst>
              </p:cNvPr>
              <p:cNvSpPr txBox="1"/>
              <p:nvPr/>
            </p:nvSpPr>
            <p:spPr>
              <a:xfrm>
                <a:off x="7473369" y="4973807"/>
                <a:ext cx="540533" cy="261610"/>
              </a:xfrm>
              <a:prstGeom prst="rect">
                <a:avLst/>
              </a:prstGeom>
              <a:noFill/>
            </p:spPr>
            <p:txBody>
              <a:bodyPr wrap="none" rtlCol="0">
                <a:spAutoFit/>
              </a:bodyPr>
              <a:lstStyle/>
              <a:p>
                <a:r>
                  <a:rPr lang="en-GB" sz="1100" dirty="0"/>
                  <a:t>4G</a:t>
                </a:r>
                <a:r>
                  <a:rPr lang="en-GB" sz="1100" baseline="-25000" dirty="0"/>
                  <a:t>S20</a:t>
                </a:r>
              </a:p>
            </p:txBody>
          </p:sp>
        </p:grpSp>
        <p:grpSp>
          <p:nvGrpSpPr>
            <p:cNvPr id="255" name="Group 254">
              <a:extLst>
                <a:ext uri="{FF2B5EF4-FFF2-40B4-BE49-F238E27FC236}">
                  <a16:creationId xmlns:a16="http://schemas.microsoft.com/office/drawing/2014/main" id="{BAE36599-36A8-4BCB-AAD0-E50271AD2EAA}"/>
                </a:ext>
              </a:extLst>
            </p:cNvPr>
            <p:cNvGrpSpPr/>
            <p:nvPr/>
          </p:nvGrpSpPr>
          <p:grpSpPr>
            <a:xfrm>
              <a:off x="1920845" y="6049544"/>
              <a:ext cx="774962" cy="261610"/>
              <a:chOff x="7229322" y="5228661"/>
              <a:chExt cx="774962" cy="261610"/>
            </a:xfrm>
          </p:grpSpPr>
          <p:grpSp>
            <p:nvGrpSpPr>
              <p:cNvPr id="266" name="Group 265">
                <a:extLst>
                  <a:ext uri="{FF2B5EF4-FFF2-40B4-BE49-F238E27FC236}">
                    <a16:creationId xmlns:a16="http://schemas.microsoft.com/office/drawing/2014/main" id="{672E3E3B-9811-4330-A9DB-AA0DEECF2643}"/>
                  </a:ext>
                </a:extLst>
              </p:cNvPr>
              <p:cNvGrpSpPr/>
              <p:nvPr/>
            </p:nvGrpSpPr>
            <p:grpSpPr>
              <a:xfrm>
                <a:off x="7229322" y="5328549"/>
                <a:ext cx="288032" cy="108000"/>
                <a:chOff x="4049936" y="5751264"/>
                <a:chExt cx="288032" cy="108000"/>
              </a:xfrm>
              <a:solidFill>
                <a:schemeClr val="accent1"/>
              </a:solidFill>
            </p:grpSpPr>
            <p:sp>
              <p:nvSpPr>
                <p:cNvPr id="268" name="Rectangle 267">
                  <a:extLst>
                    <a:ext uri="{FF2B5EF4-FFF2-40B4-BE49-F238E27FC236}">
                      <a16:creationId xmlns:a16="http://schemas.microsoft.com/office/drawing/2014/main" id="{0A306BBC-78C5-4EDD-8650-54E8FCD90A5A}"/>
                    </a:ext>
                  </a:extLst>
                </p:cNvPr>
                <p:cNvSpPr/>
                <p:nvPr/>
              </p:nvSpPr>
              <p:spPr>
                <a:xfrm>
                  <a:off x="4139952" y="5751264"/>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cxnSp>
              <p:nvCxnSpPr>
                <p:cNvPr id="269" name="Straight Connector 268">
                  <a:extLst>
                    <a:ext uri="{FF2B5EF4-FFF2-40B4-BE49-F238E27FC236}">
                      <a16:creationId xmlns:a16="http://schemas.microsoft.com/office/drawing/2014/main" id="{D7AF87A1-87C4-4E88-88BC-79B4019B78C6}"/>
                    </a:ext>
                  </a:extLst>
                </p:cNvPr>
                <p:cNvCxnSpPr/>
                <p:nvPr/>
              </p:nvCxnSpPr>
              <p:spPr>
                <a:xfrm>
                  <a:off x="4049936" y="5805264"/>
                  <a:ext cx="288032" cy="0"/>
                </a:xfrm>
                <a:prstGeom prst="line">
                  <a:avLst/>
                </a:prstGeom>
                <a:grp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67" name="TextBox 266">
                <a:extLst>
                  <a:ext uri="{FF2B5EF4-FFF2-40B4-BE49-F238E27FC236}">
                    <a16:creationId xmlns:a16="http://schemas.microsoft.com/office/drawing/2014/main" id="{E6610943-07A6-46DC-BF42-453386E32125}"/>
                  </a:ext>
                </a:extLst>
              </p:cNvPr>
              <p:cNvSpPr txBox="1"/>
              <p:nvPr/>
            </p:nvSpPr>
            <p:spPr>
              <a:xfrm>
                <a:off x="7473369" y="5228661"/>
                <a:ext cx="530915" cy="261610"/>
              </a:xfrm>
              <a:prstGeom prst="rect">
                <a:avLst/>
              </a:prstGeom>
              <a:noFill/>
            </p:spPr>
            <p:txBody>
              <a:bodyPr wrap="none" rtlCol="0">
                <a:spAutoFit/>
              </a:bodyPr>
              <a:lstStyle/>
              <a:p>
                <a:r>
                  <a:rPr lang="en-GB" sz="1100" dirty="0"/>
                  <a:t>6K</a:t>
                </a:r>
                <a:r>
                  <a:rPr lang="en-GB" sz="1100" baseline="-25000" dirty="0"/>
                  <a:t>C18</a:t>
                </a:r>
              </a:p>
            </p:txBody>
          </p:sp>
        </p:grpSp>
        <p:grpSp>
          <p:nvGrpSpPr>
            <p:cNvPr id="256" name="Group 255">
              <a:extLst>
                <a:ext uri="{FF2B5EF4-FFF2-40B4-BE49-F238E27FC236}">
                  <a16:creationId xmlns:a16="http://schemas.microsoft.com/office/drawing/2014/main" id="{ED895C27-048F-4E09-A5DC-5404198418E0}"/>
                </a:ext>
              </a:extLst>
            </p:cNvPr>
            <p:cNvGrpSpPr/>
            <p:nvPr/>
          </p:nvGrpSpPr>
          <p:grpSpPr>
            <a:xfrm>
              <a:off x="2717609" y="6049544"/>
              <a:ext cx="1047472" cy="261610"/>
              <a:chOff x="7229322" y="5454269"/>
              <a:chExt cx="1047472" cy="261610"/>
            </a:xfrm>
          </p:grpSpPr>
          <p:grpSp>
            <p:nvGrpSpPr>
              <p:cNvPr id="262" name="Group 261">
                <a:extLst>
                  <a:ext uri="{FF2B5EF4-FFF2-40B4-BE49-F238E27FC236}">
                    <a16:creationId xmlns:a16="http://schemas.microsoft.com/office/drawing/2014/main" id="{B844A805-3F41-4B2D-890C-E19D5BAC8C74}"/>
                  </a:ext>
                </a:extLst>
              </p:cNvPr>
              <p:cNvGrpSpPr/>
              <p:nvPr/>
            </p:nvGrpSpPr>
            <p:grpSpPr>
              <a:xfrm>
                <a:off x="7229322" y="5554157"/>
                <a:ext cx="288032" cy="108000"/>
                <a:chOff x="4049936" y="5751264"/>
                <a:chExt cx="288032" cy="108000"/>
              </a:xfrm>
            </p:grpSpPr>
            <p:sp>
              <p:nvSpPr>
                <p:cNvPr id="264" name="Isosceles Triangle 263">
                  <a:extLst>
                    <a:ext uri="{FF2B5EF4-FFF2-40B4-BE49-F238E27FC236}">
                      <a16:creationId xmlns:a16="http://schemas.microsoft.com/office/drawing/2014/main" id="{4646B292-05F7-4494-AA88-847B686B0740}"/>
                    </a:ext>
                  </a:extLst>
                </p:cNvPr>
                <p:cNvSpPr/>
                <p:nvPr/>
              </p:nvSpPr>
              <p:spPr>
                <a:xfrm>
                  <a:off x="4139952" y="5751264"/>
                  <a:ext cx="108000" cy="108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265" name="Straight Connector 264">
                  <a:extLst>
                    <a:ext uri="{FF2B5EF4-FFF2-40B4-BE49-F238E27FC236}">
                      <a16:creationId xmlns:a16="http://schemas.microsoft.com/office/drawing/2014/main" id="{E803EC3D-168A-47D4-837A-6C587BD408BB}"/>
                    </a:ext>
                  </a:extLst>
                </p:cNvPr>
                <p:cNvCxnSpPr/>
                <p:nvPr/>
              </p:nvCxnSpPr>
              <p:spPr>
                <a:xfrm>
                  <a:off x="4049936" y="5805264"/>
                  <a:ext cx="28803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3" name="TextBox 262">
                <a:extLst>
                  <a:ext uri="{FF2B5EF4-FFF2-40B4-BE49-F238E27FC236}">
                    <a16:creationId xmlns:a16="http://schemas.microsoft.com/office/drawing/2014/main" id="{60758943-8490-46A2-9082-BB1F2D90BBEA}"/>
                  </a:ext>
                </a:extLst>
              </p:cNvPr>
              <p:cNvSpPr txBox="1"/>
              <p:nvPr/>
            </p:nvSpPr>
            <p:spPr>
              <a:xfrm>
                <a:off x="7473369" y="5454269"/>
                <a:ext cx="803425" cy="261610"/>
              </a:xfrm>
              <a:prstGeom prst="rect">
                <a:avLst/>
              </a:prstGeom>
              <a:noFill/>
            </p:spPr>
            <p:txBody>
              <a:bodyPr wrap="none" rtlCol="0">
                <a:spAutoFit/>
              </a:bodyPr>
              <a:lstStyle/>
              <a:p>
                <a:r>
                  <a:rPr lang="en-GB" sz="1100" dirty="0"/>
                  <a:t>Untreated</a:t>
                </a:r>
              </a:p>
            </p:txBody>
          </p:sp>
        </p:grpSp>
        <p:grpSp>
          <p:nvGrpSpPr>
            <p:cNvPr id="257" name="Group 256">
              <a:extLst>
                <a:ext uri="{FF2B5EF4-FFF2-40B4-BE49-F238E27FC236}">
                  <a16:creationId xmlns:a16="http://schemas.microsoft.com/office/drawing/2014/main" id="{2B9AD508-6A16-4C0C-B807-D93FE040FE57}"/>
                </a:ext>
              </a:extLst>
            </p:cNvPr>
            <p:cNvGrpSpPr/>
            <p:nvPr/>
          </p:nvGrpSpPr>
          <p:grpSpPr>
            <a:xfrm>
              <a:off x="3786882" y="6049544"/>
              <a:ext cx="765344" cy="261610"/>
              <a:chOff x="7229322" y="5709123"/>
              <a:chExt cx="765344" cy="261610"/>
            </a:xfrm>
          </p:grpSpPr>
          <p:grpSp>
            <p:nvGrpSpPr>
              <p:cNvPr id="258" name="Group 257">
                <a:extLst>
                  <a:ext uri="{FF2B5EF4-FFF2-40B4-BE49-F238E27FC236}">
                    <a16:creationId xmlns:a16="http://schemas.microsoft.com/office/drawing/2014/main" id="{378870F4-ED1D-4C61-8F81-EB762EB46632}"/>
                  </a:ext>
                </a:extLst>
              </p:cNvPr>
              <p:cNvGrpSpPr/>
              <p:nvPr/>
            </p:nvGrpSpPr>
            <p:grpSpPr>
              <a:xfrm>
                <a:off x="7229322" y="5809011"/>
                <a:ext cx="288032" cy="108000"/>
                <a:chOff x="4049936" y="5751264"/>
                <a:chExt cx="288032" cy="108000"/>
              </a:xfrm>
            </p:grpSpPr>
            <p:sp>
              <p:nvSpPr>
                <p:cNvPr id="260" name="Oval 259">
                  <a:extLst>
                    <a:ext uri="{FF2B5EF4-FFF2-40B4-BE49-F238E27FC236}">
                      <a16:creationId xmlns:a16="http://schemas.microsoft.com/office/drawing/2014/main" id="{95DDB5B1-268D-4FF8-8236-FBF689DB7465}"/>
                    </a:ext>
                  </a:extLst>
                </p:cNvPr>
                <p:cNvSpPr/>
                <p:nvPr/>
              </p:nvSpPr>
              <p:spPr>
                <a:xfrm>
                  <a:off x="4139952" y="575126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261" name="Straight Connector 260">
                  <a:extLst>
                    <a:ext uri="{FF2B5EF4-FFF2-40B4-BE49-F238E27FC236}">
                      <a16:creationId xmlns:a16="http://schemas.microsoft.com/office/drawing/2014/main" id="{80877F61-B91E-4E32-A298-9A6B70ECA30D}"/>
                    </a:ext>
                  </a:extLst>
                </p:cNvPr>
                <p:cNvCxnSpPr/>
                <p:nvPr/>
              </p:nvCxnSpPr>
              <p:spPr>
                <a:xfrm>
                  <a:off x="4049936" y="5805264"/>
                  <a:ext cx="28803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59" name="TextBox 258">
                <a:extLst>
                  <a:ext uri="{FF2B5EF4-FFF2-40B4-BE49-F238E27FC236}">
                    <a16:creationId xmlns:a16="http://schemas.microsoft.com/office/drawing/2014/main" id="{474C150F-3925-4BC2-A3EE-1D1A9029BD50}"/>
                  </a:ext>
                </a:extLst>
              </p:cNvPr>
              <p:cNvSpPr txBox="1"/>
              <p:nvPr/>
            </p:nvSpPr>
            <p:spPr>
              <a:xfrm>
                <a:off x="7473369" y="5709123"/>
                <a:ext cx="521297" cy="261610"/>
              </a:xfrm>
              <a:prstGeom prst="rect">
                <a:avLst/>
              </a:prstGeom>
              <a:noFill/>
            </p:spPr>
            <p:txBody>
              <a:bodyPr wrap="none" rtlCol="0">
                <a:spAutoFit/>
              </a:bodyPr>
              <a:lstStyle/>
              <a:p>
                <a:r>
                  <a:rPr lang="en-GB" sz="1100" dirty="0"/>
                  <a:t>Mock</a:t>
                </a:r>
              </a:p>
            </p:txBody>
          </p:sp>
        </p:grpSp>
      </p:grpSp>
      <p:grpSp>
        <p:nvGrpSpPr>
          <p:cNvPr id="274" name="Group 273">
            <a:extLst>
              <a:ext uri="{FF2B5EF4-FFF2-40B4-BE49-F238E27FC236}">
                <a16:creationId xmlns:a16="http://schemas.microsoft.com/office/drawing/2014/main" id="{1E2ECF7F-79F4-4C9F-B452-F8851C0D7F63}"/>
              </a:ext>
            </a:extLst>
          </p:cNvPr>
          <p:cNvGrpSpPr/>
          <p:nvPr/>
        </p:nvGrpSpPr>
        <p:grpSpPr>
          <a:xfrm>
            <a:off x="35496" y="2741692"/>
            <a:ext cx="2168656" cy="1679339"/>
            <a:chOff x="35496" y="2780928"/>
            <a:chExt cx="2168656" cy="1679339"/>
          </a:xfrm>
        </p:grpSpPr>
        <p:graphicFrame>
          <p:nvGraphicFramePr>
            <p:cNvPr id="275" name="Chart 274">
              <a:extLst>
                <a:ext uri="{FF2B5EF4-FFF2-40B4-BE49-F238E27FC236}">
                  <a16:creationId xmlns:a16="http://schemas.microsoft.com/office/drawing/2014/main" id="{CEB47940-B2F5-4F31-96BC-6F3E794BB5B2}"/>
                </a:ext>
              </a:extLst>
            </p:cNvPr>
            <p:cNvGraphicFramePr/>
            <p:nvPr>
              <p:extLst>
                <p:ext uri="{D42A27DB-BD31-4B8C-83A1-F6EECF244321}">
                  <p14:modId xmlns:p14="http://schemas.microsoft.com/office/powerpoint/2010/main" val="363180188"/>
                </p:ext>
              </p:extLst>
            </p:nvPr>
          </p:nvGraphicFramePr>
          <p:xfrm>
            <a:off x="35496" y="2780928"/>
            <a:ext cx="2168656" cy="1679339"/>
          </p:xfrm>
          <a:graphic>
            <a:graphicData uri="http://schemas.openxmlformats.org/drawingml/2006/chart">
              <c:chart xmlns:c="http://schemas.openxmlformats.org/drawingml/2006/chart" xmlns:r="http://schemas.openxmlformats.org/officeDocument/2006/relationships" r:id="rId27"/>
            </a:graphicData>
          </a:graphic>
        </p:graphicFrame>
        <p:grpSp>
          <p:nvGrpSpPr>
            <p:cNvPr id="276" name="Group 275">
              <a:extLst>
                <a:ext uri="{FF2B5EF4-FFF2-40B4-BE49-F238E27FC236}">
                  <a16:creationId xmlns:a16="http://schemas.microsoft.com/office/drawing/2014/main" id="{D79FACF5-B95D-43E9-BCE9-010C94C9E321}"/>
                </a:ext>
              </a:extLst>
            </p:cNvPr>
            <p:cNvGrpSpPr/>
            <p:nvPr/>
          </p:nvGrpSpPr>
          <p:grpSpPr>
            <a:xfrm>
              <a:off x="1009956" y="3255015"/>
              <a:ext cx="1076042" cy="261769"/>
              <a:chOff x="2551796" y="3155163"/>
              <a:chExt cx="1076042" cy="261769"/>
            </a:xfrm>
          </p:grpSpPr>
          <p:sp>
            <p:nvSpPr>
              <p:cNvPr id="314" name="Isosceles Triangle 313">
                <a:extLst>
                  <a:ext uri="{FF2B5EF4-FFF2-40B4-BE49-F238E27FC236}">
                    <a16:creationId xmlns:a16="http://schemas.microsoft.com/office/drawing/2014/main" id="{0A00BBDA-70BC-4C24-92FC-EA80187711DD}"/>
                  </a:ext>
                </a:extLst>
              </p:cNvPr>
              <p:cNvSpPr/>
              <p:nvPr/>
            </p:nvSpPr>
            <p:spPr>
              <a:xfrm>
                <a:off x="3555838" y="3344932"/>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5" name="Isosceles Triangle 314">
                <a:extLst>
                  <a:ext uri="{FF2B5EF4-FFF2-40B4-BE49-F238E27FC236}">
                    <a16:creationId xmlns:a16="http://schemas.microsoft.com/office/drawing/2014/main" id="{7FB04432-8F34-4A11-8A79-9E63306E2828}"/>
                  </a:ext>
                </a:extLst>
              </p:cNvPr>
              <p:cNvSpPr/>
              <p:nvPr/>
            </p:nvSpPr>
            <p:spPr>
              <a:xfrm>
                <a:off x="3304900" y="3266861"/>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6" name="Isosceles Triangle 315">
                <a:extLst>
                  <a:ext uri="{FF2B5EF4-FFF2-40B4-BE49-F238E27FC236}">
                    <a16:creationId xmlns:a16="http://schemas.microsoft.com/office/drawing/2014/main" id="{2DD36819-FCCE-4A62-BF59-640049D6E205}"/>
                  </a:ext>
                </a:extLst>
              </p:cNvPr>
              <p:cNvSpPr/>
              <p:nvPr/>
            </p:nvSpPr>
            <p:spPr>
              <a:xfrm>
                <a:off x="3049955" y="3288763"/>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7" name="Isosceles Triangle 316">
                <a:extLst>
                  <a:ext uri="{FF2B5EF4-FFF2-40B4-BE49-F238E27FC236}">
                    <a16:creationId xmlns:a16="http://schemas.microsoft.com/office/drawing/2014/main" id="{E21CC0D8-6100-4B18-9511-44F18EC8A8D4}"/>
                  </a:ext>
                </a:extLst>
              </p:cNvPr>
              <p:cNvSpPr/>
              <p:nvPr/>
            </p:nvSpPr>
            <p:spPr>
              <a:xfrm>
                <a:off x="2551796" y="3155163"/>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grpSp>
          <p:nvGrpSpPr>
            <p:cNvPr id="277" name="Group 276">
              <a:extLst>
                <a:ext uri="{FF2B5EF4-FFF2-40B4-BE49-F238E27FC236}">
                  <a16:creationId xmlns:a16="http://schemas.microsoft.com/office/drawing/2014/main" id="{469A8156-9D94-4668-855B-258212BCE26E}"/>
                </a:ext>
              </a:extLst>
            </p:cNvPr>
            <p:cNvGrpSpPr/>
            <p:nvPr/>
          </p:nvGrpSpPr>
          <p:grpSpPr>
            <a:xfrm>
              <a:off x="1005467" y="3339788"/>
              <a:ext cx="1078147" cy="124669"/>
              <a:chOff x="963325" y="5197678"/>
              <a:chExt cx="1078147" cy="124669"/>
            </a:xfrm>
          </p:grpSpPr>
          <p:sp>
            <p:nvSpPr>
              <p:cNvPr id="309" name="Oval 308">
                <a:extLst>
                  <a:ext uri="{FF2B5EF4-FFF2-40B4-BE49-F238E27FC236}">
                    <a16:creationId xmlns:a16="http://schemas.microsoft.com/office/drawing/2014/main" id="{FE3F538D-A13E-41E9-B8A8-7C7E8F11F51B}"/>
                  </a:ext>
                </a:extLst>
              </p:cNvPr>
              <p:cNvSpPr/>
              <p:nvPr/>
            </p:nvSpPr>
            <p:spPr>
              <a:xfrm>
                <a:off x="1969472" y="5250347"/>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0" name="Oval 309">
                <a:extLst>
                  <a:ext uri="{FF2B5EF4-FFF2-40B4-BE49-F238E27FC236}">
                    <a16:creationId xmlns:a16="http://schemas.microsoft.com/office/drawing/2014/main" id="{4622C555-F346-4F21-815E-01AB8B562907}"/>
                  </a:ext>
                </a:extLst>
              </p:cNvPr>
              <p:cNvSpPr/>
              <p:nvPr/>
            </p:nvSpPr>
            <p:spPr>
              <a:xfrm>
                <a:off x="1719716" y="5240184"/>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1" name="Oval 310">
                <a:extLst>
                  <a:ext uri="{FF2B5EF4-FFF2-40B4-BE49-F238E27FC236}">
                    <a16:creationId xmlns:a16="http://schemas.microsoft.com/office/drawing/2014/main" id="{1A28C866-E51A-42AC-AE4A-8BFB2BFDCA36}"/>
                  </a:ext>
                </a:extLst>
              </p:cNvPr>
              <p:cNvSpPr/>
              <p:nvPr/>
            </p:nvSpPr>
            <p:spPr>
              <a:xfrm>
                <a:off x="1465207" y="5216877"/>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2" name="Oval 311">
                <a:extLst>
                  <a:ext uri="{FF2B5EF4-FFF2-40B4-BE49-F238E27FC236}">
                    <a16:creationId xmlns:a16="http://schemas.microsoft.com/office/drawing/2014/main" id="{ACE72D19-66F3-4084-B9DF-15186FE6C364}"/>
                  </a:ext>
                </a:extLst>
              </p:cNvPr>
              <p:cNvSpPr/>
              <p:nvPr/>
            </p:nvSpPr>
            <p:spPr>
              <a:xfrm>
                <a:off x="1220978" y="5208661"/>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13" name="Oval 312">
                <a:extLst>
                  <a:ext uri="{FF2B5EF4-FFF2-40B4-BE49-F238E27FC236}">
                    <a16:creationId xmlns:a16="http://schemas.microsoft.com/office/drawing/2014/main" id="{A5823255-5E67-446C-B6B2-F161FCA0E467}"/>
                  </a:ext>
                </a:extLst>
              </p:cNvPr>
              <p:cNvSpPr/>
              <p:nvPr/>
            </p:nvSpPr>
            <p:spPr>
              <a:xfrm>
                <a:off x="963325" y="5197678"/>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grpSp>
          <p:nvGrpSpPr>
            <p:cNvPr id="278" name="Group 277">
              <a:extLst>
                <a:ext uri="{FF2B5EF4-FFF2-40B4-BE49-F238E27FC236}">
                  <a16:creationId xmlns:a16="http://schemas.microsoft.com/office/drawing/2014/main" id="{814F349C-7ABA-49ED-87AD-A43B562496B3}"/>
                </a:ext>
              </a:extLst>
            </p:cNvPr>
            <p:cNvGrpSpPr/>
            <p:nvPr/>
          </p:nvGrpSpPr>
          <p:grpSpPr>
            <a:xfrm>
              <a:off x="1762497" y="3532641"/>
              <a:ext cx="60118" cy="114765"/>
              <a:chOff x="4672637" y="1412776"/>
              <a:chExt cx="170657" cy="648072"/>
            </a:xfrm>
          </p:grpSpPr>
          <p:cxnSp>
            <p:nvCxnSpPr>
              <p:cNvPr id="306" name="Straight Connector 305">
                <a:extLst>
                  <a:ext uri="{FF2B5EF4-FFF2-40B4-BE49-F238E27FC236}">
                    <a16:creationId xmlns:a16="http://schemas.microsoft.com/office/drawing/2014/main" id="{F27E5F23-2FC7-4C91-991E-BB6481756CE3}"/>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2B3505B-64F4-4554-82AB-C9B12F53D527}"/>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3883606-B90C-4BF2-B459-1A85A4220EB5}"/>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9" name="Group 278">
              <a:extLst>
                <a:ext uri="{FF2B5EF4-FFF2-40B4-BE49-F238E27FC236}">
                  <a16:creationId xmlns:a16="http://schemas.microsoft.com/office/drawing/2014/main" id="{975D6752-0DAB-4934-B6F4-014FC8D18AF0}"/>
                </a:ext>
              </a:extLst>
            </p:cNvPr>
            <p:cNvGrpSpPr/>
            <p:nvPr/>
          </p:nvGrpSpPr>
          <p:grpSpPr>
            <a:xfrm>
              <a:off x="763510" y="3221602"/>
              <a:ext cx="60118" cy="195492"/>
              <a:chOff x="4672637" y="1412776"/>
              <a:chExt cx="170657" cy="648072"/>
            </a:xfrm>
          </p:grpSpPr>
          <p:cxnSp>
            <p:nvCxnSpPr>
              <p:cNvPr id="303" name="Straight Connector 302">
                <a:extLst>
                  <a:ext uri="{FF2B5EF4-FFF2-40B4-BE49-F238E27FC236}">
                    <a16:creationId xmlns:a16="http://schemas.microsoft.com/office/drawing/2014/main" id="{070FC2F1-9EEF-450B-9F6B-B9FD3E84D8DC}"/>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4B6D172D-0DEB-47AE-BC1D-927EB7C27526}"/>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DA348A56-87AE-4274-BCBE-07404BB377C3}"/>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80" name="Freeform: Shape 279">
              <a:extLst>
                <a:ext uri="{FF2B5EF4-FFF2-40B4-BE49-F238E27FC236}">
                  <a16:creationId xmlns:a16="http://schemas.microsoft.com/office/drawing/2014/main" id="{238F2445-3824-4C7C-B110-E7A78162EB86}"/>
                </a:ext>
              </a:extLst>
            </p:cNvPr>
            <p:cNvSpPr/>
            <p:nvPr/>
          </p:nvSpPr>
          <p:spPr>
            <a:xfrm>
              <a:off x="798909" y="3290888"/>
              <a:ext cx="1252538" cy="198834"/>
            </a:xfrm>
            <a:custGeom>
              <a:avLst/>
              <a:gdLst>
                <a:gd name="connsiteX0" fmla="*/ 0 w 1252538"/>
                <a:gd name="connsiteY0" fmla="*/ 69056 h 198834"/>
                <a:gd name="connsiteX1" fmla="*/ 247650 w 1252538"/>
                <a:gd name="connsiteY1" fmla="*/ 0 h 198834"/>
                <a:gd name="connsiteX2" fmla="*/ 507207 w 1252538"/>
                <a:gd name="connsiteY2" fmla="*/ 80962 h 198834"/>
                <a:gd name="connsiteX3" fmla="*/ 742950 w 1252538"/>
                <a:gd name="connsiteY3" fmla="*/ 148828 h 198834"/>
                <a:gd name="connsiteX4" fmla="*/ 996554 w 1252538"/>
                <a:gd name="connsiteY4" fmla="*/ 115490 h 198834"/>
                <a:gd name="connsiteX5" fmla="*/ 1252538 w 1252538"/>
                <a:gd name="connsiteY5" fmla="*/ 198834 h 1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538" h="198834">
                  <a:moveTo>
                    <a:pt x="0" y="69056"/>
                  </a:moveTo>
                  <a:lnTo>
                    <a:pt x="247650" y="0"/>
                  </a:lnTo>
                  <a:lnTo>
                    <a:pt x="507207" y="80962"/>
                  </a:lnTo>
                  <a:lnTo>
                    <a:pt x="742950" y="148828"/>
                  </a:lnTo>
                  <a:lnTo>
                    <a:pt x="996554" y="115490"/>
                  </a:lnTo>
                  <a:lnTo>
                    <a:pt x="1252538" y="198834"/>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Shape 280">
              <a:extLst>
                <a:ext uri="{FF2B5EF4-FFF2-40B4-BE49-F238E27FC236}">
                  <a16:creationId xmlns:a16="http://schemas.microsoft.com/office/drawing/2014/main" id="{14CC4DAF-37A8-4ECB-B0B3-4D64FE62540C}"/>
                </a:ext>
              </a:extLst>
            </p:cNvPr>
            <p:cNvSpPr/>
            <p:nvPr/>
          </p:nvSpPr>
          <p:spPr>
            <a:xfrm>
              <a:off x="806053" y="3357563"/>
              <a:ext cx="1247775" cy="71437"/>
            </a:xfrm>
            <a:custGeom>
              <a:avLst/>
              <a:gdLst>
                <a:gd name="connsiteX0" fmla="*/ 0 w 1247775"/>
                <a:gd name="connsiteY0" fmla="*/ 0 h 71437"/>
                <a:gd name="connsiteX1" fmla="*/ 232172 w 1247775"/>
                <a:gd name="connsiteY1" fmla="*/ 17859 h 71437"/>
                <a:gd name="connsiteX2" fmla="*/ 504825 w 1247775"/>
                <a:gd name="connsiteY2" fmla="*/ 16668 h 71437"/>
                <a:gd name="connsiteX3" fmla="*/ 733425 w 1247775"/>
                <a:gd name="connsiteY3" fmla="*/ 30956 h 71437"/>
                <a:gd name="connsiteX4" fmla="*/ 987028 w 1247775"/>
                <a:gd name="connsiteY4" fmla="*/ 54768 h 71437"/>
                <a:gd name="connsiteX5" fmla="*/ 1247775 w 1247775"/>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775" h="71437">
                  <a:moveTo>
                    <a:pt x="0" y="0"/>
                  </a:moveTo>
                  <a:lnTo>
                    <a:pt x="232172" y="17859"/>
                  </a:lnTo>
                  <a:lnTo>
                    <a:pt x="504825" y="16668"/>
                  </a:lnTo>
                  <a:lnTo>
                    <a:pt x="733425" y="30956"/>
                  </a:lnTo>
                  <a:lnTo>
                    <a:pt x="987028" y="54768"/>
                  </a:lnTo>
                  <a:lnTo>
                    <a:pt x="1247775" y="71437"/>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reeform: Shape 281">
              <a:extLst>
                <a:ext uri="{FF2B5EF4-FFF2-40B4-BE49-F238E27FC236}">
                  <a16:creationId xmlns:a16="http://schemas.microsoft.com/office/drawing/2014/main" id="{C588C334-0DA7-4F0E-AB7B-7F250E320036}"/>
                </a:ext>
              </a:extLst>
            </p:cNvPr>
            <p:cNvSpPr/>
            <p:nvPr/>
          </p:nvSpPr>
          <p:spPr>
            <a:xfrm>
              <a:off x="788194" y="2890838"/>
              <a:ext cx="1262062" cy="827484"/>
            </a:xfrm>
            <a:custGeom>
              <a:avLst/>
              <a:gdLst>
                <a:gd name="connsiteX0" fmla="*/ 0 w 1262062"/>
                <a:gd name="connsiteY0" fmla="*/ 391715 h 827484"/>
                <a:gd name="connsiteX1" fmla="*/ 244078 w 1262062"/>
                <a:gd name="connsiteY1" fmla="*/ 0 h 827484"/>
                <a:gd name="connsiteX2" fmla="*/ 507206 w 1262062"/>
                <a:gd name="connsiteY2" fmla="*/ 581025 h 827484"/>
                <a:gd name="connsiteX3" fmla="*/ 757237 w 1262062"/>
                <a:gd name="connsiteY3" fmla="*/ 698896 h 827484"/>
                <a:gd name="connsiteX4" fmla="*/ 1000125 w 1262062"/>
                <a:gd name="connsiteY4" fmla="*/ 671512 h 827484"/>
                <a:gd name="connsiteX5" fmla="*/ 1262062 w 1262062"/>
                <a:gd name="connsiteY5" fmla="*/ 827484 h 82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62" h="827484">
                  <a:moveTo>
                    <a:pt x="0" y="391715"/>
                  </a:moveTo>
                  <a:lnTo>
                    <a:pt x="244078" y="0"/>
                  </a:lnTo>
                  <a:lnTo>
                    <a:pt x="507206" y="581025"/>
                  </a:lnTo>
                  <a:lnTo>
                    <a:pt x="757237" y="698896"/>
                  </a:lnTo>
                  <a:lnTo>
                    <a:pt x="1000125" y="671512"/>
                  </a:lnTo>
                  <a:lnTo>
                    <a:pt x="1262062" y="827484"/>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E1917F86-0145-433F-8BE0-629FAAE5C0B6}"/>
                </a:ext>
              </a:extLst>
            </p:cNvPr>
            <p:cNvSpPr/>
            <p:nvPr/>
          </p:nvSpPr>
          <p:spPr>
            <a:xfrm>
              <a:off x="800100" y="2939653"/>
              <a:ext cx="1246584" cy="713185"/>
            </a:xfrm>
            <a:custGeom>
              <a:avLst/>
              <a:gdLst>
                <a:gd name="connsiteX0" fmla="*/ 0 w 1246584"/>
                <a:gd name="connsiteY0" fmla="*/ 422672 h 713185"/>
                <a:gd name="connsiteX1" fmla="*/ 229791 w 1246584"/>
                <a:gd name="connsiteY1" fmla="*/ 0 h 713185"/>
                <a:gd name="connsiteX2" fmla="*/ 486966 w 1246584"/>
                <a:gd name="connsiteY2" fmla="*/ 457200 h 713185"/>
                <a:gd name="connsiteX3" fmla="*/ 741759 w 1246584"/>
                <a:gd name="connsiteY3" fmla="*/ 579835 h 713185"/>
                <a:gd name="connsiteX4" fmla="*/ 991791 w 1246584"/>
                <a:gd name="connsiteY4" fmla="*/ 656035 h 713185"/>
                <a:gd name="connsiteX5" fmla="*/ 1246584 w 1246584"/>
                <a:gd name="connsiteY5" fmla="*/ 713185 h 7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584" h="713185">
                  <a:moveTo>
                    <a:pt x="0" y="422672"/>
                  </a:moveTo>
                  <a:lnTo>
                    <a:pt x="229791" y="0"/>
                  </a:lnTo>
                  <a:lnTo>
                    <a:pt x="486966" y="457200"/>
                  </a:lnTo>
                  <a:lnTo>
                    <a:pt x="741759" y="579835"/>
                  </a:lnTo>
                  <a:lnTo>
                    <a:pt x="991791" y="656035"/>
                  </a:lnTo>
                  <a:lnTo>
                    <a:pt x="1246584" y="713185"/>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4" name="Group 283">
              <a:extLst>
                <a:ext uri="{FF2B5EF4-FFF2-40B4-BE49-F238E27FC236}">
                  <a16:creationId xmlns:a16="http://schemas.microsoft.com/office/drawing/2014/main" id="{3213FBB5-429E-44A9-8F7A-E8C2A3882F0E}"/>
                </a:ext>
              </a:extLst>
            </p:cNvPr>
            <p:cNvGrpSpPr/>
            <p:nvPr/>
          </p:nvGrpSpPr>
          <p:grpSpPr>
            <a:xfrm>
              <a:off x="759526" y="2854740"/>
              <a:ext cx="1326732" cy="905605"/>
              <a:chOff x="712358" y="4659374"/>
              <a:chExt cx="1326732" cy="905605"/>
            </a:xfrm>
          </p:grpSpPr>
          <p:sp>
            <p:nvSpPr>
              <p:cNvPr id="297" name="Rectangle 296">
                <a:extLst>
                  <a:ext uri="{FF2B5EF4-FFF2-40B4-BE49-F238E27FC236}">
                    <a16:creationId xmlns:a16="http://schemas.microsoft.com/office/drawing/2014/main" id="{43ED69FC-4FF1-4E29-BE15-E3E7449AFC73}"/>
                  </a:ext>
                </a:extLst>
              </p:cNvPr>
              <p:cNvSpPr/>
              <p:nvPr/>
            </p:nvSpPr>
            <p:spPr>
              <a:xfrm>
                <a:off x="1710192" y="5340870"/>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sp>
            <p:nvSpPr>
              <p:cNvPr id="298" name="Rectangle 297">
                <a:extLst>
                  <a:ext uri="{FF2B5EF4-FFF2-40B4-BE49-F238E27FC236}">
                    <a16:creationId xmlns:a16="http://schemas.microsoft.com/office/drawing/2014/main" id="{EE642AFF-4AA3-42AE-ADBB-26BFE9C8588B}"/>
                  </a:ext>
                </a:extLst>
              </p:cNvPr>
              <p:cNvSpPr/>
              <p:nvPr/>
            </p:nvSpPr>
            <p:spPr>
              <a:xfrm>
                <a:off x="1967090" y="5492979"/>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sp>
            <p:nvSpPr>
              <p:cNvPr id="299" name="Rectangle 298">
                <a:extLst>
                  <a:ext uri="{FF2B5EF4-FFF2-40B4-BE49-F238E27FC236}">
                    <a16:creationId xmlns:a16="http://schemas.microsoft.com/office/drawing/2014/main" id="{EBD72587-5390-44C7-A2E1-FF0F47632A5B}"/>
                  </a:ext>
                </a:extLst>
              </p:cNvPr>
              <p:cNvSpPr/>
              <p:nvPr/>
            </p:nvSpPr>
            <p:spPr>
              <a:xfrm>
                <a:off x="1458063" y="5353576"/>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sp>
            <p:nvSpPr>
              <p:cNvPr id="300" name="Rectangle 299">
                <a:extLst>
                  <a:ext uri="{FF2B5EF4-FFF2-40B4-BE49-F238E27FC236}">
                    <a16:creationId xmlns:a16="http://schemas.microsoft.com/office/drawing/2014/main" id="{50E3B80F-68F3-46A8-8735-5A0E1E8FEAB8}"/>
                  </a:ext>
                </a:extLst>
              </p:cNvPr>
              <p:cNvSpPr/>
              <p:nvPr/>
            </p:nvSpPr>
            <p:spPr>
              <a:xfrm>
                <a:off x="1212374" y="5235621"/>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sp>
            <p:nvSpPr>
              <p:cNvPr id="301" name="Rectangle 300">
                <a:extLst>
                  <a:ext uri="{FF2B5EF4-FFF2-40B4-BE49-F238E27FC236}">
                    <a16:creationId xmlns:a16="http://schemas.microsoft.com/office/drawing/2014/main" id="{6F6F538C-4EF4-49E0-88FA-F057C2F5FFEE}"/>
                  </a:ext>
                </a:extLst>
              </p:cNvPr>
              <p:cNvSpPr/>
              <p:nvPr/>
            </p:nvSpPr>
            <p:spPr>
              <a:xfrm>
                <a:off x="712358" y="5052046"/>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sp>
            <p:nvSpPr>
              <p:cNvPr id="302" name="Rectangle 301">
                <a:extLst>
                  <a:ext uri="{FF2B5EF4-FFF2-40B4-BE49-F238E27FC236}">
                    <a16:creationId xmlns:a16="http://schemas.microsoft.com/office/drawing/2014/main" id="{C3D08DFD-E5A8-49FA-9BFE-6783A786F1FA}"/>
                  </a:ext>
                </a:extLst>
              </p:cNvPr>
              <p:cNvSpPr/>
              <p:nvPr/>
            </p:nvSpPr>
            <p:spPr>
              <a:xfrm>
                <a:off x="955624" y="4659374"/>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aseline="30000" dirty="0"/>
              </a:p>
            </p:txBody>
          </p:sp>
        </p:grpSp>
        <p:grpSp>
          <p:nvGrpSpPr>
            <p:cNvPr id="285" name="Group 284">
              <a:extLst>
                <a:ext uri="{FF2B5EF4-FFF2-40B4-BE49-F238E27FC236}">
                  <a16:creationId xmlns:a16="http://schemas.microsoft.com/office/drawing/2014/main" id="{B59F21A1-DE47-4FE7-BCE4-E23EE1E2BE62}"/>
                </a:ext>
              </a:extLst>
            </p:cNvPr>
            <p:cNvGrpSpPr/>
            <p:nvPr/>
          </p:nvGrpSpPr>
          <p:grpSpPr>
            <a:xfrm>
              <a:off x="761908" y="2903513"/>
              <a:ext cx="1317660" cy="781186"/>
              <a:chOff x="761908" y="2903513"/>
              <a:chExt cx="1317660" cy="781186"/>
            </a:xfrm>
          </p:grpSpPr>
          <p:sp>
            <p:nvSpPr>
              <p:cNvPr id="289" name="Oval 288">
                <a:extLst>
                  <a:ext uri="{FF2B5EF4-FFF2-40B4-BE49-F238E27FC236}">
                    <a16:creationId xmlns:a16="http://schemas.microsoft.com/office/drawing/2014/main" id="{8353B0E8-64A3-408E-9F5B-56F6FE4B6BBC}"/>
                  </a:ext>
                </a:extLst>
              </p:cNvPr>
              <p:cNvSpPr/>
              <p:nvPr/>
            </p:nvSpPr>
            <p:spPr>
              <a:xfrm>
                <a:off x="2007568" y="361269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290" name="Group 289">
                <a:extLst>
                  <a:ext uri="{FF2B5EF4-FFF2-40B4-BE49-F238E27FC236}">
                    <a16:creationId xmlns:a16="http://schemas.microsoft.com/office/drawing/2014/main" id="{8DE0F169-3E3F-4503-943E-B328B92AFA1F}"/>
                  </a:ext>
                </a:extLst>
              </p:cNvPr>
              <p:cNvGrpSpPr/>
              <p:nvPr/>
            </p:nvGrpSpPr>
            <p:grpSpPr>
              <a:xfrm>
                <a:off x="761908" y="2903513"/>
                <a:ext cx="1066241" cy="724474"/>
                <a:chOff x="969278" y="4753980"/>
                <a:chExt cx="1066241" cy="724474"/>
              </a:xfrm>
            </p:grpSpPr>
            <p:sp>
              <p:nvSpPr>
                <p:cNvPr id="291" name="Oval 290">
                  <a:extLst>
                    <a:ext uri="{FF2B5EF4-FFF2-40B4-BE49-F238E27FC236}">
                      <a16:creationId xmlns:a16="http://schemas.microsoft.com/office/drawing/2014/main" id="{60AD2265-AF98-4EA8-85D5-77EF2DF1B618}"/>
                    </a:ext>
                  </a:extLst>
                </p:cNvPr>
                <p:cNvSpPr/>
                <p:nvPr/>
              </p:nvSpPr>
              <p:spPr>
                <a:xfrm>
                  <a:off x="1963519" y="540645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292" name="Group 291">
                  <a:extLst>
                    <a:ext uri="{FF2B5EF4-FFF2-40B4-BE49-F238E27FC236}">
                      <a16:creationId xmlns:a16="http://schemas.microsoft.com/office/drawing/2014/main" id="{DF2F832A-F8F7-4B55-93B4-C45D1BD6507D}"/>
                    </a:ext>
                  </a:extLst>
                </p:cNvPr>
                <p:cNvGrpSpPr/>
                <p:nvPr/>
              </p:nvGrpSpPr>
              <p:grpSpPr>
                <a:xfrm>
                  <a:off x="969278" y="4753980"/>
                  <a:ext cx="816485" cy="642783"/>
                  <a:chOff x="969278" y="4753980"/>
                  <a:chExt cx="816485" cy="642783"/>
                </a:xfrm>
              </p:grpSpPr>
              <p:sp>
                <p:nvSpPr>
                  <p:cNvPr id="293" name="Oval 292">
                    <a:extLst>
                      <a:ext uri="{FF2B5EF4-FFF2-40B4-BE49-F238E27FC236}">
                        <a16:creationId xmlns:a16="http://schemas.microsoft.com/office/drawing/2014/main" id="{64A9B468-D6E1-47E0-949D-15EF3C1309DC}"/>
                      </a:ext>
                    </a:extLst>
                  </p:cNvPr>
                  <p:cNvSpPr/>
                  <p:nvPr/>
                </p:nvSpPr>
                <p:spPr>
                  <a:xfrm>
                    <a:off x="1713763" y="53247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94" name="Oval 293">
                    <a:extLst>
                      <a:ext uri="{FF2B5EF4-FFF2-40B4-BE49-F238E27FC236}">
                        <a16:creationId xmlns:a16="http://schemas.microsoft.com/office/drawing/2014/main" id="{B4AAE91D-D3EA-43B0-B820-44DD1FF32413}"/>
                      </a:ext>
                    </a:extLst>
                  </p:cNvPr>
                  <p:cNvSpPr/>
                  <p:nvPr/>
                </p:nvSpPr>
                <p:spPr>
                  <a:xfrm>
                    <a:off x="1465207" y="520779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95" name="Oval 294">
                    <a:extLst>
                      <a:ext uri="{FF2B5EF4-FFF2-40B4-BE49-F238E27FC236}">
                        <a16:creationId xmlns:a16="http://schemas.microsoft.com/office/drawing/2014/main" id="{3F554E99-8751-456A-A97D-9B5CDAF636CB}"/>
                      </a:ext>
                    </a:extLst>
                  </p:cNvPr>
                  <p:cNvSpPr/>
                  <p:nvPr/>
                </p:nvSpPr>
                <p:spPr>
                  <a:xfrm>
                    <a:off x="1212307" y="475398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96" name="Oval 295">
                    <a:extLst>
                      <a:ext uri="{FF2B5EF4-FFF2-40B4-BE49-F238E27FC236}">
                        <a16:creationId xmlns:a16="http://schemas.microsoft.com/office/drawing/2014/main" id="{C9399E29-9297-4AA9-905E-287F052C9A73}"/>
                      </a:ext>
                    </a:extLst>
                  </p:cNvPr>
                  <p:cNvSpPr/>
                  <p:nvPr/>
                </p:nvSpPr>
                <p:spPr>
                  <a:xfrm>
                    <a:off x="969278" y="517424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grpSp>
        </p:grpSp>
        <p:sp>
          <p:nvSpPr>
            <p:cNvPr id="286" name="TextBox 285">
              <a:extLst>
                <a:ext uri="{FF2B5EF4-FFF2-40B4-BE49-F238E27FC236}">
                  <a16:creationId xmlns:a16="http://schemas.microsoft.com/office/drawing/2014/main" id="{980950A7-44C9-40F6-926F-780EF3EA8165}"/>
                </a:ext>
              </a:extLst>
            </p:cNvPr>
            <p:cNvSpPr txBox="1"/>
            <p:nvPr/>
          </p:nvSpPr>
          <p:spPr>
            <a:xfrm>
              <a:off x="432924" y="3743454"/>
              <a:ext cx="394660" cy="261610"/>
            </a:xfrm>
            <a:prstGeom prst="rect">
              <a:avLst/>
            </a:prstGeom>
            <a:noFill/>
          </p:spPr>
          <p:txBody>
            <a:bodyPr wrap="none" rtlCol="0">
              <a:spAutoFit/>
            </a:bodyPr>
            <a:lstStyle/>
            <a:p>
              <a:pPr algn="r"/>
              <a:r>
                <a:rPr lang="en-GB" sz="1100" dirty="0"/>
                <a:t>10</a:t>
              </a:r>
              <a:r>
                <a:rPr lang="en-GB" sz="1100" baseline="30000" dirty="0"/>
                <a:t>0</a:t>
              </a:r>
            </a:p>
          </p:txBody>
        </p:sp>
        <p:sp>
          <p:nvSpPr>
            <p:cNvPr id="287" name="TextBox 286">
              <a:extLst>
                <a:ext uri="{FF2B5EF4-FFF2-40B4-BE49-F238E27FC236}">
                  <a16:creationId xmlns:a16="http://schemas.microsoft.com/office/drawing/2014/main" id="{E7E8C7D7-831D-4BB3-8EDF-5DE84D10F5DD}"/>
                </a:ext>
              </a:extLst>
            </p:cNvPr>
            <p:cNvSpPr txBox="1"/>
            <p:nvPr/>
          </p:nvSpPr>
          <p:spPr>
            <a:xfrm>
              <a:off x="432924" y="3283555"/>
              <a:ext cx="394660" cy="261610"/>
            </a:xfrm>
            <a:prstGeom prst="rect">
              <a:avLst/>
            </a:prstGeom>
            <a:noFill/>
          </p:spPr>
          <p:txBody>
            <a:bodyPr wrap="none" rtlCol="0">
              <a:spAutoFit/>
            </a:bodyPr>
            <a:lstStyle/>
            <a:p>
              <a:pPr algn="r"/>
              <a:r>
                <a:rPr lang="en-GB" sz="1100" dirty="0"/>
                <a:t>10</a:t>
              </a:r>
              <a:r>
                <a:rPr lang="en-GB" sz="1100" baseline="30000" dirty="0"/>
                <a:t>1</a:t>
              </a:r>
            </a:p>
          </p:txBody>
        </p:sp>
        <p:sp>
          <p:nvSpPr>
            <p:cNvPr id="288" name="TextBox 287">
              <a:extLst>
                <a:ext uri="{FF2B5EF4-FFF2-40B4-BE49-F238E27FC236}">
                  <a16:creationId xmlns:a16="http://schemas.microsoft.com/office/drawing/2014/main" id="{B06E2C6F-C116-4983-ABCD-E3C227A76E76}"/>
                </a:ext>
              </a:extLst>
            </p:cNvPr>
            <p:cNvSpPr txBox="1"/>
            <p:nvPr/>
          </p:nvSpPr>
          <p:spPr>
            <a:xfrm>
              <a:off x="432924" y="2810112"/>
              <a:ext cx="394660" cy="261610"/>
            </a:xfrm>
            <a:prstGeom prst="rect">
              <a:avLst/>
            </a:prstGeom>
            <a:noFill/>
          </p:spPr>
          <p:txBody>
            <a:bodyPr wrap="none" rtlCol="0">
              <a:spAutoFit/>
            </a:bodyPr>
            <a:lstStyle/>
            <a:p>
              <a:pPr algn="r"/>
              <a:r>
                <a:rPr lang="en-GB" sz="1100" dirty="0"/>
                <a:t>10</a:t>
              </a:r>
              <a:r>
                <a:rPr lang="en-GB" sz="1100" baseline="30000" dirty="0"/>
                <a:t>2</a:t>
              </a:r>
            </a:p>
          </p:txBody>
        </p:sp>
      </p:grpSp>
      <p:grpSp>
        <p:nvGrpSpPr>
          <p:cNvPr id="152" name="Group 151">
            <a:extLst>
              <a:ext uri="{FF2B5EF4-FFF2-40B4-BE49-F238E27FC236}">
                <a16:creationId xmlns:a16="http://schemas.microsoft.com/office/drawing/2014/main" id="{F943C2DE-4C31-4B1A-B01D-6B2B14FB3386}"/>
              </a:ext>
            </a:extLst>
          </p:cNvPr>
          <p:cNvGrpSpPr/>
          <p:nvPr/>
        </p:nvGrpSpPr>
        <p:grpSpPr>
          <a:xfrm>
            <a:off x="2025" y="4341949"/>
            <a:ext cx="2168656" cy="1679339"/>
            <a:chOff x="2025" y="4341949"/>
            <a:chExt cx="2168656" cy="1679339"/>
          </a:xfrm>
        </p:grpSpPr>
        <p:sp>
          <p:nvSpPr>
            <p:cNvPr id="86" name="Textfeld 85">
              <a:extLst>
                <a:ext uri="{FF2B5EF4-FFF2-40B4-BE49-F238E27FC236}">
                  <a16:creationId xmlns:a16="http://schemas.microsoft.com/office/drawing/2014/main" id="{964F0ED7-45BF-3644-830F-062FE699B73F}"/>
                </a:ext>
              </a:extLst>
            </p:cNvPr>
            <p:cNvSpPr txBox="1"/>
            <p:nvPr/>
          </p:nvSpPr>
          <p:spPr bwMode="gray">
            <a:xfrm>
              <a:off x="809228" y="4371802"/>
              <a:ext cx="478945" cy="195286"/>
            </a:xfrm>
            <a:prstGeom prst="rect">
              <a:avLst/>
            </a:prstGeom>
            <a:noFill/>
          </p:spPr>
          <p:txBody>
            <a:bodyPr wrap="none" lIns="0" tIns="0" rIns="0" bIns="0" rtlCol="0">
              <a:noAutofit/>
            </a:bodyPr>
            <a:lstStyle/>
            <a:p>
              <a:pPr algn="ctr">
                <a:lnSpc>
                  <a:spcPct val="105000"/>
                </a:lnSpc>
              </a:pPr>
              <a:r>
                <a:rPr lang="de-DE" sz="1000" b="1" dirty="0">
                  <a:latin typeface="Arial" panose="020B0604020202020204" pitchFamily="34" charset="0"/>
                  <a:cs typeface="Arial" panose="020B0604020202020204" pitchFamily="34" charset="0"/>
                </a:rPr>
                <a:t>HBsAg</a:t>
              </a:r>
            </a:p>
          </p:txBody>
        </p:sp>
        <p:graphicFrame>
          <p:nvGraphicFramePr>
            <p:cNvPr id="209" name="Chart 208">
              <a:extLst>
                <a:ext uri="{FF2B5EF4-FFF2-40B4-BE49-F238E27FC236}">
                  <a16:creationId xmlns:a16="http://schemas.microsoft.com/office/drawing/2014/main" id="{6CA4FA0A-C970-4E28-8A15-8651844A3B62}"/>
                </a:ext>
              </a:extLst>
            </p:cNvPr>
            <p:cNvGraphicFramePr/>
            <p:nvPr>
              <p:extLst>
                <p:ext uri="{D42A27DB-BD31-4B8C-83A1-F6EECF244321}">
                  <p14:modId xmlns:p14="http://schemas.microsoft.com/office/powerpoint/2010/main" val="711108501"/>
                </p:ext>
              </p:extLst>
            </p:nvPr>
          </p:nvGraphicFramePr>
          <p:xfrm>
            <a:off x="2025" y="4341949"/>
            <a:ext cx="2168656" cy="1679339"/>
          </p:xfrm>
          <a:graphic>
            <a:graphicData uri="http://schemas.openxmlformats.org/drawingml/2006/chart">
              <c:chart xmlns:c="http://schemas.openxmlformats.org/drawingml/2006/chart" xmlns:r="http://schemas.openxmlformats.org/officeDocument/2006/relationships" r:id="rId28"/>
            </a:graphicData>
          </a:graphic>
        </p:graphicFrame>
        <p:sp>
          <p:nvSpPr>
            <p:cNvPr id="210" name="Isosceles Triangle 209">
              <a:extLst>
                <a:ext uri="{FF2B5EF4-FFF2-40B4-BE49-F238E27FC236}">
                  <a16:creationId xmlns:a16="http://schemas.microsoft.com/office/drawing/2014/main" id="{4383A492-7D37-4A89-A9E9-B436BE1B9DC7}"/>
                </a:ext>
              </a:extLst>
            </p:cNvPr>
            <p:cNvSpPr/>
            <p:nvPr/>
          </p:nvSpPr>
          <p:spPr>
            <a:xfrm>
              <a:off x="1726860" y="4956525"/>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1" name="Oval 210">
              <a:extLst>
                <a:ext uri="{FF2B5EF4-FFF2-40B4-BE49-F238E27FC236}">
                  <a16:creationId xmlns:a16="http://schemas.microsoft.com/office/drawing/2014/main" id="{11DD9585-D5E7-4B1D-A8B7-97A71857A92C}"/>
                </a:ext>
              </a:extLst>
            </p:cNvPr>
            <p:cNvSpPr/>
            <p:nvPr/>
          </p:nvSpPr>
          <p:spPr>
            <a:xfrm>
              <a:off x="713736" y="473810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2" name="Isosceles Triangle 211">
              <a:extLst>
                <a:ext uri="{FF2B5EF4-FFF2-40B4-BE49-F238E27FC236}">
                  <a16:creationId xmlns:a16="http://schemas.microsoft.com/office/drawing/2014/main" id="{405E0E61-2D1D-40D4-9F08-2B217FCCD52F}"/>
                </a:ext>
              </a:extLst>
            </p:cNvPr>
            <p:cNvSpPr/>
            <p:nvPr/>
          </p:nvSpPr>
          <p:spPr>
            <a:xfrm>
              <a:off x="1981378" y="4960413"/>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3" name="Isosceles Triangle 212">
              <a:extLst>
                <a:ext uri="{FF2B5EF4-FFF2-40B4-BE49-F238E27FC236}">
                  <a16:creationId xmlns:a16="http://schemas.microsoft.com/office/drawing/2014/main" id="{88CE22D9-5F67-4EE6-8958-10777498E8F6}"/>
                </a:ext>
              </a:extLst>
            </p:cNvPr>
            <p:cNvSpPr/>
            <p:nvPr/>
          </p:nvSpPr>
          <p:spPr>
            <a:xfrm>
              <a:off x="1474732" y="4934413"/>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4" name="Isosceles Triangle 213">
              <a:extLst>
                <a:ext uri="{FF2B5EF4-FFF2-40B4-BE49-F238E27FC236}">
                  <a16:creationId xmlns:a16="http://schemas.microsoft.com/office/drawing/2014/main" id="{A32A889F-AE49-4779-A9B9-3EC01F062CC5}"/>
                </a:ext>
              </a:extLst>
            </p:cNvPr>
            <p:cNvSpPr/>
            <p:nvPr/>
          </p:nvSpPr>
          <p:spPr>
            <a:xfrm>
              <a:off x="1220978" y="4827728"/>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5" name="Isosceles Triangle 214">
              <a:extLst>
                <a:ext uri="{FF2B5EF4-FFF2-40B4-BE49-F238E27FC236}">
                  <a16:creationId xmlns:a16="http://schemas.microsoft.com/office/drawing/2014/main" id="{215034E2-F918-404A-B93F-03DF5F103BA3}"/>
                </a:ext>
              </a:extLst>
            </p:cNvPr>
            <p:cNvSpPr/>
            <p:nvPr/>
          </p:nvSpPr>
          <p:spPr>
            <a:xfrm>
              <a:off x="969278" y="4823906"/>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8" name="Oval 247">
              <a:extLst>
                <a:ext uri="{FF2B5EF4-FFF2-40B4-BE49-F238E27FC236}">
                  <a16:creationId xmlns:a16="http://schemas.microsoft.com/office/drawing/2014/main" id="{1DF85D7A-47EF-4F78-A579-95E0357F5F43}"/>
                </a:ext>
              </a:extLst>
            </p:cNvPr>
            <p:cNvSpPr/>
            <p:nvPr/>
          </p:nvSpPr>
          <p:spPr>
            <a:xfrm>
              <a:off x="1981378" y="492052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9" name="Oval 248">
              <a:extLst>
                <a:ext uri="{FF2B5EF4-FFF2-40B4-BE49-F238E27FC236}">
                  <a16:creationId xmlns:a16="http://schemas.microsoft.com/office/drawing/2014/main" id="{CB1BA977-62C7-4CF4-AE72-0C15401B1E03}"/>
                </a:ext>
              </a:extLst>
            </p:cNvPr>
            <p:cNvSpPr/>
            <p:nvPr/>
          </p:nvSpPr>
          <p:spPr>
            <a:xfrm>
              <a:off x="1726860" y="5007994"/>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50" name="Oval 249">
              <a:extLst>
                <a:ext uri="{FF2B5EF4-FFF2-40B4-BE49-F238E27FC236}">
                  <a16:creationId xmlns:a16="http://schemas.microsoft.com/office/drawing/2014/main" id="{BA7DBADE-8B58-4957-978A-E6661E83F29F}"/>
                </a:ext>
              </a:extLst>
            </p:cNvPr>
            <p:cNvSpPr/>
            <p:nvPr/>
          </p:nvSpPr>
          <p:spPr>
            <a:xfrm>
              <a:off x="1474732" y="4985878"/>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51" name="Oval 250">
              <a:extLst>
                <a:ext uri="{FF2B5EF4-FFF2-40B4-BE49-F238E27FC236}">
                  <a16:creationId xmlns:a16="http://schemas.microsoft.com/office/drawing/2014/main" id="{AF8EC39E-E919-46D9-A677-FE6511081B3E}"/>
                </a:ext>
              </a:extLst>
            </p:cNvPr>
            <p:cNvSpPr/>
            <p:nvPr/>
          </p:nvSpPr>
          <p:spPr>
            <a:xfrm>
              <a:off x="1220978" y="4894318"/>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52" name="Oval 251">
              <a:extLst>
                <a:ext uri="{FF2B5EF4-FFF2-40B4-BE49-F238E27FC236}">
                  <a16:creationId xmlns:a16="http://schemas.microsoft.com/office/drawing/2014/main" id="{80AB46D0-2FDF-4EA9-8DB9-F6355C63436F}"/>
                </a:ext>
              </a:extLst>
            </p:cNvPr>
            <p:cNvSpPr/>
            <p:nvPr/>
          </p:nvSpPr>
          <p:spPr>
            <a:xfrm>
              <a:off x="969278" y="488452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2" name="Oval 241">
              <a:extLst>
                <a:ext uri="{FF2B5EF4-FFF2-40B4-BE49-F238E27FC236}">
                  <a16:creationId xmlns:a16="http://schemas.microsoft.com/office/drawing/2014/main" id="{2225927B-2700-466C-A3F1-1CFC8D3F3E56}"/>
                </a:ext>
              </a:extLst>
            </p:cNvPr>
            <p:cNvSpPr/>
            <p:nvPr/>
          </p:nvSpPr>
          <p:spPr>
            <a:xfrm>
              <a:off x="1981378" y="534690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4" name="Oval 243">
              <a:extLst>
                <a:ext uri="{FF2B5EF4-FFF2-40B4-BE49-F238E27FC236}">
                  <a16:creationId xmlns:a16="http://schemas.microsoft.com/office/drawing/2014/main" id="{24FA60A0-EA54-4D0B-BEAA-37C9DE396430}"/>
                </a:ext>
              </a:extLst>
            </p:cNvPr>
            <p:cNvSpPr/>
            <p:nvPr/>
          </p:nvSpPr>
          <p:spPr>
            <a:xfrm>
              <a:off x="1726860" y="530807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5" name="Oval 244">
              <a:extLst>
                <a:ext uri="{FF2B5EF4-FFF2-40B4-BE49-F238E27FC236}">
                  <a16:creationId xmlns:a16="http://schemas.microsoft.com/office/drawing/2014/main" id="{46001D8B-8CD2-4D34-BFE2-44DE1C0C94E8}"/>
                </a:ext>
              </a:extLst>
            </p:cNvPr>
            <p:cNvSpPr/>
            <p:nvPr/>
          </p:nvSpPr>
          <p:spPr>
            <a:xfrm>
              <a:off x="1474732" y="541256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6" name="Oval 245">
              <a:extLst>
                <a:ext uri="{FF2B5EF4-FFF2-40B4-BE49-F238E27FC236}">
                  <a16:creationId xmlns:a16="http://schemas.microsoft.com/office/drawing/2014/main" id="{DE141FE8-0586-414F-8B99-27BCD8CAB433}"/>
                </a:ext>
              </a:extLst>
            </p:cNvPr>
            <p:cNvSpPr/>
            <p:nvPr/>
          </p:nvSpPr>
          <p:spPr>
            <a:xfrm>
              <a:off x="1220978" y="508261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47" name="Oval 246">
              <a:extLst>
                <a:ext uri="{FF2B5EF4-FFF2-40B4-BE49-F238E27FC236}">
                  <a16:creationId xmlns:a16="http://schemas.microsoft.com/office/drawing/2014/main" id="{B0D7CB1F-0DDE-4F69-8DB6-662BFB955471}"/>
                </a:ext>
              </a:extLst>
            </p:cNvPr>
            <p:cNvSpPr/>
            <p:nvPr/>
          </p:nvSpPr>
          <p:spPr>
            <a:xfrm>
              <a:off x="969278" y="48599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218" name="Freeform: Shape 217">
              <a:extLst>
                <a:ext uri="{FF2B5EF4-FFF2-40B4-BE49-F238E27FC236}">
                  <a16:creationId xmlns:a16="http://schemas.microsoft.com/office/drawing/2014/main" id="{B567A8E5-C034-4D3A-9F35-F991BC861FF8}"/>
                </a:ext>
              </a:extLst>
            </p:cNvPr>
            <p:cNvSpPr/>
            <p:nvPr/>
          </p:nvSpPr>
          <p:spPr>
            <a:xfrm>
              <a:off x="756047" y="4774388"/>
              <a:ext cx="1263253" cy="236935"/>
            </a:xfrm>
            <a:custGeom>
              <a:avLst/>
              <a:gdLst>
                <a:gd name="connsiteX0" fmla="*/ 0 w 1263253"/>
                <a:gd name="connsiteY0" fmla="*/ 0 h 236935"/>
                <a:gd name="connsiteX1" fmla="*/ 248841 w 1263253"/>
                <a:gd name="connsiteY1" fmla="*/ 91678 h 236935"/>
                <a:gd name="connsiteX2" fmla="*/ 501253 w 1263253"/>
                <a:gd name="connsiteY2" fmla="*/ 103585 h 236935"/>
                <a:gd name="connsiteX3" fmla="*/ 757237 w 1263253"/>
                <a:gd name="connsiteY3" fmla="*/ 204788 h 236935"/>
                <a:gd name="connsiteX4" fmla="*/ 1003697 w 1263253"/>
                <a:gd name="connsiteY4" fmla="*/ 222647 h 236935"/>
                <a:gd name="connsiteX5" fmla="*/ 1263253 w 1263253"/>
                <a:gd name="connsiteY5" fmla="*/ 236935 h 23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253" h="236935">
                  <a:moveTo>
                    <a:pt x="0" y="0"/>
                  </a:moveTo>
                  <a:lnTo>
                    <a:pt x="248841" y="91678"/>
                  </a:lnTo>
                  <a:lnTo>
                    <a:pt x="501253" y="103585"/>
                  </a:lnTo>
                  <a:lnTo>
                    <a:pt x="757237" y="204788"/>
                  </a:lnTo>
                  <a:lnTo>
                    <a:pt x="1003697" y="222647"/>
                  </a:lnTo>
                  <a:lnTo>
                    <a:pt x="1263253" y="23693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reeform: Shape 218">
              <a:extLst>
                <a:ext uri="{FF2B5EF4-FFF2-40B4-BE49-F238E27FC236}">
                  <a16:creationId xmlns:a16="http://schemas.microsoft.com/office/drawing/2014/main" id="{16452954-1275-44B8-B864-559739D97BD1}"/>
                </a:ext>
              </a:extLst>
            </p:cNvPr>
            <p:cNvSpPr/>
            <p:nvPr/>
          </p:nvSpPr>
          <p:spPr>
            <a:xfrm>
              <a:off x="754856" y="4779151"/>
              <a:ext cx="1266825" cy="255984"/>
            </a:xfrm>
            <a:custGeom>
              <a:avLst/>
              <a:gdLst>
                <a:gd name="connsiteX0" fmla="*/ 0 w 1266825"/>
                <a:gd name="connsiteY0" fmla="*/ 0 h 255984"/>
                <a:gd name="connsiteX1" fmla="*/ 247650 w 1266825"/>
                <a:gd name="connsiteY1" fmla="*/ 144065 h 255984"/>
                <a:gd name="connsiteX2" fmla="*/ 496491 w 1266825"/>
                <a:gd name="connsiteY2" fmla="*/ 147637 h 255984"/>
                <a:gd name="connsiteX3" fmla="*/ 757238 w 1266825"/>
                <a:gd name="connsiteY3" fmla="*/ 242887 h 255984"/>
                <a:gd name="connsiteX4" fmla="*/ 1009650 w 1266825"/>
                <a:gd name="connsiteY4" fmla="*/ 255984 h 255984"/>
                <a:gd name="connsiteX5" fmla="*/ 1266825 w 1266825"/>
                <a:gd name="connsiteY5" fmla="*/ 173831 h 25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825" h="255984">
                  <a:moveTo>
                    <a:pt x="0" y="0"/>
                  </a:moveTo>
                  <a:lnTo>
                    <a:pt x="247650" y="144065"/>
                  </a:lnTo>
                  <a:lnTo>
                    <a:pt x="496491" y="147637"/>
                  </a:lnTo>
                  <a:lnTo>
                    <a:pt x="757238" y="242887"/>
                  </a:lnTo>
                  <a:lnTo>
                    <a:pt x="1009650" y="255984"/>
                  </a:lnTo>
                  <a:lnTo>
                    <a:pt x="1266825" y="173831"/>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reeform: Shape 219">
              <a:extLst>
                <a:ext uri="{FF2B5EF4-FFF2-40B4-BE49-F238E27FC236}">
                  <a16:creationId xmlns:a16="http://schemas.microsoft.com/office/drawing/2014/main" id="{C2E6A068-9E87-4088-AAAE-B1C71B295AF0}"/>
                </a:ext>
              </a:extLst>
            </p:cNvPr>
            <p:cNvSpPr/>
            <p:nvPr/>
          </p:nvSpPr>
          <p:spPr>
            <a:xfrm>
              <a:off x="759619" y="4773198"/>
              <a:ext cx="1265634" cy="673893"/>
            </a:xfrm>
            <a:custGeom>
              <a:avLst/>
              <a:gdLst>
                <a:gd name="connsiteX0" fmla="*/ 0 w 1265634"/>
                <a:gd name="connsiteY0" fmla="*/ 0 h 673893"/>
                <a:gd name="connsiteX1" fmla="*/ 241697 w 1265634"/>
                <a:gd name="connsiteY1" fmla="*/ 123825 h 673893"/>
                <a:gd name="connsiteX2" fmla="*/ 496490 w 1265634"/>
                <a:gd name="connsiteY2" fmla="*/ 346472 h 673893"/>
                <a:gd name="connsiteX3" fmla="*/ 754856 w 1265634"/>
                <a:gd name="connsiteY3" fmla="*/ 673893 h 673893"/>
                <a:gd name="connsiteX4" fmla="*/ 1003697 w 1265634"/>
                <a:gd name="connsiteY4" fmla="*/ 573881 h 673893"/>
                <a:gd name="connsiteX5" fmla="*/ 1265634 w 1265634"/>
                <a:gd name="connsiteY5" fmla="*/ 604837 h 673893"/>
                <a:gd name="connsiteX6" fmla="*/ 1265634 w 1265634"/>
                <a:gd name="connsiteY6" fmla="*/ 604837 h 67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5634" h="673893">
                  <a:moveTo>
                    <a:pt x="0" y="0"/>
                  </a:moveTo>
                  <a:lnTo>
                    <a:pt x="241697" y="123825"/>
                  </a:lnTo>
                  <a:lnTo>
                    <a:pt x="496490" y="346472"/>
                  </a:lnTo>
                  <a:lnTo>
                    <a:pt x="754856" y="673893"/>
                  </a:lnTo>
                  <a:lnTo>
                    <a:pt x="1003697" y="573881"/>
                  </a:lnTo>
                  <a:lnTo>
                    <a:pt x="1265634" y="604837"/>
                  </a:lnTo>
                  <a:lnTo>
                    <a:pt x="1265634" y="604837"/>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Shape 220">
              <a:extLst>
                <a:ext uri="{FF2B5EF4-FFF2-40B4-BE49-F238E27FC236}">
                  <a16:creationId xmlns:a16="http://schemas.microsoft.com/office/drawing/2014/main" id="{3EC74524-EE7A-412B-80D3-670C65FC3F2C}"/>
                </a:ext>
              </a:extLst>
            </p:cNvPr>
            <p:cNvSpPr/>
            <p:nvPr/>
          </p:nvSpPr>
          <p:spPr>
            <a:xfrm>
              <a:off x="747713" y="4770816"/>
              <a:ext cx="1270396" cy="607219"/>
            </a:xfrm>
            <a:custGeom>
              <a:avLst/>
              <a:gdLst>
                <a:gd name="connsiteX0" fmla="*/ 0 w 1270396"/>
                <a:gd name="connsiteY0" fmla="*/ 0 h 607219"/>
                <a:gd name="connsiteX1" fmla="*/ 247650 w 1270396"/>
                <a:gd name="connsiteY1" fmla="*/ 203597 h 607219"/>
                <a:gd name="connsiteX2" fmla="*/ 510778 w 1270396"/>
                <a:gd name="connsiteY2" fmla="*/ 271463 h 607219"/>
                <a:gd name="connsiteX3" fmla="*/ 770334 w 1270396"/>
                <a:gd name="connsiteY3" fmla="*/ 547688 h 607219"/>
                <a:gd name="connsiteX4" fmla="*/ 1015603 w 1270396"/>
                <a:gd name="connsiteY4" fmla="*/ 546497 h 607219"/>
                <a:gd name="connsiteX5" fmla="*/ 1270396 w 1270396"/>
                <a:gd name="connsiteY5" fmla="*/ 607219 h 60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396" h="607219">
                  <a:moveTo>
                    <a:pt x="0" y="0"/>
                  </a:moveTo>
                  <a:lnTo>
                    <a:pt x="247650" y="203597"/>
                  </a:lnTo>
                  <a:lnTo>
                    <a:pt x="510778" y="271463"/>
                  </a:lnTo>
                  <a:lnTo>
                    <a:pt x="770334" y="547688"/>
                  </a:lnTo>
                  <a:lnTo>
                    <a:pt x="1015603" y="546497"/>
                  </a:lnTo>
                  <a:lnTo>
                    <a:pt x="1270396" y="607219"/>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EB2BEFA3-C005-4140-80F1-50F719D8C903}"/>
                </a:ext>
              </a:extLst>
            </p:cNvPr>
            <p:cNvSpPr/>
            <p:nvPr/>
          </p:nvSpPr>
          <p:spPr>
            <a:xfrm>
              <a:off x="1726860" y="5290846"/>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237" name="Rectangle 236">
              <a:extLst>
                <a:ext uri="{FF2B5EF4-FFF2-40B4-BE49-F238E27FC236}">
                  <a16:creationId xmlns:a16="http://schemas.microsoft.com/office/drawing/2014/main" id="{5AA826F3-7122-4A97-9360-171372B47607}"/>
                </a:ext>
              </a:extLst>
            </p:cNvPr>
            <p:cNvSpPr/>
            <p:nvPr/>
          </p:nvSpPr>
          <p:spPr>
            <a:xfrm>
              <a:off x="1981378" y="5340561"/>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238" name="Rectangle 237">
              <a:extLst>
                <a:ext uri="{FF2B5EF4-FFF2-40B4-BE49-F238E27FC236}">
                  <a16:creationId xmlns:a16="http://schemas.microsoft.com/office/drawing/2014/main" id="{666B764F-67E3-4B12-9DA3-87C806327128}"/>
                </a:ext>
              </a:extLst>
            </p:cNvPr>
            <p:cNvSpPr/>
            <p:nvPr/>
          </p:nvSpPr>
          <p:spPr>
            <a:xfrm>
              <a:off x="1474732" y="5278549"/>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239" name="Rectangle 238">
              <a:extLst>
                <a:ext uri="{FF2B5EF4-FFF2-40B4-BE49-F238E27FC236}">
                  <a16:creationId xmlns:a16="http://schemas.microsoft.com/office/drawing/2014/main" id="{FFE2E7B3-34E5-4350-BC98-6D3BE2CB90F0}"/>
                </a:ext>
              </a:extLst>
            </p:cNvPr>
            <p:cNvSpPr/>
            <p:nvPr/>
          </p:nvSpPr>
          <p:spPr>
            <a:xfrm>
              <a:off x="1220978" y="5007994"/>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240" name="Rectangle 239">
              <a:extLst>
                <a:ext uri="{FF2B5EF4-FFF2-40B4-BE49-F238E27FC236}">
                  <a16:creationId xmlns:a16="http://schemas.microsoft.com/office/drawing/2014/main" id="{4C489509-29E2-4890-A9CF-A82651B96F40}"/>
                </a:ext>
              </a:extLst>
            </p:cNvPr>
            <p:cNvSpPr/>
            <p:nvPr/>
          </p:nvSpPr>
          <p:spPr>
            <a:xfrm>
              <a:off x="712358" y="4737703"/>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241" name="Rectangle 240">
              <a:extLst>
                <a:ext uri="{FF2B5EF4-FFF2-40B4-BE49-F238E27FC236}">
                  <a16:creationId xmlns:a16="http://schemas.microsoft.com/office/drawing/2014/main" id="{A117E125-95E3-4567-A3C2-415E152AB3D8}"/>
                </a:ext>
              </a:extLst>
            </p:cNvPr>
            <p:cNvSpPr/>
            <p:nvPr/>
          </p:nvSpPr>
          <p:spPr>
            <a:xfrm>
              <a:off x="969278" y="4935994"/>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grpSp>
          <p:nvGrpSpPr>
            <p:cNvPr id="224" name="Group 223">
              <a:extLst>
                <a:ext uri="{FF2B5EF4-FFF2-40B4-BE49-F238E27FC236}">
                  <a16:creationId xmlns:a16="http://schemas.microsoft.com/office/drawing/2014/main" id="{77BCCBC1-4609-4044-B9C6-3FDD840FA94E}"/>
                </a:ext>
              </a:extLst>
            </p:cNvPr>
            <p:cNvGrpSpPr/>
            <p:nvPr/>
          </p:nvGrpSpPr>
          <p:grpSpPr>
            <a:xfrm>
              <a:off x="1732126" y="5276831"/>
              <a:ext cx="60118" cy="114765"/>
              <a:chOff x="4672637" y="1412776"/>
              <a:chExt cx="170657" cy="648072"/>
            </a:xfrm>
          </p:grpSpPr>
          <p:cxnSp>
            <p:nvCxnSpPr>
              <p:cNvPr id="233" name="Straight Connector 232">
                <a:extLst>
                  <a:ext uri="{FF2B5EF4-FFF2-40B4-BE49-F238E27FC236}">
                    <a16:creationId xmlns:a16="http://schemas.microsoft.com/office/drawing/2014/main" id="{C0F42C84-BDE5-462B-BA76-B05192BD2B67}"/>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9C15DB10-1B12-43D5-AA80-7F755EA87F13}"/>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9405346-A72C-4298-940E-3D3DD40E69A5}"/>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5AA996F0-91FF-4A4C-BDA7-FE252E115A4C}"/>
                </a:ext>
              </a:extLst>
            </p:cNvPr>
            <p:cNvGrpSpPr/>
            <p:nvPr/>
          </p:nvGrpSpPr>
          <p:grpSpPr>
            <a:xfrm>
              <a:off x="1228055" y="4980366"/>
              <a:ext cx="60118" cy="192419"/>
              <a:chOff x="4672637" y="1412776"/>
              <a:chExt cx="170657" cy="648072"/>
            </a:xfrm>
          </p:grpSpPr>
          <p:cxnSp>
            <p:nvCxnSpPr>
              <p:cNvPr id="230" name="Straight Connector 229">
                <a:extLst>
                  <a:ext uri="{FF2B5EF4-FFF2-40B4-BE49-F238E27FC236}">
                    <a16:creationId xmlns:a16="http://schemas.microsoft.com/office/drawing/2014/main" id="{60668A36-ACCC-4F67-908C-ACA7409B7296}"/>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967EAC09-7343-4D9A-9964-0BC3E22CDF0C}"/>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C9BA6BCA-3E36-4275-B35D-838E133615F3}"/>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26" name="Group 225">
              <a:extLst>
                <a:ext uri="{FF2B5EF4-FFF2-40B4-BE49-F238E27FC236}">
                  <a16:creationId xmlns:a16="http://schemas.microsoft.com/office/drawing/2014/main" id="{9AC963C8-2B83-4D1A-8D90-5E7C8A30F76A}"/>
                </a:ext>
              </a:extLst>
            </p:cNvPr>
            <p:cNvGrpSpPr/>
            <p:nvPr/>
          </p:nvGrpSpPr>
          <p:grpSpPr>
            <a:xfrm>
              <a:off x="974302" y="4900984"/>
              <a:ext cx="60118" cy="114765"/>
              <a:chOff x="4672637" y="1412776"/>
              <a:chExt cx="170657" cy="648072"/>
            </a:xfrm>
          </p:grpSpPr>
          <p:cxnSp>
            <p:nvCxnSpPr>
              <p:cNvPr id="227" name="Straight Connector 226">
                <a:extLst>
                  <a:ext uri="{FF2B5EF4-FFF2-40B4-BE49-F238E27FC236}">
                    <a16:creationId xmlns:a16="http://schemas.microsoft.com/office/drawing/2014/main" id="{B232CE3E-914E-479E-92E6-C4A5B0D1361A}"/>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D306556-10D7-4FD1-8B91-18083EADF4B7}"/>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3F24E43-31F9-4891-9BA3-E40D48512FCF}"/>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2AC74CF9-80CD-47A7-B0B6-1B10F8EC7E74}"/>
                </a:ext>
              </a:extLst>
            </p:cNvPr>
            <p:cNvCxnSpPr/>
            <p:nvPr/>
          </p:nvCxnSpPr>
          <p:spPr>
            <a:xfrm>
              <a:off x="761908" y="5221260"/>
              <a:ext cx="12807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4FBFD131-EB16-43C9-8F76-F3BAFA83D095}"/>
              </a:ext>
            </a:extLst>
          </p:cNvPr>
          <p:cNvGrpSpPr/>
          <p:nvPr/>
        </p:nvGrpSpPr>
        <p:grpSpPr>
          <a:xfrm>
            <a:off x="3015085" y="2802271"/>
            <a:ext cx="1800233" cy="1208488"/>
            <a:chOff x="4201946" y="2724367"/>
            <a:chExt cx="2168656" cy="1303852"/>
          </a:xfrm>
        </p:grpSpPr>
        <p:sp>
          <p:nvSpPr>
            <p:cNvPr id="329" name="TextBox 328">
              <a:extLst>
                <a:ext uri="{FF2B5EF4-FFF2-40B4-BE49-F238E27FC236}">
                  <a16:creationId xmlns:a16="http://schemas.microsoft.com/office/drawing/2014/main" id="{85B7458C-233E-41C3-9D5B-786F54D6595C}"/>
                </a:ext>
              </a:extLst>
            </p:cNvPr>
            <p:cNvSpPr txBox="1"/>
            <p:nvPr/>
          </p:nvSpPr>
          <p:spPr>
            <a:xfrm>
              <a:off x="4894648" y="2724367"/>
              <a:ext cx="184731" cy="253916"/>
            </a:xfrm>
            <a:prstGeom prst="rect">
              <a:avLst/>
            </a:prstGeom>
            <a:noFill/>
          </p:spPr>
          <p:txBody>
            <a:bodyPr wrap="none" rtlCol="0">
              <a:spAutoFit/>
            </a:bodyPr>
            <a:lstStyle/>
            <a:p>
              <a:endParaRPr lang="en-GB" sz="1050" dirty="0"/>
            </a:p>
          </p:txBody>
        </p:sp>
        <p:sp>
          <p:nvSpPr>
            <p:cNvPr id="330" name="Freeform: Shape 329">
              <a:extLst>
                <a:ext uri="{FF2B5EF4-FFF2-40B4-BE49-F238E27FC236}">
                  <a16:creationId xmlns:a16="http://schemas.microsoft.com/office/drawing/2014/main" id="{3B49E7FA-9103-4AE2-BA0F-7D12C379D77D}"/>
                </a:ext>
              </a:extLst>
            </p:cNvPr>
            <p:cNvSpPr/>
            <p:nvPr/>
          </p:nvSpPr>
          <p:spPr>
            <a:xfrm>
              <a:off x="4957763" y="2931319"/>
              <a:ext cx="1256109" cy="303609"/>
            </a:xfrm>
            <a:custGeom>
              <a:avLst/>
              <a:gdLst>
                <a:gd name="connsiteX0" fmla="*/ 0 w 1256109"/>
                <a:gd name="connsiteY0" fmla="*/ 303609 h 303609"/>
                <a:gd name="connsiteX1" fmla="*/ 20240 w 1256109"/>
                <a:gd name="connsiteY1" fmla="*/ 279797 h 303609"/>
                <a:gd name="connsiteX2" fmla="*/ 39290 w 1256109"/>
                <a:gd name="connsiteY2" fmla="*/ 266700 h 303609"/>
                <a:gd name="connsiteX3" fmla="*/ 66675 w 1256109"/>
                <a:gd name="connsiteY3" fmla="*/ 232172 h 303609"/>
                <a:gd name="connsiteX4" fmla="*/ 116681 w 1256109"/>
                <a:gd name="connsiteY4" fmla="*/ 175022 h 303609"/>
                <a:gd name="connsiteX5" fmla="*/ 191690 w 1256109"/>
                <a:gd name="connsiteY5" fmla="*/ 109537 h 303609"/>
                <a:gd name="connsiteX6" fmla="*/ 282178 w 1256109"/>
                <a:gd name="connsiteY6" fmla="*/ 65484 h 303609"/>
                <a:gd name="connsiteX7" fmla="*/ 434578 w 1256109"/>
                <a:gd name="connsiteY7" fmla="*/ 34528 h 303609"/>
                <a:gd name="connsiteX8" fmla="*/ 641746 w 1256109"/>
                <a:gd name="connsiteY8" fmla="*/ 5953 h 303609"/>
                <a:gd name="connsiteX9" fmla="*/ 832246 w 1256109"/>
                <a:gd name="connsiteY9" fmla="*/ 0 h 303609"/>
                <a:gd name="connsiteX10" fmla="*/ 1256109 w 1256109"/>
                <a:gd name="connsiteY10" fmla="*/ 16669 h 3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109" h="303609">
                  <a:moveTo>
                    <a:pt x="0" y="303609"/>
                  </a:moveTo>
                  <a:lnTo>
                    <a:pt x="20240" y="279797"/>
                  </a:lnTo>
                  <a:lnTo>
                    <a:pt x="39290" y="266700"/>
                  </a:lnTo>
                  <a:lnTo>
                    <a:pt x="66675" y="232172"/>
                  </a:lnTo>
                  <a:lnTo>
                    <a:pt x="116681" y="175022"/>
                  </a:lnTo>
                  <a:lnTo>
                    <a:pt x="191690" y="109537"/>
                  </a:lnTo>
                  <a:lnTo>
                    <a:pt x="282178" y="65484"/>
                  </a:lnTo>
                  <a:lnTo>
                    <a:pt x="434578" y="34528"/>
                  </a:lnTo>
                  <a:lnTo>
                    <a:pt x="641746" y="5953"/>
                  </a:lnTo>
                  <a:lnTo>
                    <a:pt x="832246" y="0"/>
                  </a:lnTo>
                  <a:lnTo>
                    <a:pt x="1256109" y="16669"/>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Freeform: Shape 330">
              <a:extLst>
                <a:ext uri="{FF2B5EF4-FFF2-40B4-BE49-F238E27FC236}">
                  <a16:creationId xmlns:a16="http://schemas.microsoft.com/office/drawing/2014/main" id="{E6B987E6-B67A-4912-83C5-344AE82BD367}"/>
                </a:ext>
              </a:extLst>
            </p:cNvPr>
            <p:cNvSpPr/>
            <p:nvPr/>
          </p:nvSpPr>
          <p:spPr>
            <a:xfrm>
              <a:off x="4958953" y="2949178"/>
              <a:ext cx="1244203" cy="320278"/>
            </a:xfrm>
            <a:custGeom>
              <a:avLst/>
              <a:gdLst>
                <a:gd name="connsiteX0" fmla="*/ 1244203 w 1244203"/>
                <a:gd name="connsiteY0" fmla="*/ 0 h 320278"/>
                <a:gd name="connsiteX1" fmla="*/ 1013222 w 1244203"/>
                <a:gd name="connsiteY1" fmla="*/ 0 h 320278"/>
                <a:gd name="connsiteX2" fmla="*/ 1002506 w 1244203"/>
                <a:gd name="connsiteY2" fmla="*/ 0 h 320278"/>
                <a:gd name="connsiteX3" fmla="*/ 558403 w 1244203"/>
                <a:gd name="connsiteY3" fmla="*/ 38100 h 320278"/>
                <a:gd name="connsiteX4" fmla="*/ 304800 w 1244203"/>
                <a:gd name="connsiteY4" fmla="*/ 103585 h 320278"/>
                <a:gd name="connsiteX5" fmla="*/ 140494 w 1244203"/>
                <a:gd name="connsiteY5" fmla="*/ 197644 h 320278"/>
                <a:gd name="connsiteX6" fmla="*/ 11906 w 1244203"/>
                <a:gd name="connsiteY6" fmla="*/ 320278 h 320278"/>
                <a:gd name="connsiteX7" fmla="*/ 3572 w 1244203"/>
                <a:gd name="connsiteY7" fmla="*/ 320278 h 320278"/>
                <a:gd name="connsiteX8" fmla="*/ 0 w 1244203"/>
                <a:gd name="connsiteY8" fmla="*/ 285750 h 3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203" h="320278">
                  <a:moveTo>
                    <a:pt x="1244203" y="0"/>
                  </a:moveTo>
                  <a:lnTo>
                    <a:pt x="1013222" y="0"/>
                  </a:lnTo>
                  <a:lnTo>
                    <a:pt x="1002506" y="0"/>
                  </a:lnTo>
                  <a:lnTo>
                    <a:pt x="558403" y="38100"/>
                  </a:lnTo>
                  <a:lnTo>
                    <a:pt x="304800" y="103585"/>
                  </a:lnTo>
                  <a:lnTo>
                    <a:pt x="140494" y="197644"/>
                  </a:lnTo>
                  <a:lnTo>
                    <a:pt x="11906" y="320278"/>
                  </a:lnTo>
                  <a:lnTo>
                    <a:pt x="3572" y="320278"/>
                  </a:lnTo>
                  <a:lnTo>
                    <a:pt x="0" y="285750"/>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reeform: Shape 331">
              <a:extLst>
                <a:ext uri="{FF2B5EF4-FFF2-40B4-BE49-F238E27FC236}">
                  <a16:creationId xmlns:a16="http://schemas.microsoft.com/office/drawing/2014/main" id="{3F45E99E-AFB7-4ACA-97F4-757ACD73D13A}"/>
                </a:ext>
              </a:extLst>
            </p:cNvPr>
            <p:cNvSpPr/>
            <p:nvPr/>
          </p:nvSpPr>
          <p:spPr>
            <a:xfrm>
              <a:off x="4955381" y="3234928"/>
              <a:ext cx="1257300" cy="288131"/>
            </a:xfrm>
            <a:custGeom>
              <a:avLst/>
              <a:gdLst>
                <a:gd name="connsiteX0" fmla="*/ 1257300 w 1257300"/>
                <a:gd name="connsiteY0" fmla="*/ 267891 h 288131"/>
                <a:gd name="connsiteX1" fmla="*/ 832247 w 1257300"/>
                <a:gd name="connsiteY1" fmla="*/ 288131 h 288131"/>
                <a:gd name="connsiteX2" fmla="*/ 682228 w 1257300"/>
                <a:gd name="connsiteY2" fmla="*/ 285750 h 288131"/>
                <a:gd name="connsiteX3" fmla="*/ 538163 w 1257300"/>
                <a:gd name="connsiteY3" fmla="*/ 260747 h 288131"/>
                <a:gd name="connsiteX4" fmla="*/ 402432 w 1257300"/>
                <a:gd name="connsiteY4" fmla="*/ 207169 h 288131"/>
                <a:gd name="connsiteX5" fmla="*/ 270272 w 1257300"/>
                <a:gd name="connsiteY5" fmla="*/ 97631 h 288131"/>
                <a:gd name="connsiteX6" fmla="*/ 215503 w 1257300"/>
                <a:gd name="connsiteY6" fmla="*/ 35719 h 288131"/>
                <a:gd name="connsiteX7" fmla="*/ 165497 w 1257300"/>
                <a:gd name="connsiteY7" fmla="*/ 17860 h 288131"/>
                <a:gd name="connsiteX8" fmla="*/ 138113 w 1257300"/>
                <a:gd name="connsiteY8" fmla="*/ 17860 h 288131"/>
                <a:gd name="connsiteX9" fmla="*/ 92869 w 1257300"/>
                <a:gd name="connsiteY9" fmla="*/ 29766 h 288131"/>
                <a:gd name="connsiteX10" fmla="*/ 67866 w 1257300"/>
                <a:gd name="connsiteY10" fmla="*/ 41672 h 288131"/>
                <a:gd name="connsiteX11" fmla="*/ 15478 w 1257300"/>
                <a:gd name="connsiteY11" fmla="*/ 45244 h 288131"/>
                <a:gd name="connsiteX12" fmla="*/ 0 w 1257300"/>
                <a:gd name="connsiteY12" fmla="*/ 0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88131">
                  <a:moveTo>
                    <a:pt x="1257300" y="267891"/>
                  </a:moveTo>
                  <a:lnTo>
                    <a:pt x="832247" y="288131"/>
                  </a:lnTo>
                  <a:lnTo>
                    <a:pt x="682228" y="285750"/>
                  </a:lnTo>
                  <a:lnTo>
                    <a:pt x="538163" y="260747"/>
                  </a:lnTo>
                  <a:lnTo>
                    <a:pt x="402432" y="207169"/>
                  </a:lnTo>
                  <a:lnTo>
                    <a:pt x="270272" y="97631"/>
                  </a:lnTo>
                  <a:lnTo>
                    <a:pt x="215503" y="35719"/>
                  </a:lnTo>
                  <a:lnTo>
                    <a:pt x="165497" y="17860"/>
                  </a:lnTo>
                  <a:lnTo>
                    <a:pt x="138113" y="17860"/>
                  </a:lnTo>
                  <a:lnTo>
                    <a:pt x="92869" y="29766"/>
                  </a:lnTo>
                  <a:lnTo>
                    <a:pt x="67866" y="41672"/>
                  </a:lnTo>
                  <a:lnTo>
                    <a:pt x="15478" y="45244"/>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reeform: Shape 332">
              <a:extLst>
                <a:ext uri="{FF2B5EF4-FFF2-40B4-BE49-F238E27FC236}">
                  <a16:creationId xmlns:a16="http://schemas.microsoft.com/office/drawing/2014/main" id="{FA505D29-790E-4626-AAEE-4A26426A9FB4}"/>
                </a:ext>
              </a:extLst>
            </p:cNvPr>
            <p:cNvSpPr/>
            <p:nvPr/>
          </p:nvSpPr>
          <p:spPr>
            <a:xfrm>
              <a:off x="4956572" y="3239691"/>
              <a:ext cx="1260872" cy="314325"/>
            </a:xfrm>
            <a:custGeom>
              <a:avLst/>
              <a:gdLst>
                <a:gd name="connsiteX0" fmla="*/ 1260872 w 1260872"/>
                <a:gd name="connsiteY0" fmla="*/ 314325 h 314325"/>
                <a:gd name="connsiteX1" fmla="*/ 1260872 w 1260872"/>
                <a:gd name="connsiteY1" fmla="*/ 314325 h 314325"/>
                <a:gd name="connsiteX2" fmla="*/ 631031 w 1260872"/>
                <a:gd name="connsiteY2" fmla="*/ 309562 h 314325"/>
                <a:gd name="connsiteX3" fmla="*/ 503634 w 1260872"/>
                <a:gd name="connsiteY3" fmla="*/ 302418 h 314325"/>
                <a:gd name="connsiteX4" fmla="*/ 376237 w 1260872"/>
                <a:gd name="connsiteY4" fmla="*/ 278606 h 314325"/>
                <a:gd name="connsiteX5" fmla="*/ 278606 w 1260872"/>
                <a:gd name="connsiteY5" fmla="*/ 230981 h 314325"/>
                <a:gd name="connsiteX6" fmla="*/ 182166 w 1260872"/>
                <a:gd name="connsiteY6" fmla="*/ 155972 h 314325"/>
                <a:gd name="connsiteX7" fmla="*/ 129778 w 1260872"/>
                <a:gd name="connsiteY7" fmla="*/ 115490 h 314325"/>
                <a:gd name="connsiteX8" fmla="*/ 108347 w 1260872"/>
                <a:gd name="connsiteY8" fmla="*/ 84534 h 314325"/>
                <a:gd name="connsiteX9" fmla="*/ 86916 w 1260872"/>
                <a:gd name="connsiteY9" fmla="*/ 77390 h 314325"/>
                <a:gd name="connsiteX10" fmla="*/ 64294 w 1260872"/>
                <a:gd name="connsiteY10" fmla="*/ 71437 h 314325"/>
                <a:gd name="connsiteX11" fmla="*/ 33337 w 1260872"/>
                <a:gd name="connsiteY11" fmla="*/ 44053 h 314325"/>
                <a:gd name="connsiteX12" fmla="*/ 21431 w 1260872"/>
                <a:gd name="connsiteY12" fmla="*/ 29765 h 314325"/>
                <a:gd name="connsiteX13" fmla="*/ 0 w 1260872"/>
                <a:gd name="connsiteY13"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872" h="314325">
                  <a:moveTo>
                    <a:pt x="1260872" y="314325"/>
                  </a:moveTo>
                  <a:lnTo>
                    <a:pt x="1260872" y="314325"/>
                  </a:lnTo>
                  <a:lnTo>
                    <a:pt x="631031" y="309562"/>
                  </a:lnTo>
                  <a:lnTo>
                    <a:pt x="503634" y="302418"/>
                  </a:lnTo>
                  <a:lnTo>
                    <a:pt x="376237" y="278606"/>
                  </a:lnTo>
                  <a:lnTo>
                    <a:pt x="278606" y="230981"/>
                  </a:lnTo>
                  <a:lnTo>
                    <a:pt x="182166" y="155972"/>
                  </a:lnTo>
                  <a:lnTo>
                    <a:pt x="129778" y="115490"/>
                  </a:lnTo>
                  <a:lnTo>
                    <a:pt x="108347" y="84534"/>
                  </a:lnTo>
                  <a:lnTo>
                    <a:pt x="86916" y="77390"/>
                  </a:lnTo>
                  <a:lnTo>
                    <a:pt x="64294" y="71437"/>
                  </a:lnTo>
                  <a:lnTo>
                    <a:pt x="33337" y="44053"/>
                  </a:lnTo>
                  <a:lnTo>
                    <a:pt x="21431" y="29765"/>
                  </a:lnTo>
                  <a:lnTo>
                    <a:pt x="0" y="0"/>
                  </a:lnTo>
                </a:path>
              </a:pathLst>
            </a:cu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4" name="Chart 333">
              <a:extLst>
                <a:ext uri="{FF2B5EF4-FFF2-40B4-BE49-F238E27FC236}">
                  <a16:creationId xmlns:a16="http://schemas.microsoft.com/office/drawing/2014/main" id="{5792D06C-327D-4031-82CA-BB2BBDE84E5B}"/>
                </a:ext>
              </a:extLst>
            </p:cNvPr>
            <p:cNvGraphicFramePr/>
            <p:nvPr>
              <p:extLst>
                <p:ext uri="{D42A27DB-BD31-4B8C-83A1-F6EECF244321}">
                  <p14:modId xmlns:p14="http://schemas.microsoft.com/office/powerpoint/2010/main" val="650823863"/>
                </p:ext>
              </p:extLst>
            </p:nvPr>
          </p:nvGraphicFramePr>
          <p:xfrm>
            <a:off x="4201946" y="2780928"/>
            <a:ext cx="2168656" cy="1247291"/>
          </p:xfrm>
          <a:graphic>
            <a:graphicData uri="http://schemas.openxmlformats.org/drawingml/2006/chart">
              <c:chart xmlns:c="http://schemas.openxmlformats.org/drawingml/2006/chart" xmlns:r="http://schemas.openxmlformats.org/officeDocument/2006/relationships" r:id="rId29"/>
            </a:graphicData>
          </a:graphic>
        </p:graphicFrame>
      </p:grpSp>
      <p:grpSp>
        <p:nvGrpSpPr>
          <p:cNvPr id="336" name="Group 335">
            <a:extLst>
              <a:ext uri="{FF2B5EF4-FFF2-40B4-BE49-F238E27FC236}">
                <a16:creationId xmlns:a16="http://schemas.microsoft.com/office/drawing/2014/main" id="{5A882256-1C7E-42A0-9833-15C974C5FEBE}"/>
              </a:ext>
            </a:extLst>
          </p:cNvPr>
          <p:cNvGrpSpPr/>
          <p:nvPr/>
        </p:nvGrpSpPr>
        <p:grpSpPr>
          <a:xfrm>
            <a:off x="2646662" y="3981909"/>
            <a:ext cx="2168656" cy="1089184"/>
            <a:chOff x="4201946" y="3981909"/>
            <a:chExt cx="2168656" cy="1247291"/>
          </a:xfrm>
        </p:grpSpPr>
        <p:graphicFrame>
          <p:nvGraphicFramePr>
            <p:cNvPr id="337" name="Chart 336">
              <a:extLst>
                <a:ext uri="{FF2B5EF4-FFF2-40B4-BE49-F238E27FC236}">
                  <a16:creationId xmlns:a16="http://schemas.microsoft.com/office/drawing/2014/main" id="{394F985F-D70A-46C6-8436-BC557D0F643E}"/>
                </a:ext>
              </a:extLst>
            </p:cNvPr>
            <p:cNvGraphicFramePr/>
            <p:nvPr>
              <p:extLst>
                <p:ext uri="{D42A27DB-BD31-4B8C-83A1-F6EECF244321}">
                  <p14:modId xmlns:p14="http://schemas.microsoft.com/office/powerpoint/2010/main" val="473638667"/>
                </p:ext>
              </p:extLst>
            </p:nvPr>
          </p:nvGraphicFramePr>
          <p:xfrm>
            <a:off x="4201946" y="3981909"/>
            <a:ext cx="2168656" cy="1247291"/>
          </p:xfrm>
          <a:graphic>
            <a:graphicData uri="http://schemas.openxmlformats.org/drawingml/2006/chart">
              <c:chart xmlns:c="http://schemas.openxmlformats.org/drawingml/2006/chart" xmlns:r="http://schemas.openxmlformats.org/officeDocument/2006/relationships" r:id="rId30"/>
            </a:graphicData>
          </a:graphic>
        </p:graphicFrame>
        <p:grpSp>
          <p:nvGrpSpPr>
            <p:cNvPr id="338" name="Group 337">
              <a:extLst>
                <a:ext uri="{FF2B5EF4-FFF2-40B4-BE49-F238E27FC236}">
                  <a16:creationId xmlns:a16="http://schemas.microsoft.com/office/drawing/2014/main" id="{EAF728B7-8129-48D4-A092-23F83626B4D7}"/>
                </a:ext>
              </a:extLst>
            </p:cNvPr>
            <p:cNvGrpSpPr/>
            <p:nvPr/>
          </p:nvGrpSpPr>
          <p:grpSpPr>
            <a:xfrm>
              <a:off x="5064606" y="4288976"/>
              <a:ext cx="1059414" cy="533697"/>
              <a:chOff x="5064606" y="4288976"/>
              <a:chExt cx="1059414" cy="533697"/>
            </a:xfrm>
          </p:grpSpPr>
          <p:sp>
            <p:nvSpPr>
              <p:cNvPr id="339" name="Isosceles Triangle 338">
                <a:extLst>
                  <a:ext uri="{FF2B5EF4-FFF2-40B4-BE49-F238E27FC236}">
                    <a16:creationId xmlns:a16="http://schemas.microsoft.com/office/drawing/2014/main" id="{57134812-307E-4CAF-B5FA-7A73C929ABFF}"/>
                  </a:ext>
                </a:extLst>
              </p:cNvPr>
              <p:cNvSpPr/>
              <p:nvPr/>
            </p:nvSpPr>
            <p:spPr>
              <a:xfrm>
                <a:off x="5064606" y="4750673"/>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40" name="Oval 339">
                <a:extLst>
                  <a:ext uri="{FF2B5EF4-FFF2-40B4-BE49-F238E27FC236}">
                    <a16:creationId xmlns:a16="http://schemas.microsoft.com/office/drawing/2014/main" id="{3AD04E42-622B-4EA7-9A13-5942BD9A5B20}"/>
                  </a:ext>
                </a:extLst>
              </p:cNvPr>
              <p:cNvSpPr/>
              <p:nvPr/>
            </p:nvSpPr>
            <p:spPr>
              <a:xfrm>
                <a:off x="5875614" y="471923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341" name="Group 340">
                <a:extLst>
                  <a:ext uri="{FF2B5EF4-FFF2-40B4-BE49-F238E27FC236}">
                    <a16:creationId xmlns:a16="http://schemas.microsoft.com/office/drawing/2014/main" id="{837AB1AC-CFB0-458F-87B1-E23632C12568}"/>
                  </a:ext>
                </a:extLst>
              </p:cNvPr>
              <p:cNvGrpSpPr/>
              <p:nvPr/>
            </p:nvGrpSpPr>
            <p:grpSpPr>
              <a:xfrm>
                <a:off x="6052020" y="4340176"/>
                <a:ext cx="72000" cy="85378"/>
                <a:chOff x="6052020" y="4340176"/>
                <a:chExt cx="72000" cy="85378"/>
              </a:xfrm>
            </p:grpSpPr>
            <p:sp>
              <p:nvSpPr>
                <p:cNvPr id="355" name="Rectangle 354">
                  <a:extLst>
                    <a:ext uri="{FF2B5EF4-FFF2-40B4-BE49-F238E27FC236}">
                      <a16:creationId xmlns:a16="http://schemas.microsoft.com/office/drawing/2014/main" id="{723BEF00-3ED1-4059-8D95-C4D07BE6DF3D}"/>
                    </a:ext>
                  </a:extLst>
                </p:cNvPr>
                <p:cNvSpPr/>
                <p:nvPr/>
              </p:nvSpPr>
              <p:spPr>
                <a:xfrm>
                  <a:off x="6052020" y="4346865"/>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grpSp>
              <p:nvGrpSpPr>
                <p:cNvPr id="356" name="Group 355">
                  <a:extLst>
                    <a:ext uri="{FF2B5EF4-FFF2-40B4-BE49-F238E27FC236}">
                      <a16:creationId xmlns:a16="http://schemas.microsoft.com/office/drawing/2014/main" id="{C8CAAC4B-D367-4D70-AC2C-AEE51BE37464}"/>
                    </a:ext>
                  </a:extLst>
                </p:cNvPr>
                <p:cNvGrpSpPr/>
                <p:nvPr/>
              </p:nvGrpSpPr>
              <p:grpSpPr>
                <a:xfrm>
                  <a:off x="6057961" y="4340176"/>
                  <a:ext cx="60118" cy="85378"/>
                  <a:chOff x="4672637" y="1412776"/>
                  <a:chExt cx="170657" cy="648072"/>
                </a:xfrm>
              </p:grpSpPr>
              <p:cxnSp>
                <p:nvCxnSpPr>
                  <p:cNvPr id="357" name="Straight Connector 356">
                    <a:extLst>
                      <a:ext uri="{FF2B5EF4-FFF2-40B4-BE49-F238E27FC236}">
                        <a16:creationId xmlns:a16="http://schemas.microsoft.com/office/drawing/2014/main" id="{D0022EB5-39E5-44AC-842E-991C52D8B88B}"/>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8FB9BF0-D0F2-49B0-8C27-AED9FEBDFCF1}"/>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F63F6C7-5914-4A51-8D52-1E17730B3083}"/>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342" name="Isosceles Triangle 341">
                <a:extLst>
                  <a:ext uri="{FF2B5EF4-FFF2-40B4-BE49-F238E27FC236}">
                    <a16:creationId xmlns:a16="http://schemas.microsoft.com/office/drawing/2014/main" id="{84D9FE45-C98F-4BFA-82B2-4504FD5BAB14}"/>
                  </a:ext>
                </a:extLst>
              </p:cNvPr>
              <p:cNvSpPr/>
              <p:nvPr/>
            </p:nvSpPr>
            <p:spPr>
              <a:xfrm>
                <a:off x="5699209" y="4747101"/>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343" name="Group 342">
                <a:extLst>
                  <a:ext uri="{FF2B5EF4-FFF2-40B4-BE49-F238E27FC236}">
                    <a16:creationId xmlns:a16="http://schemas.microsoft.com/office/drawing/2014/main" id="{A10C69FF-9092-465A-913B-B2470AC78067}"/>
                  </a:ext>
                </a:extLst>
              </p:cNvPr>
              <p:cNvGrpSpPr/>
              <p:nvPr/>
            </p:nvGrpSpPr>
            <p:grpSpPr>
              <a:xfrm>
                <a:off x="5412589" y="4288976"/>
                <a:ext cx="72000" cy="129433"/>
                <a:chOff x="5412589" y="4288976"/>
                <a:chExt cx="72000" cy="129433"/>
              </a:xfrm>
            </p:grpSpPr>
            <p:sp>
              <p:nvSpPr>
                <p:cNvPr id="350" name="Rectangle 349">
                  <a:extLst>
                    <a:ext uri="{FF2B5EF4-FFF2-40B4-BE49-F238E27FC236}">
                      <a16:creationId xmlns:a16="http://schemas.microsoft.com/office/drawing/2014/main" id="{8E691CE9-5689-4C26-B145-09EE6AD84F80}"/>
                    </a:ext>
                  </a:extLst>
                </p:cNvPr>
                <p:cNvSpPr/>
                <p:nvPr/>
              </p:nvSpPr>
              <p:spPr>
                <a:xfrm>
                  <a:off x="5412589" y="4314374"/>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grpSp>
              <p:nvGrpSpPr>
                <p:cNvPr id="351" name="Group 350">
                  <a:extLst>
                    <a:ext uri="{FF2B5EF4-FFF2-40B4-BE49-F238E27FC236}">
                      <a16:creationId xmlns:a16="http://schemas.microsoft.com/office/drawing/2014/main" id="{0A8D8D7E-162A-4200-A885-85087545F16A}"/>
                    </a:ext>
                  </a:extLst>
                </p:cNvPr>
                <p:cNvGrpSpPr/>
                <p:nvPr/>
              </p:nvGrpSpPr>
              <p:grpSpPr>
                <a:xfrm>
                  <a:off x="5418233" y="4288976"/>
                  <a:ext cx="60118" cy="129433"/>
                  <a:chOff x="4672637" y="1412776"/>
                  <a:chExt cx="170657" cy="648072"/>
                </a:xfrm>
              </p:grpSpPr>
              <p:cxnSp>
                <p:nvCxnSpPr>
                  <p:cNvPr id="352" name="Straight Connector 351">
                    <a:extLst>
                      <a:ext uri="{FF2B5EF4-FFF2-40B4-BE49-F238E27FC236}">
                        <a16:creationId xmlns:a16="http://schemas.microsoft.com/office/drawing/2014/main" id="{98315FF8-D6CE-4BC8-BD16-91982039D37A}"/>
                      </a:ext>
                    </a:extLst>
                  </p:cNvPr>
                  <p:cNvCxnSpPr/>
                  <p:nvPr/>
                </p:nvCxnSpPr>
                <p:spPr>
                  <a:xfrm>
                    <a:off x="4757966" y="1412776"/>
                    <a:ext cx="0" cy="648072"/>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29B3368-A541-4353-8CD3-AA04296126F8}"/>
                      </a:ext>
                    </a:extLst>
                  </p:cNvPr>
                  <p:cNvCxnSpPr>
                    <a:cxnSpLocks/>
                  </p:cNvCxnSpPr>
                  <p:nvPr/>
                </p:nvCxnSpPr>
                <p:spPr>
                  <a:xfrm rot="5400000">
                    <a:off x="4757966" y="1327448"/>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7516A6C5-5E4A-4C01-BDAC-09529446E958}"/>
                      </a:ext>
                    </a:extLst>
                  </p:cNvPr>
                  <p:cNvCxnSpPr>
                    <a:cxnSpLocks/>
                  </p:cNvCxnSpPr>
                  <p:nvPr/>
                </p:nvCxnSpPr>
                <p:spPr>
                  <a:xfrm rot="5400000">
                    <a:off x="4757966" y="1975519"/>
                    <a:ext cx="0" cy="17065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44" name="Group 343">
                <a:extLst>
                  <a:ext uri="{FF2B5EF4-FFF2-40B4-BE49-F238E27FC236}">
                    <a16:creationId xmlns:a16="http://schemas.microsoft.com/office/drawing/2014/main" id="{2A1EB9D0-B784-4D99-92C6-8AED3E9FC3D7}"/>
                  </a:ext>
                </a:extLst>
              </p:cNvPr>
              <p:cNvGrpSpPr/>
              <p:nvPr/>
            </p:nvGrpSpPr>
            <p:grpSpPr>
              <a:xfrm>
                <a:off x="5238598" y="4565206"/>
                <a:ext cx="72000" cy="81804"/>
                <a:chOff x="5236592" y="4565206"/>
                <a:chExt cx="72000" cy="81804"/>
              </a:xfrm>
            </p:grpSpPr>
            <p:sp>
              <p:nvSpPr>
                <p:cNvPr id="345" name="Oval 344">
                  <a:extLst>
                    <a:ext uri="{FF2B5EF4-FFF2-40B4-BE49-F238E27FC236}">
                      <a16:creationId xmlns:a16="http://schemas.microsoft.com/office/drawing/2014/main" id="{FD42C6A9-A154-4718-8CAC-2805DDCC1BAA}"/>
                    </a:ext>
                  </a:extLst>
                </p:cNvPr>
                <p:cNvSpPr/>
                <p:nvPr/>
              </p:nvSpPr>
              <p:spPr>
                <a:xfrm>
                  <a:off x="5236592" y="45734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346" name="Group 345">
                  <a:extLst>
                    <a:ext uri="{FF2B5EF4-FFF2-40B4-BE49-F238E27FC236}">
                      <a16:creationId xmlns:a16="http://schemas.microsoft.com/office/drawing/2014/main" id="{E5D6D704-4778-48D9-8081-10E3665BCDE1}"/>
                    </a:ext>
                  </a:extLst>
                </p:cNvPr>
                <p:cNvGrpSpPr/>
                <p:nvPr/>
              </p:nvGrpSpPr>
              <p:grpSpPr>
                <a:xfrm>
                  <a:off x="5242679" y="4565206"/>
                  <a:ext cx="60118" cy="81804"/>
                  <a:chOff x="4672637" y="1412776"/>
                  <a:chExt cx="170657" cy="648072"/>
                </a:xfrm>
              </p:grpSpPr>
              <p:cxnSp>
                <p:nvCxnSpPr>
                  <p:cNvPr id="347" name="Straight Connector 346">
                    <a:extLst>
                      <a:ext uri="{FF2B5EF4-FFF2-40B4-BE49-F238E27FC236}">
                        <a16:creationId xmlns:a16="http://schemas.microsoft.com/office/drawing/2014/main" id="{4F9D02F6-5F69-4F40-B12A-B81957CAE6B9}"/>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E765D44-B2F1-4421-86F9-EC3986BE8792}"/>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9F051E5-E1D3-4BC8-AC65-73D7444CBD32}"/>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0" name="Group 359">
            <a:extLst>
              <a:ext uri="{FF2B5EF4-FFF2-40B4-BE49-F238E27FC236}">
                <a16:creationId xmlns:a16="http://schemas.microsoft.com/office/drawing/2014/main" id="{E55ACAF2-05E7-433C-90EA-1DEF97FC4AB5}"/>
              </a:ext>
            </a:extLst>
          </p:cNvPr>
          <p:cNvGrpSpPr/>
          <p:nvPr/>
        </p:nvGrpSpPr>
        <p:grpSpPr>
          <a:xfrm>
            <a:off x="2646662" y="4869160"/>
            <a:ext cx="2168656" cy="1089184"/>
            <a:chOff x="4201946" y="4989874"/>
            <a:chExt cx="2168656" cy="1247291"/>
          </a:xfrm>
        </p:grpSpPr>
        <p:graphicFrame>
          <p:nvGraphicFramePr>
            <p:cNvPr id="361" name="Chart 360">
              <a:extLst>
                <a:ext uri="{FF2B5EF4-FFF2-40B4-BE49-F238E27FC236}">
                  <a16:creationId xmlns:a16="http://schemas.microsoft.com/office/drawing/2014/main" id="{F0FBB536-01D2-4DA9-9F9B-74E5C653FE3C}"/>
                </a:ext>
              </a:extLst>
            </p:cNvPr>
            <p:cNvGraphicFramePr/>
            <p:nvPr>
              <p:extLst>
                <p:ext uri="{D42A27DB-BD31-4B8C-83A1-F6EECF244321}">
                  <p14:modId xmlns:p14="http://schemas.microsoft.com/office/powerpoint/2010/main" val="1876761527"/>
                </p:ext>
              </p:extLst>
            </p:nvPr>
          </p:nvGraphicFramePr>
          <p:xfrm>
            <a:off x="4201946" y="4989874"/>
            <a:ext cx="2168656" cy="1247291"/>
          </p:xfrm>
          <a:graphic>
            <a:graphicData uri="http://schemas.openxmlformats.org/drawingml/2006/chart">
              <c:chart xmlns:c="http://schemas.openxmlformats.org/drawingml/2006/chart" xmlns:r="http://schemas.openxmlformats.org/officeDocument/2006/relationships" r:id="rId31"/>
            </a:graphicData>
          </a:graphic>
        </p:graphicFrame>
        <p:grpSp>
          <p:nvGrpSpPr>
            <p:cNvPr id="362" name="Group 361">
              <a:extLst>
                <a:ext uri="{FF2B5EF4-FFF2-40B4-BE49-F238E27FC236}">
                  <a16:creationId xmlns:a16="http://schemas.microsoft.com/office/drawing/2014/main" id="{19B7C495-1E12-4EB2-B0E5-8E3E3B2F9B0F}"/>
                </a:ext>
              </a:extLst>
            </p:cNvPr>
            <p:cNvGrpSpPr/>
            <p:nvPr/>
          </p:nvGrpSpPr>
          <p:grpSpPr>
            <a:xfrm>
              <a:off x="5036844" y="5134397"/>
              <a:ext cx="1097633" cy="697309"/>
              <a:chOff x="5036844" y="5134397"/>
              <a:chExt cx="1097633" cy="697309"/>
            </a:xfrm>
          </p:grpSpPr>
          <p:sp>
            <p:nvSpPr>
              <p:cNvPr id="363" name="Oval 362">
                <a:extLst>
                  <a:ext uri="{FF2B5EF4-FFF2-40B4-BE49-F238E27FC236}">
                    <a16:creationId xmlns:a16="http://schemas.microsoft.com/office/drawing/2014/main" id="{A7ACCA5A-1A37-441F-88CE-D291C8F2FF49}"/>
                  </a:ext>
                </a:extLst>
              </p:cNvPr>
              <p:cNvSpPr/>
              <p:nvPr/>
            </p:nvSpPr>
            <p:spPr>
              <a:xfrm>
                <a:off x="5036844" y="5198786"/>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64" name="Isosceles Triangle 363">
                <a:extLst>
                  <a:ext uri="{FF2B5EF4-FFF2-40B4-BE49-F238E27FC236}">
                    <a16:creationId xmlns:a16="http://schemas.microsoft.com/office/drawing/2014/main" id="{D52481E0-663F-424A-8FE5-980BB37F4ECB}"/>
                  </a:ext>
                </a:extLst>
              </p:cNvPr>
              <p:cNvSpPr/>
              <p:nvPr/>
            </p:nvSpPr>
            <p:spPr>
              <a:xfrm>
                <a:off x="5170155" y="5194951"/>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65" name="Oval 364">
                <a:extLst>
                  <a:ext uri="{FF2B5EF4-FFF2-40B4-BE49-F238E27FC236}">
                    <a16:creationId xmlns:a16="http://schemas.microsoft.com/office/drawing/2014/main" id="{2AB268CF-8B5A-4CB0-9616-123E095A87E3}"/>
                  </a:ext>
                </a:extLst>
              </p:cNvPr>
              <p:cNvSpPr/>
              <p:nvPr/>
            </p:nvSpPr>
            <p:spPr>
              <a:xfrm>
                <a:off x="5923609" y="57597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66" name="Rectangle 365">
                <a:extLst>
                  <a:ext uri="{FF2B5EF4-FFF2-40B4-BE49-F238E27FC236}">
                    <a16:creationId xmlns:a16="http://schemas.microsoft.com/office/drawing/2014/main" id="{A2D2720B-49D8-44DD-9850-D791F0370AF6}"/>
                  </a:ext>
                </a:extLst>
              </p:cNvPr>
              <p:cNvSpPr/>
              <p:nvPr/>
            </p:nvSpPr>
            <p:spPr>
              <a:xfrm>
                <a:off x="6062477" y="5758651"/>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grpSp>
            <p:nvGrpSpPr>
              <p:cNvPr id="367" name="Group 366">
                <a:extLst>
                  <a:ext uri="{FF2B5EF4-FFF2-40B4-BE49-F238E27FC236}">
                    <a16:creationId xmlns:a16="http://schemas.microsoft.com/office/drawing/2014/main" id="{64483DFB-C62E-447B-AFC3-C6BAF384789F}"/>
                  </a:ext>
                </a:extLst>
              </p:cNvPr>
              <p:cNvGrpSpPr/>
              <p:nvPr/>
            </p:nvGrpSpPr>
            <p:grpSpPr>
              <a:xfrm>
                <a:off x="5802077" y="5149880"/>
                <a:ext cx="60118" cy="138876"/>
                <a:chOff x="4672637" y="1412776"/>
                <a:chExt cx="170657" cy="648072"/>
              </a:xfrm>
            </p:grpSpPr>
            <p:cxnSp>
              <p:nvCxnSpPr>
                <p:cNvPr id="375" name="Straight Connector 374">
                  <a:extLst>
                    <a:ext uri="{FF2B5EF4-FFF2-40B4-BE49-F238E27FC236}">
                      <a16:creationId xmlns:a16="http://schemas.microsoft.com/office/drawing/2014/main" id="{88D045F9-4456-436D-9A72-BFC70E7505DC}"/>
                    </a:ext>
                  </a:extLst>
                </p:cNvPr>
                <p:cNvCxnSpPr/>
                <p:nvPr/>
              </p:nvCxnSpPr>
              <p:spPr>
                <a:xfrm>
                  <a:off x="4757966" y="1412776"/>
                  <a:ext cx="0" cy="64807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03018552-EDE6-4A4D-9481-30A0CEED4AB0}"/>
                    </a:ext>
                  </a:extLst>
                </p:cNvPr>
                <p:cNvCxnSpPr>
                  <a:cxnSpLocks/>
                </p:cNvCxnSpPr>
                <p:nvPr/>
              </p:nvCxnSpPr>
              <p:spPr>
                <a:xfrm rot="5400000">
                  <a:off x="4757966" y="1327448"/>
                  <a:ext cx="0" cy="17065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CF9A56D0-AAF5-4A64-A3DD-E882C5DC5DE5}"/>
                    </a:ext>
                  </a:extLst>
                </p:cNvPr>
                <p:cNvCxnSpPr>
                  <a:cxnSpLocks/>
                </p:cNvCxnSpPr>
                <p:nvPr/>
              </p:nvCxnSpPr>
              <p:spPr>
                <a:xfrm rot="5400000">
                  <a:off x="4757966" y="1975519"/>
                  <a:ext cx="0" cy="17065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68" name="Rectangle 367">
                <a:extLst>
                  <a:ext uri="{FF2B5EF4-FFF2-40B4-BE49-F238E27FC236}">
                    <a16:creationId xmlns:a16="http://schemas.microsoft.com/office/drawing/2014/main" id="{92221810-E6E5-4E2C-8A3E-411B457FD584}"/>
                  </a:ext>
                </a:extLst>
              </p:cNvPr>
              <p:cNvSpPr/>
              <p:nvPr/>
            </p:nvSpPr>
            <p:spPr>
              <a:xfrm>
                <a:off x="5442351" y="5756985"/>
                <a:ext cx="72000" cy="72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p>
            </p:txBody>
          </p:sp>
          <p:sp>
            <p:nvSpPr>
              <p:cNvPr id="369" name="Oval 368">
                <a:extLst>
                  <a:ext uri="{FF2B5EF4-FFF2-40B4-BE49-F238E27FC236}">
                    <a16:creationId xmlns:a16="http://schemas.microsoft.com/office/drawing/2014/main" id="{D7C3FAB3-C6E4-4D4D-9276-3280976FE563}"/>
                  </a:ext>
                </a:extLst>
              </p:cNvPr>
              <p:cNvSpPr/>
              <p:nvPr/>
            </p:nvSpPr>
            <p:spPr>
              <a:xfrm>
                <a:off x="5302795" y="57597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70" name="Isosceles Triangle 369">
                <a:extLst>
                  <a:ext uri="{FF2B5EF4-FFF2-40B4-BE49-F238E27FC236}">
                    <a16:creationId xmlns:a16="http://schemas.microsoft.com/office/drawing/2014/main" id="{D525798F-F676-44A0-8D60-56578C93BBBD}"/>
                  </a:ext>
                </a:extLst>
              </p:cNvPr>
              <p:cNvSpPr/>
              <p:nvPr/>
            </p:nvSpPr>
            <p:spPr>
              <a:xfrm>
                <a:off x="5797661" y="5170432"/>
                <a:ext cx="72000" cy="7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nvGrpSpPr>
              <p:cNvPr id="371" name="Group 370">
                <a:extLst>
                  <a:ext uri="{FF2B5EF4-FFF2-40B4-BE49-F238E27FC236}">
                    <a16:creationId xmlns:a16="http://schemas.microsoft.com/office/drawing/2014/main" id="{850E159C-E993-4F6F-B571-DC080DEFE1E3}"/>
                  </a:ext>
                </a:extLst>
              </p:cNvPr>
              <p:cNvGrpSpPr/>
              <p:nvPr/>
            </p:nvGrpSpPr>
            <p:grpSpPr>
              <a:xfrm>
                <a:off x="5043286" y="5134397"/>
                <a:ext cx="60118" cy="209128"/>
                <a:chOff x="4672637" y="1412776"/>
                <a:chExt cx="170657" cy="648072"/>
              </a:xfrm>
            </p:grpSpPr>
            <p:cxnSp>
              <p:nvCxnSpPr>
                <p:cNvPr id="372" name="Straight Connector 371">
                  <a:extLst>
                    <a:ext uri="{FF2B5EF4-FFF2-40B4-BE49-F238E27FC236}">
                      <a16:creationId xmlns:a16="http://schemas.microsoft.com/office/drawing/2014/main" id="{00745839-8FC0-4136-AD68-27F12165301C}"/>
                    </a:ext>
                  </a:extLst>
                </p:cNvPr>
                <p:cNvCxnSpPr/>
                <p:nvPr/>
              </p:nvCxnSpPr>
              <p:spPr>
                <a:xfrm>
                  <a:off x="4757966" y="1412776"/>
                  <a:ext cx="0" cy="64807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C44FC8C-8F26-48A6-B935-291AED66BCF3}"/>
                    </a:ext>
                  </a:extLst>
                </p:cNvPr>
                <p:cNvCxnSpPr>
                  <a:cxnSpLocks/>
                </p:cNvCxnSpPr>
                <p:nvPr/>
              </p:nvCxnSpPr>
              <p:spPr>
                <a:xfrm rot="5400000">
                  <a:off x="4757966" y="1327448"/>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EE6BBB38-7A95-44D8-B6DB-F5AE74859F94}"/>
                    </a:ext>
                  </a:extLst>
                </p:cNvPr>
                <p:cNvCxnSpPr>
                  <a:cxnSpLocks/>
                </p:cNvCxnSpPr>
                <p:nvPr/>
              </p:nvCxnSpPr>
              <p:spPr>
                <a:xfrm rot="5400000">
                  <a:off x="4757966" y="1975519"/>
                  <a:ext cx="0" cy="17065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nvGrpSpPr>
          <p:cNvPr id="414" name="Group 413">
            <a:extLst>
              <a:ext uri="{FF2B5EF4-FFF2-40B4-BE49-F238E27FC236}">
                <a16:creationId xmlns:a16="http://schemas.microsoft.com/office/drawing/2014/main" id="{9401D2AA-E11B-4453-8A6A-229B981C2E11}"/>
              </a:ext>
            </a:extLst>
          </p:cNvPr>
          <p:cNvGrpSpPr/>
          <p:nvPr/>
        </p:nvGrpSpPr>
        <p:grpSpPr>
          <a:xfrm>
            <a:off x="2605028" y="2678694"/>
            <a:ext cx="475741" cy="750306"/>
            <a:chOff x="3979814" y="2570832"/>
            <a:chExt cx="809761" cy="1310474"/>
          </a:xfrm>
        </p:grpSpPr>
        <p:sp>
          <p:nvSpPr>
            <p:cNvPr id="415" name="Freihandform 15">
              <a:extLst>
                <a:ext uri="{FF2B5EF4-FFF2-40B4-BE49-F238E27FC236}">
                  <a16:creationId xmlns:a16="http://schemas.microsoft.com/office/drawing/2014/main" id="{B511024D-C3F0-4D9A-A96E-179A6C8CC6DB}"/>
                </a:ext>
              </a:extLst>
            </p:cNvPr>
            <p:cNvSpPr>
              <a:spLocks noChangeAspect="1"/>
            </p:cNvSpPr>
            <p:nvPr/>
          </p:nvSpPr>
          <p:spPr>
            <a:xfrm>
              <a:off x="4560788" y="2570832"/>
              <a:ext cx="228787" cy="643992"/>
            </a:xfrm>
            <a:custGeom>
              <a:avLst/>
              <a:gdLst>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95396 w 1185833"/>
                <a:gd name="connsiteY167" fmla="*/ 409925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69464 w 1185833"/>
                <a:gd name="connsiteY153" fmla="*/ 18573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9445"/>
                <a:gd name="connsiteX1" fmla="*/ 80519 w 1185833"/>
                <a:gd name="connsiteY1" fmla="*/ 1745839 h 3339445"/>
                <a:gd name="connsiteX2" fmla="*/ 80519 w 1185833"/>
                <a:gd name="connsiteY2" fmla="*/ 1745839 h 3339445"/>
                <a:gd name="connsiteX3" fmla="*/ 106139 w 1185833"/>
                <a:gd name="connsiteY3" fmla="*/ 1723879 h 3339445"/>
                <a:gd name="connsiteX4" fmla="*/ 106139 w 1185833"/>
                <a:gd name="connsiteY4" fmla="*/ 1723879 h 3339445"/>
                <a:gd name="connsiteX5" fmla="*/ 157379 w 1185833"/>
                <a:gd name="connsiteY5" fmla="*/ 1775120 h 3339445"/>
                <a:gd name="connsiteX6" fmla="*/ 157379 w 1185833"/>
                <a:gd name="connsiteY6" fmla="*/ 1775120 h 3339445"/>
                <a:gd name="connsiteX7" fmla="*/ 193979 w 1185833"/>
                <a:gd name="connsiteY7" fmla="*/ 1770004 h 3339445"/>
                <a:gd name="connsiteX8" fmla="*/ 161039 w 1185833"/>
                <a:gd name="connsiteY8" fmla="*/ 1701919 h 3339445"/>
                <a:gd name="connsiteX9" fmla="*/ 142739 w 1185833"/>
                <a:gd name="connsiteY9" fmla="*/ 1636038 h 3339445"/>
                <a:gd name="connsiteX10" fmla="*/ 113459 w 1185833"/>
                <a:gd name="connsiteY10" fmla="*/ 1610418 h 3339445"/>
                <a:gd name="connsiteX11" fmla="*/ 95159 w 1185833"/>
                <a:gd name="connsiteY11" fmla="*/ 1581137 h 3339445"/>
                <a:gd name="connsiteX12" fmla="*/ 95159 w 1185833"/>
                <a:gd name="connsiteY12" fmla="*/ 1581137 h 3339445"/>
                <a:gd name="connsiteX13" fmla="*/ 117119 w 1185833"/>
                <a:gd name="connsiteY13" fmla="*/ 1460356 h 3339445"/>
                <a:gd name="connsiteX14" fmla="*/ 164699 w 1185833"/>
                <a:gd name="connsiteY14" fmla="*/ 1372515 h 3339445"/>
                <a:gd name="connsiteX15" fmla="*/ 175679 w 1185833"/>
                <a:gd name="connsiteY15" fmla="*/ 1310294 h 3339445"/>
                <a:gd name="connsiteX16" fmla="*/ 186659 w 1185833"/>
                <a:gd name="connsiteY16" fmla="*/ 1273694 h 3339445"/>
                <a:gd name="connsiteX17" fmla="*/ 193979 w 1185833"/>
                <a:gd name="connsiteY17" fmla="*/ 1211473 h 3339445"/>
                <a:gd name="connsiteX18" fmla="*/ 201299 w 1185833"/>
                <a:gd name="connsiteY18" fmla="*/ 1149253 h 3339445"/>
                <a:gd name="connsiteX19" fmla="*/ 201299 w 1185833"/>
                <a:gd name="connsiteY19" fmla="*/ 1149253 h 3339445"/>
                <a:gd name="connsiteX20" fmla="*/ 223258 w 1185833"/>
                <a:gd name="connsiteY20" fmla="*/ 1072392 h 3339445"/>
                <a:gd name="connsiteX21" fmla="*/ 241558 w 1185833"/>
                <a:gd name="connsiteY21" fmla="*/ 1035791 h 3339445"/>
                <a:gd name="connsiteX22" fmla="*/ 256198 w 1185833"/>
                <a:gd name="connsiteY22" fmla="*/ 988211 h 3339445"/>
                <a:gd name="connsiteX23" fmla="*/ 270838 w 1185833"/>
                <a:gd name="connsiteY23" fmla="*/ 951611 h 3339445"/>
                <a:gd name="connsiteX24" fmla="*/ 296458 w 1185833"/>
                <a:gd name="connsiteY24" fmla="*/ 878410 h 3339445"/>
                <a:gd name="connsiteX25" fmla="*/ 300118 w 1185833"/>
                <a:gd name="connsiteY25" fmla="*/ 991871 h 3339445"/>
                <a:gd name="connsiteX26" fmla="*/ 303778 w 1185833"/>
                <a:gd name="connsiteY26" fmla="*/ 1101672 h 3339445"/>
                <a:gd name="connsiteX27" fmla="*/ 303778 w 1185833"/>
                <a:gd name="connsiteY27" fmla="*/ 1207813 h 3339445"/>
                <a:gd name="connsiteX28" fmla="*/ 314758 w 1185833"/>
                <a:gd name="connsiteY28" fmla="*/ 1306634 h 3339445"/>
                <a:gd name="connsiteX29" fmla="*/ 307438 w 1185833"/>
                <a:gd name="connsiteY29" fmla="*/ 1379835 h 3339445"/>
                <a:gd name="connsiteX30" fmla="*/ 278158 w 1185833"/>
                <a:gd name="connsiteY30" fmla="*/ 1504277 h 3339445"/>
                <a:gd name="connsiteX31" fmla="*/ 270838 w 1185833"/>
                <a:gd name="connsiteY31" fmla="*/ 1570157 h 3339445"/>
                <a:gd name="connsiteX32" fmla="*/ 270838 w 1185833"/>
                <a:gd name="connsiteY32" fmla="*/ 1628718 h 3339445"/>
                <a:gd name="connsiteX33" fmla="*/ 261578 w 1185833"/>
                <a:gd name="connsiteY33" fmla="*/ 1731199 h 3339445"/>
                <a:gd name="connsiteX34" fmla="*/ 268898 w 1185833"/>
                <a:gd name="connsiteY34" fmla="*/ 1853435 h 3339445"/>
                <a:gd name="connsiteX35" fmla="*/ 295973 w 1185833"/>
                <a:gd name="connsiteY35" fmla="*/ 1995737 h 3339445"/>
                <a:gd name="connsiteX36" fmla="*/ 318418 w 1185833"/>
                <a:gd name="connsiteY36" fmla="*/ 2100643 h 3339445"/>
                <a:gd name="connsiteX37" fmla="*/ 325738 w 1185833"/>
                <a:gd name="connsiteY37" fmla="*/ 2155764 h 3339445"/>
                <a:gd name="connsiteX38" fmla="*/ 329398 w 1185833"/>
                <a:gd name="connsiteY38" fmla="*/ 2324126 h 3339445"/>
                <a:gd name="connsiteX39" fmla="*/ 322078 w 1185833"/>
                <a:gd name="connsiteY39" fmla="*/ 2426607 h 3339445"/>
                <a:gd name="connsiteX40" fmla="*/ 314758 w 1185833"/>
                <a:gd name="connsiteY40" fmla="*/ 2499807 h 3339445"/>
                <a:gd name="connsiteX41" fmla="*/ 314758 w 1185833"/>
                <a:gd name="connsiteY41" fmla="*/ 2598629 h 3339445"/>
                <a:gd name="connsiteX42" fmla="*/ 325738 w 1185833"/>
                <a:gd name="connsiteY42" fmla="*/ 2704770 h 3339445"/>
                <a:gd name="connsiteX43" fmla="*/ 358678 w 1185833"/>
                <a:gd name="connsiteY43" fmla="*/ 2807251 h 3339445"/>
                <a:gd name="connsiteX44" fmla="*/ 391618 w 1185833"/>
                <a:gd name="connsiteY44" fmla="*/ 2935352 h 3339445"/>
                <a:gd name="connsiteX45" fmla="*/ 409917 w 1185833"/>
                <a:gd name="connsiteY45" fmla="*/ 3026853 h 3339445"/>
                <a:gd name="connsiteX46" fmla="*/ 417237 w 1185833"/>
                <a:gd name="connsiteY46" fmla="*/ 3085414 h 3339445"/>
                <a:gd name="connsiteX47" fmla="*/ 417237 w 1185833"/>
                <a:gd name="connsiteY47" fmla="*/ 3085414 h 3339445"/>
                <a:gd name="connsiteX48" fmla="*/ 406257 w 1185833"/>
                <a:gd name="connsiteY48" fmla="*/ 3158615 h 3339445"/>
                <a:gd name="connsiteX49" fmla="*/ 380638 w 1185833"/>
                <a:gd name="connsiteY49" fmla="*/ 3231815 h 3339445"/>
                <a:gd name="connsiteX50" fmla="*/ 362338 w 1185833"/>
                <a:gd name="connsiteY50" fmla="*/ 3261096 h 3339445"/>
                <a:gd name="connsiteX51" fmla="*/ 358678 w 1185833"/>
                <a:gd name="connsiteY51" fmla="*/ 3290376 h 3339445"/>
                <a:gd name="connsiteX52" fmla="*/ 358678 w 1185833"/>
                <a:gd name="connsiteY52" fmla="*/ 3290376 h 3339445"/>
                <a:gd name="connsiteX53" fmla="*/ 417237 w 1185833"/>
                <a:gd name="connsiteY53" fmla="*/ 3326977 h 3339445"/>
                <a:gd name="connsiteX54" fmla="*/ 417237 w 1185833"/>
                <a:gd name="connsiteY54" fmla="*/ 3326977 h 3339445"/>
                <a:gd name="connsiteX55" fmla="*/ 508737 w 1185833"/>
                <a:gd name="connsiteY55" fmla="*/ 3334297 h 3339445"/>
                <a:gd name="connsiteX56" fmla="*/ 541677 w 1185833"/>
                <a:gd name="connsiteY56" fmla="*/ 3321597 h 3339445"/>
                <a:gd name="connsiteX57" fmla="*/ 527037 w 1185833"/>
                <a:gd name="connsiteY57" fmla="*/ 3264756 h 3339445"/>
                <a:gd name="connsiteX58" fmla="*/ 538017 w 1185833"/>
                <a:gd name="connsiteY58" fmla="*/ 3176915 h 3339445"/>
                <a:gd name="connsiteX59" fmla="*/ 523377 w 1185833"/>
                <a:gd name="connsiteY59" fmla="*/ 3129334 h 3339445"/>
                <a:gd name="connsiteX60" fmla="*/ 530697 w 1185833"/>
                <a:gd name="connsiteY60" fmla="*/ 3085414 h 3339445"/>
                <a:gd name="connsiteX61" fmla="*/ 538017 w 1185833"/>
                <a:gd name="connsiteY61" fmla="*/ 3048813 h 3339445"/>
                <a:gd name="connsiteX62" fmla="*/ 519717 w 1185833"/>
                <a:gd name="connsiteY62" fmla="*/ 3001233 h 3339445"/>
                <a:gd name="connsiteX63" fmla="*/ 519717 w 1185833"/>
                <a:gd name="connsiteY63" fmla="*/ 2920712 h 3339445"/>
                <a:gd name="connsiteX64" fmla="*/ 534357 w 1185833"/>
                <a:gd name="connsiteY64" fmla="*/ 2788951 h 3339445"/>
                <a:gd name="connsiteX65" fmla="*/ 541677 w 1185833"/>
                <a:gd name="connsiteY65" fmla="*/ 2697450 h 3339445"/>
                <a:gd name="connsiteX66" fmla="*/ 545337 w 1185833"/>
                <a:gd name="connsiteY66" fmla="*/ 2591308 h 3339445"/>
                <a:gd name="connsiteX67" fmla="*/ 541677 w 1185833"/>
                <a:gd name="connsiteY67" fmla="*/ 2536408 h 3339445"/>
                <a:gd name="connsiteX68" fmla="*/ 530697 w 1185833"/>
                <a:gd name="connsiteY68" fmla="*/ 2477847 h 3339445"/>
                <a:gd name="connsiteX69" fmla="*/ 530697 w 1185833"/>
                <a:gd name="connsiteY69" fmla="*/ 2477847 h 3339445"/>
                <a:gd name="connsiteX70" fmla="*/ 527037 w 1185833"/>
                <a:gd name="connsiteY70" fmla="*/ 2397326 h 3339445"/>
                <a:gd name="connsiteX71" fmla="*/ 541677 w 1185833"/>
                <a:gd name="connsiteY71" fmla="*/ 2320466 h 3339445"/>
                <a:gd name="connsiteX72" fmla="*/ 548997 w 1185833"/>
                <a:gd name="connsiteY72" fmla="*/ 2225304 h 3339445"/>
                <a:gd name="connsiteX73" fmla="*/ 556317 w 1185833"/>
                <a:gd name="connsiteY73" fmla="*/ 2108183 h 3339445"/>
                <a:gd name="connsiteX74" fmla="*/ 570956 w 1185833"/>
                <a:gd name="connsiteY74" fmla="*/ 2016682 h 3339445"/>
                <a:gd name="connsiteX75" fmla="*/ 570956 w 1185833"/>
                <a:gd name="connsiteY75" fmla="*/ 1943481 h 3339445"/>
                <a:gd name="connsiteX76" fmla="*/ 578276 w 1185833"/>
                <a:gd name="connsiteY76" fmla="*/ 1873941 h 3339445"/>
                <a:gd name="connsiteX77" fmla="*/ 585596 w 1185833"/>
                <a:gd name="connsiteY77" fmla="*/ 1811720 h 3339445"/>
                <a:gd name="connsiteX78" fmla="*/ 596576 w 1185833"/>
                <a:gd name="connsiteY78" fmla="*/ 1767799 h 3339445"/>
                <a:gd name="connsiteX79" fmla="*/ 611216 w 1185833"/>
                <a:gd name="connsiteY79" fmla="*/ 1939821 h 3339445"/>
                <a:gd name="connsiteX80" fmla="*/ 611216 w 1185833"/>
                <a:gd name="connsiteY80" fmla="*/ 2042302 h 3339445"/>
                <a:gd name="connsiteX81" fmla="*/ 611216 w 1185833"/>
                <a:gd name="connsiteY81" fmla="*/ 2115503 h 3339445"/>
                <a:gd name="connsiteX82" fmla="*/ 611216 w 1185833"/>
                <a:gd name="connsiteY82" fmla="*/ 2221644 h 3339445"/>
                <a:gd name="connsiteX83" fmla="*/ 622196 w 1185833"/>
                <a:gd name="connsiteY83" fmla="*/ 2309485 h 3339445"/>
                <a:gd name="connsiteX84" fmla="*/ 633176 w 1185833"/>
                <a:gd name="connsiteY84" fmla="*/ 2375366 h 3339445"/>
                <a:gd name="connsiteX85" fmla="*/ 644156 w 1185833"/>
                <a:gd name="connsiteY85" fmla="*/ 2433927 h 3339445"/>
                <a:gd name="connsiteX86" fmla="*/ 636836 w 1185833"/>
                <a:gd name="connsiteY86" fmla="*/ 2496147 h 3339445"/>
                <a:gd name="connsiteX87" fmla="*/ 633176 w 1185833"/>
                <a:gd name="connsiteY87" fmla="*/ 2558368 h 3339445"/>
                <a:gd name="connsiteX88" fmla="*/ 633176 w 1185833"/>
                <a:gd name="connsiteY88" fmla="*/ 2620589 h 3339445"/>
                <a:gd name="connsiteX89" fmla="*/ 647816 w 1185833"/>
                <a:gd name="connsiteY89" fmla="*/ 2690130 h 3339445"/>
                <a:gd name="connsiteX90" fmla="*/ 655136 w 1185833"/>
                <a:gd name="connsiteY90" fmla="*/ 2818231 h 3339445"/>
                <a:gd name="connsiteX91" fmla="*/ 662456 w 1185833"/>
                <a:gd name="connsiteY91" fmla="*/ 2913392 h 3339445"/>
                <a:gd name="connsiteX92" fmla="*/ 662456 w 1185833"/>
                <a:gd name="connsiteY92" fmla="*/ 2968293 h 3339445"/>
                <a:gd name="connsiteX93" fmla="*/ 658796 w 1185833"/>
                <a:gd name="connsiteY93" fmla="*/ 3008553 h 3339445"/>
                <a:gd name="connsiteX94" fmla="*/ 640496 w 1185833"/>
                <a:gd name="connsiteY94" fmla="*/ 3067114 h 3339445"/>
                <a:gd name="connsiteX95" fmla="*/ 644156 w 1185833"/>
                <a:gd name="connsiteY95" fmla="*/ 3100054 h 3339445"/>
                <a:gd name="connsiteX96" fmla="*/ 644156 w 1185833"/>
                <a:gd name="connsiteY96" fmla="*/ 3100054 h 3339445"/>
                <a:gd name="connsiteX97" fmla="*/ 655136 w 1185833"/>
                <a:gd name="connsiteY97" fmla="*/ 3158615 h 3339445"/>
                <a:gd name="connsiteX98" fmla="*/ 644156 w 1185833"/>
                <a:gd name="connsiteY98" fmla="*/ 3198875 h 3339445"/>
                <a:gd name="connsiteX99" fmla="*/ 644156 w 1185833"/>
                <a:gd name="connsiteY99" fmla="*/ 3198875 h 3339445"/>
                <a:gd name="connsiteX100" fmla="*/ 644156 w 1185833"/>
                <a:gd name="connsiteY100" fmla="*/ 3250116 h 3339445"/>
                <a:gd name="connsiteX101" fmla="*/ 640496 w 1185833"/>
                <a:gd name="connsiteY101" fmla="*/ 3308676 h 3339445"/>
                <a:gd name="connsiteX102" fmla="*/ 640496 w 1185833"/>
                <a:gd name="connsiteY102" fmla="*/ 3337957 h 3339445"/>
                <a:gd name="connsiteX103" fmla="*/ 653196 w 1185833"/>
                <a:gd name="connsiteY103" fmla="*/ 3334782 h 3339445"/>
                <a:gd name="connsiteX104" fmla="*/ 713696 w 1185833"/>
                <a:gd name="connsiteY104" fmla="*/ 3337957 h 3339445"/>
                <a:gd name="connsiteX105" fmla="*/ 812515 w 1185833"/>
                <a:gd name="connsiteY105" fmla="*/ 3323316 h 3339445"/>
                <a:gd name="connsiteX106" fmla="*/ 812515 w 1185833"/>
                <a:gd name="connsiteY106" fmla="*/ 3323316 h 3339445"/>
                <a:gd name="connsiteX107" fmla="*/ 819835 w 1185833"/>
                <a:gd name="connsiteY107" fmla="*/ 3224495 h 3339445"/>
                <a:gd name="connsiteX108" fmla="*/ 775915 w 1185833"/>
                <a:gd name="connsiteY108" fmla="*/ 3151295 h 3339445"/>
                <a:gd name="connsiteX109" fmla="*/ 764935 w 1185833"/>
                <a:gd name="connsiteY109" fmla="*/ 3078094 h 3339445"/>
                <a:gd name="connsiteX110" fmla="*/ 768595 w 1185833"/>
                <a:gd name="connsiteY110" fmla="*/ 3023193 h 3339445"/>
                <a:gd name="connsiteX111" fmla="*/ 801535 w 1185833"/>
                <a:gd name="connsiteY111" fmla="*/ 2895092 h 3339445"/>
                <a:gd name="connsiteX112" fmla="*/ 841795 w 1185833"/>
                <a:gd name="connsiteY112" fmla="*/ 2745030 h 3339445"/>
                <a:gd name="connsiteX113" fmla="*/ 852775 w 1185833"/>
                <a:gd name="connsiteY113" fmla="*/ 2642549 h 3339445"/>
                <a:gd name="connsiteX114" fmla="*/ 871075 w 1185833"/>
                <a:gd name="connsiteY114" fmla="*/ 2529088 h 3339445"/>
                <a:gd name="connsiteX115" fmla="*/ 852775 w 1185833"/>
                <a:gd name="connsiteY115" fmla="*/ 2390006 h 3339445"/>
                <a:gd name="connsiteX116" fmla="*/ 856435 w 1185833"/>
                <a:gd name="connsiteY116" fmla="*/ 2294845 h 3339445"/>
                <a:gd name="connsiteX117" fmla="*/ 882055 w 1185833"/>
                <a:gd name="connsiteY117" fmla="*/ 2097203 h 3339445"/>
                <a:gd name="connsiteX118" fmla="*/ 922314 w 1185833"/>
                <a:gd name="connsiteY118" fmla="*/ 1939821 h 3339445"/>
                <a:gd name="connsiteX119" fmla="*/ 925974 w 1185833"/>
                <a:gd name="connsiteY119" fmla="*/ 1866621 h 3339445"/>
                <a:gd name="connsiteX120" fmla="*/ 925974 w 1185833"/>
                <a:gd name="connsiteY120" fmla="*/ 1866621 h 3339445"/>
                <a:gd name="connsiteX121" fmla="*/ 936954 w 1185833"/>
                <a:gd name="connsiteY121" fmla="*/ 1687279 h 3339445"/>
                <a:gd name="connsiteX122" fmla="*/ 914995 w 1185833"/>
                <a:gd name="connsiteY122" fmla="*/ 1522577 h 3339445"/>
                <a:gd name="connsiteX123" fmla="*/ 907675 w 1185833"/>
                <a:gd name="connsiteY123" fmla="*/ 1423756 h 3339445"/>
                <a:gd name="connsiteX124" fmla="*/ 878395 w 1185833"/>
                <a:gd name="connsiteY124" fmla="*/ 1310294 h 3339445"/>
                <a:gd name="connsiteX125" fmla="*/ 878395 w 1185833"/>
                <a:gd name="connsiteY125" fmla="*/ 1222453 h 3339445"/>
                <a:gd name="connsiteX126" fmla="*/ 882055 w 1185833"/>
                <a:gd name="connsiteY126" fmla="*/ 1123632 h 3339445"/>
                <a:gd name="connsiteX127" fmla="*/ 882055 w 1185833"/>
                <a:gd name="connsiteY127" fmla="*/ 1035791 h 3339445"/>
                <a:gd name="connsiteX128" fmla="*/ 882055 w 1185833"/>
                <a:gd name="connsiteY128" fmla="*/ 969911 h 3339445"/>
                <a:gd name="connsiteX129" fmla="*/ 882055 w 1185833"/>
                <a:gd name="connsiteY129" fmla="*/ 885730 h 3339445"/>
                <a:gd name="connsiteX130" fmla="*/ 882055 w 1185833"/>
                <a:gd name="connsiteY130" fmla="*/ 856449 h 3339445"/>
                <a:gd name="connsiteX131" fmla="*/ 936954 w 1185833"/>
                <a:gd name="connsiteY131" fmla="*/ 1013831 h 3339445"/>
                <a:gd name="connsiteX132" fmla="*/ 969894 w 1185833"/>
                <a:gd name="connsiteY132" fmla="*/ 1108992 h 3339445"/>
                <a:gd name="connsiteX133" fmla="*/ 977214 w 1185833"/>
                <a:gd name="connsiteY133" fmla="*/ 1171213 h 3339445"/>
                <a:gd name="connsiteX134" fmla="*/ 980874 w 1185833"/>
                <a:gd name="connsiteY134" fmla="*/ 1251734 h 3339445"/>
                <a:gd name="connsiteX135" fmla="*/ 1010154 w 1185833"/>
                <a:gd name="connsiteY135" fmla="*/ 1350555 h 3339445"/>
                <a:gd name="connsiteX136" fmla="*/ 1032114 w 1185833"/>
                <a:gd name="connsiteY136" fmla="*/ 1427416 h 3339445"/>
                <a:gd name="connsiteX137" fmla="*/ 1061394 w 1185833"/>
                <a:gd name="connsiteY137" fmla="*/ 1489636 h 3339445"/>
                <a:gd name="connsiteX138" fmla="*/ 1083354 w 1185833"/>
                <a:gd name="connsiteY138" fmla="*/ 1540877 h 3339445"/>
                <a:gd name="connsiteX139" fmla="*/ 1087014 w 1185833"/>
                <a:gd name="connsiteY139" fmla="*/ 1577477 h 3339445"/>
                <a:gd name="connsiteX140" fmla="*/ 1046754 w 1185833"/>
                <a:gd name="connsiteY140" fmla="*/ 1628718 h 3339445"/>
                <a:gd name="connsiteX141" fmla="*/ 1032114 w 1185833"/>
                <a:gd name="connsiteY141" fmla="*/ 1672638 h 3339445"/>
                <a:gd name="connsiteX142" fmla="*/ 1021134 w 1185833"/>
                <a:gd name="connsiteY142" fmla="*/ 1723879 h 3339445"/>
                <a:gd name="connsiteX143" fmla="*/ 991854 w 1185833"/>
                <a:gd name="connsiteY143" fmla="*/ 1764139 h 3339445"/>
                <a:gd name="connsiteX144" fmla="*/ 991854 w 1185833"/>
                <a:gd name="connsiteY144" fmla="*/ 1764139 h 3339445"/>
                <a:gd name="connsiteX145" fmla="*/ 1017474 w 1185833"/>
                <a:gd name="connsiteY145" fmla="*/ 1780235 h 3339445"/>
                <a:gd name="connsiteX146" fmla="*/ 1046754 w 1185833"/>
                <a:gd name="connsiteY146" fmla="*/ 1760479 h 3339445"/>
                <a:gd name="connsiteX147" fmla="*/ 1076034 w 1185833"/>
                <a:gd name="connsiteY147" fmla="*/ 1734859 h 3339445"/>
                <a:gd name="connsiteX148" fmla="*/ 1076034 w 1185833"/>
                <a:gd name="connsiteY148" fmla="*/ 1734859 h 3339445"/>
                <a:gd name="connsiteX149" fmla="*/ 1090673 w 1185833"/>
                <a:gd name="connsiteY149" fmla="*/ 1786100 h 3339445"/>
                <a:gd name="connsiteX150" fmla="*/ 1065054 w 1185833"/>
                <a:gd name="connsiteY150" fmla="*/ 1819040 h 3339445"/>
                <a:gd name="connsiteX151" fmla="*/ 1050414 w 1185833"/>
                <a:gd name="connsiteY151" fmla="*/ 1844660 h 3339445"/>
                <a:gd name="connsiteX152" fmla="*/ 1050414 w 1185833"/>
                <a:gd name="connsiteY152" fmla="*/ 1844660 h 3339445"/>
                <a:gd name="connsiteX153" fmla="*/ 1082164 w 1185833"/>
                <a:gd name="connsiteY153" fmla="*/ 1873235 h 3339445"/>
                <a:gd name="connsiteX154" fmla="*/ 1119953 w 1185833"/>
                <a:gd name="connsiteY154" fmla="*/ 1866621 h 3339445"/>
                <a:gd name="connsiteX155" fmla="*/ 1163873 w 1185833"/>
                <a:gd name="connsiteY155" fmla="*/ 1797080 h 3339445"/>
                <a:gd name="connsiteX156" fmla="*/ 1185833 w 1185833"/>
                <a:gd name="connsiteY156" fmla="*/ 1709239 h 3339445"/>
                <a:gd name="connsiteX157" fmla="*/ 1182173 w 1185833"/>
                <a:gd name="connsiteY157" fmla="*/ 1595778 h 3339445"/>
                <a:gd name="connsiteX158" fmla="*/ 1167533 w 1185833"/>
                <a:gd name="connsiteY158" fmla="*/ 1409116 h 3339445"/>
                <a:gd name="connsiteX159" fmla="*/ 1149233 w 1185833"/>
                <a:gd name="connsiteY159" fmla="*/ 1229774 h 3339445"/>
                <a:gd name="connsiteX160" fmla="*/ 1116293 w 1185833"/>
                <a:gd name="connsiteY160" fmla="*/ 1054092 h 3339445"/>
                <a:gd name="connsiteX161" fmla="*/ 1083354 w 1185833"/>
                <a:gd name="connsiteY161" fmla="*/ 845469 h 3339445"/>
                <a:gd name="connsiteX162" fmla="*/ 1057734 w 1185833"/>
                <a:gd name="connsiteY162" fmla="*/ 688088 h 3339445"/>
                <a:gd name="connsiteX163" fmla="*/ 1010154 w 1185833"/>
                <a:gd name="connsiteY163" fmla="*/ 596587 h 3339445"/>
                <a:gd name="connsiteX164" fmla="*/ 904015 w 1185833"/>
                <a:gd name="connsiteY164" fmla="*/ 530706 h 3339445"/>
                <a:gd name="connsiteX165" fmla="*/ 794215 w 1185833"/>
                <a:gd name="connsiteY165" fmla="*/ 479465 h 3339445"/>
                <a:gd name="connsiteX166" fmla="*/ 724676 w 1185833"/>
                <a:gd name="connsiteY166" fmla="*/ 464825 h 3339445"/>
                <a:gd name="connsiteX167" fmla="*/ 688076 w 1185833"/>
                <a:gd name="connsiteY167" fmla="*/ 442866 h 3339445"/>
                <a:gd name="connsiteX168" fmla="*/ 688076 w 1185833"/>
                <a:gd name="connsiteY168" fmla="*/ 366004 h 3339445"/>
                <a:gd name="connsiteX169" fmla="*/ 724676 w 1185833"/>
                <a:gd name="connsiteY169" fmla="*/ 311104 h 3339445"/>
                <a:gd name="connsiteX170" fmla="*/ 742975 w 1185833"/>
                <a:gd name="connsiteY170" fmla="*/ 234243 h 3339445"/>
                <a:gd name="connsiteX171" fmla="*/ 742975 w 1185833"/>
                <a:gd name="connsiteY171" fmla="*/ 102481 h 3339445"/>
                <a:gd name="connsiteX172" fmla="*/ 691736 w 1185833"/>
                <a:gd name="connsiteY172" fmla="*/ 25620 h 3339445"/>
                <a:gd name="connsiteX173" fmla="*/ 647816 w 1185833"/>
                <a:gd name="connsiteY173" fmla="*/ 3660 h 3339445"/>
                <a:gd name="connsiteX174" fmla="*/ 538017 w 1185833"/>
                <a:gd name="connsiteY174" fmla="*/ 0 h 3339445"/>
                <a:gd name="connsiteX175" fmla="*/ 475797 w 1185833"/>
                <a:gd name="connsiteY175" fmla="*/ 29280 h 3339445"/>
                <a:gd name="connsiteX176" fmla="*/ 428217 w 1185833"/>
                <a:gd name="connsiteY176" fmla="*/ 113461 h 3339445"/>
                <a:gd name="connsiteX177" fmla="*/ 428217 w 1185833"/>
                <a:gd name="connsiteY177" fmla="*/ 259863 h 3339445"/>
                <a:gd name="connsiteX178" fmla="*/ 457497 w 1185833"/>
                <a:gd name="connsiteY178" fmla="*/ 347704 h 3339445"/>
                <a:gd name="connsiteX179" fmla="*/ 475797 w 1185833"/>
                <a:gd name="connsiteY179" fmla="*/ 380644 h 3339445"/>
                <a:gd name="connsiteX180" fmla="*/ 479457 w 1185833"/>
                <a:gd name="connsiteY180" fmla="*/ 457506 h 3339445"/>
                <a:gd name="connsiteX181" fmla="*/ 424557 w 1185833"/>
                <a:gd name="connsiteY181" fmla="*/ 472145 h 3339445"/>
                <a:gd name="connsiteX182" fmla="*/ 274498 w 1185833"/>
                <a:gd name="connsiteY182" fmla="*/ 538026 h 3339445"/>
                <a:gd name="connsiteX183" fmla="*/ 179339 w 1185833"/>
                <a:gd name="connsiteY183" fmla="*/ 603907 h 3339445"/>
                <a:gd name="connsiteX184" fmla="*/ 142739 w 1185833"/>
                <a:gd name="connsiteY184" fmla="*/ 647827 h 3339445"/>
                <a:gd name="connsiteX185" fmla="*/ 109799 w 1185833"/>
                <a:gd name="connsiteY185" fmla="*/ 808869 h 3339445"/>
                <a:gd name="connsiteX186" fmla="*/ 80519 w 1185833"/>
                <a:gd name="connsiteY186" fmla="*/ 991871 h 3339445"/>
                <a:gd name="connsiteX187" fmla="*/ 43920 w 1185833"/>
                <a:gd name="connsiteY187" fmla="*/ 1171213 h 3339445"/>
                <a:gd name="connsiteX188" fmla="*/ 25620 w 1185833"/>
                <a:gd name="connsiteY188" fmla="*/ 1273694 h 3339445"/>
                <a:gd name="connsiteX189" fmla="*/ 25620 w 1185833"/>
                <a:gd name="connsiteY189" fmla="*/ 1324935 h 3339445"/>
                <a:gd name="connsiteX190" fmla="*/ 25620 w 1185833"/>
                <a:gd name="connsiteY190" fmla="*/ 1390815 h 3339445"/>
                <a:gd name="connsiteX191" fmla="*/ 10980 w 1185833"/>
                <a:gd name="connsiteY191" fmla="*/ 1496956 h 3339445"/>
                <a:gd name="connsiteX192" fmla="*/ 3660 w 1185833"/>
                <a:gd name="connsiteY192" fmla="*/ 1610418 h 3339445"/>
                <a:gd name="connsiteX193" fmla="*/ 0 w 1185833"/>
                <a:gd name="connsiteY193" fmla="*/ 1712899 h 3339445"/>
                <a:gd name="connsiteX194" fmla="*/ 0 w 1185833"/>
                <a:gd name="connsiteY194" fmla="*/ 1793420 h 3339445"/>
                <a:gd name="connsiteX195" fmla="*/ 40260 w 1185833"/>
                <a:gd name="connsiteY195" fmla="*/ 1862960 h 3339445"/>
                <a:gd name="connsiteX196" fmla="*/ 120779 w 1185833"/>
                <a:gd name="connsiteY196" fmla="*/ 1873941 h 3339445"/>
                <a:gd name="connsiteX197" fmla="*/ 137359 w 1185833"/>
                <a:gd name="connsiteY197" fmla="*/ 1852465 h 3339445"/>
                <a:gd name="connsiteX198" fmla="*/ 124439 w 1185833"/>
                <a:gd name="connsiteY198" fmla="*/ 1815380 h 3339445"/>
                <a:gd name="connsiteX199" fmla="*/ 84179 w 1185833"/>
                <a:gd name="connsiteY199" fmla="*/ 1782440 h 3339445"/>
                <a:gd name="connsiteX0" fmla="*/ 84179 w 1185833"/>
                <a:gd name="connsiteY0" fmla="*/ 1782440 h 3338536"/>
                <a:gd name="connsiteX1" fmla="*/ 80519 w 1185833"/>
                <a:gd name="connsiteY1" fmla="*/ 1745839 h 3338536"/>
                <a:gd name="connsiteX2" fmla="*/ 80519 w 1185833"/>
                <a:gd name="connsiteY2" fmla="*/ 1745839 h 3338536"/>
                <a:gd name="connsiteX3" fmla="*/ 106139 w 1185833"/>
                <a:gd name="connsiteY3" fmla="*/ 1723879 h 3338536"/>
                <a:gd name="connsiteX4" fmla="*/ 106139 w 1185833"/>
                <a:gd name="connsiteY4" fmla="*/ 1723879 h 3338536"/>
                <a:gd name="connsiteX5" fmla="*/ 157379 w 1185833"/>
                <a:gd name="connsiteY5" fmla="*/ 1775120 h 3338536"/>
                <a:gd name="connsiteX6" fmla="*/ 157379 w 1185833"/>
                <a:gd name="connsiteY6" fmla="*/ 1775120 h 3338536"/>
                <a:gd name="connsiteX7" fmla="*/ 193979 w 1185833"/>
                <a:gd name="connsiteY7" fmla="*/ 1770004 h 3338536"/>
                <a:gd name="connsiteX8" fmla="*/ 161039 w 1185833"/>
                <a:gd name="connsiteY8" fmla="*/ 1701919 h 3338536"/>
                <a:gd name="connsiteX9" fmla="*/ 142739 w 1185833"/>
                <a:gd name="connsiteY9" fmla="*/ 1636038 h 3338536"/>
                <a:gd name="connsiteX10" fmla="*/ 113459 w 1185833"/>
                <a:gd name="connsiteY10" fmla="*/ 1610418 h 3338536"/>
                <a:gd name="connsiteX11" fmla="*/ 95159 w 1185833"/>
                <a:gd name="connsiteY11" fmla="*/ 1581137 h 3338536"/>
                <a:gd name="connsiteX12" fmla="*/ 95159 w 1185833"/>
                <a:gd name="connsiteY12" fmla="*/ 1581137 h 3338536"/>
                <a:gd name="connsiteX13" fmla="*/ 117119 w 1185833"/>
                <a:gd name="connsiteY13" fmla="*/ 1460356 h 3338536"/>
                <a:gd name="connsiteX14" fmla="*/ 164699 w 1185833"/>
                <a:gd name="connsiteY14" fmla="*/ 1372515 h 3338536"/>
                <a:gd name="connsiteX15" fmla="*/ 175679 w 1185833"/>
                <a:gd name="connsiteY15" fmla="*/ 1310294 h 3338536"/>
                <a:gd name="connsiteX16" fmla="*/ 186659 w 1185833"/>
                <a:gd name="connsiteY16" fmla="*/ 1273694 h 3338536"/>
                <a:gd name="connsiteX17" fmla="*/ 193979 w 1185833"/>
                <a:gd name="connsiteY17" fmla="*/ 1211473 h 3338536"/>
                <a:gd name="connsiteX18" fmla="*/ 201299 w 1185833"/>
                <a:gd name="connsiteY18" fmla="*/ 1149253 h 3338536"/>
                <a:gd name="connsiteX19" fmla="*/ 201299 w 1185833"/>
                <a:gd name="connsiteY19" fmla="*/ 1149253 h 3338536"/>
                <a:gd name="connsiteX20" fmla="*/ 223258 w 1185833"/>
                <a:gd name="connsiteY20" fmla="*/ 1072392 h 3338536"/>
                <a:gd name="connsiteX21" fmla="*/ 241558 w 1185833"/>
                <a:gd name="connsiteY21" fmla="*/ 1035791 h 3338536"/>
                <a:gd name="connsiteX22" fmla="*/ 256198 w 1185833"/>
                <a:gd name="connsiteY22" fmla="*/ 988211 h 3338536"/>
                <a:gd name="connsiteX23" fmla="*/ 270838 w 1185833"/>
                <a:gd name="connsiteY23" fmla="*/ 951611 h 3338536"/>
                <a:gd name="connsiteX24" fmla="*/ 296458 w 1185833"/>
                <a:gd name="connsiteY24" fmla="*/ 878410 h 3338536"/>
                <a:gd name="connsiteX25" fmla="*/ 300118 w 1185833"/>
                <a:gd name="connsiteY25" fmla="*/ 991871 h 3338536"/>
                <a:gd name="connsiteX26" fmla="*/ 303778 w 1185833"/>
                <a:gd name="connsiteY26" fmla="*/ 1101672 h 3338536"/>
                <a:gd name="connsiteX27" fmla="*/ 303778 w 1185833"/>
                <a:gd name="connsiteY27" fmla="*/ 1207813 h 3338536"/>
                <a:gd name="connsiteX28" fmla="*/ 314758 w 1185833"/>
                <a:gd name="connsiteY28" fmla="*/ 1306634 h 3338536"/>
                <a:gd name="connsiteX29" fmla="*/ 307438 w 1185833"/>
                <a:gd name="connsiteY29" fmla="*/ 1379835 h 3338536"/>
                <a:gd name="connsiteX30" fmla="*/ 278158 w 1185833"/>
                <a:gd name="connsiteY30" fmla="*/ 1504277 h 3338536"/>
                <a:gd name="connsiteX31" fmla="*/ 270838 w 1185833"/>
                <a:gd name="connsiteY31" fmla="*/ 1570157 h 3338536"/>
                <a:gd name="connsiteX32" fmla="*/ 270838 w 1185833"/>
                <a:gd name="connsiteY32" fmla="*/ 1628718 h 3338536"/>
                <a:gd name="connsiteX33" fmla="*/ 261578 w 1185833"/>
                <a:gd name="connsiteY33" fmla="*/ 1731199 h 3338536"/>
                <a:gd name="connsiteX34" fmla="*/ 268898 w 1185833"/>
                <a:gd name="connsiteY34" fmla="*/ 1853435 h 3338536"/>
                <a:gd name="connsiteX35" fmla="*/ 295973 w 1185833"/>
                <a:gd name="connsiteY35" fmla="*/ 1995737 h 3338536"/>
                <a:gd name="connsiteX36" fmla="*/ 318418 w 1185833"/>
                <a:gd name="connsiteY36" fmla="*/ 2100643 h 3338536"/>
                <a:gd name="connsiteX37" fmla="*/ 325738 w 1185833"/>
                <a:gd name="connsiteY37" fmla="*/ 2155764 h 3338536"/>
                <a:gd name="connsiteX38" fmla="*/ 329398 w 1185833"/>
                <a:gd name="connsiteY38" fmla="*/ 2324126 h 3338536"/>
                <a:gd name="connsiteX39" fmla="*/ 322078 w 1185833"/>
                <a:gd name="connsiteY39" fmla="*/ 2426607 h 3338536"/>
                <a:gd name="connsiteX40" fmla="*/ 314758 w 1185833"/>
                <a:gd name="connsiteY40" fmla="*/ 2499807 h 3338536"/>
                <a:gd name="connsiteX41" fmla="*/ 314758 w 1185833"/>
                <a:gd name="connsiteY41" fmla="*/ 2598629 h 3338536"/>
                <a:gd name="connsiteX42" fmla="*/ 325738 w 1185833"/>
                <a:gd name="connsiteY42" fmla="*/ 2704770 h 3338536"/>
                <a:gd name="connsiteX43" fmla="*/ 358678 w 1185833"/>
                <a:gd name="connsiteY43" fmla="*/ 2807251 h 3338536"/>
                <a:gd name="connsiteX44" fmla="*/ 391618 w 1185833"/>
                <a:gd name="connsiteY44" fmla="*/ 2935352 h 3338536"/>
                <a:gd name="connsiteX45" fmla="*/ 409917 w 1185833"/>
                <a:gd name="connsiteY45" fmla="*/ 3026853 h 3338536"/>
                <a:gd name="connsiteX46" fmla="*/ 417237 w 1185833"/>
                <a:gd name="connsiteY46" fmla="*/ 3085414 h 3338536"/>
                <a:gd name="connsiteX47" fmla="*/ 417237 w 1185833"/>
                <a:gd name="connsiteY47" fmla="*/ 3085414 h 3338536"/>
                <a:gd name="connsiteX48" fmla="*/ 406257 w 1185833"/>
                <a:gd name="connsiteY48" fmla="*/ 3158615 h 3338536"/>
                <a:gd name="connsiteX49" fmla="*/ 380638 w 1185833"/>
                <a:gd name="connsiteY49" fmla="*/ 3231815 h 3338536"/>
                <a:gd name="connsiteX50" fmla="*/ 362338 w 1185833"/>
                <a:gd name="connsiteY50" fmla="*/ 3261096 h 3338536"/>
                <a:gd name="connsiteX51" fmla="*/ 358678 w 1185833"/>
                <a:gd name="connsiteY51" fmla="*/ 3290376 h 3338536"/>
                <a:gd name="connsiteX52" fmla="*/ 358678 w 1185833"/>
                <a:gd name="connsiteY52" fmla="*/ 3290376 h 3338536"/>
                <a:gd name="connsiteX53" fmla="*/ 417237 w 1185833"/>
                <a:gd name="connsiteY53" fmla="*/ 3326977 h 3338536"/>
                <a:gd name="connsiteX54" fmla="*/ 417237 w 1185833"/>
                <a:gd name="connsiteY54" fmla="*/ 3326977 h 3338536"/>
                <a:gd name="connsiteX55" fmla="*/ 508737 w 1185833"/>
                <a:gd name="connsiteY55" fmla="*/ 3334297 h 3338536"/>
                <a:gd name="connsiteX56" fmla="*/ 541677 w 1185833"/>
                <a:gd name="connsiteY56" fmla="*/ 3321597 h 3338536"/>
                <a:gd name="connsiteX57" fmla="*/ 527037 w 1185833"/>
                <a:gd name="connsiteY57" fmla="*/ 3264756 h 3338536"/>
                <a:gd name="connsiteX58" fmla="*/ 538017 w 1185833"/>
                <a:gd name="connsiteY58" fmla="*/ 3176915 h 3338536"/>
                <a:gd name="connsiteX59" fmla="*/ 523377 w 1185833"/>
                <a:gd name="connsiteY59" fmla="*/ 3129334 h 3338536"/>
                <a:gd name="connsiteX60" fmla="*/ 530697 w 1185833"/>
                <a:gd name="connsiteY60" fmla="*/ 3085414 h 3338536"/>
                <a:gd name="connsiteX61" fmla="*/ 538017 w 1185833"/>
                <a:gd name="connsiteY61" fmla="*/ 3048813 h 3338536"/>
                <a:gd name="connsiteX62" fmla="*/ 519717 w 1185833"/>
                <a:gd name="connsiteY62" fmla="*/ 3001233 h 3338536"/>
                <a:gd name="connsiteX63" fmla="*/ 519717 w 1185833"/>
                <a:gd name="connsiteY63" fmla="*/ 2920712 h 3338536"/>
                <a:gd name="connsiteX64" fmla="*/ 534357 w 1185833"/>
                <a:gd name="connsiteY64" fmla="*/ 2788951 h 3338536"/>
                <a:gd name="connsiteX65" fmla="*/ 541677 w 1185833"/>
                <a:gd name="connsiteY65" fmla="*/ 2697450 h 3338536"/>
                <a:gd name="connsiteX66" fmla="*/ 545337 w 1185833"/>
                <a:gd name="connsiteY66" fmla="*/ 2591308 h 3338536"/>
                <a:gd name="connsiteX67" fmla="*/ 541677 w 1185833"/>
                <a:gd name="connsiteY67" fmla="*/ 2536408 h 3338536"/>
                <a:gd name="connsiteX68" fmla="*/ 530697 w 1185833"/>
                <a:gd name="connsiteY68" fmla="*/ 2477847 h 3338536"/>
                <a:gd name="connsiteX69" fmla="*/ 530697 w 1185833"/>
                <a:gd name="connsiteY69" fmla="*/ 2477847 h 3338536"/>
                <a:gd name="connsiteX70" fmla="*/ 527037 w 1185833"/>
                <a:gd name="connsiteY70" fmla="*/ 2397326 h 3338536"/>
                <a:gd name="connsiteX71" fmla="*/ 541677 w 1185833"/>
                <a:gd name="connsiteY71" fmla="*/ 2320466 h 3338536"/>
                <a:gd name="connsiteX72" fmla="*/ 548997 w 1185833"/>
                <a:gd name="connsiteY72" fmla="*/ 2225304 h 3338536"/>
                <a:gd name="connsiteX73" fmla="*/ 556317 w 1185833"/>
                <a:gd name="connsiteY73" fmla="*/ 2108183 h 3338536"/>
                <a:gd name="connsiteX74" fmla="*/ 570956 w 1185833"/>
                <a:gd name="connsiteY74" fmla="*/ 2016682 h 3338536"/>
                <a:gd name="connsiteX75" fmla="*/ 570956 w 1185833"/>
                <a:gd name="connsiteY75" fmla="*/ 1943481 h 3338536"/>
                <a:gd name="connsiteX76" fmla="*/ 578276 w 1185833"/>
                <a:gd name="connsiteY76" fmla="*/ 1873941 h 3338536"/>
                <a:gd name="connsiteX77" fmla="*/ 585596 w 1185833"/>
                <a:gd name="connsiteY77" fmla="*/ 1811720 h 3338536"/>
                <a:gd name="connsiteX78" fmla="*/ 596576 w 1185833"/>
                <a:gd name="connsiteY78" fmla="*/ 1767799 h 3338536"/>
                <a:gd name="connsiteX79" fmla="*/ 611216 w 1185833"/>
                <a:gd name="connsiteY79" fmla="*/ 1939821 h 3338536"/>
                <a:gd name="connsiteX80" fmla="*/ 611216 w 1185833"/>
                <a:gd name="connsiteY80" fmla="*/ 2042302 h 3338536"/>
                <a:gd name="connsiteX81" fmla="*/ 611216 w 1185833"/>
                <a:gd name="connsiteY81" fmla="*/ 2115503 h 3338536"/>
                <a:gd name="connsiteX82" fmla="*/ 611216 w 1185833"/>
                <a:gd name="connsiteY82" fmla="*/ 2221644 h 3338536"/>
                <a:gd name="connsiteX83" fmla="*/ 622196 w 1185833"/>
                <a:gd name="connsiteY83" fmla="*/ 2309485 h 3338536"/>
                <a:gd name="connsiteX84" fmla="*/ 633176 w 1185833"/>
                <a:gd name="connsiteY84" fmla="*/ 2375366 h 3338536"/>
                <a:gd name="connsiteX85" fmla="*/ 644156 w 1185833"/>
                <a:gd name="connsiteY85" fmla="*/ 2433927 h 3338536"/>
                <a:gd name="connsiteX86" fmla="*/ 636836 w 1185833"/>
                <a:gd name="connsiteY86" fmla="*/ 2496147 h 3338536"/>
                <a:gd name="connsiteX87" fmla="*/ 633176 w 1185833"/>
                <a:gd name="connsiteY87" fmla="*/ 2558368 h 3338536"/>
                <a:gd name="connsiteX88" fmla="*/ 633176 w 1185833"/>
                <a:gd name="connsiteY88" fmla="*/ 2620589 h 3338536"/>
                <a:gd name="connsiteX89" fmla="*/ 647816 w 1185833"/>
                <a:gd name="connsiteY89" fmla="*/ 2690130 h 3338536"/>
                <a:gd name="connsiteX90" fmla="*/ 655136 w 1185833"/>
                <a:gd name="connsiteY90" fmla="*/ 2818231 h 3338536"/>
                <a:gd name="connsiteX91" fmla="*/ 662456 w 1185833"/>
                <a:gd name="connsiteY91" fmla="*/ 2913392 h 3338536"/>
                <a:gd name="connsiteX92" fmla="*/ 662456 w 1185833"/>
                <a:gd name="connsiteY92" fmla="*/ 2968293 h 3338536"/>
                <a:gd name="connsiteX93" fmla="*/ 658796 w 1185833"/>
                <a:gd name="connsiteY93" fmla="*/ 3008553 h 3338536"/>
                <a:gd name="connsiteX94" fmla="*/ 640496 w 1185833"/>
                <a:gd name="connsiteY94" fmla="*/ 3067114 h 3338536"/>
                <a:gd name="connsiteX95" fmla="*/ 644156 w 1185833"/>
                <a:gd name="connsiteY95" fmla="*/ 3100054 h 3338536"/>
                <a:gd name="connsiteX96" fmla="*/ 644156 w 1185833"/>
                <a:gd name="connsiteY96" fmla="*/ 3100054 h 3338536"/>
                <a:gd name="connsiteX97" fmla="*/ 655136 w 1185833"/>
                <a:gd name="connsiteY97" fmla="*/ 3158615 h 3338536"/>
                <a:gd name="connsiteX98" fmla="*/ 644156 w 1185833"/>
                <a:gd name="connsiteY98" fmla="*/ 3198875 h 3338536"/>
                <a:gd name="connsiteX99" fmla="*/ 644156 w 1185833"/>
                <a:gd name="connsiteY99" fmla="*/ 3198875 h 3338536"/>
                <a:gd name="connsiteX100" fmla="*/ 644156 w 1185833"/>
                <a:gd name="connsiteY100" fmla="*/ 3250116 h 3338536"/>
                <a:gd name="connsiteX101" fmla="*/ 640496 w 1185833"/>
                <a:gd name="connsiteY101" fmla="*/ 3308676 h 3338536"/>
                <a:gd name="connsiteX102" fmla="*/ 640496 w 1185833"/>
                <a:gd name="connsiteY102" fmla="*/ 3337957 h 3338536"/>
                <a:gd name="connsiteX103" fmla="*/ 662721 w 1185833"/>
                <a:gd name="connsiteY103" fmla="*/ 3328432 h 3338536"/>
                <a:gd name="connsiteX104" fmla="*/ 713696 w 1185833"/>
                <a:gd name="connsiteY104" fmla="*/ 3337957 h 3338536"/>
                <a:gd name="connsiteX105" fmla="*/ 812515 w 1185833"/>
                <a:gd name="connsiteY105" fmla="*/ 3323316 h 3338536"/>
                <a:gd name="connsiteX106" fmla="*/ 812515 w 1185833"/>
                <a:gd name="connsiteY106" fmla="*/ 3323316 h 3338536"/>
                <a:gd name="connsiteX107" fmla="*/ 819835 w 1185833"/>
                <a:gd name="connsiteY107" fmla="*/ 3224495 h 3338536"/>
                <a:gd name="connsiteX108" fmla="*/ 775915 w 1185833"/>
                <a:gd name="connsiteY108" fmla="*/ 3151295 h 3338536"/>
                <a:gd name="connsiteX109" fmla="*/ 764935 w 1185833"/>
                <a:gd name="connsiteY109" fmla="*/ 3078094 h 3338536"/>
                <a:gd name="connsiteX110" fmla="*/ 768595 w 1185833"/>
                <a:gd name="connsiteY110" fmla="*/ 3023193 h 3338536"/>
                <a:gd name="connsiteX111" fmla="*/ 801535 w 1185833"/>
                <a:gd name="connsiteY111" fmla="*/ 2895092 h 3338536"/>
                <a:gd name="connsiteX112" fmla="*/ 841795 w 1185833"/>
                <a:gd name="connsiteY112" fmla="*/ 2745030 h 3338536"/>
                <a:gd name="connsiteX113" fmla="*/ 852775 w 1185833"/>
                <a:gd name="connsiteY113" fmla="*/ 2642549 h 3338536"/>
                <a:gd name="connsiteX114" fmla="*/ 871075 w 1185833"/>
                <a:gd name="connsiteY114" fmla="*/ 2529088 h 3338536"/>
                <a:gd name="connsiteX115" fmla="*/ 852775 w 1185833"/>
                <a:gd name="connsiteY115" fmla="*/ 2390006 h 3338536"/>
                <a:gd name="connsiteX116" fmla="*/ 856435 w 1185833"/>
                <a:gd name="connsiteY116" fmla="*/ 2294845 h 3338536"/>
                <a:gd name="connsiteX117" fmla="*/ 882055 w 1185833"/>
                <a:gd name="connsiteY117" fmla="*/ 2097203 h 3338536"/>
                <a:gd name="connsiteX118" fmla="*/ 922314 w 1185833"/>
                <a:gd name="connsiteY118" fmla="*/ 1939821 h 3338536"/>
                <a:gd name="connsiteX119" fmla="*/ 925974 w 1185833"/>
                <a:gd name="connsiteY119" fmla="*/ 1866621 h 3338536"/>
                <a:gd name="connsiteX120" fmla="*/ 925974 w 1185833"/>
                <a:gd name="connsiteY120" fmla="*/ 1866621 h 3338536"/>
                <a:gd name="connsiteX121" fmla="*/ 936954 w 1185833"/>
                <a:gd name="connsiteY121" fmla="*/ 1687279 h 3338536"/>
                <a:gd name="connsiteX122" fmla="*/ 914995 w 1185833"/>
                <a:gd name="connsiteY122" fmla="*/ 1522577 h 3338536"/>
                <a:gd name="connsiteX123" fmla="*/ 907675 w 1185833"/>
                <a:gd name="connsiteY123" fmla="*/ 1423756 h 3338536"/>
                <a:gd name="connsiteX124" fmla="*/ 878395 w 1185833"/>
                <a:gd name="connsiteY124" fmla="*/ 1310294 h 3338536"/>
                <a:gd name="connsiteX125" fmla="*/ 878395 w 1185833"/>
                <a:gd name="connsiteY125" fmla="*/ 1222453 h 3338536"/>
                <a:gd name="connsiteX126" fmla="*/ 882055 w 1185833"/>
                <a:gd name="connsiteY126" fmla="*/ 1123632 h 3338536"/>
                <a:gd name="connsiteX127" fmla="*/ 882055 w 1185833"/>
                <a:gd name="connsiteY127" fmla="*/ 1035791 h 3338536"/>
                <a:gd name="connsiteX128" fmla="*/ 882055 w 1185833"/>
                <a:gd name="connsiteY128" fmla="*/ 969911 h 3338536"/>
                <a:gd name="connsiteX129" fmla="*/ 882055 w 1185833"/>
                <a:gd name="connsiteY129" fmla="*/ 885730 h 3338536"/>
                <a:gd name="connsiteX130" fmla="*/ 882055 w 1185833"/>
                <a:gd name="connsiteY130" fmla="*/ 856449 h 3338536"/>
                <a:gd name="connsiteX131" fmla="*/ 936954 w 1185833"/>
                <a:gd name="connsiteY131" fmla="*/ 1013831 h 3338536"/>
                <a:gd name="connsiteX132" fmla="*/ 969894 w 1185833"/>
                <a:gd name="connsiteY132" fmla="*/ 1108992 h 3338536"/>
                <a:gd name="connsiteX133" fmla="*/ 977214 w 1185833"/>
                <a:gd name="connsiteY133" fmla="*/ 1171213 h 3338536"/>
                <a:gd name="connsiteX134" fmla="*/ 980874 w 1185833"/>
                <a:gd name="connsiteY134" fmla="*/ 1251734 h 3338536"/>
                <a:gd name="connsiteX135" fmla="*/ 1010154 w 1185833"/>
                <a:gd name="connsiteY135" fmla="*/ 1350555 h 3338536"/>
                <a:gd name="connsiteX136" fmla="*/ 1032114 w 1185833"/>
                <a:gd name="connsiteY136" fmla="*/ 1427416 h 3338536"/>
                <a:gd name="connsiteX137" fmla="*/ 1061394 w 1185833"/>
                <a:gd name="connsiteY137" fmla="*/ 1489636 h 3338536"/>
                <a:gd name="connsiteX138" fmla="*/ 1083354 w 1185833"/>
                <a:gd name="connsiteY138" fmla="*/ 1540877 h 3338536"/>
                <a:gd name="connsiteX139" fmla="*/ 1087014 w 1185833"/>
                <a:gd name="connsiteY139" fmla="*/ 1577477 h 3338536"/>
                <a:gd name="connsiteX140" fmla="*/ 1046754 w 1185833"/>
                <a:gd name="connsiteY140" fmla="*/ 1628718 h 3338536"/>
                <a:gd name="connsiteX141" fmla="*/ 1032114 w 1185833"/>
                <a:gd name="connsiteY141" fmla="*/ 1672638 h 3338536"/>
                <a:gd name="connsiteX142" fmla="*/ 1021134 w 1185833"/>
                <a:gd name="connsiteY142" fmla="*/ 1723879 h 3338536"/>
                <a:gd name="connsiteX143" fmla="*/ 991854 w 1185833"/>
                <a:gd name="connsiteY143" fmla="*/ 1764139 h 3338536"/>
                <a:gd name="connsiteX144" fmla="*/ 991854 w 1185833"/>
                <a:gd name="connsiteY144" fmla="*/ 1764139 h 3338536"/>
                <a:gd name="connsiteX145" fmla="*/ 1017474 w 1185833"/>
                <a:gd name="connsiteY145" fmla="*/ 1780235 h 3338536"/>
                <a:gd name="connsiteX146" fmla="*/ 1046754 w 1185833"/>
                <a:gd name="connsiteY146" fmla="*/ 1760479 h 3338536"/>
                <a:gd name="connsiteX147" fmla="*/ 1076034 w 1185833"/>
                <a:gd name="connsiteY147" fmla="*/ 1734859 h 3338536"/>
                <a:gd name="connsiteX148" fmla="*/ 1076034 w 1185833"/>
                <a:gd name="connsiteY148" fmla="*/ 1734859 h 3338536"/>
                <a:gd name="connsiteX149" fmla="*/ 1090673 w 1185833"/>
                <a:gd name="connsiteY149" fmla="*/ 1786100 h 3338536"/>
                <a:gd name="connsiteX150" fmla="*/ 1065054 w 1185833"/>
                <a:gd name="connsiteY150" fmla="*/ 1819040 h 3338536"/>
                <a:gd name="connsiteX151" fmla="*/ 1050414 w 1185833"/>
                <a:gd name="connsiteY151" fmla="*/ 1844660 h 3338536"/>
                <a:gd name="connsiteX152" fmla="*/ 1050414 w 1185833"/>
                <a:gd name="connsiteY152" fmla="*/ 1844660 h 3338536"/>
                <a:gd name="connsiteX153" fmla="*/ 1082164 w 1185833"/>
                <a:gd name="connsiteY153" fmla="*/ 1873235 h 3338536"/>
                <a:gd name="connsiteX154" fmla="*/ 1119953 w 1185833"/>
                <a:gd name="connsiteY154" fmla="*/ 1866621 h 3338536"/>
                <a:gd name="connsiteX155" fmla="*/ 1163873 w 1185833"/>
                <a:gd name="connsiteY155" fmla="*/ 1797080 h 3338536"/>
                <a:gd name="connsiteX156" fmla="*/ 1185833 w 1185833"/>
                <a:gd name="connsiteY156" fmla="*/ 1709239 h 3338536"/>
                <a:gd name="connsiteX157" fmla="*/ 1182173 w 1185833"/>
                <a:gd name="connsiteY157" fmla="*/ 1595778 h 3338536"/>
                <a:gd name="connsiteX158" fmla="*/ 1167533 w 1185833"/>
                <a:gd name="connsiteY158" fmla="*/ 1409116 h 3338536"/>
                <a:gd name="connsiteX159" fmla="*/ 1149233 w 1185833"/>
                <a:gd name="connsiteY159" fmla="*/ 1229774 h 3338536"/>
                <a:gd name="connsiteX160" fmla="*/ 1116293 w 1185833"/>
                <a:gd name="connsiteY160" fmla="*/ 1054092 h 3338536"/>
                <a:gd name="connsiteX161" fmla="*/ 1083354 w 1185833"/>
                <a:gd name="connsiteY161" fmla="*/ 845469 h 3338536"/>
                <a:gd name="connsiteX162" fmla="*/ 1057734 w 1185833"/>
                <a:gd name="connsiteY162" fmla="*/ 688088 h 3338536"/>
                <a:gd name="connsiteX163" fmla="*/ 1010154 w 1185833"/>
                <a:gd name="connsiteY163" fmla="*/ 596587 h 3338536"/>
                <a:gd name="connsiteX164" fmla="*/ 904015 w 1185833"/>
                <a:gd name="connsiteY164" fmla="*/ 530706 h 3338536"/>
                <a:gd name="connsiteX165" fmla="*/ 794215 w 1185833"/>
                <a:gd name="connsiteY165" fmla="*/ 479465 h 3338536"/>
                <a:gd name="connsiteX166" fmla="*/ 724676 w 1185833"/>
                <a:gd name="connsiteY166" fmla="*/ 464825 h 3338536"/>
                <a:gd name="connsiteX167" fmla="*/ 688076 w 1185833"/>
                <a:gd name="connsiteY167" fmla="*/ 442866 h 3338536"/>
                <a:gd name="connsiteX168" fmla="*/ 688076 w 1185833"/>
                <a:gd name="connsiteY168" fmla="*/ 366004 h 3338536"/>
                <a:gd name="connsiteX169" fmla="*/ 724676 w 1185833"/>
                <a:gd name="connsiteY169" fmla="*/ 311104 h 3338536"/>
                <a:gd name="connsiteX170" fmla="*/ 742975 w 1185833"/>
                <a:gd name="connsiteY170" fmla="*/ 234243 h 3338536"/>
                <a:gd name="connsiteX171" fmla="*/ 742975 w 1185833"/>
                <a:gd name="connsiteY171" fmla="*/ 102481 h 3338536"/>
                <a:gd name="connsiteX172" fmla="*/ 691736 w 1185833"/>
                <a:gd name="connsiteY172" fmla="*/ 25620 h 3338536"/>
                <a:gd name="connsiteX173" fmla="*/ 647816 w 1185833"/>
                <a:gd name="connsiteY173" fmla="*/ 3660 h 3338536"/>
                <a:gd name="connsiteX174" fmla="*/ 538017 w 1185833"/>
                <a:gd name="connsiteY174" fmla="*/ 0 h 3338536"/>
                <a:gd name="connsiteX175" fmla="*/ 475797 w 1185833"/>
                <a:gd name="connsiteY175" fmla="*/ 29280 h 3338536"/>
                <a:gd name="connsiteX176" fmla="*/ 428217 w 1185833"/>
                <a:gd name="connsiteY176" fmla="*/ 113461 h 3338536"/>
                <a:gd name="connsiteX177" fmla="*/ 428217 w 1185833"/>
                <a:gd name="connsiteY177" fmla="*/ 259863 h 3338536"/>
                <a:gd name="connsiteX178" fmla="*/ 457497 w 1185833"/>
                <a:gd name="connsiteY178" fmla="*/ 347704 h 3338536"/>
                <a:gd name="connsiteX179" fmla="*/ 475797 w 1185833"/>
                <a:gd name="connsiteY179" fmla="*/ 380644 h 3338536"/>
                <a:gd name="connsiteX180" fmla="*/ 479457 w 1185833"/>
                <a:gd name="connsiteY180" fmla="*/ 457506 h 3338536"/>
                <a:gd name="connsiteX181" fmla="*/ 424557 w 1185833"/>
                <a:gd name="connsiteY181" fmla="*/ 472145 h 3338536"/>
                <a:gd name="connsiteX182" fmla="*/ 274498 w 1185833"/>
                <a:gd name="connsiteY182" fmla="*/ 538026 h 3338536"/>
                <a:gd name="connsiteX183" fmla="*/ 179339 w 1185833"/>
                <a:gd name="connsiteY183" fmla="*/ 603907 h 3338536"/>
                <a:gd name="connsiteX184" fmla="*/ 142739 w 1185833"/>
                <a:gd name="connsiteY184" fmla="*/ 647827 h 3338536"/>
                <a:gd name="connsiteX185" fmla="*/ 109799 w 1185833"/>
                <a:gd name="connsiteY185" fmla="*/ 808869 h 3338536"/>
                <a:gd name="connsiteX186" fmla="*/ 80519 w 1185833"/>
                <a:gd name="connsiteY186" fmla="*/ 991871 h 3338536"/>
                <a:gd name="connsiteX187" fmla="*/ 43920 w 1185833"/>
                <a:gd name="connsiteY187" fmla="*/ 1171213 h 3338536"/>
                <a:gd name="connsiteX188" fmla="*/ 25620 w 1185833"/>
                <a:gd name="connsiteY188" fmla="*/ 1273694 h 3338536"/>
                <a:gd name="connsiteX189" fmla="*/ 25620 w 1185833"/>
                <a:gd name="connsiteY189" fmla="*/ 1324935 h 3338536"/>
                <a:gd name="connsiteX190" fmla="*/ 25620 w 1185833"/>
                <a:gd name="connsiteY190" fmla="*/ 1390815 h 3338536"/>
                <a:gd name="connsiteX191" fmla="*/ 10980 w 1185833"/>
                <a:gd name="connsiteY191" fmla="*/ 1496956 h 3338536"/>
                <a:gd name="connsiteX192" fmla="*/ 3660 w 1185833"/>
                <a:gd name="connsiteY192" fmla="*/ 1610418 h 3338536"/>
                <a:gd name="connsiteX193" fmla="*/ 0 w 1185833"/>
                <a:gd name="connsiteY193" fmla="*/ 1712899 h 3338536"/>
                <a:gd name="connsiteX194" fmla="*/ 0 w 1185833"/>
                <a:gd name="connsiteY194" fmla="*/ 1793420 h 3338536"/>
                <a:gd name="connsiteX195" fmla="*/ 40260 w 1185833"/>
                <a:gd name="connsiteY195" fmla="*/ 1862960 h 3338536"/>
                <a:gd name="connsiteX196" fmla="*/ 120779 w 1185833"/>
                <a:gd name="connsiteY196" fmla="*/ 1873941 h 3338536"/>
                <a:gd name="connsiteX197" fmla="*/ 137359 w 1185833"/>
                <a:gd name="connsiteY197" fmla="*/ 1852465 h 3338536"/>
                <a:gd name="connsiteX198" fmla="*/ 124439 w 1185833"/>
                <a:gd name="connsiteY198" fmla="*/ 1815380 h 3338536"/>
                <a:gd name="connsiteX199" fmla="*/ 84179 w 1185833"/>
                <a:gd name="connsiteY199" fmla="*/ 1782440 h 3338536"/>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9546 w 1185833"/>
                <a:gd name="connsiteY102" fmla="*/ 33189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06165 w 1185833"/>
                <a:gd name="connsiteY106" fmla="*/ 3313791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5816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0711 w 1185833"/>
                <a:gd name="connsiteY26" fmla="*/ 10026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3768 w 1185833"/>
                <a:gd name="connsiteY25" fmla="*/ 9728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3293 w 1185833"/>
                <a:gd name="connsiteY25" fmla="*/ 9601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85833" h="3337957">
                  <a:moveTo>
                    <a:pt x="84179" y="1782440"/>
                  </a:moveTo>
                  <a:lnTo>
                    <a:pt x="80519" y="1745839"/>
                  </a:lnTo>
                  <a:lnTo>
                    <a:pt x="80519" y="1745839"/>
                  </a:lnTo>
                  <a:lnTo>
                    <a:pt x="106139" y="1723879"/>
                  </a:lnTo>
                  <a:lnTo>
                    <a:pt x="106139" y="1723879"/>
                  </a:lnTo>
                  <a:cubicBezTo>
                    <a:pt x="123219" y="1740959"/>
                    <a:pt x="144606" y="1764992"/>
                    <a:pt x="157379" y="1775120"/>
                  </a:cubicBezTo>
                  <a:cubicBezTo>
                    <a:pt x="170152" y="1785248"/>
                    <a:pt x="174312" y="1781470"/>
                    <a:pt x="182779" y="1784645"/>
                  </a:cubicBezTo>
                  <a:lnTo>
                    <a:pt x="193979" y="1770004"/>
                  </a:lnTo>
                  <a:lnTo>
                    <a:pt x="161039" y="1701919"/>
                  </a:lnTo>
                  <a:lnTo>
                    <a:pt x="142739" y="1636038"/>
                  </a:lnTo>
                  <a:lnTo>
                    <a:pt x="113459" y="1610418"/>
                  </a:lnTo>
                  <a:lnTo>
                    <a:pt x="95159" y="1581137"/>
                  </a:lnTo>
                  <a:lnTo>
                    <a:pt x="95159" y="1581137"/>
                  </a:lnTo>
                  <a:lnTo>
                    <a:pt x="117119" y="1460356"/>
                  </a:lnTo>
                  <a:lnTo>
                    <a:pt x="164699" y="1372515"/>
                  </a:lnTo>
                  <a:lnTo>
                    <a:pt x="175679" y="1310294"/>
                  </a:lnTo>
                  <a:lnTo>
                    <a:pt x="186659" y="1273694"/>
                  </a:lnTo>
                  <a:lnTo>
                    <a:pt x="193979" y="1211473"/>
                  </a:lnTo>
                  <a:lnTo>
                    <a:pt x="201299" y="1149253"/>
                  </a:lnTo>
                  <a:lnTo>
                    <a:pt x="201299" y="1149253"/>
                  </a:lnTo>
                  <a:lnTo>
                    <a:pt x="223258" y="1072392"/>
                  </a:lnTo>
                  <a:lnTo>
                    <a:pt x="241558" y="1035791"/>
                  </a:lnTo>
                  <a:lnTo>
                    <a:pt x="256198" y="988211"/>
                  </a:lnTo>
                  <a:lnTo>
                    <a:pt x="270838" y="951611"/>
                  </a:lnTo>
                  <a:lnTo>
                    <a:pt x="296458" y="878410"/>
                  </a:lnTo>
                  <a:cubicBezTo>
                    <a:pt x="295561" y="909880"/>
                    <a:pt x="304190" y="928651"/>
                    <a:pt x="303293" y="960121"/>
                  </a:cubicBezTo>
                  <a:cubicBezTo>
                    <a:pt x="303491" y="963723"/>
                    <a:pt x="306863" y="986376"/>
                    <a:pt x="307061" y="989978"/>
                  </a:cubicBezTo>
                  <a:lnTo>
                    <a:pt x="313303" y="1092147"/>
                  </a:lnTo>
                  <a:lnTo>
                    <a:pt x="319653" y="1201463"/>
                  </a:lnTo>
                  <a:lnTo>
                    <a:pt x="330633" y="1281234"/>
                  </a:lnTo>
                  <a:cubicBezTo>
                    <a:pt x="330184" y="1284690"/>
                    <a:pt x="329735" y="1297672"/>
                    <a:pt x="329286" y="1301128"/>
                  </a:cubicBezTo>
                  <a:lnTo>
                    <a:pt x="307438" y="1379835"/>
                  </a:lnTo>
                  <a:lnTo>
                    <a:pt x="278158" y="1504277"/>
                  </a:lnTo>
                  <a:lnTo>
                    <a:pt x="270838" y="1570157"/>
                  </a:lnTo>
                  <a:lnTo>
                    <a:pt x="270838" y="1628718"/>
                  </a:lnTo>
                  <a:lnTo>
                    <a:pt x="261578" y="1731199"/>
                  </a:lnTo>
                  <a:lnTo>
                    <a:pt x="268898" y="1853435"/>
                  </a:lnTo>
                  <a:lnTo>
                    <a:pt x="295973" y="1995737"/>
                  </a:lnTo>
                  <a:lnTo>
                    <a:pt x="318418" y="2100643"/>
                  </a:lnTo>
                  <a:lnTo>
                    <a:pt x="325738" y="2155764"/>
                  </a:lnTo>
                  <a:lnTo>
                    <a:pt x="329398" y="2324126"/>
                  </a:lnTo>
                  <a:lnTo>
                    <a:pt x="322078" y="2426607"/>
                  </a:lnTo>
                  <a:lnTo>
                    <a:pt x="314758" y="2499807"/>
                  </a:lnTo>
                  <a:lnTo>
                    <a:pt x="314758" y="2598629"/>
                  </a:lnTo>
                  <a:lnTo>
                    <a:pt x="325738" y="2704770"/>
                  </a:lnTo>
                  <a:lnTo>
                    <a:pt x="358678" y="2807251"/>
                  </a:lnTo>
                  <a:lnTo>
                    <a:pt x="391618" y="2935352"/>
                  </a:lnTo>
                  <a:lnTo>
                    <a:pt x="409917" y="3026853"/>
                  </a:lnTo>
                  <a:lnTo>
                    <a:pt x="417237" y="3085414"/>
                  </a:lnTo>
                  <a:lnTo>
                    <a:pt x="417237" y="3085414"/>
                  </a:lnTo>
                  <a:lnTo>
                    <a:pt x="406257" y="3158615"/>
                  </a:lnTo>
                  <a:lnTo>
                    <a:pt x="380638" y="3231815"/>
                  </a:lnTo>
                  <a:lnTo>
                    <a:pt x="362338" y="3261096"/>
                  </a:lnTo>
                  <a:lnTo>
                    <a:pt x="358678" y="3290376"/>
                  </a:lnTo>
                  <a:lnTo>
                    <a:pt x="358678" y="3290376"/>
                  </a:lnTo>
                  <a:lnTo>
                    <a:pt x="417237" y="3326977"/>
                  </a:lnTo>
                  <a:lnTo>
                    <a:pt x="417237" y="3326977"/>
                  </a:lnTo>
                  <a:lnTo>
                    <a:pt x="508737" y="3334297"/>
                  </a:lnTo>
                  <a:lnTo>
                    <a:pt x="541677" y="3321597"/>
                  </a:lnTo>
                  <a:lnTo>
                    <a:pt x="536562" y="3261581"/>
                  </a:lnTo>
                  <a:lnTo>
                    <a:pt x="538017" y="3176915"/>
                  </a:lnTo>
                  <a:lnTo>
                    <a:pt x="523377" y="3129334"/>
                  </a:lnTo>
                  <a:lnTo>
                    <a:pt x="530697" y="3085414"/>
                  </a:lnTo>
                  <a:lnTo>
                    <a:pt x="538017" y="3048813"/>
                  </a:lnTo>
                  <a:lnTo>
                    <a:pt x="519717" y="3001233"/>
                  </a:lnTo>
                  <a:lnTo>
                    <a:pt x="519717" y="2920712"/>
                  </a:lnTo>
                  <a:lnTo>
                    <a:pt x="534357" y="2788951"/>
                  </a:lnTo>
                  <a:lnTo>
                    <a:pt x="541677" y="2697450"/>
                  </a:lnTo>
                  <a:lnTo>
                    <a:pt x="545337" y="2591308"/>
                  </a:lnTo>
                  <a:lnTo>
                    <a:pt x="541677" y="2536408"/>
                  </a:lnTo>
                  <a:lnTo>
                    <a:pt x="530697" y="2477847"/>
                  </a:lnTo>
                  <a:lnTo>
                    <a:pt x="530697" y="2477847"/>
                  </a:lnTo>
                  <a:lnTo>
                    <a:pt x="527037" y="2397326"/>
                  </a:lnTo>
                  <a:lnTo>
                    <a:pt x="541677" y="2320466"/>
                  </a:lnTo>
                  <a:lnTo>
                    <a:pt x="548997" y="2225304"/>
                  </a:lnTo>
                  <a:lnTo>
                    <a:pt x="556317" y="2108183"/>
                  </a:lnTo>
                  <a:lnTo>
                    <a:pt x="570956" y="2016682"/>
                  </a:lnTo>
                  <a:lnTo>
                    <a:pt x="570956" y="1943481"/>
                  </a:lnTo>
                  <a:lnTo>
                    <a:pt x="578276" y="1873941"/>
                  </a:lnTo>
                  <a:lnTo>
                    <a:pt x="585596" y="1811720"/>
                  </a:lnTo>
                  <a:lnTo>
                    <a:pt x="596576" y="1767799"/>
                  </a:lnTo>
                  <a:lnTo>
                    <a:pt x="611216" y="1939821"/>
                  </a:lnTo>
                  <a:lnTo>
                    <a:pt x="611216" y="2042302"/>
                  </a:lnTo>
                  <a:lnTo>
                    <a:pt x="611216" y="2115503"/>
                  </a:lnTo>
                  <a:lnTo>
                    <a:pt x="611216" y="2221644"/>
                  </a:lnTo>
                  <a:lnTo>
                    <a:pt x="622196" y="2309485"/>
                  </a:lnTo>
                  <a:lnTo>
                    <a:pt x="633176" y="2375366"/>
                  </a:lnTo>
                  <a:lnTo>
                    <a:pt x="644156" y="2433927"/>
                  </a:lnTo>
                  <a:lnTo>
                    <a:pt x="636836" y="2496147"/>
                  </a:lnTo>
                  <a:lnTo>
                    <a:pt x="633176" y="2558368"/>
                  </a:lnTo>
                  <a:lnTo>
                    <a:pt x="633176" y="2620589"/>
                  </a:lnTo>
                  <a:lnTo>
                    <a:pt x="647816" y="2690130"/>
                  </a:lnTo>
                  <a:lnTo>
                    <a:pt x="655136" y="2818231"/>
                  </a:lnTo>
                  <a:lnTo>
                    <a:pt x="662456" y="2913392"/>
                  </a:lnTo>
                  <a:lnTo>
                    <a:pt x="662456" y="2968293"/>
                  </a:lnTo>
                  <a:lnTo>
                    <a:pt x="658796" y="3008553"/>
                  </a:lnTo>
                  <a:lnTo>
                    <a:pt x="640496" y="3067114"/>
                  </a:lnTo>
                  <a:lnTo>
                    <a:pt x="644156" y="3100054"/>
                  </a:lnTo>
                  <a:lnTo>
                    <a:pt x="644156" y="3100054"/>
                  </a:lnTo>
                  <a:lnTo>
                    <a:pt x="655136" y="3158615"/>
                  </a:lnTo>
                  <a:lnTo>
                    <a:pt x="644156" y="3198875"/>
                  </a:lnTo>
                  <a:lnTo>
                    <a:pt x="644156" y="3198875"/>
                  </a:lnTo>
                  <a:lnTo>
                    <a:pt x="644156" y="3250116"/>
                  </a:lnTo>
                  <a:lnTo>
                    <a:pt x="640496" y="3308676"/>
                  </a:lnTo>
                  <a:cubicBezTo>
                    <a:pt x="640496" y="3318436"/>
                    <a:pt x="647904" y="3327256"/>
                    <a:pt x="653196" y="3331607"/>
                  </a:cubicBezTo>
                  <a:cubicBezTo>
                    <a:pt x="658488" y="3335958"/>
                    <a:pt x="662163" y="3333724"/>
                    <a:pt x="672246" y="3334782"/>
                  </a:cubicBezTo>
                  <a:cubicBezTo>
                    <a:pt x="682329" y="3335840"/>
                    <a:pt x="696704" y="3334782"/>
                    <a:pt x="713696" y="3337957"/>
                  </a:cubicBezTo>
                  <a:cubicBezTo>
                    <a:pt x="746636" y="3333077"/>
                    <a:pt x="770116" y="3327873"/>
                    <a:pt x="783940" y="3323316"/>
                  </a:cubicBezTo>
                  <a:cubicBezTo>
                    <a:pt x="797764" y="3318759"/>
                    <a:pt x="792245" y="3327086"/>
                    <a:pt x="796640" y="3310616"/>
                  </a:cubicBezTo>
                  <a:cubicBezTo>
                    <a:pt x="801035" y="3294146"/>
                    <a:pt x="802578" y="3253202"/>
                    <a:pt x="810310" y="3224495"/>
                  </a:cubicBezTo>
                  <a:lnTo>
                    <a:pt x="775915" y="3151295"/>
                  </a:lnTo>
                  <a:lnTo>
                    <a:pt x="764935" y="3078094"/>
                  </a:lnTo>
                  <a:lnTo>
                    <a:pt x="768595" y="3023193"/>
                  </a:lnTo>
                  <a:lnTo>
                    <a:pt x="801535" y="2895092"/>
                  </a:lnTo>
                  <a:lnTo>
                    <a:pt x="841795" y="2745030"/>
                  </a:lnTo>
                  <a:lnTo>
                    <a:pt x="852775" y="2642549"/>
                  </a:lnTo>
                  <a:lnTo>
                    <a:pt x="871075" y="2529088"/>
                  </a:lnTo>
                  <a:lnTo>
                    <a:pt x="852775" y="2390006"/>
                  </a:lnTo>
                  <a:lnTo>
                    <a:pt x="856435" y="2294845"/>
                  </a:lnTo>
                  <a:lnTo>
                    <a:pt x="882055" y="2097203"/>
                  </a:lnTo>
                  <a:lnTo>
                    <a:pt x="922314" y="1939821"/>
                  </a:lnTo>
                  <a:lnTo>
                    <a:pt x="925974" y="1866621"/>
                  </a:lnTo>
                  <a:lnTo>
                    <a:pt x="925974" y="1866621"/>
                  </a:lnTo>
                  <a:lnTo>
                    <a:pt x="936954" y="1687279"/>
                  </a:lnTo>
                  <a:lnTo>
                    <a:pt x="914995" y="1522577"/>
                  </a:lnTo>
                  <a:lnTo>
                    <a:pt x="907675" y="1423756"/>
                  </a:lnTo>
                  <a:lnTo>
                    <a:pt x="862520" y="1310294"/>
                  </a:lnTo>
                  <a:lnTo>
                    <a:pt x="852995" y="1219278"/>
                  </a:lnTo>
                  <a:lnTo>
                    <a:pt x="859830" y="1104582"/>
                  </a:lnTo>
                  <a:cubicBezTo>
                    <a:pt x="866180" y="1077418"/>
                    <a:pt x="862476" y="1051886"/>
                    <a:pt x="866180" y="1029441"/>
                  </a:cubicBezTo>
                  <a:cubicBezTo>
                    <a:pt x="869884" y="1006996"/>
                    <a:pt x="877822" y="993863"/>
                    <a:pt x="882055" y="969911"/>
                  </a:cubicBezTo>
                  <a:cubicBezTo>
                    <a:pt x="886288" y="945959"/>
                    <a:pt x="891580" y="913790"/>
                    <a:pt x="891580" y="885730"/>
                  </a:cubicBezTo>
                  <a:lnTo>
                    <a:pt x="882055" y="856449"/>
                  </a:lnTo>
                  <a:lnTo>
                    <a:pt x="936954" y="1013831"/>
                  </a:lnTo>
                  <a:lnTo>
                    <a:pt x="969894" y="1108992"/>
                  </a:lnTo>
                  <a:lnTo>
                    <a:pt x="977214" y="1171213"/>
                  </a:lnTo>
                  <a:lnTo>
                    <a:pt x="980874" y="1251734"/>
                  </a:lnTo>
                  <a:lnTo>
                    <a:pt x="1010154" y="1350555"/>
                  </a:lnTo>
                  <a:lnTo>
                    <a:pt x="1032114" y="1427416"/>
                  </a:lnTo>
                  <a:lnTo>
                    <a:pt x="1061394" y="1489636"/>
                  </a:lnTo>
                  <a:lnTo>
                    <a:pt x="1083354" y="1540877"/>
                  </a:lnTo>
                  <a:lnTo>
                    <a:pt x="1087014" y="1577477"/>
                  </a:lnTo>
                  <a:lnTo>
                    <a:pt x="1062629" y="1628718"/>
                  </a:lnTo>
                  <a:cubicBezTo>
                    <a:pt x="1061982" y="1643358"/>
                    <a:pt x="1045461" y="1657998"/>
                    <a:pt x="1044814" y="1672638"/>
                  </a:cubicBezTo>
                  <a:lnTo>
                    <a:pt x="1021134" y="1723879"/>
                  </a:lnTo>
                  <a:cubicBezTo>
                    <a:pt x="1011374" y="1737299"/>
                    <a:pt x="997792" y="1753196"/>
                    <a:pt x="991854" y="1764139"/>
                  </a:cubicBezTo>
                  <a:cubicBezTo>
                    <a:pt x="985916" y="1775082"/>
                    <a:pt x="983351" y="1784740"/>
                    <a:pt x="985504" y="1789539"/>
                  </a:cubicBezTo>
                  <a:cubicBezTo>
                    <a:pt x="987657" y="1794338"/>
                    <a:pt x="998351" y="1791803"/>
                    <a:pt x="1004774" y="1792935"/>
                  </a:cubicBezTo>
                  <a:lnTo>
                    <a:pt x="1046754" y="1760479"/>
                  </a:lnTo>
                  <a:lnTo>
                    <a:pt x="1076034" y="1734859"/>
                  </a:lnTo>
                  <a:lnTo>
                    <a:pt x="1076034" y="1734859"/>
                  </a:lnTo>
                  <a:lnTo>
                    <a:pt x="1090673" y="1786100"/>
                  </a:lnTo>
                  <a:lnTo>
                    <a:pt x="1065054" y="1819040"/>
                  </a:lnTo>
                  <a:cubicBezTo>
                    <a:pt x="1060174" y="1827580"/>
                    <a:pt x="1056558" y="1824515"/>
                    <a:pt x="1050414" y="1828785"/>
                  </a:cubicBezTo>
                  <a:cubicBezTo>
                    <a:pt x="1044270" y="1833055"/>
                    <a:pt x="1031364" y="1836193"/>
                    <a:pt x="1028189" y="1844660"/>
                  </a:cubicBezTo>
                  <a:cubicBezTo>
                    <a:pt x="1025014" y="1853127"/>
                    <a:pt x="1018716" y="1874867"/>
                    <a:pt x="1031364" y="1879585"/>
                  </a:cubicBezTo>
                  <a:cubicBezTo>
                    <a:pt x="1044012" y="1884303"/>
                    <a:pt x="1074548" y="1877292"/>
                    <a:pt x="1104078" y="1872971"/>
                  </a:cubicBezTo>
                  <a:lnTo>
                    <a:pt x="1163873" y="1797080"/>
                  </a:lnTo>
                  <a:lnTo>
                    <a:pt x="1185833" y="1709239"/>
                  </a:lnTo>
                  <a:lnTo>
                    <a:pt x="1182173" y="1595778"/>
                  </a:lnTo>
                  <a:lnTo>
                    <a:pt x="1167533" y="1409116"/>
                  </a:lnTo>
                  <a:lnTo>
                    <a:pt x="1149233" y="1229774"/>
                  </a:lnTo>
                  <a:lnTo>
                    <a:pt x="1116293" y="1054092"/>
                  </a:lnTo>
                  <a:lnTo>
                    <a:pt x="1083354" y="845469"/>
                  </a:lnTo>
                  <a:lnTo>
                    <a:pt x="1057734" y="688088"/>
                  </a:lnTo>
                  <a:lnTo>
                    <a:pt x="1010154" y="596587"/>
                  </a:lnTo>
                  <a:lnTo>
                    <a:pt x="904015" y="530706"/>
                  </a:lnTo>
                  <a:lnTo>
                    <a:pt x="794215" y="479465"/>
                  </a:lnTo>
                  <a:lnTo>
                    <a:pt x="724676" y="464825"/>
                  </a:lnTo>
                  <a:lnTo>
                    <a:pt x="688076" y="442866"/>
                  </a:lnTo>
                  <a:lnTo>
                    <a:pt x="688076" y="366004"/>
                  </a:lnTo>
                  <a:lnTo>
                    <a:pt x="724676" y="311104"/>
                  </a:lnTo>
                  <a:lnTo>
                    <a:pt x="742975" y="234243"/>
                  </a:lnTo>
                  <a:lnTo>
                    <a:pt x="742975" y="102481"/>
                  </a:lnTo>
                  <a:lnTo>
                    <a:pt x="691736" y="25620"/>
                  </a:lnTo>
                  <a:lnTo>
                    <a:pt x="647816" y="3660"/>
                  </a:lnTo>
                  <a:lnTo>
                    <a:pt x="538017" y="0"/>
                  </a:lnTo>
                  <a:lnTo>
                    <a:pt x="475797" y="29280"/>
                  </a:lnTo>
                  <a:lnTo>
                    <a:pt x="428217" y="113461"/>
                  </a:lnTo>
                  <a:lnTo>
                    <a:pt x="428217" y="259863"/>
                  </a:lnTo>
                  <a:lnTo>
                    <a:pt x="457497" y="347704"/>
                  </a:lnTo>
                  <a:lnTo>
                    <a:pt x="475797" y="380644"/>
                  </a:lnTo>
                  <a:lnTo>
                    <a:pt x="479457" y="457506"/>
                  </a:lnTo>
                  <a:lnTo>
                    <a:pt x="424557" y="488020"/>
                  </a:lnTo>
                  <a:lnTo>
                    <a:pt x="274498" y="538026"/>
                  </a:lnTo>
                  <a:lnTo>
                    <a:pt x="192039" y="568982"/>
                  </a:lnTo>
                  <a:lnTo>
                    <a:pt x="142739" y="647827"/>
                  </a:lnTo>
                  <a:lnTo>
                    <a:pt x="109799" y="808869"/>
                  </a:lnTo>
                  <a:lnTo>
                    <a:pt x="80519" y="991871"/>
                  </a:lnTo>
                  <a:lnTo>
                    <a:pt x="43920" y="1171213"/>
                  </a:lnTo>
                  <a:lnTo>
                    <a:pt x="25620" y="1273694"/>
                  </a:lnTo>
                  <a:lnTo>
                    <a:pt x="25620" y="1324935"/>
                  </a:lnTo>
                  <a:lnTo>
                    <a:pt x="25620" y="1390815"/>
                  </a:lnTo>
                  <a:lnTo>
                    <a:pt x="10980" y="1496956"/>
                  </a:lnTo>
                  <a:lnTo>
                    <a:pt x="3660" y="1610418"/>
                  </a:lnTo>
                  <a:lnTo>
                    <a:pt x="0" y="1712899"/>
                  </a:lnTo>
                  <a:lnTo>
                    <a:pt x="0" y="1793420"/>
                  </a:lnTo>
                  <a:lnTo>
                    <a:pt x="40260" y="1862960"/>
                  </a:lnTo>
                  <a:lnTo>
                    <a:pt x="152529" y="1880291"/>
                  </a:lnTo>
                  <a:lnTo>
                    <a:pt x="156409" y="1852465"/>
                  </a:lnTo>
                  <a:lnTo>
                    <a:pt x="124439" y="1815380"/>
                  </a:lnTo>
                  <a:lnTo>
                    <a:pt x="84179" y="1782440"/>
                  </a:lnTo>
                  <a:close/>
                </a:path>
              </a:pathLst>
            </a:cu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atin typeface="Arial"/>
                <a:cs typeface="Arial"/>
              </a:endParaRPr>
            </a:p>
          </p:txBody>
        </p:sp>
        <p:grpSp>
          <p:nvGrpSpPr>
            <p:cNvPr id="416" name="Gruppierung 48">
              <a:extLst>
                <a:ext uri="{FF2B5EF4-FFF2-40B4-BE49-F238E27FC236}">
                  <a16:creationId xmlns:a16="http://schemas.microsoft.com/office/drawing/2014/main" id="{89547A14-875D-4F5E-932D-9715CD9C05AF}"/>
                </a:ext>
              </a:extLst>
            </p:cNvPr>
            <p:cNvGrpSpPr/>
            <p:nvPr/>
          </p:nvGrpSpPr>
          <p:grpSpPr>
            <a:xfrm>
              <a:off x="4042017" y="3501451"/>
              <a:ext cx="683060" cy="379855"/>
              <a:chOff x="419182" y="3990614"/>
              <a:chExt cx="1729495" cy="1014377"/>
            </a:xfrm>
          </p:grpSpPr>
          <p:sp>
            <p:nvSpPr>
              <p:cNvPr id="419" name="Ellipse 77">
                <a:extLst>
                  <a:ext uri="{FF2B5EF4-FFF2-40B4-BE49-F238E27FC236}">
                    <a16:creationId xmlns:a16="http://schemas.microsoft.com/office/drawing/2014/main" id="{03CC1998-B1BA-49E6-AC09-E3038E21383C}"/>
                  </a:ext>
                </a:extLst>
              </p:cNvPr>
              <p:cNvSpPr/>
              <p:nvPr/>
            </p:nvSpPr>
            <p:spPr>
              <a:xfrm>
                <a:off x="419182" y="4392487"/>
                <a:ext cx="1728737" cy="612504"/>
              </a:xfrm>
              <a:prstGeom prst="ellipse">
                <a:avLst/>
              </a:prstGeom>
              <a:solidFill>
                <a:sysClr val="window" lastClr="FFFFFF">
                  <a:lumMod val="85000"/>
                </a:sysClr>
              </a:solidFill>
              <a:ln w="6350" cap="flat" cmpd="sng" algn="ctr">
                <a:solidFill>
                  <a:srgbClr val="9C9C9C"/>
                </a:solidFill>
                <a:prstDash val="solid"/>
              </a:ln>
              <a:effectLst/>
            </p:spPr>
            <p:txBody>
              <a:bodyPr rtlCol="0" anchor="ctr"/>
              <a:lstStyle/>
              <a:p>
                <a:pPr algn="ctr" defTabSz="685709">
                  <a:defRPr/>
                </a:pPr>
                <a:endParaRPr lang="en-US" sz="1050" kern="0">
                  <a:solidFill>
                    <a:sysClr val="window" lastClr="FFFFFF"/>
                  </a:solidFill>
                  <a:latin typeface="Arial"/>
                  <a:cs typeface="Arial"/>
                </a:endParaRPr>
              </a:p>
            </p:txBody>
          </p:sp>
          <p:cxnSp>
            <p:nvCxnSpPr>
              <p:cNvPr id="420" name="Gerade Verbindung 50">
                <a:extLst>
                  <a:ext uri="{FF2B5EF4-FFF2-40B4-BE49-F238E27FC236}">
                    <a16:creationId xmlns:a16="http://schemas.microsoft.com/office/drawing/2014/main" id="{66A40C99-795D-4A24-B1D7-188422E8F38B}"/>
                  </a:ext>
                </a:extLst>
              </p:cNvPr>
              <p:cNvCxnSpPr/>
              <p:nvPr/>
            </p:nvCxnSpPr>
            <p:spPr>
              <a:xfrm rot="5400000">
                <a:off x="302780" y="4581578"/>
                <a:ext cx="233564" cy="759"/>
              </a:xfrm>
              <a:prstGeom prst="line">
                <a:avLst/>
              </a:prstGeom>
              <a:noFill/>
              <a:ln w="6350" cap="flat" cmpd="sng" algn="ctr">
                <a:solidFill>
                  <a:srgbClr val="9C9C9C"/>
                </a:solidFill>
                <a:prstDash val="solid"/>
              </a:ln>
              <a:effectLst/>
            </p:spPr>
          </p:cxnSp>
          <p:cxnSp>
            <p:nvCxnSpPr>
              <p:cNvPr id="421" name="Gerade Verbindung 51">
                <a:extLst>
                  <a:ext uri="{FF2B5EF4-FFF2-40B4-BE49-F238E27FC236}">
                    <a16:creationId xmlns:a16="http://schemas.microsoft.com/office/drawing/2014/main" id="{953BFFCA-383B-41AF-B037-2B2F8D8166EE}"/>
                  </a:ext>
                </a:extLst>
              </p:cNvPr>
              <p:cNvCxnSpPr/>
              <p:nvPr/>
            </p:nvCxnSpPr>
            <p:spPr>
              <a:xfrm rot="5400000">
                <a:off x="2031516" y="4553242"/>
                <a:ext cx="233564" cy="759"/>
              </a:xfrm>
              <a:prstGeom prst="line">
                <a:avLst/>
              </a:prstGeom>
              <a:noFill/>
              <a:ln w="6350" cap="flat" cmpd="sng" algn="ctr">
                <a:solidFill>
                  <a:srgbClr val="9C9C9C"/>
                </a:solidFill>
                <a:prstDash val="solid"/>
              </a:ln>
              <a:effectLst/>
            </p:spPr>
          </p:cxnSp>
          <p:pic>
            <p:nvPicPr>
              <p:cNvPr id="422" name="Bild 52" descr="MHC.png">
                <a:extLst>
                  <a:ext uri="{FF2B5EF4-FFF2-40B4-BE49-F238E27FC236}">
                    <a16:creationId xmlns:a16="http://schemas.microsoft.com/office/drawing/2014/main" id="{4AFFAAA8-9290-480A-9DB1-7339B03454E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35454" y="4441320"/>
                <a:ext cx="97499" cy="144000"/>
              </a:xfrm>
              <a:prstGeom prst="rect">
                <a:avLst/>
              </a:prstGeom>
            </p:spPr>
          </p:pic>
          <p:grpSp>
            <p:nvGrpSpPr>
              <p:cNvPr id="423" name="Gruppierung 53">
                <a:extLst>
                  <a:ext uri="{FF2B5EF4-FFF2-40B4-BE49-F238E27FC236}">
                    <a16:creationId xmlns:a16="http://schemas.microsoft.com/office/drawing/2014/main" id="{CAE7487F-E988-4C8D-951E-4DAA85EFF9DC}"/>
                  </a:ext>
                </a:extLst>
              </p:cNvPr>
              <p:cNvGrpSpPr>
                <a:grpSpLocks noChangeAspect="1"/>
              </p:cNvGrpSpPr>
              <p:nvPr/>
            </p:nvGrpSpPr>
            <p:grpSpPr>
              <a:xfrm>
                <a:off x="1217737" y="4410622"/>
                <a:ext cx="279406" cy="144000"/>
                <a:chOff x="8037986" y="6214885"/>
                <a:chExt cx="682176" cy="351578"/>
              </a:xfrm>
            </p:grpSpPr>
            <p:sp>
              <p:nvSpPr>
                <p:cNvPr id="437" name="Oval 67">
                  <a:extLst>
                    <a:ext uri="{FF2B5EF4-FFF2-40B4-BE49-F238E27FC236}">
                      <a16:creationId xmlns:a16="http://schemas.microsoft.com/office/drawing/2014/main" id="{5FF49B9D-8A87-4CDE-9C58-B0861C06BDE9}"/>
                    </a:ext>
                  </a:extLst>
                </p:cNvPr>
                <p:cNvSpPr/>
                <p:nvPr/>
              </p:nvSpPr>
              <p:spPr>
                <a:xfrm rot="10800000">
                  <a:off x="8574497" y="6214885"/>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38" name="Oval 68">
                  <a:extLst>
                    <a:ext uri="{FF2B5EF4-FFF2-40B4-BE49-F238E27FC236}">
                      <a16:creationId xmlns:a16="http://schemas.microsoft.com/office/drawing/2014/main" id="{4D9FAC5E-C454-487A-9E77-1F425DC7C216}"/>
                    </a:ext>
                  </a:extLst>
                </p:cNvPr>
                <p:cNvSpPr/>
                <p:nvPr/>
              </p:nvSpPr>
              <p:spPr>
                <a:xfrm rot="10800000">
                  <a:off x="8063429" y="6471592"/>
                  <a:ext cx="43625" cy="43625"/>
                </a:xfrm>
                <a:prstGeom prst="ellipse">
                  <a:avLst/>
                </a:prstGeom>
                <a:solidFill>
                  <a:srgbClr val="4F81BD"/>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39" name="Oval 69">
                  <a:extLst>
                    <a:ext uri="{FF2B5EF4-FFF2-40B4-BE49-F238E27FC236}">
                      <a16:creationId xmlns:a16="http://schemas.microsoft.com/office/drawing/2014/main" id="{6F4AA3A0-E2A2-400C-B88B-DEE941CE3AC5}"/>
                    </a:ext>
                  </a:extLst>
                </p:cNvPr>
                <p:cNvSpPr/>
                <p:nvPr/>
              </p:nvSpPr>
              <p:spPr>
                <a:xfrm rot="10800000">
                  <a:off x="8240322" y="6414806"/>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0" name="Oval 70">
                  <a:extLst>
                    <a:ext uri="{FF2B5EF4-FFF2-40B4-BE49-F238E27FC236}">
                      <a16:creationId xmlns:a16="http://schemas.microsoft.com/office/drawing/2014/main" id="{EC004819-8094-486C-884E-EF8D75EF12B3}"/>
                    </a:ext>
                  </a:extLst>
                </p:cNvPr>
                <p:cNvSpPr/>
                <p:nvPr/>
              </p:nvSpPr>
              <p:spPr>
                <a:xfrm rot="10800000" flipH="1">
                  <a:off x="8404100" y="6301236"/>
                  <a:ext cx="4366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1" name="Gleichschenkliges Dreieck 316">
                  <a:extLst>
                    <a:ext uri="{FF2B5EF4-FFF2-40B4-BE49-F238E27FC236}">
                      <a16:creationId xmlns:a16="http://schemas.microsoft.com/office/drawing/2014/main" id="{D0B9B314-16D2-4E11-A9A2-4635F71D3B06}"/>
                    </a:ext>
                  </a:extLst>
                </p:cNvPr>
                <p:cNvSpPr/>
                <p:nvPr/>
              </p:nvSpPr>
              <p:spPr>
                <a:xfrm rot="10800000">
                  <a:off x="8517711" y="6463528"/>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2" name="Gleichschenkliges Dreieck 317">
                  <a:extLst>
                    <a:ext uri="{FF2B5EF4-FFF2-40B4-BE49-F238E27FC236}">
                      <a16:creationId xmlns:a16="http://schemas.microsoft.com/office/drawing/2014/main" id="{CF0A37AA-A8CF-4851-AE88-90A4E4CBBE2F}"/>
                    </a:ext>
                  </a:extLst>
                </p:cNvPr>
                <p:cNvSpPr/>
                <p:nvPr/>
              </p:nvSpPr>
              <p:spPr>
                <a:xfrm rot="10800000">
                  <a:off x="8130579" y="6356973"/>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3" name="Gleichschenkliges Dreieck 318">
                  <a:extLst>
                    <a:ext uri="{FF2B5EF4-FFF2-40B4-BE49-F238E27FC236}">
                      <a16:creationId xmlns:a16="http://schemas.microsoft.com/office/drawing/2014/main" id="{E6DD56C3-47F6-49CB-800A-E7F4A1CAD601}"/>
                    </a:ext>
                  </a:extLst>
                </p:cNvPr>
                <p:cNvSpPr/>
                <p:nvPr/>
              </p:nvSpPr>
              <p:spPr>
                <a:xfrm rot="10800000">
                  <a:off x="8205392" y="6514774"/>
                  <a:ext cx="43625" cy="51689"/>
                </a:xfrm>
                <a:prstGeom prst="triangle">
                  <a:avLst/>
                </a:prstGeom>
                <a:solidFill>
                  <a:srgbClr val="FF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4" name="Oval 74">
                  <a:extLst>
                    <a:ext uri="{FF2B5EF4-FFF2-40B4-BE49-F238E27FC236}">
                      <a16:creationId xmlns:a16="http://schemas.microsoft.com/office/drawing/2014/main" id="{F629C19F-2D4E-4BF3-8179-4AC19466E625}"/>
                    </a:ext>
                  </a:extLst>
                </p:cNvPr>
                <p:cNvSpPr/>
                <p:nvPr/>
              </p:nvSpPr>
              <p:spPr>
                <a:xfrm rot="10800000">
                  <a:off x="8037986" y="6297837"/>
                  <a:ext cx="43625" cy="43625"/>
                </a:xfrm>
                <a:prstGeom prst="ellipse">
                  <a:avLst/>
                </a:prstGeom>
                <a:solidFill>
                  <a:schemeClr val="accent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5" name="Oval 75">
                  <a:extLst>
                    <a:ext uri="{FF2B5EF4-FFF2-40B4-BE49-F238E27FC236}">
                      <a16:creationId xmlns:a16="http://schemas.microsoft.com/office/drawing/2014/main" id="{D201BF2D-3B1E-491E-A184-E6BDC46FD845}"/>
                    </a:ext>
                  </a:extLst>
                </p:cNvPr>
                <p:cNvSpPr/>
                <p:nvPr/>
              </p:nvSpPr>
              <p:spPr>
                <a:xfrm rot="10800000">
                  <a:off x="8676537" y="6382818"/>
                  <a:ext cx="43625" cy="43625"/>
                </a:xfrm>
                <a:prstGeom prst="ellipse">
                  <a:avLst/>
                </a:prstGeom>
                <a:solidFill>
                  <a:schemeClr val="accent1">
                    <a:lumMod val="60000"/>
                    <a:lumOff val="40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6" name="Rechtwinkliges Dreieck 75">
                  <a:extLst>
                    <a:ext uri="{FF2B5EF4-FFF2-40B4-BE49-F238E27FC236}">
                      <a16:creationId xmlns:a16="http://schemas.microsoft.com/office/drawing/2014/main" id="{98D63B5B-2CF5-42CF-9337-2DE1592683B0}"/>
                    </a:ext>
                  </a:extLst>
                </p:cNvPr>
                <p:cNvSpPr/>
                <p:nvPr/>
              </p:nvSpPr>
              <p:spPr>
                <a:xfrm rot="10800000">
                  <a:off x="8330182" y="6485118"/>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7" name="Rechtwinkliges Dreieck 76">
                  <a:extLst>
                    <a:ext uri="{FF2B5EF4-FFF2-40B4-BE49-F238E27FC236}">
                      <a16:creationId xmlns:a16="http://schemas.microsoft.com/office/drawing/2014/main" id="{1D087E16-01B6-455C-BCD8-6E7F5C3F1FB6}"/>
                    </a:ext>
                  </a:extLst>
                </p:cNvPr>
                <p:cNvSpPr/>
                <p:nvPr/>
              </p:nvSpPr>
              <p:spPr>
                <a:xfrm rot="10800000">
                  <a:off x="8421604" y="6456529"/>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sp>
              <p:nvSpPr>
                <p:cNvPr id="448" name="Rechtwinkliges Dreieck 77">
                  <a:extLst>
                    <a:ext uri="{FF2B5EF4-FFF2-40B4-BE49-F238E27FC236}">
                      <a16:creationId xmlns:a16="http://schemas.microsoft.com/office/drawing/2014/main" id="{30EED558-8DEE-43BA-AA8F-DC269B6748F0}"/>
                    </a:ext>
                  </a:extLst>
                </p:cNvPr>
                <p:cNvSpPr/>
                <p:nvPr/>
              </p:nvSpPr>
              <p:spPr>
                <a:xfrm rot="10800000">
                  <a:off x="8211244" y="6254211"/>
                  <a:ext cx="43625" cy="43625"/>
                </a:xfrm>
                <a:prstGeom prst="rtTriangle">
                  <a:avLst/>
                </a:prstGeom>
                <a:solidFill>
                  <a:srgbClr val="800000"/>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latin typeface="Arial"/>
                    <a:cs typeface="Arial"/>
                  </a:endParaRPr>
                </a:p>
              </p:txBody>
            </p:sp>
          </p:grpSp>
          <p:sp>
            <p:nvSpPr>
              <p:cNvPr id="424" name="Abgerundetes Rechteck 53">
                <a:extLst>
                  <a:ext uri="{FF2B5EF4-FFF2-40B4-BE49-F238E27FC236}">
                    <a16:creationId xmlns:a16="http://schemas.microsoft.com/office/drawing/2014/main" id="{BB96FF29-8915-4BED-800C-15B43B53A09A}"/>
                  </a:ext>
                </a:extLst>
              </p:cNvPr>
              <p:cNvSpPr/>
              <p:nvPr/>
            </p:nvSpPr>
            <p:spPr bwMode="auto">
              <a:xfrm>
                <a:off x="530353" y="4586639"/>
                <a:ext cx="515765" cy="266065"/>
              </a:xfrm>
              <a:prstGeom prst="roundRect">
                <a:avLst/>
              </a:pr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defRPr/>
                </a:pPr>
                <a:endParaRPr lang="en-US" sz="1050" dirty="0">
                  <a:ln w="3175" cmpd="sng">
                    <a:solidFill>
                      <a:schemeClr val="tx1"/>
                    </a:solidFill>
                  </a:ln>
                </a:endParaRPr>
              </a:p>
            </p:txBody>
          </p:sp>
          <p:pic>
            <p:nvPicPr>
              <p:cNvPr id="425" name="Picture 383">
                <a:extLst>
                  <a:ext uri="{FF2B5EF4-FFF2-40B4-BE49-F238E27FC236}">
                    <a16:creationId xmlns:a16="http://schemas.microsoft.com/office/drawing/2014/main" id="{D3829497-1F06-45AE-A5A7-AD01B19D4652}"/>
                  </a:ext>
                </a:extLst>
              </p:cNvPr>
              <p:cNvPicPr>
                <a:picLocks noChangeAspect="1" noChangeArrowheads="1"/>
              </p:cNvPicPr>
              <p:nvPr/>
            </p:nvPicPr>
            <p:blipFill>
              <a:blip r:embed="rId4"/>
              <a:srcRect/>
              <a:stretch>
                <a:fillRect/>
              </a:stretch>
            </p:blipFill>
            <p:spPr bwMode="auto">
              <a:xfrm>
                <a:off x="695724" y="4664158"/>
                <a:ext cx="180000" cy="168012"/>
              </a:xfrm>
              <a:prstGeom prst="rect">
                <a:avLst/>
              </a:prstGeom>
              <a:noFill/>
              <a:ln w="9525">
                <a:noFill/>
                <a:miter lim="800000"/>
                <a:headEnd/>
                <a:tailEnd/>
              </a:ln>
            </p:spPr>
          </p:pic>
          <p:pic>
            <p:nvPicPr>
              <p:cNvPr id="426" name="Bild 56" descr="MHC.png">
                <a:extLst>
                  <a:ext uri="{FF2B5EF4-FFF2-40B4-BE49-F238E27FC236}">
                    <a16:creationId xmlns:a16="http://schemas.microsoft.com/office/drawing/2014/main" id="{86576F13-49D3-41A9-A587-01FC4B1E449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497640" y="4519717"/>
                <a:ext cx="97499" cy="144000"/>
              </a:xfrm>
              <a:prstGeom prst="rect">
                <a:avLst/>
              </a:prstGeom>
            </p:spPr>
          </p:pic>
          <p:pic>
            <p:nvPicPr>
              <p:cNvPr id="427" name="Bild 57" descr="MHC.png">
                <a:extLst>
                  <a:ext uri="{FF2B5EF4-FFF2-40B4-BE49-F238E27FC236}">
                    <a16:creationId xmlns:a16="http://schemas.microsoft.com/office/drawing/2014/main" id="{5399F9CB-0690-4A17-81BA-924A6ECD9BB6}"/>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47124" y="4481863"/>
                <a:ext cx="97499" cy="144000"/>
              </a:xfrm>
              <a:prstGeom prst="rect">
                <a:avLst/>
              </a:prstGeom>
            </p:spPr>
          </p:pic>
          <p:sp>
            <p:nvSpPr>
              <p:cNvPr id="428" name="Abgerundetes Rechteck 57">
                <a:extLst>
                  <a:ext uri="{FF2B5EF4-FFF2-40B4-BE49-F238E27FC236}">
                    <a16:creationId xmlns:a16="http://schemas.microsoft.com/office/drawing/2014/main" id="{FA0123B5-47A2-4447-A82F-649F91A852BD}"/>
                  </a:ext>
                </a:extLst>
              </p:cNvPr>
              <p:cNvSpPr/>
              <p:nvPr/>
            </p:nvSpPr>
            <p:spPr bwMode="auto">
              <a:xfrm>
                <a:off x="1595118" y="4628970"/>
                <a:ext cx="400612" cy="236974"/>
              </a:xfrm>
              <a:prstGeom prst="roundRect">
                <a:avLst/>
              </a:pr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defRPr/>
                </a:pPr>
                <a:endParaRPr lang="en-US" sz="1050" dirty="0">
                  <a:ln w="3175" cmpd="sng">
                    <a:solidFill>
                      <a:schemeClr val="tx1"/>
                    </a:solidFill>
                  </a:ln>
                </a:endParaRPr>
              </a:p>
            </p:txBody>
          </p:sp>
          <p:pic>
            <p:nvPicPr>
              <p:cNvPr id="429" name="Bild 59" descr="MHC.png">
                <a:extLst>
                  <a:ext uri="{FF2B5EF4-FFF2-40B4-BE49-F238E27FC236}">
                    <a16:creationId xmlns:a16="http://schemas.microsoft.com/office/drawing/2014/main" id="{850B1E00-29E6-48BC-8ABC-F4F552FA2596}"/>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31632" y="4532883"/>
                <a:ext cx="97499" cy="144000"/>
              </a:xfrm>
              <a:prstGeom prst="rect">
                <a:avLst/>
              </a:prstGeom>
            </p:spPr>
          </p:pic>
          <p:pic>
            <p:nvPicPr>
              <p:cNvPr id="430" name="Bild 60">
                <a:extLst>
                  <a:ext uri="{FF2B5EF4-FFF2-40B4-BE49-F238E27FC236}">
                    <a16:creationId xmlns:a16="http://schemas.microsoft.com/office/drawing/2014/main" id="{007BC613-EA64-43B0-A2A8-D9846CAA37E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750215" y="4515657"/>
                <a:ext cx="97200" cy="112154"/>
              </a:xfrm>
              <a:prstGeom prst="rect">
                <a:avLst/>
              </a:prstGeom>
            </p:spPr>
          </p:pic>
          <p:sp>
            <p:nvSpPr>
              <p:cNvPr id="431" name="Freihandform 60">
                <a:extLst>
                  <a:ext uri="{FF2B5EF4-FFF2-40B4-BE49-F238E27FC236}">
                    <a16:creationId xmlns:a16="http://schemas.microsoft.com/office/drawing/2014/main" id="{5942C6CC-D3A8-45CD-8D96-90433DDD0E2B}"/>
                  </a:ext>
                </a:extLst>
              </p:cNvPr>
              <p:cNvSpPr/>
              <p:nvPr/>
            </p:nvSpPr>
            <p:spPr>
              <a:xfrm>
                <a:off x="1032401" y="4611719"/>
                <a:ext cx="587712" cy="355799"/>
              </a:xfrm>
              <a:custGeom>
                <a:avLst/>
                <a:gdLst>
                  <a:gd name="connsiteX0" fmla="*/ 22639 w 1485687"/>
                  <a:gd name="connsiteY0" fmla="*/ 729751 h 758183"/>
                  <a:gd name="connsiteX1" fmla="*/ 32117 w 1485687"/>
                  <a:gd name="connsiteY1" fmla="*/ 559160 h 758183"/>
                  <a:gd name="connsiteX2" fmla="*/ 51073 w 1485687"/>
                  <a:gd name="connsiteY2" fmla="*/ 492819 h 758183"/>
                  <a:gd name="connsiteX3" fmla="*/ 79507 w 1485687"/>
                  <a:gd name="connsiteY3" fmla="*/ 66341 h 758183"/>
                  <a:gd name="connsiteX4" fmla="*/ 107942 w 1485687"/>
                  <a:gd name="connsiteY4" fmla="*/ 37909 h 758183"/>
                  <a:gd name="connsiteX5" fmla="*/ 145854 w 1485687"/>
                  <a:gd name="connsiteY5" fmla="*/ 9478 h 758183"/>
                  <a:gd name="connsiteX6" fmla="*/ 202723 w 1485687"/>
                  <a:gd name="connsiteY6" fmla="*/ 0 h 758183"/>
                  <a:gd name="connsiteX7" fmla="*/ 458632 w 1485687"/>
                  <a:gd name="connsiteY7" fmla="*/ 9478 h 758183"/>
                  <a:gd name="connsiteX8" fmla="*/ 487066 w 1485687"/>
                  <a:gd name="connsiteY8" fmla="*/ 18955 h 758183"/>
                  <a:gd name="connsiteX9" fmla="*/ 553413 w 1485687"/>
                  <a:gd name="connsiteY9" fmla="*/ 37909 h 758183"/>
                  <a:gd name="connsiteX10" fmla="*/ 629237 w 1485687"/>
                  <a:gd name="connsiteY10" fmla="*/ 85296 h 758183"/>
                  <a:gd name="connsiteX11" fmla="*/ 686106 w 1485687"/>
                  <a:gd name="connsiteY11" fmla="*/ 94773 h 758183"/>
                  <a:gd name="connsiteX12" fmla="*/ 752453 w 1485687"/>
                  <a:gd name="connsiteY12" fmla="*/ 123205 h 758183"/>
                  <a:gd name="connsiteX13" fmla="*/ 828278 w 1485687"/>
                  <a:gd name="connsiteY13" fmla="*/ 142159 h 758183"/>
                  <a:gd name="connsiteX14" fmla="*/ 1093664 w 1485687"/>
                  <a:gd name="connsiteY14" fmla="*/ 123205 h 758183"/>
                  <a:gd name="connsiteX15" fmla="*/ 1150533 w 1485687"/>
                  <a:gd name="connsiteY15" fmla="*/ 113728 h 758183"/>
                  <a:gd name="connsiteX16" fmla="*/ 1226358 w 1485687"/>
                  <a:gd name="connsiteY16" fmla="*/ 75819 h 758183"/>
                  <a:gd name="connsiteX17" fmla="*/ 1321139 w 1485687"/>
                  <a:gd name="connsiteY17" fmla="*/ 85296 h 758183"/>
                  <a:gd name="connsiteX18" fmla="*/ 1359051 w 1485687"/>
                  <a:gd name="connsiteY18" fmla="*/ 142159 h 758183"/>
                  <a:gd name="connsiteX19" fmla="*/ 1406442 w 1485687"/>
                  <a:gd name="connsiteY19" fmla="*/ 180069 h 758183"/>
                  <a:gd name="connsiteX20" fmla="*/ 1425398 w 1485687"/>
                  <a:gd name="connsiteY20" fmla="*/ 208500 h 758183"/>
                  <a:gd name="connsiteX21" fmla="*/ 1434876 w 1485687"/>
                  <a:gd name="connsiteY21" fmla="*/ 236932 h 758183"/>
                  <a:gd name="connsiteX22" fmla="*/ 1463311 w 1485687"/>
                  <a:gd name="connsiteY22" fmla="*/ 265364 h 758183"/>
                  <a:gd name="connsiteX23" fmla="*/ 1472789 w 1485687"/>
                  <a:gd name="connsiteY23" fmla="*/ 303273 h 758183"/>
                  <a:gd name="connsiteX24" fmla="*/ 1472789 w 1485687"/>
                  <a:gd name="connsiteY24" fmla="*/ 521251 h 758183"/>
                  <a:gd name="connsiteX25" fmla="*/ 1434876 w 1485687"/>
                  <a:gd name="connsiteY25" fmla="*/ 578115 h 758183"/>
                  <a:gd name="connsiteX26" fmla="*/ 1406442 w 1485687"/>
                  <a:gd name="connsiteY26" fmla="*/ 597069 h 758183"/>
                  <a:gd name="connsiteX27" fmla="*/ 1387486 w 1485687"/>
                  <a:gd name="connsiteY27" fmla="*/ 625501 h 758183"/>
                  <a:gd name="connsiteX28" fmla="*/ 1340095 w 1485687"/>
                  <a:gd name="connsiteY28" fmla="*/ 663410 h 758183"/>
                  <a:gd name="connsiteX29" fmla="*/ 1273748 w 1485687"/>
                  <a:gd name="connsiteY29" fmla="*/ 710797 h 758183"/>
                  <a:gd name="connsiteX30" fmla="*/ 1235836 w 1485687"/>
                  <a:gd name="connsiteY30" fmla="*/ 729751 h 758183"/>
                  <a:gd name="connsiteX31" fmla="*/ 1188446 w 1485687"/>
                  <a:gd name="connsiteY31" fmla="*/ 758183 h 758183"/>
                  <a:gd name="connsiteX32" fmla="*/ 1046274 w 1485687"/>
                  <a:gd name="connsiteY32" fmla="*/ 748706 h 758183"/>
                  <a:gd name="connsiteX33" fmla="*/ 989405 w 1485687"/>
                  <a:gd name="connsiteY33" fmla="*/ 701319 h 758183"/>
                  <a:gd name="connsiteX34" fmla="*/ 809321 w 1485687"/>
                  <a:gd name="connsiteY34" fmla="*/ 672887 h 758183"/>
                  <a:gd name="connsiteX35" fmla="*/ 676628 w 1485687"/>
                  <a:gd name="connsiteY35" fmla="*/ 682365 h 758183"/>
                  <a:gd name="connsiteX36" fmla="*/ 648194 w 1485687"/>
                  <a:gd name="connsiteY36" fmla="*/ 701319 h 758183"/>
                  <a:gd name="connsiteX37" fmla="*/ 543935 w 1485687"/>
                  <a:gd name="connsiteY37" fmla="*/ 739228 h 758183"/>
                  <a:gd name="connsiteX38" fmla="*/ 354372 w 1485687"/>
                  <a:gd name="connsiteY38" fmla="*/ 748706 h 758183"/>
                  <a:gd name="connsiteX39" fmla="*/ 22639 w 1485687"/>
                  <a:gd name="connsiteY39" fmla="*/ 729751 h 758183"/>
                  <a:gd name="connsiteX0" fmla="*/ 22639 w 1485687"/>
                  <a:gd name="connsiteY0" fmla="*/ 734982 h 763414"/>
                  <a:gd name="connsiteX1" fmla="*/ 32117 w 1485687"/>
                  <a:gd name="connsiteY1" fmla="*/ 564391 h 763414"/>
                  <a:gd name="connsiteX2" fmla="*/ 51073 w 1485687"/>
                  <a:gd name="connsiteY2" fmla="*/ 498050 h 763414"/>
                  <a:gd name="connsiteX3" fmla="*/ 79507 w 1485687"/>
                  <a:gd name="connsiteY3" fmla="*/ 71572 h 763414"/>
                  <a:gd name="connsiteX4" fmla="*/ 183767 w 1485687"/>
                  <a:gd name="connsiteY4" fmla="*/ 175822 h 763414"/>
                  <a:gd name="connsiteX5" fmla="*/ 145854 w 1485687"/>
                  <a:gd name="connsiteY5" fmla="*/ 14709 h 763414"/>
                  <a:gd name="connsiteX6" fmla="*/ 202723 w 1485687"/>
                  <a:gd name="connsiteY6" fmla="*/ 5231 h 763414"/>
                  <a:gd name="connsiteX7" fmla="*/ 458632 w 1485687"/>
                  <a:gd name="connsiteY7" fmla="*/ 14709 h 763414"/>
                  <a:gd name="connsiteX8" fmla="*/ 487066 w 1485687"/>
                  <a:gd name="connsiteY8" fmla="*/ 24186 h 763414"/>
                  <a:gd name="connsiteX9" fmla="*/ 553413 w 1485687"/>
                  <a:gd name="connsiteY9" fmla="*/ 43140 h 763414"/>
                  <a:gd name="connsiteX10" fmla="*/ 629237 w 1485687"/>
                  <a:gd name="connsiteY10" fmla="*/ 90527 h 763414"/>
                  <a:gd name="connsiteX11" fmla="*/ 686106 w 1485687"/>
                  <a:gd name="connsiteY11" fmla="*/ 100004 h 763414"/>
                  <a:gd name="connsiteX12" fmla="*/ 752453 w 1485687"/>
                  <a:gd name="connsiteY12" fmla="*/ 128436 h 763414"/>
                  <a:gd name="connsiteX13" fmla="*/ 828278 w 1485687"/>
                  <a:gd name="connsiteY13" fmla="*/ 147390 h 763414"/>
                  <a:gd name="connsiteX14" fmla="*/ 1093664 w 1485687"/>
                  <a:gd name="connsiteY14" fmla="*/ 128436 h 763414"/>
                  <a:gd name="connsiteX15" fmla="*/ 1150533 w 1485687"/>
                  <a:gd name="connsiteY15" fmla="*/ 118959 h 763414"/>
                  <a:gd name="connsiteX16" fmla="*/ 1226358 w 1485687"/>
                  <a:gd name="connsiteY16" fmla="*/ 81050 h 763414"/>
                  <a:gd name="connsiteX17" fmla="*/ 1321139 w 1485687"/>
                  <a:gd name="connsiteY17" fmla="*/ 90527 h 763414"/>
                  <a:gd name="connsiteX18" fmla="*/ 1359051 w 1485687"/>
                  <a:gd name="connsiteY18" fmla="*/ 147390 h 763414"/>
                  <a:gd name="connsiteX19" fmla="*/ 1406442 w 1485687"/>
                  <a:gd name="connsiteY19" fmla="*/ 185300 h 763414"/>
                  <a:gd name="connsiteX20" fmla="*/ 1425398 w 1485687"/>
                  <a:gd name="connsiteY20" fmla="*/ 213731 h 763414"/>
                  <a:gd name="connsiteX21" fmla="*/ 1434876 w 1485687"/>
                  <a:gd name="connsiteY21" fmla="*/ 242163 h 763414"/>
                  <a:gd name="connsiteX22" fmla="*/ 1463311 w 1485687"/>
                  <a:gd name="connsiteY22" fmla="*/ 270595 h 763414"/>
                  <a:gd name="connsiteX23" fmla="*/ 1472789 w 1485687"/>
                  <a:gd name="connsiteY23" fmla="*/ 308504 h 763414"/>
                  <a:gd name="connsiteX24" fmla="*/ 1472789 w 1485687"/>
                  <a:gd name="connsiteY24" fmla="*/ 526482 h 763414"/>
                  <a:gd name="connsiteX25" fmla="*/ 1434876 w 1485687"/>
                  <a:gd name="connsiteY25" fmla="*/ 583346 h 763414"/>
                  <a:gd name="connsiteX26" fmla="*/ 1406442 w 1485687"/>
                  <a:gd name="connsiteY26" fmla="*/ 602300 h 763414"/>
                  <a:gd name="connsiteX27" fmla="*/ 1387486 w 1485687"/>
                  <a:gd name="connsiteY27" fmla="*/ 630732 h 763414"/>
                  <a:gd name="connsiteX28" fmla="*/ 1340095 w 1485687"/>
                  <a:gd name="connsiteY28" fmla="*/ 668641 h 763414"/>
                  <a:gd name="connsiteX29" fmla="*/ 1273748 w 1485687"/>
                  <a:gd name="connsiteY29" fmla="*/ 716028 h 763414"/>
                  <a:gd name="connsiteX30" fmla="*/ 1235836 w 1485687"/>
                  <a:gd name="connsiteY30" fmla="*/ 734982 h 763414"/>
                  <a:gd name="connsiteX31" fmla="*/ 1188446 w 1485687"/>
                  <a:gd name="connsiteY31" fmla="*/ 763414 h 763414"/>
                  <a:gd name="connsiteX32" fmla="*/ 1046274 w 1485687"/>
                  <a:gd name="connsiteY32" fmla="*/ 753937 h 763414"/>
                  <a:gd name="connsiteX33" fmla="*/ 989405 w 1485687"/>
                  <a:gd name="connsiteY33" fmla="*/ 706550 h 763414"/>
                  <a:gd name="connsiteX34" fmla="*/ 809321 w 1485687"/>
                  <a:gd name="connsiteY34" fmla="*/ 678118 h 763414"/>
                  <a:gd name="connsiteX35" fmla="*/ 676628 w 1485687"/>
                  <a:gd name="connsiteY35" fmla="*/ 687596 h 763414"/>
                  <a:gd name="connsiteX36" fmla="*/ 648194 w 1485687"/>
                  <a:gd name="connsiteY36" fmla="*/ 706550 h 763414"/>
                  <a:gd name="connsiteX37" fmla="*/ 543935 w 1485687"/>
                  <a:gd name="connsiteY37" fmla="*/ 744459 h 763414"/>
                  <a:gd name="connsiteX38" fmla="*/ 354372 w 1485687"/>
                  <a:gd name="connsiteY38" fmla="*/ 753937 h 763414"/>
                  <a:gd name="connsiteX39" fmla="*/ 22639 w 1485687"/>
                  <a:gd name="connsiteY39" fmla="*/ 734982 h 763414"/>
                  <a:gd name="connsiteX0" fmla="*/ 22639 w 1485687"/>
                  <a:gd name="connsiteY0" fmla="*/ 729751 h 758183"/>
                  <a:gd name="connsiteX1" fmla="*/ 32117 w 1485687"/>
                  <a:gd name="connsiteY1" fmla="*/ 559160 h 758183"/>
                  <a:gd name="connsiteX2" fmla="*/ 51073 w 1485687"/>
                  <a:gd name="connsiteY2" fmla="*/ 492819 h 758183"/>
                  <a:gd name="connsiteX3" fmla="*/ 79507 w 1485687"/>
                  <a:gd name="connsiteY3" fmla="*/ 66341 h 758183"/>
                  <a:gd name="connsiteX4" fmla="*/ 183767 w 1485687"/>
                  <a:gd name="connsiteY4" fmla="*/ 170591 h 758183"/>
                  <a:gd name="connsiteX5" fmla="*/ 259592 w 1485687"/>
                  <a:gd name="connsiteY5" fmla="*/ 85296 h 758183"/>
                  <a:gd name="connsiteX6" fmla="*/ 202723 w 1485687"/>
                  <a:gd name="connsiteY6" fmla="*/ 0 h 758183"/>
                  <a:gd name="connsiteX7" fmla="*/ 458632 w 1485687"/>
                  <a:gd name="connsiteY7" fmla="*/ 9478 h 758183"/>
                  <a:gd name="connsiteX8" fmla="*/ 487066 w 1485687"/>
                  <a:gd name="connsiteY8" fmla="*/ 18955 h 758183"/>
                  <a:gd name="connsiteX9" fmla="*/ 553413 w 1485687"/>
                  <a:gd name="connsiteY9" fmla="*/ 37909 h 758183"/>
                  <a:gd name="connsiteX10" fmla="*/ 629237 w 1485687"/>
                  <a:gd name="connsiteY10" fmla="*/ 85296 h 758183"/>
                  <a:gd name="connsiteX11" fmla="*/ 686106 w 1485687"/>
                  <a:gd name="connsiteY11" fmla="*/ 94773 h 758183"/>
                  <a:gd name="connsiteX12" fmla="*/ 752453 w 1485687"/>
                  <a:gd name="connsiteY12" fmla="*/ 123205 h 758183"/>
                  <a:gd name="connsiteX13" fmla="*/ 828278 w 1485687"/>
                  <a:gd name="connsiteY13" fmla="*/ 142159 h 758183"/>
                  <a:gd name="connsiteX14" fmla="*/ 1093664 w 1485687"/>
                  <a:gd name="connsiteY14" fmla="*/ 123205 h 758183"/>
                  <a:gd name="connsiteX15" fmla="*/ 1150533 w 1485687"/>
                  <a:gd name="connsiteY15" fmla="*/ 113728 h 758183"/>
                  <a:gd name="connsiteX16" fmla="*/ 1226358 w 1485687"/>
                  <a:gd name="connsiteY16" fmla="*/ 75819 h 758183"/>
                  <a:gd name="connsiteX17" fmla="*/ 1321139 w 1485687"/>
                  <a:gd name="connsiteY17" fmla="*/ 85296 h 758183"/>
                  <a:gd name="connsiteX18" fmla="*/ 1359051 w 1485687"/>
                  <a:gd name="connsiteY18" fmla="*/ 142159 h 758183"/>
                  <a:gd name="connsiteX19" fmla="*/ 1406442 w 1485687"/>
                  <a:gd name="connsiteY19" fmla="*/ 180069 h 758183"/>
                  <a:gd name="connsiteX20" fmla="*/ 1425398 w 1485687"/>
                  <a:gd name="connsiteY20" fmla="*/ 208500 h 758183"/>
                  <a:gd name="connsiteX21" fmla="*/ 1434876 w 1485687"/>
                  <a:gd name="connsiteY21" fmla="*/ 236932 h 758183"/>
                  <a:gd name="connsiteX22" fmla="*/ 1463311 w 1485687"/>
                  <a:gd name="connsiteY22" fmla="*/ 265364 h 758183"/>
                  <a:gd name="connsiteX23" fmla="*/ 1472789 w 1485687"/>
                  <a:gd name="connsiteY23" fmla="*/ 303273 h 758183"/>
                  <a:gd name="connsiteX24" fmla="*/ 1472789 w 1485687"/>
                  <a:gd name="connsiteY24" fmla="*/ 521251 h 758183"/>
                  <a:gd name="connsiteX25" fmla="*/ 1434876 w 1485687"/>
                  <a:gd name="connsiteY25" fmla="*/ 578115 h 758183"/>
                  <a:gd name="connsiteX26" fmla="*/ 1406442 w 1485687"/>
                  <a:gd name="connsiteY26" fmla="*/ 597069 h 758183"/>
                  <a:gd name="connsiteX27" fmla="*/ 1387486 w 1485687"/>
                  <a:gd name="connsiteY27" fmla="*/ 625501 h 758183"/>
                  <a:gd name="connsiteX28" fmla="*/ 1340095 w 1485687"/>
                  <a:gd name="connsiteY28" fmla="*/ 663410 h 758183"/>
                  <a:gd name="connsiteX29" fmla="*/ 1273748 w 1485687"/>
                  <a:gd name="connsiteY29" fmla="*/ 710797 h 758183"/>
                  <a:gd name="connsiteX30" fmla="*/ 1235836 w 1485687"/>
                  <a:gd name="connsiteY30" fmla="*/ 729751 h 758183"/>
                  <a:gd name="connsiteX31" fmla="*/ 1188446 w 1485687"/>
                  <a:gd name="connsiteY31" fmla="*/ 758183 h 758183"/>
                  <a:gd name="connsiteX32" fmla="*/ 1046274 w 1485687"/>
                  <a:gd name="connsiteY32" fmla="*/ 748706 h 758183"/>
                  <a:gd name="connsiteX33" fmla="*/ 989405 w 1485687"/>
                  <a:gd name="connsiteY33" fmla="*/ 701319 h 758183"/>
                  <a:gd name="connsiteX34" fmla="*/ 809321 w 1485687"/>
                  <a:gd name="connsiteY34" fmla="*/ 672887 h 758183"/>
                  <a:gd name="connsiteX35" fmla="*/ 676628 w 1485687"/>
                  <a:gd name="connsiteY35" fmla="*/ 682365 h 758183"/>
                  <a:gd name="connsiteX36" fmla="*/ 648194 w 1485687"/>
                  <a:gd name="connsiteY36" fmla="*/ 701319 h 758183"/>
                  <a:gd name="connsiteX37" fmla="*/ 543935 w 1485687"/>
                  <a:gd name="connsiteY37" fmla="*/ 739228 h 758183"/>
                  <a:gd name="connsiteX38" fmla="*/ 354372 w 1485687"/>
                  <a:gd name="connsiteY38" fmla="*/ 748706 h 758183"/>
                  <a:gd name="connsiteX39" fmla="*/ 22639 w 1485687"/>
                  <a:gd name="connsiteY39" fmla="*/ 729751 h 758183"/>
                  <a:gd name="connsiteX0" fmla="*/ 22639 w 1485687"/>
                  <a:gd name="connsiteY0" fmla="*/ 721408 h 749840"/>
                  <a:gd name="connsiteX1" fmla="*/ 32117 w 1485687"/>
                  <a:gd name="connsiteY1" fmla="*/ 550817 h 749840"/>
                  <a:gd name="connsiteX2" fmla="*/ 51073 w 1485687"/>
                  <a:gd name="connsiteY2" fmla="*/ 484476 h 749840"/>
                  <a:gd name="connsiteX3" fmla="*/ 79507 w 1485687"/>
                  <a:gd name="connsiteY3" fmla="*/ 57998 h 749840"/>
                  <a:gd name="connsiteX4" fmla="*/ 183767 w 1485687"/>
                  <a:gd name="connsiteY4" fmla="*/ 162248 h 749840"/>
                  <a:gd name="connsiteX5" fmla="*/ 259592 w 1485687"/>
                  <a:gd name="connsiteY5" fmla="*/ 76953 h 749840"/>
                  <a:gd name="connsiteX6" fmla="*/ 335417 w 1485687"/>
                  <a:gd name="connsiteY6" fmla="*/ 39044 h 749840"/>
                  <a:gd name="connsiteX7" fmla="*/ 458632 w 1485687"/>
                  <a:gd name="connsiteY7" fmla="*/ 1135 h 749840"/>
                  <a:gd name="connsiteX8" fmla="*/ 487066 w 1485687"/>
                  <a:gd name="connsiteY8" fmla="*/ 10612 h 749840"/>
                  <a:gd name="connsiteX9" fmla="*/ 553413 w 1485687"/>
                  <a:gd name="connsiteY9" fmla="*/ 29566 h 749840"/>
                  <a:gd name="connsiteX10" fmla="*/ 629237 w 1485687"/>
                  <a:gd name="connsiteY10" fmla="*/ 76953 h 749840"/>
                  <a:gd name="connsiteX11" fmla="*/ 686106 w 1485687"/>
                  <a:gd name="connsiteY11" fmla="*/ 86430 h 749840"/>
                  <a:gd name="connsiteX12" fmla="*/ 752453 w 1485687"/>
                  <a:gd name="connsiteY12" fmla="*/ 114862 h 749840"/>
                  <a:gd name="connsiteX13" fmla="*/ 828278 w 1485687"/>
                  <a:gd name="connsiteY13" fmla="*/ 133816 h 749840"/>
                  <a:gd name="connsiteX14" fmla="*/ 1093664 w 1485687"/>
                  <a:gd name="connsiteY14" fmla="*/ 114862 h 749840"/>
                  <a:gd name="connsiteX15" fmla="*/ 1150533 w 1485687"/>
                  <a:gd name="connsiteY15" fmla="*/ 105385 h 749840"/>
                  <a:gd name="connsiteX16" fmla="*/ 1226358 w 1485687"/>
                  <a:gd name="connsiteY16" fmla="*/ 67476 h 749840"/>
                  <a:gd name="connsiteX17" fmla="*/ 1321139 w 1485687"/>
                  <a:gd name="connsiteY17" fmla="*/ 76953 h 749840"/>
                  <a:gd name="connsiteX18" fmla="*/ 1359051 w 1485687"/>
                  <a:gd name="connsiteY18" fmla="*/ 133816 h 749840"/>
                  <a:gd name="connsiteX19" fmla="*/ 1406442 w 1485687"/>
                  <a:gd name="connsiteY19" fmla="*/ 171726 h 749840"/>
                  <a:gd name="connsiteX20" fmla="*/ 1425398 w 1485687"/>
                  <a:gd name="connsiteY20" fmla="*/ 200157 h 749840"/>
                  <a:gd name="connsiteX21" fmla="*/ 1434876 w 1485687"/>
                  <a:gd name="connsiteY21" fmla="*/ 228589 h 749840"/>
                  <a:gd name="connsiteX22" fmla="*/ 1463311 w 1485687"/>
                  <a:gd name="connsiteY22" fmla="*/ 257021 h 749840"/>
                  <a:gd name="connsiteX23" fmla="*/ 1472789 w 1485687"/>
                  <a:gd name="connsiteY23" fmla="*/ 294930 h 749840"/>
                  <a:gd name="connsiteX24" fmla="*/ 1472789 w 1485687"/>
                  <a:gd name="connsiteY24" fmla="*/ 512908 h 749840"/>
                  <a:gd name="connsiteX25" fmla="*/ 1434876 w 1485687"/>
                  <a:gd name="connsiteY25" fmla="*/ 569772 h 749840"/>
                  <a:gd name="connsiteX26" fmla="*/ 1406442 w 1485687"/>
                  <a:gd name="connsiteY26" fmla="*/ 588726 h 749840"/>
                  <a:gd name="connsiteX27" fmla="*/ 1387486 w 1485687"/>
                  <a:gd name="connsiteY27" fmla="*/ 617158 h 749840"/>
                  <a:gd name="connsiteX28" fmla="*/ 1340095 w 1485687"/>
                  <a:gd name="connsiteY28" fmla="*/ 655067 h 749840"/>
                  <a:gd name="connsiteX29" fmla="*/ 1273748 w 1485687"/>
                  <a:gd name="connsiteY29" fmla="*/ 702454 h 749840"/>
                  <a:gd name="connsiteX30" fmla="*/ 1235836 w 1485687"/>
                  <a:gd name="connsiteY30" fmla="*/ 721408 h 749840"/>
                  <a:gd name="connsiteX31" fmla="*/ 1188446 w 1485687"/>
                  <a:gd name="connsiteY31" fmla="*/ 749840 h 749840"/>
                  <a:gd name="connsiteX32" fmla="*/ 1046274 w 1485687"/>
                  <a:gd name="connsiteY32" fmla="*/ 740363 h 749840"/>
                  <a:gd name="connsiteX33" fmla="*/ 989405 w 1485687"/>
                  <a:gd name="connsiteY33" fmla="*/ 692976 h 749840"/>
                  <a:gd name="connsiteX34" fmla="*/ 809321 w 1485687"/>
                  <a:gd name="connsiteY34" fmla="*/ 664544 h 749840"/>
                  <a:gd name="connsiteX35" fmla="*/ 676628 w 1485687"/>
                  <a:gd name="connsiteY35" fmla="*/ 674022 h 749840"/>
                  <a:gd name="connsiteX36" fmla="*/ 648194 w 1485687"/>
                  <a:gd name="connsiteY36" fmla="*/ 692976 h 749840"/>
                  <a:gd name="connsiteX37" fmla="*/ 543935 w 1485687"/>
                  <a:gd name="connsiteY37" fmla="*/ 730885 h 749840"/>
                  <a:gd name="connsiteX38" fmla="*/ 354372 w 1485687"/>
                  <a:gd name="connsiteY38" fmla="*/ 740363 h 749840"/>
                  <a:gd name="connsiteX39" fmla="*/ 22639 w 1485687"/>
                  <a:gd name="connsiteY39" fmla="*/ 721408 h 749840"/>
                  <a:gd name="connsiteX0" fmla="*/ 22639 w 1485687"/>
                  <a:gd name="connsiteY0" fmla="*/ 721408 h 749840"/>
                  <a:gd name="connsiteX1" fmla="*/ 32117 w 1485687"/>
                  <a:gd name="connsiteY1" fmla="*/ 550817 h 749840"/>
                  <a:gd name="connsiteX2" fmla="*/ 51073 w 1485687"/>
                  <a:gd name="connsiteY2" fmla="*/ 484476 h 749840"/>
                  <a:gd name="connsiteX3" fmla="*/ 98463 w 1485687"/>
                  <a:gd name="connsiteY3" fmla="*/ 219112 h 749840"/>
                  <a:gd name="connsiteX4" fmla="*/ 183767 w 1485687"/>
                  <a:gd name="connsiteY4" fmla="*/ 162248 h 749840"/>
                  <a:gd name="connsiteX5" fmla="*/ 259592 w 1485687"/>
                  <a:gd name="connsiteY5" fmla="*/ 76953 h 749840"/>
                  <a:gd name="connsiteX6" fmla="*/ 335417 w 1485687"/>
                  <a:gd name="connsiteY6" fmla="*/ 39044 h 749840"/>
                  <a:gd name="connsiteX7" fmla="*/ 458632 w 1485687"/>
                  <a:gd name="connsiteY7" fmla="*/ 1135 h 749840"/>
                  <a:gd name="connsiteX8" fmla="*/ 487066 w 1485687"/>
                  <a:gd name="connsiteY8" fmla="*/ 10612 h 749840"/>
                  <a:gd name="connsiteX9" fmla="*/ 553413 w 1485687"/>
                  <a:gd name="connsiteY9" fmla="*/ 29566 h 749840"/>
                  <a:gd name="connsiteX10" fmla="*/ 629237 w 1485687"/>
                  <a:gd name="connsiteY10" fmla="*/ 76953 h 749840"/>
                  <a:gd name="connsiteX11" fmla="*/ 686106 w 1485687"/>
                  <a:gd name="connsiteY11" fmla="*/ 86430 h 749840"/>
                  <a:gd name="connsiteX12" fmla="*/ 752453 w 1485687"/>
                  <a:gd name="connsiteY12" fmla="*/ 114862 h 749840"/>
                  <a:gd name="connsiteX13" fmla="*/ 828278 w 1485687"/>
                  <a:gd name="connsiteY13" fmla="*/ 133816 h 749840"/>
                  <a:gd name="connsiteX14" fmla="*/ 1093664 w 1485687"/>
                  <a:gd name="connsiteY14" fmla="*/ 114862 h 749840"/>
                  <a:gd name="connsiteX15" fmla="*/ 1150533 w 1485687"/>
                  <a:gd name="connsiteY15" fmla="*/ 105385 h 749840"/>
                  <a:gd name="connsiteX16" fmla="*/ 1226358 w 1485687"/>
                  <a:gd name="connsiteY16" fmla="*/ 67476 h 749840"/>
                  <a:gd name="connsiteX17" fmla="*/ 1321139 w 1485687"/>
                  <a:gd name="connsiteY17" fmla="*/ 76953 h 749840"/>
                  <a:gd name="connsiteX18" fmla="*/ 1359051 w 1485687"/>
                  <a:gd name="connsiteY18" fmla="*/ 133816 h 749840"/>
                  <a:gd name="connsiteX19" fmla="*/ 1406442 w 1485687"/>
                  <a:gd name="connsiteY19" fmla="*/ 171726 h 749840"/>
                  <a:gd name="connsiteX20" fmla="*/ 1425398 w 1485687"/>
                  <a:gd name="connsiteY20" fmla="*/ 200157 h 749840"/>
                  <a:gd name="connsiteX21" fmla="*/ 1434876 w 1485687"/>
                  <a:gd name="connsiteY21" fmla="*/ 228589 h 749840"/>
                  <a:gd name="connsiteX22" fmla="*/ 1463311 w 1485687"/>
                  <a:gd name="connsiteY22" fmla="*/ 257021 h 749840"/>
                  <a:gd name="connsiteX23" fmla="*/ 1472789 w 1485687"/>
                  <a:gd name="connsiteY23" fmla="*/ 294930 h 749840"/>
                  <a:gd name="connsiteX24" fmla="*/ 1472789 w 1485687"/>
                  <a:gd name="connsiteY24" fmla="*/ 512908 h 749840"/>
                  <a:gd name="connsiteX25" fmla="*/ 1434876 w 1485687"/>
                  <a:gd name="connsiteY25" fmla="*/ 569772 h 749840"/>
                  <a:gd name="connsiteX26" fmla="*/ 1406442 w 1485687"/>
                  <a:gd name="connsiteY26" fmla="*/ 588726 h 749840"/>
                  <a:gd name="connsiteX27" fmla="*/ 1387486 w 1485687"/>
                  <a:gd name="connsiteY27" fmla="*/ 617158 h 749840"/>
                  <a:gd name="connsiteX28" fmla="*/ 1340095 w 1485687"/>
                  <a:gd name="connsiteY28" fmla="*/ 655067 h 749840"/>
                  <a:gd name="connsiteX29" fmla="*/ 1273748 w 1485687"/>
                  <a:gd name="connsiteY29" fmla="*/ 702454 h 749840"/>
                  <a:gd name="connsiteX30" fmla="*/ 1235836 w 1485687"/>
                  <a:gd name="connsiteY30" fmla="*/ 721408 h 749840"/>
                  <a:gd name="connsiteX31" fmla="*/ 1188446 w 1485687"/>
                  <a:gd name="connsiteY31" fmla="*/ 749840 h 749840"/>
                  <a:gd name="connsiteX32" fmla="*/ 1046274 w 1485687"/>
                  <a:gd name="connsiteY32" fmla="*/ 740363 h 749840"/>
                  <a:gd name="connsiteX33" fmla="*/ 989405 w 1485687"/>
                  <a:gd name="connsiteY33" fmla="*/ 692976 h 749840"/>
                  <a:gd name="connsiteX34" fmla="*/ 809321 w 1485687"/>
                  <a:gd name="connsiteY34" fmla="*/ 664544 h 749840"/>
                  <a:gd name="connsiteX35" fmla="*/ 676628 w 1485687"/>
                  <a:gd name="connsiteY35" fmla="*/ 674022 h 749840"/>
                  <a:gd name="connsiteX36" fmla="*/ 648194 w 1485687"/>
                  <a:gd name="connsiteY36" fmla="*/ 692976 h 749840"/>
                  <a:gd name="connsiteX37" fmla="*/ 543935 w 1485687"/>
                  <a:gd name="connsiteY37" fmla="*/ 730885 h 749840"/>
                  <a:gd name="connsiteX38" fmla="*/ 354372 w 1485687"/>
                  <a:gd name="connsiteY38" fmla="*/ 740363 h 749840"/>
                  <a:gd name="connsiteX39" fmla="*/ 22639 w 1485687"/>
                  <a:gd name="connsiteY39" fmla="*/ 721408 h 749840"/>
                  <a:gd name="connsiteX0" fmla="*/ 68087 w 1455310"/>
                  <a:gd name="connsiteY0" fmla="*/ 645589 h 749840"/>
                  <a:gd name="connsiteX1" fmla="*/ 1740 w 1455310"/>
                  <a:gd name="connsiteY1" fmla="*/ 550817 h 749840"/>
                  <a:gd name="connsiteX2" fmla="*/ 20696 w 1455310"/>
                  <a:gd name="connsiteY2" fmla="*/ 484476 h 749840"/>
                  <a:gd name="connsiteX3" fmla="*/ 68086 w 1455310"/>
                  <a:gd name="connsiteY3" fmla="*/ 219112 h 749840"/>
                  <a:gd name="connsiteX4" fmla="*/ 153390 w 1455310"/>
                  <a:gd name="connsiteY4" fmla="*/ 162248 h 749840"/>
                  <a:gd name="connsiteX5" fmla="*/ 229215 w 1455310"/>
                  <a:gd name="connsiteY5" fmla="*/ 76953 h 749840"/>
                  <a:gd name="connsiteX6" fmla="*/ 305040 w 1455310"/>
                  <a:gd name="connsiteY6" fmla="*/ 39044 h 749840"/>
                  <a:gd name="connsiteX7" fmla="*/ 428255 w 1455310"/>
                  <a:gd name="connsiteY7" fmla="*/ 1135 h 749840"/>
                  <a:gd name="connsiteX8" fmla="*/ 456689 w 1455310"/>
                  <a:gd name="connsiteY8" fmla="*/ 10612 h 749840"/>
                  <a:gd name="connsiteX9" fmla="*/ 523036 w 1455310"/>
                  <a:gd name="connsiteY9" fmla="*/ 29566 h 749840"/>
                  <a:gd name="connsiteX10" fmla="*/ 598860 w 1455310"/>
                  <a:gd name="connsiteY10" fmla="*/ 76953 h 749840"/>
                  <a:gd name="connsiteX11" fmla="*/ 655729 w 1455310"/>
                  <a:gd name="connsiteY11" fmla="*/ 86430 h 749840"/>
                  <a:gd name="connsiteX12" fmla="*/ 722076 w 1455310"/>
                  <a:gd name="connsiteY12" fmla="*/ 114862 h 749840"/>
                  <a:gd name="connsiteX13" fmla="*/ 797901 w 1455310"/>
                  <a:gd name="connsiteY13" fmla="*/ 133816 h 749840"/>
                  <a:gd name="connsiteX14" fmla="*/ 1063287 w 1455310"/>
                  <a:gd name="connsiteY14" fmla="*/ 114862 h 749840"/>
                  <a:gd name="connsiteX15" fmla="*/ 1120156 w 1455310"/>
                  <a:gd name="connsiteY15" fmla="*/ 105385 h 749840"/>
                  <a:gd name="connsiteX16" fmla="*/ 1195981 w 1455310"/>
                  <a:gd name="connsiteY16" fmla="*/ 67476 h 749840"/>
                  <a:gd name="connsiteX17" fmla="*/ 1290762 w 1455310"/>
                  <a:gd name="connsiteY17" fmla="*/ 76953 h 749840"/>
                  <a:gd name="connsiteX18" fmla="*/ 1328674 w 1455310"/>
                  <a:gd name="connsiteY18" fmla="*/ 133816 h 749840"/>
                  <a:gd name="connsiteX19" fmla="*/ 1376065 w 1455310"/>
                  <a:gd name="connsiteY19" fmla="*/ 171726 h 749840"/>
                  <a:gd name="connsiteX20" fmla="*/ 1395021 w 1455310"/>
                  <a:gd name="connsiteY20" fmla="*/ 200157 h 749840"/>
                  <a:gd name="connsiteX21" fmla="*/ 1404499 w 1455310"/>
                  <a:gd name="connsiteY21" fmla="*/ 228589 h 749840"/>
                  <a:gd name="connsiteX22" fmla="*/ 1432934 w 1455310"/>
                  <a:gd name="connsiteY22" fmla="*/ 257021 h 749840"/>
                  <a:gd name="connsiteX23" fmla="*/ 1442412 w 1455310"/>
                  <a:gd name="connsiteY23" fmla="*/ 294930 h 749840"/>
                  <a:gd name="connsiteX24" fmla="*/ 1442412 w 1455310"/>
                  <a:gd name="connsiteY24" fmla="*/ 512908 h 749840"/>
                  <a:gd name="connsiteX25" fmla="*/ 1404499 w 1455310"/>
                  <a:gd name="connsiteY25" fmla="*/ 569772 h 749840"/>
                  <a:gd name="connsiteX26" fmla="*/ 1376065 w 1455310"/>
                  <a:gd name="connsiteY26" fmla="*/ 588726 h 749840"/>
                  <a:gd name="connsiteX27" fmla="*/ 1357109 w 1455310"/>
                  <a:gd name="connsiteY27" fmla="*/ 617158 h 749840"/>
                  <a:gd name="connsiteX28" fmla="*/ 1309718 w 1455310"/>
                  <a:gd name="connsiteY28" fmla="*/ 655067 h 749840"/>
                  <a:gd name="connsiteX29" fmla="*/ 1243371 w 1455310"/>
                  <a:gd name="connsiteY29" fmla="*/ 702454 h 749840"/>
                  <a:gd name="connsiteX30" fmla="*/ 1205459 w 1455310"/>
                  <a:gd name="connsiteY30" fmla="*/ 721408 h 749840"/>
                  <a:gd name="connsiteX31" fmla="*/ 1158069 w 1455310"/>
                  <a:gd name="connsiteY31" fmla="*/ 749840 h 749840"/>
                  <a:gd name="connsiteX32" fmla="*/ 1015897 w 1455310"/>
                  <a:gd name="connsiteY32" fmla="*/ 740363 h 749840"/>
                  <a:gd name="connsiteX33" fmla="*/ 959028 w 1455310"/>
                  <a:gd name="connsiteY33" fmla="*/ 692976 h 749840"/>
                  <a:gd name="connsiteX34" fmla="*/ 778944 w 1455310"/>
                  <a:gd name="connsiteY34" fmla="*/ 664544 h 749840"/>
                  <a:gd name="connsiteX35" fmla="*/ 646251 w 1455310"/>
                  <a:gd name="connsiteY35" fmla="*/ 674022 h 749840"/>
                  <a:gd name="connsiteX36" fmla="*/ 617817 w 1455310"/>
                  <a:gd name="connsiteY36" fmla="*/ 692976 h 749840"/>
                  <a:gd name="connsiteX37" fmla="*/ 513558 w 1455310"/>
                  <a:gd name="connsiteY37" fmla="*/ 730885 h 749840"/>
                  <a:gd name="connsiteX38" fmla="*/ 323995 w 1455310"/>
                  <a:gd name="connsiteY38" fmla="*/ 740363 h 749840"/>
                  <a:gd name="connsiteX39" fmla="*/ 68087 w 1455310"/>
                  <a:gd name="connsiteY39" fmla="*/ 645589 h 7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55310" h="749840">
                    <a:moveTo>
                      <a:pt x="68087" y="645589"/>
                    </a:moveTo>
                    <a:cubicBezTo>
                      <a:pt x="14378" y="613998"/>
                      <a:pt x="9638" y="577669"/>
                      <a:pt x="1740" y="550817"/>
                    </a:cubicBezTo>
                    <a:cubicBezTo>
                      <a:pt x="-6158" y="523965"/>
                      <a:pt x="15086" y="501306"/>
                      <a:pt x="20696" y="484476"/>
                    </a:cubicBezTo>
                    <a:cubicBezTo>
                      <a:pt x="22513" y="408176"/>
                      <a:pt x="45970" y="272817"/>
                      <a:pt x="68086" y="219112"/>
                    </a:cubicBezTo>
                    <a:cubicBezTo>
                      <a:pt x="90202" y="165407"/>
                      <a:pt x="126535" y="185941"/>
                      <a:pt x="153390" y="162248"/>
                    </a:cubicBezTo>
                    <a:cubicBezTo>
                      <a:pt x="180245" y="138555"/>
                      <a:pt x="203940" y="97487"/>
                      <a:pt x="229215" y="76953"/>
                    </a:cubicBezTo>
                    <a:cubicBezTo>
                      <a:pt x="254490" y="56419"/>
                      <a:pt x="286084" y="42203"/>
                      <a:pt x="305040" y="39044"/>
                    </a:cubicBezTo>
                    <a:cubicBezTo>
                      <a:pt x="390343" y="42203"/>
                      <a:pt x="402980" y="5874"/>
                      <a:pt x="428255" y="1135"/>
                    </a:cubicBezTo>
                    <a:cubicBezTo>
                      <a:pt x="453530" y="-3604"/>
                      <a:pt x="447083" y="7868"/>
                      <a:pt x="456689" y="10612"/>
                    </a:cubicBezTo>
                    <a:cubicBezTo>
                      <a:pt x="540006" y="34414"/>
                      <a:pt x="454852" y="6841"/>
                      <a:pt x="523036" y="29566"/>
                    </a:cubicBezTo>
                    <a:cubicBezTo>
                      <a:pt x="546391" y="47081"/>
                      <a:pt x="569950" y="68281"/>
                      <a:pt x="598860" y="76953"/>
                    </a:cubicBezTo>
                    <a:cubicBezTo>
                      <a:pt x="617267" y="82475"/>
                      <a:pt x="636773" y="83271"/>
                      <a:pt x="655729" y="86430"/>
                    </a:cubicBezTo>
                    <a:cubicBezTo>
                      <a:pt x="686803" y="101966"/>
                      <a:pt x="691391" y="106495"/>
                      <a:pt x="722076" y="114862"/>
                    </a:cubicBezTo>
                    <a:cubicBezTo>
                      <a:pt x="747211" y="121716"/>
                      <a:pt x="797901" y="133816"/>
                      <a:pt x="797901" y="133816"/>
                    </a:cubicBezTo>
                    <a:lnTo>
                      <a:pt x="1063287" y="114862"/>
                    </a:lnTo>
                    <a:cubicBezTo>
                      <a:pt x="1082430" y="113173"/>
                      <a:pt x="1102058" y="111848"/>
                      <a:pt x="1120156" y="105385"/>
                    </a:cubicBezTo>
                    <a:cubicBezTo>
                      <a:pt x="1146768" y="95882"/>
                      <a:pt x="1195981" y="67476"/>
                      <a:pt x="1195981" y="67476"/>
                    </a:cubicBezTo>
                    <a:cubicBezTo>
                      <a:pt x="1227575" y="70635"/>
                      <a:pt x="1260415" y="67616"/>
                      <a:pt x="1290762" y="76953"/>
                    </a:cubicBezTo>
                    <a:cubicBezTo>
                      <a:pt x="1326233" y="87866"/>
                      <a:pt x="1314977" y="110991"/>
                      <a:pt x="1328674" y="133816"/>
                    </a:cubicBezTo>
                    <a:cubicBezTo>
                      <a:pt x="1337678" y="148820"/>
                      <a:pt x="1363152" y="163118"/>
                      <a:pt x="1376065" y="171726"/>
                    </a:cubicBezTo>
                    <a:cubicBezTo>
                      <a:pt x="1382384" y="181203"/>
                      <a:pt x="1389927" y="189969"/>
                      <a:pt x="1395021" y="200157"/>
                    </a:cubicBezTo>
                    <a:cubicBezTo>
                      <a:pt x="1399489" y="209092"/>
                      <a:pt x="1398957" y="220277"/>
                      <a:pt x="1404499" y="228589"/>
                    </a:cubicBezTo>
                    <a:cubicBezTo>
                      <a:pt x="1411935" y="239741"/>
                      <a:pt x="1423456" y="247544"/>
                      <a:pt x="1432934" y="257021"/>
                    </a:cubicBezTo>
                    <a:cubicBezTo>
                      <a:pt x="1436093" y="269657"/>
                      <a:pt x="1439857" y="282158"/>
                      <a:pt x="1442412" y="294930"/>
                    </a:cubicBezTo>
                    <a:cubicBezTo>
                      <a:pt x="1457750" y="371614"/>
                      <a:pt x="1461375" y="425685"/>
                      <a:pt x="1442412" y="512908"/>
                    </a:cubicBezTo>
                    <a:cubicBezTo>
                      <a:pt x="1437572" y="535169"/>
                      <a:pt x="1423455" y="557136"/>
                      <a:pt x="1404499" y="569772"/>
                    </a:cubicBezTo>
                    <a:lnTo>
                      <a:pt x="1376065" y="588726"/>
                    </a:lnTo>
                    <a:cubicBezTo>
                      <a:pt x="1369746" y="598203"/>
                      <a:pt x="1364225" y="608264"/>
                      <a:pt x="1357109" y="617158"/>
                    </a:cubicBezTo>
                    <a:cubicBezTo>
                      <a:pt x="1340202" y="638290"/>
                      <a:pt x="1332707" y="638648"/>
                      <a:pt x="1309718" y="655067"/>
                    </a:cubicBezTo>
                    <a:cubicBezTo>
                      <a:pt x="1289371" y="669599"/>
                      <a:pt x="1265711" y="689690"/>
                      <a:pt x="1243371" y="702454"/>
                    </a:cubicBezTo>
                    <a:cubicBezTo>
                      <a:pt x="1231104" y="709463"/>
                      <a:pt x="1217810" y="714547"/>
                      <a:pt x="1205459" y="721408"/>
                    </a:cubicBezTo>
                    <a:cubicBezTo>
                      <a:pt x="1189355" y="730354"/>
                      <a:pt x="1173866" y="740363"/>
                      <a:pt x="1158069" y="749840"/>
                    </a:cubicBezTo>
                    <a:cubicBezTo>
                      <a:pt x="1110678" y="746681"/>
                      <a:pt x="1062374" y="750147"/>
                      <a:pt x="1015897" y="740363"/>
                    </a:cubicBezTo>
                    <a:cubicBezTo>
                      <a:pt x="962830" y="729192"/>
                      <a:pt x="993685" y="710303"/>
                      <a:pt x="959028" y="692976"/>
                    </a:cubicBezTo>
                    <a:cubicBezTo>
                      <a:pt x="900879" y="663904"/>
                      <a:pt x="844155" y="669560"/>
                      <a:pt x="778944" y="664544"/>
                    </a:cubicBezTo>
                    <a:cubicBezTo>
                      <a:pt x="734713" y="667703"/>
                      <a:pt x="689920" y="666316"/>
                      <a:pt x="646251" y="674022"/>
                    </a:cubicBezTo>
                    <a:cubicBezTo>
                      <a:pt x="635034" y="676001"/>
                      <a:pt x="628005" y="687882"/>
                      <a:pt x="617817" y="692976"/>
                    </a:cubicBezTo>
                    <a:cubicBezTo>
                      <a:pt x="605668" y="699050"/>
                      <a:pt x="523390" y="730393"/>
                      <a:pt x="513558" y="730885"/>
                    </a:cubicBezTo>
                    <a:lnTo>
                      <a:pt x="323995" y="740363"/>
                    </a:lnTo>
                    <a:cubicBezTo>
                      <a:pt x="196652" y="697915"/>
                      <a:pt x="121796" y="677180"/>
                      <a:pt x="68087" y="645589"/>
                    </a:cubicBezTo>
                    <a:close/>
                  </a:path>
                </a:pathLst>
              </a:custGeom>
              <a:solidFill>
                <a:srgbClr val="FFFFEB"/>
              </a:solidFill>
              <a:ln w="19050" cmpd="dbl">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anchor="ctr"/>
              <a:lstStyle/>
              <a:p>
                <a:pPr algn="ctr"/>
                <a:endParaRPr lang="en-US" sz="1050">
                  <a:ln w="3175" cmpd="sng">
                    <a:solidFill>
                      <a:schemeClr val="tx1"/>
                    </a:solidFill>
                  </a:ln>
                </a:endParaRPr>
              </a:p>
            </p:txBody>
          </p:sp>
          <p:pic>
            <p:nvPicPr>
              <p:cNvPr id="432" name="Picture 383">
                <a:extLst>
                  <a:ext uri="{FF2B5EF4-FFF2-40B4-BE49-F238E27FC236}">
                    <a16:creationId xmlns:a16="http://schemas.microsoft.com/office/drawing/2014/main" id="{05A8C477-D356-4358-A819-7CE31E468FB1}"/>
                  </a:ext>
                </a:extLst>
              </p:cNvPr>
              <p:cNvPicPr>
                <a:picLocks noChangeAspect="1" noChangeArrowheads="1"/>
              </p:cNvPicPr>
              <p:nvPr/>
            </p:nvPicPr>
            <p:blipFill>
              <a:blip r:embed="rId4">
                <a:alphaModFix amt="29000"/>
              </a:blip>
              <a:srcRect/>
              <a:stretch>
                <a:fillRect/>
              </a:stretch>
            </p:blipFill>
            <p:spPr bwMode="auto">
              <a:xfrm>
                <a:off x="1404671" y="4727144"/>
                <a:ext cx="180000" cy="168012"/>
              </a:xfrm>
              <a:prstGeom prst="rect">
                <a:avLst/>
              </a:prstGeom>
              <a:noFill/>
              <a:ln w="9525">
                <a:noFill/>
                <a:miter lim="800000"/>
                <a:headEnd/>
                <a:tailEnd/>
              </a:ln>
            </p:spPr>
          </p:pic>
          <p:pic>
            <p:nvPicPr>
              <p:cNvPr id="433" name="Picture 383">
                <a:extLst>
                  <a:ext uri="{FF2B5EF4-FFF2-40B4-BE49-F238E27FC236}">
                    <a16:creationId xmlns:a16="http://schemas.microsoft.com/office/drawing/2014/main" id="{313E05AA-3AF9-4E4C-9C62-033659E55BDC}"/>
                  </a:ext>
                </a:extLst>
              </p:cNvPr>
              <p:cNvPicPr>
                <a:picLocks noChangeAspect="1" noChangeArrowheads="1"/>
              </p:cNvPicPr>
              <p:nvPr/>
            </p:nvPicPr>
            <p:blipFill>
              <a:blip r:embed="rId4">
                <a:alphaModFix amt="29000"/>
              </a:blip>
              <a:srcRect/>
              <a:stretch>
                <a:fillRect/>
              </a:stretch>
            </p:blipFill>
            <p:spPr bwMode="auto">
              <a:xfrm>
                <a:off x="1126704" y="4722447"/>
                <a:ext cx="180000" cy="168012"/>
              </a:xfrm>
              <a:prstGeom prst="rect">
                <a:avLst/>
              </a:prstGeom>
              <a:noFill/>
              <a:ln w="9525">
                <a:noFill/>
                <a:miter lim="800000"/>
                <a:headEnd/>
                <a:tailEnd/>
              </a:ln>
            </p:spPr>
          </p:pic>
          <p:sp>
            <p:nvSpPr>
              <p:cNvPr id="434" name="Ellipse 78">
                <a:extLst>
                  <a:ext uri="{FF2B5EF4-FFF2-40B4-BE49-F238E27FC236}">
                    <a16:creationId xmlns:a16="http://schemas.microsoft.com/office/drawing/2014/main" id="{23D3BEAF-7501-4787-84B6-7DE3BFD763BC}"/>
                  </a:ext>
                </a:extLst>
              </p:cNvPr>
              <p:cNvSpPr/>
              <p:nvPr/>
            </p:nvSpPr>
            <p:spPr>
              <a:xfrm>
                <a:off x="419182" y="4137393"/>
                <a:ext cx="1728737" cy="622506"/>
              </a:xfrm>
              <a:prstGeom prst="ellipse">
                <a:avLst/>
              </a:prstGeom>
              <a:noFill/>
              <a:ln w="6350" cap="flat" cmpd="sng" algn="ctr">
                <a:solidFill>
                  <a:srgbClr val="9C9C9C"/>
                </a:solidFill>
                <a:prstDash val="solid"/>
              </a:ln>
              <a:effectLst/>
            </p:spPr>
            <p:txBody>
              <a:bodyPr rtlCol="0" anchor="ctr"/>
              <a:lstStyle/>
              <a:p>
                <a:pPr algn="ctr" defTabSz="685709">
                  <a:defRPr/>
                </a:pPr>
                <a:endParaRPr lang="en-US" sz="1050" kern="0">
                  <a:solidFill>
                    <a:sysClr val="window" lastClr="FFFFFF"/>
                  </a:solidFill>
                  <a:latin typeface="Arial"/>
                  <a:cs typeface="Arial"/>
                </a:endParaRPr>
              </a:p>
            </p:txBody>
          </p:sp>
          <p:pic>
            <p:nvPicPr>
              <p:cNvPr id="435" name="Bild 65" descr="T cell.png">
                <a:extLst>
                  <a:ext uri="{FF2B5EF4-FFF2-40B4-BE49-F238E27FC236}">
                    <a16:creationId xmlns:a16="http://schemas.microsoft.com/office/drawing/2014/main" id="{257108AF-FFED-46EF-B043-9DF392296D6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rot="20169312">
                <a:off x="903254" y="3990614"/>
                <a:ext cx="396337" cy="540000"/>
              </a:xfrm>
              <a:prstGeom prst="rect">
                <a:avLst/>
              </a:prstGeom>
            </p:spPr>
          </p:pic>
          <p:pic>
            <p:nvPicPr>
              <p:cNvPr id="436" name="Bild 66" descr="T cell.png">
                <a:extLst>
                  <a:ext uri="{FF2B5EF4-FFF2-40B4-BE49-F238E27FC236}">
                    <a16:creationId xmlns:a16="http://schemas.microsoft.com/office/drawing/2014/main" id="{0EDADFD3-53C6-4292-9715-5A55199B8D3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355160" y="4007061"/>
                <a:ext cx="396337" cy="540000"/>
              </a:xfrm>
              <a:prstGeom prst="rect">
                <a:avLst/>
              </a:prstGeom>
            </p:spPr>
          </p:pic>
        </p:grpSp>
        <p:sp>
          <p:nvSpPr>
            <p:cNvPr id="417" name="Bogen 79">
              <a:extLst>
                <a:ext uri="{FF2B5EF4-FFF2-40B4-BE49-F238E27FC236}">
                  <a16:creationId xmlns:a16="http://schemas.microsoft.com/office/drawing/2014/main" id="{1BD78F00-3635-44E3-BB17-C203E996946B}"/>
                </a:ext>
              </a:extLst>
            </p:cNvPr>
            <p:cNvSpPr/>
            <p:nvPr/>
          </p:nvSpPr>
          <p:spPr>
            <a:xfrm rot="657179" flipH="1">
              <a:off x="3979814" y="2861271"/>
              <a:ext cx="773996" cy="888531"/>
            </a:xfrm>
            <a:prstGeom prst="arc">
              <a:avLst>
                <a:gd name="adj1" fmla="val 16293436"/>
                <a:gd name="adj2" fmla="val 4153494"/>
              </a:avLst>
            </a:prstGeom>
            <a:ln>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400"/>
            </a:p>
          </p:txBody>
        </p:sp>
        <p:sp>
          <p:nvSpPr>
            <p:cNvPr id="418" name="Freihandform 80">
              <a:extLst>
                <a:ext uri="{FF2B5EF4-FFF2-40B4-BE49-F238E27FC236}">
                  <a16:creationId xmlns:a16="http://schemas.microsoft.com/office/drawing/2014/main" id="{75219A0A-8B23-4E75-A0E6-0FEFFA7D32AA}"/>
                </a:ext>
              </a:extLst>
            </p:cNvPr>
            <p:cNvSpPr>
              <a:spLocks noChangeAspect="1"/>
            </p:cNvSpPr>
            <p:nvPr/>
          </p:nvSpPr>
          <p:spPr>
            <a:xfrm>
              <a:off x="4444373" y="2737102"/>
              <a:ext cx="228787" cy="643992"/>
            </a:xfrm>
            <a:custGeom>
              <a:avLst/>
              <a:gdLst>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95396 w 1185833"/>
                <a:gd name="connsiteY167" fmla="*/ 409925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4286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5797 w 1185833"/>
                <a:gd name="connsiteY180" fmla="*/ 424565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50059 w 1185833"/>
                <a:gd name="connsiteY197" fmla="*/ 1855640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60479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50414 w 1185833"/>
                <a:gd name="connsiteY153" fmla="*/ 18446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69464 w 1185833"/>
                <a:gd name="connsiteY153" fmla="*/ 1857360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9760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56198 w 1185833"/>
                <a:gd name="connsiteY34" fmla="*/ 1862960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488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2798 w 1185833"/>
                <a:gd name="connsiteY35" fmla="*/ 1954462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0752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342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40496 w 1185833"/>
                <a:gd name="connsiteY102" fmla="*/ 3337957 h 3337957"/>
                <a:gd name="connsiteX103" fmla="*/ 640496 w 1185833"/>
                <a:gd name="connsiteY103" fmla="*/ 3337957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9445"/>
                <a:gd name="connsiteX1" fmla="*/ 80519 w 1185833"/>
                <a:gd name="connsiteY1" fmla="*/ 1745839 h 3339445"/>
                <a:gd name="connsiteX2" fmla="*/ 80519 w 1185833"/>
                <a:gd name="connsiteY2" fmla="*/ 1745839 h 3339445"/>
                <a:gd name="connsiteX3" fmla="*/ 106139 w 1185833"/>
                <a:gd name="connsiteY3" fmla="*/ 1723879 h 3339445"/>
                <a:gd name="connsiteX4" fmla="*/ 106139 w 1185833"/>
                <a:gd name="connsiteY4" fmla="*/ 1723879 h 3339445"/>
                <a:gd name="connsiteX5" fmla="*/ 157379 w 1185833"/>
                <a:gd name="connsiteY5" fmla="*/ 1775120 h 3339445"/>
                <a:gd name="connsiteX6" fmla="*/ 157379 w 1185833"/>
                <a:gd name="connsiteY6" fmla="*/ 1775120 h 3339445"/>
                <a:gd name="connsiteX7" fmla="*/ 193979 w 1185833"/>
                <a:gd name="connsiteY7" fmla="*/ 1770004 h 3339445"/>
                <a:gd name="connsiteX8" fmla="*/ 161039 w 1185833"/>
                <a:gd name="connsiteY8" fmla="*/ 1701919 h 3339445"/>
                <a:gd name="connsiteX9" fmla="*/ 142739 w 1185833"/>
                <a:gd name="connsiteY9" fmla="*/ 1636038 h 3339445"/>
                <a:gd name="connsiteX10" fmla="*/ 113459 w 1185833"/>
                <a:gd name="connsiteY10" fmla="*/ 1610418 h 3339445"/>
                <a:gd name="connsiteX11" fmla="*/ 95159 w 1185833"/>
                <a:gd name="connsiteY11" fmla="*/ 1581137 h 3339445"/>
                <a:gd name="connsiteX12" fmla="*/ 95159 w 1185833"/>
                <a:gd name="connsiteY12" fmla="*/ 1581137 h 3339445"/>
                <a:gd name="connsiteX13" fmla="*/ 117119 w 1185833"/>
                <a:gd name="connsiteY13" fmla="*/ 1460356 h 3339445"/>
                <a:gd name="connsiteX14" fmla="*/ 164699 w 1185833"/>
                <a:gd name="connsiteY14" fmla="*/ 1372515 h 3339445"/>
                <a:gd name="connsiteX15" fmla="*/ 175679 w 1185833"/>
                <a:gd name="connsiteY15" fmla="*/ 1310294 h 3339445"/>
                <a:gd name="connsiteX16" fmla="*/ 186659 w 1185833"/>
                <a:gd name="connsiteY16" fmla="*/ 1273694 h 3339445"/>
                <a:gd name="connsiteX17" fmla="*/ 193979 w 1185833"/>
                <a:gd name="connsiteY17" fmla="*/ 1211473 h 3339445"/>
                <a:gd name="connsiteX18" fmla="*/ 201299 w 1185833"/>
                <a:gd name="connsiteY18" fmla="*/ 1149253 h 3339445"/>
                <a:gd name="connsiteX19" fmla="*/ 201299 w 1185833"/>
                <a:gd name="connsiteY19" fmla="*/ 1149253 h 3339445"/>
                <a:gd name="connsiteX20" fmla="*/ 223258 w 1185833"/>
                <a:gd name="connsiteY20" fmla="*/ 1072392 h 3339445"/>
                <a:gd name="connsiteX21" fmla="*/ 241558 w 1185833"/>
                <a:gd name="connsiteY21" fmla="*/ 1035791 h 3339445"/>
                <a:gd name="connsiteX22" fmla="*/ 256198 w 1185833"/>
                <a:gd name="connsiteY22" fmla="*/ 988211 h 3339445"/>
                <a:gd name="connsiteX23" fmla="*/ 270838 w 1185833"/>
                <a:gd name="connsiteY23" fmla="*/ 951611 h 3339445"/>
                <a:gd name="connsiteX24" fmla="*/ 296458 w 1185833"/>
                <a:gd name="connsiteY24" fmla="*/ 878410 h 3339445"/>
                <a:gd name="connsiteX25" fmla="*/ 300118 w 1185833"/>
                <a:gd name="connsiteY25" fmla="*/ 991871 h 3339445"/>
                <a:gd name="connsiteX26" fmla="*/ 303778 w 1185833"/>
                <a:gd name="connsiteY26" fmla="*/ 1101672 h 3339445"/>
                <a:gd name="connsiteX27" fmla="*/ 303778 w 1185833"/>
                <a:gd name="connsiteY27" fmla="*/ 1207813 h 3339445"/>
                <a:gd name="connsiteX28" fmla="*/ 314758 w 1185833"/>
                <a:gd name="connsiteY28" fmla="*/ 1306634 h 3339445"/>
                <a:gd name="connsiteX29" fmla="*/ 307438 w 1185833"/>
                <a:gd name="connsiteY29" fmla="*/ 1379835 h 3339445"/>
                <a:gd name="connsiteX30" fmla="*/ 278158 w 1185833"/>
                <a:gd name="connsiteY30" fmla="*/ 1504277 h 3339445"/>
                <a:gd name="connsiteX31" fmla="*/ 270838 w 1185833"/>
                <a:gd name="connsiteY31" fmla="*/ 1570157 h 3339445"/>
                <a:gd name="connsiteX32" fmla="*/ 270838 w 1185833"/>
                <a:gd name="connsiteY32" fmla="*/ 1628718 h 3339445"/>
                <a:gd name="connsiteX33" fmla="*/ 261578 w 1185833"/>
                <a:gd name="connsiteY33" fmla="*/ 1731199 h 3339445"/>
                <a:gd name="connsiteX34" fmla="*/ 268898 w 1185833"/>
                <a:gd name="connsiteY34" fmla="*/ 1853435 h 3339445"/>
                <a:gd name="connsiteX35" fmla="*/ 295973 w 1185833"/>
                <a:gd name="connsiteY35" fmla="*/ 1995737 h 3339445"/>
                <a:gd name="connsiteX36" fmla="*/ 318418 w 1185833"/>
                <a:gd name="connsiteY36" fmla="*/ 2100643 h 3339445"/>
                <a:gd name="connsiteX37" fmla="*/ 325738 w 1185833"/>
                <a:gd name="connsiteY37" fmla="*/ 2155764 h 3339445"/>
                <a:gd name="connsiteX38" fmla="*/ 329398 w 1185833"/>
                <a:gd name="connsiteY38" fmla="*/ 2324126 h 3339445"/>
                <a:gd name="connsiteX39" fmla="*/ 322078 w 1185833"/>
                <a:gd name="connsiteY39" fmla="*/ 2426607 h 3339445"/>
                <a:gd name="connsiteX40" fmla="*/ 314758 w 1185833"/>
                <a:gd name="connsiteY40" fmla="*/ 2499807 h 3339445"/>
                <a:gd name="connsiteX41" fmla="*/ 314758 w 1185833"/>
                <a:gd name="connsiteY41" fmla="*/ 2598629 h 3339445"/>
                <a:gd name="connsiteX42" fmla="*/ 325738 w 1185833"/>
                <a:gd name="connsiteY42" fmla="*/ 2704770 h 3339445"/>
                <a:gd name="connsiteX43" fmla="*/ 358678 w 1185833"/>
                <a:gd name="connsiteY43" fmla="*/ 2807251 h 3339445"/>
                <a:gd name="connsiteX44" fmla="*/ 391618 w 1185833"/>
                <a:gd name="connsiteY44" fmla="*/ 2935352 h 3339445"/>
                <a:gd name="connsiteX45" fmla="*/ 409917 w 1185833"/>
                <a:gd name="connsiteY45" fmla="*/ 3026853 h 3339445"/>
                <a:gd name="connsiteX46" fmla="*/ 417237 w 1185833"/>
                <a:gd name="connsiteY46" fmla="*/ 3085414 h 3339445"/>
                <a:gd name="connsiteX47" fmla="*/ 417237 w 1185833"/>
                <a:gd name="connsiteY47" fmla="*/ 3085414 h 3339445"/>
                <a:gd name="connsiteX48" fmla="*/ 406257 w 1185833"/>
                <a:gd name="connsiteY48" fmla="*/ 3158615 h 3339445"/>
                <a:gd name="connsiteX49" fmla="*/ 380638 w 1185833"/>
                <a:gd name="connsiteY49" fmla="*/ 3231815 h 3339445"/>
                <a:gd name="connsiteX50" fmla="*/ 362338 w 1185833"/>
                <a:gd name="connsiteY50" fmla="*/ 3261096 h 3339445"/>
                <a:gd name="connsiteX51" fmla="*/ 358678 w 1185833"/>
                <a:gd name="connsiteY51" fmla="*/ 3290376 h 3339445"/>
                <a:gd name="connsiteX52" fmla="*/ 358678 w 1185833"/>
                <a:gd name="connsiteY52" fmla="*/ 3290376 h 3339445"/>
                <a:gd name="connsiteX53" fmla="*/ 417237 w 1185833"/>
                <a:gd name="connsiteY53" fmla="*/ 3326977 h 3339445"/>
                <a:gd name="connsiteX54" fmla="*/ 417237 w 1185833"/>
                <a:gd name="connsiteY54" fmla="*/ 3326977 h 3339445"/>
                <a:gd name="connsiteX55" fmla="*/ 508737 w 1185833"/>
                <a:gd name="connsiteY55" fmla="*/ 3334297 h 3339445"/>
                <a:gd name="connsiteX56" fmla="*/ 541677 w 1185833"/>
                <a:gd name="connsiteY56" fmla="*/ 3321597 h 3339445"/>
                <a:gd name="connsiteX57" fmla="*/ 527037 w 1185833"/>
                <a:gd name="connsiteY57" fmla="*/ 3264756 h 3339445"/>
                <a:gd name="connsiteX58" fmla="*/ 538017 w 1185833"/>
                <a:gd name="connsiteY58" fmla="*/ 3176915 h 3339445"/>
                <a:gd name="connsiteX59" fmla="*/ 523377 w 1185833"/>
                <a:gd name="connsiteY59" fmla="*/ 3129334 h 3339445"/>
                <a:gd name="connsiteX60" fmla="*/ 530697 w 1185833"/>
                <a:gd name="connsiteY60" fmla="*/ 3085414 h 3339445"/>
                <a:gd name="connsiteX61" fmla="*/ 538017 w 1185833"/>
                <a:gd name="connsiteY61" fmla="*/ 3048813 h 3339445"/>
                <a:gd name="connsiteX62" fmla="*/ 519717 w 1185833"/>
                <a:gd name="connsiteY62" fmla="*/ 3001233 h 3339445"/>
                <a:gd name="connsiteX63" fmla="*/ 519717 w 1185833"/>
                <a:gd name="connsiteY63" fmla="*/ 2920712 h 3339445"/>
                <a:gd name="connsiteX64" fmla="*/ 534357 w 1185833"/>
                <a:gd name="connsiteY64" fmla="*/ 2788951 h 3339445"/>
                <a:gd name="connsiteX65" fmla="*/ 541677 w 1185833"/>
                <a:gd name="connsiteY65" fmla="*/ 2697450 h 3339445"/>
                <a:gd name="connsiteX66" fmla="*/ 545337 w 1185833"/>
                <a:gd name="connsiteY66" fmla="*/ 2591308 h 3339445"/>
                <a:gd name="connsiteX67" fmla="*/ 541677 w 1185833"/>
                <a:gd name="connsiteY67" fmla="*/ 2536408 h 3339445"/>
                <a:gd name="connsiteX68" fmla="*/ 530697 w 1185833"/>
                <a:gd name="connsiteY68" fmla="*/ 2477847 h 3339445"/>
                <a:gd name="connsiteX69" fmla="*/ 530697 w 1185833"/>
                <a:gd name="connsiteY69" fmla="*/ 2477847 h 3339445"/>
                <a:gd name="connsiteX70" fmla="*/ 527037 w 1185833"/>
                <a:gd name="connsiteY70" fmla="*/ 2397326 h 3339445"/>
                <a:gd name="connsiteX71" fmla="*/ 541677 w 1185833"/>
                <a:gd name="connsiteY71" fmla="*/ 2320466 h 3339445"/>
                <a:gd name="connsiteX72" fmla="*/ 548997 w 1185833"/>
                <a:gd name="connsiteY72" fmla="*/ 2225304 h 3339445"/>
                <a:gd name="connsiteX73" fmla="*/ 556317 w 1185833"/>
                <a:gd name="connsiteY73" fmla="*/ 2108183 h 3339445"/>
                <a:gd name="connsiteX74" fmla="*/ 570956 w 1185833"/>
                <a:gd name="connsiteY74" fmla="*/ 2016682 h 3339445"/>
                <a:gd name="connsiteX75" fmla="*/ 570956 w 1185833"/>
                <a:gd name="connsiteY75" fmla="*/ 1943481 h 3339445"/>
                <a:gd name="connsiteX76" fmla="*/ 578276 w 1185833"/>
                <a:gd name="connsiteY76" fmla="*/ 1873941 h 3339445"/>
                <a:gd name="connsiteX77" fmla="*/ 585596 w 1185833"/>
                <a:gd name="connsiteY77" fmla="*/ 1811720 h 3339445"/>
                <a:gd name="connsiteX78" fmla="*/ 596576 w 1185833"/>
                <a:gd name="connsiteY78" fmla="*/ 1767799 h 3339445"/>
                <a:gd name="connsiteX79" fmla="*/ 611216 w 1185833"/>
                <a:gd name="connsiteY79" fmla="*/ 1939821 h 3339445"/>
                <a:gd name="connsiteX80" fmla="*/ 611216 w 1185833"/>
                <a:gd name="connsiteY80" fmla="*/ 2042302 h 3339445"/>
                <a:gd name="connsiteX81" fmla="*/ 611216 w 1185833"/>
                <a:gd name="connsiteY81" fmla="*/ 2115503 h 3339445"/>
                <a:gd name="connsiteX82" fmla="*/ 611216 w 1185833"/>
                <a:gd name="connsiteY82" fmla="*/ 2221644 h 3339445"/>
                <a:gd name="connsiteX83" fmla="*/ 622196 w 1185833"/>
                <a:gd name="connsiteY83" fmla="*/ 2309485 h 3339445"/>
                <a:gd name="connsiteX84" fmla="*/ 633176 w 1185833"/>
                <a:gd name="connsiteY84" fmla="*/ 2375366 h 3339445"/>
                <a:gd name="connsiteX85" fmla="*/ 644156 w 1185833"/>
                <a:gd name="connsiteY85" fmla="*/ 2433927 h 3339445"/>
                <a:gd name="connsiteX86" fmla="*/ 636836 w 1185833"/>
                <a:gd name="connsiteY86" fmla="*/ 2496147 h 3339445"/>
                <a:gd name="connsiteX87" fmla="*/ 633176 w 1185833"/>
                <a:gd name="connsiteY87" fmla="*/ 2558368 h 3339445"/>
                <a:gd name="connsiteX88" fmla="*/ 633176 w 1185833"/>
                <a:gd name="connsiteY88" fmla="*/ 2620589 h 3339445"/>
                <a:gd name="connsiteX89" fmla="*/ 647816 w 1185833"/>
                <a:gd name="connsiteY89" fmla="*/ 2690130 h 3339445"/>
                <a:gd name="connsiteX90" fmla="*/ 655136 w 1185833"/>
                <a:gd name="connsiteY90" fmla="*/ 2818231 h 3339445"/>
                <a:gd name="connsiteX91" fmla="*/ 662456 w 1185833"/>
                <a:gd name="connsiteY91" fmla="*/ 2913392 h 3339445"/>
                <a:gd name="connsiteX92" fmla="*/ 662456 w 1185833"/>
                <a:gd name="connsiteY92" fmla="*/ 2968293 h 3339445"/>
                <a:gd name="connsiteX93" fmla="*/ 658796 w 1185833"/>
                <a:gd name="connsiteY93" fmla="*/ 3008553 h 3339445"/>
                <a:gd name="connsiteX94" fmla="*/ 640496 w 1185833"/>
                <a:gd name="connsiteY94" fmla="*/ 3067114 h 3339445"/>
                <a:gd name="connsiteX95" fmla="*/ 644156 w 1185833"/>
                <a:gd name="connsiteY95" fmla="*/ 3100054 h 3339445"/>
                <a:gd name="connsiteX96" fmla="*/ 644156 w 1185833"/>
                <a:gd name="connsiteY96" fmla="*/ 3100054 h 3339445"/>
                <a:gd name="connsiteX97" fmla="*/ 655136 w 1185833"/>
                <a:gd name="connsiteY97" fmla="*/ 3158615 h 3339445"/>
                <a:gd name="connsiteX98" fmla="*/ 644156 w 1185833"/>
                <a:gd name="connsiteY98" fmla="*/ 3198875 h 3339445"/>
                <a:gd name="connsiteX99" fmla="*/ 644156 w 1185833"/>
                <a:gd name="connsiteY99" fmla="*/ 3198875 h 3339445"/>
                <a:gd name="connsiteX100" fmla="*/ 644156 w 1185833"/>
                <a:gd name="connsiteY100" fmla="*/ 3250116 h 3339445"/>
                <a:gd name="connsiteX101" fmla="*/ 640496 w 1185833"/>
                <a:gd name="connsiteY101" fmla="*/ 3308676 h 3339445"/>
                <a:gd name="connsiteX102" fmla="*/ 640496 w 1185833"/>
                <a:gd name="connsiteY102" fmla="*/ 3337957 h 3339445"/>
                <a:gd name="connsiteX103" fmla="*/ 653196 w 1185833"/>
                <a:gd name="connsiteY103" fmla="*/ 3334782 h 3339445"/>
                <a:gd name="connsiteX104" fmla="*/ 713696 w 1185833"/>
                <a:gd name="connsiteY104" fmla="*/ 3337957 h 3339445"/>
                <a:gd name="connsiteX105" fmla="*/ 812515 w 1185833"/>
                <a:gd name="connsiteY105" fmla="*/ 3323316 h 3339445"/>
                <a:gd name="connsiteX106" fmla="*/ 812515 w 1185833"/>
                <a:gd name="connsiteY106" fmla="*/ 3323316 h 3339445"/>
                <a:gd name="connsiteX107" fmla="*/ 819835 w 1185833"/>
                <a:gd name="connsiteY107" fmla="*/ 3224495 h 3339445"/>
                <a:gd name="connsiteX108" fmla="*/ 775915 w 1185833"/>
                <a:gd name="connsiteY108" fmla="*/ 3151295 h 3339445"/>
                <a:gd name="connsiteX109" fmla="*/ 764935 w 1185833"/>
                <a:gd name="connsiteY109" fmla="*/ 3078094 h 3339445"/>
                <a:gd name="connsiteX110" fmla="*/ 768595 w 1185833"/>
                <a:gd name="connsiteY110" fmla="*/ 3023193 h 3339445"/>
                <a:gd name="connsiteX111" fmla="*/ 801535 w 1185833"/>
                <a:gd name="connsiteY111" fmla="*/ 2895092 h 3339445"/>
                <a:gd name="connsiteX112" fmla="*/ 841795 w 1185833"/>
                <a:gd name="connsiteY112" fmla="*/ 2745030 h 3339445"/>
                <a:gd name="connsiteX113" fmla="*/ 852775 w 1185833"/>
                <a:gd name="connsiteY113" fmla="*/ 2642549 h 3339445"/>
                <a:gd name="connsiteX114" fmla="*/ 871075 w 1185833"/>
                <a:gd name="connsiteY114" fmla="*/ 2529088 h 3339445"/>
                <a:gd name="connsiteX115" fmla="*/ 852775 w 1185833"/>
                <a:gd name="connsiteY115" fmla="*/ 2390006 h 3339445"/>
                <a:gd name="connsiteX116" fmla="*/ 856435 w 1185833"/>
                <a:gd name="connsiteY116" fmla="*/ 2294845 h 3339445"/>
                <a:gd name="connsiteX117" fmla="*/ 882055 w 1185833"/>
                <a:gd name="connsiteY117" fmla="*/ 2097203 h 3339445"/>
                <a:gd name="connsiteX118" fmla="*/ 922314 w 1185833"/>
                <a:gd name="connsiteY118" fmla="*/ 1939821 h 3339445"/>
                <a:gd name="connsiteX119" fmla="*/ 925974 w 1185833"/>
                <a:gd name="connsiteY119" fmla="*/ 1866621 h 3339445"/>
                <a:gd name="connsiteX120" fmla="*/ 925974 w 1185833"/>
                <a:gd name="connsiteY120" fmla="*/ 1866621 h 3339445"/>
                <a:gd name="connsiteX121" fmla="*/ 936954 w 1185833"/>
                <a:gd name="connsiteY121" fmla="*/ 1687279 h 3339445"/>
                <a:gd name="connsiteX122" fmla="*/ 914995 w 1185833"/>
                <a:gd name="connsiteY122" fmla="*/ 1522577 h 3339445"/>
                <a:gd name="connsiteX123" fmla="*/ 907675 w 1185833"/>
                <a:gd name="connsiteY123" fmla="*/ 1423756 h 3339445"/>
                <a:gd name="connsiteX124" fmla="*/ 878395 w 1185833"/>
                <a:gd name="connsiteY124" fmla="*/ 1310294 h 3339445"/>
                <a:gd name="connsiteX125" fmla="*/ 878395 w 1185833"/>
                <a:gd name="connsiteY125" fmla="*/ 1222453 h 3339445"/>
                <a:gd name="connsiteX126" fmla="*/ 882055 w 1185833"/>
                <a:gd name="connsiteY126" fmla="*/ 1123632 h 3339445"/>
                <a:gd name="connsiteX127" fmla="*/ 882055 w 1185833"/>
                <a:gd name="connsiteY127" fmla="*/ 1035791 h 3339445"/>
                <a:gd name="connsiteX128" fmla="*/ 882055 w 1185833"/>
                <a:gd name="connsiteY128" fmla="*/ 969911 h 3339445"/>
                <a:gd name="connsiteX129" fmla="*/ 882055 w 1185833"/>
                <a:gd name="connsiteY129" fmla="*/ 885730 h 3339445"/>
                <a:gd name="connsiteX130" fmla="*/ 882055 w 1185833"/>
                <a:gd name="connsiteY130" fmla="*/ 856449 h 3339445"/>
                <a:gd name="connsiteX131" fmla="*/ 936954 w 1185833"/>
                <a:gd name="connsiteY131" fmla="*/ 1013831 h 3339445"/>
                <a:gd name="connsiteX132" fmla="*/ 969894 w 1185833"/>
                <a:gd name="connsiteY132" fmla="*/ 1108992 h 3339445"/>
                <a:gd name="connsiteX133" fmla="*/ 977214 w 1185833"/>
                <a:gd name="connsiteY133" fmla="*/ 1171213 h 3339445"/>
                <a:gd name="connsiteX134" fmla="*/ 980874 w 1185833"/>
                <a:gd name="connsiteY134" fmla="*/ 1251734 h 3339445"/>
                <a:gd name="connsiteX135" fmla="*/ 1010154 w 1185833"/>
                <a:gd name="connsiteY135" fmla="*/ 1350555 h 3339445"/>
                <a:gd name="connsiteX136" fmla="*/ 1032114 w 1185833"/>
                <a:gd name="connsiteY136" fmla="*/ 1427416 h 3339445"/>
                <a:gd name="connsiteX137" fmla="*/ 1061394 w 1185833"/>
                <a:gd name="connsiteY137" fmla="*/ 1489636 h 3339445"/>
                <a:gd name="connsiteX138" fmla="*/ 1083354 w 1185833"/>
                <a:gd name="connsiteY138" fmla="*/ 1540877 h 3339445"/>
                <a:gd name="connsiteX139" fmla="*/ 1087014 w 1185833"/>
                <a:gd name="connsiteY139" fmla="*/ 1577477 h 3339445"/>
                <a:gd name="connsiteX140" fmla="*/ 1046754 w 1185833"/>
                <a:gd name="connsiteY140" fmla="*/ 1628718 h 3339445"/>
                <a:gd name="connsiteX141" fmla="*/ 1032114 w 1185833"/>
                <a:gd name="connsiteY141" fmla="*/ 1672638 h 3339445"/>
                <a:gd name="connsiteX142" fmla="*/ 1021134 w 1185833"/>
                <a:gd name="connsiteY142" fmla="*/ 1723879 h 3339445"/>
                <a:gd name="connsiteX143" fmla="*/ 991854 w 1185833"/>
                <a:gd name="connsiteY143" fmla="*/ 1764139 h 3339445"/>
                <a:gd name="connsiteX144" fmla="*/ 991854 w 1185833"/>
                <a:gd name="connsiteY144" fmla="*/ 1764139 h 3339445"/>
                <a:gd name="connsiteX145" fmla="*/ 1017474 w 1185833"/>
                <a:gd name="connsiteY145" fmla="*/ 1780235 h 3339445"/>
                <a:gd name="connsiteX146" fmla="*/ 1046754 w 1185833"/>
                <a:gd name="connsiteY146" fmla="*/ 1760479 h 3339445"/>
                <a:gd name="connsiteX147" fmla="*/ 1076034 w 1185833"/>
                <a:gd name="connsiteY147" fmla="*/ 1734859 h 3339445"/>
                <a:gd name="connsiteX148" fmla="*/ 1076034 w 1185833"/>
                <a:gd name="connsiteY148" fmla="*/ 1734859 h 3339445"/>
                <a:gd name="connsiteX149" fmla="*/ 1090673 w 1185833"/>
                <a:gd name="connsiteY149" fmla="*/ 1786100 h 3339445"/>
                <a:gd name="connsiteX150" fmla="*/ 1065054 w 1185833"/>
                <a:gd name="connsiteY150" fmla="*/ 1819040 h 3339445"/>
                <a:gd name="connsiteX151" fmla="*/ 1050414 w 1185833"/>
                <a:gd name="connsiteY151" fmla="*/ 1844660 h 3339445"/>
                <a:gd name="connsiteX152" fmla="*/ 1050414 w 1185833"/>
                <a:gd name="connsiteY152" fmla="*/ 1844660 h 3339445"/>
                <a:gd name="connsiteX153" fmla="*/ 1082164 w 1185833"/>
                <a:gd name="connsiteY153" fmla="*/ 1873235 h 3339445"/>
                <a:gd name="connsiteX154" fmla="*/ 1119953 w 1185833"/>
                <a:gd name="connsiteY154" fmla="*/ 1866621 h 3339445"/>
                <a:gd name="connsiteX155" fmla="*/ 1163873 w 1185833"/>
                <a:gd name="connsiteY155" fmla="*/ 1797080 h 3339445"/>
                <a:gd name="connsiteX156" fmla="*/ 1185833 w 1185833"/>
                <a:gd name="connsiteY156" fmla="*/ 1709239 h 3339445"/>
                <a:gd name="connsiteX157" fmla="*/ 1182173 w 1185833"/>
                <a:gd name="connsiteY157" fmla="*/ 1595778 h 3339445"/>
                <a:gd name="connsiteX158" fmla="*/ 1167533 w 1185833"/>
                <a:gd name="connsiteY158" fmla="*/ 1409116 h 3339445"/>
                <a:gd name="connsiteX159" fmla="*/ 1149233 w 1185833"/>
                <a:gd name="connsiteY159" fmla="*/ 1229774 h 3339445"/>
                <a:gd name="connsiteX160" fmla="*/ 1116293 w 1185833"/>
                <a:gd name="connsiteY160" fmla="*/ 1054092 h 3339445"/>
                <a:gd name="connsiteX161" fmla="*/ 1083354 w 1185833"/>
                <a:gd name="connsiteY161" fmla="*/ 845469 h 3339445"/>
                <a:gd name="connsiteX162" fmla="*/ 1057734 w 1185833"/>
                <a:gd name="connsiteY162" fmla="*/ 688088 h 3339445"/>
                <a:gd name="connsiteX163" fmla="*/ 1010154 w 1185833"/>
                <a:gd name="connsiteY163" fmla="*/ 596587 h 3339445"/>
                <a:gd name="connsiteX164" fmla="*/ 904015 w 1185833"/>
                <a:gd name="connsiteY164" fmla="*/ 530706 h 3339445"/>
                <a:gd name="connsiteX165" fmla="*/ 794215 w 1185833"/>
                <a:gd name="connsiteY165" fmla="*/ 479465 h 3339445"/>
                <a:gd name="connsiteX166" fmla="*/ 724676 w 1185833"/>
                <a:gd name="connsiteY166" fmla="*/ 464825 h 3339445"/>
                <a:gd name="connsiteX167" fmla="*/ 688076 w 1185833"/>
                <a:gd name="connsiteY167" fmla="*/ 442866 h 3339445"/>
                <a:gd name="connsiteX168" fmla="*/ 688076 w 1185833"/>
                <a:gd name="connsiteY168" fmla="*/ 366004 h 3339445"/>
                <a:gd name="connsiteX169" fmla="*/ 724676 w 1185833"/>
                <a:gd name="connsiteY169" fmla="*/ 311104 h 3339445"/>
                <a:gd name="connsiteX170" fmla="*/ 742975 w 1185833"/>
                <a:gd name="connsiteY170" fmla="*/ 234243 h 3339445"/>
                <a:gd name="connsiteX171" fmla="*/ 742975 w 1185833"/>
                <a:gd name="connsiteY171" fmla="*/ 102481 h 3339445"/>
                <a:gd name="connsiteX172" fmla="*/ 691736 w 1185833"/>
                <a:gd name="connsiteY172" fmla="*/ 25620 h 3339445"/>
                <a:gd name="connsiteX173" fmla="*/ 647816 w 1185833"/>
                <a:gd name="connsiteY173" fmla="*/ 3660 h 3339445"/>
                <a:gd name="connsiteX174" fmla="*/ 538017 w 1185833"/>
                <a:gd name="connsiteY174" fmla="*/ 0 h 3339445"/>
                <a:gd name="connsiteX175" fmla="*/ 475797 w 1185833"/>
                <a:gd name="connsiteY175" fmla="*/ 29280 h 3339445"/>
                <a:gd name="connsiteX176" fmla="*/ 428217 w 1185833"/>
                <a:gd name="connsiteY176" fmla="*/ 113461 h 3339445"/>
                <a:gd name="connsiteX177" fmla="*/ 428217 w 1185833"/>
                <a:gd name="connsiteY177" fmla="*/ 259863 h 3339445"/>
                <a:gd name="connsiteX178" fmla="*/ 457497 w 1185833"/>
                <a:gd name="connsiteY178" fmla="*/ 347704 h 3339445"/>
                <a:gd name="connsiteX179" fmla="*/ 475797 w 1185833"/>
                <a:gd name="connsiteY179" fmla="*/ 380644 h 3339445"/>
                <a:gd name="connsiteX180" fmla="*/ 479457 w 1185833"/>
                <a:gd name="connsiteY180" fmla="*/ 457506 h 3339445"/>
                <a:gd name="connsiteX181" fmla="*/ 424557 w 1185833"/>
                <a:gd name="connsiteY181" fmla="*/ 472145 h 3339445"/>
                <a:gd name="connsiteX182" fmla="*/ 274498 w 1185833"/>
                <a:gd name="connsiteY182" fmla="*/ 538026 h 3339445"/>
                <a:gd name="connsiteX183" fmla="*/ 179339 w 1185833"/>
                <a:gd name="connsiteY183" fmla="*/ 603907 h 3339445"/>
                <a:gd name="connsiteX184" fmla="*/ 142739 w 1185833"/>
                <a:gd name="connsiteY184" fmla="*/ 647827 h 3339445"/>
                <a:gd name="connsiteX185" fmla="*/ 109799 w 1185833"/>
                <a:gd name="connsiteY185" fmla="*/ 808869 h 3339445"/>
                <a:gd name="connsiteX186" fmla="*/ 80519 w 1185833"/>
                <a:gd name="connsiteY186" fmla="*/ 991871 h 3339445"/>
                <a:gd name="connsiteX187" fmla="*/ 43920 w 1185833"/>
                <a:gd name="connsiteY187" fmla="*/ 1171213 h 3339445"/>
                <a:gd name="connsiteX188" fmla="*/ 25620 w 1185833"/>
                <a:gd name="connsiteY188" fmla="*/ 1273694 h 3339445"/>
                <a:gd name="connsiteX189" fmla="*/ 25620 w 1185833"/>
                <a:gd name="connsiteY189" fmla="*/ 1324935 h 3339445"/>
                <a:gd name="connsiteX190" fmla="*/ 25620 w 1185833"/>
                <a:gd name="connsiteY190" fmla="*/ 1390815 h 3339445"/>
                <a:gd name="connsiteX191" fmla="*/ 10980 w 1185833"/>
                <a:gd name="connsiteY191" fmla="*/ 1496956 h 3339445"/>
                <a:gd name="connsiteX192" fmla="*/ 3660 w 1185833"/>
                <a:gd name="connsiteY192" fmla="*/ 1610418 h 3339445"/>
                <a:gd name="connsiteX193" fmla="*/ 0 w 1185833"/>
                <a:gd name="connsiteY193" fmla="*/ 1712899 h 3339445"/>
                <a:gd name="connsiteX194" fmla="*/ 0 w 1185833"/>
                <a:gd name="connsiteY194" fmla="*/ 1793420 h 3339445"/>
                <a:gd name="connsiteX195" fmla="*/ 40260 w 1185833"/>
                <a:gd name="connsiteY195" fmla="*/ 1862960 h 3339445"/>
                <a:gd name="connsiteX196" fmla="*/ 120779 w 1185833"/>
                <a:gd name="connsiteY196" fmla="*/ 1873941 h 3339445"/>
                <a:gd name="connsiteX197" fmla="*/ 137359 w 1185833"/>
                <a:gd name="connsiteY197" fmla="*/ 1852465 h 3339445"/>
                <a:gd name="connsiteX198" fmla="*/ 124439 w 1185833"/>
                <a:gd name="connsiteY198" fmla="*/ 1815380 h 3339445"/>
                <a:gd name="connsiteX199" fmla="*/ 84179 w 1185833"/>
                <a:gd name="connsiteY199" fmla="*/ 1782440 h 3339445"/>
                <a:gd name="connsiteX0" fmla="*/ 84179 w 1185833"/>
                <a:gd name="connsiteY0" fmla="*/ 1782440 h 3338536"/>
                <a:gd name="connsiteX1" fmla="*/ 80519 w 1185833"/>
                <a:gd name="connsiteY1" fmla="*/ 1745839 h 3338536"/>
                <a:gd name="connsiteX2" fmla="*/ 80519 w 1185833"/>
                <a:gd name="connsiteY2" fmla="*/ 1745839 h 3338536"/>
                <a:gd name="connsiteX3" fmla="*/ 106139 w 1185833"/>
                <a:gd name="connsiteY3" fmla="*/ 1723879 h 3338536"/>
                <a:gd name="connsiteX4" fmla="*/ 106139 w 1185833"/>
                <a:gd name="connsiteY4" fmla="*/ 1723879 h 3338536"/>
                <a:gd name="connsiteX5" fmla="*/ 157379 w 1185833"/>
                <a:gd name="connsiteY5" fmla="*/ 1775120 h 3338536"/>
                <a:gd name="connsiteX6" fmla="*/ 157379 w 1185833"/>
                <a:gd name="connsiteY6" fmla="*/ 1775120 h 3338536"/>
                <a:gd name="connsiteX7" fmla="*/ 193979 w 1185833"/>
                <a:gd name="connsiteY7" fmla="*/ 1770004 h 3338536"/>
                <a:gd name="connsiteX8" fmla="*/ 161039 w 1185833"/>
                <a:gd name="connsiteY8" fmla="*/ 1701919 h 3338536"/>
                <a:gd name="connsiteX9" fmla="*/ 142739 w 1185833"/>
                <a:gd name="connsiteY9" fmla="*/ 1636038 h 3338536"/>
                <a:gd name="connsiteX10" fmla="*/ 113459 w 1185833"/>
                <a:gd name="connsiteY10" fmla="*/ 1610418 h 3338536"/>
                <a:gd name="connsiteX11" fmla="*/ 95159 w 1185833"/>
                <a:gd name="connsiteY11" fmla="*/ 1581137 h 3338536"/>
                <a:gd name="connsiteX12" fmla="*/ 95159 w 1185833"/>
                <a:gd name="connsiteY12" fmla="*/ 1581137 h 3338536"/>
                <a:gd name="connsiteX13" fmla="*/ 117119 w 1185833"/>
                <a:gd name="connsiteY13" fmla="*/ 1460356 h 3338536"/>
                <a:gd name="connsiteX14" fmla="*/ 164699 w 1185833"/>
                <a:gd name="connsiteY14" fmla="*/ 1372515 h 3338536"/>
                <a:gd name="connsiteX15" fmla="*/ 175679 w 1185833"/>
                <a:gd name="connsiteY15" fmla="*/ 1310294 h 3338536"/>
                <a:gd name="connsiteX16" fmla="*/ 186659 w 1185833"/>
                <a:gd name="connsiteY16" fmla="*/ 1273694 h 3338536"/>
                <a:gd name="connsiteX17" fmla="*/ 193979 w 1185833"/>
                <a:gd name="connsiteY17" fmla="*/ 1211473 h 3338536"/>
                <a:gd name="connsiteX18" fmla="*/ 201299 w 1185833"/>
                <a:gd name="connsiteY18" fmla="*/ 1149253 h 3338536"/>
                <a:gd name="connsiteX19" fmla="*/ 201299 w 1185833"/>
                <a:gd name="connsiteY19" fmla="*/ 1149253 h 3338536"/>
                <a:gd name="connsiteX20" fmla="*/ 223258 w 1185833"/>
                <a:gd name="connsiteY20" fmla="*/ 1072392 h 3338536"/>
                <a:gd name="connsiteX21" fmla="*/ 241558 w 1185833"/>
                <a:gd name="connsiteY21" fmla="*/ 1035791 h 3338536"/>
                <a:gd name="connsiteX22" fmla="*/ 256198 w 1185833"/>
                <a:gd name="connsiteY22" fmla="*/ 988211 h 3338536"/>
                <a:gd name="connsiteX23" fmla="*/ 270838 w 1185833"/>
                <a:gd name="connsiteY23" fmla="*/ 951611 h 3338536"/>
                <a:gd name="connsiteX24" fmla="*/ 296458 w 1185833"/>
                <a:gd name="connsiteY24" fmla="*/ 878410 h 3338536"/>
                <a:gd name="connsiteX25" fmla="*/ 300118 w 1185833"/>
                <a:gd name="connsiteY25" fmla="*/ 991871 h 3338536"/>
                <a:gd name="connsiteX26" fmla="*/ 303778 w 1185833"/>
                <a:gd name="connsiteY26" fmla="*/ 1101672 h 3338536"/>
                <a:gd name="connsiteX27" fmla="*/ 303778 w 1185833"/>
                <a:gd name="connsiteY27" fmla="*/ 1207813 h 3338536"/>
                <a:gd name="connsiteX28" fmla="*/ 314758 w 1185833"/>
                <a:gd name="connsiteY28" fmla="*/ 1306634 h 3338536"/>
                <a:gd name="connsiteX29" fmla="*/ 307438 w 1185833"/>
                <a:gd name="connsiteY29" fmla="*/ 1379835 h 3338536"/>
                <a:gd name="connsiteX30" fmla="*/ 278158 w 1185833"/>
                <a:gd name="connsiteY30" fmla="*/ 1504277 h 3338536"/>
                <a:gd name="connsiteX31" fmla="*/ 270838 w 1185833"/>
                <a:gd name="connsiteY31" fmla="*/ 1570157 h 3338536"/>
                <a:gd name="connsiteX32" fmla="*/ 270838 w 1185833"/>
                <a:gd name="connsiteY32" fmla="*/ 1628718 h 3338536"/>
                <a:gd name="connsiteX33" fmla="*/ 261578 w 1185833"/>
                <a:gd name="connsiteY33" fmla="*/ 1731199 h 3338536"/>
                <a:gd name="connsiteX34" fmla="*/ 268898 w 1185833"/>
                <a:gd name="connsiteY34" fmla="*/ 1853435 h 3338536"/>
                <a:gd name="connsiteX35" fmla="*/ 295973 w 1185833"/>
                <a:gd name="connsiteY35" fmla="*/ 1995737 h 3338536"/>
                <a:gd name="connsiteX36" fmla="*/ 318418 w 1185833"/>
                <a:gd name="connsiteY36" fmla="*/ 2100643 h 3338536"/>
                <a:gd name="connsiteX37" fmla="*/ 325738 w 1185833"/>
                <a:gd name="connsiteY37" fmla="*/ 2155764 h 3338536"/>
                <a:gd name="connsiteX38" fmla="*/ 329398 w 1185833"/>
                <a:gd name="connsiteY38" fmla="*/ 2324126 h 3338536"/>
                <a:gd name="connsiteX39" fmla="*/ 322078 w 1185833"/>
                <a:gd name="connsiteY39" fmla="*/ 2426607 h 3338536"/>
                <a:gd name="connsiteX40" fmla="*/ 314758 w 1185833"/>
                <a:gd name="connsiteY40" fmla="*/ 2499807 h 3338536"/>
                <a:gd name="connsiteX41" fmla="*/ 314758 w 1185833"/>
                <a:gd name="connsiteY41" fmla="*/ 2598629 h 3338536"/>
                <a:gd name="connsiteX42" fmla="*/ 325738 w 1185833"/>
                <a:gd name="connsiteY42" fmla="*/ 2704770 h 3338536"/>
                <a:gd name="connsiteX43" fmla="*/ 358678 w 1185833"/>
                <a:gd name="connsiteY43" fmla="*/ 2807251 h 3338536"/>
                <a:gd name="connsiteX44" fmla="*/ 391618 w 1185833"/>
                <a:gd name="connsiteY44" fmla="*/ 2935352 h 3338536"/>
                <a:gd name="connsiteX45" fmla="*/ 409917 w 1185833"/>
                <a:gd name="connsiteY45" fmla="*/ 3026853 h 3338536"/>
                <a:gd name="connsiteX46" fmla="*/ 417237 w 1185833"/>
                <a:gd name="connsiteY46" fmla="*/ 3085414 h 3338536"/>
                <a:gd name="connsiteX47" fmla="*/ 417237 w 1185833"/>
                <a:gd name="connsiteY47" fmla="*/ 3085414 h 3338536"/>
                <a:gd name="connsiteX48" fmla="*/ 406257 w 1185833"/>
                <a:gd name="connsiteY48" fmla="*/ 3158615 h 3338536"/>
                <a:gd name="connsiteX49" fmla="*/ 380638 w 1185833"/>
                <a:gd name="connsiteY49" fmla="*/ 3231815 h 3338536"/>
                <a:gd name="connsiteX50" fmla="*/ 362338 w 1185833"/>
                <a:gd name="connsiteY50" fmla="*/ 3261096 h 3338536"/>
                <a:gd name="connsiteX51" fmla="*/ 358678 w 1185833"/>
                <a:gd name="connsiteY51" fmla="*/ 3290376 h 3338536"/>
                <a:gd name="connsiteX52" fmla="*/ 358678 w 1185833"/>
                <a:gd name="connsiteY52" fmla="*/ 3290376 h 3338536"/>
                <a:gd name="connsiteX53" fmla="*/ 417237 w 1185833"/>
                <a:gd name="connsiteY53" fmla="*/ 3326977 h 3338536"/>
                <a:gd name="connsiteX54" fmla="*/ 417237 w 1185833"/>
                <a:gd name="connsiteY54" fmla="*/ 3326977 h 3338536"/>
                <a:gd name="connsiteX55" fmla="*/ 508737 w 1185833"/>
                <a:gd name="connsiteY55" fmla="*/ 3334297 h 3338536"/>
                <a:gd name="connsiteX56" fmla="*/ 541677 w 1185833"/>
                <a:gd name="connsiteY56" fmla="*/ 3321597 h 3338536"/>
                <a:gd name="connsiteX57" fmla="*/ 527037 w 1185833"/>
                <a:gd name="connsiteY57" fmla="*/ 3264756 h 3338536"/>
                <a:gd name="connsiteX58" fmla="*/ 538017 w 1185833"/>
                <a:gd name="connsiteY58" fmla="*/ 3176915 h 3338536"/>
                <a:gd name="connsiteX59" fmla="*/ 523377 w 1185833"/>
                <a:gd name="connsiteY59" fmla="*/ 3129334 h 3338536"/>
                <a:gd name="connsiteX60" fmla="*/ 530697 w 1185833"/>
                <a:gd name="connsiteY60" fmla="*/ 3085414 h 3338536"/>
                <a:gd name="connsiteX61" fmla="*/ 538017 w 1185833"/>
                <a:gd name="connsiteY61" fmla="*/ 3048813 h 3338536"/>
                <a:gd name="connsiteX62" fmla="*/ 519717 w 1185833"/>
                <a:gd name="connsiteY62" fmla="*/ 3001233 h 3338536"/>
                <a:gd name="connsiteX63" fmla="*/ 519717 w 1185833"/>
                <a:gd name="connsiteY63" fmla="*/ 2920712 h 3338536"/>
                <a:gd name="connsiteX64" fmla="*/ 534357 w 1185833"/>
                <a:gd name="connsiteY64" fmla="*/ 2788951 h 3338536"/>
                <a:gd name="connsiteX65" fmla="*/ 541677 w 1185833"/>
                <a:gd name="connsiteY65" fmla="*/ 2697450 h 3338536"/>
                <a:gd name="connsiteX66" fmla="*/ 545337 w 1185833"/>
                <a:gd name="connsiteY66" fmla="*/ 2591308 h 3338536"/>
                <a:gd name="connsiteX67" fmla="*/ 541677 w 1185833"/>
                <a:gd name="connsiteY67" fmla="*/ 2536408 h 3338536"/>
                <a:gd name="connsiteX68" fmla="*/ 530697 w 1185833"/>
                <a:gd name="connsiteY68" fmla="*/ 2477847 h 3338536"/>
                <a:gd name="connsiteX69" fmla="*/ 530697 w 1185833"/>
                <a:gd name="connsiteY69" fmla="*/ 2477847 h 3338536"/>
                <a:gd name="connsiteX70" fmla="*/ 527037 w 1185833"/>
                <a:gd name="connsiteY70" fmla="*/ 2397326 h 3338536"/>
                <a:gd name="connsiteX71" fmla="*/ 541677 w 1185833"/>
                <a:gd name="connsiteY71" fmla="*/ 2320466 h 3338536"/>
                <a:gd name="connsiteX72" fmla="*/ 548997 w 1185833"/>
                <a:gd name="connsiteY72" fmla="*/ 2225304 h 3338536"/>
                <a:gd name="connsiteX73" fmla="*/ 556317 w 1185833"/>
                <a:gd name="connsiteY73" fmla="*/ 2108183 h 3338536"/>
                <a:gd name="connsiteX74" fmla="*/ 570956 w 1185833"/>
                <a:gd name="connsiteY74" fmla="*/ 2016682 h 3338536"/>
                <a:gd name="connsiteX75" fmla="*/ 570956 w 1185833"/>
                <a:gd name="connsiteY75" fmla="*/ 1943481 h 3338536"/>
                <a:gd name="connsiteX76" fmla="*/ 578276 w 1185833"/>
                <a:gd name="connsiteY76" fmla="*/ 1873941 h 3338536"/>
                <a:gd name="connsiteX77" fmla="*/ 585596 w 1185833"/>
                <a:gd name="connsiteY77" fmla="*/ 1811720 h 3338536"/>
                <a:gd name="connsiteX78" fmla="*/ 596576 w 1185833"/>
                <a:gd name="connsiteY78" fmla="*/ 1767799 h 3338536"/>
                <a:gd name="connsiteX79" fmla="*/ 611216 w 1185833"/>
                <a:gd name="connsiteY79" fmla="*/ 1939821 h 3338536"/>
                <a:gd name="connsiteX80" fmla="*/ 611216 w 1185833"/>
                <a:gd name="connsiteY80" fmla="*/ 2042302 h 3338536"/>
                <a:gd name="connsiteX81" fmla="*/ 611216 w 1185833"/>
                <a:gd name="connsiteY81" fmla="*/ 2115503 h 3338536"/>
                <a:gd name="connsiteX82" fmla="*/ 611216 w 1185833"/>
                <a:gd name="connsiteY82" fmla="*/ 2221644 h 3338536"/>
                <a:gd name="connsiteX83" fmla="*/ 622196 w 1185833"/>
                <a:gd name="connsiteY83" fmla="*/ 2309485 h 3338536"/>
                <a:gd name="connsiteX84" fmla="*/ 633176 w 1185833"/>
                <a:gd name="connsiteY84" fmla="*/ 2375366 h 3338536"/>
                <a:gd name="connsiteX85" fmla="*/ 644156 w 1185833"/>
                <a:gd name="connsiteY85" fmla="*/ 2433927 h 3338536"/>
                <a:gd name="connsiteX86" fmla="*/ 636836 w 1185833"/>
                <a:gd name="connsiteY86" fmla="*/ 2496147 h 3338536"/>
                <a:gd name="connsiteX87" fmla="*/ 633176 w 1185833"/>
                <a:gd name="connsiteY87" fmla="*/ 2558368 h 3338536"/>
                <a:gd name="connsiteX88" fmla="*/ 633176 w 1185833"/>
                <a:gd name="connsiteY88" fmla="*/ 2620589 h 3338536"/>
                <a:gd name="connsiteX89" fmla="*/ 647816 w 1185833"/>
                <a:gd name="connsiteY89" fmla="*/ 2690130 h 3338536"/>
                <a:gd name="connsiteX90" fmla="*/ 655136 w 1185833"/>
                <a:gd name="connsiteY90" fmla="*/ 2818231 h 3338536"/>
                <a:gd name="connsiteX91" fmla="*/ 662456 w 1185833"/>
                <a:gd name="connsiteY91" fmla="*/ 2913392 h 3338536"/>
                <a:gd name="connsiteX92" fmla="*/ 662456 w 1185833"/>
                <a:gd name="connsiteY92" fmla="*/ 2968293 h 3338536"/>
                <a:gd name="connsiteX93" fmla="*/ 658796 w 1185833"/>
                <a:gd name="connsiteY93" fmla="*/ 3008553 h 3338536"/>
                <a:gd name="connsiteX94" fmla="*/ 640496 w 1185833"/>
                <a:gd name="connsiteY94" fmla="*/ 3067114 h 3338536"/>
                <a:gd name="connsiteX95" fmla="*/ 644156 w 1185833"/>
                <a:gd name="connsiteY95" fmla="*/ 3100054 h 3338536"/>
                <a:gd name="connsiteX96" fmla="*/ 644156 w 1185833"/>
                <a:gd name="connsiteY96" fmla="*/ 3100054 h 3338536"/>
                <a:gd name="connsiteX97" fmla="*/ 655136 w 1185833"/>
                <a:gd name="connsiteY97" fmla="*/ 3158615 h 3338536"/>
                <a:gd name="connsiteX98" fmla="*/ 644156 w 1185833"/>
                <a:gd name="connsiteY98" fmla="*/ 3198875 h 3338536"/>
                <a:gd name="connsiteX99" fmla="*/ 644156 w 1185833"/>
                <a:gd name="connsiteY99" fmla="*/ 3198875 h 3338536"/>
                <a:gd name="connsiteX100" fmla="*/ 644156 w 1185833"/>
                <a:gd name="connsiteY100" fmla="*/ 3250116 h 3338536"/>
                <a:gd name="connsiteX101" fmla="*/ 640496 w 1185833"/>
                <a:gd name="connsiteY101" fmla="*/ 3308676 h 3338536"/>
                <a:gd name="connsiteX102" fmla="*/ 640496 w 1185833"/>
                <a:gd name="connsiteY102" fmla="*/ 3337957 h 3338536"/>
                <a:gd name="connsiteX103" fmla="*/ 662721 w 1185833"/>
                <a:gd name="connsiteY103" fmla="*/ 3328432 h 3338536"/>
                <a:gd name="connsiteX104" fmla="*/ 713696 w 1185833"/>
                <a:gd name="connsiteY104" fmla="*/ 3337957 h 3338536"/>
                <a:gd name="connsiteX105" fmla="*/ 812515 w 1185833"/>
                <a:gd name="connsiteY105" fmla="*/ 3323316 h 3338536"/>
                <a:gd name="connsiteX106" fmla="*/ 812515 w 1185833"/>
                <a:gd name="connsiteY106" fmla="*/ 3323316 h 3338536"/>
                <a:gd name="connsiteX107" fmla="*/ 819835 w 1185833"/>
                <a:gd name="connsiteY107" fmla="*/ 3224495 h 3338536"/>
                <a:gd name="connsiteX108" fmla="*/ 775915 w 1185833"/>
                <a:gd name="connsiteY108" fmla="*/ 3151295 h 3338536"/>
                <a:gd name="connsiteX109" fmla="*/ 764935 w 1185833"/>
                <a:gd name="connsiteY109" fmla="*/ 3078094 h 3338536"/>
                <a:gd name="connsiteX110" fmla="*/ 768595 w 1185833"/>
                <a:gd name="connsiteY110" fmla="*/ 3023193 h 3338536"/>
                <a:gd name="connsiteX111" fmla="*/ 801535 w 1185833"/>
                <a:gd name="connsiteY111" fmla="*/ 2895092 h 3338536"/>
                <a:gd name="connsiteX112" fmla="*/ 841795 w 1185833"/>
                <a:gd name="connsiteY112" fmla="*/ 2745030 h 3338536"/>
                <a:gd name="connsiteX113" fmla="*/ 852775 w 1185833"/>
                <a:gd name="connsiteY113" fmla="*/ 2642549 h 3338536"/>
                <a:gd name="connsiteX114" fmla="*/ 871075 w 1185833"/>
                <a:gd name="connsiteY114" fmla="*/ 2529088 h 3338536"/>
                <a:gd name="connsiteX115" fmla="*/ 852775 w 1185833"/>
                <a:gd name="connsiteY115" fmla="*/ 2390006 h 3338536"/>
                <a:gd name="connsiteX116" fmla="*/ 856435 w 1185833"/>
                <a:gd name="connsiteY116" fmla="*/ 2294845 h 3338536"/>
                <a:gd name="connsiteX117" fmla="*/ 882055 w 1185833"/>
                <a:gd name="connsiteY117" fmla="*/ 2097203 h 3338536"/>
                <a:gd name="connsiteX118" fmla="*/ 922314 w 1185833"/>
                <a:gd name="connsiteY118" fmla="*/ 1939821 h 3338536"/>
                <a:gd name="connsiteX119" fmla="*/ 925974 w 1185833"/>
                <a:gd name="connsiteY119" fmla="*/ 1866621 h 3338536"/>
                <a:gd name="connsiteX120" fmla="*/ 925974 w 1185833"/>
                <a:gd name="connsiteY120" fmla="*/ 1866621 h 3338536"/>
                <a:gd name="connsiteX121" fmla="*/ 936954 w 1185833"/>
                <a:gd name="connsiteY121" fmla="*/ 1687279 h 3338536"/>
                <a:gd name="connsiteX122" fmla="*/ 914995 w 1185833"/>
                <a:gd name="connsiteY122" fmla="*/ 1522577 h 3338536"/>
                <a:gd name="connsiteX123" fmla="*/ 907675 w 1185833"/>
                <a:gd name="connsiteY123" fmla="*/ 1423756 h 3338536"/>
                <a:gd name="connsiteX124" fmla="*/ 878395 w 1185833"/>
                <a:gd name="connsiteY124" fmla="*/ 1310294 h 3338536"/>
                <a:gd name="connsiteX125" fmla="*/ 878395 w 1185833"/>
                <a:gd name="connsiteY125" fmla="*/ 1222453 h 3338536"/>
                <a:gd name="connsiteX126" fmla="*/ 882055 w 1185833"/>
                <a:gd name="connsiteY126" fmla="*/ 1123632 h 3338536"/>
                <a:gd name="connsiteX127" fmla="*/ 882055 w 1185833"/>
                <a:gd name="connsiteY127" fmla="*/ 1035791 h 3338536"/>
                <a:gd name="connsiteX128" fmla="*/ 882055 w 1185833"/>
                <a:gd name="connsiteY128" fmla="*/ 969911 h 3338536"/>
                <a:gd name="connsiteX129" fmla="*/ 882055 w 1185833"/>
                <a:gd name="connsiteY129" fmla="*/ 885730 h 3338536"/>
                <a:gd name="connsiteX130" fmla="*/ 882055 w 1185833"/>
                <a:gd name="connsiteY130" fmla="*/ 856449 h 3338536"/>
                <a:gd name="connsiteX131" fmla="*/ 936954 w 1185833"/>
                <a:gd name="connsiteY131" fmla="*/ 1013831 h 3338536"/>
                <a:gd name="connsiteX132" fmla="*/ 969894 w 1185833"/>
                <a:gd name="connsiteY132" fmla="*/ 1108992 h 3338536"/>
                <a:gd name="connsiteX133" fmla="*/ 977214 w 1185833"/>
                <a:gd name="connsiteY133" fmla="*/ 1171213 h 3338536"/>
                <a:gd name="connsiteX134" fmla="*/ 980874 w 1185833"/>
                <a:gd name="connsiteY134" fmla="*/ 1251734 h 3338536"/>
                <a:gd name="connsiteX135" fmla="*/ 1010154 w 1185833"/>
                <a:gd name="connsiteY135" fmla="*/ 1350555 h 3338536"/>
                <a:gd name="connsiteX136" fmla="*/ 1032114 w 1185833"/>
                <a:gd name="connsiteY136" fmla="*/ 1427416 h 3338536"/>
                <a:gd name="connsiteX137" fmla="*/ 1061394 w 1185833"/>
                <a:gd name="connsiteY137" fmla="*/ 1489636 h 3338536"/>
                <a:gd name="connsiteX138" fmla="*/ 1083354 w 1185833"/>
                <a:gd name="connsiteY138" fmla="*/ 1540877 h 3338536"/>
                <a:gd name="connsiteX139" fmla="*/ 1087014 w 1185833"/>
                <a:gd name="connsiteY139" fmla="*/ 1577477 h 3338536"/>
                <a:gd name="connsiteX140" fmla="*/ 1046754 w 1185833"/>
                <a:gd name="connsiteY140" fmla="*/ 1628718 h 3338536"/>
                <a:gd name="connsiteX141" fmla="*/ 1032114 w 1185833"/>
                <a:gd name="connsiteY141" fmla="*/ 1672638 h 3338536"/>
                <a:gd name="connsiteX142" fmla="*/ 1021134 w 1185833"/>
                <a:gd name="connsiteY142" fmla="*/ 1723879 h 3338536"/>
                <a:gd name="connsiteX143" fmla="*/ 991854 w 1185833"/>
                <a:gd name="connsiteY143" fmla="*/ 1764139 h 3338536"/>
                <a:gd name="connsiteX144" fmla="*/ 991854 w 1185833"/>
                <a:gd name="connsiteY144" fmla="*/ 1764139 h 3338536"/>
                <a:gd name="connsiteX145" fmla="*/ 1017474 w 1185833"/>
                <a:gd name="connsiteY145" fmla="*/ 1780235 h 3338536"/>
                <a:gd name="connsiteX146" fmla="*/ 1046754 w 1185833"/>
                <a:gd name="connsiteY146" fmla="*/ 1760479 h 3338536"/>
                <a:gd name="connsiteX147" fmla="*/ 1076034 w 1185833"/>
                <a:gd name="connsiteY147" fmla="*/ 1734859 h 3338536"/>
                <a:gd name="connsiteX148" fmla="*/ 1076034 w 1185833"/>
                <a:gd name="connsiteY148" fmla="*/ 1734859 h 3338536"/>
                <a:gd name="connsiteX149" fmla="*/ 1090673 w 1185833"/>
                <a:gd name="connsiteY149" fmla="*/ 1786100 h 3338536"/>
                <a:gd name="connsiteX150" fmla="*/ 1065054 w 1185833"/>
                <a:gd name="connsiteY150" fmla="*/ 1819040 h 3338536"/>
                <a:gd name="connsiteX151" fmla="*/ 1050414 w 1185833"/>
                <a:gd name="connsiteY151" fmla="*/ 1844660 h 3338536"/>
                <a:gd name="connsiteX152" fmla="*/ 1050414 w 1185833"/>
                <a:gd name="connsiteY152" fmla="*/ 1844660 h 3338536"/>
                <a:gd name="connsiteX153" fmla="*/ 1082164 w 1185833"/>
                <a:gd name="connsiteY153" fmla="*/ 1873235 h 3338536"/>
                <a:gd name="connsiteX154" fmla="*/ 1119953 w 1185833"/>
                <a:gd name="connsiteY154" fmla="*/ 1866621 h 3338536"/>
                <a:gd name="connsiteX155" fmla="*/ 1163873 w 1185833"/>
                <a:gd name="connsiteY155" fmla="*/ 1797080 h 3338536"/>
                <a:gd name="connsiteX156" fmla="*/ 1185833 w 1185833"/>
                <a:gd name="connsiteY156" fmla="*/ 1709239 h 3338536"/>
                <a:gd name="connsiteX157" fmla="*/ 1182173 w 1185833"/>
                <a:gd name="connsiteY157" fmla="*/ 1595778 h 3338536"/>
                <a:gd name="connsiteX158" fmla="*/ 1167533 w 1185833"/>
                <a:gd name="connsiteY158" fmla="*/ 1409116 h 3338536"/>
                <a:gd name="connsiteX159" fmla="*/ 1149233 w 1185833"/>
                <a:gd name="connsiteY159" fmla="*/ 1229774 h 3338536"/>
                <a:gd name="connsiteX160" fmla="*/ 1116293 w 1185833"/>
                <a:gd name="connsiteY160" fmla="*/ 1054092 h 3338536"/>
                <a:gd name="connsiteX161" fmla="*/ 1083354 w 1185833"/>
                <a:gd name="connsiteY161" fmla="*/ 845469 h 3338536"/>
                <a:gd name="connsiteX162" fmla="*/ 1057734 w 1185833"/>
                <a:gd name="connsiteY162" fmla="*/ 688088 h 3338536"/>
                <a:gd name="connsiteX163" fmla="*/ 1010154 w 1185833"/>
                <a:gd name="connsiteY163" fmla="*/ 596587 h 3338536"/>
                <a:gd name="connsiteX164" fmla="*/ 904015 w 1185833"/>
                <a:gd name="connsiteY164" fmla="*/ 530706 h 3338536"/>
                <a:gd name="connsiteX165" fmla="*/ 794215 w 1185833"/>
                <a:gd name="connsiteY165" fmla="*/ 479465 h 3338536"/>
                <a:gd name="connsiteX166" fmla="*/ 724676 w 1185833"/>
                <a:gd name="connsiteY166" fmla="*/ 464825 h 3338536"/>
                <a:gd name="connsiteX167" fmla="*/ 688076 w 1185833"/>
                <a:gd name="connsiteY167" fmla="*/ 442866 h 3338536"/>
                <a:gd name="connsiteX168" fmla="*/ 688076 w 1185833"/>
                <a:gd name="connsiteY168" fmla="*/ 366004 h 3338536"/>
                <a:gd name="connsiteX169" fmla="*/ 724676 w 1185833"/>
                <a:gd name="connsiteY169" fmla="*/ 311104 h 3338536"/>
                <a:gd name="connsiteX170" fmla="*/ 742975 w 1185833"/>
                <a:gd name="connsiteY170" fmla="*/ 234243 h 3338536"/>
                <a:gd name="connsiteX171" fmla="*/ 742975 w 1185833"/>
                <a:gd name="connsiteY171" fmla="*/ 102481 h 3338536"/>
                <a:gd name="connsiteX172" fmla="*/ 691736 w 1185833"/>
                <a:gd name="connsiteY172" fmla="*/ 25620 h 3338536"/>
                <a:gd name="connsiteX173" fmla="*/ 647816 w 1185833"/>
                <a:gd name="connsiteY173" fmla="*/ 3660 h 3338536"/>
                <a:gd name="connsiteX174" fmla="*/ 538017 w 1185833"/>
                <a:gd name="connsiteY174" fmla="*/ 0 h 3338536"/>
                <a:gd name="connsiteX175" fmla="*/ 475797 w 1185833"/>
                <a:gd name="connsiteY175" fmla="*/ 29280 h 3338536"/>
                <a:gd name="connsiteX176" fmla="*/ 428217 w 1185833"/>
                <a:gd name="connsiteY176" fmla="*/ 113461 h 3338536"/>
                <a:gd name="connsiteX177" fmla="*/ 428217 w 1185833"/>
                <a:gd name="connsiteY177" fmla="*/ 259863 h 3338536"/>
                <a:gd name="connsiteX178" fmla="*/ 457497 w 1185833"/>
                <a:gd name="connsiteY178" fmla="*/ 347704 h 3338536"/>
                <a:gd name="connsiteX179" fmla="*/ 475797 w 1185833"/>
                <a:gd name="connsiteY179" fmla="*/ 380644 h 3338536"/>
                <a:gd name="connsiteX180" fmla="*/ 479457 w 1185833"/>
                <a:gd name="connsiteY180" fmla="*/ 457506 h 3338536"/>
                <a:gd name="connsiteX181" fmla="*/ 424557 w 1185833"/>
                <a:gd name="connsiteY181" fmla="*/ 472145 h 3338536"/>
                <a:gd name="connsiteX182" fmla="*/ 274498 w 1185833"/>
                <a:gd name="connsiteY182" fmla="*/ 538026 h 3338536"/>
                <a:gd name="connsiteX183" fmla="*/ 179339 w 1185833"/>
                <a:gd name="connsiteY183" fmla="*/ 603907 h 3338536"/>
                <a:gd name="connsiteX184" fmla="*/ 142739 w 1185833"/>
                <a:gd name="connsiteY184" fmla="*/ 647827 h 3338536"/>
                <a:gd name="connsiteX185" fmla="*/ 109799 w 1185833"/>
                <a:gd name="connsiteY185" fmla="*/ 808869 h 3338536"/>
                <a:gd name="connsiteX186" fmla="*/ 80519 w 1185833"/>
                <a:gd name="connsiteY186" fmla="*/ 991871 h 3338536"/>
                <a:gd name="connsiteX187" fmla="*/ 43920 w 1185833"/>
                <a:gd name="connsiteY187" fmla="*/ 1171213 h 3338536"/>
                <a:gd name="connsiteX188" fmla="*/ 25620 w 1185833"/>
                <a:gd name="connsiteY188" fmla="*/ 1273694 h 3338536"/>
                <a:gd name="connsiteX189" fmla="*/ 25620 w 1185833"/>
                <a:gd name="connsiteY189" fmla="*/ 1324935 h 3338536"/>
                <a:gd name="connsiteX190" fmla="*/ 25620 w 1185833"/>
                <a:gd name="connsiteY190" fmla="*/ 1390815 h 3338536"/>
                <a:gd name="connsiteX191" fmla="*/ 10980 w 1185833"/>
                <a:gd name="connsiteY191" fmla="*/ 1496956 h 3338536"/>
                <a:gd name="connsiteX192" fmla="*/ 3660 w 1185833"/>
                <a:gd name="connsiteY192" fmla="*/ 1610418 h 3338536"/>
                <a:gd name="connsiteX193" fmla="*/ 0 w 1185833"/>
                <a:gd name="connsiteY193" fmla="*/ 1712899 h 3338536"/>
                <a:gd name="connsiteX194" fmla="*/ 0 w 1185833"/>
                <a:gd name="connsiteY194" fmla="*/ 1793420 h 3338536"/>
                <a:gd name="connsiteX195" fmla="*/ 40260 w 1185833"/>
                <a:gd name="connsiteY195" fmla="*/ 1862960 h 3338536"/>
                <a:gd name="connsiteX196" fmla="*/ 120779 w 1185833"/>
                <a:gd name="connsiteY196" fmla="*/ 1873941 h 3338536"/>
                <a:gd name="connsiteX197" fmla="*/ 137359 w 1185833"/>
                <a:gd name="connsiteY197" fmla="*/ 1852465 h 3338536"/>
                <a:gd name="connsiteX198" fmla="*/ 124439 w 1185833"/>
                <a:gd name="connsiteY198" fmla="*/ 1815380 h 3338536"/>
                <a:gd name="connsiteX199" fmla="*/ 84179 w 1185833"/>
                <a:gd name="connsiteY199" fmla="*/ 1782440 h 3338536"/>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9546 w 1185833"/>
                <a:gd name="connsiteY102" fmla="*/ 33189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62721 w 1185833"/>
                <a:gd name="connsiteY103" fmla="*/ 332843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12515 w 1185833"/>
                <a:gd name="connsiteY106" fmla="*/ 33233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806165 w 1185833"/>
                <a:gd name="connsiteY106" fmla="*/ 3313791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812515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9835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27037 w 1185833"/>
                <a:gd name="connsiteY57" fmla="*/ 3264756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57379 w 1185833"/>
                <a:gd name="connsiteY6" fmla="*/ 1775120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20779 w 1185833"/>
                <a:gd name="connsiteY196" fmla="*/ 187394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3735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82164 w 1185833"/>
                <a:gd name="connsiteY153" fmla="*/ 187323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50414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44660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19953 w 1185833"/>
                <a:gd name="connsiteY154" fmla="*/ 186662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91854 w 1185833"/>
                <a:gd name="connsiteY144" fmla="*/ 17641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17474 w 1185833"/>
                <a:gd name="connsiteY145" fmla="*/ 17802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321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46754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603907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79339 w 1185833"/>
                <a:gd name="connsiteY183" fmla="*/ 5816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72145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03778 w 1185833"/>
                <a:gd name="connsiteY27" fmla="*/ 120781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03778 w 1185833"/>
                <a:gd name="connsiteY26" fmla="*/ 1101672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011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313303 w 1185833"/>
                <a:gd name="connsiteY26" fmla="*/ 1092147 h 3337957"/>
                <a:gd name="connsiteX27" fmla="*/ 319653 w 1185833"/>
                <a:gd name="connsiteY27" fmla="*/ 1201463 h 3337957"/>
                <a:gd name="connsiteX28" fmla="*/ 314758 w 1185833"/>
                <a:gd name="connsiteY28" fmla="*/ 1306634 h 3337957"/>
                <a:gd name="connsiteX29" fmla="*/ 307438 w 1185833"/>
                <a:gd name="connsiteY29" fmla="*/ 1379835 h 3337957"/>
                <a:gd name="connsiteX30" fmla="*/ 278158 w 1185833"/>
                <a:gd name="connsiteY30" fmla="*/ 1504277 h 3337957"/>
                <a:gd name="connsiteX31" fmla="*/ 270838 w 1185833"/>
                <a:gd name="connsiteY31" fmla="*/ 1570157 h 3337957"/>
                <a:gd name="connsiteX32" fmla="*/ 270838 w 1185833"/>
                <a:gd name="connsiteY32" fmla="*/ 1628718 h 3337957"/>
                <a:gd name="connsiteX33" fmla="*/ 261578 w 1185833"/>
                <a:gd name="connsiteY33" fmla="*/ 1731199 h 3337957"/>
                <a:gd name="connsiteX34" fmla="*/ 268898 w 1185833"/>
                <a:gd name="connsiteY34" fmla="*/ 1853435 h 3337957"/>
                <a:gd name="connsiteX35" fmla="*/ 295973 w 1185833"/>
                <a:gd name="connsiteY35" fmla="*/ 1995737 h 3337957"/>
                <a:gd name="connsiteX36" fmla="*/ 318418 w 1185833"/>
                <a:gd name="connsiteY36" fmla="*/ 2100643 h 3337957"/>
                <a:gd name="connsiteX37" fmla="*/ 325738 w 1185833"/>
                <a:gd name="connsiteY37" fmla="*/ 2155764 h 3337957"/>
                <a:gd name="connsiteX38" fmla="*/ 329398 w 1185833"/>
                <a:gd name="connsiteY38" fmla="*/ 2324126 h 3337957"/>
                <a:gd name="connsiteX39" fmla="*/ 322078 w 1185833"/>
                <a:gd name="connsiteY39" fmla="*/ 2426607 h 3337957"/>
                <a:gd name="connsiteX40" fmla="*/ 314758 w 1185833"/>
                <a:gd name="connsiteY40" fmla="*/ 2499807 h 3337957"/>
                <a:gd name="connsiteX41" fmla="*/ 314758 w 1185833"/>
                <a:gd name="connsiteY41" fmla="*/ 2598629 h 3337957"/>
                <a:gd name="connsiteX42" fmla="*/ 325738 w 1185833"/>
                <a:gd name="connsiteY42" fmla="*/ 2704770 h 3337957"/>
                <a:gd name="connsiteX43" fmla="*/ 358678 w 1185833"/>
                <a:gd name="connsiteY43" fmla="*/ 2807251 h 3337957"/>
                <a:gd name="connsiteX44" fmla="*/ 391618 w 1185833"/>
                <a:gd name="connsiteY44" fmla="*/ 2935352 h 3337957"/>
                <a:gd name="connsiteX45" fmla="*/ 409917 w 1185833"/>
                <a:gd name="connsiteY45" fmla="*/ 3026853 h 3337957"/>
                <a:gd name="connsiteX46" fmla="*/ 417237 w 1185833"/>
                <a:gd name="connsiteY46" fmla="*/ 3085414 h 3337957"/>
                <a:gd name="connsiteX47" fmla="*/ 417237 w 1185833"/>
                <a:gd name="connsiteY47" fmla="*/ 3085414 h 3337957"/>
                <a:gd name="connsiteX48" fmla="*/ 406257 w 1185833"/>
                <a:gd name="connsiteY48" fmla="*/ 3158615 h 3337957"/>
                <a:gd name="connsiteX49" fmla="*/ 380638 w 1185833"/>
                <a:gd name="connsiteY49" fmla="*/ 3231815 h 3337957"/>
                <a:gd name="connsiteX50" fmla="*/ 362338 w 1185833"/>
                <a:gd name="connsiteY50" fmla="*/ 3261096 h 3337957"/>
                <a:gd name="connsiteX51" fmla="*/ 358678 w 1185833"/>
                <a:gd name="connsiteY51" fmla="*/ 3290376 h 3337957"/>
                <a:gd name="connsiteX52" fmla="*/ 358678 w 1185833"/>
                <a:gd name="connsiteY52" fmla="*/ 3290376 h 3337957"/>
                <a:gd name="connsiteX53" fmla="*/ 417237 w 1185833"/>
                <a:gd name="connsiteY53" fmla="*/ 3326977 h 3337957"/>
                <a:gd name="connsiteX54" fmla="*/ 417237 w 1185833"/>
                <a:gd name="connsiteY54" fmla="*/ 3326977 h 3337957"/>
                <a:gd name="connsiteX55" fmla="*/ 508737 w 1185833"/>
                <a:gd name="connsiteY55" fmla="*/ 3334297 h 3337957"/>
                <a:gd name="connsiteX56" fmla="*/ 541677 w 1185833"/>
                <a:gd name="connsiteY56" fmla="*/ 3321597 h 3337957"/>
                <a:gd name="connsiteX57" fmla="*/ 536562 w 1185833"/>
                <a:gd name="connsiteY57" fmla="*/ 3261581 h 3337957"/>
                <a:gd name="connsiteX58" fmla="*/ 538017 w 1185833"/>
                <a:gd name="connsiteY58" fmla="*/ 3176915 h 3337957"/>
                <a:gd name="connsiteX59" fmla="*/ 523377 w 1185833"/>
                <a:gd name="connsiteY59" fmla="*/ 3129334 h 3337957"/>
                <a:gd name="connsiteX60" fmla="*/ 530697 w 1185833"/>
                <a:gd name="connsiteY60" fmla="*/ 3085414 h 3337957"/>
                <a:gd name="connsiteX61" fmla="*/ 538017 w 1185833"/>
                <a:gd name="connsiteY61" fmla="*/ 3048813 h 3337957"/>
                <a:gd name="connsiteX62" fmla="*/ 519717 w 1185833"/>
                <a:gd name="connsiteY62" fmla="*/ 3001233 h 3337957"/>
                <a:gd name="connsiteX63" fmla="*/ 519717 w 1185833"/>
                <a:gd name="connsiteY63" fmla="*/ 2920712 h 3337957"/>
                <a:gd name="connsiteX64" fmla="*/ 534357 w 1185833"/>
                <a:gd name="connsiteY64" fmla="*/ 2788951 h 3337957"/>
                <a:gd name="connsiteX65" fmla="*/ 541677 w 1185833"/>
                <a:gd name="connsiteY65" fmla="*/ 2697450 h 3337957"/>
                <a:gd name="connsiteX66" fmla="*/ 545337 w 1185833"/>
                <a:gd name="connsiteY66" fmla="*/ 2591308 h 3337957"/>
                <a:gd name="connsiteX67" fmla="*/ 541677 w 1185833"/>
                <a:gd name="connsiteY67" fmla="*/ 2536408 h 3337957"/>
                <a:gd name="connsiteX68" fmla="*/ 530697 w 1185833"/>
                <a:gd name="connsiteY68" fmla="*/ 2477847 h 3337957"/>
                <a:gd name="connsiteX69" fmla="*/ 530697 w 1185833"/>
                <a:gd name="connsiteY69" fmla="*/ 2477847 h 3337957"/>
                <a:gd name="connsiteX70" fmla="*/ 527037 w 1185833"/>
                <a:gd name="connsiteY70" fmla="*/ 2397326 h 3337957"/>
                <a:gd name="connsiteX71" fmla="*/ 541677 w 1185833"/>
                <a:gd name="connsiteY71" fmla="*/ 2320466 h 3337957"/>
                <a:gd name="connsiteX72" fmla="*/ 548997 w 1185833"/>
                <a:gd name="connsiteY72" fmla="*/ 2225304 h 3337957"/>
                <a:gd name="connsiteX73" fmla="*/ 556317 w 1185833"/>
                <a:gd name="connsiteY73" fmla="*/ 2108183 h 3337957"/>
                <a:gd name="connsiteX74" fmla="*/ 570956 w 1185833"/>
                <a:gd name="connsiteY74" fmla="*/ 2016682 h 3337957"/>
                <a:gd name="connsiteX75" fmla="*/ 570956 w 1185833"/>
                <a:gd name="connsiteY75" fmla="*/ 1943481 h 3337957"/>
                <a:gd name="connsiteX76" fmla="*/ 578276 w 1185833"/>
                <a:gd name="connsiteY76" fmla="*/ 1873941 h 3337957"/>
                <a:gd name="connsiteX77" fmla="*/ 585596 w 1185833"/>
                <a:gd name="connsiteY77" fmla="*/ 1811720 h 3337957"/>
                <a:gd name="connsiteX78" fmla="*/ 596576 w 1185833"/>
                <a:gd name="connsiteY78" fmla="*/ 1767799 h 3337957"/>
                <a:gd name="connsiteX79" fmla="*/ 611216 w 1185833"/>
                <a:gd name="connsiteY79" fmla="*/ 1939821 h 3337957"/>
                <a:gd name="connsiteX80" fmla="*/ 611216 w 1185833"/>
                <a:gd name="connsiteY80" fmla="*/ 2042302 h 3337957"/>
                <a:gd name="connsiteX81" fmla="*/ 611216 w 1185833"/>
                <a:gd name="connsiteY81" fmla="*/ 2115503 h 3337957"/>
                <a:gd name="connsiteX82" fmla="*/ 611216 w 1185833"/>
                <a:gd name="connsiteY82" fmla="*/ 2221644 h 3337957"/>
                <a:gd name="connsiteX83" fmla="*/ 622196 w 1185833"/>
                <a:gd name="connsiteY83" fmla="*/ 2309485 h 3337957"/>
                <a:gd name="connsiteX84" fmla="*/ 633176 w 1185833"/>
                <a:gd name="connsiteY84" fmla="*/ 2375366 h 3337957"/>
                <a:gd name="connsiteX85" fmla="*/ 644156 w 1185833"/>
                <a:gd name="connsiteY85" fmla="*/ 2433927 h 3337957"/>
                <a:gd name="connsiteX86" fmla="*/ 636836 w 1185833"/>
                <a:gd name="connsiteY86" fmla="*/ 2496147 h 3337957"/>
                <a:gd name="connsiteX87" fmla="*/ 633176 w 1185833"/>
                <a:gd name="connsiteY87" fmla="*/ 2558368 h 3337957"/>
                <a:gd name="connsiteX88" fmla="*/ 633176 w 1185833"/>
                <a:gd name="connsiteY88" fmla="*/ 2620589 h 3337957"/>
                <a:gd name="connsiteX89" fmla="*/ 647816 w 1185833"/>
                <a:gd name="connsiteY89" fmla="*/ 2690130 h 3337957"/>
                <a:gd name="connsiteX90" fmla="*/ 655136 w 1185833"/>
                <a:gd name="connsiteY90" fmla="*/ 2818231 h 3337957"/>
                <a:gd name="connsiteX91" fmla="*/ 662456 w 1185833"/>
                <a:gd name="connsiteY91" fmla="*/ 2913392 h 3337957"/>
                <a:gd name="connsiteX92" fmla="*/ 662456 w 1185833"/>
                <a:gd name="connsiteY92" fmla="*/ 2968293 h 3337957"/>
                <a:gd name="connsiteX93" fmla="*/ 658796 w 1185833"/>
                <a:gd name="connsiteY93" fmla="*/ 3008553 h 3337957"/>
                <a:gd name="connsiteX94" fmla="*/ 640496 w 1185833"/>
                <a:gd name="connsiteY94" fmla="*/ 3067114 h 3337957"/>
                <a:gd name="connsiteX95" fmla="*/ 644156 w 1185833"/>
                <a:gd name="connsiteY95" fmla="*/ 3100054 h 3337957"/>
                <a:gd name="connsiteX96" fmla="*/ 644156 w 1185833"/>
                <a:gd name="connsiteY96" fmla="*/ 3100054 h 3337957"/>
                <a:gd name="connsiteX97" fmla="*/ 655136 w 1185833"/>
                <a:gd name="connsiteY97" fmla="*/ 3158615 h 3337957"/>
                <a:gd name="connsiteX98" fmla="*/ 644156 w 1185833"/>
                <a:gd name="connsiteY98" fmla="*/ 3198875 h 3337957"/>
                <a:gd name="connsiteX99" fmla="*/ 644156 w 1185833"/>
                <a:gd name="connsiteY99" fmla="*/ 3198875 h 3337957"/>
                <a:gd name="connsiteX100" fmla="*/ 644156 w 1185833"/>
                <a:gd name="connsiteY100" fmla="*/ 3250116 h 3337957"/>
                <a:gd name="connsiteX101" fmla="*/ 640496 w 1185833"/>
                <a:gd name="connsiteY101" fmla="*/ 3308676 h 3337957"/>
                <a:gd name="connsiteX102" fmla="*/ 653196 w 1185833"/>
                <a:gd name="connsiteY102" fmla="*/ 3331607 h 3337957"/>
                <a:gd name="connsiteX103" fmla="*/ 672246 w 1185833"/>
                <a:gd name="connsiteY103" fmla="*/ 3334782 h 3337957"/>
                <a:gd name="connsiteX104" fmla="*/ 713696 w 1185833"/>
                <a:gd name="connsiteY104" fmla="*/ 3337957 h 3337957"/>
                <a:gd name="connsiteX105" fmla="*/ 783940 w 1185833"/>
                <a:gd name="connsiteY105" fmla="*/ 3323316 h 3337957"/>
                <a:gd name="connsiteX106" fmla="*/ 796640 w 1185833"/>
                <a:gd name="connsiteY106" fmla="*/ 3310616 h 3337957"/>
                <a:gd name="connsiteX107" fmla="*/ 810310 w 1185833"/>
                <a:gd name="connsiteY107" fmla="*/ 3224495 h 3337957"/>
                <a:gd name="connsiteX108" fmla="*/ 775915 w 1185833"/>
                <a:gd name="connsiteY108" fmla="*/ 3151295 h 3337957"/>
                <a:gd name="connsiteX109" fmla="*/ 764935 w 1185833"/>
                <a:gd name="connsiteY109" fmla="*/ 3078094 h 3337957"/>
                <a:gd name="connsiteX110" fmla="*/ 768595 w 1185833"/>
                <a:gd name="connsiteY110" fmla="*/ 3023193 h 3337957"/>
                <a:gd name="connsiteX111" fmla="*/ 801535 w 1185833"/>
                <a:gd name="connsiteY111" fmla="*/ 2895092 h 3337957"/>
                <a:gd name="connsiteX112" fmla="*/ 841795 w 1185833"/>
                <a:gd name="connsiteY112" fmla="*/ 2745030 h 3337957"/>
                <a:gd name="connsiteX113" fmla="*/ 852775 w 1185833"/>
                <a:gd name="connsiteY113" fmla="*/ 2642549 h 3337957"/>
                <a:gd name="connsiteX114" fmla="*/ 871075 w 1185833"/>
                <a:gd name="connsiteY114" fmla="*/ 2529088 h 3337957"/>
                <a:gd name="connsiteX115" fmla="*/ 852775 w 1185833"/>
                <a:gd name="connsiteY115" fmla="*/ 2390006 h 3337957"/>
                <a:gd name="connsiteX116" fmla="*/ 856435 w 1185833"/>
                <a:gd name="connsiteY116" fmla="*/ 2294845 h 3337957"/>
                <a:gd name="connsiteX117" fmla="*/ 882055 w 1185833"/>
                <a:gd name="connsiteY117" fmla="*/ 2097203 h 3337957"/>
                <a:gd name="connsiteX118" fmla="*/ 922314 w 1185833"/>
                <a:gd name="connsiteY118" fmla="*/ 1939821 h 3337957"/>
                <a:gd name="connsiteX119" fmla="*/ 925974 w 1185833"/>
                <a:gd name="connsiteY119" fmla="*/ 1866621 h 3337957"/>
                <a:gd name="connsiteX120" fmla="*/ 925974 w 1185833"/>
                <a:gd name="connsiteY120" fmla="*/ 1866621 h 3337957"/>
                <a:gd name="connsiteX121" fmla="*/ 936954 w 1185833"/>
                <a:gd name="connsiteY121" fmla="*/ 1687279 h 3337957"/>
                <a:gd name="connsiteX122" fmla="*/ 914995 w 1185833"/>
                <a:gd name="connsiteY122" fmla="*/ 1522577 h 3337957"/>
                <a:gd name="connsiteX123" fmla="*/ 907675 w 1185833"/>
                <a:gd name="connsiteY123" fmla="*/ 1423756 h 3337957"/>
                <a:gd name="connsiteX124" fmla="*/ 878395 w 1185833"/>
                <a:gd name="connsiteY124" fmla="*/ 1310294 h 3337957"/>
                <a:gd name="connsiteX125" fmla="*/ 878395 w 1185833"/>
                <a:gd name="connsiteY125" fmla="*/ 1222453 h 3337957"/>
                <a:gd name="connsiteX126" fmla="*/ 882055 w 1185833"/>
                <a:gd name="connsiteY126" fmla="*/ 1123632 h 3337957"/>
                <a:gd name="connsiteX127" fmla="*/ 882055 w 1185833"/>
                <a:gd name="connsiteY127" fmla="*/ 1035791 h 3337957"/>
                <a:gd name="connsiteX128" fmla="*/ 882055 w 1185833"/>
                <a:gd name="connsiteY128" fmla="*/ 969911 h 3337957"/>
                <a:gd name="connsiteX129" fmla="*/ 882055 w 1185833"/>
                <a:gd name="connsiteY129" fmla="*/ 885730 h 3337957"/>
                <a:gd name="connsiteX130" fmla="*/ 882055 w 1185833"/>
                <a:gd name="connsiteY130" fmla="*/ 856449 h 3337957"/>
                <a:gd name="connsiteX131" fmla="*/ 936954 w 1185833"/>
                <a:gd name="connsiteY131" fmla="*/ 1013831 h 3337957"/>
                <a:gd name="connsiteX132" fmla="*/ 969894 w 1185833"/>
                <a:gd name="connsiteY132" fmla="*/ 1108992 h 3337957"/>
                <a:gd name="connsiteX133" fmla="*/ 977214 w 1185833"/>
                <a:gd name="connsiteY133" fmla="*/ 1171213 h 3337957"/>
                <a:gd name="connsiteX134" fmla="*/ 980874 w 1185833"/>
                <a:gd name="connsiteY134" fmla="*/ 1251734 h 3337957"/>
                <a:gd name="connsiteX135" fmla="*/ 1010154 w 1185833"/>
                <a:gd name="connsiteY135" fmla="*/ 1350555 h 3337957"/>
                <a:gd name="connsiteX136" fmla="*/ 1032114 w 1185833"/>
                <a:gd name="connsiteY136" fmla="*/ 1427416 h 3337957"/>
                <a:gd name="connsiteX137" fmla="*/ 1061394 w 1185833"/>
                <a:gd name="connsiteY137" fmla="*/ 1489636 h 3337957"/>
                <a:gd name="connsiteX138" fmla="*/ 1083354 w 1185833"/>
                <a:gd name="connsiteY138" fmla="*/ 1540877 h 3337957"/>
                <a:gd name="connsiteX139" fmla="*/ 1087014 w 1185833"/>
                <a:gd name="connsiteY139" fmla="*/ 1577477 h 3337957"/>
                <a:gd name="connsiteX140" fmla="*/ 1062629 w 1185833"/>
                <a:gd name="connsiteY140" fmla="*/ 1628718 h 3337957"/>
                <a:gd name="connsiteX141" fmla="*/ 1044814 w 1185833"/>
                <a:gd name="connsiteY141" fmla="*/ 1672638 h 3337957"/>
                <a:gd name="connsiteX142" fmla="*/ 1021134 w 1185833"/>
                <a:gd name="connsiteY142" fmla="*/ 1723879 h 3337957"/>
                <a:gd name="connsiteX143" fmla="*/ 991854 w 1185833"/>
                <a:gd name="connsiteY143" fmla="*/ 1764139 h 3337957"/>
                <a:gd name="connsiteX144" fmla="*/ 985504 w 1185833"/>
                <a:gd name="connsiteY144" fmla="*/ 1789539 h 3337957"/>
                <a:gd name="connsiteX145" fmla="*/ 1004774 w 1185833"/>
                <a:gd name="connsiteY145" fmla="*/ 1792935 h 3337957"/>
                <a:gd name="connsiteX146" fmla="*/ 1046754 w 1185833"/>
                <a:gd name="connsiteY146" fmla="*/ 1760479 h 3337957"/>
                <a:gd name="connsiteX147" fmla="*/ 1076034 w 1185833"/>
                <a:gd name="connsiteY147" fmla="*/ 1734859 h 3337957"/>
                <a:gd name="connsiteX148" fmla="*/ 1076034 w 1185833"/>
                <a:gd name="connsiteY148" fmla="*/ 1734859 h 3337957"/>
                <a:gd name="connsiteX149" fmla="*/ 1090673 w 1185833"/>
                <a:gd name="connsiteY149" fmla="*/ 1786100 h 3337957"/>
                <a:gd name="connsiteX150" fmla="*/ 1065054 w 1185833"/>
                <a:gd name="connsiteY150" fmla="*/ 1819040 h 3337957"/>
                <a:gd name="connsiteX151" fmla="*/ 1050414 w 1185833"/>
                <a:gd name="connsiteY151" fmla="*/ 1828785 h 3337957"/>
                <a:gd name="connsiteX152" fmla="*/ 1028189 w 1185833"/>
                <a:gd name="connsiteY152" fmla="*/ 1844660 h 3337957"/>
                <a:gd name="connsiteX153" fmla="*/ 1031364 w 1185833"/>
                <a:gd name="connsiteY153" fmla="*/ 1879585 h 3337957"/>
                <a:gd name="connsiteX154" fmla="*/ 1104078 w 1185833"/>
                <a:gd name="connsiteY154" fmla="*/ 1872971 h 3337957"/>
                <a:gd name="connsiteX155" fmla="*/ 1163873 w 1185833"/>
                <a:gd name="connsiteY155" fmla="*/ 1797080 h 3337957"/>
                <a:gd name="connsiteX156" fmla="*/ 1185833 w 1185833"/>
                <a:gd name="connsiteY156" fmla="*/ 1709239 h 3337957"/>
                <a:gd name="connsiteX157" fmla="*/ 1182173 w 1185833"/>
                <a:gd name="connsiteY157" fmla="*/ 1595778 h 3337957"/>
                <a:gd name="connsiteX158" fmla="*/ 1167533 w 1185833"/>
                <a:gd name="connsiteY158" fmla="*/ 1409116 h 3337957"/>
                <a:gd name="connsiteX159" fmla="*/ 1149233 w 1185833"/>
                <a:gd name="connsiteY159" fmla="*/ 1229774 h 3337957"/>
                <a:gd name="connsiteX160" fmla="*/ 1116293 w 1185833"/>
                <a:gd name="connsiteY160" fmla="*/ 1054092 h 3337957"/>
                <a:gd name="connsiteX161" fmla="*/ 1083354 w 1185833"/>
                <a:gd name="connsiteY161" fmla="*/ 845469 h 3337957"/>
                <a:gd name="connsiteX162" fmla="*/ 1057734 w 1185833"/>
                <a:gd name="connsiteY162" fmla="*/ 688088 h 3337957"/>
                <a:gd name="connsiteX163" fmla="*/ 1010154 w 1185833"/>
                <a:gd name="connsiteY163" fmla="*/ 596587 h 3337957"/>
                <a:gd name="connsiteX164" fmla="*/ 904015 w 1185833"/>
                <a:gd name="connsiteY164" fmla="*/ 530706 h 3337957"/>
                <a:gd name="connsiteX165" fmla="*/ 794215 w 1185833"/>
                <a:gd name="connsiteY165" fmla="*/ 479465 h 3337957"/>
                <a:gd name="connsiteX166" fmla="*/ 724676 w 1185833"/>
                <a:gd name="connsiteY166" fmla="*/ 464825 h 3337957"/>
                <a:gd name="connsiteX167" fmla="*/ 688076 w 1185833"/>
                <a:gd name="connsiteY167" fmla="*/ 442866 h 3337957"/>
                <a:gd name="connsiteX168" fmla="*/ 688076 w 1185833"/>
                <a:gd name="connsiteY168" fmla="*/ 366004 h 3337957"/>
                <a:gd name="connsiteX169" fmla="*/ 724676 w 1185833"/>
                <a:gd name="connsiteY169" fmla="*/ 311104 h 3337957"/>
                <a:gd name="connsiteX170" fmla="*/ 742975 w 1185833"/>
                <a:gd name="connsiteY170" fmla="*/ 234243 h 3337957"/>
                <a:gd name="connsiteX171" fmla="*/ 742975 w 1185833"/>
                <a:gd name="connsiteY171" fmla="*/ 102481 h 3337957"/>
                <a:gd name="connsiteX172" fmla="*/ 691736 w 1185833"/>
                <a:gd name="connsiteY172" fmla="*/ 25620 h 3337957"/>
                <a:gd name="connsiteX173" fmla="*/ 647816 w 1185833"/>
                <a:gd name="connsiteY173" fmla="*/ 3660 h 3337957"/>
                <a:gd name="connsiteX174" fmla="*/ 538017 w 1185833"/>
                <a:gd name="connsiteY174" fmla="*/ 0 h 3337957"/>
                <a:gd name="connsiteX175" fmla="*/ 475797 w 1185833"/>
                <a:gd name="connsiteY175" fmla="*/ 29280 h 3337957"/>
                <a:gd name="connsiteX176" fmla="*/ 428217 w 1185833"/>
                <a:gd name="connsiteY176" fmla="*/ 113461 h 3337957"/>
                <a:gd name="connsiteX177" fmla="*/ 428217 w 1185833"/>
                <a:gd name="connsiteY177" fmla="*/ 259863 h 3337957"/>
                <a:gd name="connsiteX178" fmla="*/ 457497 w 1185833"/>
                <a:gd name="connsiteY178" fmla="*/ 347704 h 3337957"/>
                <a:gd name="connsiteX179" fmla="*/ 475797 w 1185833"/>
                <a:gd name="connsiteY179" fmla="*/ 380644 h 3337957"/>
                <a:gd name="connsiteX180" fmla="*/ 479457 w 1185833"/>
                <a:gd name="connsiteY180" fmla="*/ 457506 h 3337957"/>
                <a:gd name="connsiteX181" fmla="*/ 424557 w 1185833"/>
                <a:gd name="connsiteY181" fmla="*/ 488020 h 3337957"/>
                <a:gd name="connsiteX182" fmla="*/ 274498 w 1185833"/>
                <a:gd name="connsiteY182" fmla="*/ 538026 h 3337957"/>
                <a:gd name="connsiteX183" fmla="*/ 192039 w 1185833"/>
                <a:gd name="connsiteY183" fmla="*/ 568982 h 3337957"/>
                <a:gd name="connsiteX184" fmla="*/ 142739 w 1185833"/>
                <a:gd name="connsiteY184" fmla="*/ 647827 h 3337957"/>
                <a:gd name="connsiteX185" fmla="*/ 109799 w 1185833"/>
                <a:gd name="connsiteY185" fmla="*/ 808869 h 3337957"/>
                <a:gd name="connsiteX186" fmla="*/ 80519 w 1185833"/>
                <a:gd name="connsiteY186" fmla="*/ 991871 h 3337957"/>
                <a:gd name="connsiteX187" fmla="*/ 43920 w 1185833"/>
                <a:gd name="connsiteY187" fmla="*/ 1171213 h 3337957"/>
                <a:gd name="connsiteX188" fmla="*/ 25620 w 1185833"/>
                <a:gd name="connsiteY188" fmla="*/ 1273694 h 3337957"/>
                <a:gd name="connsiteX189" fmla="*/ 25620 w 1185833"/>
                <a:gd name="connsiteY189" fmla="*/ 1324935 h 3337957"/>
                <a:gd name="connsiteX190" fmla="*/ 25620 w 1185833"/>
                <a:gd name="connsiteY190" fmla="*/ 1390815 h 3337957"/>
                <a:gd name="connsiteX191" fmla="*/ 10980 w 1185833"/>
                <a:gd name="connsiteY191" fmla="*/ 1496956 h 3337957"/>
                <a:gd name="connsiteX192" fmla="*/ 3660 w 1185833"/>
                <a:gd name="connsiteY192" fmla="*/ 1610418 h 3337957"/>
                <a:gd name="connsiteX193" fmla="*/ 0 w 1185833"/>
                <a:gd name="connsiteY193" fmla="*/ 1712899 h 3337957"/>
                <a:gd name="connsiteX194" fmla="*/ 0 w 1185833"/>
                <a:gd name="connsiteY194" fmla="*/ 1793420 h 3337957"/>
                <a:gd name="connsiteX195" fmla="*/ 40260 w 1185833"/>
                <a:gd name="connsiteY195" fmla="*/ 1862960 h 3337957"/>
                <a:gd name="connsiteX196" fmla="*/ 152529 w 1185833"/>
                <a:gd name="connsiteY196" fmla="*/ 1880291 h 3337957"/>
                <a:gd name="connsiteX197" fmla="*/ 156409 w 1185833"/>
                <a:gd name="connsiteY197" fmla="*/ 1852465 h 3337957"/>
                <a:gd name="connsiteX198" fmla="*/ 124439 w 1185833"/>
                <a:gd name="connsiteY198" fmla="*/ 1815380 h 3337957"/>
                <a:gd name="connsiteX199" fmla="*/ 84179 w 1185833"/>
                <a:gd name="connsiteY199"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81068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07438 w 1185833"/>
                <a:gd name="connsiteY30" fmla="*/ 1379835 h 3337957"/>
                <a:gd name="connsiteX31" fmla="*/ 278158 w 1185833"/>
                <a:gd name="connsiteY31" fmla="*/ 1504277 h 3337957"/>
                <a:gd name="connsiteX32" fmla="*/ 270838 w 1185833"/>
                <a:gd name="connsiteY32" fmla="*/ 1570157 h 3337957"/>
                <a:gd name="connsiteX33" fmla="*/ 270838 w 1185833"/>
                <a:gd name="connsiteY33" fmla="*/ 1628718 h 3337957"/>
                <a:gd name="connsiteX34" fmla="*/ 261578 w 1185833"/>
                <a:gd name="connsiteY34" fmla="*/ 1731199 h 3337957"/>
                <a:gd name="connsiteX35" fmla="*/ 268898 w 1185833"/>
                <a:gd name="connsiteY35" fmla="*/ 1853435 h 3337957"/>
                <a:gd name="connsiteX36" fmla="*/ 295973 w 1185833"/>
                <a:gd name="connsiteY36" fmla="*/ 1995737 h 3337957"/>
                <a:gd name="connsiteX37" fmla="*/ 318418 w 1185833"/>
                <a:gd name="connsiteY37" fmla="*/ 2100643 h 3337957"/>
                <a:gd name="connsiteX38" fmla="*/ 325738 w 1185833"/>
                <a:gd name="connsiteY38" fmla="*/ 2155764 h 3337957"/>
                <a:gd name="connsiteX39" fmla="*/ 329398 w 1185833"/>
                <a:gd name="connsiteY39" fmla="*/ 2324126 h 3337957"/>
                <a:gd name="connsiteX40" fmla="*/ 322078 w 1185833"/>
                <a:gd name="connsiteY40" fmla="*/ 2426607 h 3337957"/>
                <a:gd name="connsiteX41" fmla="*/ 314758 w 1185833"/>
                <a:gd name="connsiteY41" fmla="*/ 2499807 h 3337957"/>
                <a:gd name="connsiteX42" fmla="*/ 314758 w 1185833"/>
                <a:gd name="connsiteY42" fmla="*/ 2598629 h 3337957"/>
                <a:gd name="connsiteX43" fmla="*/ 325738 w 1185833"/>
                <a:gd name="connsiteY43" fmla="*/ 2704770 h 3337957"/>
                <a:gd name="connsiteX44" fmla="*/ 358678 w 1185833"/>
                <a:gd name="connsiteY44" fmla="*/ 2807251 h 3337957"/>
                <a:gd name="connsiteX45" fmla="*/ 391618 w 1185833"/>
                <a:gd name="connsiteY45" fmla="*/ 2935352 h 3337957"/>
                <a:gd name="connsiteX46" fmla="*/ 409917 w 1185833"/>
                <a:gd name="connsiteY46" fmla="*/ 3026853 h 3337957"/>
                <a:gd name="connsiteX47" fmla="*/ 417237 w 1185833"/>
                <a:gd name="connsiteY47" fmla="*/ 3085414 h 3337957"/>
                <a:gd name="connsiteX48" fmla="*/ 417237 w 1185833"/>
                <a:gd name="connsiteY48" fmla="*/ 3085414 h 3337957"/>
                <a:gd name="connsiteX49" fmla="*/ 406257 w 1185833"/>
                <a:gd name="connsiteY49" fmla="*/ 3158615 h 3337957"/>
                <a:gd name="connsiteX50" fmla="*/ 380638 w 1185833"/>
                <a:gd name="connsiteY50" fmla="*/ 3231815 h 3337957"/>
                <a:gd name="connsiteX51" fmla="*/ 362338 w 1185833"/>
                <a:gd name="connsiteY51" fmla="*/ 3261096 h 3337957"/>
                <a:gd name="connsiteX52" fmla="*/ 358678 w 1185833"/>
                <a:gd name="connsiteY52" fmla="*/ 3290376 h 3337957"/>
                <a:gd name="connsiteX53" fmla="*/ 358678 w 1185833"/>
                <a:gd name="connsiteY53" fmla="*/ 3290376 h 3337957"/>
                <a:gd name="connsiteX54" fmla="*/ 417237 w 1185833"/>
                <a:gd name="connsiteY54" fmla="*/ 3326977 h 3337957"/>
                <a:gd name="connsiteX55" fmla="*/ 417237 w 1185833"/>
                <a:gd name="connsiteY55" fmla="*/ 3326977 h 3337957"/>
                <a:gd name="connsiteX56" fmla="*/ 508737 w 1185833"/>
                <a:gd name="connsiteY56" fmla="*/ 3334297 h 3337957"/>
                <a:gd name="connsiteX57" fmla="*/ 541677 w 1185833"/>
                <a:gd name="connsiteY57" fmla="*/ 3321597 h 3337957"/>
                <a:gd name="connsiteX58" fmla="*/ 536562 w 1185833"/>
                <a:gd name="connsiteY58" fmla="*/ 3261581 h 3337957"/>
                <a:gd name="connsiteX59" fmla="*/ 538017 w 1185833"/>
                <a:gd name="connsiteY59" fmla="*/ 3176915 h 3337957"/>
                <a:gd name="connsiteX60" fmla="*/ 523377 w 1185833"/>
                <a:gd name="connsiteY60" fmla="*/ 3129334 h 3337957"/>
                <a:gd name="connsiteX61" fmla="*/ 530697 w 1185833"/>
                <a:gd name="connsiteY61" fmla="*/ 3085414 h 3337957"/>
                <a:gd name="connsiteX62" fmla="*/ 538017 w 1185833"/>
                <a:gd name="connsiteY62" fmla="*/ 3048813 h 3337957"/>
                <a:gd name="connsiteX63" fmla="*/ 519717 w 1185833"/>
                <a:gd name="connsiteY63" fmla="*/ 3001233 h 3337957"/>
                <a:gd name="connsiteX64" fmla="*/ 519717 w 1185833"/>
                <a:gd name="connsiteY64" fmla="*/ 2920712 h 3337957"/>
                <a:gd name="connsiteX65" fmla="*/ 534357 w 1185833"/>
                <a:gd name="connsiteY65" fmla="*/ 2788951 h 3337957"/>
                <a:gd name="connsiteX66" fmla="*/ 541677 w 1185833"/>
                <a:gd name="connsiteY66" fmla="*/ 2697450 h 3337957"/>
                <a:gd name="connsiteX67" fmla="*/ 545337 w 1185833"/>
                <a:gd name="connsiteY67" fmla="*/ 2591308 h 3337957"/>
                <a:gd name="connsiteX68" fmla="*/ 541677 w 1185833"/>
                <a:gd name="connsiteY68" fmla="*/ 2536408 h 3337957"/>
                <a:gd name="connsiteX69" fmla="*/ 530697 w 1185833"/>
                <a:gd name="connsiteY69" fmla="*/ 2477847 h 3337957"/>
                <a:gd name="connsiteX70" fmla="*/ 530697 w 1185833"/>
                <a:gd name="connsiteY70" fmla="*/ 2477847 h 3337957"/>
                <a:gd name="connsiteX71" fmla="*/ 527037 w 1185833"/>
                <a:gd name="connsiteY71" fmla="*/ 2397326 h 3337957"/>
                <a:gd name="connsiteX72" fmla="*/ 541677 w 1185833"/>
                <a:gd name="connsiteY72" fmla="*/ 2320466 h 3337957"/>
                <a:gd name="connsiteX73" fmla="*/ 548997 w 1185833"/>
                <a:gd name="connsiteY73" fmla="*/ 2225304 h 3337957"/>
                <a:gd name="connsiteX74" fmla="*/ 556317 w 1185833"/>
                <a:gd name="connsiteY74" fmla="*/ 2108183 h 3337957"/>
                <a:gd name="connsiteX75" fmla="*/ 570956 w 1185833"/>
                <a:gd name="connsiteY75" fmla="*/ 2016682 h 3337957"/>
                <a:gd name="connsiteX76" fmla="*/ 570956 w 1185833"/>
                <a:gd name="connsiteY76" fmla="*/ 1943481 h 3337957"/>
                <a:gd name="connsiteX77" fmla="*/ 578276 w 1185833"/>
                <a:gd name="connsiteY77" fmla="*/ 1873941 h 3337957"/>
                <a:gd name="connsiteX78" fmla="*/ 585596 w 1185833"/>
                <a:gd name="connsiteY78" fmla="*/ 1811720 h 3337957"/>
                <a:gd name="connsiteX79" fmla="*/ 596576 w 1185833"/>
                <a:gd name="connsiteY79" fmla="*/ 1767799 h 3337957"/>
                <a:gd name="connsiteX80" fmla="*/ 611216 w 1185833"/>
                <a:gd name="connsiteY80" fmla="*/ 1939821 h 3337957"/>
                <a:gd name="connsiteX81" fmla="*/ 611216 w 1185833"/>
                <a:gd name="connsiteY81" fmla="*/ 2042302 h 3337957"/>
                <a:gd name="connsiteX82" fmla="*/ 611216 w 1185833"/>
                <a:gd name="connsiteY82" fmla="*/ 2115503 h 3337957"/>
                <a:gd name="connsiteX83" fmla="*/ 611216 w 1185833"/>
                <a:gd name="connsiteY83" fmla="*/ 2221644 h 3337957"/>
                <a:gd name="connsiteX84" fmla="*/ 622196 w 1185833"/>
                <a:gd name="connsiteY84" fmla="*/ 2309485 h 3337957"/>
                <a:gd name="connsiteX85" fmla="*/ 633176 w 1185833"/>
                <a:gd name="connsiteY85" fmla="*/ 2375366 h 3337957"/>
                <a:gd name="connsiteX86" fmla="*/ 644156 w 1185833"/>
                <a:gd name="connsiteY86" fmla="*/ 2433927 h 3337957"/>
                <a:gd name="connsiteX87" fmla="*/ 636836 w 1185833"/>
                <a:gd name="connsiteY87" fmla="*/ 2496147 h 3337957"/>
                <a:gd name="connsiteX88" fmla="*/ 633176 w 1185833"/>
                <a:gd name="connsiteY88" fmla="*/ 2558368 h 3337957"/>
                <a:gd name="connsiteX89" fmla="*/ 633176 w 1185833"/>
                <a:gd name="connsiteY89" fmla="*/ 2620589 h 3337957"/>
                <a:gd name="connsiteX90" fmla="*/ 647816 w 1185833"/>
                <a:gd name="connsiteY90" fmla="*/ 2690130 h 3337957"/>
                <a:gd name="connsiteX91" fmla="*/ 655136 w 1185833"/>
                <a:gd name="connsiteY91" fmla="*/ 2818231 h 3337957"/>
                <a:gd name="connsiteX92" fmla="*/ 662456 w 1185833"/>
                <a:gd name="connsiteY92" fmla="*/ 2913392 h 3337957"/>
                <a:gd name="connsiteX93" fmla="*/ 662456 w 1185833"/>
                <a:gd name="connsiteY93" fmla="*/ 2968293 h 3337957"/>
                <a:gd name="connsiteX94" fmla="*/ 658796 w 1185833"/>
                <a:gd name="connsiteY94" fmla="*/ 3008553 h 3337957"/>
                <a:gd name="connsiteX95" fmla="*/ 640496 w 1185833"/>
                <a:gd name="connsiteY95" fmla="*/ 3067114 h 3337957"/>
                <a:gd name="connsiteX96" fmla="*/ 644156 w 1185833"/>
                <a:gd name="connsiteY96" fmla="*/ 3100054 h 3337957"/>
                <a:gd name="connsiteX97" fmla="*/ 644156 w 1185833"/>
                <a:gd name="connsiteY97" fmla="*/ 3100054 h 3337957"/>
                <a:gd name="connsiteX98" fmla="*/ 655136 w 1185833"/>
                <a:gd name="connsiteY98" fmla="*/ 3158615 h 3337957"/>
                <a:gd name="connsiteX99" fmla="*/ 644156 w 1185833"/>
                <a:gd name="connsiteY99" fmla="*/ 3198875 h 3337957"/>
                <a:gd name="connsiteX100" fmla="*/ 644156 w 1185833"/>
                <a:gd name="connsiteY100" fmla="*/ 3198875 h 3337957"/>
                <a:gd name="connsiteX101" fmla="*/ 644156 w 1185833"/>
                <a:gd name="connsiteY101" fmla="*/ 3250116 h 3337957"/>
                <a:gd name="connsiteX102" fmla="*/ 640496 w 1185833"/>
                <a:gd name="connsiteY102" fmla="*/ 3308676 h 3337957"/>
                <a:gd name="connsiteX103" fmla="*/ 653196 w 1185833"/>
                <a:gd name="connsiteY103" fmla="*/ 3331607 h 3337957"/>
                <a:gd name="connsiteX104" fmla="*/ 672246 w 1185833"/>
                <a:gd name="connsiteY104" fmla="*/ 3334782 h 3337957"/>
                <a:gd name="connsiteX105" fmla="*/ 713696 w 1185833"/>
                <a:gd name="connsiteY105" fmla="*/ 3337957 h 3337957"/>
                <a:gd name="connsiteX106" fmla="*/ 783940 w 1185833"/>
                <a:gd name="connsiteY106" fmla="*/ 3323316 h 3337957"/>
                <a:gd name="connsiteX107" fmla="*/ 796640 w 1185833"/>
                <a:gd name="connsiteY107" fmla="*/ 3310616 h 3337957"/>
                <a:gd name="connsiteX108" fmla="*/ 810310 w 1185833"/>
                <a:gd name="connsiteY108" fmla="*/ 3224495 h 3337957"/>
                <a:gd name="connsiteX109" fmla="*/ 775915 w 1185833"/>
                <a:gd name="connsiteY109" fmla="*/ 3151295 h 3337957"/>
                <a:gd name="connsiteX110" fmla="*/ 764935 w 1185833"/>
                <a:gd name="connsiteY110" fmla="*/ 3078094 h 3337957"/>
                <a:gd name="connsiteX111" fmla="*/ 768595 w 1185833"/>
                <a:gd name="connsiteY111" fmla="*/ 3023193 h 3337957"/>
                <a:gd name="connsiteX112" fmla="*/ 801535 w 1185833"/>
                <a:gd name="connsiteY112" fmla="*/ 2895092 h 3337957"/>
                <a:gd name="connsiteX113" fmla="*/ 841795 w 1185833"/>
                <a:gd name="connsiteY113" fmla="*/ 2745030 h 3337957"/>
                <a:gd name="connsiteX114" fmla="*/ 852775 w 1185833"/>
                <a:gd name="connsiteY114" fmla="*/ 2642549 h 3337957"/>
                <a:gd name="connsiteX115" fmla="*/ 871075 w 1185833"/>
                <a:gd name="connsiteY115" fmla="*/ 2529088 h 3337957"/>
                <a:gd name="connsiteX116" fmla="*/ 852775 w 1185833"/>
                <a:gd name="connsiteY116" fmla="*/ 2390006 h 3337957"/>
                <a:gd name="connsiteX117" fmla="*/ 856435 w 1185833"/>
                <a:gd name="connsiteY117" fmla="*/ 2294845 h 3337957"/>
                <a:gd name="connsiteX118" fmla="*/ 882055 w 1185833"/>
                <a:gd name="connsiteY118" fmla="*/ 2097203 h 3337957"/>
                <a:gd name="connsiteX119" fmla="*/ 922314 w 1185833"/>
                <a:gd name="connsiteY119" fmla="*/ 1939821 h 3337957"/>
                <a:gd name="connsiteX120" fmla="*/ 925974 w 1185833"/>
                <a:gd name="connsiteY120" fmla="*/ 1866621 h 3337957"/>
                <a:gd name="connsiteX121" fmla="*/ 925974 w 1185833"/>
                <a:gd name="connsiteY121" fmla="*/ 1866621 h 3337957"/>
                <a:gd name="connsiteX122" fmla="*/ 936954 w 1185833"/>
                <a:gd name="connsiteY122" fmla="*/ 1687279 h 3337957"/>
                <a:gd name="connsiteX123" fmla="*/ 914995 w 1185833"/>
                <a:gd name="connsiteY123" fmla="*/ 1522577 h 3337957"/>
                <a:gd name="connsiteX124" fmla="*/ 907675 w 1185833"/>
                <a:gd name="connsiteY124" fmla="*/ 1423756 h 3337957"/>
                <a:gd name="connsiteX125" fmla="*/ 878395 w 1185833"/>
                <a:gd name="connsiteY125" fmla="*/ 1310294 h 3337957"/>
                <a:gd name="connsiteX126" fmla="*/ 878395 w 1185833"/>
                <a:gd name="connsiteY126" fmla="*/ 1222453 h 3337957"/>
                <a:gd name="connsiteX127" fmla="*/ 882055 w 1185833"/>
                <a:gd name="connsiteY127" fmla="*/ 1123632 h 3337957"/>
                <a:gd name="connsiteX128" fmla="*/ 882055 w 1185833"/>
                <a:gd name="connsiteY128" fmla="*/ 1035791 h 3337957"/>
                <a:gd name="connsiteX129" fmla="*/ 882055 w 1185833"/>
                <a:gd name="connsiteY129" fmla="*/ 969911 h 3337957"/>
                <a:gd name="connsiteX130" fmla="*/ 882055 w 1185833"/>
                <a:gd name="connsiteY130" fmla="*/ 885730 h 3337957"/>
                <a:gd name="connsiteX131" fmla="*/ 882055 w 1185833"/>
                <a:gd name="connsiteY131" fmla="*/ 856449 h 3337957"/>
                <a:gd name="connsiteX132" fmla="*/ 936954 w 1185833"/>
                <a:gd name="connsiteY132" fmla="*/ 1013831 h 3337957"/>
                <a:gd name="connsiteX133" fmla="*/ 969894 w 1185833"/>
                <a:gd name="connsiteY133" fmla="*/ 1108992 h 3337957"/>
                <a:gd name="connsiteX134" fmla="*/ 977214 w 1185833"/>
                <a:gd name="connsiteY134" fmla="*/ 1171213 h 3337957"/>
                <a:gd name="connsiteX135" fmla="*/ 980874 w 1185833"/>
                <a:gd name="connsiteY135" fmla="*/ 1251734 h 3337957"/>
                <a:gd name="connsiteX136" fmla="*/ 1010154 w 1185833"/>
                <a:gd name="connsiteY136" fmla="*/ 1350555 h 3337957"/>
                <a:gd name="connsiteX137" fmla="*/ 1032114 w 1185833"/>
                <a:gd name="connsiteY137" fmla="*/ 1427416 h 3337957"/>
                <a:gd name="connsiteX138" fmla="*/ 1061394 w 1185833"/>
                <a:gd name="connsiteY138" fmla="*/ 1489636 h 3337957"/>
                <a:gd name="connsiteX139" fmla="*/ 1083354 w 1185833"/>
                <a:gd name="connsiteY139" fmla="*/ 1540877 h 3337957"/>
                <a:gd name="connsiteX140" fmla="*/ 1087014 w 1185833"/>
                <a:gd name="connsiteY140" fmla="*/ 1577477 h 3337957"/>
                <a:gd name="connsiteX141" fmla="*/ 1062629 w 1185833"/>
                <a:gd name="connsiteY141" fmla="*/ 1628718 h 3337957"/>
                <a:gd name="connsiteX142" fmla="*/ 1044814 w 1185833"/>
                <a:gd name="connsiteY142" fmla="*/ 1672638 h 3337957"/>
                <a:gd name="connsiteX143" fmla="*/ 1021134 w 1185833"/>
                <a:gd name="connsiteY143" fmla="*/ 1723879 h 3337957"/>
                <a:gd name="connsiteX144" fmla="*/ 991854 w 1185833"/>
                <a:gd name="connsiteY144" fmla="*/ 1764139 h 3337957"/>
                <a:gd name="connsiteX145" fmla="*/ 985504 w 1185833"/>
                <a:gd name="connsiteY145" fmla="*/ 1789539 h 3337957"/>
                <a:gd name="connsiteX146" fmla="*/ 1004774 w 1185833"/>
                <a:gd name="connsiteY146" fmla="*/ 1792935 h 3337957"/>
                <a:gd name="connsiteX147" fmla="*/ 1046754 w 1185833"/>
                <a:gd name="connsiteY147" fmla="*/ 1760479 h 3337957"/>
                <a:gd name="connsiteX148" fmla="*/ 1076034 w 1185833"/>
                <a:gd name="connsiteY148" fmla="*/ 1734859 h 3337957"/>
                <a:gd name="connsiteX149" fmla="*/ 1076034 w 1185833"/>
                <a:gd name="connsiteY149" fmla="*/ 1734859 h 3337957"/>
                <a:gd name="connsiteX150" fmla="*/ 1090673 w 1185833"/>
                <a:gd name="connsiteY150" fmla="*/ 1786100 h 3337957"/>
                <a:gd name="connsiteX151" fmla="*/ 1065054 w 1185833"/>
                <a:gd name="connsiteY151" fmla="*/ 1819040 h 3337957"/>
                <a:gd name="connsiteX152" fmla="*/ 1050414 w 1185833"/>
                <a:gd name="connsiteY152" fmla="*/ 1828785 h 3337957"/>
                <a:gd name="connsiteX153" fmla="*/ 1028189 w 1185833"/>
                <a:gd name="connsiteY153" fmla="*/ 1844660 h 3337957"/>
                <a:gd name="connsiteX154" fmla="*/ 1031364 w 1185833"/>
                <a:gd name="connsiteY154" fmla="*/ 1879585 h 3337957"/>
                <a:gd name="connsiteX155" fmla="*/ 1104078 w 1185833"/>
                <a:gd name="connsiteY155" fmla="*/ 1872971 h 3337957"/>
                <a:gd name="connsiteX156" fmla="*/ 1163873 w 1185833"/>
                <a:gd name="connsiteY156" fmla="*/ 1797080 h 3337957"/>
                <a:gd name="connsiteX157" fmla="*/ 1185833 w 1185833"/>
                <a:gd name="connsiteY157" fmla="*/ 1709239 h 3337957"/>
                <a:gd name="connsiteX158" fmla="*/ 1182173 w 1185833"/>
                <a:gd name="connsiteY158" fmla="*/ 1595778 h 3337957"/>
                <a:gd name="connsiteX159" fmla="*/ 1167533 w 1185833"/>
                <a:gd name="connsiteY159" fmla="*/ 1409116 h 3337957"/>
                <a:gd name="connsiteX160" fmla="*/ 1149233 w 1185833"/>
                <a:gd name="connsiteY160" fmla="*/ 1229774 h 3337957"/>
                <a:gd name="connsiteX161" fmla="*/ 1116293 w 1185833"/>
                <a:gd name="connsiteY161" fmla="*/ 1054092 h 3337957"/>
                <a:gd name="connsiteX162" fmla="*/ 1083354 w 1185833"/>
                <a:gd name="connsiteY162" fmla="*/ 845469 h 3337957"/>
                <a:gd name="connsiteX163" fmla="*/ 1057734 w 1185833"/>
                <a:gd name="connsiteY163" fmla="*/ 688088 h 3337957"/>
                <a:gd name="connsiteX164" fmla="*/ 1010154 w 1185833"/>
                <a:gd name="connsiteY164" fmla="*/ 596587 h 3337957"/>
                <a:gd name="connsiteX165" fmla="*/ 904015 w 1185833"/>
                <a:gd name="connsiteY165" fmla="*/ 530706 h 3337957"/>
                <a:gd name="connsiteX166" fmla="*/ 794215 w 1185833"/>
                <a:gd name="connsiteY166" fmla="*/ 479465 h 3337957"/>
                <a:gd name="connsiteX167" fmla="*/ 724676 w 1185833"/>
                <a:gd name="connsiteY167" fmla="*/ 464825 h 3337957"/>
                <a:gd name="connsiteX168" fmla="*/ 688076 w 1185833"/>
                <a:gd name="connsiteY168" fmla="*/ 442866 h 3337957"/>
                <a:gd name="connsiteX169" fmla="*/ 688076 w 1185833"/>
                <a:gd name="connsiteY169" fmla="*/ 366004 h 3337957"/>
                <a:gd name="connsiteX170" fmla="*/ 724676 w 1185833"/>
                <a:gd name="connsiteY170" fmla="*/ 311104 h 3337957"/>
                <a:gd name="connsiteX171" fmla="*/ 742975 w 1185833"/>
                <a:gd name="connsiteY171" fmla="*/ 234243 h 3337957"/>
                <a:gd name="connsiteX172" fmla="*/ 742975 w 1185833"/>
                <a:gd name="connsiteY172" fmla="*/ 102481 h 3337957"/>
                <a:gd name="connsiteX173" fmla="*/ 691736 w 1185833"/>
                <a:gd name="connsiteY173" fmla="*/ 25620 h 3337957"/>
                <a:gd name="connsiteX174" fmla="*/ 647816 w 1185833"/>
                <a:gd name="connsiteY174" fmla="*/ 3660 h 3337957"/>
                <a:gd name="connsiteX175" fmla="*/ 538017 w 1185833"/>
                <a:gd name="connsiteY175" fmla="*/ 0 h 3337957"/>
                <a:gd name="connsiteX176" fmla="*/ 475797 w 1185833"/>
                <a:gd name="connsiteY176" fmla="*/ 29280 h 3337957"/>
                <a:gd name="connsiteX177" fmla="*/ 428217 w 1185833"/>
                <a:gd name="connsiteY177" fmla="*/ 113461 h 3337957"/>
                <a:gd name="connsiteX178" fmla="*/ 428217 w 1185833"/>
                <a:gd name="connsiteY178" fmla="*/ 259863 h 3337957"/>
                <a:gd name="connsiteX179" fmla="*/ 457497 w 1185833"/>
                <a:gd name="connsiteY179" fmla="*/ 347704 h 3337957"/>
                <a:gd name="connsiteX180" fmla="*/ 475797 w 1185833"/>
                <a:gd name="connsiteY180" fmla="*/ 380644 h 3337957"/>
                <a:gd name="connsiteX181" fmla="*/ 479457 w 1185833"/>
                <a:gd name="connsiteY181" fmla="*/ 457506 h 3337957"/>
                <a:gd name="connsiteX182" fmla="*/ 424557 w 1185833"/>
                <a:gd name="connsiteY182" fmla="*/ 488020 h 3337957"/>
                <a:gd name="connsiteX183" fmla="*/ 274498 w 1185833"/>
                <a:gd name="connsiteY183" fmla="*/ 538026 h 3337957"/>
                <a:gd name="connsiteX184" fmla="*/ 192039 w 1185833"/>
                <a:gd name="connsiteY184" fmla="*/ 568982 h 3337957"/>
                <a:gd name="connsiteX185" fmla="*/ 142739 w 1185833"/>
                <a:gd name="connsiteY185" fmla="*/ 647827 h 3337957"/>
                <a:gd name="connsiteX186" fmla="*/ 109799 w 1185833"/>
                <a:gd name="connsiteY186" fmla="*/ 808869 h 3337957"/>
                <a:gd name="connsiteX187" fmla="*/ 80519 w 1185833"/>
                <a:gd name="connsiteY187" fmla="*/ 991871 h 3337957"/>
                <a:gd name="connsiteX188" fmla="*/ 43920 w 1185833"/>
                <a:gd name="connsiteY188" fmla="*/ 1171213 h 3337957"/>
                <a:gd name="connsiteX189" fmla="*/ 25620 w 1185833"/>
                <a:gd name="connsiteY189" fmla="*/ 1273694 h 3337957"/>
                <a:gd name="connsiteX190" fmla="*/ 25620 w 1185833"/>
                <a:gd name="connsiteY190" fmla="*/ 1324935 h 3337957"/>
                <a:gd name="connsiteX191" fmla="*/ 25620 w 1185833"/>
                <a:gd name="connsiteY191" fmla="*/ 1390815 h 3337957"/>
                <a:gd name="connsiteX192" fmla="*/ 10980 w 1185833"/>
                <a:gd name="connsiteY192" fmla="*/ 1496956 h 3337957"/>
                <a:gd name="connsiteX193" fmla="*/ 3660 w 1185833"/>
                <a:gd name="connsiteY193" fmla="*/ 1610418 h 3337957"/>
                <a:gd name="connsiteX194" fmla="*/ 0 w 1185833"/>
                <a:gd name="connsiteY194" fmla="*/ 1712899 h 3337957"/>
                <a:gd name="connsiteX195" fmla="*/ 0 w 1185833"/>
                <a:gd name="connsiteY195" fmla="*/ 1793420 h 3337957"/>
                <a:gd name="connsiteX196" fmla="*/ 40260 w 1185833"/>
                <a:gd name="connsiteY196" fmla="*/ 1862960 h 3337957"/>
                <a:gd name="connsiteX197" fmla="*/ 152529 w 1185833"/>
                <a:gd name="connsiteY197" fmla="*/ 1880291 h 3337957"/>
                <a:gd name="connsiteX198" fmla="*/ 156409 w 1185833"/>
                <a:gd name="connsiteY198" fmla="*/ 1852465 h 3337957"/>
                <a:gd name="connsiteX199" fmla="*/ 124439 w 1185833"/>
                <a:gd name="connsiteY199" fmla="*/ 1815380 h 3337957"/>
                <a:gd name="connsiteX200" fmla="*/ 84179 w 1185833"/>
                <a:gd name="connsiteY200"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14758 w 1185833"/>
                <a:gd name="connsiteY29" fmla="*/ 13066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78395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78395 w 1185833"/>
                <a:gd name="connsiteY127" fmla="*/ 1222453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82055 w 1185833"/>
                <a:gd name="connsiteY128" fmla="*/ 112363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82055 w 1185833"/>
                <a:gd name="connsiteY129" fmla="*/ 103579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63005 w 1185833"/>
                <a:gd name="connsiteY128" fmla="*/ 11172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82055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291186 w 1185833"/>
                <a:gd name="connsiteY26" fmla="*/ 1005853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0711 w 1185833"/>
                <a:gd name="connsiteY26" fmla="*/ 10026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0593 w 1185833"/>
                <a:gd name="connsiteY25" fmla="*/ 99187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293768 w 1185833"/>
                <a:gd name="connsiteY25" fmla="*/ 9728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 name="connsiteX0" fmla="*/ 84179 w 1185833"/>
                <a:gd name="connsiteY0" fmla="*/ 1782440 h 3337957"/>
                <a:gd name="connsiteX1" fmla="*/ 80519 w 1185833"/>
                <a:gd name="connsiteY1" fmla="*/ 1745839 h 3337957"/>
                <a:gd name="connsiteX2" fmla="*/ 80519 w 1185833"/>
                <a:gd name="connsiteY2" fmla="*/ 1745839 h 3337957"/>
                <a:gd name="connsiteX3" fmla="*/ 106139 w 1185833"/>
                <a:gd name="connsiteY3" fmla="*/ 1723879 h 3337957"/>
                <a:gd name="connsiteX4" fmla="*/ 106139 w 1185833"/>
                <a:gd name="connsiteY4" fmla="*/ 1723879 h 3337957"/>
                <a:gd name="connsiteX5" fmla="*/ 157379 w 1185833"/>
                <a:gd name="connsiteY5" fmla="*/ 1775120 h 3337957"/>
                <a:gd name="connsiteX6" fmla="*/ 182779 w 1185833"/>
                <a:gd name="connsiteY6" fmla="*/ 1784645 h 3337957"/>
                <a:gd name="connsiteX7" fmla="*/ 193979 w 1185833"/>
                <a:gd name="connsiteY7" fmla="*/ 1770004 h 3337957"/>
                <a:gd name="connsiteX8" fmla="*/ 161039 w 1185833"/>
                <a:gd name="connsiteY8" fmla="*/ 1701919 h 3337957"/>
                <a:gd name="connsiteX9" fmla="*/ 142739 w 1185833"/>
                <a:gd name="connsiteY9" fmla="*/ 1636038 h 3337957"/>
                <a:gd name="connsiteX10" fmla="*/ 113459 w 1185833"/>
                <a:gd name="connsiteY10" fmla="*/ 1610418 h 3337957"/>
                <a:gd name="connsiteX11" fmla="*/ 95159 w 1185833"/>
                <a:gd name="connsiteY11" fmla="*/ 1581137 h 3337957"/>
                <a:gd name="connsiteX12" fmla="*/ 95159 w 1185833"/>
                <a:gd name="connsiteY12" fmla="*/ 1581137 h 3337957"/>
                <a:gd name="connsiteX13" fmla="*/ 117119 w 1185833"/>
                <a:gd name="connsiteY13" fmla="*/ 1460356 h 3337957"/>
                <a:gd name="connsiteX14" fmla="*/ 164699 w 1185833"/>
                <a:gd name="connsiteY14" fmla="*/ 1372515 h 3337957"/>
                <a:gd name="connsiteX15" fmla="*/ 175679 w 1185833"/>
                <a:gd name="connsiteY15" fmla="*/ 1310294 h 3337957"/>
                <a:gd name="connsiteX16" fmla="*/ 186659 w 1185833"/>
                <a:gd name="connsiteY16" fmla="*/ 1273694 h 3337957"/>
                <a:gd name="connsiteX17" fmla="*/ 193979 w 1185833"/>
                <a:gd name="connsiteY17" fmla="*/ 1211473 h 3337957"/>
                <a:gd name="connsiteX18" fmla="*/ 201299 w 1185833"/>
                <a:gd name="connsiteY18" fmla="*/ 1149253 h 3337957"/>
                <a:gd name="connsiteX19" fmla="*/ 201299 w 1185833"/>
                <a:gd name="connsiteY19" fmla="*/ 1149253 h 3337957"/>
                <a:gd name="connsiteX20" fmla="*/ 223258 w 1185833"/>
                <a:gd name="connsiteY20" fmla="*/ 1072392 h 3337957"/>
                <a:gd name="connsiteX21" fmla="*/ 241558 w 1185833"/>
                <a:gd name="connsiteY21" fmla="*/ 1035791 h 3337957"/>
                <a:gd name="connsiteX22" fmla="*/ 256198 w 1185833"/>
                <a:gd name="connsiteY22" fmla="*/ 988211 h 3337957"/>
                <a:gd name="connsiteX23" fmla="*/ 270838 w 1185833"/>
                <a:gd name="connsiteY23" fmla="*/ 951611 h 3337957"/>
                <a:gd name="connsiteX24" fmla="*/ 296458 w 1185833"/>
                <a:gd name="connsiteY24" fmla="*/ 878410 h 3337957"/>
                <a:gd name="connsiteX25" fmla="*/ 303293 w 1185833"/>
                <a:gd name="connsiteY25" fmla="*/ 960121 h 3337957"/>
                <a:gd name="connsiteX26" fmla="*/ 307061 w 1185833"/>
                <a:gd name="connsiteY26" fmla="*/ 989978 h 3337957"/>
                <a:gd name="connsiteX27" fmla="*/ 313303 w 1185833"/>
                <a:gd name="connsiteY27" fmla="*/ 1092147 h 3337957"/>
                <a:gd name="connsiteX28" fmla="*/ 319653 w 1185833"/>
                <a:gd name="connsiteY28" fmla="*/ 1201463 h 3337957"/>
                <a:gd name="connsiteX29" fmla="*/ 330633 w 1185833"/>
                <a:gd name="connsiteY29" fmla="*/ 1281234 h 3337957"/>
                <a:gd name="connsiteX30" fmla="*/ 329286 w 1185833"/>
                <a:gd name="connsiteY30" fmla="*/ 1301128 h 3337957"/>
                <a:gd name="connsiteX31" fmla="*/ 307438 w 1185833"/>
                <a:gd name="connsiteY31" fmla="*/ 1379835 h 3337957"/>
                <a:gd name="connsiteX32" fmla="*/ 278158 w 1185833"/>
                <a:gd name="connsiteY32" fmla="*/ 1504277 h 3337957"/>
                <a:gd name="connsiteX33" fmla="*/ 270838 w 1185833"/>
                <a:gd name="connsiteY33" fmla="*/ 1570157 h 3337957"/>
                <a:gd name="connsiteX34" fmla="*/ 270838 w 1185833"/>
                <a:gd name="connsiteY34" fmla="*/ 1628718 h 3337957"/>
                <a:gd name="connsiteX35" fmla="*/ 261578 w 1185833"/>
                <a:gd name="connsiteY35" fmla="*/ 1731199 h 3337957"/>
                <a:gd name="connsiteX36" fmla="*/ 268898 w 1185833"/>
                <a:gd name="connsiteY36" fmla="*/ 1853435 h 3337957"/>
                <a:gd name="connsiteX37" fmla="*/ 295973 w 1185833"/>
                <a:gd name="connsiteY37" fmla="*/ 1995737 h 3337957"/>
                <a:gd name="connsiteX38" fmla="*/ 318418 w 1185833"/>
                <a:gd name="connsiteY38" fmla="*/ 2100643 h 3337957"/>
                <a:gd name="connsiteX39" fmla="*/ 325738 w 1185833"/>
                <a:gd name="connsiteY39" fmla="*/ 2155764 h 3337957"/>
                <a:gd name="connsiteX40" fmla="*/ 329398 w 1185833"/>
                <a:gd name="connsiteY40" fmla="*/ 2324126 h 3337957"/>
                <a:gd name="connsiteX41" fmla="*/ 322078 w 1185833"/>
                <a:gd name="connsiteY41" fmla="*/ 2426607 h 3337957"/>
                <a:gd name="connsiteX42" fmla="*/ 314758 w 1185833"/>
                <a:gd name="connsiteY42" fmla="*/ 2499807 h 3337957"/>
                <a:gd name="connsiteX43" fmla="*/ 314758 w 1185833"/>
                <a:gd name="connsiteY43" fmla="*/ 2598629 h 3337957"/>
                <a:gd name="connsiteX44" fmla="*/ 325738 w 1185833"/>
                <a:gd name="connsiteY44" fmla="*/ 2704770 h 3337957"/>
                <a:gd name="connsiteX45" fmla="*/ 358678 w 1185833"/>
                <a:gd name="connsiteY45" fmla="*/ 2807251 h 3337957"/>
                <a:gd name="connsiteX46" fmla="*/ 391618 w 1185833"/>
                <a:gd name="connsiteY46" fmla="*/ 2935352 h 3337957"/>
                <a:gd name="connsiteX47" fmla="*/ 409917 w 1185833"/>
                <a:gd name="connsiteY47" fmla="*/ 3026853 h 3337957"/>
                <a:gd name="connsiteX48" fmla="*/ 417237 w 1185833"/>
                <a:gd name="connsiteY48" fmla="*/ 3085414 h 3337957"/>
                <a:gd name="connsiteX49" fmla="*/ 417237 w 1185833"/>
                <a:gd name="connsiteY49" fmla="*/ 3085414 h 3337957"/>
                <a:gd name="connsiteX50" fmla="*/ 406257 w 1185833"/>
                <a:gd name="connsiteY50" fmla="*/ 3158615 h 3337957"/>
                <a:gd name="connsiteX51" fmla="*/ 380638 w 1185833"/>
                <a:gd name="connsiteY51" fmla="*/ 3231815 h 3337957"/>
                <a:gd name="connsiteX52" fmla="*/ 362338 w 1185833"/>
                <a:gd name="connsiteY52" fmla="*/ 3261096 h 3337957"/>
                <a:gd name="connsiteX53" fmla="*/ 358678 w 1185833"/>
                <a:gd name="connsiteY53" fmla="*/ 3290376 h 3337957"/>
                <a:gd name="connsiteX54" fmla="*/ 358678 w 1185833"/>
                <a:gd name="connsiteY54" fmla="*/ 3290376 h 3337957"/>
                <a:gd name="connsiteX55" fmla="*/ 417237 w 1185833"/>
                <a:gd name="connsiteY55" fmla="*/ 3326977 h 3337957"/>
                <a:gd name="connsiteX56" fmla="*/ 417237 w 1185833"/>
                <a:gd name="connsiteY56" fmla="*/ 3326977 h 3337957"/>
                <a:gd name="connsiteX57" fmla="*/ 508737 w 1185833"/>
                <a:gd name="connsiteY57" fmla="*/ 3334297 h 3337957"/>
                <a:gd name="connsiteX58" fmla="*/ 541677 w 1185833"/>
                <a:gd name="connsiteY58" fmla="*/ 3321597 h 3337957"/>
                <a:gd name="connsiteX59" fmla="*/ 536562 w 1185833"/>
                <a:gd name="connsiteY59" fmla="*/ 3261581 h 3337957"/>
                <a:gd name="connsiteX60" fmla="*/ 538017 w 1185833"/>
                <a:gd name="connsiteY60" fmla="*/ 3176915 h 3337957"/>
                <a:gd name="connsiteX61" fmla="*/ 523377 w 1185833"/>
                <a:gd name="connsiteY61" fmla="*/ 3129334 h 3337957"/>
                <a:gd name="connsiteX62" fmla="*/ 530697 w 1185833"/>
                <a:gd name="connsiteY62" fmla="*/ 3085414 h 3337957"/>
                <a:gd name="connsiteX63" fmla="*/ 538017 w 1185833"/>
                <a:gd name="connsiteY63" fmla="*/ 3048813 h 3337957"/>
                <a:gd name="connsiteX64" fmla="*/ 519717 w 1185833"/>
                <a:gd name="connsiteY64" fmla="*/ 3001233 h 3337957"/>
                <a:gd name="connsiteX65" fmla="*/ 519717 w 1185833"/>
                <a:gd name="connsiteY65" fmla="*/ 2920712 h 3337957"/>
                <a:gd name="connsiteX66" fmla="*/ 534357 w 1185833"/>
                <a:gd name="connsiteY66" fmla="*/ 2788951 h 3337957"/>
                <a:gd name="connsiteX67" fmla="*/ 541677 w 1185833"/>
                <a:gd name="connsiteY67" fmla="*/ 2697450 h 3337957"/>
                <a:gd name="connsiteX68" fmla="*/ 545337 w 1185833"/>
                <a:gd name="connsiteY68" fmla="*/ 2591308 h 3337957"/>
                <a:gd name="connsiteX69" fmla="*/ 541677 w 1185833"/>
                <a:gd name="connsiteY69" fmla="*/ 2536408 h 3337957"/>
                <a:gd name="connsiteX70" fmla="*/ 530697 w 1185833"/>
                <a:gd name="connsiteY70" fmla="*/ 2477847 h 3337957"/>
                <a:gd name="connsiteX71" fmla="*/ 530697 w 1185833"/>
                <a:gd name="connsiteY71" fmla="*/ 2477847 h 3337957"/>
                <a:gd name="connsiteX72" fmla="*/ 527037 w 1185833"/>
                <a:gd name="connsiteY72" fmla="*/ 2397326 h 3337957"/>
                <a:gd name="connsiteX73" fmla="*/ 541677 w 1185833"/>
                <a:gd name="connsiteY73" fmla="*/ 2320466 h 3337957"/>
                <a:gd name="connsiteX74" fmla="*/ 548997 w 1185833"/>
                <a:gd name="connsiteY74" fmla="*/ 2225304 h 3337957"/>
                <a:gd name="connsiteX75" fmla="*/ 556317 w 1185833"/>
                <a:gd name="connsiteY75" fmla="*/ 2108183 h 3337957"/>
                <a:gd name="connsiteX76" fmla="*/ 570956 w 1185833"/>
                <a:gd name="connsiteY76" fmla="*/ 2016682 h 3337957"/>
                <a:gd name="connsiteX77" fmla="*/ 570956 w 1185833"/>
                <a:gd name="connsiteY77" fmla="*/ 1943481 h 3337957"/>
                <a:gd name="connsiteX78" fmla="*/ 578276 w 1185833"/>
                <a:gd name="connsiteY78" fmla="*/ 1873941 h 3337957"/>
                <a:gd name="connsiteX79" fmla="*/ 585596 w 1185833"/>
                <a:gd name="connsiteY79" fmla="*/ 1811720 h 3337957"/>
                <a:gd name="connsiteX80" fmla="*/ 596576 w 1185833"/>
                <a:gd name="connsiteY80" fmla="*/ 1767799 h 3337957"/>
                <a:gd name="connsiteX81" fmla="*/ 611216 w 1185833"/>
                <a:gd name="connsiteY81" fmla="*/ 1939821 h 3337957"/>
                <a:gd name="connsiteX82" fmla="*/ 611216 w 1185833"/>
                <a:gd name="connsiteY82" fmla="*/ 2042302 h 3337957"/>
                <a:gd name="connsiteX83" fmla="*/ 611216 w 1185833"/>
                <a:gd name="connsiteY83" fmla="*/ 2115503 h 3337957"/>
                <a:gd name="connsiteX84" fmla="*/ 611216 w 1185833"/>
                <a:gd name="connsiteY84" fmla="*/ 2221644 h 3337957"/>
                <a:gd name="connsiteX85" fmla="*/ 622196 w 1185833"/>
                <a:gd name="connsiteY85" fmla="*/ 2309485 h 3337957"/>
                <a:gd name="connsiteX86" fmla="*/ 633176 w 1185833"/>
                <a:gd name="connsiteY86" fmla="*/ 2375366 h 3337957"/>
                <a:gd name="connsiteX87" fmla="*/ 644156 w 1185833"/>
                <a:gd name="connsiteY87" fmla="*/ 2433927 h 3337957"/>
                <a:gd name="connsiteX88" fmla="*/ 636836 w 1185833"/>
                <a:gd name="connsiteY88" fmla="*/ 2496147 h 3337957"/>
                <a:gd name="connsiteX89" fmla="*/ 633176 w 1185833"/>
                <a:gd name="connsiteY89" fmla="*/ 2558368 h 3337957"/>
                <a:gd name="connsiteX90" fmla="*/ 633176 w 1185833"/>
                <a:gd name="connsiteY90" fmla="*/ 2620589 h 3337957"/>
                <a:gd name="connsiteX91" fmla="*/ 647816 w 1185833"/>
                <a:gd name="connsiteY91" fmla="*/ 2690130 h 3337957"/>
                <a:gd name="connsiteX92" fmla="*/ 655136 w 1185833"/>
                <a:gd name="connsiteY92" fmla="*/ 2818231 h 3337957"/>
                <a:gd name="connsiteX93" fmla="*/ 662456 w 1185833"/>
                <a:gd name="connsiteY93" fmla="*/ 2913392 h 3337957"/>
                <a:gd name="connsiteX94" fmla="*/ 662456 w 1185833"/>
                <a:gd name="connsiteY94" fmla="*/ 2968293 h 3337957"/>
                <a:gd name="connsiteX95" fmla="*/ 658796 w 1185833"/>
                <a:gd name="connsiteY95" fmla="*/ 3008553 h 3337957"/>
                <a:gd name="connsiteX96" fmla="*/ 640496 w 1185833"/>
                <a:gd name="connsiteY96" fmla="*/ 3067114 h 3337957"/>
                <a:gd name="connsiteX97" fmla="*/ 644156 w 1185833"/>
                <a:gd name="connsiteY97" fmla="*/ 3100054 h 3337957"/>
                <a:gd name="connsiteX98" fmla="*/ 644156 w 1185833"/>
                <a:gd name="connsiteY98" fmla="*/ 3100054 h 3337957"/>
                <a:gd name="connsiteX99" fmla="*/ 655136 w 1185833"/>
                <a:gd name="connsiteY99" fmla="*/ 3158615 h 3337957"/>
                <a:gd name="connsiteX100" fmla="*/ 644156 w 1185833"/>
                <a:gd name="connsiteY100" fmla="*/ 3198875 h 3337957"/>
                <a:gd name="connsiteX101" fmla="*/ 644156 w 1185833"/>
                <a:gd name="connsiteY101" fmla="*/ 3198875 h 3337957"/>
                <a:gd name="connsiteX102" fmla="*/ 644156 w 1185833"/>
                <a:gd name="connsiteY102" fmla="*/ 3250116 h 3337957"/>
                <a:gd name="connsiteX103" fmla="*/ 640496 w 1185833"/>
                <a:gd name="connsiteY103" fmla="*/ 3308676 h 3337957"/>
                <a:gd name="connsiteX104" fmla="*/ 653196 w 1185833"/>
                <a:gd name="connsiteY104" fmla="*/ 3331607 h 3337957"/>
                <a:gd name="connsiteX105" fmla="*/ 672246 w 1185833"/>
                <a:gd name="connsiteY105" fmla="*/ 3334782 h 3337957"/>
                <a:gd name="connsiteX106" fmla="*/ 713696 w 1185833"/>
                <a:gd name="connsiteY106" fmla="*/ 3337957 h 3337957"/>
                <a:gd name="connsiteX107" fmla="*/ 783940 w 1185833"/>
                <a:gd name="connsiteY107" fmla="*/ 3323316 h 3337957"/>
                <a:gd name="connsiteX108" fmla="*/ 796640 w 1185833"/>
                <a:gd name="connsiteY108" fmla="*/ 3310616 h 3337957"/>
                <a:gd name="connsiteX109" fmla="*/ 810310 w 1185833"/>
                <a:gd name="connsiteY109" fmla="*/ 3224495 h 3337957"/>
                <a:gd name="connsiteX110" fmla="*/ 775915 w 1185833"/>
                <a:gd name="connsiteY110" fmla="*/ 3151295 h 3337957"/>
                <a:gd name="connsiteX111" fmla="*/ 764935 w 1185833"/>
                <a:gd name="connsiteY111" fmla="*/ 3078094 h 3337957"/>
                <a:gd name="connsiteX112" fmla="*/ 768595 w 1185833"/>
                <a:gd name="connsiteY112" fmla="*/ 3023193 h 3337957"/>
                <a:gd name="connsiteX113" fmla="*/ 801535 w 1185833"/>
                <a:gd name="connsiteY113" fmla="*/ 2895092 h 3337957"/>
                <a:gd name="connsiteX114" fmla="*/ 841795 w 1185833"/>
                <a:gd name="connsiteY114" fmla="*/ 2745030 h 3337957"/>
                <a:gd name="connsiteX115" fmla="*/ 852775 w 1185833"/>
                <a:gd name="connsiteY115" fmla="*/ 2642549 h 3337957"/>
                <a:gd name="connsiteX116" fmla="*/ 871075 w 1185833"/>
                <a:gd name="connsiteY116" fmla="*/ 2529088 h 3337957"/>
                <a:gd name="connsiteX117" fmla="*/ 852775 w 1185833"/>
                <a:gd name="connsiteY117" fmla="*/ 2390006 h 3337957"/>
                <a:gd name="connsiteX118" fmla="*/ 856435 w 1185833"/>
                <a:gd name="connsiteY118" fmla="*/ 2294845 h 3337957"/>
                <a:gd name="connsiteX119" fmla="*/ 882055 w 1185833"/>
                <a:gd name="connsiteY119" fmla="*/ 2097203 h 3337957"/>
                <a:gd name="connsiteX120" fmla="*/ 922314 w 1185833"/>
                <a:gd name="connsiteY120" fmla="*/ 1939821 h 3337957"/>
                <a:gd name="connsiteX121" fmla="*/ 925974 w 1185833"/>
                <a:gd name="connsiteY121" fmla="*/ 1866621 h 3337957"/>
                <a:gd name="connsiteX122" fmla="*/ 925974 w 1185833"/>
                <a:gd name="connsiteY122" fmla="*/ 1866621 h 3337957"/>
                <a:gd name="connsiteX123" fmla="*/ 936954 w 1185833"/>
                <a:gd name="connsiteY123" fmla="*/ 1687279 h 3337957"/>
                <a:gd name="connsiteX124" fmla="*/ 914995 w 1185833"/>
                <a:gd name="connsiteY124" fmla="*/ 1522577 h 3337957"/>
                <a:gd name="connsiteX125" fmla="*/ 907675 w 1185833"/>
                <a:gd name="connsiteY125" fmla="*/ 1423756 h 3337957"/>
                <a:gd name="connsiteX126" fmla="*/ 862520 w 1185833"/>
                <a:gd name="connsiteY126" fmla="*/ 1310294 h 3337957"/>
                <a:gd name="connsiteX127" fmla="*/ 852995 w 1185833"/>
                <a:gd name="connsiteY127" fmla="*/ 1219278 h 3337957"/>
                <a:gd name="connsiteX128" fmla="*/ 859830 w 1185833"/>
                <a:gd name="connsiteY128" fmla="*/ 1104582 h 3337957"/>
                <a:gd name="connsiteX129" fmla="*/ 866180 w 1185833"/>
                <a:gd name="connsiteY129" fmla="*/ 1029441 h 3337957"/>
                <a:gd name="connsiteX130" fmla="*/ 882055 w 1185833"/>
                <a:gd name="connsiteY130" fmla="*/ 969911 h 3337957"/>
                <a:gd name="connsiteX131" fmla="*/ 891580 w 1185833"/>
                <a:gd name="connsiteY131" fmla="*/ 885730 h 3337957"/>
                <a:gd name="connsiteX132" fmla="*/ 882055 w 1185833"/>
                <a:gd name="connsiteY132" fmla="*/ 856449 h 3337957"/>
                <a:gd name="connsiteX133" fmla="*/ 936954 w 1185833"/>
                <a:gd name="connsiteY133" fmla="*/ 1013831 h 3337957"/>
                <a:gd name="connsiteX134" fmla="*/ 969894 w 1185833"/>
                <a:gd name="connsiteY134" fmla="*/ 1108992 h 3337957"/>
                <a:gd name="connsiteX135" fmla="*/ 977214 w 1185833"/>
                <a:gd name="connsiteY135" fmla="*/ 1171213 h 3337957"/>
                <a:gd name="connsiteX136" fmla="*/ 980874 w 1185833"/>
                <a:gd name="connsiteY136" fmla="*/ 1251734 h 3337957"/>
                <a:gd name="connsiteX137" fmla="*/ 1010154 w 1185833"/>
                <a:gd name="connsiteY137" fmla="*/ 1350555 h 3337957"/>
                <a:gd name="connsiteX138" fmla="*/ 1032114 w 1185833"/>
                <a:gd name="connsiteY138" fmla="*/ 1427416 h 3337957"/>
                <a:gd name="connsiteX139" fmla="*/ 1061394 w 1185833"/>
                <a:gd name="connsiteY139" fmla="*/ 1489636 h 3337957"/>
                <a:gd name="connsiteX140" fmla="*/ 1083354 w 1185833"/>
                <a:gd name="connsiteY140" fmla="*/ 1540877 h 3337957"/>
                <a:gd name="connsiteX141" fmla="*/ 1087014 w 1185833"/>
                <a:gd name="connsiteY141" fmla="*/ 1577477 h 3337957"/>
                <a:gd name="connsiteX142" fmla="*/ 1062629 w 1185833"/>
                <a:gd name="connsiteY142" fmla="*/ 1628718 h 3337957"/>
                <a:gd name="connsiteX143" fmla="*/ 1044814 w 1185833"/>
                <a:gd name="connsiteY143" fmla="*/ 1672638 h 3337957"/>
                <a:gd name="connsiteX144" fmla="*/ 1021134 w 1185833"/>
                <a:gd name="connsiteY144" fmla="*/ 1723879 h 3337957"/>
                <a:gd name="connsiteX145" fmla="*/ 991854 w 1185833"/>
                <a:gd name="connsiteY145" fmla="*/ 1764139 h 3337957"/>
                <a:gd name="connsiteX146" fmla="*/ 985504 w 1185833"/>
                <a:gd name="connsiteY146" fmla="*/ 1789539 h 3337957"/>
                <a:gd name="connsiteX147" fmla="*/ 1004774 w 1185833"/>
                <a:gd name="connsiteY147" fmla="*/ 1792935 h 3337957"/>
                <a:gd name="connsiteX148" fmla="*/ 1046754 w 1185833"/>
                <a:gd name="connsiteY148" fmla="*/ 1760479 h 3337957"/>
                <a:gd name="connsiteX149" fmla="*/ 1076034 w 1185833"/>
                <a:gd name="connsiteY149" fmla="*/ 1734859 h 3337957"/>
                <a:gd name="connsiteX150" fmla="*/ 1076034 w 1185833"/>
                <a:gd name="connsiteY150" fmla="*/ 1734859 h 3337957"/>
                <a:gd name="connsiteX151" fmla="*/ 1090673 w 1185833"/>
                <a:gd name="connsiteY151" fmla="*/ 1786100 h 3337957"/>
                <a:gd name="connsiteX152" fmla="*/ 1065054 w 1185833"/>
                <a:gd name="connsiteY152" fmla="*/ 1819040 h 3337957"/>
                <a:gd name="connsiteX153" fmla="*/ 1050414 w 1185833"/>
                <a:gd name="connsiteY153" fmla="*/ 1828785 h 3337957"/>
                <a:gd name="connsiteX154" fmla="*/ 1028189 w 1185833"/>
                <a:gd name="connsiteY154" fmla="*/ 1844660 h 3337957"/>
                <a:gd name="connsiteX155" fmla="*/ 1031364 w 1185833"/>
                <a:gd name="connsiteY155" fmla="*/ 1879585 h 3337957"/>
                <a:gd name="connsiteX156" fmla="*/ 1104078 w 1185833"/>
                <a:gd name="connsiteY156" fmla="*/ 1872971 h 3337957"/>
                <a:gd name="connsiteX157" fmla="*/ 1163873 w 1185833"/>
                <a:gd name="connsiteY157" fmla="*/ 1797080 h 3337957"/>
                <a:gd name="connsiteX158" fmla="*/ 1185833 w 1185833"/>
                <a:gd name="connsiteY158" fmla="*/ 1709239 h 3337957"/>
                <a:gd name="connsiteX159" fmla="*/ 1182173 w 1185833"/>
                <a:gd name="connsiteY159" fmla="*/ 1595778 h 3337957"/>
                <a:gd name="connsiteX160" fmla="*/ 1167533 w 1185833"/>
                <a:gd name="connsiteY160" fmla="*/ 1409116 h 3337957"/>
                <a:gd name="connsiteX161" fmla="*/ 1149233 w 1185833"/>
                <a:gd name="connsiteY161" fmla="*/ 1229774 h 3337957"/>
                <a:gd name="connsiteX162" fmla="*/ 1116293 w 1185833"/>
                <a:gd name="connsiteY162" fmla="*/ 1054092 h 3337957"/>
                <a:gd name="connsiteX163" fmla="*/ 1083354 w 1185833"/>
                <a:gd name="connsiteY163" fmla="*/ 845469 h 3337957"/>
                <a:gd name="connsiteX164" fmla="*/ 1057734 w 1185833"/>
                <a:gd name="connsiteY164" fmla="*/ 688088 h 3337957"/>
                <a:gd name="connsiteX165" fmla="*/ 1010154 w 1185833"/>
                <a:gd name="connsiteY165" fmla="*/ 596587 h 3337957"/>
                <a:gd name="connsiteX166" fmla="*/ 904015 w 1185833"/>
                <a:gd name="connsiteY166" fmla="*/ 530706 h 3337957"/>
                <a:gd name="connsiteX167" fmla="*/ 794215 w 1185833"/>
                <a:gd name="connsiteY167" fmla="*/ 479465 h 3337957"/>
                <a:gd name="connsiteX168" fmla="*/ 724676 w 1185833"/>
                <a:gd name="connsiteY168" fmla="*/ 464825 h 3337957"/>
                <a:gd name="connsiteX169" fmla="*/ 688076 w 1185833"/>
                <a:gd name="connsiteY169" fmla="*/ 442866 h 3337957"/>
                <a:gd name="connsiteX170" fmla="*/ 688076 w 1185833"/>
                <a:gd name="connsiteY170" fmla="*/ 366004 h 3337957"/>
                <a:gd name="connsiteX171" fmla="*/ 724676 w 1185833"/>
                <a:gd name="connsiteY171" fmla="*/ 311104 h 3337957"/>
                <a:gd name="connsiteX172" fmla="*/ 742975 w 1185833"/>
                <a:gd name="connsiteY172" fmla="*/ 234243 h 3337957"/>
                <a:gd name="connsiteX173" fmla="*/ 742975 w 1185833"/>
                <a:gd name="connsiteY173" fmla="*/ 102481 h 3337957"/>
                <a:gd name="connsiteX174" fmla="*/ 691736 w 1185833"/>
                <a:gd name="connsiteY174" fmla="*/ 25620 h 3337957"/>
                <a:gd name="connsiteX175" fmla="*/ 647816 w 1185833"/>
                <a:gd name="connsiteY175" fmla="*/ 3660 h 3337957"/>
                <a:gd name="connsiteX176" fmla="*/ 538017 w 1185833"/>
                <a:gd name="connsiteY176" fmla="*/ 0 h 3337957"/>
                <a:gd name="connsiteX177" fmla="*/ 475797 w 1185833"/>
                <a:gd name="connsiteY177" fmla="*/ 29280 h 3337957"/>
                <a:gd name="connsiteX178" fmla="*/ 428217 w 1185833"/>
                <a:gd name="connsiteY178" fmla="*/ 113461 h 3337957"/>
                <a:gd name="connsiteX179" fmla="*/ 428217 w 1185833"/>
                <a:gd name="connsiteY179" fmla="*/ 259863 h 3337957"/>
                <a:gd name="connsiteX180" fmla="*/ 457497 w 1185833"/>
                <a:gd name="connsiteY180" fmla="*/ 347704 h 3337957"/>
                <a:gd name="connsiteX181" fmla="*/ 475797 w 1185833"/>
                <a:gd name="connsiteY181" fmla="*/ 380644 h 3337957"/>
                <a:gd name="connsiteX182" fmla="*/ 479457 w 1185833"/>
                <a:gd name="connsiteY182" fmla="*/ 457506 h 3337957"/>
                <a:gd name="connsiteX183" fmla="*/ 424557 w 1185833"/>
                <a:gd name="connsiteY183" fmla="*/ 488020 h 3337957"/>
                <a:gd name="connsiteX184" fmla="*/ 274498 w 1185833"/>
                <a:gd name="connsiteY184" fmla="*/ 538026 h 3337957"/>
                <a:gd name="connsiteX185" fmla="*/ 192039 w 1185833"/>
                <a:gd name="connsiteY185" fmla="*/ 568982 h 3337957"/>
                <a:gd name="connsiteX186" fmla="*/ 142739 w 1185833"/>
                <a:gd name="connsiteY186" fmla="*/ 647827 h 3337957"/>
                <a:gd name="connsiteX187" fmla="*/ 109799 w 1185833"/>
                <a:gd name="connsiteY187" fmla="*/ 808869 h 3337957"/>
                <a:gd name="connsiteX188" fmla="*/ 80519 w 1185833"/>
                <a:gd name="connsiteY188" fmla="*/ 991871 h 3337957"/>
                <a:gd name="connsiteX189" fmla="*/ 43920 w 1185833"/>
                <a:gd name="connsiteY189" fmla="*/ 1171213 h 3337957"/>
                <a:gd name="connsiteX190" fmla="*/ 25620 w 1185833"/>
                <a:gd name="connsiteY190" fmla="*/ 1273694 h 3337957"/>
                <a:gd name="connsiteX191" fmla="*/ 25620 w 1185833"/>
                <a:gd name="connsiteY191" fmla="*/ 1324935 h 3337957"/>
                <a:gd name="connsiteX192" fmla="*/ 25620 w 1185833"/>
                <a:gd name="connsiteY192" fmla="*/ 1390815 h 3337957"/>
                <a:gd name="connsiteX193" fmla="*/ 10980 w 1185833"/>
                <a:gd name="connsiteY193" fmla="*/ 1496956 h 3337957"/>
                <a:gd name="connsiteX194" fmla="*/ 3660 w 1185833"/>
                <a:gd name="connsiteY194" fmla="*/ 1610418 h 3337957"/>
                <a:gd name="connsiteX195" fmla="*/ 0 w 1185833"/>
                <a:gd name="connsiteY195" fmla="*/ 1712899 h 3337957"/>
                <a:gd name="connsiteX196" fmla="*/ 0 w 1185833"/>
                <a:gd name="connsiteY196" fmla="*/ 1793420 h 3337957"/>
                <a:gd name="connsiteX197" fmla="*/ 40260 w 1185833"/>
                <a:gd name="connsiteY197" fmla="*/ 1862960 h 3337957"/>
                <a:gd name="connsiteX198" fmla="*/ 152529 w 1185833"/>
                <a:gd name="connsiteY198" fmla="*/ 1880291 h 3337957"/>
                <a:gd name="connsiteX199" fmla="*/ 156409 w 1185833"/>
                <a:gd name="connsiteY199" fmla="*/ 1852465 h 3337957"/>
                <a:gd name="connsiteX200" fmla="*/ 124439 w 1185833"/>
                <a:gd name="connsiteY200" fmla="*/ 1815380 h 3337957"/>
                <a:gd name="connsiteX201" fmla="*/ 84179 w 1185833"/>
                <a:gd name="connsiteY201" fmla="*/ 1782440 h 333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85833" h="3337957">
                  <a:moveTo>
                    <a:pt x="84179" y="1782440"/>
                  </a:moveTo>
                  <a:lnTo>
                    <a:pt x="80519" y="1745839"/>
                  </a:lnTo>
                  <a:lnTo>
                    <a:pt x="80519" y="1745839"/>
                  </a:lnTo>
                  <a:lnTo>
                    <a:pt x="106139" y="1723879"/>
                  </a:lnTo>
                  <a:lnTo>
                    <a:pt x="106139" y="1723879"/>
                  </a:lnTo>
                  <a:cubicBezTo>
                    <a:pt x="123219" y="1740959"/>
                    <a:pt x="144606" y="1764992"/>
                    <a:pt x="157379" y="1775120"/>
                  </a:cubicBezTo>
                  <a:cubicBezTo>
                    <a:pt x="170152" y="1785248"/>
                    <a:pt x="174312" y="1781470"/>
                    <a:pt x="182779" y="1784645"/>
                  </a:cubicBezTo>
                  <a:lnTo>
                    <a:pt x="193979" y="1770004"/>
                  </a:lnTo>
                  <a:lnTo>
                    <a:pt x="161039" y="1701919"/>
                  </a:lnTo>
                  <a:lnTo>
                    <a:pt x="142739" y="1636038"/>
                  </a:lnTo>
                  <a:lnTo>
                    <a:pt x="113459" y="1610418"/>
                  </a:lnTo>
                  <a:lnTo>
                    <a:pt x="95159" y="1581137"/>
                  </a:lnTo>
                  <a:lnTo>
                    <a:pt x="95159" y="1581137"/>
                  </a:lnTo>
                  <a:lnTo>
                    <a:pt x="117119" y="1460356"/>
                  </a:lnTo>
                  <a:lnTo>
                    <a:pt x="164699" y="1372515"/>
                  </a:lnTo>
                  <a:lnTo>
                    <a:pt x="175679" y="1310294"/>
                  </a:lnTo>
                  <a:lnTo>
                    <a:pt x="186659" y="1273694"/>
                  </a:lnTo>
                  <a:lnTo>
                    <a:pt x="193979" y="1211473"/>
                  </a:lnTo>
                  <a:lnTo>
                    <a:pt x="201299" y="1149253"/>
                  </a:lnTo>
                  <a:lnTo>
                    <a:pt x="201299" y="1149253"/>
                  </a:lnTo>
                  <a:lnTo>
                    <a:pt x="223258" y="1072392"/>
                  </a:lnTo>
                  <a:lnTo>
                    <a:pt x="241558" y="1035791"/>
                  </a:lnTo>
                  <a:lnTo>
                    <a:pt x="256198" y="988211"/>
                  </a:lnTo>
                  <a:lnTo>
                    <a:pt x="270838" y="951611"/>
                  </a:lnTo>
                  <a:lnTo>
                    <a:pt x="296458" y="878410"/>
                  </a:lnTo>
                  <a:cubicBezTo>
                    <a:pt x="295561" y="909880"/>
                    <a:pt x="304190" y="928651"/>
                    <a:pt x="303293" y="960121"/>
                  </a:cubicBezTo>
                  <a:cubicBezTo>
                    <a:pt x="303491" y="963723"/>
                    <a:pt x="306863" y="986376"/>
                    <a:pt x="307061" y="989978"/>
                  </a:cubicBezTo>
                  <a:lnTo>
                    <a:pt x="313303" y="1092147"/>
                  </a:lnTo>
                  <a:lnTo>
                    <a:pt x="319653" y="1201463"/>
                  </a:lnTo>
                  <a:lnTo>
                    <a:pt x="330633" y="1281234"/>
                  </a:lnTo>
                  <a:cubicBezTo>
                    <a:pt x="330184" y="1284690"/>
                    <a:pt x="329735" y="1297672"/>
                    <a:pt x="329286" y="1301128"/>
                  </a:cubicBezTo>
                  <a:lnTo>
                    <a:pt x="307438" y="1379835"/>
                  </a:lnTo>
                  <a:lnTo>
                    <a:pt x="278158" y="1504277"/>
                  </a:lnTo>
                  <a:lnTo>
                    <a:pt x="270838" y="1570157"/>
                  </a:lnTo>
                  <a:lnTo>
                    <a:pt x="270838" y="1628718"/>
                  </a:lnTo>
                  <a:lnTo>
                    <a:pt x="261578" y="1731199"/>
                  </a:lnTo>
                  <a:lnTo>
                    <a:pt x="268898" y="1853435"/>
                  </a:lnTo>
                  <a:lnTo>
                    <a:pt x="295973" y="1995737"/>
                  </a:lnTo>
                  <a:lnTo>
                    <a:pt x="318418" y="2100643"/>
                  </a:lnTo>
                  <a:lnTo>
                    <a:pt x="325738" y="2155764"/>
                  </a:lnTo>
                  <a:lnTo>
                    <a:pt x="329398" y="2324126"/>
                  </a:lnTo>
                  <a:lnTo>
                    <a:pt x="322078" y="2426607"/>
                  </a:lnTo>
                  <a:lnTo>
                    <a:pt x="314758" y="2499807"/>
                  </a:lnTo>
                  <a:lnTo>
                    <a:pt x="314758" y="2598629"/>
                  </a:lnTo>
                  <a:lnTo>
                    <a:pt x="325738" y="2704770"/>
                  </a:lnTo>
                  <a:lnTo>
                    <a:pt x="358678" y="2807251"/>
                  </a:lnTo>
                  <a:lnTo>
                    <a:pt x="391618" y="2935352"/>
                  </a:lnTo>
                  <a:lnTo>
                    <a:pt x="409917" y="3026853"/>
                  </a:lnTo>
                  <a:lnTo>
                    <a:pt x="417237" y="3085414"/>
                  </a:lnTo>
                  <a:lnTo>
                    <a:pt x="417237" y="3085414"/>
                  </a:lnTo>
                  <a:lnTo>
                    <a:pt x="406257" y="3158615"/>
                  </a:lnTo>
                  <a:lnTo>
                    <a:pt x="380638" y="3231815"/>
                  </a:lnTo>
                  <a:lnTo>
                    <a:pt x="362338" y="3261096"/>
                  </a:lnTo>
                  <a:lnTo>
                    <a:pt x="358678" y="3290376"/>
                  </a:lnTo>
                  <a:lnTo>
                    <a:pt x="358678" y="3290376"/>
                  </a:lnTo>
                  <a:lnTo>
                    <a:pt x="417237" y="3326977"/>
                  </a:lnTo>
                  <a:lnTo>
                    <a:pt x="417237" y="3326977"/>
                  </a:lnTo>
                  <a:lnTo>
                    <a:pt x="508737" y="3334297"/>
                  </a:lnTo>
                  <a:lnTo>
                    <a:pt x="541677" y="3321597"/>
                  </a:lnTo>
                  <a:lnTo>
                    <a:pt x="536562" y="3261581"/>
                  </a:lnTo>
                  <a:lnTo>
                    <a:pt x="538017" y="3176915"/>
                  </a:lnTo>
                  <a:lnTo>
                    <a:pt x="523377" y="3129334"/>
                  </a:lnTo>
                  <a:lnTo>
                    <a:pt x="530697" y="3085414"/>
                  </a:lnTo>
                  <a:lnTo>
                    <a:pt x="538017" y="3048813"/>
                  </a:lnTo>
                  <a:lnTo>
                    <a:pt x="519717" y="3001233"/>
                  </a:lnTo>
                  <a:lnTo>
                    <a:pt x="519717" y="2920712"/>
                  </a:lnTo>
                  <a:lnTo>
                    <a:pt x="534357" y="2788951"/>
                  </a:lnTo>
                  <a:lnTo>
                    <a:pt x="541677" y="2697450"/>
                  </a:lnTo>
                  <a:lnTo>
                    <a:pt x="545337" y="2591308"/>
                  </a:lnTo>
                  <a:lnTo>
                    <a:pt x="541677" y="2536408"/>
                  </a:lnTo>
                  <a:lnTo>
                    <a:pt x="530697" y="2477847"/>
                  </a:lnTo>
                  <a:lnTo>
                    <a:pt x="530697" y="2477847"/>
                  </a:lnTo>
                  <a:lnTo>
                    <a:pt x="527037" y="2397326"/>
                  </a:lnTo>
                  <a:lnTo>
                    <a:pt x="541677" y="2320466"/>
                  </a:lnTo>
                  <a:lnTo>
                    <a:pt x="548997" y="2225304"/>
                  </a:lnTo>
                  <a:lnTo>
                    <a:pt x="556317" y="2108183"/>
                  </a:lnTo>
                  <a:lnTo>
                    <a:pt x="570956" y="2016682"/>
                  </a:lnTo>
                  <a:lnTo>
                    <a:pt x="570956" y="1943481"/>
                  </a:lnTo>
                  <a:lnTo>
                    <a:pt x="578276" y="1873941"/>
                  </a:lnTo>
                  <a:lnTo>
                    <a:pt x="585596" y="1811720"/>
                  </a:lnTo>
                  <a:lnTo>
                    <a:pt x="596576" y="1767799"/>
                  </a:lnTo>
                  <a:lnTo>
                    <a:pt x="611216" y="1939821"/>
                  </a:lnTo>
                  <a:lnTo>
                    <a:pt x="611216" y="2042302"/>
                  </a:lnTo>
                  <a:lnTo>
                    <a:pt x="611216" y="2115503"/>
                  </a:lnTo>
                  <a:lnTo>
                    <a:pt x="611216" y="2221644"/>
                  </a:lnTo>
                  <a:lnTo>
                    <a:pt x="622196" y="2309485"/>
                  </a:lnTo>
                  <a:lnTo>
                    <a:pt x="633176" y="2375366"/>
                  </a:lnTo>
                  <a:lnTo>
                    <a:pt x="644156" y="2433927"/>
                  </a:lnTo>
                  <a:lnTo>
                    <a:pt x="636836" y="2496147"/>
                  </a:lnTo>
                  <a:lnTo>
                    <a:pt x="633176" y="2558368"/>
                  </a:lnTo>
                  <a:lnTo>
                    <a:pt x="633176" y="2620589"/>
                  </a:lnTo>
                  <a:lnTo>
                    <a:pt x="647816" y="2690130"/>
                  </a:lnTo>
                  <a:lnTo>
                    <a:pt x="655136" y="2818231"/>
                  </a:lnTo>
                  <a:lnTo>
                    <a:pt x="662456" y="2913392"/>
                  </a:lnTo>
                  <a:lnTo>
                    <a:pt x="662456" y="2968293"/>
                  </a:lnTo>
                  <a:lnTo>
                    <a:pt x="658796" y="3008553"/>
                  </a:lnTo>
                  <a:lnTo>
                    <a:pt x="640496" y="3067114"/>
                  </a:lnTo>
                  <a:lnTo>
                    <a:pt x="644156" y="3100054"/>
                  </a:lnTo>
                  <a:lnTo>
                    <a:pt x="644156" y="3100054"/>
                  </a:lnTo>
                  <a:lnTo>
                    <a:pt x="655136" y="3158615"/>
                  </a:lnTo>
                  <a:lnTo>
                    <a:pt x="644156" y="3198875"/>
                  </a:lnTo>
                  <a:lnTo>
                    <a:pt x="644156" y="3198875"/>
                  </a:lnTo>
                  <a:lnTo>
                    <a:pt x="644156" y="3250116"/>
                  </a:lnTo>
                  <a:lnTo>
                    <a:pt x="640496" y="3308676"/>
                  </a:lnTo>
                  <a:cubicBezTo>
                    <a:pt x="640496" y="3318436"/>
                    <a:pt x="647904" y="3327256"/>
                    <a:pt x="653196" y="3331607"/>
                  </a:cubicBezTo>
                  <a:cubicBezTo>
                    <a:pt x="658488" y="3335958"/>
                    <a:pt x="662163" y="3333724"/>
                    <a:pt x="672246" y="3334782"/>
                  </a:cubicBezTo>
                  <a:cubicBezTo>
                    <a:pt x="682329" y="3335840"/>
                    <a:pt x="696704" y="3334782"/>
                    <a:pt x="713696" y="3337957"/>
                  </a:cubicBezTo>
                  <a:cubicBezTo>
                    <a:pt x="746636" y="3333077"/>
                    <a:pt x="770116" y="3327873"/>
                    <a:pt x="783940" y="3323316"/>
                  </a:cubicBezTo>
                  <a:cubicBezTo>
                    <a:pt x="797764" y="3318759"/>
                    <a:pt x="792245" y="3327086"/>
                    <a:pt x="796640" y="3310616"/>
                  </a:cubicBezTo>
                  <a:cubicBezTo>
                    <a:pt x="801035" y="3294146"/>
                    <a:pt x="802578" y="3253202"/>
                    <a:pt x="810310" y="3224495"/>
                  </a:cubicBezTo>
                  <a:lnTo>
                    <a:pt x="775915" y="3151295"/>
                  </a:lnTo>
                  <a:lnTo>
                    <a:pt x="764935" y="3078094"/>
                  </a:lnTo>
                  <a:lnTo>
                    <a:pt x="768595" y="3023193"/>
                  </a:lnTo>
                  <a:lnTo>
                    <a:pt x="801535" y="2895092"/>
                  </a:lnTo>
                  <a:lnTo>
                    <a:pt x="841795" y="2745030"/>
                  </a:lnTo>
                  <a:lnTo>
                    <a:pt x="852775" y="2642549"/>
                  </a:lnTo>
                  <a:lnTo>
                    <a:pt x="871075" y="2529088"/>
                  </a:lnTo>
                  <a:lnTo>
                    <a:pt x="852775" y="2390006"/>
                  </a:lnTo>
                  <a:lnTo>
                    <a:pt x="856435" y="2294845"/>
                  </a:lnTo>
                  <a:lnTo>
                    <a:pt x="882055" y="2097203"/>
                  </a:lnTo>
                  <a:lnTo>
                    <a:pt x="922314" y="1939821"/>
                  </a:lnTo>
                  <a:lnTo>
                    <a:pt x="925974" y="1866621"/>
                  </a:lnTo>
                  <a:lnTo>
                    <a:pt x="925974" y="1866621"/>
                  </a:lnTo>
                  <a:lnTo>
                    <a:pt x="936954" y="1687279"/>
                  </a:lnTo>
                  <a:lnTo>
                    <a:pt x="914995" y="1522577"/>
                  </a:lnTo>
                  <a:lnTo>
                    <a:pt x="907675" y="1423756"/>
                  </a:lnTo>
                  <a:lnTo>
                    <a:pt x="862520" y="1310294"/>
                  </a:lnTo>
                  <a:lnTo>
                    <a:pt x="852995" y="1219278"/>
                  </a:lnTo>
                  <a:lnTo>
                    <a:pt x="859830" y="1104582"/>
                  </a:lnTo>
                  <a:cubicBezTo>
                    <a:pt x="866180" y="1077418"/>
                    <a:pt x="862476" y="1051886"/>
                    <a:pt x="866180" y="1029441"/>
                  </a:cubicBezTo>
                  <a:cubicBezTo>
                    <a:pt x="869884" y="1006996"/>
                    <a:pt x="877822" y="993863"/>
                    <a:pt x="882055" y="969911"/>
                  </a:cubicBezTo>
                  <a:cubicBezTo>
                    <a:pt x="886288" y="945959"/>
                    <a:pt x="891580" y="913790"/>
                    <a:pt x="891580" y="885730"/>
                  </a:cubicBezTo>
                  <a:lnTo>
                    <a:pt x="882055" y="856449"/>
                  </a:lnTo>
                  <a:lnTo>
                    <a:pt x="936954" y="1013831"/>
                  </a:lnTo>
                  <a:lnTo>
                    <a:pt x="969894" y="1108992"/>
                  </a:lnTo>
                  <a:lnTo>
                    <a:pt x="977214" y="1171213"/>
                  </a:lnTo>
                  <a:lnTo>
                    <a:pt x="980874" y="1251734"/>
                  </a:lnTo>
                  <a:lnTo>
                    <a:pt x="1010154" y="1350555"/>
                  </a:lnTo>
                  <a:lnTo>
                    <a:pt x="1032114" y="1427416"/>
                  </a:lnTo>
                  <a:lnTo>
                    <a:pt x="1061394" y="1489636"/>
                  </a:lnTo>
                  <a:lnTo>
                    <a:pt x="1083354" y="1540877"/>
                  </a:lnTo>
                  <a:lnTo>
                    <a:pt x="1087014" y="1577477"/>
                  </a:lnTo>
                  <a:lnTo>
                    <a:pt x="1062629" y="1628718"/>
                  </a:lnTo>
                  <a:cubicBezTo>
                    <a:pt x="1061982" y="1643358"/>
                    <a:pt x="1045461" y="1657998"/>
                    <a:pt x="1044814" y="1672638"/>
                  </a:cubicBezTo>
                  <a:lnTo>
                    <a:pt x="1021134" y="1723879"/>
                  </a:lnTo>
                  <a:cubicBezTo>
                    <a:pt x="1011374" y="1737299"/>
                    <a:pt x="997792" y="1753196"/>
                    <a:pt x="991854" y="1764139"/>
                  </a:cubicBezTo>
                  <a:cubicBezTo>
                    <a:pt x="985916" y="1775082"/>
                    <a:pt x="983351" y="1784740"/>
                    <a:pt x="985504" y="1789539"/>
                  </a:cubicBezTo>
                  <a:cubicBezTo>
                    <a:pt x="987657" y="1794338"/>
                    <a:pt x="998351" y="1791803"/>
                    <a:pt x="1004774" y="1792935"/>
                  </a:cubicBezTo>
                  <a:lnTo>
                    <a:pt x="1046754" y="1760479"/>
                  </a:lnTo>
                  <a:lnTo>
                    <a:pt x="1076034" y="1734859"/>
                  </a:lnTo>
                  <a:lnTo>
                    <a:pt x="1076034" y="1734859"/>
                  </a:lnTo>
                  <a:lnTo>
                    <a:pt x="1090673" y="1786100"/>
                  </a:lnTo>
                  <a:lnTo>
                    <a:pt x="1065054" y="1819040"/>
                  </a:lnTo>
                  <a:cubicBezTo>
                    <a:pt x="1060174" y="1827580"/>
                    <a:pt x="1056558" y="1824515"/>
                    <a:pt x="1050414" y="1828785"/>
                  </a:cubicBezTo>
                  <a:cubicBezTo>
                    <a:pt x="1044270" y="1833055"/>
                    <a:pt x="1031364" y="1836193"/>
                    <a:pt x="1028189" y="1844660"/>
                  </a:cubicBezTo>
                  <a:cubicBezTo>
                    <a:pt x="1025014" y="1853127"/>
                    <a:pt x="1018716" y="1874867"/>
                    <a:pt x="1031364" y="1879585"/>
                  </a:cubicBezTo>
                  <a:cubicBezTo>
                    <a:pt x="1044012" y="1884303"/>
                    <a:pt x="1074548" y="1877292"/>
                    <a:pt x="1104078" y="1872971"/>
                  </a:cubicBezTo>
                  <a:lnTo>
                    <a:pt x="1163873" y="1797080"/>
                  </a:lnTo>
                  <a:lnTo>
                    <a:pt x="1185833" y="1709239"/>
                  </a:lnTo>
                  <a:lnTo>
                    <a:pt x="1182173" y="1595778"/>
                  </a:lnTo>
                  <a:lnTo>
                    <a:pt x="1167533" y="1409116"/>
                  </a:lnTo>
                  <a:lnTo>
                    <a:pt x="1149233" y="1229774"/>
                  </a:lnTo>
                  <a:lnTo>
                    <a:pt x="1116293" y="1054092"/>
                  </a:lnTo>
                  <a:lnTo>
                    <a:pt x="1083354" y="845469"/>
                  </a:lnTo>
                  <a:lnTo>
                    <a:pt x="1057734" y="688088"/>
                  </a:lnTo>
                  <a:lnTo>
                    <a:pt x="1010154" y="596587"/>
                  </a:lnTo>
                  <a:lnTo>
                    <a:pt x="904015" y="530706"/>
                  </a:lnTo>
                  <a:lnTo>
                    <a:pt x="794215" y="479465"/>
                  </a:lnTo>
                  <a:lnTo>
                    <a:pt x="724676" y="464825"/>
                  </a:lnTo>
                  <a:lnTo>
                    <a:pt x="688076" y="442866"/>
                  </a:lnTo>
                  <a:lnTo>
                    <a:pt x="688076" y="366004"/>
                  </a:lnTo>
                  <a:lnTo>
                    <a:pt x="724676" y="311104"/>
                  </a:lnTo>
                  <a:lnTo>
                    <a:pt x="742975" y="234243"/>
                  </a:lnTo>
                  <a:lnTo>
                    <a:pt x="742975" y="102481"/>
                  </a:lnTo>
                  <a:lnTo>
                    <a:pt x="691736" y="25620"/>
                  </a:lnTo>
                  <a:lnTo>
                    <a:pt x="647816" y="3660"/>
                  </a:lnTo>
                  <a:lnTo>
                    <a:pt x="538017" y="0"/>
                  </a:lnTo>
                  <a:lnTo>
                    <a:pt x="475797" y="29280"/>
                  </a:lnTo>
                  <a:lnTo>
                    <a:pt x="428217" y="113461"/>
                  </a:lnTo>
                  <a:lnTo>
                    <a:pt x="428217" y="259863"/>
                  </a:lnTo>
                  <a:lnTo>
                    <a:pt x="457497" y="347704"/>
                  </a:lnTo>
                  <a:lnTo>
                    <a:pt x="475797" y="380644"/>
                  </a:lnTo>
                  <a:lnTo>
                    <a:pt x="479457" y="457506"/>
                  </a:lnTo>
                  <a:lnTo>
                    <a:pt x="424557" y="488020"/>
                  </a:lnTo>
                  <a:lnTo>
                    <a:pt x="274498" y="538026"/>
                  </a:lnTo>
                  <a:lnTo>
                    <a:pt x="192039" y="568982"/>
                  </a:lnTo>
                  <a:lnTo>
                    <a:pt x="142739" y="647827"/>
                  </a:lnTo>
                  <a:lnTo>
                    <a:pt x="109799" y="808869"/>
                  </a:lnTo>
                  <a:lnTo>
                    <a:pt x="80519" y="991871"/>
                  </a:lnTo>
                  <a:lnTo>
                    <a:pt x="43920" y="1171213"/>
                  </a:lnTo>
                  <a:lnTo>
                    <a:pt x="25620" y="1273694"/>
                  </a:lnTo>
                  <a:lnTo>
                    <a:pt x="25620" y="1324935"/>
                  </a:lnTo>
                  <a:lnTo>
                    <a:pt x="25620" y="1390815"/>
                  </a:lnTo>
                  <a:lnTo>
                    <a:pt x="10980" y="1496956"/>
                  </a:lnTo>
                  <a:lnTo>
                    <a:pt x="3660" y="1610418"/>
                  </a:lnTo>
                  <a:lnTo>
                    <a:pt x="0" y="1712899"/>
                  </a:lnTo>
                  <a:lnTo>
                    <a:pt x="0" y="1793420"/>
                  </a:lnTo>
                  <a:lnTo>
                    <a:pt x="40260" y="1862960"/>
                  </a:lnTo>
                  <a:lnTo>
                    <a:pt x="152529" y="1880291"/>
                  </a:lnTo>
                  <a:lnTo>
                    <a:pt x="156409" y="1852465"/>
                  </a:lnTo>
                  <a:lnTo>
                    <a:pt x="124439" y="1815380"/>
                  </a:lnTo>
                  <a:lnTo>
                    <a:pt x="84179" y="1782440"/>
                  </a:lnTo>
                  <a:close/>
                </a:path>
              </a:pathLst>
            </a:cu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atin typeface="Arial"/>
                <a:cs typeface="Arial"/>
              </a:endParaRPr>
            </a:p>
          </p:txBody>
        </p:sp>
      </p:grpSp>
      <p:grpSp>
        <p:nvGrpSpPr>
          <p:cNvPr id="319" name="Group 318">
            <a:extLst>
              <a:ext uri="{FF2B5EF4-FFF2-40B4-BE49-F238E27FC236}">
                <a16:creationId xmlns:a16="http://schemas.microsoft.com/office/drawing/2014/main" id="{A2D16CD9-B1D1-441E-BA1C-056152681830}"/>
              </a:ext>
            </a:extLst>
          </p:cNvPr>
          <p:cNvGrpSpPr/>
          <p:nvPr/>
        </p:nvGrpSpPr>
        <p:grpSpPr>
          <a:xfrm>
            <a:off x="4671954" y="3164676"/>
            <a:ext cx="2189440" cy="1679339"/>
            <a:chOff x="2722169" y="3244319"/>
            <a:chExt cx="2189440" cy="1679339"/>
          </a:xfrm>
        </p:grpSpPr>
        <p:grpSp>
          <p:nvGrpSpPr>
            <p:cNvPr id="320" name="Group 319">
              <a:extLst>
                <a:ext uri="{FF2B5EF4-FFF2-40B4-BE49-F238E27FC236}">
                  <a16:creationId xmlns:a16="http://schemas.microsoft.com/office/drawing/2014/main" id="{F716A7C1-8507-428F-BBA7-F539BBE60A0D}"/>
                </a:ext>
              </a:extLst>
            </p:cNvPr>
            <p:cNvGrpSpPr/>
            <p:nvPr/>
          </p:nvGrpSpPr>
          <p:grpSpPr>
            <a:xfrm>
              <a:off x="2722169" y="3244319"/>
              <a:ext cx="2168656" cy="1679339"/>
              <a:chOff x="2722169" y="3244319"/>
              <a:chExt cx="2168656" cy="1679339"/>
            </a:xfrm>
          </p:grpSpPr>
          <p:graphicFrame>
            <p:nvGraphicFramePr>
              <p:cNvPr id="472" name="Chart 471">
                <a:extLst>
                  <a:ext uri="{FF2B5EF4-FFF2-40B4-BE49-F238E27FC236}">
                    <a16:creationId xmlns:a16="http://schemas.microsoft.com/office/drawing/2014/main" id="{02BA791B-9F7D-4F4A-B56A-CABA853C2525}"/>
                  </a:ext>
                </a:extLst>
              </p:cNvPr>
              <p:cNvGraphicFramePr/>
              <p:nvPr>
                <p:extLst>
                  <p:ext uri="{D42A27DB-BD31-4B8C-83A1-F6EECF244321}">
                    <p14:modId xmlns:p14="http://schemas.microsoft.com/office/powerpoint/2010/main" val="2814207218"/>
                  </p:ext>
                </p:extLst>
              </p:nvPr>
            </p:nvGraphicFramePr>
            <p:xfrm>
              <a:off x="2722169" y="3244319"/>
              <a:ext cx="2168656" cy="1679339"/>
            </p:xfrm>
            <a:graphic>
              <a:graphicData uri="http://schemas.openxmlformats.org/drawingml/2006/chart">
                <c:chart xmlns:c="http://schemas.openxmlformats.org/drawingml/2006/chart" xmlns:r="http://schemas.openxmlformats.org/officeDocument/2006/relationships" r:id="rId35"/>
              </a:graphicData>
            </a:graphic>
          </p:graphicFrame>
          <p:sp>
            <p:nvSpPr>
              <p:cNvPr id="473" name="TextBox 472">
                <a:extLst>
                  <a:ext uri="{FF2B5EF4-FFF2-40B4-BE49-F238E27FC236}">
                    <a16:creationId xmlns:a16="http://schemas.microsoft.com/office/drawing/2014/main" id="{26BEE655-EE86-4445-9C83-C790759F02E6}"/>
                  </a:ext>
                </a:extLst>
              </p:cNvPr>
              <p:cNvSpPr txBox="1"/>
              <p:nvPr/>
            </p:nvSpPr>
            <p:spPr>
              <a:xfrm>
                <a:off x="3120078" y="4187394"/>
                <a:ext cx="394660" cy="237827"/>
              </a:xfrm>
              <a:prstGeom prst="rect">
                <a:avLst/>
              </a:prstGeom>
              <a:noFill/>
            </p:spPr>
            <p:txBody>
              <a:bodyPr wrap="none" rtlCol="0">
                <a:spAutoFit/>
              </a:bodyPr>
              <a:lstStyle/>
              <a:p>
                <a:pPr algn="r"/>
                <a:r>
                  <a:rPr lang="en-GB" sz="1050" dirty="0"/>
                  <a:t>10</a:t>
                </a:r>
                <a:r>
                  <a:rPr lang="en-GB" sz="1050" baseline="30000" dirty="0"/>
                  <a:t>3</a:t>
                </a:r>
              </a:p>
            </p:txBody>
          </p:sp>
          <p:sp>
            <p:nvSpPr>
              <p:cNvPr id="474" name="TextBox 473">
                <a:extLst>
                  <a:ext uri="{FF2B5EF4-FFF2-40B4-BE49-F238E27FC236}">
                    <a16:creationId xmlns:a16="http://schemas.microsoft.com/office/drawing/2014/main" id="{E330F7F3-D62D-406C-8028-B2F198669E30}"/>
                  </a:ext>
                </a:extLst>
              </p:cNvPr>
              <p:cNvSpPr txBox="1"/>
              <p:nvPr/>
            </p:nvSpPr>
            <p:spPr>
              <a:xfrm>
                <a:off x="3120078" y="4028743"/>
                <a:ext cx="394660" cy="261610"/>
              </a:xfrm>
              <a:prstGeom prst="rect">
                <a:avLst/>
              </a:prstGeom>
              <a:noFill/>
            </p:spPr>
            <p:txBody>
              <a:bodyPr wrap="none" rtlCol="0">
                <a:spAutoFit/>
              </a:bodyPr>
              <a:lstStyle/>
              <a:p>
                <a:pPr algn="r"/>
                <a:r>
                  <a:rPr lang="en-GB" sz="1050" dirty="0"/>
                  <a:t>10</a:t>
                </a:r>
                <a:r>
                  <a:rPr lang="en-GB" sz="1050" baseline="30000" dirty="0"/>
                  <a:t>4</a:t>
                </a:r>
              </a:p>
            </p:txBody>
          </p:sp>
          <p:sp>
            <p:nvSpPr>
              <p:cNvPr id="475" name="TextBox 474">
                <a:extLst>
                  <a:ext uri="{FF2B5EF4-FFF2-40B4-BE49-F238E27FC236}">
                    <a16:creationId xmlns:a16="http://schemas.microsoft.com/office/drawing/2014/main" id="{40EFF1CF-61C0-4D9A-AACC-58FE20F9114A}"/>
                  </a:ext>
                </a:extLst>
              </p:cNvPr>
              <p:cNvSpPr txBox="1"/>
              <p:nvPr/>
            </p:nvSpPr>
            <p:spPr>
              <a:xfrm>
                <a:off x="3120078" y="3893874"/>
                <a:ext cx="394660" cy="237827"/>
              </a:xfrm>
              <a:prstGeom prst="rect">
                <a:avLst/>
              </a:prstGeom>
              <a:noFill/>
            </p:spPr>
            <p:txBody>
              <a:bodyPr wrap="none" rtlCol="0">
                <a:spAutoFit/>
              </a:bodyPr>
              <a:lstStyle/>
              <a:p>
                <a:pPr algn="r"/>
                <a:r>
                  <a:rPr lang="en-GB" sz="1050" dirty="0"/>
                  <a:t>10</a:t>
                </a:r>
                <a:r>
                  <a:rPr lang="en-GB" sz="1050" baseline="30000" dirty="0"/>
                  <a:t>5</a:t>
                </a:r>
              </a:p>
            </p:txBody>
          </p:sp>
          <p:sp>
            <p:nvSpPr>
              <p:cNvPr id="476" name="TextBox 475">
                <a:extLst>
                  <a:ext uri="{FF2B5EF4-FFF2-40B4-BE49-F238E27FC236}">
                    <a16:creationId xmlns:a16="http://schemas.microsoft.com/office/drawing/2014/main" id="{9C554C70-B04A-4C1D-9FCD-B3701F197482}"/>
                  </a:ext>
                </a:extLst>
              </p:cNvPr>
              <p:cNvSpPr txBox="1"/>
              <p:nvPr/>
            </p:nvSpPr>
            <p:spPr>
              <a:xfrm>
                <a:off x="3120078" y="3735222"/>
                <a:ext cx="394660" cy="261610"/>
              </a:xfrm>
              <a:prstGeom prst="rect">
                <a:avLst/>
              </a:prstGeom>
              <a:noFill/>
            </p:spPr>
            <p:txBody>
              <a:bodyPr wrap="none" rtlCol="0">
                <a:spAutoFit/>
              </a:bodyPr>
              <a:lstStyle/>
              <a:p>
                <a:pPr algn="r"/>
                <a:r>
                  <a:rPr lang="en-GB" sz="1050" dirty="0"/>
                  <a:t>10</a:t>
                </a:r>
                <a:r>
                  <a:rPr lang="en-GB" sz="1050" baseline="30000" dirty="0"/>
                  <a:t>6</a:t>
                </a:r>
              </a:p>
            </p:txBody>
          </p:sp>
          <p:sp>
            <p:nvSpPr>
              <p:cNvPr id="477" name="TextBox 476">
                <a:extLst>
                  <a:ext uri="{FF2B5EF4-FFF2-40B4-BE49-F238E27FC236}">
                    <a16:creationId xmlns:a16="http://schemas.microsoft.com/office/drawing/2014/main" id="{35C09BE2-0222-49B1-82DC-649F4AB15EF5}"/>
                  </a:ext>
                </a:extLst>
              </p:cNvPr>
              <p:cNvSpPr txBox="1"/>
              <p:nvPr/>
            </p:nvSpPr>
            <p:spPr>
              <a:xfrm>
                <a:off x="3120078" y="3576570"/>
                <a:ext cx="394660" cy="261610"/>
              </a:xfrm>
              <a:prstGeom prst="rect">
                <a:avLst/>
              </a:prstGeom>
              <a:noFill/>
            </p:spPr>
            <p:txBody>
              <a:bodyPr wrap="none" rtlCol="0">
                <a:spAutoFit/>
              </a:bodyPr>
              <a:lstStyle/>
              <a:p>
                <a:pPr algn="r"/>
                <a:r>
                  <a:rPr lang="en-GB" sz="1050" dirty="0"/>
                  <a:t>10</a:t>
                </a:r>
                <a:r>
                  <a:rPr lang="en-GB" sz="1050" baseline="30000" dirty="0"/>
                  <a:t>7</a:t>
                </a:r>
              </a:p>
            </p:txBody>
          </p:sp>
          <p:sp>
            <p:nvSpPr>
              <p:cNvPr id="478" name="TextBox 477">
                <a:extLst>
                  <a:ext uri="{FF2B5EF4-FFF2-40B4-BE49-F238E27FC236}">
                    <a16:creationId xmlns:a16="http://schemas.microsoft.com/office/drawing/2014/main" id="{02E63B76-705A-4D48-A487-20703549065F}"/>
                  </a:ext>
                </a:extLst>
              </p:cNvPr>
              <p:cNvSpPr txBox="1"/>
              <p:nvPr/>
            </p:nvSpPr>
            <p:spPr>
              <a:xfrm>
                <a:off x="3129696" y="3425612"/>
                <a:ext cx="385042" cy="253916"/>
              </a:xfrm>
              <a:prstGeom prst="rect">
                <a:avLst/>
              </a:prstGeom>
              <a:noFill/>
            </p:spPr>
            <p:txBody>
              <a:bodyPr wrap="none" rtlCol="0">
                <a:spAutoFit/>
              </a:bodyPr>
              <a:lstStyle/>
              <a:p>
                <a:pPr algn="r"/>
                <a:r>
                  <a:rPr lang="en-GB" sz="1050" dirty="0"/>
                  <a:t>10</a:t>
                </a:r>
                <a:r>
                  <a:rPr lang="en-GB" sz="1050" baseline="30000" dirty="0"/>
                  <a:t>8</a:t>
                </a:r>
              </a:p>
            </p:txBody>
          </p:sp>
          <p:sp>
            <p:nvSpPr>
              <p:cNvPr id="479" name="TextBox 478">
                <a:extLst>
                  <a:ext uri="{FF2B5EF4-FFF2-40B4-BE49-F238E27FC236}">
                    <a16:creationId xmlns:a16="http://schemas.microsoft.com/office/drawing/2014/main" id="{CE95582F-9500-46FD-9749-E180D22E4282}"/>
                  </a:ext>
                </a:extLst>
              </p:cNvPr>
              <p:cNvSpPr txBox="1"/>
              <p:nvPr/>
            </p:nvSpPr>
            <p:spPr>
              <a:xfrm>
                <a:off x="3129696" y="3274654"/>
                <a:ext cx="385042" cy="253916"/>
              </a:xfrm>
              <a:prstGeom prst="rect">
                <a:avLst/>
              </a:prstGeom>
              <a:noFill/>
            </p:spPr>
            <p:txBody>
              <a:bodyPr wrap="none" rtlCol="0">
                <a:spAutoFit/>
              </a:bodyPr>
              <a:lstStyle/>
              <a:p>
                <a:pPr algn="r"/>
                <a:r>
                  <a:rPr lang="en-GB" sz="1050" dirty="0"/>
                  <a:t>10</a:t>
                </a:r>
                <a:r>
                  <a:rPr lang="en-GB" sz="1050" baseline="30000" dirty="0"/>
                  <a:t>9</a:t>
                </a:r>
              </a:p>
            </p:txBody>
          </p:sp>
          <p:cxnSp>
            <p:nvCxnSpPr>
              <p:cNvPr id="480" name="Straight Connector 479">
                <a:extLst>
                  <a:ext uri="{FF2B5EF4-FFF2-40B4-BE49-F238E27FC236}">
                    <a16:creationId xmlns:a16="http://schemas.microsoft.com/office/drawing/2014/main" id="{885297BB-E780-4F0B-824C-8388F42C1CF0}"/>
                  </a:ext>
                </a:extLst>
              </p:cNvPr>
              <p:cNvCxnSpPr/>
              <p:nvPr/>
            </p:nvCxnSpPr>
            <p:spPr>
              <a:xfrm flipH="1">
                <a:off x="3431285" y="3383189"/>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F7FF810B-85E7-4405-85D3-A2A9E709E577}"/>
                  </a:ext>
                </a:extLst>
              </p:cNvPr>
              <p:cNvCxnSpPr/>
              <p:nvPr/>
            </p:nvCxnSpPr>
            <p:spPr>
              <a:xfrm flipH="1">
                <a:off x="3431285" y="3534840"/>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C5097B26-9628-4D79-BA25-DEFD8F3BAA98}"/>
                  </a:ext>
                </a:extLst>
              </p:cNvPr>
              <p:cNvCxnSpPr/>
              <p:nvPr/>
            </p:nvCxnSpPr>
            <p:spPr>
              <a:xfrm flipH="1">
                <a:off x="3431285" y="4293096"/>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4B832FB8-0E45-4BAB-A0D1-0730984A2EEE}"/>
                  </a:ext>
                </a:extLst>
              </p:cNvPr>
              <p:cNvCxnSpPr/>
              <p:nvPr/>
            </p:nvCxnSpPr>
            <p:spPr>
              <a:xfrm flipH="1">
                <a:off x="3431285" y="3686491"/>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0E54E831-D2CB-4C38-A945-DF2C838AE43B}"/>
                  </a:ext>
                </a:extLst>
              </p:cNvPr>
              <p:cNvCxnSpPr/>
              <p:nvPr/>
            </p:nvCxnSpPr>
            <p:spPr>
              <a:xfrm flipH="1">
                <a:off x="3431285" y="3838142"/>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44DE4E34-3CB2-49D2-A3AC-45116C0F4583}"/>
                  </a:ext>
                </a:extLst>
              </p:cNvPr>
              <p:cNvCxnSpPr/>
              <p:nvPr/>
            </p:nvCxnSpPr>
            <p:spPr>
              <a:xfrm flipH="1">
                <a:off x="3431285" y="3989793"/>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C0DFEA8F-1B66-4C0D-BF33-18A06BB49301}"/>
                  </a:ext>
                </a:extLst>
              </p:cNvPr>
              <p:cNvCxnSpPr/>
              <p:nvPr/>
            </p:nvCxnSpPr>
            <p:spPr>
              <a:xfrm flipH="1">
                <a:off x="3431285" y="4141444"/>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1" name="Freeform: Shape 320">
              <a:extLst>
                <a:ext uri="{FF2B5EF4-FFF2-40B4-BE49-F238E27FC236}">
                  <a16:creationId xmlns:a16="http://schemas.microsoft.com/office/drawing/2014/main" id="{9D4EEE9F-4C2C-4773-9C6D-6F1B00889C5B}"/>
                </a:ext>
              </a:extLst>
            </p:cNvPr>
            <p:cNvSpPr/>
            <p:nvPr/>
          </p:nvSpPr>
          <p:spPr>
            <a:xfrm>
              <a:off x="3470672" y="3657600"/>
              <a:ext cx="1401366" cy="642938"/>
            </a:xfrm>
            <a:custGeom>
              <a:avLst/>
              <a:gdLst>
                <a:gd name="connsiteX0" fmla="*/ 0 w 1401366"/>
                <a:gd name="connsiteY0" fmla="*/ 16669 h 642938"/>
                <a:gd name="connsiteX1" fmla="*/ 100012 w 1401366"/>
                <a:gd name="connsiteY1" fmla="*/ 0 h 642938"/>
                <a:gd name="connsiteX2" fmla="*/ 196453 w 1401366"/>
                <a:gd name="connsiteY2" fmla="*/ 365522 h 642938"/>
                <a:gd name="connsiteX3" fmla="*/ 308372 w 1401366"/>
                <a:gd name="connsiteY3" fmla="*/ 423863 h 642938"/>
                <a:gd name="connsiteX4" fmla="*/ 504825 w 1401366"/>
                <a:gd name="connsiteY4" fmla="*/ 634603 h 642938"/>
                <a:gd name="connsiteX5" fmla="*/ 710803 w 1401366"/>
                <a:gd name="connsiteY5" fmla="*/ 638175 h 642938"/>
                <a:gd name="connsiteX6" fmla="*/ 1401366 w 1401366"/>
                <a:gd name="connsiteY6" fmla="*/ 642938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366" h="642938">
                  <a:moveTo>
                    <a:pt x="0" y="16669"/>
                  </a:moveTo>
                  <a:lnTo>
                    <a:pt x="100012" y="0"/>
                  </a:lnTo>
                  <a:lnTo>
                    <a:pt x="196453" y="365522"/>
                  </a:lnTo>
                  <a:lnTo>
                    <a:pt x="308372" y="423863"/>
                  </a:lnTo>
                  <a:lnTo>
                    <a:pt x="504825" y="634603"/>
                  </a:lnTo>
                  <a:lnTo>
                    <a:pt x="710803" y="638175"/>
                  </a:lnTo>
                  <a:lnTo>
                    <a:pt x="1401366" y="642938"/>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Freeform: Shape 321">
              <a:extLst>
                <a:ext uri="{FF2B5EF4-FFF2-40B4-BE49-F238E27FC236}">
                  <a16:creationId xmlns:a16="http://schemas.microsoft.com/office/drawing/2014/main" id="{7FC0AB5F-1D8A-4857-8EAD-512D51CD1698}"/>
                </a:ext>
              </a:extLst>
            </p:cNvPr>
            <p:cNvSpPr/>
            <p:nvPr/>
          </p:nvSpPr>
          <p:spPr>
            <a:xfrm>
              <a:off x="3480197" y="3694509"/>
              <a:ext cx="1407319" cy="604838"/>
            </a:xfrm>
            <a:custGeom>
              <a:avLst/>
              <a:gdLst>
                <a:gd name="connsiteX0" fmla="*/ 0 w 1407319"/>
                <a:gd name="connsiteY0" fmla="*/ 14288 h 604838"/>
                <a:gd name="connsiteX1" fmla="*/ 95250 w 1407319"/>
                <a:gd name="connsiteY1" fmla="*/ 0 h 604838"/>
                <a:gd name="connsiteX2" fmla="*/ 201216 w 1407319"/>
                <a:gd name="connsiteY2" fmla="*/ 378619 h 604838"/>
                <a:gd name="connsiteX3" fmla="*/ 313134 w 1407319"/>
                <a:gd name="connsiteY3" fmla="*/ 494110 h 604838"/>
                <a:gd name="connsiteX4" fmla="*/ 509587 w 1407319"/>
                <a:gd name="connsiteY4" fmla="*/ 597694 h 604838"/>
                <a:gd name="connsiteX5" fmla="*/ 713184 w 1407319"/>
                <a:gd name="connsiteY5" fmla="*/ 603647 h 604838"/>
                <a:gd name="connsiteX6" fmla="*/ 1052512 w 1407319"/>
                <a:gd name="connsiteY6" fmla="*/ 604838 h 604838"/>
                <a:gd name="connsiteX7" fmla="*/ 1407319 w 1407319"/>
                <a:gd name="connsiteY7" fmla="*/ 465535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319" h="604838">
                  <a:moveTo>
                    <a:pt x="0" y="14288"/>
                  </a:moveTo>
                  <a:lnTo>
                    <a:pt x="95250" y="0"/>
                  </a:lnTo>
                  <a:lnTo>
                    <a:pt x="201216" y="378619"/>
                  </a:lnTo>
                  <a:lnTo>
                    <a:pt x="313134" y="494110"/>
                  </a:lnTo>
                  <a:lnTo>
                    <a:pt x="509587" y="597694"/>
                  </a:lnTo>
                  <a:lnTo>
                    <a:pt x="713184" y="603647"/>
                  </a:lnTo>
                  <a:lnTo>
                    <a:pt x="1052512" y="604838"/>
                  </a:lnTo>
                  <a:lnTo>
                    <a:pt x="1407319" y="46553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3" name="Group 322">
              <a:extLst>
                <a:ext uri="{FF2B5EF4-FFF2-40B4-BE49-F238E27FC236}">
                  <a16:creationId xmlns:a16="http://schemas.microsoft.com/office/drawing/2014/main" id="{873BC027-CE94-48E0-9FA7-5D4429522059}"/>
                </a:ext>
              </a:extLst>
            </p:cNvPr>
            <p:cNvGrpSpPr/>
            <p:nvPr/>
          </p:nvGrpSpPr>
          <p:grpSpPr>
            <a:xfrm>
              <a:off x="3443928" y="3620016"/>
              <a:ext cx="1467681" cy="715965"/>
              <a:chOff x="3443928" y="3620016"/>
              <a:chExt cx="1467681" cy="715965"/>
            </a:xfrm>
          </p:grpSpPr>
          <p:sp>
            <p:nvSpPr>
              <p:cNvPr id="450" name="Oval 449">
                <a:extLst>
                  <a:ext uri="{FF2B5EF4-FFF2-40B4-BE49-F238E27FC236}">
                    <a16:creationId xmlns:a16="http://schemas.microsoft.com/office/drawing/2014/main" id="{21376787-A855-4A96-850D-FE72A6CE0C7E}"/>
                  </a:ext>
                </a:extLst>
              </p:cNvPr>
              <p:cNvSpPr/>
              <p:nvPr/>
            </p:nvSpPr>
            <p:spPr>
              <a:xfrm>
                <a:off x="3742419" y="385581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1" name="Oval 450">
                <a:extLst>
                  <a:ext uri="{FF2B5EF4-FFF2-40B4-BE49-F238E27FC236}">
                    <a16:creationId xmlns:a16="http://schemas.microsoft.com/office/drawing/2014/main" id="{008C27B5-C0AC-4AAF-8A02-C85A295EABFA}"/>
                  </a:ext>
                </a:extLst>
              </p:cNvPr>
              <p:cNvSpPr/>
              <p:nvPr/>
            </p:nvSpPr>
            <p:spPr>
              <a:xfrm>
                <a:off x="3645587" y="376299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2" name="Oval 451">
                <a:extLst>
                  <a:ext uri="{FF2B5EF4-FFF2-40B4-BE49-F238E27FC236}">
                    <a16:creationId xmlns:a16="http://schemas.microsoft.com/office/drawing/2014/main" id="{AB4F775F-8D96-4E04-BDE6-0F0885AB697F}"/>
                  </a:ext>
                </a:extLst>
              </p:cNvPr>
              <p:cNvSpPr/>
              <p:nvPr/>
            </p:nvSpPr>
            <p:spPr>
              <a:xfrm>
                <a:off x="3645587" y="374569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3" name="Oval 452">
                <a:extLst>
                  <a:ext uri="{FF2B5EF4-FFF2-40B4-BE49-F238E27FC236}">
                    <a16:creationId xmlns:a16="http://schemas.microsoft.com/office/drawing/2014/main" id="{0D7B56A9-04C0-4581-84DD-DC2C6443958A}"/>
                  </a:ext>
                </a:extLst>
              </p:cNvPr>
              <p:cNvSpPr/>
              <p:nvPr/>
            </p:nvSpPr>
            <p:spPr>
              <a:xfrm>
                <a:off x="3645587" y="371877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4" name="Oval 453">
                <a:extLst>
                  <a:ext uri="{FF2B5EF4-FFF2-40B4-BE49-F238E27FC236}">
                    <a16:creationId xmlns:a16="http://schemas.microsoft.com/office/drawing/2014/main" id="{C9373A41-6621-4CE7-B1D6-F425FD5E559F}"/>
                  </a:ext>
                </a:extLst>
              </p:cNvPr>
              <p:cNvSpPr/>
              <p:nvPr/>
            </p:nvSpPr>
            <p:spPr>
              <a:xfrm>
                <a:off x="3446254" y="364971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5" name="Oval 454">
                <a:extLst>
                  <a:ext uri="{FF2B5EF4-FFF2-40B4-BE49-F238E27FC236}">
                    <a16:creationId xmlns:a16="http://schemas.microsoft.com/office/drawing/2014/main" id="{3F1F2413-0F30-4393-B970-C3FB77C4C17A}"/>
                  </a:ext>
                </a:extLst>
              </p:cNvPr>
              <p:cNvSpPr/>
              <p:nvPr/>
            </p:nvSpPr>
            <p:spPr>
              <a:xfrm>
                <a:off x="3443928" y="367222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6" name="Oval 455">
                <a:extLst>
                  <a:ext uri="{FF2B5EF4-FFF2-40B4-BE49-F238E27FC236}">
                    <a16:creationId xmlns:a16="http://schemas.microsoft.com/office/drawing/2014/main" id="{ECD97217-3AE9-4636-B7F8-C1E899D3CEA3}"/>
                  </a:ext>
                </a:extLst>
              </p:cNvPr>
              <p:cNvSpPr/>
              <p:nvPr/>
            </p:nvSpPr>
            <p:spPr>
              <a:xfrm>
                <a:off x="3540134" y="362001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7" name="Oval 456">
                <a:extLst>
                  <a:ext uri="{FF2B5EF4-FFF2-40B4-BE49-F238E27FC236}">
                    <a16:creationId xmlns:a16="http://schemas.microsoft.com/office/drawing/2014/main" id="{89E834CB-F6FE-4A8E-82EE-2FDC69345AA0}"/>
                  </a:ext>
                </a:extLst>
              </p:cNvPr>
              <p:cNvSpPr/>
              <p:nvPr/>
            </p:nvSpPr>
            <p:spPr>
              <a:xfrm>
                <a:off x="3538127" y="3660518"/>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8" name="Oval 457">
                <a:extLst>
                  <a:ext uri="{FF2B5EF4-FFF2-40B4-BE49-F238E27FC236}">
                    <a16:creationId xmlns:a16="http://schemas.microsoft.com/office/drawing/2014/main" id="{781BD814-E555-409C-BF7E-F2F1FC0F4502}"/>
                  </a:ext>
                </a:extLst>
              </p:cNvPr>
              <p:cNvSpPr/>
              <p:nvPr/>
            </p:nvSpPr>
            <p:spPr>
              <a:xfrm>
                <a:off x="3640727" y="3906951"/>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59" name="Oval 458">
                <a:extLst>
                  <a:ext uri="{FF2B5EF4-FFF2-40B4-BE49-F238E27FC236}">
                    <a16:creationId xmlns:a16="http://schemas.microsoft.com/office/drawing/2014/main" id="{B4ACCC34-B3F5-4592-A071-26775D76F23B}"/>
                  </a:ext>
                </a:extLst>
              </p:cNvPr>
              <p:cNvSpPr/>
              <p:nvPr/>
            </p:nvSpPr>
            <p:spPr>
              <a:xfrm>
                <a:off x="3544301" y="3746073"/>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0" name="Oval 459">
                <a:extLst>
                  <a:ext uri="{FF2B5EF4-FFF2-40B4-BE49-F238E27FC236}">
                    <a16:creationId xmlns:a16="http://schemas.microsoft.com/office/drawing/2014/main" id="{7E23F062-1270-4919-8946-8AE748E058F0}"/>
                  </a:ext>
                </a:extLst>
              </p:cNvPr>
              <p:cNvSpPr/>
              <p:nvPr/>
            </p:nvSpPr>
            <p:spPr>
              <a:xfrm>
                <a:off x="3644391" y="3986675"/>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1" name="Oval 460">
                <a:extLst>
                  <a:ext uri="{FF2B5EF4-FFF2-40B4-BE49-F238E27FC236}">
                    <a16:creationId xmlns:a16="http://schemas.microsoft.com/office/drawing/2014/main" id="{E6D6F26A-AD70-431E-B91A-84B855F0DF0E}"/>
                  </a:ext>
                </a:extLst>
              </p:cNvPr>
              <p:cNvSpPr/>
              <p:nvPr/>
            </p:nvSpPr>
            <p:spPr>
              <a:xfrm>
                <a:off x="3643736" y="4034597"/>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2" name="Oval 461">
                <a:extLst>
                  <a:ext uri="{FF2B5EF4-FFF2-40B4-BE49-F238E27FC236}">
                    <a16:creationId xmlns:a16="http://schemas.microsoft.com/office/drawing/2014/main" id="{C69D4FFD-11FE-4C4D-BC56-C9AB9C47383A}"/>
                  </a:ext>
                </a:extLst>
              </p:cNvPr>
              <p:cNvSpPr/>
              <p:nvPr/>
            </p:nvSpPr>
            <p:spPr>
              <a:xfrm>
                <a:off x="3747819" y="404646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3" name="Oval 462">
                <a:extLst>
                  <a:ext uri="{FF2B5EF4-FFF2-40B4-BE49-F238E27FC236}">
                    <a16:creationId xmlns:a16="http://schemas.microsoft.com/office/drawing/2014/main" id="{5C89AB5F-9E9F-413D-80E7-DA507897F7E4}"/>
                  </a:ext>
                </a:extLst>
              </p:cNvPr>
              <p:cNvSpPr/>
              <p:nvPr/>
            </p:nvSpPr>
            <p:spPr>
              <a:xfrm>
                <a:off x="3744958" y="4136014"/>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4" name="Oval 463">
                <a:extLst>
                  <a:ext uri="{FF2B5EF4-FFF2-40B4-BE49-F238E27FC236}">
                    <a16:creationId xmlns:a16="http://schemas.microsoft.com/office/drawing/2014/main" id="{A23B66D1-0BE6-48AC-A558-BA2D87E64B65}"/>
                  </a:ext>
                </a:extLst>
              </p:cNvPr>
              <p:cNvSpPr/>
              <p:nvPr/>
            </p:nvSpPr>
            <p:spPr>
              <a:xfrm>
                <a:off x="3742419" y="426174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5" name="Oval 464">
                <a:extLst>
                  <a:ext uri="{FF2B5EF4-FFF2-40B4-BE49-F238E27FC236}">
                    <a16:creationId xmlns:a16="http://schemas.microsoft.com/office/drawing/2014/main" id="{758B38D9-D69C-4A72-B927-FB25D9FD02AD}"/>
                  </a:ext>
                </a:extLst>
              </p:cNvPr>
              <p:cNvSpPr/>
              <p:nvPr/>
            </p:nvSpPr>
            <p:spPr>
              <a:xfrm>
                <a:off x="3945956" y="411140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6" name="Oval 465">
                <a:extLst>
                  <a:ext uri="{FF2B5EF4-FFF2-40B4-BE49-F238E27FC236}">
                    <a16:creationId xmlns:a16="http://schemas.microsoft.com/office/drawing/2014/main" id="{7D8B43CF-BE0D-4D5B-9496-CCD256CCEB02}"/>
                  </a:ext>
                </a:extLst>
              </p:cNvPr>
              <p:cNvSpPr/>
              <p:nvPr/>
            </p:nvSpPr>
            <p:spPr>
              <a:xfrm>
                <a:off x="3943186" y="425745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7" name="Oval 466">
                <a:extLst>
                  <a:ext uri="{FF2B5EF4-FFF2-40B4-BE49-F238E27FC236}">
                    <a16:creationId xmlns:a16="http://schemas.microsoft.com/office/drawing/2014/main" id="{BC22F01F-90A0-4CB4-AAFA-02F14F24E5FA}"/>
                  </a:ext>
                </a:extLst>
              </p:cNvPr>
              <p:cNvSpPr/>
              <p:nvPr/>
            </p:nvSpPr>
            <p:spPr>
              <a:xfrm>
                <a:off x="4149930" y="4260966"/>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8" name="Oval 467">
                <a:extLst>
                  <a:ext uri="{FF2B5EF4-FFF2-40B4-BE49-F238E27FC236}">
                    <a16:creationId xmlns:a16="http://schemas.microsoft.com/office/drawing/2014/main" id="{2A354952-DD01-4CB4-9078-DD995E5601DA}"/>
                  </a:ext>
                </a:extLst>
              </p:cNvPr>
              <p:cNvSpPr/>
              <p:nvPr/>
            </p:nvSpPr>
            <p:spPr>
              <a:xfrm>
                <a:off x="4839609" y="4263981"/>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69" name="Oval 468">
                <a:extLst>
                  <a:ext uri="{FF2B5EF4-FFF2-40B4-BE49-F238E27FC236}">
                    <a16:creationId xmlns:a16="http://schemas.microsoft.com/office/drawing/2014/main" id="{53599F64-1BDA-4330-B26D-A810B8936760}"/>
                  </a:ext>
                </a:extLst>
              </p:cNvPr>
              <p:cNvSpPr/>
              <p:nvPr/>
            </p:nvSpPr>
            <p:spPr>
              <a:xfrm>
                <a:off x="4837687" y="4127107"/>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70" name="Oval 469">
                <a:extLst>
                  <a:ext uri="{FF2B5EF4-FFF2-40B4-BE49-F238E27FC236}">
                    <a16:creationId xmlns:a16="http://schemas.microsoft.com/office/drawing/2014/main" id="{F60EF05B-8A59-4D02-B769-B11A0170E04D}"/>
                  </a:ext>
                </a:extLst>
              </p:cNvPr>
              <p:cNvSpPr/>
              <p:nvPr/>
            </p:nvSpPr>
            <p:spPr>
              <a:xfrm>
                <a:off x="3448274" y="3751995"/>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71" name="Freeform: Shape 470">
                <a:extLst>
                  <a:ext uri="{FF2B5EF4-FFF2-40B4-BE49-F238E27FC236}">
                    <a16:creationId xmlns:a16="http://schemas.microsoft.com/office/drawing/2014/main" id="{C4317CB4-6B7D-4FB0-8476-58B7596DA209}"/>
                  </a:ext>
                </a:extLst>
              </p:cNvPr>
              <p:cNvSpPr/>
              <p:nvPr/>
            </p:nvSpPr>
            <p:spPr>
              <a:xfrm>
                <a:off x="3484959" y="3782616"/>
                <a:ext cx="1390650" cy="513159"/>
              </a:xfrm>
              <a:custGeom>
                <a:avLst/>
                <a:gdLst>
                  <a:gd name="connsiteX0" fmla="*/ 0 w 1390650"/>
                  <a:gd name="connsiteY0" fmla="*/ 0 h 513159"/>
                  <a:gd name="connsiteX1" fmla="*/ 97632 w 1390650"/>
                  <a:gd name="connsiteY1" fmla="*/ 3572 h 513159"/>
                  <a:gd name="connsiteX2" fmla="*/ 185738 w 1390650"/>
                  <a:gd name="connsiteY2" fmla="*/ 153590 h 513159"/>
                  <a:gd name="connsiteX3" fmla="*/ 290513 w 1390650"/>
                  <a:gd name="connsiteY3" fmla="*/ 506015 h 513159"/>
                  <a:gd name="connsiteX4" fmla="*/ 500063 w 1390650"/>
                  <a:gd name="connsiteY4" fmla="*/ 364331 h 513159"/>
                  <a:gd name="connsiteX5" fmla="*/ 688182 w 1390650"/>
                  <a:gd name="connsiteY5" fmla="*/ 498872 h 513159"/>
                  <a:gd name="connsiteX6" fmla="*/ 1035844 w 1390650"/>
                  <a:gd name="connsiteY6" fmla="*/ 513159 h 513159"/>
                  <a:gd name="connsiteX7" fmla="*/ 1390650 w 1390650"/>
                  <a:gd name="connsiteY7" fmla="*/ 429815 h 51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513159">
                    <a:moveTo>
                      <a:pt x="0" y="0"/>
                    </a:moveTo>
                    <a:lnTo>
                      <a:pt x="97632" y="3572"/>
                    </a:lnTo>
                    <a:lnTo>
                      <a:pt x="185738" y="153590"/>
                    </a:lnTo>
                    <a:lnTo>
                      <a:pt x="290513" y="506015"/>
                    </a:lnTo>
                    <a:lnTo>
                      <a:pt x="500063" y="364331"/>
                    </a:lnTo>
                    <a:lnTo>
                      <a:pt x="688182" y="498872"/>
                    </a:lnTo>
                    <a:lnTo>
                      <a:pt x="1035844" y="513159"/>
                    </a:lnTo>
                    <a:lnTo>
                      <a:pt x="1390650" y="429815"/>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4" name="Group 323">
              <a:extLst>
                <a:ext uri="{FF2B5EF4-FFF2-40B4-BE49-F238E27FC236}">
                  <a16:creationId xmlns:a16="http://schemas.microsoft.com/office/drawing/2014/main" id="{916B059A-7EC4-48E6-9E29-622A92F94A86}"/>
                </a:ext>
              </a:extLst>
            </p:cNvPr>
            <p:cNvGrpSpPr/>
            <p:nvPr/>
          </p:nvGrpSpPr>
          <p:grpSpPr>
            <a:xfrm>
              <a:off x="3440435" y="3293237"/>
              <a:ext cx="1467078" cy="1037592"/>
              <a:chOff x="3440435" y="3293237"/>
              <a:chExt cx="1467078" cy="1037592"/>
            </a:xfrm>
          </p:grpSpPr>
          <p:sp>
            <p:nvSpPr>
              <p:cNvPr id="390" name="Oval 389">
                <a:extLst>
                  <a:ext uri="{FF2B5EF4-FFF2-40B4-BE49-F238E27FC236}">
                    <a16:creationId xmlns:a16="http://schemas.microsoft.com/office/drawing/2014/main" id="{5A179914-E9EE-4352-9D9A-AC37E0208F7F}"/>
                  </a:ext>
                </a:extLst>
              </p:cNvPr>
              <p:cNvSpPr/>
              <p:nvPr/>
            </p:nvSpPr>
            <p:spPr>
              <a:xfrm>
                <a:off x="4835513" y="407540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1" name="Oval 390">
                <a:extLst>
                  <a:ext uri="{FF2B5EF4-FFF2-40B4-BE49-F238E27FC236}">
                    <a16:creationId xmlns:a16="http://schemas.microsoft.com/office/drawing/2014/main" id="{D3FDB0EE-BCD3-4383-AE2A-BF264FC6CA41}"/>
                  </a:ext>
                </a:extLst>
              </p:cNvPr>
              <p:cNvSpPr/>
              <p:nvPr/>
            </p:nvSpPr>
            <p:spPr>
              <a:xfrm>
                <a:off x="4835513" y="416667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2" name="Oval 391">
                <a:extLst>
                  <a:ext uri="{FF2B5EF4-FFF2-40B4-BE49-F238E27FC236}">
                    <a16:creationId xmlns:a16="http://schemas.microsoft.com/office/drawing/2014/main" id="{5D32CD8A-DF83-4136-963F-20859FB8256D}"/>
                  </a:ext>
                </a:extLst>
              </p:cNvPr>
              <p:cNvSpPr/>
              <p:nvPr/>
            </p:nvSpPr>
            <p:spPr>
              <a:xfrm>
                <a:off x="4480938" y="416036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3" name="Oval 392">
                <a:extLst>
                  <a:ext uri="{FF2B5EF4-FFF2-40B4-BE49-F238E27FC236}">
                    <a16:creationId xmlns:a16="http://schemas.microsoft.com/office/drawing/2014/main" id="{BCEA03FD-6F8A-41F0-B093-894ED99A0A33}"/>
                  </a:ext>
                </a:extLst>
              </p:cNvPr>
              <p:cNvSpPr/>
              <p:nvPr/>
            </p:nvSpPr>
            <p:spPr>
              <a:xfrm>
                <a:off x="4480938" y="425882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4" name="Oval 393">
                <a:extLst>
                  <a:ext uri="{FF2B5EF4-FFF2-40B4-BE49-F238E27FC236}">
                    <a16:creationId xmlns:a16="http://schemas.microsoft.com/office/drawing/2014/main" id="{A49E537B-03C1-4B2C-8FFC-A6E4CE371750}"/>
                  </a:ext>
                </a:extLst>
              </p:cNvPr>
              <p:cNvSpPr/>
              <p:nvPr/>
            </p:nvSpPr>
            <p:spPr>
              <a:xfrm>
                <a:off x="4480938" y="407131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5" name="Oval 394">
                <a:extLst>
                  <a:ext uri="{FF2B5EF4-FFF2-40B4-BE49-F238E27FC236}">
                    <a16:creationId xmlns:a16="http://schemas.microsoft.com/office/drawing/2014/main" id="{E534EF60-B6C1-424D-B66A-445C47147E79}"/>
                  </a:ext>
                </a:extLst>
              </p:cNvPr>
              <p:cNvSpPr/>
              <p:nvPr/>
            </p:nvSpPr>
            <p:spPr>
              <a:xfrm>
                <a:off x="4150971" y="406900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6" name="Oval 395">
                <a:extLst>
                  <a:ext uri="{FF2B5EF4-FFF2-40B4-BE49-F238E27FC236}">
                    <a16:creationId xmlns:a16="http://schemas.microsoft.com/office/drawing/2014/main" id="{E7754556-2F2F-4F06-9F29-42B33187E3C8}"/>
                  </a:ext>
                </a:extLst>
              </p:cNvPr>
              <p:cNvSpPr/>
              <p:nvPr/>
            </p:nvSpPr>
            <p:spPr>
              <a:xfrm>
                <a:off x="4150971" y="404155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7" name="Oval 396">
                <a:extLst>
                  <a:ext uri="{FF2B5EF4-FFF2-40B4-BE49-F238E27FC236}">
                    <a16:creationId xmlns:a16="http://schemas.microsoft.com/office/drawing/2014/main" id="{628672B3-7336-4719-B8E8-06ECE70CD27C}"/>
                  </a:ext>
                </a:extLst>
              </p:cNvPr>
              <p:cNvSpPr/>
              <p:nvPr/>
            </p:nvSpPr>
            <p:spPr>
              <a:xfrm>
                <a:off x="4150971" y="400555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8" name="Oval 397">
                <a:extLst>
                  <a:ext uri="{FF2B5EF4-FFF2-40B4-BE49-F238E27FC236}">
                    <a16:creationId xmlns:a16="http://schemas.microsoft.com/office/drawing/2014/main" id="{CCD86237-0705-4FA6-A0EB-67EA5FFC4646}"/>
                  </a:ext>
                </a:extLst>
              </p:cNvPr>
              <p:cNvSpPr/>
              <p:nvPr/>
            </p:nvSpPr>
            <p:spPr>
              <a:xfrm>
                <a:off x="3948655" y="403940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99" name="Oval 398">
                <a:extLst>
                  <a:ext uri="{FF2B5EF4-FFF2-40B4-BE49-F238E27FC236}">
                    <a16:creationId xmlns:a16="http://schemas.microsoft.com/office/drawing/2014/main" id="{47D9428B-C27A-44D7-A878-0D5FDB8A1EBA}"/>
                  </a:ext>
                </a:extLst>
              </p:cNvPr>
              <p:cNvSpPr/>
              <p:nvPr/>
            </p:nvSpPr>
            <p:spPr>
              <a:xfrm>
                <a:off x="3948655" y="402133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0" name="Oval 399">
                <a:extLst>
                  <a:ext uri="{FF2B5EF4-FFF2-40B4-BE49-F238E27FC236}">
                    <a16:creationId xmlns:a16="http://schemas.microsoft.com/office/drawing/2014/main" id="{00B6F17B-98E7-4E0D-AB42-C02403684B7E}"/>
                  </a:ext>
                </a:extLst>
              </p:cNvPr>
              <p:cNvSpPr/>
              <p:nvPr/>
            </p:nvSpPr>
            <p:spPr>
              <a:xfrm>
                <a:off x="3948655" y="399274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1" name="Oval 400">
                <a:extLst>
                  <a:ext uri="{FF2B5EF4-FFF2-40B4-BE49-F238E27FC236}">
                    <a16:creationId xmlns:a16="http://schemas.microsoft.com/office/drawing/2014/main" id="{67C39A4A-17C3-49B4-BB2A-455D2CF8F2A1}"/>
                  </a:ext>
                </a:extLst>
              </p:cNvPr>
              <p:cNvSpPr/>
              <p:nvPr/>
            </p:nvSpPr>
            <p:spPr>
              <a:xfrm>
                <a:off x="3948655" y="397103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2" name="Oval 401">
                <a:extLst>
                  <a:ext uri="{FF2B5EF4-FFF2-40B4-BE49-F238E27FC236}">
                    <a16:creationId xmlns:a16="http://schemas.microsoft.com/office/drawing/2014/main" id="{10E7D3D1-7673-4814-A4DC-1EA2BAE6CAD5}"/>
                  </a:ext>
                </a:extLst>
              </p:cNvPr>
              <p:cNvSpPr/>
              <p:nvPr/>
            </p:nvSpPr>
            <p:spPr>
              <a:xfrm>
                <a:off x="3742419" y="390634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3" name="Oval 402">
                <a:extLst>
                  <a:ext uri="{FF2B5EF4-FFF2-40B4-BE49-F238E27FC236}">
                    <a16:creationId xmlns:a16="http://schemas.microsoft.com/office/drawing/2014/main" id="{41B4CD3B-F4FC-4C50-95C6-F324AD511EA7}"/>
                  </a:ext>
                </a:extLst>
              </p:cNvPr>
              <p:cNvSpPr/>
              <p:nvPr/>
            </p:nvSpPr>
            <p:spPr>
              <a:xfrm>
                <a:off x="3742419" y="388507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4" name="Oval 403">
                <a:extLst>
                  <a:ext uri="{FF2B5EF4-FFF2-40B4-BE49-F238E27FC236}">
                    <a16:creationId xmlns:a16="http://schemas.microsoft.com/office/drawing/2014/main" id="{F71275DC-9F80-4739-9BBB-10639428848E}"/>
                  </a:ext>
                </a:extLst>
              </p:cNvPr>
              <p:cNvSpPr/>
              <p:nvPr/>
            </p:nvSpPr>
            <p:spPr>
              <a:xfrm>
                <a:off x="3440435" y="33930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5" name="Oval 404">
                <a:extLst>
                  <a:ext uri="{FF2B5EF4-FFF2-40B4-BE49-F238E27FC236}">
                    <a16:creationId xmlns:a16="http://schemas.microsoft.com/office/drawing/2014/main" id="{F0A144D7-F7B0-432F-8F88-6962B899282D}"/>
                  </a:ext>
                </a:extLst>
              </p:cNvPr>
              <p:cNvSpPr/>
              <p:nvPr/>
            </p:nvSpPr>
            <p:spPr>
              <a:xfrm>
                <a:off x="3440435" y="3353991"/>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6" name="Oval 405">
                <a:extLst>
                  <a:ext uri="{FF2B5EF4-FFF2-40B4-BE49-F238E27FC236}">
                    <a16:creationId xmlns:a16="http://schemas.microsoft.com/office/drawing/2014/main" id="{2221040B-F5FB-4AF4-8B42-CCCFB8BE3511}"/>
                  </a:ext>
                </a:extLst>
              </p:cNvPr>
              <p:cNvSpPr/>
              <p:nvPr/>
            </p:nvSpPr>
            <p:spPr>
              <a:xfrm>
                <a:off x="3440435" y="330943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7" name="Oval 406">
                <a:extLst>
                  <a:ext uri="{FF2B5EF4-FFF2-40B4-BE49-F238E27FC236}">
                    <a16:creationId xmlns:a16="http://schemas.microsoft.com/office/drawing/2014/main" id="{A9C58B41-2054-49ED-A6C3-FA1ED5A8BB22}"/>
                  </a:ext>
                </a:extLst>
              </p:cNvPr>
              <p:cNvSpPr/>
              <p:nvPr/>
            </p:nvSpPr>
            <p:spPr>
              <a:xfrm>
                <a:off x="3440435" y="3293237"/>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8" name="Oval 407">
                <a:extLst>
                  <a:ext uri="{FF2B5EF4-FFF2-40B4-BE49-F238E27FC236}">
                    <a16:creationId xmlns:a16="http://schemas.microsoft.com/office/drawing/2014/main" id="{E7E3AE8A-9C73-44D7-9C56-08E4FA180D54}"/>
                  </a:ext>
                </a:extLst>
              </p:cNvPr>
              <p:cNvSpPr/>
              <p:nvPr/>
            </p:nvSpPr>
            <p:spPr>
              <a:xfrm>
                <a:off x="3541031" y="335995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09" name="Oval 408">
                <a:extLst>
                  <a:ext uri="{FF2B5EF4-FFF2-40B4-BE49-F238E27FC236}">
                    <a16:creationId xmlns:a16="http://schemas.microsoft.com/office/drawing/2014/main" id="{8404DCBF-5CEA-4CAC-994F-B37095E1CCB4}"/>
                  </a:ext>
                </a:extLst>
              </p:cNvPr>
              <p:cNvSpPr/>
              <p:nvPr/>
            </p:nvSpPr>
            <p:spPr>
              <a:xfrm>
                <a:off x="3541031" y="338448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10" name="Oval 409">
                <a:extLst>
                  <a:ext uri="{FF2B5EF4-FFF2-40B4-BE49-F238E27FC236}">
                    <a16:creationId xmlns:a16="http://schemas.microsoft.com/office/drawing/2014/main" id="{A66DCFFD-9523-4326-A0F2-DFDCE2EFCC54}"/>
                  </a:ext>
                </a:extLst>
              </p:cNvPr>
              <p:cNvSpPr/>
              <p:nvPr/>
            </p:nvSpPr>
            <p:spPr>
              <a:xfrm>
                <a:off x="3541031" y="341125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11" name="Freeform: Shape 410">
                <a:extLst>
                  <a:ext uri="{FF2B5EF4-FFF2-40B4-BE49-F238E27FC236}">
                    <a16:creationId xmlns:a16="http://schemas.microsoft.com/office/drawing/2014/main" id="{5E8AA06C-A9D4-4F8E-A365-6A13E32A4435}"/>
                  </a:ext>
                </a:extLst>
              </p:cNvPr>
              <p:cNvSpPr/>
              <p:nvPr/>
            </p:nvSpPr>
            <p:spPr>
              <a:xfrm>
                <a:off x="3481388" y="3327797"/>
                <a:ext cx="1394221" cy="878681"/>
              </a:xfrm>
              <a:custGeom>
                <a:avLst/>
                <a:gdLst>
                  <a:gd name="connsiteX0" fmla="*/ 0 w 1394221"/>
                  <a:gd name="connsiteY0" fmla="*/ 0 h 878681"/>
                  <a:gd name="connsiteX1" fmla="*/ 90487 w 1394221"/>
                  <a:gd name="connsiteY1" fmla="*/ 58341 h 878681"/>
                  <a:gd name="connsiteX2" fmla="*/ 186928 w 1394221"/>
                  <a:gd name="connsiteY2" fmla="*/ 417909 h 878681"/>
                  <a:gd name="connsiteX3" fmla="*/ 291703 w 1394221"/>
                  <a:gd name="connsiteY3" fmla="*/ 560784 h 878681"/>
                  <a:gd name="connsiteX4" fmla="*/ 506015 w 1394221"/>
                  <a:gd name="connsiteY4" fmla="*/ 678656 h 878681"/>
                  <a:gd name="connsiteX5" fmla="*/ 690562 w 1394221"/>
                  <a:gd name="connsiteY5" fmla="*/ 748903 h 878681"/>
                  <a:gd name="connsiteX6" fmla="*/ 1038225 w 1394221"/>
                  <a:gd name="connsiteY6" fmla="*/ 775097 h 878681"/>
                  <a:gd name="connsiteX7" fmla="*/ 1394221 w 1394221"/>
                  <a:gd name="connsiteY7" fmla="*/ 878681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221" h="878681">
                    <a:moveTo>
                      <a:pt x="0" y="0"/>
                    </a:moveTo>
                    <a:lnTo>
                      <a:pt x="90487" y="58341"/>
                    </a:lnTo>
                    <a:lnTo>
                      <a:pt x="186928" y="417909"/>
                    </a:lnTo>
                    <a:lnTo>
                      <a:pt x="291703" y="560784"/>
                    </a:lnTo>
                    <a:lnTo>
                      <a:pt x="506015" y="678656"/>
                    </a:lnTo>
                    <a:lnTo>
                      <a:pt x="690562" y="748903"/>
                    </a:lnTo>
                    <a:lnTo>
                      <a:pt x="1038225" y="775097"/>
                    </a:lnTo>
                    <a:lnTo>
                      <a:pt x="1394221" y="878681"/>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reeform: Shape 411">
                <a:extLst>
                  <a:ext uri="{FF2B5EF4-FFF2-40B4-BE49-F238E27FC236}">
                    <a16:creationId xmlns:a16="http://schemas.microsoft.com/office/drawing/2014/main" id="{719295C7-2512-470C-B746-BC9065C6F451}"/>
                  </a:ext>
                </a:extLst>
              </p:cNvPr>
              <p:cNvSpPr/>
              <p:nvPr/>
            </p:nvSpPr>
            <p:spPr>
              <a:xfrm>
                <a:off x="3471863" y="3346847"/>
                <a:ext cx="1045368" cy="950119"/>
              </a:xfrm>
              <a:custGeom>
                <a:avLst/>
                <a:gdLst>
                  <a:gd name="connsiteX0" fmla="*/ 0 w 1045368"/>
                  <a:gd name="connsiteY0" fmla="*/ 0 h 950119"/>
                  <a:gd name="connsiteX1" fmla="*/ 85725 w 1045368"/>
                  <a:gd name="connsiteY1" fmla="*/ 47625 h 950119"/>
                  <a:gd name="connsiteX2" fmla="*/ 203596 w 1045368"/>
                  <a:gd name="connsiteY2" fmla="*/ 417909 h 950119"/>
                  <a:gd name="connsiteX3" fmla="*/ 295275 w 1045368"/>
                  <a:gd name="connsiteY3" fmla="*/ 565547 h 950119"/>
                  <a:gd name="connsiteX4" fmla="*/ 501253 w 1045368"/>
                  <a:gd name="connsiteY4" fmla="*/ 665559 h 950119"/>
                  <a:gd name="connsiteX5" fmla="*/ 707231 w 1045368"/>
                  <a:gd name="connsiteY5" fmla="*/ 692944 h 950119"/>
                  <a:gd name="connsiteX6" fmla="*/ 1045368 w 1045368"/>
                  <a:gd name="connsiteY6" fmla="*/ 950119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368" h="950119">
                    <a:moveTo>
                      <a:pt x="0" y="0"/>
                    </a:moveTo>
                    <a:lnTo>
                      <a:pt x="85725" y="47625"/>
                    </a:lnTo>
                    <a:lnTo>
                      <a:pt x="203596" y="417909"/>
                    </a:lnTo>
                    <a:lnTo>
                      <a:pt x="295275" y="565547"/>
                    </a:lnTo>
                    <a:lnTo>
                      <a:pt x="501253" y="665559"/>
                    </a:lnTo>
                    <a:lnTo>
                      <a:pt x="707231" y="692944"/>
                    </a:lnTo>
                    <a:lnTo>
                      <a:pt x="1045368" y="950119"/>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Freeform: Shape 412">
                <a:extLst>
                  <a:ext uri="{FF2B5EF4-FFF2-40B4-BE49-F238E27FC236}">
                    <a16:creationId xmlns:a16="http://schemas.microsoft.com/office/drawing/2014/main" id="{C4722441-34C4-4CC0-B3F6-86981256BB0D}"/>
                  </a:ext>
                </a:extLst>
              </p:cNvPr>
              <p:cNvSpPr/>
              <p:nvPr/>
            </p:nvSpPr>
            <p:spPr>
              <a:xfrm>
                <a:off x="3477816" y="3382566"/>
                <a:ext cx="1402556" cy="815578"/>
              </a:xfrm>
              <a:custGeom>
                <a:avLst/>
                <a:gdLst>
                  <a:gd name="connsiteX0" fmla="*/ 0 w 1402556"/>
                  <a:gd name="connsiteY0" fmla="*/ 0 h 815578"/>
                  <a:gd name="connsiteX1" fmla="*/ 80962 w 1402556"/>
                  <a:gd name="connsiteY1" fmla="*/ 14287 h 815578"/>
                  <a:gd name="connsiteX2" fmla="*/ 200025 w 1402556"/>
                  <a:gd name="connsiteY2" fmla="*/ 408384 h 815578"/>
                  <a:gd name="connsiteX3" fmla="*/ 317897 w 1402556"/>
                  <a:gd name="connsiteY3" fmla="*/ 563165 h 815578"/>
                  <a:gd name="connsiteX4" fmla="*/ 489347 w 1402556"/>
                  <a:gd name="connsiteY4" fmla="*/ 635793 h 815578"/>
                  <a:gd name="connsiteX5" fmla="*/ 709612 w 1402556"/>
                  <a:gd name="connsiteY5" fmla="*/ 703659 h 815578"/>
                  <a:gd name="connsiteX6" fmla="*/ 1038225 w 1402556"/>
                  <a:gd name="connsiteY6" fmla="*/ 815578 h 815578"/>
                  <a:gd name="connsiteX7" fmla="*/ 1402556 w 1402556"/>
                  <a:gd name="connsiteY7" fmla="*/ 729853 h 81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2556" h="815578">
                    <a:moveTo>
                      <a:pt x="0" y="0"/>
                    </a:moveTo>
                    <a:lnTo>
                      <a:pt x="80962" y="14287"/>
                    </a:lnTo>
                    <a:lnTo>
                      <a:pt x="200025" y="408384"/>
                    </a:lnTo>
                    <a:lnTo>
                      <a:pt x="317897" y="563165"/>
                    </a:lnTo>
                    <a:lnTo>
                      <a:pt x="489347" y="635793"/>
                    </a:lnTo>
                    <a:lnTo>
                      <a:pt x="709612" y="703659"/>
                    </a:lnTo>
                    <a:lnTo>
                      <a:pt x="1038225" y="815578"/>
                    </a:lnTo>
                    <a:lnTo>
                      <a:pt x="1402556" y="72985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reeform: Shape 448">
                <a:extLst>
                  <a:ext uri="{FF2B5EF4-FFF2-40B4-BE49-F238E27FC236}">
                    <a16:creationId xmlns:a16="http://schemas.microsoft.com/office/drawing/2014/main" id="{EA2FC5A4-0FD6-47D4-8AB8-7C5D10A2491D}"/>
                  </a:ext>
                </a:extLst>
              </p:cNvPr>
              <p:cNvSpPr/>
              <p:nvPr/>
            </p:nvSpPr>
            <p:spPr>
              <a:xfrm>
                <a:off x="3479006" y="3429000"/>
                <a:ext cx="511969" cy="628650"/>
              </a:xfrm>
              <a:custGeom>
                <a:avLst/>
                <a:gdLst>
                  <a:gd name="connsiteX0" fmla="*/ 0 w 511969"/>
                  <a:gd name="connsiteY0" fmla="*/ 7144 h 628650"/>
                  <a:gd name="connsiteX1" fmla="*/ 88107 w 511969"/>
                  <a:gd name="connsiteY1" fmla="*/ 0 h 628650"/>
                  <a:gd name="connsiteX2" fmla="*/ 203597 w 511969"/>
                  <a:gd name="connsiteY2" fmla="*/ 370284 h 628650"/>
                  <a:gd name="connsiteX3" fmla="*/ 302419 w 511969"/>
                  <a:gd name="connsiteY3" fmla="*/ 522684 h 628650"/>
                  <a:gd name="connsiteX4" fmla="*/ 502444 w 511969"/>
                  <a:gd name="connsiteY4" fmla="*/ 628650 h 628650"/>
                  <a:gd name="connsiteX5" fmla="*/ 511969 w 511969"/>
                  <a:gd name="connsiteY5" fmla="*/ 6286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969" h="628650">
                    <a:moveTo>
                      <a:pt x="0" y="7144"/>
                    </a:moveTo>
                    <a:lnTo>
                      <a:pt x="88107" y="0"/>
                    </a:lnTo>
                    <a:lnTo>
                      <a:pt x="203597" y="370284"/>
                    </a:lnTo>
                    <a:lnTo>
                      <a:pt x="302419" y="522684"/>
                    </a:lnTo>
                    <a:lnTo>
                      <a:pt x="502444" y="628650"/>
                    </a:lnTo>
                    <a:lnTo>
                      <a:pt x="511969" y="62865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5" name="Group 324">
              <a:extLst>
                <a:ext uri="{FF2B5EF4-FFF2-40B4-BE49-F238E27FC236}">
                  <a16:creationId xmlns:a16="http://schemas.microsoft.com/office/drawing/2014/main" id="{DD83FBE6-891A-48A1-826D-8B1F0388E0A5}"/>
                </a:ext>
              </a:extLst>
            </p:cNvPr>
            <p:cNvGrpSpPr/>
            <p:nvPr/>
          </p:nvGrpSpPr>
          <p:grpSpPr>
            <a:xfrm>
              <a:off x="3452301" y="3586469"/>
              <a:ext cx="1456198" cy="257860"/>
              <a:chOff x="3452301" y="3586469"/>
              <a:chExt cx="1456198" cy="257860"/>
            </a:xfrm>
          </p:grpSpPr>
          <p:sp>
            <p:nvSpPr>
              <p:cNvPr id="327" name="Oval 326">
                <a:extLst>
                  <a:ext uri="{FF2B5EF4-FFF2-40B4-BE49-F238E27FC236}">
                    <a16:creationId xmlns:a16="http://schemas.microsoft.com/office/drawing/2014/main" id="{A91F6714-44FF-4DEF-AA9E-F8233096F3AB}"/>
                  </a:ext>
                </a:extLst>
              </p:cNvPr>
              <p:cNvSpPr/>
              <p:nvPr/>
            </p:nvSpPr>
            <p:spPr>
              <a:xfrm>
                <a:off x="4836499" y="3639290"/>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35" name="Oval 334">
                <a:extLst>
                  <a:ext uri="{FF2B5EF4-FFF2-40B4-BE49-F238E27FC236}">
                    <a16:creationId xmlns:a16="http://schemas.microsoft.com/office/drawing/2014/main" id="{EC6316D4-4E7D-4C4A-A425-9CA8D7260C13}"/>
                  </a:ext>
                </a:extLst>
              </p:cNvPr>
              <p:cNvSpPr/>
              <p:nvPr/>
            </p:nvSpPr>
            <p:spPr>
              <a:xfrm>
                <a:off x="4480938" y="3653126"/>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78" name="Oval 377">
                <a:extLst>
                  <a:ext uri="{FF2B5EF4-FFF2-40B4-BE49-F238E27FC236}">
                    <a16:creationId xmlns:a16="http://schemas.microsoft.com/office/drawing/2014/main" id="{997D1C8D-D84D-4287-AE68-155EF14E3120}"/>
                  </a:ext>
                </a:extLst>
              </p:cNvPr>
              <p:cNvSpPr/>
              <p:nvPr/>
            </p:nvSpPr>
            <p:spPr>
              <a:xfrm>
                <a:off x="4149930" y="3639290"/>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79" name="Oval 378">
                <a:extLst>
                  <a:ext uri="{FF2B5EF4-FFF2-40B4-BE49-F238E27FC236}">
                    <a16:creationId xmlns:a16="http://schemas.microsoft.com/office/drawing/2014/main" id="{5592E3FE-8B6F-4B50-BDD4-7313862528FB}"/>
                  </a:ext>
                </a:extLst>
              </p:cNvPr>
              <p:cNvSpPr/>
              <p:nvPr/>
            </p:nvSpPr>
            <p:spPr>
              <a:xfrm>
                <a:off x="3944124" y="3647508"/>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0" name="Oval 379">
                <a:extLst>
                  <a:ext uri="{FF2B5EF4-FFF2-40B4-BE49-F238E27FC236}">
                    <a16:creationId xmlns:a16="http://schemas.microsoft.com/office/drawing/2014/main" id="{9C20AC61-EF99-4C1C-86F1-E4C3BA48FA6B}"/>
                  </a:ext>
                </a:extLst>
              </p:cNvPr>
              <p:cNvSpPr/>
              <p:nvPr/>
            </p:nvSpPr>
            <p:spPr>
              <a:xfrm>
                <a:off x="3744958" y="3729122"/>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1" name="Oval 380">
                <a:extLst>
                  <a:ext uri="{FF2B5EF4-FFF2-40B4-BE49-F238E27FC236}">
                    <a16:creationId xmlns:a16="http://schemas.microsoft.com/office/drawing/2014/main" id="{B643EDB1-BF09-4042-B308-71D15A338957}"/>
                  </a:ext>
                </a:extLst>
              </p:cNvPr>
              <p:cNvSpPr/>
              <p:nvPr/>
            </p:nvSpPr>
            <p:spPr>
              <a:xfrm>
                <a:off x="3644391" y="3656016"/>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2" name="Oval 381">
                <a:extLst>
                  <a:ext uri="{FF2B5EF4-FFF2-40B4-BE49-F238E27FC236}">
                    <a16:creationId xmlns:a16="http://schemas.microsoft.com/office/drawing/2014/main" id="{6FE4AE21-5707-4703-89CB-20D8C801C6CA}"/>
                  </a:ext>
                </a:extLst>
              </p:cNvPr>
              <p:cNvSpPr/>
              <p:nvPr/>
            </p:nvSpPr>
            <p:spPr>
              <a:xfrm>
                <a:off x="4836499" y="3685063"/>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3" name="Oval 382">
                <a:extLst>
                  <a:ext uri="{FF2B5EF4-FFF2-40B4-BE49-F238E27FC236}">
                    <a16:creationId xmlns:a16="http://schemas.microsoft.com/office/drawing/2014/main" id="{FDAAA7CA-5FC1-4058-BCEF-291FD1CC622C}"/>
                  </a:ext>
                </a:extLst>
              </p:cNvPr>
              <p:cNvSpPr/>
              <p:nvPr/>
            </p:nvSpPr>
            <p:spPr>
              <a:xfrm>
                <a:off x="4480938" y="3683508"/>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4" name="Oval 383">
                <a:extLst>
                  <a:ext uri="{FF2B5EF4-FFF2-40B4-BE49-F238E27FC236}">
                    <a16:creationId xmlns:a16="http://schemas.microsoft.com/office/drawing/2014/main" id="{5B0E4669-0497-4CB6-A384-5C2EFABF1F28}"/>
                  </a:ext>
                </a:extLst>
              </p:cNvPr>
              <p:cNvSpPr/>
              <p:nvPr/>
            </p:nvSpPr>
            <p:spPr>
              <a:xfrm>
                <a:off x="3744958" y="3651587"/>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5" name="Oval 384">
                <a:extLst>
                  <a:ext uri="{FF2B5EF4-FFF2-40B4-BE49-F238E27FC236}">
                    <a16:creationId xmlns:a16="http://schemas.microsoft.com/office/drawing/2014/main" id="{D405F442-A1C4-4913-A846-6C03462EC217}"/>
                  </a:ext>
                </a:extLst>
              </p:cNvPr>
              <p:cNvSpPr/>
              <p:nvPr/>
            </p:nvSpPr>
            <p:spPr>
              <a:xfrm>
                <a:off x="3540134" y="3586469"/>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6" name="Oval 385">
                <a:extLst>
                  <a:ext uri="{FF2B5EF4-FFF2-40B4-BE49-F238E27FC236}">
                    <a16:creationId xmlns:a16="http://schemas.microsoft.com/office/drawing/2014/main" id="{DB782CCC-5683-4D47-AB3E-6CFB6635A658}"/>
                  </a:ext>
                </a:extLst>
              </p:cNvPr>
              <p:cNvSpPr/>
              <p:nvPr/>
            </p:nvSpPr>
            <p:spPr>
              <a:xfrm>
                <a:off x="3543705" y="3772329"/>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7" name="Oval 386">
                <a:extLst>
                  <a:ext uri="{FF2B5EF4-FFF2-40B4-BE49-F238E27FC236}">
                    <a16:creationId xmlns:a16="http://schemas.microsoft.com/office/drawing/2014/main" id="{36E23CA5-5085-4A3D-9725-142C553D45AA}"/>
                  </a:ext>
                </a:extLst>
              </p:cNvPr>
              <p:cNvSpPr/>
              <p:nvPr/>
            </p:nvSpPr>
            <p:spPr>
              <a:xfrm>
                <a:off x="3452301" y="3745724"/>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388" name="Freeform: Shape 387">
                <a:extLst>
                  <a:ext uri="{FF2B5EF4-FFF2-40B4-BE49-F238E27FC236}">
                    <a16:creationId xmlns:a16="http://schemas.microsoft.com/office/drawing/2014/main" id="{BCEE1BA9-58EF-4F75-8ECF-EA53869A376D}"/>
                  </a:ext>
                </a:extLst>
              </p:cNvPr>
              <p:cNvSpPr/>
              <p:nvPr/>
            </p:nvSpPr>
            <p:spPr>
              <a:xfrm>
                <a:off x="3487738" y="3674269"/>
                <a:ext cx="1393031" cy="135731"/>
              </a:xfrm>
              <a:custGeom>
                <a:avLst/>
                <a:gdLst>
                  <a:gd name="connsiteX0" fmla="*/ 0 w 1390650"/>
                  <a:gd name="connsiteY0" fmla="*/ 106362 h 134937"/>
                  <a:gd name="connsiteX1" fmla="*/ 103187 w 1390650"/>
                  <a:gd name="connsiteY1" fmla="*/ 134937 h 134937"/>
                  <a:gd name="connsiteX2" fmla="*/ 193675 w 1390650"/>
                  <a:gd name="connsiteY2" fmla="*/ 22225 h 134937"/>
                  <a:gd name="connsiteX3" fmla="*/ 295275 w 1390650"/>
                  <a:gd name="connsiteY3" fmla="*/ 93662 h 134937"/>
                  <a:gd name="connsiteX4" fmla="*/ 496887 w 1390650"/>
                  <a:gd name="connsiteY4" fmla="*/ 0 h 134937"/>
                  <a:gd name="connsiteX5" fmla="*/ 706437 w 1390650"/>
                  <a:gd name="connsiteY5" fmla="*/ 6350 h 134937"/>
                  <a:gd name="connsiteX6" fmla="*/ 1035050 w 1390650"/>
                  <a:gd name="connsiteY6" fmla="*/ 46037 h 134937"/>
                  <a:gd name="connsiteX7" fmla="*/ 1390650 w 1390650"/>
                  <a:gd name="connsiteY7" fmla="*/ 50800 h 134937"/>
                  <a:gd name="connsiteX0" fmla="*/ 0 w 1393031"/>
                  <a:gd name="connsiteY0" fmla="*/ 106362 h 134937"/>
                  <a:gd name="connsiteX1" fmla="*/ 103187 w 1393031"/>
                  <a:gd name="connsiteY1" fmla="*/ 134937 h 134937"/>
                  <a:gd name="connsiteX2" fmla="*/ 193675 w 1393031"/>
                  <a:gd name="connsiteY2" fmla="*/ 22225 h 134937"/>
                  <a:gd name="connsiteX3" fmla="*/ 295275 w 1393031"/>
                  <a:gd name="connsiteY3" fmla="*/ 93662 h 134937"/>
                  <a:gd name="connsiteX4" fmla="*/ 496887 w 1393031"/>
                  <a:gd name="connsiteY4" fmla="*/ 0 h 134937"/>
                  <a:gd name="connsiteX5" fmla="*/ 706437 w 1393031"/>
                  <a:gd name="connsiteY5" fmla="*/ 6350 h 134937"/>
                  <a:gd name="connsiteX6" fmla="*/ 1035050 w 1393031"/>
                  <a:gd name="connsiteY6" fmla="*/ 46037 h 134937"/>
                  <a:gd name="connsiteX7" fmla="*/ 1393031 w 1393031"/>
                  <a:gd name="connsiteY7" fmla="*/ 35322 h 134937"/>
                  <a:gd name="connsiteX0" fmla="*/ 0 w 1393031"/>
                  <a:gd name="connsiteY0" fmla="*/ 107156 h 135731"/>
                  <a:gd name="connsiteX1" fmla="*/ 103187 w 1393031"/>
                  <a:gd name="connsiteY1" fmla="*/ 135731 h 135731"/>
                  <a:gd name="connsiteX2" fmla="*/ 193675 w 1393031"/>
                  <a:gd name="connsiteY2" fmla="*/ 23019 h 135731"/>
                  <a:gd name="connsiteX3" fmla="*/ 295275 w 1393031"/>
                  <a:gd name="connsiteY3" fmla="*/ 94456 h 135731"/>
                  <a:gd name="connsiteX4" fmla="*/ 496887 w 1393031"/>
                  <a:gd name="connsiteY4" fmla="*/ 794 h 135731"/>
                  <a:gd name="connsiteX5" fmla="*/ 706437 w 1393031"/>
                  <a:gd name="connsiteY5" fmla="*/ 0 h 135731"/>
                  <a:gd name="connsiteX6" fmla="*/ 1035050 w 1393031"/>
                  <a:gd name="connsiteY6" fmla="*/ 46831 h 135731"/>
                  <a:gd name="connsiteX7" fmla="*/ 1393031 w 1393031"/>
                  <a:gd name="connsiteY7" fmla="*/ 36116 h 135731"/>
                  <a:gd name="connsiteX0" fmla="*/ 0 w 1393031"/>
                  <a:gd name="connsiteY0" fmla="*/ 107156 h 135731"/>
                  <a:gd name="connsiteX1" fmla="*/ 103187 w 1393031"/>
                  <a:gd name="connsiteY1" fmla="*/ 135731 h 135731"/>
                  <a:gd name="connsiteX2" fmla="*/ 193675 w 1393031"/>
                  <a:gd name="connsiteY2" fmla="*/ 23019 h 135731"/>
                  <a:gd name="connsiteX3" fmla="*/ 295275 w 1393031"/>
                  <a:gd name="connsiteY3" fmla="*/ 94456 h 135731"/>
                  <a:gd name="connsiteX4" fmla="*/ 496887 w 1393031"/>
                  <a:gd name="connsiteY4" fmla="*/ 794 h 135731"/>
                  <a:gd name="connsiteX5" fmla="*/ 706437 w 1393031"/>
                  <a:gd name="connsiteY5" fmla="*/ 0 h 135731"/>
                  <a:gd name="connsiteX6" fmla="*/ 1033860 w 1393031"/>
                  <a:gd name="connsiteY6" fmla="*/ 42069 h 135731"/>
                  <a:gd name="connsiteX7" fmla="*/ 1393031 w 1393031"/>
                  <a:gd name="connsiteY7" fmla="*/ 36116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031" h="135731">
                    <a:moveTo>
                      <a:pt x="0" y="107156"/>
                    </a:moveTo>
                    <a:lnTo>
                      <a:pt x="103187" y="135731"/>
                    </a:lnTo>
                    <a:lnTo>
                      <a:pt x="193675" y="23019"/>
                    </a:lnTo>
                    <a:lnTo>
                      <a:pt x="295275" y="94456"/>
                    </a:lnTo>
                    <a:lnTo>
                      <a:pt x="496887" y="794"/>
                    </a:lnTo>
                    <a:lnTo>
                      <a:pt x="706437" y="0"/>
                    </a:lnTo>
                    <a:lnTo>
                      <a:pt x="1033860" y="42069"/>
                    </a:lnTo>
                    <a:lnTo>
                      <a:pt x="1393031" y="36116"/>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reeform: Shape 388">
                <a:extLst>
                  <a:ext uri="{FF2B5EF4-FFF2-40B4-BE49-F238E27FC236}">
                    <a16:creationId xmlns:a16="http://schemas.microsoft.com/office/drawing/2014/main" id="{EBD98E9A-095D-48D8-AB6D-FD231ED3582E}"/>
                  </a:ext>
                </a:extLst>
              </p:cNvPr>
              <p:cNvSpPr/>
              <p:nvPr/>
            </p:nvSpPr>
            <p:spPr>
              <a:xfrm>
                <a:off x="3568700" y="3617913"/>
                <a:ext cx="1308100" cy="68262"/>
              </a:xfrm>
              <a:custGeom>
                <a:avLst/>
                <a:gdLst>
                  <a:gd name="connsiteX0" fmla="*/ 0 w 1308100"/>
                  <a:gd name="connsiteY0" fmla="*/ 0 h 68262"/>
                  <a:gd name="connsiteX1" fmla="*/ 125413 w 1308100"/>
                  <a:gd name="connsiteY1" fmla="*/ 68262 h 68262"/>
                  <a:gd name="connsiteX2" fmla="*/ 215900 w 1308100"/>
                  <a:gd name="connsiteY2" fmla="*/ 68262 h 68262"/>
                  <a:gd name="connsiteX3" fmla="*/ 409575 w 1308100"/>
                  <a:gd name="connsiteY3" fmla="*/ 65087 h 68262"/>
                  <a:gd name="connsiteX4" fmla="*/ 617538 w 1308100"/>
                  <a:gd name="connsiteY4" fmla="*/ 52387 h 68262"/>
                  <a:gd name="connsiteX5" fmla="*/ 939800 w 1308100"/>
                  <a:gd name="connsiteY5" fmla="*/ 68262 h 68262"/>
                  <a:gd name="connsiteX6" fmla="*/ 1308100 w 1308100"/>
                  <a:gd name="connsiteY6" fmla="*/ 61912 h 6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100" h="68262">
                    <a:moveTo>
                      <a:pt x="0" y="0"/>
                    </a:moveTo>
                    <a:lnTo>
                      <a:pt x="125413" y="68262"/>
                    </a:lnTo>
                    <a:lnTo>
                      <a:pt x="215900" y="68262"/>
                    </a:lnTo>
                    <a:lnTo>
                      <a:pt x="409575" y="65087"/>
                    </a:lnTo>
                    <a:lnTo>
                      <a:pt x="617538" y="52387"/>
                    </a:lnTo>
                    <a:lnTo>
                      <a:pt x="939800" y="68262"/>
                    </a:lnTo>
                    <a:lnTo>
                      <a:pt x="1308100" y="61912"/>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6" name="Straight Connector 325">
              <a:extLst>
                <a:ext uri="{FF2B5EF4-FFF2-40B4-BE49-F238E27FC236}">
                  <a16:creationId xmlns:a16="http://schemas.microsoft.com/office/drawing/2014/main" id="{11ABFA31-52FF-4613-AC1E-2ED029C0E2CE}"/>
                </a:ext>
              </a:extLst>
            </p:cNvPr>
            <p:cNvCxnSpPr/>
            <p:nvPr/>
          </p:nvCxnSpPr>
          <p:spPr>
            <a:xfrm flipH="1">
              <a:off x="3428902" y="3284851"/>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7" name="Group 486">
            <a:extLst>
              <a:ext uri="{FF2B5EF4-FFF2-40B4-BE49-F238E27FC236}">
                <a16:creationId xmlns:a16="http://schemas.microsoft.com/office/drawing/2014/main" id="{28A11348-7D3C-4543-BBDE-C5F0A000158D}"/>
              </a:ext>
            </a:extLst>
          </p:cNvPr>
          <p:cNvGrpSpPr/>
          <p:nvPr/>
        </p:nvGrpSpPr>
        <p:grpSpPr>
          <a:xfrm>
            <a:off x="4676552" y="4509120"/>
            <a:ext cx="2178274" cy="1690282"/>
            <a:chOff x="2878551" y="4678342"/>
            <a:chExt cx="2178274" cy="1690282"/>
          </a:xfrm>
        </p:grpSpPr>
        <p:grpSp>
          <p:nvGrpSpPr>
            <p:cNvPr id="488" name="Group 487">
              <a:extLst>
                <a:ext uri="{FF2B5EF4-FFF2-40B4-BE49-F238E27FC236}">
                  <a16:creationId xmlns:a16="http://schemas.microsoft.com/office/drawing/2014/main" id="{D5991088-EA20-4F81-B45B-46444861D99D}"/>
                </a:ext>
              </a:extLst>
            </p:cNvPr>
            <p:cNvGrpSpPr/>
            <p:nvPr/>
          </p:nvGrpSpPr>
          <p:grpSpPr>
            <a:xfrm>
              <a:off x="2878551" y="4678342"/>
              <a:ext cx="2168656" cy="1690282"/>
              <a:chOff x="2980160" y="3047836"/>
              <a:chExt cx="2168656" cy="1690282"/>
            </a:xfrm>
          </p:grpSpPr>
          <p:graphicFrame>
            <p:nvGraphicFramePr>
              <p:cNvPr id="546" name="Chart 545">
                <a:extLst>
                  <a:ext uri="{FF2B5EF4-FFF2-40B4-BE49-F238E27FC236}">
                    <a16:creationId xmlns:a16="http://schemas.microsoft.com/office/drawing/2014/main" id="{8CB2C6B6-810B-471A-868A-CADE79D393E1}"/>
                  </a:ext>
                </a:extLst>
              </p:cNvPr>
              <p:cNvGraphicFramePr/>
              <p:nvPr>
                <p:extLst>
                  <p:ext uri="{D42A27DB-BD31-4B8C-83A1-F6EECF244321}">
                    <p14:modId xmlns:p14="http://schemas.microsoft.com/office/powerpoint/2010/main" val="1181231880"/>
                  </p:ext>
                </p:extLst>
              </p:nvPr>
            </p:nvGraphicFramePr>
            <p:xfrm>
              <a:off x="2980160" y="3058779"/>
              <a:ext cx="2168656" cy="1679339"/>
            </p:xfrm>
            <a:graphic>
              <a:graphicData uri="http://schemas.openxmlformats.org/drawingml/2006/chart">
                <c:chart xmlns:c="http://schemas.openxmlformats.org/drawingml/2006/chart" xmlns:r="http://schemas.openxmlformats.org/officeDocument/2006/relationships" r:id="rId36"/>
              </a:graphicData>
            </a:graphic>
          </p:graphicFrame>
          <p:sp>
            <p:nvSpPr>
              <p:cNvPr id="547" name="TextBox 546">
                <a:extLst>
                  <a:ext uri="{FF2B5EF4-FFF2-40B4-BE49-F238E27FC236}">
                    <a16:creationId xmlns:a16="http://schemas.microsoft.com/office/drawing/2014/main" id="{F11EBEE2-B36A-447B-9948-D11CB47C1B4D}"/>
                  </a:ext>
                </a:extLst>
              </p:cNvPr>
              <p:cNvSpPr txBox="1"/>
              <p:nvPr/>
            </p:nvSpPr>
            <p:spPr>
              <a:xfrm>
                <a:off x="3387687" y="3917706"/>
                <a:ext cx="385042" cy="253916"/>
              </a:xfrm>
              <a:prstGeom prst="rect">
                <a:avLst/>
              </a:prstGeom>
              <a:noFill/>
            </p:spPr>
            <p:txBody>
              <a:bodyPr wrap="none" rtlCol="0">
                <a:spAutoFit/>
              </a:bodyPr>
              <a:lstStyle/>
              <a:p>
                <a:pPr algn="r"/>
                <a:r>
                  <a:rPr lang="en-GB" sz="1050" dirty="0"/>
                  <a:t>10</a:t>
                </a:r>
                <a:r>
                  <a:rPr lang="en-GB" sz="1050" baseline="30000" dirty="0"/>
                  <a:t>0</a:t>
                </a:r>
              </a:p>
            </p:txBody>
          </p:sp>
          <p:sp>
            <p:nvSpPr>
              <p:cNvPr id="548" name="TextBox 547">
                <a:extLst>
                  <a:ext uri="{FF2B5EF4-FFF2-40B4-BE49-F238E27FC236}">
                    <a16:creationId xmlns:a16="http://schemas.microsoft.com/office/drawing/2014/main" id="{7FCCC83D-B3DC-4B20-8E67-87566056BC85}"/>
                  </a:ext>
                </a:extLst>
              </p:cNvPr>
              <p:cNvSpPr txBox="1"/>
              <p:nvPr/>
            </p:nvSpPr>
            <p:spPr>
              <a:xfrm>
                <a:off x="3387687" y="3693972"/>
                <a:ext cx="385042" cy="253916"/>
              </a:xfrm>
              <a:prstGeom prst="rect">
                <a:avLst/>
              </a:prstGeom>
              <a:noFill/>
            </p:spPr>
            <p:txBody>
              <a:bodyPr wrap="none" rtlCol="0">
                <a:spAutoFit/>
              </a:bodyPr>
              <a:lstStyle/>
              <a:p>
                <a:pPr algn="r"/>
                <a:r>
                  <a:rPr lang="en-GB" sz="1050" dirty="0"/>
                  <a:t>10</a:t>
                </a:r>
                <a:r>
                  <a:rPr lang="en-GB" sz="1050" baseline="30000" dirty="0"/>
                  <a:t>1</a:t>
                </a:r>
              </a:p>
            </p:txBody>
          </p:sp>
          <p:sp>
            <p:nvSpPr>
              <p:cNvPr id="549" name="TextBox 548">
                <a:extLst>
                  <a:ext uri="{FF2B5EF4-FFF2-40B4-BE49-F238E27FC236}">
                    <a16:creationId xmlns:a16="http://schemas.microsoft.com/office/drawing/2014/main" id="{F5198452-FFCD-4AD6-A316-E9FBB2FB95B2}"/>
                  </a:ext>
                </a:extLst>
              </p:cNvPr>
              <p:cNvSpPr txBox="1"/>
              <p:nvPr/>
            </p:nvSpPr>
            <p:spPr>
              <a:xfrm>
                <a:off x="3387687" y="3490434"/>
                <a:ext cx="385042" cy="253916"/>
              </a:xfrm>
              <a:prstGeom prst="rect">
                <a:avLst/>
              </a:prstGeom>
              <a:noFill/>
            </p:spPr>
            <p:txBody>
              <a:bodyPr wrap="none" rtlCol="0">
                <a:spAutoFit/>
              </a:bodyPr>
              <a:lstStyle/>
              <a:p>
                <a:pPr algn="r"/>
                <a:r>
                  <a:rPr lang="en-GB" sz="1050" dirty="0"/>
                  <a:t>10</a:t>
                </a:r>
                <a:r>
                  <a:rPr lang="en-GB" sz="1050" baseline="30000" dirty="0"/>
                  <a:t>2</a:t>
                </a:r>
              </a:p>
            </p:txBody>
          </p:sp>
          <p:sp>
            <p:nvSpPr>
              <p:cNvPr id="550" name="TextBox 549">
                <a:extLst>
                  <a:ext uri="{FF2B5EF4-FFF2-40B4-BE49-F238E27FC236}">
                    <a16:creationId xmlns:a16="http://schemas.microsoft.com/office/drawing/2014/main" id="{D38C868F-6CBB-41FD-8038-E627D60BE07B}"/>
                  </a:ext>
                </a:extLst>
              </p:cNvPr>
              <p:cNvSpPr txBox="1"/>
              <p:nvPr/>
            </p:nvSpPr>
            <p:spPr>
              <a:xfrm>
                <a:off x="3378069" y="3267194"/>
                <a:ext cx="394660" cy="261610"/>
              </a:xfrm>
              <a:prstGeom prst="rect">
                <a:avLst/>
              </a:prstGeom>
              <a:noFill/>
            </p:spPr>
            <p:txBody>
              <a:bodyPr wrap="none" rtlCol="0">
                <a:spAutoFit/>
              </a:bodyPr>
              <a:lstStyle/>
              <a:p>
                <a:pPr algn="r"/>
                <a:r>
                  <a:rPr lang="en-GB" sz="1050" dirty="0"/>
                  <a:t>10</a:t>
                </a:r>
                <a:r>
                  <a:rPr lang="en-GB" sz="1050" baseline="30000" dirty="0"/>
                  <a:t>3</a:t>
                </a:r>
              </a:p>
            </p:txBody>
          </p:sp>
          <p:sp>
            <p:nvSpPr>
              <p:cNvPr id="551" name="TextBox 550">
                <a:extLst>
                  <a:ext uri="{FF2B5EF4-FFF2-40B4-BE49-F238E27FC236}">
                    <a16:creationId xmlns:a16="http://schemas.microsoft.com/office/drawing/2014/main" id="{1F5BEB85-119A-440E-B07F-34F868B0EFA0}"/>
                  </a:ext>
                </a:extLst>
              </p:cNvPr>
              <p:cNvSpPr txBox="1"/>
              <p:nvPr/>
            </p:nvSpPr>
            <p:spPr>
              <a:xfrm>
                <a:off x="3387687" y="3047836"/>
                <a:ext cx="385042" cy="253916"/>
              </a:xfrm>
              <a:prstGeom prst="rect">
                <a:avLst/>
              </a:prstGeom>
              <a:noFill/>
            </p:spPr>
            <p:txBody>
              <a:bodyPr wrap="none" rtlCol="0">
                <a:spAutoFit/>
              </a:bodyPr>
              <a:lstStyle/>
              <a:p>
                <a:pPr algn="r"/>
                <a:r>
                  <a:rPr lang="en-GB" sz="1050" dirty="0"/>
                  <a:t>10</a:t>
                </a:r>
                <a:r>
                  <a:rPr lang="en-GB" sz="1050" baseline="30000" dirty="0"/>
                  <a:t>4</a:t>
                </a:r>
              </a:p>
            </p:txBody>
          </p:sp>
          <p:cxnSp>
            <p:nvCxnSpPr>
              <p:cNvPr id="552" name="Straight Connector 551">
                <a:extLst>
                  <a:ext uri="{FF2B5EF4-FFF2-40B4-BE49-F238E27FC236}">
                    <a16:creationId xmlns:a16="http://schemas.microsoft.com/office/drawing/2014/main" id="{F5289629-ECB4-489C-885E-0E341BF2C7B7}"/>
                  </a:ext>
                </a:extLst>
              </p:cNvPr>
              <p:cNvCxnSpPr/>
              <p:nvPr/>
            </p:nvCxnSpPr>
            <p:spPr>
              <a:xfrm flipH="1">
                <a:off x="3689276" y="3156371"/>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40E193E7-59C9-4BA9-A42C-80F18BD18B06}"/>
                  </a:ext>
                </a:extLst>
              </p:cNvPr>
              <p:cNvCxnSpPr/>
              <p:nvPr/>
            </p:nvCxnSpPr>
            <p:spPr>
              <a:xfrm flipH="1">
                <a:off x="3689276" y="4023408"/>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2641625C-055B-40F0-94E4-9CCDF017850B}"/>
                  </a:ext>
                </a:extLst>
              </p:cNvPr>
              <p:cNvCxnSpPr/>
              <p:nvPr/>
            </p:nvCxnSpPr>
            <p:spPr>
              <a:xfrm flipH="1">
                <a:off x="3689276" y="3377115"/>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503563B3-4199-4A7B-ACDC-3BA3B00D41B0}"/>
                  </a:ext>
                </a:extLst>
              </p:cNvPr>
              <p:cNvCxnSpPr/>
              <p:nvPr/>
            </p:nvCxnSpPr>
            <p:spPr>
              <a:xfrm flipH="1">
                <a:off x="3689276" y="3586353"/>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27328B4C-EC6B-450D-8D6C-C2FC3E1A7F7A}"/>
                  </a:ext>
                </a:extLst>
              </p:cNvPr>
              <p:cNvCxnSpPr/>
              <p:nvPr/>
            </p:nvCxnSpPr>
            <p:spPr>
              <a:xfrm flipH="1">
                <a:off x="3689276" y="3806673"/>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D3FAF019-E0F5-438E-B992-1A04BD28A791}"/>
                  </a:ext>
                </a:extLst>
              </p:cNvPr>
              <p:cNvCxnSpPr/>
              <p:nvPr/>
            </p:nvCxnSpPr>
            <p:spPr>
              <a:xfrm flipH="1">
                <a:off x="3686893" y="3099311"/>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9" name="Group 488">
              <a:extLst>
                <a:ext uri="{FF2B5EF4-FFF2-40B4-BE49-F238E27FC236}">
                  <a16:creationId xmlns:a16="http://schemas.microsoft.com/office/drawing/2014/main" id="{03255DFF-6969-464D-AC36-994CD9C30365}"/>
                </a:ext>
              </a:extLst>
            </p:cNvPr>
            <p:cNvGrpSpPr/>
            <p:nvPr/>
          </p:nvGrpSpPr>
          <p:grpSpPr>
            <a:xfrm>
              <a:off x="3594588" y="5157145"/>
              <a:ext cx="1462237" cy="296400"/>
              <a:chOff x="3594588" y="5157145"/>
              <a:chExt cx="1462237" cy="296400"/>
            </a:xfrm>
          </p:grpSpPr>
          <p:sp>
            <p:nvSpPr>
              <p:cNvPr id="532" name="Oval 531">
                <a:extLst>
                  <a:ext uri="{FF2B5EF4-FFF2-40B4-BE49-F238E27FC236}">
                    <a16:creationId xmlns:a16="http://schemas.microsoft.com/office/drawing/2014/main" id="{11CFEB82-BCD1-4A45-921D-FFFC9B2EE41D}"/>
                  </a:ext>
                </a:extLst>
              </p:cNvPr>
              <p:cNvSpPr/>
              <p:nvPr/>
            </p:nvSpPr>
            <p:spPr>
              <a:xfrm>
                <a:off x="4984825" y="519314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3" name="Oval 532">
                <a:extLst>
                  <a:ext uri="{FF2B5EF4-FFF2-40B4-BE49-F238E27FC236}">
                    <a16:creationId xmlns:a16="http://schemas.microsoft.com/office/drawing/2014/main" id="{569BB2D2-55EC-4F19-AFBD-DD4CD83DC33B}"/>
                  </a:ext>
                </a:extLst>
              </p:cNvPr>
              <p:cNvSpPr/>
              <p:nvPr/>
            </p:nvSpPr>
            <p:spPr>
              <a:xfrm>
                <a:off x="4984825" y="515714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4" name="Oval 533">
                <a:extLst>
                  <a:ext uri="{FF2B5EF4-FFF2-40B4-BE49-F238E27FC236}">
                    <a16:creationId xmlns:a16="http://schemas.microsoft.com/office/drawing/2014/main" id="{2A719C75-7D48-4C9C-8812-1F8F749AE53D}"/>
                  </a:ext>
                </a:extLst>
              </p:cNvPr>
              <p:cNvSpPr/>
              <p:nvPr/>
            </p:nvSpPr>
            <p:spPr>
              <a:xfrm>
                <a:off x="4632725" y="5215489"/>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5" name="Oval 534">
                <a:extLst>
                  <a:ext uri="{FF2B5EF4-FFF2-40B4-BE49-F238E27FC236}">
                    <a16:creationId xmlns:a16="http://schemas.microsoft.com/office/drawing/2014/main" id="{A635CCAE-ECB9-485F-A497-12AB0CD3CC9D}"/>
                  </a:ext>
                </a:extLst>
              </p:cNvPr>
              <p:cNvSpPr/>
              <p:nvPr/>
            </p:nvSpPr>
            <p:spPr>
              <a:xfrm>
                <a:off x="4632725" y="519314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6" name="Oval 535">
                <a:extLst>
                  <a:ext uri="{FF2B5EF4-FFF2-40B4-BE49-F238E27FC236}">
                    <a16:creationId xmlns:a16="http://schemas.microsoft.com/office/drawing/2014/main" id="{BD7A8601-7F1D-4F8E-9F80-A96F08C19C0F}"/>
                  </a:ext>
                </a:extLst>
              </p:cNvPr>
              <p:cNvSpPr/>
              <p:nvPr/>
            </p:nvSpPr>
            <p:spPr>
              <a:xfrm>
                <a:off x="4299697" y="5199809"/>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7" name="Oval 536">
                <a:extLst>
                  <a:ext uri="{FF2B5EF4-FFF2-40B4-BE49-F238E27FC236}">
                    <a16:creationId xmlns:a16="http://schemas.microsoft.com/office/drawing/2014/main" id="{7FCBA90D-1874-4979-BE7E-15753A28F1D4}"/>
                  </a:ext>
                </a:extLst>
              </p:cNvPr>
              <p:cNvSpPr/>
              <p:nvPr/>
            </p:nvSpPr>
            <p:spPr>
              <a:xfrm>
                <a:off x="4098294" y="520127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8" name="Oval 537">
                <a:extLst>
                  <a:ext uri="{FF2B5EF4-FFF2-40B4-BE49-F238E27FC236}">
                    <a16:creationId xmlns:a16="http://schemas.microsoft.com/office/drawing/2014/main" id="{AD90084F-C03B-4B6A-81BA-5AC602B74C99}"/>
                  </a:ext>
                </a:extLst>
              </p:cNvPr>
              <p:cNvSpPr/>
              <p:nvPr/>
            </p:nvSpPr>
            <p:spPr>
              <a:xfrm>
                <a:off x="4096707" y="5327593"/>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9" name="Oval 538">
                <a:extLst>
                  <a:ext uri="{FF2B5EF4-FFF2-40B4-BE49-F238E27FC236}">
                    <a16:creationId xmlns:a16="http://schemas.microsoft.com/office/drawing/2014/main" id="{6CF48591-6D8B-45AF-B7C6-C7F278FCEA6E}"/>
                  </a:ext>
                </a:extLst>
              </p:cNvPr>
              <p:cNvSpPr/>
              <p:nvPr/>
            </p:nvSpPr>
            <p:spPr>
              <a:xfrm>
                <a:off x="3900348" y="5363593"/>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40" name="Oval 539">
                <a:extLst>
                  <a:ext uri="{FF2B5EF4-FFF2-40B4-BE49-F238E27FC236}">
                    <a16:creationId xmlns:a16="http://schemas.microsoft.com/office/drawing/2014/main" id="{D05728BD-0C54-473C-BD0B-F3F130AE7C29}"/>
                  </a:ext>
                </a:extLst>
              </p:cNvPr>
              <p:cNvSpPr/>
              <p:nvPr/>
            </p:nvSpPr>
            <p:spPr>
              <a:xfrm>
                <a:off x="3793492" y="526418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41" name="Oval 540">
                <a:extLst>
                  <a:ext uri="{FF2B5EF4-FFF2-40B4-BE49-F238E27FC236}">
                    <a16:creationId xmlns:a16="http://schemas.microsoft.com/office/drawing/2014/main" id="{276C77B7-E84B-4C88-9D42-EE171252C49E}"/>
                  </a:ext>
                </a:extLst>
              </p:cNvPr>
              <p:cNvSpPr/>
              <p:nvPr/>
            </p:nvSpPr>
            <p:spPr>
              <a:xfrm>
                <a:off x="3696306" y="538154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42" name="Oval 541">
                <a:extLst>
                  <a:ext uri="{FF2B5EF4-FFF2-40B4-BE49-F238E27FC236}">
                    <a16:creationId xmlns:a16="http://schemas.microsoft.com/office/drawing/2014/main" id="{38C2FDC8-7535-44DB-8C64-BC352E64AD3B}"/>
                  </a:ext>
                </a:extLst>
              </p:cNvPr>
              <p:cNvSpPr/>
              <p:nvPr/>
            </p:nvSpPr>
            <p:spPr>
              <a:xfrm>
                <a:off x="3594588" y="526418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43" name="Oval 542">
                <a:extLst>
                  <a:ext uri="{FF2B5EF4-FFF2-40B4-BE49-F238E27FC236}">
                    <a16:creationId xmlns:a16="http://schemas.microsoft.com/office/drawing/2014/main" id="{07BE7FF2-E60A-48C1-B313-D08EFD92AC11}"/>
                  </a:ext>
                </a:extLst>
              </p:cNvPr>
              <p:cNvSpPr/>
              <p:nvPr/>
            </p:nvSpPr>
            <p:spPr>
              <a:xfrm>
                <a:off x="3696306" y="5246867"/>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44" name="Freeform: Shape 543">
                <a:extLst>
                  <a:ext uri="{FF2B5EF4-FFF2-40B4-BE49-F238E27FC236}">
                    <a16:creationId xmlns:a16="http://schemas.microsoft.com/office/drawing/2014/main" id="{A7DCA1F8-8052-4E7D-BBAC-F8B07A5F475F}"/>
                  </a:ext>
                </a:extLst>
              </p:cNvPr>
              <p:cNvSpPr/>
              <p:nvPr/>
            </p:nvSpPr>
            <p:spPr>
              <a:xfrm>
                <a:off x="3627438" y="5194300"/>
                <a:ext cx="1384300" cy="111125"/>
              </a:xfrm>
              <a:custGeom>
                <a:avLst/>
                <a:gdLst>
                  <a:gd name="connsiteX0" fmla="*/ 0 w 1384300"/>
                  <a:gd name="connsiteY0" fmla="*/ 104775 h 111125"/>
                  <a:gd name="connsiteX1" fmla="*/ 92075 w 1384300"/>
                  <a:gd name="connsiteY1" fmla="*/ 90488 h 111125"/>
                  <a:gd name="connsiteX2" fmla="*/ 196850 w 1384300"/>
                  <a:gd name="connsiteY2" fmla="*/ 104775 h 111125"/>
                  <a:gd name="connsiteX3" fmla="*/ 322262 w 1384300"/>
                  <a:gd name="connsiteY3" fmla="*/ 111125 h 111125"/>
                  <a:gd name="connsiteX4" fmla="*/ 509587 w 1384300"/>
                  <a:gd name="connsiteY4" fmla="*/ 44450 h 111125"/>
                  <a:gd name="connsiteX5" fmla="*/ 698500 w 1384300"/>
                  <a:gd name="connsiteY5" fmla="*/ 41275 h 111125"/>
                  <a:gd name="connsiteX6" fmla="*/ 1038225 w 1384300"/>
                  <a:gd name="connsiteY6" fmla="*/ 31750 h 111125"/>
                  <a:gd name="connsiteX7" fmla="*/ 1384300 w 1384300"/>
                  <a:gd name="connsiteY7" fmla="*/ 0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300" h="111125">
                    <a:moveTo>
                      <a:pt x="0" y="104775"/>
                    </a:moveTo>
                    <a:lnTo>
                      <a:pt x="92075" y="90488"/>
                    </a:lnTo>
                    <a:lnTo>
                      <a:pt x="196850" y="104775"/>
                    </a:lnTo>
                    <a:lnTo>
                      <a:pt x="322262" y="111125"/>
                    </a:lnTo>
                    <a:lnTo>
                      <a:pt x="509587" y="44450"/>
                    </a:lnTo>
                    <a:lnTo>
                      <a:pt x="698500" y="41275"/>
                    </a:lnTo>
                    <a:lnTo>
                      <a:pt x="1038225" y="31750"/>
                    </a:lnTo>
                    <a:lnTo>
                      <a:pt x="1384300"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8B0851BC-BBA4-4EAD-A96F-6B6CA8EDB324}"/>
                  </a:ext>
                </a:extLst>
              </p:cNvPr>
              <p:cNvSpPr/>
              <p:nvPr/>
            </p:nvSpPr>
            <p:spPr>
              <a:xfrm>
                <a:off x="3727450" y="5232400"/>
                <a:ext cx="1298575" cy="188913"/>
              </a:xfrm>
              <a:custGeom>
                <a:avLst/>
                <a:gdLst>
                  <a:gd name="connsiteX0" fmla="*/ 0 w 1298575"/>
                  <a:gd name="connsiteY0" fmla="*/ 188913 h 188913"/>
                  <a:gd name="connsiteX1" fmla="*/ 200025 w 1298575"/>
                  <a:gd name="connsiteY1" fmla="*/ 166688 h 188913"/>
                  <a:gd name="connsiteX2" fmla="*/ 407988 w 1298575"/>
                  <a:gd name="connsiteY2" fmla="*/ 125413 h 188913"/>
                  <a:gd name="connsiteX3" fmla="*/ 939800 w 1298575"/>
                  <a:gd name="connsiteY3" fmla="*/ 17463 h 188913"/>
                  <a:gd name="connsiteX4" fmla="*/ 1298575 w 1298575"/>
                  <a:gd name="connsiteY4" fmla="*/ 0 h 18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575" h="188913">
                    <a:moveTo>
                      <a:pt x="0" y="188913"/>
                    </a:moveTo>
                    <a:lnTo>
                      <a:pt x="200025" y="166688"/>
                    </a:lnTo>
                    <a:lnTo>
                      <a:pt x="407988" y="125413"/>
                    </a:lnTo>
                    <a:lnTo>
                      <a:pt x="939800" y="17463"/>
                    </a:lnTo>
                    <a:lnTo>
                      <a:pt x="1298575" y="0"/>
                    </a:lnTo>
                  </a:path>
                </a:pathLst>
              </a:cu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0" name="Freeform: Shape 489">
              <a:extLst>
                <a:ext uri="{FF2B5EF4-FFF2-40B4-BE49-F238E27FC236}">
                  <a16:creationId xmlns:a16="http://schemas.microsoft.com/office/drawing/2014/main" id="{646C08A9-FC03-405A-9ACA-6C4D706970D5}"/>
                </a:ext>
              </a:extLst>
            </p:cNvPr>
            <p:cNvSpPr/>
            <p:nvPr/>
          </p:nvSpPr>
          <p:spPr>
            <a:xfrm>
              <a:off x="3635375" y="5229225"/>
              <a:ext cx="1376363" cy="468313"/>
            </a:xfrm>
            <a:custGeom>
              <a:avLst/>
              <a:gdLst>
                <a:gd name="connsiteX0" fmla="*/ 0 w 1376363"/>
                <a:gd name="connsiteY0" fmla="*/ 0 h 468313"/>
                <a:gd name="connsiteX1" fmla="*/ 95250 w 1376363"/>
                <a:gd name="connsiteY1" fmla="*/ 46038 h 468313"/>
                <a:gd name="connsiteX2" fmla="*/ 192088 w 1376363"/>
                <a:gd name="connsiteY2" fmla="*/ 363538 h 468313"/>
                <a:gd name="connsiteX3" fmla="*/ 306388 w 1376363"/>
                <a:gd name="connsiteY3" fmla="*/ 461963 h 468313"/>
                <a:gd name="connsiteX4" fmla="*/ 495300 w 1376363"/>
                <a:gd name="connsiteY4" fmla="*/ 463550 h 468313"/>
                <a:gd name="connsiteX5" fmla="*/ 722313 w 1376363"/>
                <a:gd name="connsiteY5" fmla="*/ 461963 h 468313"/>
                <a:gd name="connsiteX6" fmla="*/ 1027113 w 1376363"/>
                <a:gd name="connsiteY6" fmla="*/ 460375 h 468313"/>
                <a:gd name="connsiteX7" fmla="*/ 1376363 w 1376363"/>
                <a:gd name="connsiteY7" fmla="*/ 468313 h 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63" h="468313">
                  <a:moveTo>
                    <a:pt x="0" y="0"/>
                  </a:moveTo>
                  <a:lnTo>
                    <a:pt x="95250" y="46038"/>
                  </a:lnTo>
                  <a:lnTo>
                    <a:pt x="192088" y="363538"/>
                  </a:lnTo>
                  <a:lnTo>
                    <a:pt x="306388" y="461963"/>
                  </a:lnTo>
                  <a:lnTo>
                    <a:pt x="495300" y="463550"/>
                  </a:lnTo>
                  <a:lnTo>
                    <a:pt x="722313" y="461963"/>
                  </a:lnTo>
                  <a:lnTo>
                    <a:pt x="1027113" y="460375"/>
                  </a:lnTo>
                  <a:lnTo>
                    <a:pt x="1376363" y="468313"/>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reeform: Shape 490">
              <a:extLst>
                <a:ext uri="{FF2B5EF4-FFF2-40B4-BE49-F238E27FC236}">
                  <a16:creationId xmlns:a16="http://schemas.microsoft.com/office/drawing/2014/main" id="{AC815F52-650F-43C8-BFD2-70687792EAB7}"/>
                </a:ext>
              </a:extLst>
            </p:cNvPr>
            <p:cNvSpPr/>
            <p:nvPr/>
          </p:nvSpPr>
          <p:spPr>
            <a:xfrm>
              <a:off x="3618309" y="4845844"/>
              <a:ext cx="1398985" cy="819150"/>
            </a:xfrm>
            <a:custGeom>
              <a:avLst/>
              <a:gdLst>
                <a:gd name="connsiteX0" fmla="*/ 0 w 1398985"/>
                <a:gd name="connsiteY0" fmla="*/ 5953 h 819150"/>
                <a:gd name="connsiteX1" fmla="*/ 113110 w 1398985"/>
                <a:gd name="connsiteY1" fmla="*/ 0 h 819150"/>
                <a:gd name="connsiteX2" fmla="*/ 209550 w 1398985"/>
                <a:gd name="connsiteY2" fmla="*/ 395287 h 819150"/>
                <a:gd name="connsiteX3" fmla="*/ 301229 w 1398985"/>
                <a:gd name="connsiteY3" fmla="*/ 426244 h 819150"/>
                <a:gd name="connsiteX4" fmla="*/ 528638 w 1398985"/>
                <a:gd name="connsiteY4" fmla="*/ 798909 h 819150"/>
                <a:gd name="connsiteX5" fmla="*/ 723900 w 1398985"/>
                <a:gd name="connsiteY5" fmla="*/ 808434 h 819150"/>
                <a:gd name="connsiteX6" fmla="*/ 1066800 w 1398985"/>
                <a:gd name="connsiteY6" fmla="*/ 814387 h 819150"/>
                <a:gd name="connsiteX7" fmla="*/ 1398985 w 1398985"/>
                <a:gd name="connsiteY7" fmla="*/ 8191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8985" h="819150">
                  <a:moveTo>
                    <a:pt x="0" y="5953"/>
                  </a:moveTo>
                  <a:lnTo>
                    <a:pt x="113110" y="0"/>
                  </a:lnTo>
                  <a:lnTo>
                    <a:pt x="209550" y="395287"/>
                  </a:lnTo>
                  <a:lnTo>
                    <a:pt x="301229" y="426244"/>
                  </a:lnTo>
                  <a:lnTo>
                    <a:pt x="528638" y="798909"/>
                  </a:lnTo>
                  <a:lnTo>
                    <a:pt x="723900" y="808434"/>
                  </a:lnTo>
                  <a:lnTo>
                    <a:pt x="1066800" y="814387"/>
                  </a:lnTo>
                  <a:lnTo>
                    <a:pt x="1398985" y="81915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reeform: Shape 491">
              <a:extLst>
                <a:ext uri="{FF2B5EF4-FFF2-40B4-BE49-F238E27FC236}">
                  <a16:creationId xmlns:a16="http://schemas.microsoft.com/office/drawing/2014/main" id="{97A9F891-21D1-453F-A264-D22A145F8902}"/>
                </a:ext>
              </a:extLst>
            </p:cNvPr>
            <p:cNvSpPr/>
            <p:nvPr/>
          </p:nvSpPr>
          <p:spPr>
            <a:xfrm>
              <a:off x="3626644" y="4850606"/>
              <a:ext cx="508397" cy="839391"/>
            </a:xfrm>
            <a:custGeom>
              <a:avLst/>
              <a:gdLst>
                <a:gd name="connsiteX0" fmla="*/ 0 w 508397"/>
                <a:gd name="connsiteY0" fmla="*/ 0 h 839391"/>
                <a:gd name="connsiteX1" fmla="*/ 100012 w 508397"/>
                <a:gd name="connsiteY1" fmla="*/ 17860 h 839391"/>
                <a:gd name="connsiteX2" fmla="*/ 201215 w 508397"/>
                <a:gd name="connsiteY2" fmla="*/ 413147 h 839391"/>
                <a:gd name="connsiteX3" fmla="*/ 300037 w 508397"/>
                <a:gd name="connsiteY3" fmla="*/ 513160 h 839391"/>
                <a:gd name="connsiteX4" fmla="*/ 508397 w 508397"/>
                <a:gd name="connsiteY4" fmla="*/ 839391 h 83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 h="839391">
                  <a:moveTo>
                    <a:pt x="0" y="0"/>
                  </a:moveTo>
                  <a:lnTo>
                    <a:pt x="100012" y="17860"/>
                  </a:lnTo>
                  <a:lnTo>
                    <a:pt x="201215" y="413147"/>
                  </a:lnTo>
                  <a:lnTo>
                    <a:pt x="300037" y="513160"/>
                  </a:lnTo>
                  <a:lnTo>
                    <a:pt x="508397" y="839391"/>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3" name="Group 492">
              <a:extLst>
                <a:ext uri="{FF2B5EF4-FFF2-40B4-BE49-F238E27FC236}">
                  <a16:creationId xmlns:a16="http://schemas.microsoft.com/office/drawing/2014/main" id="{564B6C17-6878-410E-B6AD-F242477C308F}"/>
                </a:ext>
              </a:extLst>
            </p:cNvPr>
            <p:cNvGrpSpPr/>
            <p:nvPr/>
          </p:nvGrpSpPr>
          <p:grpSpPr>
            <a:xfrm>
              <a:off x="3585072" y="4757110"/>
              <a:ext cx="1469279" cy="944558"/>
              <a:chOff x="3585072" y="4757110"/>
              <a:chExt cx="1469279" cy="944558"/>
            </a:xfrm>
          </p:grpSpPr>
          <p:grpSp>
            <p:nvGrpSpPr>
              <p:cNvPr id="510" name="Group 509">
                <a:extLst>
                  <a:ext uri="{FF2B5EF4-FFF2-40B4-BE49-F238E27FC236}">
                    <a16:creationId xmlns:a16="http://schemas.microsoft.com/office/drawing/2014/main" id="{15945347-63F0-4AB5-A01D-E7C1FC634EE9}"/>
                  </a:ext>
                </a:extLst>
              </p:cNvPr>
              <p:cNvGrpSpPr/>
              <p:nvPr/>
            </p:nvGrpSpPr>
            <p:grpSpPr>
              <a:xfrm>
                <a:off x="3585072" y="4757110"/>
                <a:ext cx="1469279" cy="944558"/>
                <a:chOff x="3585072" y="4757110"/>
                <a:chExt cx="1469279" cy="944558"/>
              </a:xfrm>
            </p:grpSpPr>
            <p:grpSp>
              <p:nvGrpSpPr>
                <p:cNvPr id="512" name="Group 511">
                  <a:extLst>
                    <a:ext uri="{FF2B5EF4-FFF2-40B4-BE49-F238E27FC236}">
                      <a16:creationId xmlns:a16="http://schemas.microsoft.com/office/drawing/2014/main" id="{DE766BC2-17FE-464E-8A0D-C9EBC5085D89}"/>
                    </a:ext>
                  </a:extLst>
                </p:cNvPr>
                <p:cNvGrpSpPr/>
                <p:nvPr/>
              </p:nvGrpSpPr>
              <p:grpSpPr>
                <a:xfrm>
                  <a:off x="3585072" y="4757110"/>
                  <a:ext cx="1469279" cy="944558"/>
                  <a:chOff x="3585072" y="4757110"/>
                  <a:chExt cx="1469279" cy="944558"/>
                </a:xfrm>
              </p:grpSpPr>
              <p:sp>
                <p:nvSpPr>
                  <p:cNvPr id="514" name="Oval 513">
                    <a:extLst>
                      <a:ext uri="{FF2B5EF4-FFF2-40B4-BE49-F238E27FC236}">
                        <a16:creationId xmlns:a16="http://schemas.microsoft.com/office/drawing/2014/main" id="{79E36316-7431-4D6B-8BD0-94FDB390DA3D}"/>
                      </a:ext>
                    </a:extLst>
                  </p:cNvPr>
                  <p:cNvSpPr/>
                  <p:nvPr/>
                </p:nvSpPr>
                <p:spPr>
                  <a:xfrm>
                    <a:off x="4982351" y="562966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15" name="Oval 514">
                    <a:extLst>
                      <a:ext uri="{FF2B5EF4-FFF2-40B4-BE49-F238E27FC236}">
                        <a16:creationId xmlns:a16="http://schemas.microsoft.com/office/drawing/2014/main" id="{ACA1E1BD-EEF9-4945-BBC0-487F9B953D47}"/>
                      </a:ext>
                    </a:extLst>
                  </p:cNvPr>
                  <p:cNvSpPr/>
                  <p:nvPr/>
                </p:nvSpPr>
                <p:spPr>
                  <a:xfrm>
                    <a:off x="4634948" y="562035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16" name="Oval 515">
                    <a:extLst>
                      <a:ext uri="{FF2B5EF4-FFF2-40B4-BE49-F238E27FC236}">
                        <a16:creationId xmlns:a16="http://schemas.microsoft.com/office/drawing/2014/main" id="{A6A347DD-2C7E-4AF9-8F66-A7A135DF1958}"/>
                      </a:ext>
                    </a:extLst>
                  </p:cNvPr>
                  <p:cNvSpPr/>
                  <p:nvPr/>
                </p:nvSpPr>
                <p:spPr>
                  <a:xfrm>
                    <a:off x="4299697" y="561791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17" name="Oval 516">
                    <a:extLst>
                      <a:ext uri="{FF2B5EF4-FFF2-40B4-BE49-F238E27FC236}">
                        <a16:creationId xmlns:a16="http://schemas.microsoft.com/office/drawing/2014/main" id="{4C213AEF-1456-434A-9675-01C5878869D7}"/>
                      </a:ext>
                    </a:extLst>
                  </p:cNvPr>
                  <p:cNvSpPr/>
                  <p:nvPr/>
                </p:nvSpPr>
                <p:spPr>
                  <a:xfrm>
                    <a:off x="4103699" y="559645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18" name="Oval 517">
                    <a:extLst>
                      <a:ext uri="{FF2B5EF4-FFF2-40B4-BE49-F238E27FC236}">
                        <a16:creationId xmlns:a16="http://schemas.microsoft.com/office/drawing/2014/main" id="{D6929684-F5AD-4399-821A-220E2D0511D1}"/>
                      </a:ext>
                    </a:extLst>
                  </p:cNvPr>
                  <p:cNvSpPr/>
                  <p:nvPr/>
                </p:nvSpPr>
                <p:spPr>
                  <a:xfrm>
                    <a:off x="4103699" y="551291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19" name="Oval 518">
                    <a:extLst>
                      <a:ext uri="{FF2B5EF4-FFF2-40B4-BE49-F238E27FC236}">
                        <a16:creationId xmlns:a16="http://schemas.microsoft.com/office/drawing/2014/main" id="{657BB63A-348F-4947-BA47-9D7573A0654F}"/>
                      </a:ext>
                    </a:extLst>
                  </p:cNvPr>
                  <p:cNvSpPr/>
                  <p:nvPr/>
                </p:nvSpPr>
                <p:spPr>
                  <a:xfrm>
                    <a:off x="3895412" y="5199063"/>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0" name="Oval 519">
                    <a:extLst>
                      <a:ext uri="{FF2B5EF4-FFF2-40B4-BE49-F238E27FC236}">
                        <a16:creationId xmlns:a16="http://schemas.microsoft.com/office/drawing/2014/main" id="{63D2E820-398F-4791-9F5B-752637BEE001}"/>
                      </a:ext>
                    </a:extLst>
                  </p:cNvPr>
                  <p:cNvSpPr/>
                  <p:nvPr/>
                </p:nvSpPr>
                <p:spPr>
                  <a:xfrm>
                    <a:off x="3895412" y="525055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1" name="Oval 520">
                    <a:extLst>
                      <a:ext uri="{FF2B5EF4-FFF2-40B4-BE49-F238E27FC236}">
                        <a16:creationId xmlns:a16="http://schemas.microsoft.com/office/drawing/2014/main" id="{BF4D8857-9560-4ED9-BEF7-D7A5DE70803C}"/>
                      </a:ext>
                    </a:extLst>
                  </p:cNvPr>
                  <p:cNvSpPr/>
                  <p:nvPr/>
                </p:nvSpPr>
                <p:spPr>
                  <a:xfrm>
                    <a:off x="3895412" y="52892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2" name="Oval 521">
                    <a:extLst>
                      <a:ext uri="{FF2B5EF4-FFF2-40B4-BE49-F238E27FC236}">
                        <a16:creationId xmlns:a16="http://schemas.microsoft.com/office/drawing/2014/main" id="{5952C0CD-EF9B-4DF6-A734-FEA18F40CACF}"/>
                      </a:ext>
                    </a:extLst>
                  </p:cNvPr>
                  <p:cNvSpPr/>
                  <p:nvPr/>
                </p:nvSpPr>
                <p:spPr>
                  <a:xfrm>
                    <a:off x="3895412" y="5321152"/>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3" name="Oval 522">
                    <a:extLst>
                      <a:ext uri="{FF2B5EF4-FFF2-40B4-BE49-F238E27FC236}">
                        <a16:creationId xmlns:a16="http://schemas.microsoft.com/office/drawing/2014/main" id="{694AD78E-0CA3-440B-9F60-9C53184B03EA}"/>
                      </a:ext>
                    </a:extLst>
                  </p:cNvPr>
                  <p:cNvSpPr/>
                  <p:nvPr/>
                </p:nvSpPr>
                <p:spPr>
                  <a:xfrm>
                    <a:off x="3795812" y="516284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4" name="Oval 523">
                    <a:extLst>
                      <a:ext uri="{FF2B5EF4-FFF2-40B4-BE49-F238E27FC236}">
                        <a16:creationId xmlns:a16="http://schemas.microsoft.com/office/drawing/2014/main" id="{51CA8371-906D-4DBC-8A66-14C4E5ACE252}"/>
                      </a:ext>
                    </a:extLst>
                  </p:cNvPr>
                  <p:cNvSpPr/>
                  <p:nvPr/>
                </p:nvSpPr>
                <p:spPr>
                  <a:xfrm>
                    <a:off x="3795812" y="519725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5" name="Oval 524">
                    <a:extLst>
                      <a:ext uri="{FF2B5EF4-FFF2-40B4-BE49-F238E27FC236}">
                        <a16:creationId xmlns:a16="http://schemas.microsoft.com/office/drawing/2014/main" id="{07BC4C39-9B5D-4746-B98F-FF7512EB8BF2}"/>
                      </a:ext>
                    </a:extLst>
                  </p:cNvPr>
                  <p:cNvSpPr/>
                  <p:nvPr/>
                </p:nvSpPr>
                <p:spPr>
                  <a:xfrm>
                    <a:off x="3795812" y="521659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6" name="Oval 525">
                    <a:extLst>
                      <a:ext uri="{FF2B5EF4-FFF2-40B4-BE49-F238E27FC236}">
                        <a16:creationId xmlns:a16="http://schemas.microsoft.com/office/drawing/2014/main" id="{8D897F47-A80F-41BF-A2F5-ACE5F6351050}"/>
                      </a:ext>
                    </a:extLst>
                  </p:cNvPr>
                  <p:cNvSpPr/>
                  <p:nvPr/>
                </p:nvSpPr>
                <p:spPr>
                  <a:xfrm>
                    <a:off x="3585072" y="475711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7" name="Oval 526">
                    <a:extLst>
                      <a:ext uri="{FF2B5EF4-FFF2-40B4-BE49-F238E27FC236}">
                        <a16:creationId xmlns:a16="http://schemas.microsoft.com/office/drawing/2014/main" id="{AFEDD045-F180-4397-B1DB-06688400DA16}"/>
                      </a:ext>
                    </a:extLst>
                  </p:cNvPr>
                  <p:cNvSpPr/>
                  <p:nvPr/>
                </p:nvSpPr>
                <p:spPr>
                  <a:xfrm>
                    <a:off x="3585072" y="478588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8" name="Oval 527">
                    <a:extLst>
                      <a:ext uri="{FF2B5EF4-FFF2-40B4-BE49-F238E27FC236}">
                        <a16:creationId xmlns:a16="http://schemas.microsoft.com/office/drawing/2014/main" id="{40955DD0-44E2-4C8F-ACB1-339558597958}"/>
                      </a:ext>
                    </a:extLst>
                  </p:cNvPr>
                  <p:cNvSpPr/>
                  <p:nvPr/>
                </p:nvSpPr>
                <p:spPr>
                  <a:xfrm>
                    <a:off x="3585072" y="4821060"/>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29" name="Oval 528">
                    <a:extLst>
                      <a:ext uri="{FF2B5EF4-FFF2-40B4-BE49-F238E27FC236}">
                        <a16:creationId xmlns:a16="http://schemas.microsoft.com/office/drawing/2014/main" id="{BDACA143-847C-45CD-9AA4-DB4F59CA81D2}"/>
                      </a:ext>
                    </a:extLst>
                  </p:cNvPr>
                  <p:cNvSpPr/>
                  <p:nvPr/>
                </p:nvSpPr>
                <p:spPr>
                  <a:xfrm>
                    <a:off x="3694626" y="481872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0" name="Oval 529">
                    <a:extLst>
                      <a:ext uri="{FF2B5EF4-FFF2-40B4-BE49-F238E27FC236}">
                        <a16:creationId xmlns:a16="http://schemas.microsoft.com/office/drawing/2014/main" id="{7CD7891B-839D-4E8E-82EA-6B309E2C87F1}"/>
                      </a:ext>
                    </a:extLst>
                  </p:cNvPr>
                  <p:cNvSpPr/>
                  <p:nvPr/>
                </p:nvSpPr>
                <p:spPr>
                  <a:xfrm>
                    <a:off x="3694626" y="484386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31" name="Oval 530">
                    <a:extLst>
                      <a:ext uri="{FF2B5EF4-FFF2-40B4-BE49-F238E27FC236}">
                        <a16:creationId xmlns:a16="http://schemas.microsoft.com/office/drawing/2014/main" id="{CD65E826-6592-4D17-8D30-9F6328714EFA}"/>
                      </a:ext>
                    </a:extLst>
                  </p:cNvPr>
                  <p:cNvSpPr/>
                  <p:nvPr/>
                </p:nvSpPr>
                <p:spPr>
                  <a:xfrm>
                    <a:off x="3694626" y="4868325"/>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grpSp>
            <p:sp>
              <p:nvSpPr>
                <p:cNvPr id="513" name="Freeform: Shape 512">
                  <a:extLst>
                    <a:ext uri="{FF2B5EF4-FFF2-40B4-BE49-F238E27FC236}">
                      <a16:creationId xmlns:a16="http://schemas.microsoft.com/office/drawing/2014/main" id="{E836FD50-9B3A-455D-B8C5-E5D03B89C155}"/>
                    </a:ext>
                  </a:extLst>
                </p:cNvPr>
                <p:cNvSpPr/>
                <p:nvPr/>
              </p:nvSpPr>
              <p:spPr>
                <a:xfrm>
                  <a:off x="3619500" y="4781550"/>
                  <a:ext cx="523875" cy="777478"/>
                </a:xfrm>
                <a:custGeom>
                  <a:avLst/>
                  <a:gdLst>
                    <a:gd name="connsiteX0" fmla="*/ 0 w 523875"/>
                    <a:gd name="connsiteY0" fmla="*/ 0 h 777478"/>
                    <a:gd name="connsiteX1" fmla="*/ 108347 w 523875"/>
                    <a:gd name="connsiteY1" fmla="*/ 69056 h 777478"/>
                    <a:gd name="connsiteX2" fmla="*/ 215503 w 523875"/>
                    <a:gd name="connsiteY2" fmla="*/ 425053 h 777478"/>
                    <a:gd name="connsiteX3" fmla="*/ 295275 w 523875"/>
                    <a:gd name="connsiteY3" fmla="*/ 444103 h 777478"/>
                    <a:gd name="connsiteX4" fmla="*/ 523875 w 523875"/>
                    <a:gd name="connsiteY4" fmla="*/ 777478 h 77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777478">
                      <a:moveTo>
                        <a:pt x="0" y="0"/>
                      </a:moveTo>
                      <a:lnTo>
                        <a:pt x="108347" y="69056"/>
                      </a:lnTo>
                      <a:lnTo>
                        <a:pt x="215503" y="425053"/>
                      </a:lnTo>
                      <a:lnTo>
                        <a:pt x="295275" y="444103"/>
                      </a:lnTo>
                      <a:lnTo>
                        <a:pt x="523875" y="777478"/>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1" name="Freeform: Shape 510">
                <a:extLst>
                  <a:ext uri="{FF2B5EF4-FFF2-40B4-BE49-F238E27FC236}">
                    <a16:creationId xmlns:a16="http://schemas.microsoft.com/office/drawing/2014/main" id="{08FF597A-774F-4860-8B06-ED916E68E87C}"/>
                  </a:ext>
                </a:extLst>
              </p:cNvPr>
              <p:cNvSpPr/>
              <p:nvPr/>
            </p:nvSpPr>
            <p:spPr>
              <a:xfrm>
                <a:off x="3630216" y="4835128"/>
                <a:ext cx="497681" cy="860822"/>
              </a:xfrm>
              <a:custGeom>
                <a:avLst/>
                <a:gdLst>
                  <a:gd name="connsiteX0" fmla="*/ 0 w 497681"/>
                  <a:gd name="connsiteY0" fmla="*/ 0 h 860822"/>
                  <a:gd name="connsiteX1" fmla="*/ 101203 w 497681"/>
                  <a:gd name="connsiteY1" fmla="*/ 55960 h 860822"/>
                  <a:gd name="connsiteX2" fmla="*/ 214312 w 497681"/>
                  <a:gd name="connsiteY2" fmla="*/ 419100 h 860822"/>
                  <a:gd name="connsiteX3" fmla="*/ 301228 w 497681"/>
                  <a:gd name="connsiteY3" fmla="*/ 483394 h 860822"/>
                  <a:gd name="connsiteX4" fmla="*/ 497681 w 497681"/>
                  <a:gd name="connsiteY4" fmla="*/ 860822 h 86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860822">
                    <a:moveTo>
                      <a:pt x="0" y="0"/>
                    </a:moveTo>
                    <a:lnTo>
                      <a:pt x="101203" y="55960"/>
                    </a:lnTo>
                    <a:lnTo>
                      <a:pt x="214312" y="419100"/>
                    </a:lnTo>
                    <a:lnTo>
                      <a:pt x="301228" y="483394"/>
                    </a:lnTo>
                    <a:lnTo>
                      <a:pt x="497681" y="860822"/>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4" name="Group 493">
              <a:extLst>
                <a:ext uri="{FF2B5EF4-FFF2-40B4-BE49-F238E27FC236}">
                  <a16:creationId xmlns:a16="http://schemas.microsoft.com/office/drawing/2014/main" id="{84ED6D85-5B74-499F-AAEA-5EEB1F18CE5B}"/>
                </a:ext>
              </a:extLst>
            </p:cNvPr>
            <p:cNvGrpSpPr/>
            <p:nvPr/>
          </p:nvGrpSpPr>
          <p:grpSpPr>
            <a:xfrm>
              <a:off x="3586136" y="5127672"/>
              <a:ext cx="1466791" cy="600028"/>
              <a:chOff x="3586136" y="5127672"/>
              <a:chExt cx="1466791" cy="600028"/>
            </a:xfrm>
          </p:grpSpPr>
          <p:sp>
            <p:nvSpPr>
              <p:cNvPr id="496" name="Oval 495">
                <a:extLst>
                  <a:ext uri="{FF2B5EF4-FFF2-40B4-BE49-F238E27FC236}">
                    <a16:creationId xmlns:a16="http://schemas.microsoft.com/office/drawing/2014/main" id="{0829EA4A-254B-48E9-AE00-B94E9F955DBD}"/>
                  </a:ext>
                </a:extLst>
              </p:cNvPr>
              <p:cNvSpPr/>
              <p:nvPr/>
            </p:nvSpPr>
            <p:spPr>
              <a:xfrm>
                <a:off x="4980927" y="565570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97" name="Oval 496">
                <a:extLst>
                  <a:ext uri="{FF2B5EF4-FFF2-40B4-BE49-F238E27FC236}">
                    <a16:creationId xmlns:a16="http://schemas.microsoft.com/office/drawing/2014/main" id="{D68B8385-FBB0-45A2-8317-81BAC7C2F9F1}"/>
                  </a:ext>
                </a:extLst>
              </p:cNvPr>
              <p:cNvSpPr/>
              <p:nvPr/>
            </p:nvSpPr>
            <p:spPr>
              <a:xfrm>
                <a:off x="4632725" y="565570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98" name="Oval 497">
                <a:extLst>
                  <a:ext uri="{FF2B5EF4-FFF2-40B4-BE49-F238E27FC236}">
                    <a16:creationId xmlns:a16="http://schemas.microsoft.com/office/drawing/2014/main" id="{069C1FFE-1303-4BB9-969A-10348BAA49C7}"/>
                  </a:ext>
                </a:extLst>
              </p:cNvPr>
              <p:cNvSpPr/>
              <p:nvPr/>
            </p:nvSpPr>
            <p:spPr>
              <a:xfrm>
                <a:off x="4299697" y="565570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499" name="Oval 498">
                <a:extLst>
                  <a:ext uri="{FF2B5EF4-FFF2-40B4-BE49-F238E27FC236}">
                    <a16:creationId xmlns:a16="http://schemas.microsoft.com/office/drawing/2014/main" id="{AE5BC046-8A21-4C77-B85A-1CECD9B9026D}"/>
                  </a:ext>
                </a:extLst>
              </p:cNvPr>
              <p:cNvSpPr/>
              <p:nvPr/>
            </p:nvSpPr>
            <p:spPr>
              <a:xfrm>
                <a:off x="4103291" y="565570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0" name="Oval 499">
                <a:extLst>
                  <a:ext uri="{FF2B5EF4-FFF2-40B4-BE49-F238E27FC236}">
                    <a16:creationId xmlns:a16="http://schemas.microsoft.com/office/drawing/2014/main" id="{5BE93AD1-4BAF-4638-9FC1-44CC225DE891}"/>
                  </a:ext>
                </a:extLst>
              </p:cNvPr>
              <p:cNvSpPr/>
              <p:nvPr/>
            </p:nvSpPr>
            <p:spPr>
              <a:xfrm>
                <a:off x="3900144" y="5655700"/>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1" name="Oval 500">
                <a:extLst>
                  <a:ext uri="{FF2B5EF4-FFF2-40B4-BE49-F238E27FC236}">
                    <a16:creationId xmlns:a16="http://schemas.microsoft.com/office/drawing/2014/main" id="{559171AF-D4D6-47CA-B6D1-693B6EB6E09B}"/>
                  </a:ext>
                </a:extLst>
              </p:cNvPr>
              <p:cNvSpPr/>
              <p:nvPr/>
            </p:nvSpPr>
            <p:spPr>
              <a:xfrm>
                <a:off x="3799295" y="5653914"/>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2" name="Oval 501">
                <a:extLst>
                  <a:ext uri="{FF2B5EF4-FFF2-40B4-BE49-F238E27FC236}">
                    <a16:creationId xmlns:a16="http://schemas.microsoft.com/office/drawing/2014/main" id="{9266816A-4F31-42EC-B261-A1D43C55B22C}"/>
                  </a:ext>
                </a:extLst>
              </p:cNvPr>
              <p:cNvSpPr/>
              <p:nvPr/>
            </p:nvSpPr>
            <p:spPr>
              <a:xfrm>
                <a:off x="3793492" y="5558252"/>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3" name="Oval 502">
                <a:extLst>
                  <a:ext uri="{FF2B5EF4-FFF2-40B4-BE49-F238E27FC236}">
                    <a16:creationId xmlns:a16="http://schemas.microsoft.com/office/drawing/2014/main" id="{A0B76F55-F709-4109-BB75-980F87088E45}"/>
                  </a:ext>
                </a:extLst>
              </p:cNvPr>
              <p:cNvSpPr/>
              <p:nvPr/>
            </p:nvSpPr>
            <p:spPr>
              <a:xfrm>
                <a:off x="3696306" y="5322122"/>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4" name="Oval 503">
                <a:extLst>
                  <a:ext uri="{FF2B5EF4-FFF2-40B4-BE49-F238E27FC236}">
                    <a16:creationId xmlns:a16="http://schemas.microsoft.com/office/drawing/2014/main" id="{9413D276-5606-465E-98D9-D0DFE181A450}"/>
                  </a:ext>
                </a:extLst>
              </p:cNvPr>
              <p:cNvSpPr/>
              <p:nvPr/>
            </p:nvSpPr>
            <p:spPr>
              <a:xfrm>
                <a:off x="3589429" y="5304141"/>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5" name="Oval 504">
                <a:extLst>
                  <a:ext uri="{FF2B5EF4-FFF2-40B4-BE49-F238E27FC236}">
                    <a16:creationId xmlns:a16="http://schemas.microsoft.com/office/drawing/2014/main" id="{1DF08948-5B13-4177-BD56-91FCA1382EA3}"/>
                  </a:ext>
                </a:extLst>
              </p:cNvPr>
              <p:cNvSpPr/>
              <p:nvPr/>
            </p:nvSpPr>
            <p:spPr>
              <a:xfrm>
                <a:off x="3696306" y="5251489"/>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6" name="Oval 505">
                <a:extLst>
                  <a:ext uri="{FF2B5EF4-FFF2-40B4-BE49-F238E27FC236}">
                    <a16:creationId xmlns:a16="http://schemas.microsoft.com/office/drawing/2014/main" id="{F96AC629-BDFF-44ED-88F2-310403ABA51D}"/>
                  </a:ext>
                </a:extLst>
              </p:cNvPr>
              <p:cNvSpPr/>
              <p:nvPr/>
            </p:nvSpPr>
            <p:spPr>
              <a:xfrm>
                <a:off x="3594588" y="5127672"/>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7" name="Oval 506">
                <a:extLst>
                  <a:ext uri="{FF2B5EF4-FFF2-40B4-BE49-F238E27FC236}">
                    <a16:creationId xmlns:a16="http://schemas.microsoft.com/office/drawing/2014/main" id="{7930386D-36F4-4DC6-B177-BE762F420090}"/>
                  </a:ext>
                </a:extLst>
              </p:cNvPr>
              <p:cNvSpPr/>
              <p:nvPr/>
            </p:nvSpPr>
            <p:spPr>
              <a:xfrm>
                <a:off x="3586136" y="5182017"/>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sp>
            <p:nvSpPr>
              <p:cNvPr id="508" name="Freeform: Shape 507">
                <a:extLst>
                  <a:ext uri="{FF2B5EF4-FFF2-40B4-BE49-F238E27FC236}">
                    <a16:creationId xmlns:a16="http://schemas.microsoft.com/office/drawing/2014/main" id="{C37BD64D-63AB-4FA6-8553-5E4B00AD9DF8}"/>
                  </a:ext>
                </a:extLst>
              </p:cNvPr>
              <p:cNvSpPr/>
              <p:nvPr/>
            </p:nvSpPr>
            <p:spPr>
              <a:xfrm>
                <a:off x="3613150" y="5341938"/>
                <a:ext cx="1401763" cy="354012"/>
              </a:xfrm>
              <a:custGeom>
                <a:avLst/>
                <a:gdLst>
                  <a:gd name="connsiteX0" fmla="*/ 0 w 1401763"/>
                  <a:gd name="connsiteY0" fmla="*/ 0 h 354012"/>
                  <a:gd name="connsiteX1" fmla="*/ 120650 w 1401763"/>
                  <a:gd name="connsiteY1" fmla="*/ 19050 h 354012"/>
                  <a:gd name="connsiteX2" fmla="*/ 222250 w 1401763"/>
                  <a:gd name="connsiteY2" fmla="*/ 344487 h 354012"/>
                  <a:gd name="connsiteX3" fmla="*/ 325438 w 1401763"/>
                  <a:gd name="connsiteY3" fmla="*/ 347662 h 354012"/>
                  <a:gd name="connsiteX4" fmla="*/ 515938 w 1401763"/>
                  <a:gd name="connsiteY4" fmla="*/ 349250 h 354012"/>
                  <a:gd name="connsiteX5" fmla="*/ 717550 w 1401763"/>
                  <a:gd name="connsiteY5" fmla="*/ 350837 h 354012"/>
                  <a:gd name="connsiteX6" fmla="*/ 1047750 w 1401763"/>
                  <a:gd name="connsiteY6" fmla="*/ 347662 h 354012"/>
                  <a:gd name="connsiteX7" fmla="*/ 1401763 w 1401763"/>
                  <a:gd name="connsiteY7" fmla="*/ 354012 h 3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763" h="354012">
                    <a:moveTo>
                      <a:pt x="0" y="0"/>
                    </a:moveTo>
                    <a:lnTo>
                      <a:pt x="120650" y="19050"/>
                    </a:lnTo>
                    <a:lnTo>
                      <a:pt x="222250" y="344487"/>
                    </a:lnTo>
                    <a:lnTo>
                      <a:pt x="325438" y="347662"/>
                    </a:lnTo>
                    <a:lnTo>
                      <a:pt x="515938" y="349250"/>
                    </a:lnTo>
                    <a:lnTo>
                      <a:pt x="717550" y="350837"/>
                    </a:lnTo>
                    <a:lnTo>
                      <a:pt x="1047750" y="347662"/>
                    </a:lnTo>
                    <a:lnTo>
                      <a:pt x="1401763" y="354012"/>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reeform: Shape 508">
                <a:extLst>
                  <a:ext uri="{FF2B5EF4-FFF2-40B4-BE49-F238E27FC236}">
                    <a16:creationId xmlns:a16="http://schemas.microsoft.com/office/drawing/2014/main" id="{72E39166-286B-40E3-882E-3154EBD18F87}"/>
                  </a:ext>
                </a:extLst>
              </p:cNvPr>
              <p:cNvSpPr/>
              <p:nvPr/>
            </p:nvSpPr>
            <p:spPr>
              <a:xfrm>
                <a:off x="3638550" y="5157788"/>
                <a:ext cx="87313" cy="134937"/>
              </a:xfrm>
              <a:custGeom>
                <a:avLst/>
                <a:gdLst>
                  <a:gd name="connsiteX0" fmla="*/ 0 w 87313"/>
                  <a:gd name="connsiteY0" fmla="*/ 0 h 134937"/>
                  <a:gd name="connsiteX1" fmla="*/ 87313 w 87313"/>
                  <a:gd name="connsiteY1" fmla="*/ 134937 h 134937"/>
                </a:gdLst>
                <a:ahLst/>
                <a:cxnLst>
                  <a:cxn ang="0">
                    <a:pos x="connsiteX0" y="connsiteY0"/>
                  </a:cxn>
                  <a:cxn ang="0">
                    <a:pos x="connsiteX1" y="connsiteY1"/>
                  </a:cxn>
                </a:cxnLst>
                <a:rect l="l" t="t" r="r" b="b"/>
                <a:pathLst>
                  <a:path w="87313" h="134937">
                    <a:moveTo>
                      <a:pt x="0" y="0"/>
                    </a:moveTo>
                    <a:lnTo>
                      <a:pt x="87313" y="134937"/>
                    </a:ln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5" name="TextBox 494">
              <a:extLst>
                <a:ext uri="{FF2B5EF4-FFF2-40B4-BE49-F238E27FC236}">
                  <a16:creationId xmlns:a16="http://schemas.microsoft.com/office/drawing/2014/main" id="{1507ED37-396B-415D-88BC-2DA35D1C6708}"/>
                </a:ext>
              </a:extLst>
            </p:cNvPr>
            <p:cNvSpPr txBox="1"/>
            <p:nvPr/>
          </p:nvSpPr>
          <p:spPr>
            <a:xfrm>
              <a:off x="3746718" y="5914784"/>
              <a:ext cx="1244728" cy="246221"/>
            </a:xfrm>
            <a:prstGeom prst="rect">
              <a:avLst/>
            </a:prstGeom>
            <a:noFill/>
          </p:spPr>
          <p:txBody>
            <a:bodyPr wrap="square" rtlCol="0">
              <a:spAutoFit/>
            </a:bodyPr>
            <a:lstStyle/>
            <a:p>
              <a:pPr algn="ctr"/>
              <a:r>
                <a:rPr lang="en-GB" sz="1000" dirty="0"/>
                <a:t>Days post-transfer</a:t>
              </a:r>
            </a:p>
          </p:txBody>
        </p:sp>
      </p:grpSp>
      <p:grpSp>
        <p:nvGrpSpPr>
          <p:cNvPr id="8" name="Group 7">
            <a:extLst>
              <a:ext uri="{FF2B5EF4-FFF2-40B4-BE49-F238E27FC236}">
                <a16:creationId xmlns:a16="http://schemas.microsoft.com/office/drawing/2014/main" id="{DB47B538-BA0A-4EA6-BBCE-1ED70A273C83}"/>
              </a:ext>
            </a:extLst>
          </p:cNvPr>
          <p:cNvGrpSpPr/>
          <p:nvPr/>
        </p:nvGrpSpPr>
        <p:grpSpPr>
          <a:xfrm>
            <a:off x="4974223" y="6028546"/>
            <a:ext cx="2550105" cy="469498"/>
            <a:chOff x="4356081" y="6028546"/>
            <a:chExt cx="2550105" cy="469498"/>
          </a:xfrm>
        </p:grpSpPr>
        <p:grpSp>
          <p:nvGrpSpPr>
            <p:cNvPr id="559" name="Group 558">
              <a:extLst>
                <a:ext uri="{FF2B5EF4-FFF2-40B4-BE49-F238E27FC236}">
                  <a16:creationId xmlns:a16="http://schemas.microsoft.com/office/drawing/2014/main" id="{633D6FD2-58AB-4326-ABCE-1E57F12FA540}"/>
                </a:ext>
              </a:extLst>
            </p:cNvPr>
            <p:cNvGrpSpPr/>
            <p:nvPr/>
          </p:nvGrpSpPr>
          <p:grpSpPr>
            <a:xfrm>
              <a:off x="5076056" y="6290156"/>
              <a:ext cx="428778" cy="207888"/>
              <a:chOff x="7229322" y="4973807"/>
              <a:chExt cx="428778" cy="207888"/>
            </a:xfrm>
          </p:grpSpPr>
          <p:grpSp>
            <p:nvGrpSpPr>
              <p:cNvPr id="572" name="Group 571">
                <a:extLst>
                  <a:ext uri="{FF2B5EF4-FFF2-40B4-BE49-F238E27FC236}">
                    <a16:creationId xmlns:a16="http://schemas.microsoft.com/office/drawing/2014/main" id="{A4A0CF31-3891-444E-B962-85087ADCD7C8}"/>
                  </a:ext>
                </a:extLst>
              </p:cNvPr>
              <p:cNvGrpSpPr/>
              <p:nvPr/>
            </p:nvGrpSpPr>
            <p:grpSpPr>
              <a:xfrm>
                <a:off x="7229322" y="5073695"/>
                <a:ext cx="288032" cy="108000"/>
                <a:chOff x="4049936" y="5751264"/>
                <a:chExt cx="288032" cy="108000"/>
              </a:xfrm>
            </p:grpSpPr>
            <p:sp>
              <p:nvSpPr>
                <p:cNvPr id="574" name="Oval 573">
                  <a:extLst>
                    <a:ext uri="{FF2B5EF4-FFF2-40B4-BE49-F238E27FC236}">
                      <a16:creationId xmlns:a16="http://schemas.microsoft.com/office/drawing/2014/main" id="{2B2BC46A-771F-437A-8EAE-8085AE17A363}"/>
                    </a:ext>
                  </a:extLst>
                </p:cNvPr>
                <p:cNvSpPr/>
                <p:nvPr/>
              </p:nvSpPr>
              <p:spPr>
                <a:xfrm>
                  <a:off x="4139952" y="575126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575" name="Straight Connector 574">
                  <a:extLst>
                    <a:ext uri="{FF2B5EF4-FFF2-40B4-BE49-F238E27FC236}">
                      <a16:creationId xmlns:a16="http://schemas.microsoft.com/office/drawing/2014/main" id="{B42B11BC-6E22-415E-B76A-6546BB61B8A8}"/>
                    </a:ext>
                  </a:extLst>
                </p:cNvPr>
                <p:cNvCxnSpPr/>
                <p:nvPr/>
              </p:nvCxnSpPr>
              <p:spPr>
                <a:xfrm>
                  <a:off x="4049936" y="5805264"/>
                  <a:ext cx="28803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73" name="TextBox 572">
                <a:extLst>
                  <a:ext uri="{FF2B5EF4-FFF2-40B4-BE49-F238E27FC236}">
                    <a16:creationId xmlns:a16="http://schemas.microsoft.com/office/drawing/2014/main" id="{C7F6B285-84D5-4C2C-82AD-3D37E63A1F1F}"/>
                  </a:ext>
                </a:extLst>
              </p:cNvPr>
              <p:cNvSpPr txBox="1"/>
              <p:nvPr/>
            </p:nvSpPr>
            <p:spPr>
              <a:xfrm>
                <a:off x="7473369" y="4973807"/>
                <a:ext cx="184731" cy="205184"/>
              </a:xfrm>
              <a:prstGeom prst="rect">
                <a:avLst/>
              </a:prstGeom>
              <a:noFill/>
            </p:spPr>
            <p:txBody>
              <a:bodyPr wrap="none" rtlCol="0">
                <a:spAutoFit/>
              </a:bodyPr>
              <a:lstStyle/>
              <a:p>
                <a:endParaRPr lang="en-GB" sz="1100" baseline="-25000" dirty="0"/>
              </a:p>
            </p:txBody>
          </p:sp>
        </p:grpSp>
        <p:sp>
          <p:nvSpPr>
            <p:cNvPr id="560" name="TextBox 559">
              <a:extLst>
                <a:ext uri="{FF2B5EF4-FFF2-40B4-BE49-F238E27FC236}">
                  <a16:creationId xmlns:a16="http://schemas.microsoft.com/office/drawing/2014/main" id="{D4C3E04E-F5CE-4462-9A79-7A1B38957433}"/>
                </a:ext>
              </a:extLst>
            </p:cNvPr>
            <p:cNvSpPr txBox="1"/>
            <p:nvPr/>
          </p:nvSpPr>
          <p:spPr>
            <a:xfrm>
              <a:off x="5475986" y="6182434"/>
              <a:ext cx="1430200" cy="261610"/>
            </a:xfrm>
            <a:prstGeom prst="rect">
              <a:avLst/>
            </a:prstGeom>
            <a:noFill/>
          </p:spPr>
          <p:txBody>
            <a:bodyPr wrap="none" rtlCol="0">
              <a:spAutoFit/>
            </a:bodyPr>
            <a:lstStyle/>
            <a:p>
              <a:r>
                <a:rPr lang="en-GB" sz="1100" dirty="0"/>
                <a:t>S-/core-spec T cells</a:t>
              </a:r>
            </a:p>
          </p:txBody>
        </p:sp>
        <p:grpSp>
          <p:nvGrpSpPr>
            <p:cNvPr id="561" name="Group 560">
              <a:extLst>
                <a:ext uri="{FF2B5EF4-FFF2-40B4-BE49-F238E27FC236}">
                  <a16:creationId xmlns:a16="http://schemas.microsoft.com/office/drawing/2014/main" id="{2CD11856-EC24-43CF-9C50-6EA1A56B5966}"/>
                </a:ext>
              </a:extLst>
            </p:cNvPr>
            <p:cNvGrpSpPr/>
            <p:nvPr/>
          </p:nvGrpSpPr>
          <p:grpSpPr>
            <a:xfrm>
              <a:off x="4356081" y="6038595"/>
              <a:ext cx="765344" cy="261610"/>
              <a:chOff x="7229322" y="5709123"/>
              <a:chExt cx="765344" cy="261610"/>
            </a:xfrm>
          </p:grpSpPr>
          <p:grpSp>
            <p:nvGrpSpPr>
              <p:cNvPr id="568" name="Group 567">
                <a:extLst>
                  <a:ext uri="{FF2B5EF4-FFF2-40B4-BE49-F238E27FC236}">
                    <a16:creationId xmlns:a16="http://schemas.microsoft.com/office/drawing/2014/main" id="{9B9AD375-03FC-46F1-8BD7-83E792976B60}"/>
                  </a:ext>
                </a:extLst>
              </p:cNvPr>
              <p:cNvGrpSpPr/>
              <p:nvPr/>
            </p:nvGrpSpPr>
            <p:grpSpPr>
              <a:xfrm>
                <a:off x="7229322" y="5809011"/>
                <a:ext cx="288032" cy="108000"/>
                <a:chOff x="4049936" y="5751264"/>
                <a:chExt cx="288032" cy="108000"/>
              </a:xfrm>
            </p:grpSpPr>
            <p:sp>
              <p:nvSpPr>
                <p:cNvPr id="570" name="Oval 569">
                  <a:extLst>
                    <a:ext uri="{FF2B5EF4-FFF2-40B4-BE49-F238E27FC236}">
                      <a16:creationId xmlns:a16="http://schemas.microsoft.com/office/drawing/2014/main" id="{8FE3F285-F228-4EC8-B136-3F8879BDEA77}"/>
                    </a:ext>
                  </a:extLst>
                </p:cNvPr>
                <p:cNvSpPr/>
                <p:nvPr/>
              </p:nvSpPr>
              <p:spPr>
                <a:xfrm>
                  <a:off x="4139952" y="5751264"/>
                  <a:ext cx="108000" cy="1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571" name="Straight Connector 570">
                  <a:extLst>
                    <a:ext uri="{FF2B5EF4-FFF2-40B4-BE49-F238E27FC236}">
                      <a16:creationId xmlns:a16="http://schemas.microsoft.com/office/drawing/2014/main" id="{FBE80238-BAD8-4DDC-9BF2-5BD9DB2374C7}"/>
                    </a:ext>
                  </a:extLst>
                </p:cNvPr>
                <p:cNvCxnSpPr/>
                <p:nvPr/>
              </p:nvCxnSpPr>
              <p:spPr>
                <a:xfrm>
                  <a:off x="4049936" y="5805264"/>
                  <a:ext cx="28803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569" name="TextBox 568">
                <a:extLst>
                  <a:ext uri="{FF2B5EF4-FFF2-40B4-BE49-F238E27FC236}">
                    <a16:creationId xmlns:a16="http://schemas.microsoft.com/office/drawing/2014/main" id="{5442D9AA-DA77-440E-A989-5BD279E55B3B}"/>
                  </a:ext>
                </a:extLst>
              </p:cNvPr>
              <p:cNvSpPr txBox="1"/>
              <p:nvPr/>
            </p:nvSpPr>
            <p:spPr>
              <a:xfrm>
                <a:off x="7473369" y="5709123"/>
                <a:ext cx="521297" cy="261610"/>
              </a:xfrm>
              <a:prstGeom prst="rect">
                <a:avLst/>
              </a:prstGeom>
              <a:noFill/>
            </p:spPr>
            <p:txBody>
              <a:bodyPr wrap="none" rtlCol="0">
                <a:spAutoFit/>
              </a:bodyPr>
              <a:lstStyle/>
              <a:p>
                <a:r>
                  <a:rPr lang="en-GB" sz="1100" dirty="0"/>
                  <a:t>Mock</a:t>
                </a:r>
              </a:p>
            </p:txBody>
          </p:sp>
        </p:grpSp>
        <p:grpSp>
          <p:nvGrpSpPr>
            <p:cNvPr id="562" name="Group 561">
              <a:extLst>
                <a:ext uri="{FF2B5EF4-FFF2-40B4-BE49-F238E27FC236}">
                  <a16:creationId xmlns:a16="http://schemas.microsoft.com/office/drawing/2014/main" id="{02D3F3DC-FBE7-4577-AEE2-A6CC365E7443}"/>
                </a:ext>
              </a:extLst>
            </p:cNvPr>
            <p:cNvGrpSpPr/>
            <p:nvPr/>
          </p:nvGrpSpPr>
          <p:grpSpPr>
            <a:xfrm>
              <a:off x="5076056" y="6028546"/>
              <a:ext cx="428778" cy="207888"/>
              <a:chOff x="7229322" y="4973807"/>
              <a:chExt cx="428778" cy="207888"/>
            </a:xfrm>
          </p:grpSpPr>
          <p:grpSp>
            <p:nvGrpSpPr>
              <p:cNvPr id="564" name="Group 563">
                <a:extLst>
                  <a:ext uri="{FF2B5EF4-FFF2-40B4-BE49-F238E27FC236}">
                    <a16:creationId xmlns:a16="http://schemas.microsoft.com/office/drawing/2014/main" id="{482D3E3F-5FC5-4C8B-9C23-6080EC82E3C4}"/>
                  </a:ext>
                </a:extLst>
              </p:cNvPr>
              <p:cNvGrpSpPr/>
              <p:nvPr/>
            </p:nvGrpSpPr>
            <p:grpSpPr>
              <a:xfrm>
                <a:off x="7229322" y="5073695"/>
                <a:ext cx="288032" cy="108000"/>
                <a:chOff x="4049936" y="5751264"/>
                <a:chExt cx="288032" cy="108000"/>
              </a:xfrm>
            </p:grpSpPr>
            <p:sp>
              <p:nvSpPr>
                <p:cNvPr id="566" name="Oval 565">
                  <a:extLst>
                    <a:ext uri="{FF2B5EF4-FFF2-40B4-BE49-F238E27FC236}">
                      <a16:creationId xmlns:a16="http://schemas.microsoft.com/office/drawing/2014/main" id="{32376C82-BBA5-4E9E-9BA5-4AC5AB0382AF}"/>
                    </a:ext>
                  </a:extLst>
                </p:cNvPr>
                <p:cNvSpPr/>
                <p:nvPr/>
              </p:nvSpPr>
              <p:spPr>
                <a:xfrm>
                  <a:off x="4139952" y="5751264"/>
                  <a:ext cx="108000" cy="1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a:p>
              </p:txBody>
            </p:sp>
            <p:cxnSp>
              <p:nvCxnSpPr>
                <p:cNvPr id="567" name="Straight Connector 566">
                  <a:extLst>
                    <a:ext uri="{FF2B5EF4-FFF2-40B4-BE49-F238E27FC236}">
                      <a16:creationId xmlns:a16="http://schemas.microsoft.com/office/drawing/2014/main" id="{9AE5EDAD-9108-4433-A499-76A4CF9D1949}"/>
                    </a:ext>
                  </a:extLst>
                </p:cNvPr>
                <p:cNvCxnSpPr/>
                <p:nvPr/>
              </p:nvCxnSpPr>
              <p:spPr>
                <a:xfrm>
                  <a:off x="4049936" y="5805264"/>
                  <a:ext cx="28803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65" name="TextBox 564">
                <a:extLst>
                  <a:ext uri="{FF2B5EF4-FFF2-40B4-BE49-F238E27FC236}">
                    <a16:creationId xmlns:a16="http://schemas.microsoft.com/office/drawing/2014/main" id="{B8ED0A9A-7362-4685-8445-4C17340177FD}"/>
                  </a:ext>
                </a:extLst>
              </p:cNvPr>
              <p:cNvSpPr txBox="1"/>
              <p:nvPr/>
            </p:nvSpPr>
            <p:spPr>
              <a:xfrm>
                <a:off x="7473369" y="4973807"/>
                <a:ext cx="184731" cy="205184"/>
              </a:xfrm>
              <a:prstGeom prst="rect">
                <a:avLst/>
              </a:prstGeom>
              <a:noFill/>
            </p:spPr>
            <p:txBody>
              <a:bodyPr wrap="none" rtlCol="0">
                <a:spAutoFit/>
              </a:bodyPr>
              <a:lstStyle/>
              <a:p>
                <a:endParaRPr lang="en-GB" sz="1100" baseline="-25000" dirty="0"/>
              </a:p>
            </p:txBody>
          </p:sp>
        </p:grpSp>
        <p:sp>
          <p:nvSpPr>
            <p:cNvPr id="563" name="Right Brace 562">
              <a:extLst>
                <a:ext uri="{FF2B5EF4-FFF2-40B4-BE49-F238E27FC236}">
                  <a16:creationId xmlns:a16="http://schemas.microsoft.com/office/drawing/2014/main" id="{41832F8D-E463-4600-A0B4-E7ECAD4BB489}"/>
                </a:ext>
              </a:extLst>
            </p:cNvPr>
            <p:cNvSpPr/>
            <p:nvPr/>
          </p:nvSpPr>
          <p:spPr>
            <a:xfrm>
              <a:off x="5429041" y="6134706"/>
              <a:ext cx="72008" cy="35706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76" name="Group 575">
            <a:extLst>
              <a:ext uri="{FF2B5EF4-FFF2-40B4-BE49-F238E27FC236}">
                <a16:creationId xmlns:a16="http://schemas.microsoft.com/office/drawing/2014/main" id="{63BF6326-CBC6-4202-A8E2-934D0637E24E}"/>
              </a:ext>
            </a:extLst>
          </p:cNvPr>
          <p:cNvGrpSpPr/>
          <p:nvPr/>
        </p:nvGrpSpPr>
        <p:grpSpPr>
          <a:xfrm>
            <a:off x="6855892" y="3132378"/>
            <a:ext cx="2168656" cy="1387685"/>
            <a:chOff x="4676552" y="4518648"/>
            <a:chExt cx="2168656" cy="1680754"/>
          </a:xfrm>
        </p:grpSpPr>
        <p:graphicFrame>
          <p:nvGraphicFramePr>
            <p:cNvPr id="577" name="Chart 576">
              <a:extLst>
                <a:ext uri="{FF2B5EF4-FFF2-40B4-BE49-F238E27FC236}">
                  <a16:creationId xmlns:a16="http://schemas.microsoft.com/office/drawing/2014/main" id="{A62D5916-665B-4510-82B0-4CE227D8C02C}"/>
                </a:ext>
              </a:extLst>
            </p:cNvPr>
            <p:cNvGraphicFramePr/>
            <p:nvPr>
              <p:extLst>
                <p:ext uri="{D42A27DB-BD31-4B8C-83A1-F6EECF244321}">
                  <p14:modId xmlns:p14="http://schemas.microsoft.com/office/powerpoint/2010/main" val="2582177327"/>
                </p:ext>
              </p:extLst>
            </p:nvPr>
          </p:nvGraphicFramePr>
          <p:xfrm>
            <a:off x="4676552" y="4520063"/>
            <a:ext cx="2168656" cy="1679339"/>
          </p:xfrm>
          <a:graphic>
            <a:graphicData uri="http://schemas.openxmlformats.org/drawingml/2006/chart">
              <c:chart xmlns:c="http://schemas.openxmlformats.org/drawingml/2006/chart" xmlns:r="http://schemas.openxmlformats.org/officeDocument/2006/relationships" r:id="rId37"/>
            </a:graphicData>
          </a:graphic>
        </p:graphicFrame>
        <p:grpSp>
          <p:nvGrpSpPr>
            <p:cNvPr id="578" name="Group 577">
              <a:extLst>
                <a:ext uri="{FF2B5EF4-FFF2-40B4-BE49-F238E27FC236}">
                  <a16:creationId xmlns:a16="http://schemas.microsoft.com/office/drawing/2014/main" id="{733670ED-34A1-4E34-92E9-FC02E9BF6888}"/>
                </a:ext>
              </a:extLst>
            </p:cNvPr>
            <p:cNvGrpSpPr/>
            <p:nvPr/>
          </p:nvGrpSpPr>
          <p:grpSpPr>
            <a:xfrm>
              <a:off x="5050673" y="4518648"/>
              <a:ext cx="1730908" cy="1222945"/>
              <a:chOff x="5050673" y="4518648"/>
              <a:chExt cx="1730908" cy="1222945"/>
            </a:xfrm>
          </p:grpSpPr>
          <p:grpSp>
            <p:nvGrpSpPr>
              <p:cNvPr id="579" name="Group 578">
                <a:extLst>
                  <a:ext uri="{FF2B5EF4-FFF2-40B4-BE49-F238E27FC236}">
                    <a16:creationId xmlns:a16="http://schemas.microsoft.com/office/drawing/2014/main" id="{A2520784-CB69-4D9F-943B-032CE4653DF1}"/>
                  </a:ext>
                </a:extLst>
              </p:cNvPr>
              <p:cNvGrpSpPr/>
              <p:nvPr/>
            </p:nvGrpSpPr>
            <p:grpSpPr>
              <a:xfrm>
                <a:off x="5084079" y="4518648"/>
                <a:ext cx="385042" cy="253916"/>
                <a:chOff x="5084079" y="4513884"/>
                <a:chExt cx="385042" cy="253916"/>
              </a:xfrm>
            </p:grpSpPr>
            <p:sp>
              <p:nvSpPr>
                <p:cNvPr id="612" name="TextBox 611">
                  <a:extLst>
                    <a:ext uri="{FF2B5EF4-FFF2-40B4-BE49-F238E27FC236}">
                      <a16:creationId xmlns:a16="http://schemas.microsoft.com/office/drawing/2014/main" id="{4180C204-3D0F-4F97-9729-38AE79C9B293}"/>
                    </a:ext>
                  </a:extLst>
                </p:cNvPr>
                <p:cNvSpPr txBox="1"/>
                <p:nvPr/>
              </p:nvSpPr>
              <p:spPr>
                <a:xfrm>
                  <a:off x="5084079" y="4513884"/>
                  <a:ext cx="385042" cy="253916"/>
                </a:xfrm>
                <a:prstGeom prst="rect">
                  <a:avLst/>
                </a:prstGeom>
                <a:noFill/>
              </p:spPr>
              <p:txBody>
                <a:bodyPr wrap="none" rtlCol="0">
                  <a:spAutoFit/>
                </a:bodyPr>
                <a:lstStyle/>
                <a:p>
                  <a:pPr algn="r"/>
                  <a:r>
                    <a:rPr lang="en-GB" sz="1050" dirty="0"/>
                    <a:t>10</a:t>
                  </a:r>
                  <a:r>
                    <a:rPr lang="en-GB" sz="1050" baseline="30000" dirty="0"/>
                    <a:t>3</a:t>
                  </a:r>
                </a:p>
              </p:txBody>
            </p:sp>
            <p:cxnSp>
              <p:nvCxnSpPr>
                <p:cNvPr id="613" name="Straight Connector 612">
                  <a:extLst>
                    <a:ext uri="{FF2B5EF4-FFF2-40B4-BE49-F238E27FC236}">
                      <a16:creationId xmlns:a16="http://schemas.microsoft.com/office/drawing/2014/main" id="{3FD89581-BFBF-4882-9F06-B9EF5C1324C9}"/>
                    </a:ext>
                  </a:extLst>
                </p:cNvPr>
                <p:cNvCxnSpPr/>
                <p:nvPr/>
              </p:nvCxnSpPr>
              <p:spPr>
                <a:xfrm flipH="1">
                  <a:off x="5385668" y="4622419"/>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0" name="Group 579">
                <a:extLst>
                  <a:ext uri="{FF2B5EF4-FFF2-40B4-BE49-F238E27FC236}">
                    <a16:creationId xmlns:a16="http://schemas.microsoft.com/office/drawing/2014/main" id="{78023FDD-B994-47B4-A511-19221D1A85F6}"/>
                  </a:ext>
                </a:extLst>
              </p:cNvPr>
              <p:cNvGrpSpPr/>
              <p:nvPr/>
            </p:nvGrpSpPr>
            <p:grpSpPr>
              <a:xfrm>
                <a:off x="5053623" y="5293872"/>
                <a:ext cx="415498" cy="253916"/>
                <a:chOff x="5053623" y="5298029"/>
                <a:chExt cx="415498" cy="253916"/>
              </a:xfrm>
            </p:grpSpPr>
            <p:sp>
              <p:nvSpPr>
                <p:cNvPr id="610" name="TextBox 609">
                  <a:extLst>
                    <a:ext uri="{FF2B5EF4-FFF2-40B4-BE49-F238E27FC236}">
                      <a16:creationId xmlns:a16="http://schemas.microsoft.com/office/drawing/2014/main" id="{578FF7D7-A12F-4D6F-9931-8A5B86E1813E}"/>
                    </a:ext>
                  </a:extLst>
                </p:cNvPr>
                <p:cNvSpPr txBox="1"/>
                <p:nvPr/>
              </p:nvSpPr>
              <p:spPr>
                <a:xfrm>
                  <a:off x="5053623" y="5298029"/>
                  <a:ext cx="415498" cy="253916"/>
                </a:xfrm>
                <a:prstGeom prst="rect">
                  <a:avLst/>
                </a:prstGeom>
                <a:noFill/>
              </p:spPr>
              <p:txBody>
                <a:bodyPr wrap="none" rtlCol="0">
                  <a:spAutoFit/>
                </a:bodyPr>
                <a:lstStyle/>
                <a:p>
                  <a:pPr algn="r"/>
                  <a:r>
                    <a:rPr lang="en-GB" sz="1050" dirty="0"/>
                    <a:t>10</a:t>
                  </a:r>
                  <a:r>
                    <a:rPr lang="en-GB" sz="1050" baseline="30000" dirty="0">
                      <a:latin typeface="Arial" panose="020B0604020202020204" pitchFamily="34" charset="0"/>
                      <a:cs typeface="Arial" panose="020B0604020202020204" pitchFamily="34" charset="0"/>
                    </a:rPr>
                    <a:t>-1</a:t>
                  </a:r>
                  <a:endParaRPr lang="en-GB" sz="1050" baseline="30000" dirty="0"/>
                </a:p>
              </p:txBody>
            </p:sp>
            <p:cxnSp>
              <p:nvCxnSpPr>
                <p:cNvPr id="611" name="Straight Connector 610">
                  <a:extLst>
                    <a:ext uri="{FF2B5EF4-FFF2-40B4-BE49-F238E27FC236}">
                      <a16:creationId xmlns:a16="http://schemas.microsoft.com/office/drawing/2014/main" id="{F3717C1A-1C5F-4A03-A4A3-8459BC57E46F}"/>
                    </a:ext>
                  </a:extLst>
                </p:cNvPr>
                <p:cNvCxnSpPr/>
                <p:nvPr/>
              </p:nvCxnSpPr>
              <p:spPr>
                <a:xfrm flipH="1">
                  <a:off x="5385668" y="5403731"/>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1" name="Group 580">
                <a:extLst>
                  <a:ext uri="{FF2B5EF4-FFF2-40B4-BE49-F238E27FC236}">
                    <a16:creationId xmlns:a16="http://schemas.microsoft.com/office/drawing/2014/main" id="{052C5338-3660-4339-A652-1E8BE08D8E47}"/>
                  </a:ext>
                </a:extLst>
              </p:cNvPr>
              <p:cNvGrpSpPr/>
              <p:nvPr/>
            </p:nvGrpSpPr>
            <p:grpSpPr>
              <a:xfrm>
                <a:off x="5084079" y="4712454"/>
                <a:ext cx="385042" cy="253916"/>
                <a:chOff x="5084079" y="4728478"/>
                <a:chExt cx="385042" cy="253916"/>
              </a:xfrm>
            </p:grpSpPr>
            <p:sp>
              <p:nvSpPr>
                <p:cNvPr id="608" name="TextBox 607">
                  <a:extLst>
                    <a:ext uri="{FF2B5EF4-FFF2-40B4-BE49-F238E27FC236}">
                      <a16:creationId xmlns:a16="http://schemas.microsoft.com/office/drawing/2014/main" id="{24D3A88D-79B2-4730-84CB-28A8AA44B546}"/>
                    </a:ext>
                  </a:extLst>
                </p:cNvPr>
                <p:cNvSpPr txBox="1"/>
                <p:nvPr/>
              </p:nvSpPr>
              <p:spPr>
                <a:xfrm>
                  <a:off x="5084079" y="4728478"/>
                  <a:ext cx="385042" cy="253916"/>
                </a:xfrm>
                <a:prstGeom prst="rect">
                  <a:avLst/>
                </a:prstGeom>
                <a:noFill/>
              </p:spPr>
              <p:txBody>
                <a:bodyPr wrap="none" rtlCol="0">
                  <a:spAutoFit/>
                </a:bodyPr>
                <a:lstStyle/>
                <a:p>
                  <a:pPr algn="r"/>
                  <a:r>
                    <a:rPr lang="en-GB" sz="1050" dirty="0"/>
                    <a:t>10</a:t>
                  </a:r>
                  <a:r>
                    <a:rPr lang="en-GB" sz="1050" baseline="30000" dirty="0"/>
                    <a:t>2</a:t>
                  </a:r>
                </a:p>
              </p:txBody>
            </p:sp>
            <p:cxnSp>
              <p:nvCxnSpPr>
                <p:cNvPr id="609" name="Straight Connector 608">
                  <a:extLst>
                    <a:ext uri="{FF2B5EF4-FFF2-40B4-BE49-F238E27FC236}">
                      <a16:creationId xmlns:a16="http://schemas.microsoft.com/office/drawing/2014/main" id="{D6BACDFA-B4EF-4EB3-A1BD-E6EAEA18FFCD}"/>
                    </a:ext>
                  </a:extLst>
                </p:cNvPr>
                <p:cNvCxnSpPr/>
                <p:nvPr/>
              </p:nvCxnSpPr>
              <p:spPr>
                <a:xfrm flipH="1">
                  <a:off x="5385668" y="4838399"/>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2" name="Group 581">
                <a:extLst>
                  <a:ext uri="{FF2B5EF4-FFF2-40B4-BE49-F238E27FC236}">
                    <a16:creationId xmlns:a16="http://schemas.microsoft.com/office/drawing/2014/main" id="{1A0AB84A-A553-4041-BC2C-E90E37491321}"/>
                  </a:ext>
                </a:extLst>
              </p:cNvPr>
              <p:cNvGrpSpPr/>
              <p:nvPr/>
            </p:nvGrpSpPr>
            <p:grpSpPr>
              <a:xfrm>
                <a:off x="5084079" y="4920551"/>
                <a:ext cx="385042" cy="253916"/>
                <a:chOff x="5084079" y="4951718"/>
                <a:chExt cx="385042" cy="253916"/>
              </a:xfrm>
            </p:grpSpPr>
            <p:sp>
              <p:nvSpPr>
                <p:cNvPr id="606" name="TextBox 605">
                  <a:extLst>
                    <a:ext uri="{FF2B5EF4-FFF2-40B4-BE49-F238E27FC236}">
                      <a16:creationId xmlns:a16="http://schemas.microsoft.com/office/drawing/2014/main" id="{26865670-906A-41E6-9CC3-1C0B7D1D0EDC}"/>
                    </a:ext>
                  </a:extLst>
                </p:cNvPr>
                <p:cNvSpPr txBox="1"/>
                <p:nvPr/>
              </p:nvSpPr>
              <p:spPr>
                <a:xfrm>
                  <a:off x="5084079" y="4951718"/>
                  <a:ext cx="385042" cy="253916"/>
                </a:xfrm>
                <a:prstGeom prst="rect">
                  <a:avLst/>
                </a:prstGeom>
                <a:noFill/>
              </p:spPr>
              <p:txBody>
                <a:bodyPr wrap="none" rtlCol="0">
                  <a:spAutoFit/>
                </a:bodyPr>
                <a:lstStyle/>
                <a:p>
                  <a:pPr algn="r"/>
                  <a:r>
                    <a:rPr lang="en-GB" sz="1050" dirty="0"/>
                    <a:t>10</a:t>
                  </a:r>
                  <a:r>
                    <a:rPr lang="en-GB" sz="1050" baseline="30000" dirty="0"/>
                    <a:t>1</a:t>
                  </a:r>
                </a:p>
              </p:txBody>
            </p:sp>
            <p:cxnSp>
              <p:nvCxnSpPr>
                <p:cNvPr id="607" name="Straight Connector 606">
                  <a:extLst>
                    <a:ext uri="{FF2B5EF4-FFF2-40B4-BE49-F238E27FC236}">
                      <a16:creationId xmlns:a16="http://schemas.microsoft.com/office/drawing/2014/main" id="{C0332DD9-7074-4712-ACD2-AB20ED9ECEEF}"/>
                    </a:ext>
                  </a:extLst>
                </p:cNvPr>
                <p:cNvCxnSpPr/>
                <p:nvPr/>
              </p:nvCxnSpPr>
              <p:spPr>
                <a:xfrm flipH="1">
                  <a:off x="5385668" y="5047637"/>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3" name="Group 582">
                <a:extLst>
                  <a:ext uri="{FF2B5EF4-FFF2-40B4-BE49-F238E27FC236}">
                    <a16:creationId xmlns:a16="http://schemas.microsoft.com/office/drawing/2014/main" id="{139E8F8F-5911-4AF0-9C0A-162577FFE92D}"/>
                  </a:ext>
                </a:extLst>
              </p:cNvPr>
              <p:cNvGrpSpPr/>
              <p:nvPr/>
            </p:nvGrpSpPr>
            <p:grpSpPr>
              <a:xfrm>
                <a:off x="5084079" y="5100066"/>
                <a:ext cx="385042" cy="253916"/>
                <a:chOff x="5084079" y="5155256"/>
                <a:chExt cx="385042" cy="253916"/>
              </a:xfrm>
            </p:grpSpPr>
            <p:sp>
              <p:nvSpPr>
                <p:cNvPr id="604" name="TextBox 603">
                  <a:extLst>
                    <a:ext uri="{FF2B5EF4-FFF2-40B4-BE49-F238E27FC236}">
                      <a16:creationId xmlns:a16="http://schemas.microsoft.com/office/drawing/2014/main" id="{2EFB3275-0A58-40A9-91CE-76FD0AD87DB8}"/>
                    </a:ext>
                  </a:extLst>
                </p:cNvPr>
                <p:cNvSpPr txBox="1"/>
                <p:nvPr/>
              </p:nvSpPr>
              <p:spPr>
                <a:xfrm>
                  <a:off x="5084079" y="5155256"/>
                  <a:ext cx="385042" cy="253916"/>
                </a:xfrm>
                <a:prstGeom prst="rect">
                  <a:avLst/>
                </a:prstGeom>
                <a:noFill/>
              </p:spPr>
              <p:txBody>
                <a:bodyPr wrap="none" rtlCol="0">
                  <a:spAutoFit/>
                </a:bodyPr>
                <a:lstStyle/>
                <a:p>
                  <a:pPr algn="r"/>
                  <a:r>
                    <a:rPr lang="en-GB" sz="1050" dirty="0"/>
                    <a:t>10</a:t>
                  </a:r>
                  <a:r>
                    <a:rPr lang="en-GB" sz="1050" baseline="30000" dirty="0"/>
                    <a:t>0</a:t>
                  </a:r>
                </a:p>
              </p:txBody>
            </p:sp>
            <p:cxnSp>
              <p:nvCxnSpPr>
                <p:cNvPr id="605" name="Straight Connector 604">
                  <a:extLst>
                    <a:ext uri="{FF2B5EF4-FFF2-40B4-BE49-F238E27FC236}">
                      <a16:creationId xmlns:a16="http://schemas.microsoft.com/office/drawing/2014/main" id="{FCEBC06F-797B-4AD9-8A17-B540B29AD129}"/>
                    </a:ext>
                  </a:extLst>
                </p:cNvPr>
                <p:cNvCxnSpPr/>
                <p:nvPr/>
              </p:nvCxnSpPr>
              <p:spPr>
                <a:xfrm flipH="1">
                  <a:off x="5385668" y="5267957"/>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4" name="Group 583">
                <a:extLst>
                  <a:ext uri="{FF2B5EF4-FFF2-40B4-BE49-F238E27FC236}">
                    <a16:creationId xmlns:a16="http://schemas.microsoft.com/office/drawing/2014/main" id="{09AADCF9-2899-41F8-B642-2ADB3EB1FEB6}"/>
                  </a:ext>
                </a:extLst>
              </p:cNvPr>
              <p:cNvGrpSpPr/>
              <p:nvPr/>
            </p:nvGrpSpPr>
            <p:grpSpPr>
              <a:xfrm>
                <a:off x="5050673" y="5487677"/>
                <a:ext cx="415498" cy="253916"/>
                <a:chOff x="5050673" y="5487677"/>
                <a:chExt cx="415498" cy="253916"/>
              </a:xfrm>
            </p:grpSpPr>
            <p:sp>
              <p:nvSpPr>
                <p:cNvPr id="602" name="TextBox 601">
                  <a:extLst>
                    <a:ext uri="{FF2B5EF4-FFF2-40B4-BE49-F238E27FC236}">
                      <a16:creationId xmlns:a16="http://schemas.microsoft.com/office/drawing/2014/main" id="{16C1E1F1-3D32-4212-A408-CBAFF907188A}"/>
                    </a:ext>
                  </a:extLst>
                </p:cNvPr>
                <p:cNvSpPr txBox="1"/>
                <p:nvPr/>
              </p:nvSpPr>
              <p:spPr>
                <a:xfrm>
                  <a:off x="5050673" y="5487677"/>
                  <a:ext cx="415498" cy="253916"/>
                </a:xfrm>
                <a:prstGeom prst="rect">
                  <a:avLst/>
                </a:prstGeom>
                <a:noFill/>
              </p:spPr>
              <p:txBody>
                <a:bodyPr wrap="none" rtlCol="0">
                  <a:spAutoFit/>
                </a:bodyPr>
                <a:lstStyle/>
                <a:p>
                  <a:pPr algn="r"/>
                  <a:r>
                    <a:rPr lang="en-GB" sz="1050" dirty="0"/>
                    <a:t>10</a:t>
                  </a:r>
                  <a:r>
                    <a:rPr lang="en-GB" sz="1050" baseline="30000" dirty="0">
                      <a:latin typeface="Arial" panose="020B0604020202020204" pitchFamily="34" charset="0"/>
                      <a:cs typeface="Arial" panose="020B0604020202020204" pitchFamily="34" charset="0"/>
                    </a:rPr>
                    <a:t>-2</a:t>
                  </a:r>
                  <a:endParaRPr lang="en-GB" sz="1050" baseline="30000" dirty="0"/>
                </a:p>
              </p:txBody>
            </p:sp>
            <p:cxnSp>
              <p:nvCxnSpPr>
                <p:cNvPr id="603" name="Straight Connector 602">
                  <a:extLst>
                    <a:ext uri="{FF2B5EF4-FFF2-40B4-BE49-F238E27FC236}">
                      <a16:creationId xmlns:a16="http://schemas.microsoft.com/office/drawing/2014/main" id="{13940038-A45F-4D8B-A3F8-46598C9A74E9}"/>
                    </a:ext>
                  </a:extLst>
                </p:cNvPr>
                <p:cNvCxnSpPr/>
                <p:nvPr/>
              </p:nvCxnSpPr>
              <p:spPr>
                <a:xfrm flipH="1">
                  <a:off x="5382718" y="5593379"/>
                  <a:ext cx="49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5" name="Group 584">
                <a:extLst>
                  <a:ext uri="{FF2B5EF4-FFF2-40B4-BE49-F238E27FC236}">
                    <a16:creationId xmlns:a16="http://schemas.microsoft.com/office/drawing/2014/main" id="{8A8394FF-EB58-4C24-BBD1-3A86C1982F3B}"/>
                  </a:ext>
                </a:extLst>
              </p:cNvPr>
              <p:cNvGrpSpPr/>
              <p:nvPr/>
            </p:nvGrpSpPr>
            <p:grpSpPr>
              <a:xfrm>
                <a:off x="5515271" y="4699670"/>
                <a:ext cx="127567" cy="87205"/>
                <a:chOff x="5515271" y="4699670"/>
                <a:chExt cx="127567" cy="87205"/>
              </a:xfrm>
            </p:grpSpPr>
            <p:cxnSp>
              <p:nvCxnSpPr>
                <p:cNvPr id="600" name="Straight Connector 599">
                  <a:extLst>
                    <a:ext uri="{FF2B5EF4-FFF2-40B4-BE49-F238E27FC236}">
                      <a16:creationId xmlns:a16="http://schemas.microsoft.com/office/drawing/2014/main" id="{26535515-5C6A-4900-BBD2-D527867A9777}"/>
                    </a:ext>
                  </a:extLst>
                </p:cNvPr>
                <p:cNvCxnSpPr/>
                <p:nvPr/>
              </p:nvCxnSpPr>
              <p:spPr>
                <a:xfrm flipH="1">
                  <a:off x="5515271" y="4730906"/>
                  <a:ext cx="12756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01" name="Oval 600">
                  <a:extLst>
                    <a:ext uri="{FF2B5EF4-FFF2-40B4-BE49-F238E27FC236}">
                      <a16:creationId xmlns:a16="http://schemas.microsoft.com/office/drawing/2014/main" id="{48D75457-44AB-43BE-B375-97FF08F3AE87}"/>
                    </a:ext>
                  </a:extLst>
                </p:cNvPr>
                <p:cNvSpPr/>
                <p:nvPr/>
              </p:nvSpPr>
              <p:spPr>
                <a:xfrm>
                  <a:off x="5543054" y="4699670"/>
                  <a:ext cx="72000" cy="87205"/>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586" name="Group 585">
                <a:extLst>
                  <a:ext uri="{FF2B5EF4-FFF2-40B4-BE49-F238E27FC236}">
                    <a16:creationId xmlns:a16="http://schemas.microsoft.com/office/drawing/2014/main" id="{DFE17490-AE91-4083-9A8F-D6F29E263D14}"/>
                  </a:ext>
                </a:extLst>
              </p:cNvPr>
              <p:cNvGrpSpPr/>
              <p:nvPr/>
            </p:nvGrpSpPr>
            <p:grpSpPr>
              <a:xfrm>
                <a:off x="6155777" y="5129574"/>
                <a:ext cx="127567" cy="87205"/>
                <a:chOff x="6155777" y="5129574"/>
                <a:chExt cx="127567" cy="87205"/>
              </a:xfrm>
            </p:grpSpPr>
            <p:sp>
              <p:nvSpPr>
                <p:cNvPr id="598" name="Oval 597">
                  <a:extLst>
                    <a:ext uri="{FF2B5EF4-FFF2-40B4-BE49-F238E27FC236}">
                      <a16:creationId xmlns:a16="http://schemas.microsoft.com/office/drawing/2014/main" id="{8E05AC84-7FE6-4926-B864-0873710C92D0}"/>
                    </a:ext>
                  </a:extLst>
                </p:cNvPr>
                <p:cNvSpPr/>
                <p:nvPr/>
              </p:nvSpPr>
              <p:spPr>
                <a:xfrm>
                  <a:off x="6183560" y="5129574"/>
                  <a:ext cx="72000" cy="87205"/>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599" name="Straight Connector 598">
                  <a:extLst>
                    <a:ext uri="{FF2B5EF4-FFF2-40B4-BE49-F238E27FC236}">
                      <a16:creationId xmlns:a16="http://schemas.microsoft.com/office/drawing/2014/main" id="{53A1EB89-D917-4148-80CC-9D63E0BEE564}"/>
                    </a:ext>
                  </a:extLst>
                </p:cNvPr>
                <p:cNvCxnSpPr/>
                <p:nvPr/>
              </p:nvCxnSpPr>
              <p:spPr>
                <a:xfrm flipH="1">
                  <a:off x="6155777" y="5166127"/>
                  <a:ext cx="12756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87" name="Group 586">
                <a:extLst>
                  <a:ext uri="{FF2B5EF4-FFF2-40B4-BE49-F238E27FC236}">
                    <a16:creationId xmlns:a16="http://schemas.microsoft.com/office/drawing/2014/main" id="{550F4D72-0904-4A33-9BC1-F4A9EC7785D0}"/>
                  </a:ext>
                </a:extLst>
              </p:cNvPr>
              <p:cNvGrpSpPr/>
              <p:nvPr/>
            </p:nvGrpSpPr>
            <p:grpSpPr>
              <a:xfrm>
                <a:off x="5686269" y="5129051"/>
                <a:ext cx="127567" cy="380465"/>
                <a:chOff x="6155777" y="5103601"/>
                <a:chExt cx="127567" cy="380465"/>
              </a:xfrm>
            </p:grpSpPr>
            <p:sp>
              <p:nvSpPr>
                <p:cNvPr id="595" name="Oval 594">
                  <a:extLst>
                    <a:ext uri="{FF2B5EF4-FFF2-40B4-BE49-F238E27FC236}">
                      <a16:creationId xmlns:a16="http://schemas.microsoft.com/office/drawing/2014/main" id="{6CBF388E-1153-497D-B476-F8BD7BE7B584}"/>
                    </a:ext>
                  </a:extLst>
                </p:cNvPr>
                <p:cNvSpPr/>
                <p:nvPr/>
              </p:nvSpPr>
              <p:spPr>
                <a:xfrm>
                  <a:off x="6183560" y="5103601"/>
                  <a:ext cx="72000" cy="87206"/>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596" name="Straight Connector 595">
                  <a:extLst>
                    <a:ext uri="{FF2B5EF4-FFF2-40B4-BE49-F238E27FC236}">
                      <a16:creationId xmlns:a16="http://schemas.microsoft.com/office/drawing/2014/main" id="{D5CBF1BD-AF0E-4596-B8C2-700572756FFC}"/>
                    </a:ext>
                  </a:extLst>
                </p:cNvPr>
                <p:cNvCxnSpPr/>
                <p:nvPr/>
              </p:nvCxnSpPr>
              <p:spPr>
                <a:xfrm flipH="1">
                  <a:off x="6155777" y="5214947"/>
                  <a:ext cx="12756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7" name="Oval 596">
                  <a:extLst>
                    <a:ext uri="{FF2B5EF4-FFF2-40B4-BE49-F238E27FC236}">
                      <a16:creationId xmlns:a16="http://schemas.microsoft.com/office/drawing/2014/main" id="{75922B2F-BEE2-4C57-96D6-FC85BB242D14}"/>
                    </a:ext>
                  </a:extLst>
                </p:cNvPr>
                <p:cNvSpPr/>
                <p:nvPr/>
              </p:nvSpPr>
              <p:spPr>
                <a:xfrm>
                  <a:off x="6191508" y="5396860"/>
                  <a:ext cx="72000" cy="87206"/>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588" name="Group 587">
                <a:extLst>
                  <a:ext uri="{FF2B5EF4-FFF2-40B4-BE49-F238E27FC236}">
                    <a16:creationId xmlns:a16="http://schemas.microsoft.com/office/drawing/2014/main" id="{A722EBA6-0F31-4BD7-8948-F681A98BB919}"/>
                  </a:ext>
                </a:extLst>
              </p:cNvPr>
              <p:cNvGrpSpPr/>
              <p:nvPr/>
            </p:nvGrpSpPr>
            <p:grpSpPr>
              <a:xfrm>
                <a:off x="5857313" y="5155024"/>
                <a:ext cx="136439" cy="274728"/>
                <a:chOff x="6146905" y="5129574"/>
                <a:chExt cx="136439" cy="274728"/>
              </a:xfrm>
            </p:grpSpPr>
            <p:sp>
              <p:nvSpPr>
                <p:cNvPr id="591" name="Oval 590">
                  <a:extLst>
                    <a:ext uri="{FF2B5EF4-FFF2-40B4-BE49-F238E27FC236}">
                      <a16:creationId xmlns:a16="http://schemas.microsoft.com/office/drawing/2014/main" id="{A9868579-E903-4D9D-B310-A160D86076AE}"/>
                    </a:ext>
                  </a:extLst>
                </p:cNvPr>
                <p:cNvSpPr/>
                <p:nvPr/>
              </p:nvSpPr>
              <p:spPr>
                <a:xfrm>
                  <a:off x="6183560" y="5129574"/>
                  <a:ext cx="72000" cy="8720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592" name="Straight Connector 591">
                  <a:extLst>
                    <a:ext uri="{FF2B5EF4-FFF2-40B4-BE49-F238E27FC236}">
                      <a16:creationId xmlns:a16="http://schemas.microsoft.com/office/drawing/2014/main" id="{416FDD35-CFEF-4565-B223-D470B8C006B1}"/>
                    </a:ext>
                  </a:extLst>
                </p:cNvPr>
                <p:cNvCxnSpPr/>
                <p:nvPr/>
              </p:nvCxnSpPr>
              <p:spPr>
                <a:xfrm flipH="1">
                  <a:off x="6155777" y="5230427"/>
                  <a:ext cx="12756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93" name="Oval 592">
                  <a:extLst>
                    <a:ext uri="{FF2B5EF4-FFF2-40B4-BE49-F238E27FC236}">
                      <a16:creationId xmlns:a16="http://schemas.microsoft.com/office/drawing/2014/main" id="{2D44C403-B7EA-4D68-A624-912918BB3FF0}"/>
                    </a:ext>
                  </a:extLst>
                </p:cNvPr>
                <p:cNvSpPr/>
                <p:nvPr/>
              </p:nvSpPr>
              <p:spPr>
                <a:xfrm>
                  <a:off x="6207896" y="5263482"/>
                  <a:ext cx="72000" cy="8720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94" name="Oval 593">
                  <a:extLst>
                    <a:ext uri="{FF2B5EF4-FFF2-40B4-BE49-F238E27FC236}">
                      <a16:creationId xmlns:a16="http://schemas.microsoft.com/office/drawing/2014/main" id="{E17C62BF-8115-494F-9283-3A7C2FE81A53}"/>
                    </a:ext>
                  </a:extLst>
                </p:cNvPr>
                <p:cNvSpPr/>
                <p:nvPr/>
              </p:nvSpPr>
              <p:spPr>
                <a:xfrm>
                  <a:off x="6146905" y="5317096"/>
                  <a:ext cx="72000" cy="8720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589" name="TextBox 588">
                <a:extLst>
                  <a:ext uri="{FF2B5EF4-FFF2-40B4-BE49-F238E27FC236}">
                    <a16:creationId xmlns:a16="http://schemas.microsoft.com/office/drawing/2014/main" id="{378E7CF9-CBF7-4918-A060-CD9380D71EAC}"/>
                  </a:ext>
                </a:extLst>
              </p:cNvPr>
              <p:cNvSpPr txBox="1"/>
              <p:nvPr/>
            </p:nvSpPr>
            <p:spPr>
              <a:xfrm>
                <a:off x="6156176" y="5321572"/>
                <a:ext cx="379616" cy="253916"/>
              </a:xfrm>
              <a:prstGeom prst="rect">
                <a:avLst/>
              </a:prstGeom>
              <a:noFill/>
            </p:spPr>
            <p:txBody>
              <a:bodyPr wrap="square" rtlCol="0" anchor="ctr">
                <a:spAutoFit/>
              </a:bodyPr>
              <a:lstStyle/>
              <a:p>
                <a:pPr algn="ctr"/>
                <a:r>
                  <a:rPr lang="en-GB" sz="1050" dirty="0" err="1">
                    <a:solidFill>
                      <a:schemeClr val="accent6"/>
                    </a:solidFill>
                  </a:rPr>
                  <a:t>n.d</a:t>
                </a:r>
                <a:endParaRPr lang="en-GB" sz="1050" dirty="0">
                  <a:solidFill>
                    <a:schemeClr val="accent6"/>
                  </a:solidFill>
                </a:endParaRPr>
              </a:p>
            </p:txBody>
          </p:sp>
          <p:sp>
            <p:nvSpPr>
              <p:cNvPr id="590" name="TextBox 589">
                <a:extLst>
                  <a:ext uri="{FF2B5EF4-FFF2-40B4-BE49-F238E27FC236}">
                    <a16:creationId xmlns:a16="http://schemas.microsoft.com/office/drawing/2014/main" id="{BCD89F67-5224-40E5-8947-214C7964BD3F}"/>
                  </a:ext>
                </a:extLst>
              </p:cNvPr>
              <p:cNvSpPr txBox="1"/>
              <p:nvPr/>
            </p:nvSpPr>
            <p:spPr>
              <a:xfrm>
                <a:off x="6401965" y="5323522"/>
                <a:ext cx="379616" cy="253916"/>
              </a:xfrm>
              <a:prstGeom prst="rect">
                <a:avLst/>
              </a:prstGeom>
              <a:noFill/>
            </p:spPr>
            <p:txBody>
              <a:bodyPr wrap="square" rtlCol="0" anchor="ctr">
                <a:spAutoFit/>
              </a:bodyPr>
              <a:lstStyle/>
              <a:p>
                <a:pPr algn="ctr"/>
                <a:r>
                  <a:rPr lang="en-GB" sz="1050" dirty="0" err="1">
                    <a:solidFill>
                      <a:schemeClr val="accent3"/>
                    </a:solidFill>
                  </a:rPr>
                  <a:t>n.d</a:t>
                </a:r>
                <a:endParaRPr lang="en-GB" sz="1050" dirty="0">
                  <a:solidFill>
                    <a:schemeClr val="accent3"/>
                  </a:solidFill>
                </a:endParaRPr>
              </a:p>
            </p:txBody>
          </p:sp>
        </p:grpSp>
      </p:grpSp>
    </p:spTree>
    <p:extLst>
      <p:ext uri="{BB962C8B-B14F-4D97-AF65-F5344CB8AC3E}">
        <p14:creationId xmlns:p14="http://schemas.microsoft.com/office/powerpoint/2010/main" val="1586354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8C8C-993C-4EE2-ADA1-2E8C11A06FA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6. Viral hepatitis – other </a:t>
            </a:r>
          </a:p>
        </p:txBody>
      </p:sp>
      <p:sp>
        <p:nvSpPr>
          <p:cNvPr id="3" name="Text Placeholder 2">
            <a:extLst>
              <a:ext uri="{FF2B5EF4-FFF2-40B4-BE49-F238E27FC236}">
                <a16:creationId xmlns:a16="http://schemas.microsoft.com/office/drawing/2014/main" id="{A6010166-84DF-4899-AE23-686DD3340A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848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br>
              <a:rPr lang="en-GB" dirty="0"/>
            </a:br>
            <a:r>
              <a:rPr lang="en-GB" dirty="0" err="1"/>
              <a:t>HepFree</a:t>
            </a:r>
            <a:r>
              <a:rPr lang="en-GB" dirty="0"/>
              <a:t>: screening migrant patients for viral hepatitis in primary care</a:t>
            </a:r>
            <a:br>
              <a:rPr lang="en-GB" dirty="0"/>
            </a:br>
            <a:endParaRPr lang="en-GB" dirty="0"/>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a:xfrm>
            <a:off x="4925" y="6093296"/>
            <a:ext cx="7519403" cy="763625"/>
          </a:xfrm>
        </p:spPr>
        <p:txBody>
          <a:bodyPr/>
          <a:lstStyle/>
          <a:p>
            <a:r>
              <a:rPr lang="en-GB" dirty="0"/>
              <a:t>*&gt;18 years, from a high-risk country, never tested for HBV/HCV. 18 months screening at each practice between 2013–2017 </a:t>
            </a:r>
            <a:br>
              <a:rPr lang="en-GB" dirty="0"/>
            </a:br>
            <a:r>
              <a:rPr lang="en-GB" dirty="0"/>
              <a:t>Screening sites: Bradford, East and South London</a:t>
            </a:r>
          </a:p>
          <a:p>
            <a:r>
              <a:rPr lang="en-US" dirty="0"/>
              <a:t>Flanagan S</a:t>
            </a:r>
            <a:r>
              <a:rPr lang="en-GB" dirty="0"/>
              <a:t>, et al. ILC 2018, #PS-093</a:t>
            </a:r>
          </a:p>
        </p:txBody>
      </p:sp>
      <p:sp>
        <p:nvSpPr>
          <p:cNvPr id="13" name="Content Placeholder 12">
            <a:extLst>
              <a:ext uri="{FF2B5EF4-FFF2-40B4-BE49-F238E27FC236}">
                <a16:creationId xmlns:a16="http://schemas.microsoft.com/office/drawing/2014/main" id="{70DEE67C-ABB3-4E53-8AC4-5012E9669592}"/>
              </a:ext>
            </a:extLst>
          </p:cNvPr>
          <p:cNvSpPr>
            <a:spLocks noGrp="1"/>
          </p:cNvSpPr>
          <p:nvPr>
            <p:ph sz="half" idx="1"/>
          </p:nvPr>
        </p:nvSpPr>
        <p:spPr>
          <a:xfrm>
            <a:off x="319314" y="1165466"/>
            <a:ext cx="8506800" cy="566309"/>
          </a:xfrm>
        </p:spPr>
        <p:txBody>
          <a:bodyPr>
            <a:spAutoFit/>
          </a:bodyPr>
          <a:lstStyle/>
          <a:p>
            <a:pPr lvl="0"/>
            <a:r>
              <a:rPr lang="en-US" sz="1400" b="1" dirty="0"/>
              <a:t>Background: </a:t>
            </a:r>
            <a:r>
              <a:rPr lang="en-US" sz="1400" dirty="0"/>
              <a:t>Prevalence of viral hepatitis in the UK is 0.5% but is higher among migrants</a:t>
            </a:r>
          </a:p>
          <a:p>
            <a:pPr lvl="0"/>
            <a:r>
              <a:rPr lang="en-GB" sz="1400" b="1" dirty="0"/>
              <a:t>Methods</a:t>
            </a:r>
            <a:r>
              <a:rPr lang="en-GB" sz="1400" dirty="0"/>
              <a:t>: </a:t>
            </a:r>
            <a:r>
              <a:rPr lang="en-GB" sz="1400" dirty="0" err="1"/>
              <a:t>HepFree</a:t>
            </a:r>
            <a:r>
              <a:rPr lang="en-GB" sz="1400" dirty="0"/>
              <a:t> is a cluster-randomized, three-site screening trial in the UK</a:t>
            </a:r>
          </a:p>
        </p:txBody>
      </p:sp>
      <p:sp>
        <p:nvSpPr>
          <p:cNvPr id="31" name="Content Placeholder 3">
            <a:extLst>
              <a:ext uri="{FF2B5EF4-FFF2-40B4-BE49-F238E27FC236}">
                <a16:creationId xmlns:a16="http://schemas.microsoft.com/office/drawing/2014/main" id="{09A7250A-2D4C-48EE-B680-AD6E06580320}"/>
              </a:ext>
            </a:extLst>
          </p:cNvPr>
          <p:cNvSpPr txBox="1">
            <a:spLocks/>
          </p:cNvSpPr>
          <p:nvPr/>
        </p:nvSpPr>
        <p:spPr>
          <a:xfrm>
            <a:off x="213409" y="5336298"/>
            <a:ext cx="8717182" cy="7509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Conclusions: </a:t>
            </a:r>
          </a:p>
          <a:p>
            <a:pPr lvl="1"/>
            <a:r>
              <a:rPr lang="en-GB" sz="1200" dirty="0"/>
              <a:t>Active case-finding among migrants in primary care is more effective than opportunistic screening</a:t>
            </a:r>
          </a:p>
          <a:p>
            <a:pPr lvl="1"/>
            <a:r>
              <a:rPr lang="en-GB" sz="1200" dirty="0"/>
              <a:t>The benefits are most obvious in older patients</a:t>
            </a:r>
          </a:p>
        </p:txBody>
      </p:sp>
      <p:grpSp>
        <p:nvGrpSpPr>
          <p:cNvPr id="32" name="Group 31">
            <a:extLst>
              <a:ext uri="{FF2B5EF4-FFF2-40B4-BE49-F238E27FC236}">
                <a16:creationId xmlns:a16="http://schemas.microsoft.com/office/drawing/2014/main" id="{3DF403A7-EB85-441E-B99F-DC1C00817A8C}"/>
              </a:ext>
            </a:extLst>
          </p:cNvPr>
          <p:cNvGrpSpPr/>
          <p:nvPr/>
        </p:nvGrpSpPr>
        <p:grpSpPr>
          <a:xfrm>
            <a:off x="563838" y="1837825"/>
            <a:ext cx="3591975" cy="1480809"/>
            <a:chOff x="294781" y="2796489"/>
            <a:chExt cx="4346290" cy="1687995"/>
          </a:xfrm>
        </p:grpSpPr>
        <p:sp>
          <p:nvSpPr>
            <p:cNvPr id="33" name="Rectangle: Rounded Corners 32">
              <a:extLst>
                <a:ext uri="{FF2B5EF4-FFF2-40B4-BE49-F238E27FC236}">
                  <a16:creationId xmlns:a16="http://schemas.microsoft.com/office/drawing/2014/main" id="{A9D74550-7E95-4204-9AA5-FFC9C409ED17}"/>
                </a:ext>
              </a:extLst>
            </p:cNvPr>
            <p:cNvSpPr/>
            <p:nvPr/>
          </p:nvSpPr>
          <p:spPr>
            <a:xfrm>
              <a:off x="1664918" y="2796489"/>
              <a:ext cx="1584176" cy="41270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58 practices</a:t>
              </a:r>
            </a:p>
            <a:p>
              <a:pPr algn="ctr"/>
              <a:r>
                <a:rPr lang="en-GB" sz="1100" dirty="0">
                  <a:solidFill>
                    <a:schemeClr val="tx1"/>
                  </a:solidFill>
                </a:rPr>
                <a:t>(90,250 patients)  </a:t>
              </a:r>
            </a:p>
          </p:txBody>
        </p:sp>
        <p:sp>
          <p:nvSpPr>
            <p:cNvPr id="34" name="Rectangle: Rounded Corners 33">
              <a:extLst>
                <a:ext uri="{FF2B5EF4-FFF2-40B4-BE49-F238E27FC236}">
                  <a16:creationId xmlns:a16="http://schemas.microsoft.com/office/drawing/2014/main" id="{439B73A8-0C18-4319-A0A0-D2406C06B338}"/>
                </a:ext>
              </a:extLst>
            </p:cNvPr>
            <p:cNvSpPr/>
            <p:nvPr/>
          </p:nvSpPr>
          <p:spPr>
            <a:xfrm>
              <a:off x="294781" y="3411029"/>
              <a:ext cx="2060084" cy="4586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100" b="1" dirty="0">
                  <a:solidFill>
                    <a:schemeClr val="tx1"/>
                  </a:solidFill>
                </a:rPr>
                <a:t>50 intervention practices</a:t>
              </a:r>
            </a:p>
            <a:p>
              <a:pPr algn="ctr"/>
              <a:r>
                <a:rPr lang="en-GB" sz="1100" dirty="0">
                  <a:solidFill>
                    <a:schemeClr val="tx1"/>
                  </a:solidFill>
                </a:rPr>
                <a:t>58,512 eligible patients*</a:t>
              </a:r>
            </a:p>
          </p:txBody>
        </p:sp>
        <p:sp>
          <p:nvSpPr>
            <p:cNvPr id="36" name="Rectangle: Rounded Corners 35">
              <a:extLst>
                <a:ext uri="{FF2B5EF4-FFF2-40B4-BE49-F238E27FC236}">
                  <a16:creationId xmlns:a16="http://schemas.microsoft.com/office/drawing/2014/main" id="{4F794256-0A5C-4883-9CCB-3A3CBA10CA2C}"/>
                </a:ext>
              </a:extLst>
            </p:cNvPr>
            <p:cNvSpPr/>
            <p:nvPr/>
          </p:nvSpPr>
          <p:spPr>
            <a:xfrm>
              <a:off x="2580987" y="3409593"/>
              <a:ext cx="2060084" cy="4586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100" b="1" dirty="0">
                  <a:solidFill>
                    <a:schemeClr val="tx1"/>
                  </a:solidFill>
                </a:rPr>
                <a:t>8 control practices</a:t>
              </a:r>
            </a:p>
            <a:p>
              <a:pPr algn="ctr"/>
              <a:r>
                <a:rPr lang="en-GB" sz="1100" dirty="0">
                  <a:solidFill>
                    <a:schemeClr val="tx1"/>
                  </a:solidFill>
                </a:rPr>
                <a:t>31,738 eligible patients*</a:t>
              </a:r>
            </a:p>
          </p:txBody>
        </p:sp>
        <p:sp>
          <p:nvSpPr>
            <p:cNvPr id="37" name="Rectangle: Rounded Corners 36">
              <a:extLst>
                <a:ext uri="{FF2B5EF4-FFF2-40B4-BE49-F238E27FC236}">
                  <a16:creationId xmlns:a16="http://schemas.microsoft.com/office/drawing/2014/main" id="{9E3F77AF-E840-4A4F-A773-7E6DAD1E9B6B}"/>
                </a:ext>
              </a:extLst>
            </p:cNvPr>
            <p:cNvSpPr/>
            <p:nvPr/>
          </p:nvSpPr>
          <p:spPr>
            <a:xfrm>
              <a:off x="294781" y="4025845"/>
              <a:ext cx="2060084" cy="45863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100" b="1" dirty="0">
                  <a:solidFill>
                    <a:schemeClr val="bg1"/>
                  </a:solidFill>
                </a:rPr>
                <a:t>Targeted screening</a:t>
              </a:r>
            </a:p>
            <a:p>
              <a:pPr algn="ctr"/>
              <a:r>
                <a:rPr lang="en-GB" sz="1100" dirty="0">
                  <a:solidFill>
                    <a:schemeClr val="bg1"/>
                  </a:solidFill>
                </a:rPr>
                <a:t>47,883 (82%) of patients</a:t>
              </a:r>
            </a:p>
          </p:txBody>
        </p:sp>
        <p:sp>
          <p:nvSpPr>
            <p:cNvPr id="38" name="Rectangle: Rounded Corners 37">
              <a:extLst>
                <a:ext uri="{FF2B5EF4-FFF2-40B4-BE49-F238E27FC236}">
                  <a16:creationId xmlns:a16="http://schemas.microsoft.com/office/drawing/2014/main" id="{17FF6577-FAEA-4220-9EF2-04C2165CAD10}"/>
                </a:ext>
              </a:extLst>
            </p:cNvPr>
            <p:cNvSpPr/>
            <p:nvPr/>
          </p:nvSpPr>
          <p:spPr>
            <a:xfrm>
              <a:off x="2580987" y="4024409"/>
              <a:ext cx="2060084" cy="45863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100" b="1" dirty="0">
                  <a:solidFill>
                    <a:schemeClr val="tx1"/>
                  </a:solidFill>
                </a:rPr>
                <a:t>Opportunistic screening</a:t>
              </a:r>
            </a:p>
          </p:txBody>
        </p:sp>
        <p:cxnSp>
          <p:nvCxnSpPr>
            <p:cNvPr id="39" name="Straight Arrow Connector 38">
              <a:extLst>
                <a:ext uri="{FF2B5EF4-FFF2-40B4-BE49-F238E27FC236}">
                  <a16:creationId xmlns:a16="http://schemas.microsoft.com/office/drawing/2014/main" id="{5BAD9440-795A-4EDE-9679-5EAE7E795108}"/>
                </a:ext>
              </a:extLst>
            </p:cNvPr>
            <p:cNvCxnSpPr>
              <a:stCxn id="33" idx="1"/>
              <a:endCxn id="34" idx="0"/>
            </p:cNvCxnSpPr>
            <p:nvPr/>
          </p:nvCxnSpPr>
          <p:spPr>
            <a:xfrm flipH="1">
              <a:off x="1324823" y="3002841"/>
              <a:ext cx="340095" cy="4081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C3AE6EB-90EB-4F1E-ADAF-7A02610874E8}"/>
                </a:ext>
              </a:extLst>
            </p:cNvPr>
            <p:cNvCxnSpPr>
              <a:stCxn id="33" idx="3"/>
              <a:endCxn id="36" idx="0"/>
            </p:cNvCxnSpPr>
            <p:nvPr/>
          </p:nvCxnSpPr>
          <p:spPr>
            <a:xfrm>
              <a:off x="3249094" y="3002841"/>
              <a:ext cx="361935" cy="4067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3935DB6-EB2C-4CD3-935D-BDA2C4EF446C}"/>
                </a:ext>
              </a:extLst>
            </p:cNvPr>
            <p:cNvCxnSpPr>
              <a:stCxn id="36" idx="2"/>
              <a:endCxn id="38" idx="0"/>
            </p:cNvCxnSpPr>
            <p:nvPr/>
          </p:nvCxnSpPr>
          <p:spPr>
            <a:xfrm>
              <a:off x="3611029" y="3868232"/>
              <a:ext cx="0" cy="156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7FC21A4-90EB-4824-BB6B-3D000A897877}"/>
                </a:ext>
              </a:extLst>
            </p:cNvPr>
            <p:cNvCxnSpPr>
              <a:stCxn id="34" idx="2"/>
              <a:endCxn id="37" idx="0"/>
            </p:cNvCxnSpPr>
            <p:nvPr/>
          </p:nvCxnSpPr>
          <p:spPr>
            <a:xfrm>
              <a:off x="1324823" y="3869668"/>
              <a:ext cx="0" cy="156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EF4BA565-2763-4736-9B8E-A402AE2F80BB}"/>
              </a:ext>
            </a:extLst>
          </p:cNvPr>
          <p:cNvSpPr txBox="1"/>
          <p:nvPr/>
        </p:nvSpPr>
        <p:spPr>
          <a:xfrm>
            <a:off x="539552" y="1803487"/>
            <a:ext cx="1152880" cy="276999"/>
          </a:xfrm>
          <a:prstGeom prst="rect">
            <a:avLst/>
          </a:prstGeom>
          <a:noFill/>
        </p:spPr>
        <p:txBody>
          <a:bodyPr wrap="none" rtlCol="0">
            <a:spAutoFit/>
          </a:bodyPr>
          <a:lstStyle/>
          <a:p>
            <a:r>
              <a:rPr lang="en-GB" sz="1200" b="1" dirty="0"/>
              <a:t>Study design</a:t>
            </a:r>
          </a:p>
        </p:txBody>
      </p:sp>
      <p:sp>
        <p:nvSpPr>
          <p:cNvPr id="45" name="TextBox 44">
            <a:extLst>
              <a:ext uri="{FF2B5EF4-FFF2-40B4-BE49-F238E27FC236}">
                <a16:creationId xmlns:a16="http://schemas.microsoft.com/office/drawing/2014/main" id="{BBBB9B66-F8F2-46A2-9C3E-AAF51714B418}"/>
              </a:ext>
            </a:extLst>
          </p:cNvPr>
          <p:cNvSpPr txBox="1"/>
          <p:nvPr/>
        </p:nvSpPr>
        <p:spPr>
          <a:xfrm>
            <a:off x="1331640" y="3437845"/>
            <a:ext cx="2323368" cy="276999"/>
          </a:xfrm>
          <a:prstGeom prst="rect">
            <a:avLst/>
          </a:prstGeom>
          <a:noFill/>
        </p:spPr>
        <p:txBody>
          <a:bodyPr wrap="square" rtlCol="0">
            <a:spAutoFit/>
          </a:bodyPr>
          <a:lstStyle/>
          <a:p>
            <a:pPr algn="ctr"/>
            <a:r>
              <a:rPr lang="en-GB" sz="1200" b="1" dirty="0"/>
              <a:t>Screening outcomes</a:t>
            </a:r>
          </a:p>
        </p:txBody>
      </p:sp>
      <p:graphicFrame>
        <p:nvGraphicFramePr>
          <p:cNvPr id="46" name="Chart 45">
            <a:extLst>
              <a:ext uri="{FF2B5EF4-FFF2-40B4-BE49-F238E27FC236}">
                <a16:creationId xmlns:a16="http://schemas.microsoft.com/office/drawing/2014/main" id="{00C8FFE7-3117-486D-B31C-5FB1F2CA3BD6}"/>
              </a:ext>
            </a:extLst>
          </p:cNvPr>
          <p:cNvGraphicFramePr/>
          <p:nvPr>
            <p:extLst>
              <p:ext uri="{D42A27DB-BD31-4B8C-83A1-F6EECF244321}">
                <p14:modId xmlns:p14="http://schemas.microsoft.com/office/powerpoint/2010/main" val="1081468378"/>
              </p:ext>
            </p:extLst>
          </p:nvPr>
        </p:nvGraphicFramePr>
        <p:xfrm>
          <a:off x="-73905" y="3619507"/>
          <a:ext cx="4602551" cy="1585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ontent Placeholder 71">
            <a:extLst>
              <a:ext uri="{FF2B5EF4-FFF2-40B4-BE49-F238E27FC236}">
                <a16:creationId xmlns:a16="http://schemas.microsoft.com/office/drawing/2014/main" id="{FD51A961-A5A9-4ABC-A9D3-131FD3E7A9C0}"/>
              </a:ext>
            </a:extLst>
          </p:cNvPr>
          <p:cNvGraphicFramePr>
            <a:graphicFrameLocks/>
          </p:cNvGraphicFramePr>
          <p:nvPr>
            <p:extLst>
              <p:ext uri="{D42A27DB-BD31-4B8C-83A1-F6EECF244321}">
                <p14:modId xmlns:p14="http://schemas.microsoft.com/office/powerpoint/2010/main" val="2830883552"/>
              </p:ext>
            </p:extLst>
          </p:nvPr>
        </p:nvGraphicFramePr>
        <p:xfrm>
          <a:off x="4681192" y="2018849"/>
          <a:ext cx="4101683" cy="3228000"/>
        </p:xfrm>
        <a:graphic>
          <a:graphicData uri="http://schemas.openxmlformats.org/drawingml/2006/table">
            <a:tbl>
              <a:tblPr firstRow="1" bandRow="1">
                <a:tableStyleId>{69012ECD-51FC-41F1-AA8D-1B2483CD663E}</a:tableStyleId>
              </a:tblPr>
              <a:tblGrid>
                <a:gridCol w="645371">
                  <a:extLst>
                    <a:ext uri="{9D8B030D-6E8A-4147-A177-3AD203B41FA5}">
                      <a16:colId xmlns:a16="http://schemas.microsoft.com/office/drawing/2014/main" val="2404164723"/>
                    </a:ext>
                  </a:extLst>
                </a:gridCol>
                <a:gridCol w="648000">
                  <a:extLst>
                    <a:ext uri="{9D8B030D-6E8A-4147-A177-3AD203B41FA5}">
                      <a16:colId xmlns:a16="http://schemas.microsoft.com/office/drawing/2014/main" val="1485526029"/>
                    </a:ext>
                  </a:extLst>
                </a:gridCol>
                <a:gridCol w="702078">
                  <a:extLst>
                    <a:ext uri="{9D8B030D-6E8A-4147-A177-3AD203B41FA5}">
                      <a16:colId xmlns:a16="http://schemas.microsoft.com/office/drawing/2014/main" val="486586396"/>
                    </a:ext>
                  </a:extLst>
                </a:gridCol>
                <a:gridCol w="702078">
                  <a:extLst>
                    <a:ext uri="{9D8B030D-6E8A-4147-A177-3AD203B41FA5}">
                      <a16:colId xmlns:a16="http://schemas.microsoft.com/office/drawing/2014/main" val="4172857160"/>
                    </a:ext>
                  </a:extLst>
                </a:gridCol>
                <a:gridCol w="702078">
                  <a:extLst>
                    <a:ext uri="{9D8B030D-6E8A-4147-A177-3AD203B41FA5}">
                      <a16:colId xmlns:a16="http://schemas.microsoft.com/office/drawing/2014/main" val="1173396527"/>
                    </a:ext>
                  </a:extLst>
                </a:gridCol>
                <a:gridCol w="702078">
                  <a:extLst>
                    <a:ext uri="{9D8B030D-6E8A-4147-A177-3AD203B41FA5}">
                      <a16:colId xmlns:a16="http://schemas.microsoft.com/office/drawing/2014/main" val="3085564945"/>
                    </a:ext>
                  </a:extLst>
                </a:gridCol>
              </a:tblGrid>
              <a:tr h="113938">
                <a:tc>
                  <a:txBody>
                    <a:bodyPr/>
                    <a:lstStyle/>
                    <a:p>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000" dirty="0">
                          <a:latin typeface="+mn-lt"/>
                        </a:rPr>
                        <a:t>N screened</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000" dirty="0">
                          <a:latin typeface="+mn-lt"/>
                        </a:rPr>
                        <a:t>n (%) testing +</a:t>
                      </a:r>
                      <a:r>
                        <a:rPr lang="en-GB" sz="1000" dirty="0" err="1">
                          <a:latin typeface="+mn-lt"/>
                        </a:rPr>
                        <a:t>ve</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n (%) HBsAg+</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n (%) </a:t>
                      </a:r>
                      <a:br>
                        <a:rPr lang="en-GB" sz="1000" dirty="0">
                          <a:latin typeface="+mn-lt"/>
                        </a:rPr>
                      </a:br>
                      <a:r>
                        <a:rPr lang="en-GB" sz="1000" dirty="0">
                          <a:latin typeface="+mn-lt"/>
                        </a:rPr>
                        <a:t>HCV Ab+</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n (%) </a:t>
                      </a:r>
                      <a:br>
                        <a:rPr lang="en-GB" sz="1000" dirty="0">
                          <a:latin typeface="+mn-lt"/>
                        </a:rPr>
                      </a:br>
                      <a:r>
                        <a:rPr lang="en-GB" sz="1000" dirty="0">
                          <a:latin typeface="+mn-lt"/>
                        </a:rPr>
                        <a:t>HCV RNA+</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94333755"/>
                  </a:ext>
                </a:extLst>
              </a:tr>
              <a:tr h="113938">
                <a:tc>
                  <a:txBody>
                    <a:bodyPr/>
                    <a:lstStyle/>
                    <a:p>
                      <a:r>
                        <a:rPr lang="en-GB" sz="1000" dirty="0">
                          <a:latin typeface="+mn-lt"/>
                        </a:rPr>
                        <a:t>Total</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latin typeface="+mn-lt"/>
                        </a:rPr>
                        <a:t>11,929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latin typeface="+mn-lt"/>
                        </a:rPr>
                        <a:t>237 (2.0)</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a:latin typeface="+mn-lt"/>
                        </a:rPr>
                        <a:t>127 (1.1)</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111 (0.9)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36 (0.3)</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857337"/>
                  </a:ext>
                </a:extLst>
              </a:tr>
              <a:tr h="390436">
                <a:tc>
                  <a:txBody>
                    <a:bodyPr/>
                    <a:lstStyle/>
                    <a:p>
                      <a:r>
                        <a:rPr lang="en-GB" sz="1000" dirty="0">
                          <a:latin typeface="+mn-lt"/>
                        </a:rPr>
                        <a:t>Ethnicity</a:t>
                      </a:r>
                    </a:p>
                    <a:p>
                      <a:pPr marL="179388" indent="-179388"/>
                      <a:r>
                        <a:rPr lang="en-GB" sz="1000" dirty="0">
                          <a:latin typeface="+mn-lt"/>
                          <a:cs typeface="Arial" panose="020B0604020202020204" pitchFamily="34" charset="0"/>
                        </a:rPr>
                        <a:t>–</a:t>
                      </a:r>
                      <a:r>
                        <a:rPr lang="en-GB" sz="1000" dirty="0">
                          <a:latin typeface="+mn-lt"/>
                        </a:rPr>
                        <a:t>Black</a:t>
                      </a:r>
                    </a:p>
                    <a:p>
                      <a:pPr marL="179388" indent="-179388"/>
                      <a:r>
                        <a:rPr lang="en-GB" sz="1000" dirty="0">
                          <a:latin typeface="+mn-lt"/>
                          <a:cs typeface="Arial" panose="020B0604020202020204" pitchFamily="34" charset="0"/>
                        </a:rPr>
                        <a:t>–</a:t>
                      </a:r>
                      <a:r>
                        <a:rPr lang="en-GB" sz="1000" dirty="0">
                          <a:latin typeface="+mn-lt"/>
                        </a:rPr>
                        <a:t>Indian</a:t>
                      </a:r>
                    </a:p>
                    <a:p>
                      <a:pPr marL="179388" indent="-179388"/>
                      <a:r>
                        <a:rPr lang="en-GB" sz="1000" dirty="0">
                          <a:latin typeface="+mn-lt"/>
                          <a:cs typeface="Arial" panose="020B0604020202020204" pitchFamily="34" charset="0"/>
                        </a:rPr>
                        <a:t>–</a:t>
                      </a:r>
                      <a:r>
                        <a:rPr lang="en-GB" sz="1000" dirty="0">
                          <a:latin typeface="+mn-lt"/>
                        </a:rPr>
                        <a:t>Other</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8991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2281</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11 (1.7)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166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60 (2.6)</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9 (1.4)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70 (0.8)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48 (2.1)</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2 (0.3)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96 (1.1)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13 (0.6)</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34 (0.4)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 (0.1)</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671218"/>
                  </a:ext>
                </a:extLst>
              </a:tr>
              <a:tr h="298270">
                <a:tc>
                  <a:txBody>
                    <a:bodyPr/>
                    <a:lstStyle/>
                    <a:p>
                      <a:r>
                        <a:rPr lang="en-GB" sz="1000" dirty="0">
                          <a:latin typeface="+mn-lt"/>
                        </a:rPr>
                        <a:t>Gender</a:t>
                      </a:r>
                    </a:p>
                    <a:p>
                      <a:r>
                        <a:rPr lang="en-GB" sz="1000" dirty="0">
                          <a:latin typeface="+mn-lt"/>
                          <a:cs typeface="Arial" panose="020B0604020202020204" pitchFamily="34" charset="0"/>
                        </a:rPr>
                        <a:t>–Male</a:t>
                      </a:r>
                    </a:p>
                    <a:p>
                      <a:r>
                        <a:rPr lang="en-GB" sz="1000" dirty="0">
                          <a:latin typeface="+mn-lt"/>
                          <a:cs typeface="Arial" panose="020B0604020202020204" pitchFamily="34" charset="0"/>
                        </a:rPr>
                        <a:t>–Female</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6841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5087</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104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133 (2.6)</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41 (0.6)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86 (1.7)</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63 (0.9)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48 (0.9)</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20 (0.3)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16 (0.3)</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88761"/>
                  </a:ext>
                </a:extLst>
              </a:tr>
              <a:tr h="943433">
                <a:tc>
                  <a:txBody>
                    <a:bodyPr/>
                    <a:lstStyle/>
                    <a:p>
                      <a:r>
                        <a:rPr lang="en-GB" sz="1000" dirty="0">
                          <a:latin typeface="+mn-lt"/>
                        </a:rPr>
                        <a:t>Age group</a:t>
                      </a:r>
                    </a:p>
                    <a:p>
                      <a:r>
                        <a:rPr lang="en-GB" sz="1000" dirty="0">
                          <a:latin typeface="+mn-lt"/>
                          <a:cs typeface="Arial" panose="020B0604020202020204" pitchFamily="34" charset="0"/>
                        </a:rPr>
                        <a:t>– 18–19 y</a:t>
                      </a:r>
                    </a:p>
                    <a:p>
                      <a:r>
                        <a:rPr lang="en-GB" sz="1000" dirty="0">
                          <a:latin typeface="+mn-lt"/>
                          <a:cs typeface="Arial" panose="020B0604020202020204" pitchFamily="34" charset="0"/>
                        </a:rPr>
                        <a:t>– 20–29 y</a:t>
                      </a:r>
                    </a:p>
                    <a:p>
                      <a:r>
                        <a:rPr lang="en-GB" sz="1000" dirty="0">
                          <a:latin typeface="+mn-lt"/>
                          <a:cs typeface="Arial" panose="020B0604020202020204" pitchFamily="34" charset="0"/>
                        </a:rPr>
                        <a:t>– 30–39 y</a:t>
                      </a:r>
                    </a:p>
                    <a:p>
                      <a:r>
                        <a:rPr lang="en-GB" sz="1000" dirty="0">
                          <a:latin typeface="+mn-lt"/>
                          <a:cs typeface="Arial" panose="020B0604020202020204" pitchFamily="34" charset="0"/>
                        </a:rPr>
                        <a:t>– 40–49 y</a:t>
                      </a:r>
                    </a:p>
                    <a:p>
                      <a:r>
                        <a:rPr lang="en-GB" sz="1000" dirty="0">
                          <a:latin typeface="+mn-lt"/>
                          <a:cs typeface="Arial" panose="020B0604020202020204" pitchFamily="34" charset="0"/>
                        </a:rPr>
                        <a:t>– 50–59 y</a:t>
                      </a:r>
                    </a:p>
                    <a:p>
                      <a:r>
                        <a:rPr lang="en-GB" sz="1000" dirty="0">
                          <a:latin typeface="+mn-lt"/>
                          <a:cs typeface="Arial" panose="020B0604020202020204" pitchFamily="34" charset="0"/>
                        </a:rPr>
                        <a:t>– 60–69 y</a:t>
                      </a:r>
                    </a:p>
                    <a:p>
                      <a:r>
                        <a:rPr lang="en-GB" sz="1000" dirty="0">
                          <a:latin typeface="+mn-lt"/>
                          <a:cs typeface="Arial" panose="020B0604020202020204" pitchFamily="34" charset="0"/>
                        </a:rPr>
                        <a:t>– 70–79 y</a:t>
                      </a:r>
                    </a:p>
                    <a:p>
                      <a:r>
                        <a:rPr lang="en-GB" sz="1000" dirty="0">
                          <a:latin typeface="+mn-lt"/>
                          <a:cs typeface="Arial" panose="020B0604020202020204" pitchFamily="34" charset="0"/>
                        </a:rPr>
                        <a:t>– 80–89 y</a:t>
                      </a:r>
                    </a:p>
                    <a:p>
                      <a:r>
                        <a:rPr lang="en-GB" sz="1000" dirty="0">
                          <a:latin typeface="+mn-lt"/>
                          <a:cs typeface="Arial" panose="020B0604020202020204" pitchFamily="34" charset="0"/>
                        </a:rPr>
                        <a:t>– ≥90 y</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2209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3084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2719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1741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1147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581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208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mn-lt"/>
                        </a:rPr>
                        <a:t>11</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26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69 (2.2)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66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39 (2.2)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24 (2.1)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10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18 (0.8)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34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32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20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17 (1.5)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5 (0.9)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 (0.5)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8 (0.4)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35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34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19 (1.1)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8 (0.7)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5 (0.9)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2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5 (0.2)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16 (0.5)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7 (0.3)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5 (0.3)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 (0.1)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 (0.2)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1 (0.5)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0</a:t>
                      </a:r>
                      <a:endParaRPr lang="en-GB" sz="1000" dirty="0">
                        <a:latin typeface="+mn-lt"/>
                      </a:endParaRP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4465985"/>
                  </a:ext>
                </a:extLst>
              </a:tr>
            </a:tbl>
          </a:graphicData>
        </a:graphic>
      </p:graphicFrame>
      <p:sp>
        <p:nvSpPr>
          <p:cNvPr id="48" name="TextBox 47">
            <a:extLst>
              <a:ext uri="{FF2B5EF4-FFF2-40B4-BE49-F238E27FC236}">
                <a16:creationId xmlns:a16="http://schemas.microsoft.com/office/drawing/2014/main" id="{F99F4C2E-9753-4A58-8883-A8E65D278B8C}"/>
              </a:ext>
            </a:extLst>
          </p:cNvPr>
          <p:cNvSpPr txBox="1"/>
          <p:nvPr/>
        </p:nvSpPr>
        <p:spPr>
          <a:xfrm>
            <a:off x="4977612" y="1747405"/>
            <a:ext cx="3508843" cy="276999"/>
          </a:xfrm>
          <a:prstGeom prst="rect">
            <a:avLst/>
          </a:prstGeom>
          <a:noFill/>
        </p:spPr>
        <p:txBody>
          <a:bodyPr wrap="square" rtlCol="0">
            <a:spAutoFit/>
          </a:bodyPr>
          <a:lstStyle/>
          <a:p>
            <a:pPr algn="ctr"/>
            <a:r>
              <a:rPr lang="en-GB" sz="1200" b="1" dirty="0"/>
              <a:t>Outcomes by ethnicity and gender</a:t>
            </a:r>
          </a:p>
        </p:txBody>
      </p:sp>
    </p:spTree>
    <p:extLst>
      <p:ext uri="{BB962C8B-B14F-4D97-AF65-F5344CB8AC3E}">
        <p14:creationId xmlns:p14="http://schemas.microsoft.com/office/powerpoint/2010/main" val="1561257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050D6F-8184-4090-B846-130BA263AD44}"/>
              </a:ext>
            </a:extLst>
          </p:cNvPr>
          <p:cNvPicPr>
            <a:picLocks noChangeAspect="1"/>
          </p:cNvPicPr>
          <p:nvPr/>
        </p:nvPicPr>
        <p:blipFill rotWithShape="1">
          <a:blip r:embed="rId3">
            <a:extLst>
              <a:ext uri="{28A0092B-C50C-407E-A947-70E740481C1C}">
                <a14:useLocalDpi xmlns:a14="http://schemas.microsoft.com/office/drawing/2010/main" val="0"/>
              </a:ext>
            </a:extLst>
          </a:blip>
          <a:srcRect r="27956"/>
          <a:stretch/>
        </p:blipFill>
        <p:spPr>
          <a:xfrm>
            <a:off x="3830487" y="3337053"/>
            <a:ext cx="3519319" cy="2379718"/>
          </a:xfrm>
          <a:prstGeom prst="rect">
            <a:avLst/>
          </a:prstGeom>
        </p:spPr>
      </p:pic>
      <p:pic>
        <p:nvPicPr>
          <p:cNvPr id="4" name="Picture 3">
            <a:extLst>
              <a:ext uri="{FF2B5EF4-FFF2-40B4-BE49-F238E27FC236}">
                <a16:creationId xmlns:a16="http://schemas.microsoft.com/office/drawing/2014/main" id="{5B4DEE9F-58B5-4D6E-9D59-3CDBDC84D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699" y="3029174"/>
            <a:ext cx="2267712" cy="2103120"/>
          </a:xfrm>
          <a:prstGeom prst="rect">
            <a:avLst/>
          </a:prstGeom>
        </p:spPr>
      </p:pic>
      <p:sp>
        <p:nvSpPr>
          <p:cNvPr id="14" name="Title 13">
            <a:extLst>
              <a:ext uri="{FF2B5EF4-FFF2-40B4-BE49-F238E27FC236}">
                <a16:creationId xmlns:a16="http://schemas.microsoft.com/office/drawing/2014/main" id="{1324AB51-305B-4613-9EA1-CF6AC5908D7A}"/>
              </a:ext>
            </a:extLst>
          </p:cNvPr>
          <p:cNvSpPr>
            <a:spLocks noGrp="1"/>
          </p:cNvSpPr>
          <p:nvPr>
            <p:ph type="title"/>
          </p:nvPr>
        </p:nvSpPr>
        <p:spPr/>
        <p:txBody>
          <a:bodyPr>
            <a:normAutofit fontScale="90000"/>
          </a:bodyPr>
          <a:lstStyle/>
          <a:p>
            <a:r>
              <a:rPr lang="fr-CA" altLang="zh-CN" dirty="0" err="1"/>
              <a:t>Hepatitis</a:t>
            </a:r>
            <a:r>
              <a:rPr lang="fr-CA" altLang="zh-CN" dirty="0"/>
              <a:t> E virus (HEV) infection </a:t>
            </a:r>
            <a:r>
              <a:rPr lang="fr-CA" altLang="zh-CN" dirty="0" err="1"/>
              <a:t>induces</a:t>
            </a:r>
            <a:r>
              <a:rPr lang="fr-CA" altLang="zh-CN" dirty="0"/>
              <a:t> mitochondrial fusion to </a:t>
            </a:r>
            <a:r>
              <a:rPr lang="fr-CA" altLang="zh-CN" dirty="0" err="1"/>
              <a:t>facilitate</a:t>
            </a:r>
            <a:r>
              <a:rPr lang="fr-CA" altLang="zh-CN" dirty="0"/>
              <a:t> viral </a:t>
            </a:r>
            <a:r>
              <a:rPr lang="fr-CA" altLang="zh-CN" dirty="0" err="1"/>
              <a:t>replication</a:t>
            </a:r>
            <a:endParaRPr lang="en-GB" dirty="0"/>
          </a:p>
        </p:txBody>
      </p:sp>
      <p:sp>
        <p:nvSpPr>
          <p:cNvPr id="5" name="Text Placeholder 4">
            <a:extLst>
              <a:ext uri="{FF2B5EF4-FFF2-40B4-BE49-F238E27FC236}">
                <a16:creationId xmlns:a16="http://schemas.microsoft.com/office/drawing/2014/main" id="{EA817042-0CC7-4CFA-A555-7CFB35017D32}"/>
              </a:ext>
            </a:extLst>
          </p:cNvPr>
          <p:cNvSpPr>
            <a:spLocks noGrp="1"/>
          </p:cNvSpPr>
          <p:nvPr>
            <p:ph type="body" sz="quarter" idx="10"/>
          </p:nvPr>
        </p:nvSpPr>
        <p:spPr/>
        <p:txBody>
          <a:bodyPr/>
          <a:lstStyle/>
          <a:p>
            <a:r>
              <a:rPr lang="en-GB" dirty="0"/>
              <a:t>Wang Y, et al. ILC 2018</a:t>
            </a:r>
            <a:r>
              <a:rPr lang="en-GB"/>
              <a:t>, #PS-116</a:t>
            </a:r>
            <a:endParaRPr lang="en-GB" dirty="0"/>
          </a:p>
        </p:txBody>
      </p:sp>
      <p:sp>
        <p:nvSpPr>
          <p:cNvPr id="11" name="Content Placeholder 10">
            <a:extLst>
              <a:ext uri="{FF2B5EF4-FFF2-40B4-BE49-F238E27FC236}">
                <a16:creationId xmlns:a16="http://schemas.microsoft.com/office/drawing/2014/main" id="{24269AA5-9220-4152-9CB1-7347215C11F1}"/>
              </a:ext>
            </a:extLst>
          </p:cNvPr>
          <p:cNvSpPr>
            <a:spLocks noGrp="1"/>
          </p:cNvSpPr>
          <p:nvPr>
            <p:ph sz="half" idx="1"/>
          </p:nvPr>
        </p:nvSpPr>
        <p:spPr>
          <a:xfrm>
            <a:off x="319314" y="1340768"/>
            <a:ext cx="8506800" cy="4622400"/>
          </a:xfrm>
        </p:spPr>
        <p:txBody>
          <a:bodyPr>
            <a:normAutofit/>
          </a:bodyPr>
          <a:lstStyle/>
          <a:p>
            <a:r>
              <a:rPr lang="en-US" altLang="en-US" sz="1400" b="1" dirty="0"/>
              <a:t>Aim: </a:t>
            </a:r>
            <a:r>
              <a:rPr lang="en-US" altLang="en-US" sz="1400" dirty="0"/>
              <a:t>to investigate whether HEV uses mitochondrial dynamics to favour its infectious process</a:t>
            </a:r>
          </a:p>
          <a:p>
            <a:r>
              <a:rPr lang="en-US" altLang="en-US" sz="1400" b="1" dirty="0"/>
              <a:t>Methods</a:t>
            </a:r>
          </a:p>
          <a:p>
            <a:pPr lvl="1"/>
            <a:r>
              <a:rPr lang="en-GB" sz="1100" dirty="0"/>
              <a:t>Mitochondrial ultrastructure in HEV-infected liver cells was observed by electron microscopy</a:t>
            </a:r>
          </a:p>
          <a:p>
            <a:pPr lvl="1"/>
            <a:r>
              <a:rPr lang="en-US" sz="1100" dirty="0"/>
              <a:t>HEV infection modelled </a:t>
            </a:r>
            <a:r>
              <a:rPr lang="en-US" sz="1100" i="1" dirty="0"/>
              <a:t>in vitro</a:t>
            </a:r>
            <a:r>
              <a:rPr lang="en-US" sz="1100" dirty="0"/>
              <a:t> using human liver Huh-7 cells, mitochondrial dynamics observed by confocal imaging</a:t>
            </a:r>
          </a:p>
          <a:p>
            <a:pPr lvl="1"/>
            <a:r>
              <a:rPr lang="en-US" sz="1100" dirty="0"/>
              <a:t>Lentiviral-mediated RNAi applied to silence genes regulating mitochondrial dynamics; viral replication analyzed by qPCR</a:t>
            </a:r>
          </a:p>
        </p:txBody>
      </p:sp>
      <p:sp>
        <p:nvSpPr>
          <p:cNvPr id="15" name="Content Placeholder 10">
            <a:extLst>
              <a:ext uri="{FF2B5EF4-FFF2-40B4-BE49-F238E27FC236}">
                <a16:creationId xmlns:a16="http://schemas.microsoft.com/office/drawing/2014/main" id="{387DBBA9-0B4D-47EC-98FE-D900D4617E6E}"/>
              </a:ext>
            </a:extLst>
          </p:cNvPr>
          <p:cNvSpPr txBox="1">
            <a:spLocks/>
          </p:cNvSpPr>
          <p:nvPr/>
        </p:nvSpPr>
        <p:spPr>
          <a:xfrm>
            <a:off x="319314" y="5605567"/>
            <a:ext cx="8506800" cy="73866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Conclusion: </a:t>
            </a:r>
            <a:r>
              <a:rPr lang="en-US" sz="1400" dirty="0"/>
              <a:t>HEV stimulates mitochondrial fusion and attenuates cellular immunity </a:t>
            </a:r>
            <a:br>
              <a:rPr lang="en-US" sz="1400" dirty="0"/>
            </a:br>
            <a:r>
              <a:rPr lang="en-US" sz="1400" dirty="0"/>
              <a:t>to facilitate viral replication. Targeting mitochondrial dynamics may represent a viable </a:t>
            </a:r>
            <a:br>
              <a:rPr lang="en-US" sz="1400" dirty="0"/>
            </a:br>
            <a:r>
              <a:rPr lang="en-US" sz="1400" dirty="0"/>
              <a:t>option for antiviral drug development against HEV</a:t>
            </a:r>
          </a:p>
        </p:txBody>
      </p:sp>
      <p:sp>
        <p:nvSpPr>
          <p:cNvPr id="19" name="Rectangle 18">
            <a:extLst>
              <a:ext uri="{FF2B5EF4-FFF2-40B4-BE49-F238E27FC236}">
                <a16:creationId xmlns:a16="http://schemas.microsoft.com/office/drawing/2014/main" id="{19364333-B59A-40C4-A032-6100069BA718}"/>
              </a:ext>
            </a:extLst>
          </p:cNvPr>
          <p:cNvSpPr/>
          <p:nvPr/>
        </p:nvSpPr>
        <p:spPr>
          <a:xfrm>
            <a:off x="223371" y="2596101"/>
            <a:ext cx="4309193" cy="307777"/>
          </a:xfrm>
          <a:prstGeom prst="rect">
            <a:avLst/>
          </a:prstGeom>
        </p:spPr>
        <p:txBody>
          <a:bodyPr wrap="none">
            <a:spAutoFit/>
          </a:bodyPr>
          <a:lstStyle/>
          <a:p>
            <a:pPr algn="ctr"/>
            <a:r>
              <a:rPr lang="en-GB" altLang="en-US" sz="1400" b="1" dirty="0"/>
              <a:t>HEV induces mitochondrial fusion in Huh-7 cells</a:t>
            </a:r>
            <a:endParaRPr lang="en-GB" sz="1400" b="1" dirty="0"/>
          </a:p>
        </p:txBody>
      </p:sp>
      <p:sp>
        <p:nvSpPr>
          <p:cNvPr id="2" name="TextBox 1">
            <a:extLst>
              <a:ext uri="{FF2B5EF4-FFF2-40B4-BE49-F238E27FC236}">
                <a16:creationId xmlns:a16="http://schemas.microsoft.com/office/drawing/2014/main" id="{3EA68AED-D7B0-4B06-863A-D7503DB9EB8A}"/>
              </a:ext>
            </a:extLst>
          </p:cNvPr>
          <p:cNvSpPr txBox="1"/>
          <p:nvPr/>
        </p:nvSpPr>
        <p:spPr>
          <a:xfrm>
            <a:off x="1117339" y="5067366"/>
            <a:ext cx="2534668" cy="461665"/>
          </a:xfrm>
          <a:prstGeom prst="rect">
            <a:avLst/>
          </a:prstGeom>
          <a:noFill/>
        </p:spPr>
        <p:txBody>
          <a:bodyPr wrap="none" rtlCol="0">
            <a:spAutoFit/>
          </a:bodyPr>
          <a:lstStyle/>
          <a:p>
            <a:r>
              <a:rPr lang="en-GB" sz="1200" dirty="0"/>
              <a:t>HEV protein ORF2 (</a:t>
            </a:r>
            <a:r>
              <a:rPr lang="en-GB" sz="1200" b="1" dirty="0">
                <a:solidFill>
                  <a:srgbClr val="FF0000"/>
                </a:solidFill>
              </a:rPr>
              <a:t>red</a:t>
            </a:r>
            <a:r>
              <a:rPr lang="en-GB" sz="1200" dirty="0"/>
              <a:t>) </a:t>
            </a:r>
          </a:p>
          <a:p>
            <a:r>
              <a:rPr lang="en-GB" sz="1200" dirty="0"/>
              <a:t>Mitochondria (</a:t>
            </a:r>
            <a:r>
              <a:rPr lang="en-GB" sz="1200" b="1" dirty="0">
                <a:solidFill>
                  <a:srgbClr val="00B050"/>
                </a:solidFill>
              </a:rPr>
              <a:t>green</a:t>
            </a:r>
            <a:r>
              <a:rPr lang="en-GB" sz="1200" dirty="0"/>
              <a:t>), DAPI (</a:t>
            </a:r>
            <a:r>
              <a:rPr lang="en-GB" sz="1200" b="1" dirty="0">
                <a:solidFill>
                  <a:srgbClr val="0000FF"/>
                </a:solidFill>
              </a:rPr>
              <a:t>blue</a:t>
            </a:r>
            <a:r>
              <a:rPr lang="en-GB" sz="1200" dirty="0"/>
              <a:t>)</a:t>
            </a:r>
          </a:p>
        </p:txBody>
      </p:sp>
      <p:cxnSp>
        <p:nvCxnSpPr>
          <p:cNvPr id="22" name="Straight Connector 8">
            <a:extLst>
              <a:ext uri="{FF2B5EF4-FFF2-40B4-BE49-F238E27FC236}">
                <a16:creationId xmlns:a16="http://schemas.microsoft.com/office/drawing/2014/main" id="{91939BA9-A768-4A2A-9CC5-FDCDF9EE5A8F}"/>
              </a:ext>
            </a:extLst>
          </p:cNvPr>
          <p:cNvCxnSpPr>
            <a:cxnSpLocks noChangeShapeType="1"/>
            <a:stCxn id="29" idx="3"/>
          </p:cNvCxnSpPr>
          <p:nvPr/>
        </p:nvCxnSpPr>
        <p:spPr bwMode="auto">
          <a:xfrm>
            <a:off x="1172905" y="3405428"/>
            <a:ext cx="2102951" cy="236968"/>
          </a:xfrm>
          <a:prstGeom prst="line">
            <a:avLst/>
          </a:prstGeom>
          <a:noFill/>
          <a:ln w="25400">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23" name="Straight Connector 10">
            <a:extLst>
              <a:ext uri="{FF2B5EF4-FFF2-40B4-BE49-F238E27FC236}">
                <a16:creationId xmlns:a16="http://schemas.microsoft.com/office/drawing/2014/main" id="{E80F04C5-B36A-4A93-BEBA-1C2924EC45E8}"/>
              </a:ext>
            </a:extLst>
          </p:cNvPr>
          <p:cNvCxnSpPr>
            <a:cxnSpLocks noChangeShapeType="1"/>
          </p:cNvCxnSpPr>
          <p:nvPr/>
        </p:nvCxnSpPr>
        <p:spPr bwMode="auto">
          <a:xfrm>
            <a:off x="954775" y="3980996"/>
            <a:ext cx="959669" cy="18731"/>
          </a:xfrm>
          <a:prstGeom prst="line">
            <a:avLst/>
          </a:prstGeom>
          <a:noFill/>
          <a:ln w="25400">
            <a:solidFill>
              <a:srgbClr val="FF0000"/>
            </a:solidFill>
            <a:round/>
            <a:headEnd type="none" w="med" len="med"/>
            <a:tailEnd type="triangle" w="med" len="med"/>
          </a:ln>
          <a:extLst>
            <a:ext uri="{909E8E84-426E-40DD-AFC4-6F175D3DCCD1}">
              <a14:hiddenFill xmlns:a14="http://schemas.microsoft.com/office/drawing/2010/main">
                <a:noFill/>
              </a14:hiddenFill>
            </a:ext>
          </a:extLst>
        </p:spPr>
      </p:cxnSp>
      <p:sp>
        <p:nvSpPr>
          <p:cNvPr id="26" name="TextBox 25">
            <a:extLst>
              <a:ext uri="{FF2B5EF4-FFF2-40B4-BE49-F238E27FC236}">
                <a16:creationId xmlns:a16="http://schemas.microsoft.com/office/drawing/2014/main" id="{31F56480-7EE2-4296-AB21-2ED43EF97918}"/>
              </a:ext>
            </a:extLst>
          </p:cNvPr>
          <p:cNvSpPr txBox="1"/>
          <p:nvPr/>
        </p:nvSpPr>
        <p:spPr>
          <a:xfrm>
            <a:off x="179512" y="3784385"/>
            <a:ext cx="811441" cy="523220"/>
          </a:xfrm>
          <a:prstGeom prst="rect">
            <a:avLst/>
          </a:prstGeom>
          <a:noFill/>
        </p:spPr>
        <p:txBody>
          <a:bodyPr wrap="none" rtlCol="0">
            <a:spAutoFit/>
          </a:bodyPr>
          <a:lstStyle/>
          <a:p>
            <a:r>
              <a:rPr lang="en-GB" sz="1400" dirty="0"/>
              <a:t>HEV </a:t>
            </a:r>
            <a:br>
              <a:rPr lang="en-GB" sz="1400" dirty="0"/>
            </a:br>
            <a:r>
              <a:rPr lang="en-GB" sz="1400" dirty="0"/>
              <a:t>infected</a:t>
            </a:r>
          </a:p>
        </p:txBody>
      </p:sp>
      <p:sp>
        <p:nvSpPr>
          <p:cNvPr id="29" name="TextBox 28">
            <a:extLst>
              <a:ext uri="{FF2B5EF4-FFF2-40B4-BE49-F238E27FC236}">
                <a16:creationId xmlns:a16="http://schemas.microsoft.com/office/drawing/2014/main" id="{9E52883E-94F5-4CBE-B3E3-A798C1C4A75F}"/>
              </a:ext>
            </a:extLst>
          </p:cNvPr>
          <p:cNvSpPr txBox="1"/>
          <p:nvPr/>
        </p:nvSpPr>
        <p:spPr>
          <a:xfrm>
            <a:off x="132235" y="3143818"/>
            <a:ext cx="1040670" cy="523220"/>
          </a:xfrm>
          <a:prstGeom prst="rect">
            <a:avLst/>
          </a:prstGeom>
          <a:noFill/>
        </p:spPr>
        <p:txBody>
          <a:bodyPr wrap="none" rtlCol="0">
            <a:spAutoFit/>
          </a:bodyPr>
          <a:lstStyle/>
          <a:p>
            <a:r>
              <a:rPr lang="en-GB" sz="1400" dirty="0"/>
              <a:t>Uninfected</a:t>
            </a:r>
          </a:p>
          <a:p>
            <a:r>
              <a:rPr lang="en-GB" sz="1400" dirty="0"/>
              <a:t>cell</a:t>
            </a:r>
          </a:p>
        </p:txBody>
      </p:sp>
      <p:sp>
        <p:nvSpPr>
          <p:cNvPr id="30" name="Rectangle 29">
            <a:extLst>
              <a:ext uri="{FF2B5EF4-FFF2-40B4-BE49-F238E27FC236}">
                <a16:creationId xmlns:a16="http://schemas.microsoft.com/office/drawing/2014/main" id="{545AAB78-C133-4E4F-8B20-D888852CAD52}"/>
              </a:ext>
            </a:extLst>
          </p:cNvPr>
          <p:cNvSpPr/>
          <p:nvPr/>
        </p:nvSpPr>
        <p:spPr>
          <a:xfrm>
            <a:off x="5148357" y="2596101"/>
            <a:ext cx="3672800" cy="523220"/>
          </a:xfrm>
          <a:prstGeom prst="rect">
            <a:avLst/>
          </a:prstGeom>
        </p:spPr>
        <p:txBody>
          <a:bodyPr wrap="none">
            <a:spAutoFit/>
          </a:bodyPr>
          <a:lstStyle/>
          <a:p>
            <a:pPr algn="ctr"/>
            <a:r>
              <a:rPr lang="en-GB" altLang="en-US" sz="1400" b="1" dirty="0"/>
              <a:t>HEV fails to induce mitochondrial fusion </a:t>
            </a:r>
            <a:br>
              <a:rPr lang="en-GB" altLang="en-US" sz="1400" b="1" dirty="0"/>
            </a:br>
            <a:r>
              <a:rPr lang="en-GB" altLang="en-US" sz="1400" b="1" dirty="0"/>
              <a:t>in OPA1/Mfn1 silenced cells</a:t>
            </a:r>
            <a:endParaRPr lang="en-GB" sz="1400" b="1" dirty="0"/>
          </a:p>
        </p:txBody>
      </p:sp>
      <p:sp>
        <p:nvSpPr>
          <p:cNvPr id="38" name="Rectangle 37">
            <a:extLst>
              <a:ext uri="{FF2B5EF4-FFF2-40B4-BE49-F238E27FC236}">
                <a16:creationId xmlns:a16="http://schemas.microsoft.com/office/drawing/2014/main" id="{8C0313B4-4C0F-46E4-B403-6F512CB9E58E}"/>
              </a:ext>
            </a:extLst>
          </p:cNvPr>
          <p:cNvSpPr/>
          <p:nvPr/>
        </p:nvSpPr>
        <p:spPr>
          <a:xfrm>
            <a:off x="4433056" y="3192380"/>
            <a:ext cx="2903359" cy="461665"/>
          </a:xfrm>
          <a:prstGeom prst="rect">
            <a:avLst/>
          </a:prstGeom>
        </p:spPr>
        <p:txBody>
          <a:bodyPr wrap="none">
            <a:spAutoFit/>
          </a:bodyPr>
          <a:lstStyle/>
          <a:p>
            <a:pPr algn="ctr"/>
            <a:r>
              <a:rPr lang="en-CA" altLang="en-US" sz="1200" dirty="0"/>
              <a:t>Inhibition of HEV-induced mitochondrial </a:t>
            </a:r>
            <a:br>
              <a:rPr lang="en-CA" altLang="en-US" sz="1200" dirty="0"/>
            </a:br>
            <a:r>
              <a:rPr lang="en-CA" altLang="en-US" sz="1200" dirty="0"/>
              <a:t>fusion in OPA1 knockdown cells</a:t>
            </a:r>
            <a:endParaRPr lang="en-GB" sz="1200" dirty="0"/>
          </a:p>
        </p:txBody>
      </p:sp>
      <p:sp>
        <p:nvSpPr>
          <p:cNvPr id="39" name="Rectangle 38">
            <a:extLst>
              <a:ext uri="{FF2B5EF4-FFF2-40B4-BE49-F238E27FC236}">
                <a16:creationId xmlns:a16="http://schemas.microsoft.com/office/drawing/2014/main" id="{D57351C5-4F27-4427-9C3E-309D49C78591}"/>
              </a:ext>
            </a:extLst>
          </p:cNvPr>
          <p:cNvSpPr/>
          <p:nvPr/>
        </p:nvSpPr>
        <p:spPr>
          <a:xfrm>
            <a:off x="7515093" y="3060621"/>
            <a:ext cx="1656223" cy="830997"/>
          </a:xfrm>
          <a:prstGeom prst="rect">
            <a:avLst/>
          </a:prstGeom>
        </p:spPr>
        <p:txBody>
          <a:bodyPr wrap="none">
            <a:spAutoFit/>
          </a:bodyPr>
          <a:lstStyle/>
          <a:p>
            <a:pPr algn="ctr"/>
            <a:r>
              <a:rPr lang="en-CA" altLang="en-US" sz="1200" dirty="0" err="1"/>
              <a:t>qRT</a:t>
            </a:r>
            <a:r>
              <a:rPr lang="en-CA" altLang="en-US" sz="1200" dirty="0"/>
              <a:t>-PCR: abolishing </a:t>
            </a:r>
            <a:br>
              <a:rPr lang="en-CA" altLang="en-US" sz="1200" dirty="0"/>
            </a:br>
            <a:r>
              <a:rPr lang="en-CA" altLang="en-US" sz="1200" dirty="0"/>
              <a:t>mitochondrial fusion </a:t>
            </a:r>
            <a:br>
              <a:rPr lang="en-CA" altLang="en-US" sz="1200" dirty="0"/>
            </a:br>
            <a:r>
              <a:rPr lang="en-CA" altLang="en-US" sz="1200" dirty="0"/>
              <a:t>supresses </a:t>
            </a:r>
            <a:br>
              <a:rPr lang="en-CA" altLang="en-US" sz="1200" dirty="0"/>
            </a:br>
            <a:r>
              <a:rPr lang="en-CA" altLang="en-US" sz="1200" dirty="0"/>
              <a:t>HEV replication</a:t>
            </a:r>
            <a:endParaRPr lang="en-GB" sz="1200" dirty="0"/>
          </a:p>
        </p:txBody>
      </p:sp>
      <p:grpSp>
        <p:nvGrpSpPr>
          <p:cNvPr id="18" name="Group 17">
            <a:extLst>
              <a:ext uri="{FF2B5EF4-FFF2-40B4-BE49-F238E27FC236}">
                <a16:creationId xmlns:a16="http://schemas.microsoft.com/office/drawing/2014/main" id="{EDC006D1-19EC-464B-8C18-85FE605444A3}"/>
              </a:ext>
            </a:extLst>
          </p:cNvPr>
          <p:cNvGrpSpPr/>
          <p:nvPr/>
        </p:nvGrpSpPr>
        <p:grpSpPr>
          <a:xfrm>
            <a:off x="7384123" y="3861048"/>
            <a:ext cx="1566469" cy="1922665"/>
            <a:chOff x="7384123" y="3861048"/>
            <a:chExt cx="1566469" cy="1922665"/>
          </a:xfrm>
        </p:grpSpPr>
        <p:grpSp>
          <p:nvGrpSpPr>
            <p:cNvPr id="20" name="Group 19">
              <a:extLst>
                <a:ext uri="{FF2B5EF4-FFF2-40B4-BE49-F238E27FC236}">
                  <a16:creationId xmlns:a16="http://schemas.microsoft.com/office/drawing/2014/main" id="{D979D30C-90D0-457E-A802-9603CE0CAD0E}"/>
                </a:ext>
              </a:extLst>
            </p:cNvPr>
            <p:cNvGrpSpPr/>
            <p:nvPr/>
          </p:nvGrpSpPr>
          <p:grpSpPr>
            <a:xfrm>
              <a:off x="8100392" y="4012210"/>
              <a:ext cx="216024" cy="1042062"/>
              <a:chOff x="8100392" y="4012210"/>
              <a:chExt cx="216024" cy="1042062"/>
            </a:xfrm>
          </p:grpSpPr>
          <p:grpSp>
            <p:nvGrpSpPr>
              <p:cNvPr id="71" name="Group 70">
                <a:extLst>
                  <a:ext uri="{FF2B5EF4-FFF2-40B4-BE49-F238E27FC236}">
                    <a16:creationId xmlns:a16="http://schemas.microsoft.com/office/drawing/2014/main" id="{C2AF915E-392F-4F50-8B68-9A3B7E67AB7F}"/>
                  </a:ext>
                </a:extLst>
              </p:cNvPr>
              <p:cNvGrpSpPr/>
              <p:nvPr/>
            </p:nvGrpSpPr>
            <p:grpSpPr>
              <a:xfrm>
                <a:off x="8178345" y="4012210"/>
                <a:ext cx="60118" cy="274538"/>
                <a:chOff x="4672637" y="1412776"/>
                <a:chExt cx="170657" cy="648072"/>
              </a:xfrm>
            </p:grpSpPr>
            <p:cxnSp>
              <p:nvCxnSpPr>
                <p:cNvPr id="73" name="Straight Connector 72">
                  <a:extLst>
                    <a:ext uri="{FF2B5EF4-FFF2-40B4-BE49-F238E27FC236}">
                      <a16:creationId xmlns:a16="http://schemas.microsoft.com/office/drawing/2014/main" id="{A3754D76-A8FB-4C94-B442-0872556580B5}"/>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283F662-48EA-4E5A-A51D-26F1832A2D33}"/>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FE5789-3D5E-4883-9419-701F2DC4351B}"/>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A67387F6-7048-401C-9210-629AE70B66AE}"/>
                  </a:ext>
                </a:extLst>
              </p:cNvPr>
              <p:cNvSpPr/>
              <p:nvPr/>
            </p:nvSpPr>
            <p:spPr>
              <a:xfrm>
                <a:off x="8100392" y="4121150"/>
                <a:ext cx="216024" cy="9331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D32D2A24-02CB-48A5-BE30-F485A8940BB3}"/>
                </a:ext>
              </a:extLst>
            </p:cNvPr>
            <p:cNvGrpSpPr/>
            <p:nvPr/>
          </p:nvGrpSpPr>
          <p:grpSpPr>
            <a:xfrm>
              <a:off x="8343205" y="4376138"/>
              <a:ext cx="348172" cy="678133"/>
              <a:chOff x="8343205" y="4376138"/>
              <a:chExt cx="348172" cy="678133"/>
            </a:xfrm>
          </p:grpSpPr>
          <p:grpSp>
            <p:nvGrpSpPr>
              <p:cNvPr id="65" name="Group 64">
                <a:extLst>
                  <a:ext uri="{FF2B5EF4-FFF2-40B4-BE49-F238E27FC236}">
                    <a16:creationId xmlns:a16="http://schemas.microsoft.com/office/drawing/2014/main" id="{F58D0C96-DBEE-49BF-B0C5-047D9B8ABAF2}"/>
                  </a:ext>
                </a:extLst>
              </p:cNvPr>
              <p:cNvGrpSpPr/>
              <p:nvPr/>
            </p:nvGrpSpPr>
            <p:grpSpPr>
              <a:xfrm>
                <a:off x="8487232" y="4668723"/>
                <a:ext cx="60118" cy="274538"/>
                <a:chOff x="4672637" y="1412776"/>
                <a:chExt cx="170657" cy="648072"/>
              </a:xfrm>
            </p:grpSpPr>
            <p:cxnSp>
              <p:nvCxnSpPr>
                <p:cNvPr id="68" name="Straight Connector 67">
                  <a:extLst>
                    <a:ext uri="{FF2B5EF4-FFF2-40B4-BE49-F238E27FC236}">
                      <a16:creationId xmlns:a16="http://schemas.microsoft.com/office/drawing/2014/main" id="{CDC5C725-FBA1-4727-9FD3-51DE833F11AD}"/>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8A1F89-A848-45BD-8EE1-DF06E82B411A}"/>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BC0331E-C0AF-4ED9-AA00-192F556ADD59}"/>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8090609C-B160-43BA-A895-48F204A5DC8A}"/>
                  </a:ext>
                </a:extLst>
              </p:cNvPr>
              <p:cNvSpPr txBox="1"/>
              <p:nvPr/>
            </p:nvSpPr>
            <p:spPr>
              <a:xfrm>
                <a:off x="8343205" y="4376138"/>
                <a:ext cx="348172" cy="261610"/>
              </a:xfrm>
              <a:prstGeom prst="rect">
                <a:avLst/>
              </a:prstGeom>
              <a:noFill/>
            </p:spPr>
            <p:txBody>
              <a:bodyPr wrap="none" rtlCol="0">
                <a:spAutoFit/>
              </a:bodyPr>
              <a:lstStyle/>
              <a:p>
                <a:pPr algn="ctr"/>
                <a:r>
                  <a:rPr lang="en-GB" sz="1050" dirty="0"/>
                  <a:t>***</a:t>
                </a:r>
              </a:p>
            </p:txBody>
          </p:sp>
          <p:sp>
            <p:nvSpPr>
              <p:cNvPr id="67" name="Rectangle 66">
                <a:extLst>
                  <a:ext uri="{FF2B5EF4-FFF2-40B4-BE49-F238E27FC236}">
                    <a16:creationId xmlns:a16="http://schemas.microsoft.com/office/drawing/2014/main" id="{C4BBF46B-029D-47AB-BBE2-5EA6EDB53FDB}"/>
                  </a:ext>
                </a:extLst>
              </p:cNvPr>
              <p:cNvSpPr/>
              <p:nvPr/>
            </p:nvSpPr>
            <p:spPr>
              <a:xfrm>
                <a:off x="8409279" y="4735512"/>
                <a:ext cx="216024" cy="318759"/>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DDCF6114-CE8E-4759-9DC0-B9816A796F81}"/>
                </a:ext>
              </a:extLst>
            </p:cNvPr>
            <p:cNvGrpSpPr/>
            <p:nvPr/>
          </p:nvGrpSpPr>
          <p:grpSpPr>
            <a:xfrm>
              <a:off x="8660128" y="4376138"/>
              <a:ext cx="290464" cy="678134"/>
              <a:chOff x="8660128" y="4376138"/>
              <a:chExt cx="290464" cy="678134"/>
            </a:xfrm>
          </p:grpSpPr>
          <p:grpSp>
            <p:nvGrpSpPr>
              <p:cNvPr id="59" name="Group 58">
                <a:extLst>
                  <a:ext uri="{FF2B5EF4-FFF2-40B4-BE49-F238E27FC236}">
                    <a16:creationId xmlns:a16="http://schemas.microsoft.com/office/drawing/2014/main" id="{7889BEB8-554A-41AB-9524-F0C09C373016}"/>
                  </a:ext>
                </a:extLst>
              </p:cNvPr>
              <p:cNvGrpSpPr/>
              <p:nvPr/>
            </p:nvGrpSpPr>
            <p:grpSpPr>
              <a:xfrm>
                <a:off x="8775301" y="4677271"/>
                <a:ext cx="60118" cy="274538"/>
                <a:chOff x="4672637" y="1412776"/>
                <a:chExt cx="170657" cy="648072"/>
              </a:xfrm>
            </p:grpSpPr>
            <p:cxnSp>
              <p:nvCxnSpPr>
                <p:cNvPr id="62" name="Straight Connector 61">
                  <a:extLst>
                    <a:ext uri="{FF2B5EF4-FFF2-40B4-BE49-F238E27FC236}">
                      <a16:creationId xmlns:a16="http://schemas.microsoft.com/office/drawing/2014/main" id="{147CD3D9-1777-4F58-A1D2-6CA9B1E56C70}"/>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9B62E5E-BE44-4E7E-99EB-68652AFA67B1}"/>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1CF7E3-AFBD-4BC6-A09B-DE291A590265}"/>
                    </a:ext>
                  </a:extLst>
                </p:cNvPr>
                <p:cNvCxnSpPr>
                  <a:cxnSpLocks/>
                </p:cNvCxnSpPr>
                <p:nvPr/>
              </p:nvCxnSpPr>
              <p:spPr>
                <a:xfrm rot="5400000">
                  <a:off x="4757966" y="1975519"/>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B3BA893F-9F5F-4C79-82BD-DC1D7440DE79}"/>
                  </a:ext>
                </a:extLst>
              </p:cNvPr>
              <p:cNvSpPr txBox="1"/>
              <p:nvPr/>
            </p:nvSpPr>
            <p:spPr>
              <a:xfrm>
                <a:off x="8660128" y="4376138"/>
                <a:ext cx="290464" cy="253916"/>
              </a:xfrm>
              <a:prstGeom prst="rect">
                <a:avLst/>
              </a:prstGeom>
              <a:noFill/>
            </p:spPr>
            <p:txBody>
              <a:bodyPr wrap="none" rtlCol="0">
                <a:spAutoFit/>
              </a:bodyPr>
              <a:lstStyle/>
              <a:p>
                <a:pPr algn="ctr"/>
                <a:r>
                  <a:rPr lang="en-GB" sz="1050" dirty="0"/>
                  <a:t>**</a:t>
                </a:r>
              </a:p>
            </p:txBody>
          </p:sp>
          <p:sp>
            <p:nvSpPr>
              <p:cNvPr id="61" name="Rectangle 60">
                <a:extLst>
                  <a:ext uri="{FF2B5EF4-FFF2-40B4-BE49-F238E27FC236}">
                    <a16:creationId xmlns:a16="http://schemas.microsoft.com/office/drawing/2014/main" id="{668617D0-47D0-4894-B7AD-73D69DF2B680}"/>
                  </a:ext>
                </a:extLst>
              </p:cNvPr>
              <p:cNvSpPr/>
              <p:nvPr/>
            </p:nvSpPr>
            <p:spPr>
              <a:xfrm>
                <a:off x="8697348" y="4725988"/>
                <a:ext cx="216024" cy="32828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a:extLst>
                <a:ext uri="{FF2B5EF4-FFF2-40B4-BE49-F238E27FC236}">
                  <a16:creationId xmlns:a16="http://schemas.microsoft.com/office/drawing/2014/main" id="{8B2C5440-C50A-4EB9-96F4-CF184B097D5C}"/>
                </a:ext>
              </a:extLst>
            </p:cNvPr>
            <p:cNvGrpSpPr/>
            <p:nvPr/>
          </p:nvGrpSpPr>
          <p:grpSpPr>
            <a:xfrm>
              <a:off x="7384123" y="3861048"/>
              <a:ext cx="1557948" cy="1922665"/>
              <a:chOff x="6548302" y="1196754"/>
              <a:chExt cx="2146525" cy="3178457"/>
            </a:xfrm>
          </p:grpSpPr>
          <p:cxnSp>
            <p:nvCxnSpPr>
              <p:cNvPr id="27" name="Straight Connector 26">
                <a:extLst>
                  <a:ext uri="{FF2B5EF4-FFF2-40B4-BE49-F238E27FC236}">
                    <a16:creationId xmlns:a16="http://schemas.microsoft.com/office/drawing/2014/main" id="{50ECEF79-9D8D-458F-B754-A65266510056}"/>
                  </a:ext>
                </a:extLst>
              </p:cNvPr>
              <p:cNvCxnSpPr>
                <a:cxnSpLocks/>
              </p:cNvCxnSpPr>
              <p:nvPr/>
            </p:nvCxnSpPr>
            <p:spPr bwMode="auto">
              <a:xfrm>
                <a:off x="7294962" y="1281549"/>
                <a:ext cx="0" cy="1889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52E3E9-28CE-4C8A-B776-1DA70AFEBE10}"/>
                  </a:ext>
                </a:extLst>
              </p:cNvPr>
              <p:cNvCxnSpPr/>
              <p:nvPr/>
            </p:nvCxnSpPr>
            <p:spPr bwMode="auto">
              <a:xfrm>
                <a:off x="7294962" y="3169335"/>
                <a:ext cx="1399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17">
                <a:extLst>
                  <a:ext uri="{FF2B5EF4-FFF2-40B4-BE49-F238E27FC236}">
                    <a16:creationId xmlns:a16="http://schemas.microsoft.com/office/drawing/2014/main" id="{DE140EFF-0F02-400F-80BD-A6AD8165B6EE}"/>
                  </a:ext>
                </a:extLst>
              </p:cNvPr>
              <p:cNvSpPr txBox="1">
                <a:spLocks noChangeArrowheads="1"/>
              </p:cNvSpPr>
              <p:nvPr/>
            </p:nvSpPr>
            <p:spPr bwMode="auto">
              <a:xfrm rot="16200000">
                <a:off x="5667769" y="2153164"/>
                <a:ext cx="1942520" cy="18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Relative HEV RNA</a:t>
                </a:r>
              </a:p>
            </p:txBody>
          </p:sp>
          <p:sp>
            <p:nvSpPr>
              <p:cNvPr id="32" name="TextBox 22">
                <a:extLst>
                  <a:ext uri="{FF2B5EF4-FFF2-40B4-BE49-F238E27FC236}">
                    <a16:creationId xmlns:a16="http://schemas.microsoft.com/office/drawing/2014/main" id="{5F923200-C252-41DF-B04C-3B3715B8AAEA}"/>
                  </a:ext>
                </a:extLst>
              </p:cNvPr>
              <p:cNvSpPr txBox="1">
                <a:spLocks noChangeArrowheads="1"/>
              </p:cNvSpPr>
              <p:nvPr/>
            </p:nvSpPr>
            <p:spPr bwMode="auto">
              <a:xfrm rot="17820000">
                <a:off x="7316412" y="3695195"/>
                <a:ext cx="1163354" cy="18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050" dirty="0">
                    <a:solidFill>
                      <a:srgbClr val="000000"/>
                    </a:solidFill>
                  </a:rPr>
                  <a:t>shOPA1 (1)</a:t>
                </a:r>
                <a:endPar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3" name="Group 32">
                <a:extLst>
                  <a:ext uri="{FF2B5EF4-FFF2-40B4-BE49-F238E27FC236}">
                    <a16:creationId xmlns:a16="http://schemas.microsoft.com/office/drawing/2014/main" id="{A683228F-0286-4C46-A72B-630F8F6C46E4}"/>
                  </a:ext>
                </a:extLst>
              </p:cNvPr>
              <p:cNvGrpSpPr/>
              <p:nvPr/>
            </p:nvGrpSpPr>
            <p:grpSpPr>
              <a:xfrm>
                <a:off x="6746752" y="1196754"/>
                <a:ext cx="548613" cy="267120"/>
                <a:chOff x="4860033" y="1916832"/>
                <a:chExt cx="497785" cy="266411"/>
              </a:xfrm>
            </p:grpSpPr>
            <p:sp>
              <p:nvSpPr>
                <p:cNvPr id="57" name="TextBox 29">
                  <a:extLst>
                    <a:ext uri="{FF2B5EF4-FFF2-40B4-BE49-F238E27FC236}">
                      <a16:creationId xmlns:a16="http://schemas.microsoft.com/office/drawing/2014/main" id="{4A71FE2C-A4B9-4E01-9842-63EAADB877DB}"/>
                    </a:ext>
                  </a:extLst>
                </p:cNvPr>
                <p:cNvSpPr txBox="1">
                  <a:spLocks noChangeArrowheads="1"/>
                </p:cNvSpPr>
                <p:nvPr/>
              </p:nvSpPr>
              <p:spPr bwMode="auto">
                <a:xfrm>
                  <a:off x="4860033" y="1916832"/>
                  <a:ext cx="381564"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1.2</a:t>
                  </a:r>
                  <a:endParaRPr lang="en-GB" altLang="en-US" sz="1050" baseline="30000" dirty="0">
                    <a:solidFill>
                      <a:srgbClr val="000000"/>
                    </a:solidFill>
                  </a:endParaRPr>
                </a:p>
              </p:txBody>
            </p:sp>
            <p:cxnSp>
              <p:nvCxnSpPr>
                <p:cNvPr id="58" name="Straight Connector 57">
                  <a:extLst>
                    <a:ext uri="{FF2B5EF4-FFF2-40B4-BE49-F238E27FC236}">
                      <a16:creationId xmlns:a16="http://schemas.microsoft.com/office/drawing/2014/main" id="{002DB0E0-65B2-47F6-9593-68A069C97323}"/>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4311072-1101-4AF8-93B6-0E015E72C835}"/>
                  </a:ext>
                </a:extLst>
              </p:cNvPr>
              <p:cNvGrpSpPr/>
              <p:nvPr/>
            </p:nvGrpSpPr>
            <p:grpSpPr>
              <a:xfrm>
                <a:off x="6871292" y="2753758"/>
                <a:ext cx="424073" cy="267120"/>
                <a:chOff x="4973034" y="3742713"/>
                <a:chExt cx="384784" cy="266411"/>
              </a:xfrm>
            </p:grpSpPr>
            <p:sp>
              <p:nvSpPr>
                <p:cNvPr id="55" name="TextBox 83">
                  <a:extLst>
                    <a:ext uri="{FF2B5EF4-FFF2-40B4-BE49-F238E27FC236}">
                      <a16:creationId xmlns:a16="http://schemas.microsoft.com/office/drawing/2014/main" id="{7E07EF92-154A-4E7A-9F73-4F69B8CD8D0E}"/>
                    </a:ext>
                  </a:extLst>
                </p:cNvPr>
                <p:cNvSpPr txBox="1">
                  <a:spLocks noChangeArrowheads="1"/>
                </p:cNvSpPr>
                <p:nvPr/>
              </p:nvSpPr>
              <p:spPr bwMode="auto">
                <a:xfrm>
                  <a:off x="4973034" y="3742713"/>
                  <a:ext cx="268563"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0.2</a:t>
                  </a:r>
                  <a:endParaRPr lang="en-GB" altLang="en-US" sz="1050" baseline="30000" dirty="0">
                    <a:solidFill>
                      <a:srgbClr val="000000"/>
                    </a:solidFill>
                  </a:endParaRPr>
                </a:p>
              </p:txBody>
            </p:sp>
            <p:cxnSp>
              <p:nvCxnSpPr>
                <p:cNvPr id="56" name="Straight Connector 55">
                  <a:extLst>
                    <a:ext uri="{FF2B5EF4-FFF2-40B4-BE49-F238E27FC236}">
                      <a16:creationId xmlns:a16="http://schemas.microsoft.com/office/drawing/2014/main" id="{8362AB42-DA41-4BCD-AAC9-4375CDC4AA0C}"/>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D86FAC6-5EEE-4DE9-AE01-1EE2D02491B0}"/>
                  </a:ext>
                </a:extLst>
              </p:cNvPr>
              <p:cNvGrpSpPr/>
              <p:nvPr/>
            </p:nvGrpSpPr>
            <p:grpSpPr>
              <a:xfrm>
                <a:off x="6802684" y="2130957"/>
                <a:ext cx="492681" cy="267120"/>
                <a:chOff x="4910784" y="3293516"/>
                <a:chExt cx="447034" cy="266411"/>
              </a:xfrm>
            </p:grpSpPr>
            <p:sp>
              <p:nvSpPr>
                <p:cNvPr id="53" name="TextBox 78">
                  <a:extLst>
                    <a:ext uri="{FF2B5EF4-FFF2-40B4-BE49-F238E27FC236}">
                      <a16:creationId xmlns:a16="http://schemas.microsoft.com/office/drawing/2014/main" id="{83F0A768-D2C3-4D89-A30E-FBC67ADCE1A8}"/>
                    </a:ext>
                  </a:extLst>
                </p:cNvPr>
                <p:cNvSpPr txBox="1">
                  <a:spLocks noChangeArrowheads="1"/>
                </p:cNvSpPr>
                <p:nvPr/>
              </p:nvSpPr>
              <p:spPr bwMode="auto">
                <a:xfrm>
                  <a:off x="4910784" y="3293516"/>
                  <a:ext cx="330812"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0.6</a:t>
                  </a:r>
                </a:p>
              </p:txBody>
            </p:sp>
            <p:cxnSp>
              <p:nvCxnSpPr>
                <p:cNvPr id="54" name="Straight Connector 53">
                  <a:extLst>
                    <a:ext uri="{FF2B5EF4-FFF2-40B4-BE49-F238E27FC236}">
                      <a16:creationId xmlns:a16="http://schemas.microsoft.com/office/drawing/2014/main" id="{060B6C16-684C-4091-9BA9-D19DF840D0D5}"/>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97">
                <a:extLst>
                  <a:ext uri="{FF2B5EF4-FFF2-40B4-BE49-F238E27FC236}">
                    <a16:creationId xmlns:a16="http://schemas.microsoft.com/office/drawing/2014/main" id="{D2E07C5C-C2B5-488D-A66D-59DA21A45482}"/>
                  </a:ext>
                </a:extLst>
              </p:cNvPr>
              <p:cNvSpPr txBox="1">
                <a:spLocks noChangeArrowheads="1"/>
              </p:cNvSpPr>
              <p:nvPr/>
            </p:nvSpPr>
            <p:spPr bwMode="auto">
              <a:xfrm rot="17820000">
                <a:off x="7109018" y="3583194"/>
                <a:ext cx="731404" cy="18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ShCTR</a:t>
                </a:r>
                <a:endPar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37" name="Group 36">
                <a:extLst>
                  <a:ext uri="{FF2B5EF4-FFF2-40B4-BE49-F238E27FC236}">
                    <a16:creationId xmlns:a16="http://schemas.microsoft.com/office/drawing/2014/main" id="{634201BB-4D79-4E2A-9372-96E6846E3C2B}"/>
                  </a:ext>
                </a:extLst>
              </p:cNvPr>
              <p:cNvGrpSpPr/>
              <p:nvPr/>
            </p:nvGrpSpPr>
            <p:grpSpPr>
              <a:xfrm>
                <a:off x="6794865" y="3065156"/>
                <a:ext cx="500411" cy="267120"/>
                <a:chOff x="4903770" y="3967311"/>
                <a:chExt cx="454048" cy="266411"/>
              </a:xfrm>
            </p:grpSpPr>
            <p:sp>
              <p:nvSpPr>
                <p:cNvPr id="51" name="TextBox 85">
                  <a:extLst>
                    <a:ext uri="{FF2B5EF4-FFF2-40B4-BE49-F238E27FC236}">
                      <a16:creationId xmlns:a16="http://schemas.microsoft.com/office/drawing/2014/main" id="{C5BB79A5-7E3A-4166-9CF6-07F9363C20C6}"/>
                    </a:ext>
                  </a:extLst>
                </p:cNvPr>
                <p:cNvSpPr txBox="1">
                  <a:spLocks noChangeArrowheads="1"/>
                </p:cNvSpPr>
                <p:nvPr/>
              </p:nvSpPr>
              <p:spPr bwMode="auto">
                <a:xfrm>
                  <a:off x="4903770" y="3967311"/>
                  <a:ext cx="337827"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05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id="{59A948F5-9A55-4763-B102-EA7DA2EB55CD}"/>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22">
                <a:extLst>
                  <a:ext uri="{FF2B5EF4-FFF2-40B4-BE49-F238E27FC236}">
                    <a16:creationId xmlns:a16="http://schemas.microsoft.com/office/drawing/2014/main" id="{29EF2DF9-397C-4156-9718-97D9A552BC13}"/>
                  </a:ext>
                </a:extLst>
              </p:cNvPr>
              <p:cNvSpPr txBox="1">
                <a:spLocks noChangeArrowheads="1"/>
              </p:cNvSpPr>
              <p:nvPr/>
            </p:nvSpPr>
            <p:spPr bwMode="auto">
              <a:xfrm rot="17820000">
                <a:off x="7770484" y="3702807"/>
                <a:ext cx="1163354" cy="18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ltLang="en-US" sz="1050" dirty="0">
                    <a:solidFill>
                      <a:srgbClr val="000000"/>
                    </a:solidFill>
                  </a:rPr>
                  <a:t>shOPA1 (2)</a:t>
                </a:r>
                <a:endPar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42" name="Group 41">
                <a:extLst>
                  <a:ext uri="{FF2B5EF4-FFF2-40B4-BE49-F238E27FC236}">
                    <a16:creationId xmlns:a16="http://schemas.microsoft.com/office/drawing/2014/main" id="{8E35F644-2558-47D0-BE6C-B8412DD37571}"/>
                  </a:ext>
                </a:extLst>
              </p:cNvPr>
              <p:cNvGrpSpPr/>
              <p:nvPr/>
            </p:nvGrpSpPr>
            <p:grpSpPr>
              <a:xfrm>
                <a:off x="6877374" y="1819558"/>
                <a:ext cx="424073" cy="267120"/>
                <a:chOff x="4973034" y="3742713"/>
                <a:chExt cx="384784" cy="266411"/>
              </a:xfrm>
            </p:grpSpPr>
            <p:sp>
              <p:nvSpPr>
                <p:cNvPr id="49" name="TextBox 83">
                  <a:extLst>
                    <a:ext uri="{FF2B5EF4-FFF2-40B4-BE49-F238E27FC236}">
                      <a16:creationId xmlns:a16="http://schemas.microsoft.com/office/drawing/2014/main" id="{1DB5DB78-F9F3-460F-831A-4C054C9A7A06}"/>
                    </a:ext>
                  </a:extLst>
                </p:cNvPr>
                <p:cNvSpPr txBox="1">
                  <a:spLocks noChangeArrowheads="1"/>
                </p:cNvSpPr>
                <p:nvPr/>
              </p:nvSpPr>
              <p:spPr bwMode="auto">
                <a:xfrm>
                  <a:off x="4973034" y="3742713"/>
                  <a:ext cx="268563"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0.8</a:t>
                  </a:r>
                  <a:endParaRPr lang="en-GB" altLang="en-US" sz="1050" baseline="30000" dirty="0">
                    <a:solidFill>
                      <a:srgbClr val="000000"/>
                    </a:solidFill>
                  </a:endParaRPr>
                </a:p>
              </p:txBody>
            </p:sp>
            <p:cxnSp>
              <p:nvCxnSpPr>
                <p:cNvPr id="50" name="Straight Connector 49">
                  <a:extLst>
                    <a:ext uri="{FF2B5EF4-FFF2-40B4-BE49-F238E27FC236}">
                      <a16:creationId xmlns:a16="http://schemas.microsoft.com/office/drawing/2014/main" id="{18AB4452-78FE-4CE8-9D9D-A8B60E817D25}"/>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985D4B0-B41A-4789-B8E1-AE22783FA6AA}"/>
                  </a:ext>
                </a:extLst>
              </p:cNvPr>
              <p:cNvGrpSpPr/>
              <p:nvPr/>
            </p:nvGrpSpPr>
            <p:grpSpPr>
              <a:xfrm>
                <a:off x="6808766" y="1508157"/>
                <a:ext cx="492681" cy="267120"/>
                <a:chOff x="4910784" y="3293516"/>
                <a:chExt cx="447034" cy="266411"/>
              </a:xfrm>
            </p:grpSpPr>
            <p:sp>
              <p:nvSpPr>
                <p:cNvPr id="47" name="TextBox 78">
                  <a:extLst>
                    <a:ext uri="{FF2B5EF4-FFF2-40B4-BE49-F238E27FC236}">
                      <a16:creationId xmlns:a16="http://schemas.microsoft.com/office/drawing/2014/main" id="{822319B0-FB25-46D8-A20B-0E0176A07686}"/>
                    </a:ext>
                  </a:extLst>
                </p:cNvPr>
                <p:cNvSpPr txBox="1">
                  <a:spLocks noChangeArrowheads="1"/>
                </p:cNvSpPr>
                <p:nvPr/>
              </p:nvSpPr>
              <p:spPr bwMode="auto">
                <a:xfrm>
                  <a:off x="4910784" y="3293516"/>
                  <a:ext cx="330812"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1.0</a:t>
                  </a:r>
                </a:p>
              </p:txBody>
            </p:sp>
            <p:cxnSp>
              <p:nvCxnSpPr>
                <p:cNvPr id="48" name="Straight Connector 47">
                  <a:extLst>
                    <a:ext uri="{FF2B5EF4-FFF2-40B4-BE49-F238E27FC236}">
                      <a16:creationId xmlns:a16="http://schemas.microsoft.com/office/drawing/2014/main" id="{C464DB26-5862-4402-B5EE-66B7559C75BC}"/>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36DA940-5424-4FB2-9665-FE9F19C3E957}"/>
                  </a:ext>
                </a:extLst>
              </p:cNvPr>
              <p:cNvGrpSpPr/>
              <p:nvPr/>
            </p:nvGrpSpPr>
            <p:grpSpPr>
              <a:xfrm>
                <a:off x="6877374" y="2442358"/>
                <a:ext cx="424073" cy="267120"/>
                <a:chOff x="4973034" y="3742713"/>
                <a:chExt cx="384784" cy="266411"/>
              </a:xfrm>
            </p:grpSpPr>
            <p:sp>
              <p:nvSpPr>
                <p:cNvPr id="45" name="TextBox 83">
                  <a:extLst>
                    <a:ext uri="{FF2B5EF4-FFF2-40B4-BE49-F238E27FC236}">
                      <a16:creationId xmlns:a16="http://schemas.microsoft.com/office/drawing/2014/main" id="{9BD330AD-B6F1-4F01-A474-F12887E516D5}"/>
                    </a:ext>
                  </a:extLst>
                </p:cNvPr>
                <p:cNvSpPr txBox="1">
                  <a:spLocks noChangeArrowheads="1"/>
                </p:cNvSpPr>
                <p:nvPr/>
              </p:nvSpPr>
              <p:spPr bwMode="auto">
                <a:xfrm>
                  <a:off x="4973034" y="3742713"/>
                  <a:ext cx="268563" cy="2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050" dirty="0">
                      <a:solidFill>
                        <a:srgbClr val="000000"/>
                      </a:solidFill>
                    </a:rPr>
                    <a:t>0.4</a:t>
                  </a:r>
                  <a:endParaRPr lang="en-GB" altLang="en-US" sz="1050" baseline="30000" dirty="0">
                    <a:solidFill>
                      <a:srgbClr val="000000"/>
                    </a:solidFill>
                  </a:endParaRPr>
                </a:p>
              </p:txBody>
            </p:sp>
            <p:cxnSp>
              <p:nvCxnSpPr>
                <p:cNvPr id="46" name="Straight Connector 45">
                  <a:extLst>
                    <a:ext uri="{FF2B5EF4-FFF2-40B4-BE49-F238E27FC236}">
                      <a16:creationId xmlns:a16="http://schemas.microsoft.com/office/drawing/2014/main" id="{FE196D35-AFF6-4FEF-80C1-73E5F06D00E6}"/>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0C639B57-AD96-4408-865A-D8B309FB310A}"/>
              </a:ext>
            </a:extLst>
          </p:cNvPr>
          <p:cNvSpPr/>
          <p:nvPr/>
        </p:nvSpPr>
        <p:spPr>
          <a:xfrm>
            <a:off x="4240170" y="3907531"/>
            <a:ext cx="785542" cy="307777"/>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err="1">
                <a:solidFill>
                  <a:schemeClr val="tx1"/>
                </a:solidFill>
              </a:rPr>
              <a:t>shCTR</a:t>
            </a:r>
            <a:endParaRPr lang="en-GB" sz="1200" dirty="0">
              <a:solidFill>
                <a:schemeClr val="tx1"/>
              </a:solidFill>
            </a:endParaRPr>
          </a:p>
        </p:txBody>
      </p:sp>
      <p:sp>
        <p:nvSpPr>
          <p:cNvPr id="76" name="Rectangle: Rounded Corners 75">
            <a:extLst>
              <a:ext uri="{FF2B5EF4-FFF2-40B4-BE49-F238E27FC236}">
                <a16:creationId xmlns:a16="http://schemas.microsoft.com/office/drawing/2014/main" id="{48112A6A-C5D2-4F3C-811A-167150BC650B}"/>
              </a:ext>
            </a:extLst>
          </p:cNvPr>
          <p:cNvSpPr/>
          <p:nvPr/>
        </p:nvSpPr>
        <p:spPr>
          <a:xfrm>
            <a:off x="4240170" y="3671110"/>
            <a:ext cx="785542" cy="307777"/>
          </a:xfrm>
          <a:prstGeom prst="round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HEV</a:t>
            </a:r>
          </a:p>
        </p:txBody>
      </p:sp>
      <p:sp>
        <p:nvSpPr>
          <p:cNvPr id="77" name="Oval 76">
            <a:extLst>
              <a:ext uri="{FF2B5EF4-FFF2-40B4-BE49-F238E27FC236}">
                <a16:creationId xmlns:a16="http://schemas.microsoft.com/office/drawing/2014/main" id="{D8A33CAE-130C-4F52-BD89-C9CE4FD4B191}"/>
              </a:ext>
            </a:extLst>
          </p:cNvPr>
          <p:cNvSpPr/>
          <p:nvPr/>
        </p:nvSpPr>
        <p:spPr>
          <a:xfrm>
            <a:off x="5974750" y="3899115"/>
            <a:ext cx="1045557" cy="307777"/>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shOPA1</a:t>
            </a:r>
          </a:p>
        </p:txBody>
      </p:sp>
      <p:sp>
        <p:nvSpPr>
          <p:cNvPr id="78" name="Rectangle: Rounded Corners 77">
            <a:extLst>
              <a:ext uri="{FF2B5EF4-FFF2-40B4-BE49-F238E27FC236}">
                <a16:creationId xmlns:a16="http://schemas.microsoft.com/office/drawing/2014/main" id="{E3698575-FA9D-423C-BF07-4EB4AF25D2F8}"/>
              </a:ext>
            </a:extLst>
          </p:cNvPr>
          <p:cNvSpPr/>
          <p:nvPr/>
        </p:nvSpPr>
        <p:spPr>
          <a:xfrm>
            <a:off x="6088882" y="3662694"/>
            <a:ext cx="785542" cy="307777"/>
          </a:xfrm>
          <a:prstGeom prst="round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HEV</a:t>
            </a:r>
          </a:p>
        </p:txBody>
      </p:sp>
    </p:spTree>
    <p:extLst>
      <p:ext uri="{BB962C8B-B14F-4D97-AF65-F5344CB8AC3E}">
        <p14:creationId xmlns:p14="http://schemas.microsoft.com/office/powerpoint/2010/main" val="116544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4</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69B5000F-F36F-49EA-A7F4-57ACDDF759FC}"/>
              </a:ext>
            </a:extLst>
          </p:cNvPr>
          <p:cNvGraphicFramePr>
            <a:graphicFrameLocks noGrp="1"/>
          </p:cNvGraphicFramePr>
          <p:nvPr>
            <p:ph sz="half" idx="1"/>
            <p:extLst>
              <p:ext uri="{D42A27DB-BD31-4B8C-83A1-F6EECF244321}">
                <p14:modId xmlns:p14="http://schemas.microsoft.com/office/powerpoint/2010/main" val="2351957011"/>
              </p:ext>
            </p:extLst>
          </p:nvPr>
        </p:nvGraphicFramePr>
        <p:xfrm>
          <a:off x="395536" y="1556792"/>
          <a:ext cx="7670552" cy="2133033"/>
        </p:xfrm>
        <a:graphic>
          <a:graphicData uri="http://schemas.openxmlformats.org/drawingml/2006/table">
            <a:tbl>
              <a:tblPr firstRow="1" bandRow="1">
                <a:tableStyleId>{5C22544A-7EE6-4342-B048-85BDC9FD1C3A}</a:tableStyleId>
              </a:tblPr>
              <a:tblGrid>
                <a:gridCol w="572568">
                  <a:extLst>
                    <a:ext uri="{9D8B030D-6E8A-4147-A177-3AD203B41FA5}">
                      <a16:colId xmlns:a16="http://schemas.microsoft.com/office/drawing/2014/main" val="20001"/>
                    </a:ext>
                  </a:extLst>
                </a:gridCol>
                <a:gridCol w="7097984">
                  <a:extLst>
                    <a:ext uri="{9D8B030D-6E8A-4147-A177-3AD203B41FA5}">
                      <a16:colId xmlns:a16="http://schemas.microsoft.com/office/drawing/2014/main" val="20002"/>
                    </a:ext>
                  </a:extLst>
                </a:gridCol>
              </a:tblGrid>
              <a:tr h="368261">
                <a:tc gridSpan="2">
                  <a:txBody>
                    <a:bodyPr/>
                    <a:lstStyle/>
                    <a:p>
                      <a:r>
                        <a:rPr lang="en-GB" sz="1400" dirty="0">
                          <a:latin typeface="Arial" panose="020B0604020202020204" pitchFamily="34" charset="0"/>
                          <a:cs typeface="Arial" panose="020B0604020202020204" pitchFamily="34" charset="0"/>
                        </a:rPr>
                        <a:t>4. HBV– current therapies</a:t>
                      </a:r>
                      <a:endParaRPr lang="en-GB" sz="1200" dirty="0">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41193">
                <a:tc>
                  <a:txBody>
                    <a:bodyPr/>
                    <a:lstStyle/>
                    <a:p>
                      <a:pPr marL="36000" algn="l" fontAlgn="t"/>
                      <a:r>
                        <a:rPr lang="en-GB" sz="1100" dirty="0"/>
                        <a:t>PS-156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Safety and efficacy at 1 year after switching from tenofovir disoproxil </a:t>
                      </a:r>
                      <a:r>
                        <a:rPr lang="en-GB" sz="1100" b="0" i="0" u="none" strike="noStrike" dirty="0" err="1">
                          <a:solidFill>
                            <a:srgbClr val="000000"/>
                          </a:solidFill>
                          <a:effectLst/>
                          <a:latin typeface="Arial" panose="020B0604020202020204" pitchFamily="34" charset="0"/>
                          <a:cs typeface="Arial" panose="020B0604020202020204" pitchFamily="34" charset="0"/>
                        </a:rPr>
                        <a:t>fumurate</a:t>
                      </a:r>
                      <a:r>
                        <a:rPr lang="en-GB" sz="1100" b="0" i="0" u="none" strike="noStrike" dirty="0">
                          <a:solidFill>
                            <a:srgbClr val="000000"/>
                          </a:solidFill>
                          <a:effectLst/>
                          <a:latin typeface="Arial" panose="020B0604020202020204" pitchFamily="34" charset="0"/>
                          <a:cs typeface="Arial" panose="020B0604020202020204" pitchFamily="34" charset="0"/>
                        </a:rPr>
                        <a:t> to tenofovir alafenamide in chronic HBV patients with risk factors for TDF use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31191753"/>
                  </a:ext>
                </a:extLst>
              </a:tr>
              <a:tr h="441193">
                <a:tc>
                  <a:txBody>
                    <a:bodyPr/>
                    <a:lstStyle/>
                    <a:p>
                      <a:pPr marL="36000" algn="l" fontAlgn="t"/>
                      <a:r>
                        <a:rPr lang="en-GB" altLang="ko-KR" sz="1100" dirty="0"/>
                        <a:t>PS-157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Continuing </a:t>
                      </a:r>
                      <a:r>
                        <a:rPr lang="en-GB" sz="1100" b="0" i="0" u="none" strike="noStrike" dirty="0" err="1">
                          <a:solidFill>
                            <a:srgbClr val="000000"/>
                          </a:solidFill>
                          <a:effectLst/>
                          <a:latin typeface="Arial" panose="020B0604020202020204" pitchFamily="34" charset="0"/>
                          <a:cs typeface="Arial" panose="020B0604020202020204" pitchFamily="34" charset="0"/>
                        </a:rPr>
                        <a:t>besifovir</a:t>
                      </a:r>
                      <a:r>
                        <a:rPr lang="en-GB" sz="1100" b="0" i="0" u="none" strike="noStrike" dirty="0">
                          <a:solidFill>
                            <a:srgbClr val="000000"/>
                          </a:solidFill>
                          <a:effectLst/>
                          <a:latin typeface="Arial" panose="020B0604020202020204" pitchFamily="34" charset="0"/>
                          <a:cs typeface="Arial" panose="020B0604020202020204" pitchFamily="34" charset="0"/>
                        </a:rPr>
                        <a:t> </a:t>
                      </a:r>
                      <a:r>
                        <a:rPr lang="en-GB" sz="1100" b="0" i="0" u="none" strike="noStrike" dirty="0" err="1">
                          <a:solidFill>
                            <a:srgbClr val="000000"/>
                          </a:solidFill>
                          <a:effectLst/>
                          <a:latin typeface="Arial" panose="020B0604020202020204" pitchFamily="34" charset="0"/>
                          <a:cs typeface="Arial" panose="020B0604020202020204" pitchFamily="34" charset="0"/>
                        </a:rPr>
                        <a:t>dipivoxil</a:t>
                      </a:r>
                      <a:r>
                        <a:rPr lang="en-GB" sz="1100" b="0" i="0" u="none" strike="noStrike" dirty="0">
                          <a:solidFill>
                            <a:srgbClr val="000000"/>
                          </a:solidFill>
                          <a:effectLst/>
                          <a:latin typeface="Arial" panose="020B0604020202020204" pitchFamily="34" charset="0"/>
                          <a:cs typeface="Arial" panose="020B0604020202020204" pitchFamily="34" charset="0"/>
                        </a:rPr>
                        <a:t> maleate versus switching from tenofovir disoproxil fumarate for treatment of chronic hepatitis B: 96-week results of a Phase 3 trial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07528842"/>
                  </a:ext>
                </a:extLst>
              </a:tr>
              <a:tr h="441193">
                <a:tc>
                  <a:txBody>
                    <a:bodyPr/>
                    <a:lstStyle/>
                    <a:p>
                      <a:pPr marL="36000" algn="l" fontAlgn="t"/>
                      <a:r>
                        <a:rPr lang="en-GB" sz="1100" dirty="0"/>
                        <a:t>PS-159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Rates and predictors of HBsAg loss after discontinuation of effective long-term entecavir or tenofovir therapy in non-cirrhotic </a:t>
                      </a:r>
                      <a:r>
                        <a:rPr lang="en-GB" sz="1100" b="0" i="0" u="none" strike="noStrike" dirty="0" err="1">
                          <a:solidFill>
                            <a:srgbClr val="000000"/>
                          </a:solidFill>
                          <a:effectLst/>
                          <a:latin typeface="Arial" panose="020B0604020202020204" pitchFamily="34" charset="0"/>
                          <a:cs typeface="Arial" panose="020B0604020202020204" pitchFamily="34" charset="0"/>
                        </a:rPr>
                        <a:t>HBeAg</a:t>
                      </a:r>
                      <a:r>
                        <a:rPr lang="en-GB" sz="1100" b="0" i="0" u="none" strike="noStrike" dirty="0">
                          <a:solidFill>
                            <a:srgbClr val="000000"/>
                          </a:solidFill>
                          <a:effectLst/>
                          <a:latin typeface="Arial" panose="020B0604020202020204" pitchFamily="34" charset="0"/>
                          <a:cs typeface="Arial" panose="020B0604020202020204" pitchFamily="34" charset="0"/>
                        </a:rPr>
                        <a:t>-negative chronic hepatitis B patients: results from the DARING-B prospective Greek study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103652"/>
                  </a:ext>
                </a:extLst>
              </a:tr>
              <a:tr h="441193">
                <a:tc>
                  <a:txBody>
                    <a:bodyPr/>
                    <a:lstStyle/>
                    <a:p>
                      <a:pPr marL="36000" algn="l" fontAlgn="t"/>
                      <a:r>
                        <a:rPr lang="en-GB" sz="1100" dirty="0"/>
                        <a:t>PS-158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Increased incidence of HBsAg </a:t>
                      </a:r>
                      <a:r>
                        <a:rPr lang="en-GB" sz="1100" b="0" i="0" u="none" strike="noStrike" dirty="0" err="1">
                          <a:solidFill>
                            <a:srgbClr val="000000"/>
                          </a:solidFill>
                          <a:effectLst/>
                          <a:latin typeface="Arial" panose="020B0604020202020204" pitchFamily="34" charset="0"/>
                          <a:cs typeface="Arial" panose="020B0604020202020204" pitchFamily="34" charset="0"/>
                        </a:rPr>
                        <a:t>seroclearance</a:t>
                      </a:r>
                      <a:r>
                        <a:rPr lang="en-GB" sz="1100" b="0" i="0" u="none" strike="noStrike" dirty="0">
                          <a:solidFill>
                            <a:srgbClr val="000000"/>
                          </a:solidFill>
                          <a:effectLst/>
                          <a:latin typeface="Arial" panose="020B0604020202020204" pitchFamily="34" charset="0"/>
                          <a:cs typeface="Arial" panose="020B0604020202020204" pitchFamily="34" charset="0"/>
                        </a:rPr>
                        <a:t> in </a:t>
                      </a:r>
                      <a:r>
                        <a:rPr lang="en-GB" sz="1100" b="0" i="0" u="none" strike="noStrike" dirty="0" err="1">
                          <a:solidFill>
                            <a:srgbClr val="000000"/>
                          </a:solidFill>
                          <a:effectLst/>
                          <a:latin typeface="Arial" panose="020B0604020202020204" pitchFamily="34" charset="0"/>
                          <a:cs typeface="Arial" panose="020B0604020202020204" pitchFamily="34" charset="0"/>
                        </a:rPr>
                        <a:t>HBeAg</a:t>
                      </a:r>
                      <a:r>
                        <a:rPr lang="en-GB" sz="1100" b="0" i="0" u="none" strike="noStrike" dirty="0">
                          <a:solidFill>
                            <a:srgbClr val="000000"/>
                          </a:solidFill>
                          <a:effectLst/>
                          <a:latin typeface="Arial" panose="020B0604020202020204" pitchFamily="34" charset="0"/>
                          <a:cs typeface="Arial" panose="020B0604020202020204" pitchFamily="34" charset="0"/>
                        </a:rPr>
                        <a:t> negative chronic hepatitis B patients discontinued NUC therapy comparing to natural course--a propensity score matched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42173717"/>
                  </a:ext>
                </a:extLst>
              </a:tr>
            </a:tbl>
          </a:graphicData>
        </a:graphic>
      </p:graphicFrame>
      <p:sp>
        <p:nvSpPr>
          <p:cNvPr id="9" name="TextBox 8">
            <a:hlinkClick r:id="rId3" action="ppaction://hlinksldjump"/>
            <a:extLst>
              <a:ext uri="{FF2B5EF4-FFF2-40B4-BE49-F238E27FC236}">
                <a16:creationId xmlns:a16="http://schemas.microsoft.com/office/drawing/2014/main" id="{75B843EF-DCF8-41C7-980E-A7C438CC8D91}"/>
              </a:ext>
            </a:extLst>
          </p:cNvPr>
          <p:cNvSpPr txBox="1">
            <a:spLocks/>
          </p:cNvSpPr>
          <p:nvPr/>
        </p:nvSpPr>
        <p:spPr>
          <a:xfrm>
            <a:off x="2820053" y="4869160"/>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290441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normAutofit/>
          </a:bodyPr>
          <a:lstStyle/>
          <a:p>
            <a:r>
              <a:rPr lang="en-GB" dirty="0"/>
              <a:t>Contents – section 5</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E80108CF-8D6E-42F7-9CA7-0371478FAB79}"/>
              </a:ext>
            </a:extLst>
          </p:cNvPr>
          <p:cNvGraphicFramePr>
            <a:graphicFrameLocks/>
          </p:cNvGraphicFramePr>
          <p:nvPr>
            <p:extLst>
              <p:ext uri="{D42A27DB-BD31-4B8C-83A1-F6EECF244321}">
                <p14:modId xmlns:p14="http://schemas.microsoft.com/office/powerpoint/2010/main" val="15463567"/>
              </p:ext>
            </p:extLst>
          </p:nvPr>
        </p:nvGraphicFramePr>
        <p:xfrm>
          <a:off x="395536" y="1570459"/>
          <a:ext cx="7714977" cy="4162796"/>
        </p:xfrm>
        <a:graphic>
          <a:graphicData uri="http://schemas.openxmlformats.org/drawingml/2006/table">
            <a:tbl>
              <a:tblPr firstRow="1" bandRow="1">
                <a:tableStyleId>{5C22544A-7EE6-4342-B048-85BDC9FD1C3A}</a:tableStyleId>
              </a:tblPr>
              <a:tblGrid>
                <a:gridCol w="616993">
                  <a:extLst>
                    <a:ext uri="{9D8B030D-6E8A-4147-A177-3AD203B41FA5}">
                      <a16:colId xmlns:a16="http://schemas.microsoft.com/office/drawing/2014/main" val="20001"/>
                    </a:ext>
                  </a:extLst>
                </a:gridCol>
                <a:gridCol w="7097984">
                  <a:extLst>
                    <a:ext uri="{9D8B030D-6E8A-4147-A177-3AD203B41FA5}">
                      <a16:colId xmlns:a16="http://schemas.microsoft.com/office/drawing/2014/main" val="20002"/>
                    </a:ext>
                  </a:extLst>
                </a:gridCol>
              </a:tblGrid>
              <a:tr h="326238">
                <a:tc gridSpan="2">
                  <a:txBody>
                    <a:bodyPr/>
                    <a:lstStyle/>
                    <a:p>
                      <a:r>
                        <a:rPr lang="en-GB" sz="1400" dirty="0">
                          <a:latin typeface="Arial" panose="020B0604020202020204" pitchFamily="34" charset="0"/>
                          <a:cs typeface="Arial" panose="020B0604020202020204" pitchFamily="34" charset="0"/>
                        </a:rPr>
                        <a:t>5. HBV – novel therapies</a:t>
                      </a:r>
                      <a:endParaRPr lang="en-GB" sz="1200" dirty="0">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7334">
                <a:tc>
                  <a:txBody>
                    <a:bodyPr/>
                    <a:lstStyle/>
                    <a:p>
                      <a:pPr marL="36000" algn="l" fontAlgn="t"/>
                      <a:r>
                        <a:rPr lang="en-GB" sz="1100" dirty="0"/>
                        <a:t>LBO-004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Safety, </a:t>
                      </a:r>
                      <a:r>
                        <a:rPr lang="en-GB" sz="1100" b="0" i="0" u="none" strike="noStrike" dirty="0" err="1">
                          <a:solidFill>
                            <a:srgbClr val="000000"/>
                          </a:solidFill>
                          <a:effectLst/>
                          <a:latin typeface="Arial" panose="020B0604020202020204" pitchFamily="34" charset="0"/>
                          <a:cs typeface="Arial" panose="020B0604020202020204" pitchFamily="34" charset="0"/>
                        </a:rPr>
                        <a:t>pharmakokinetics</a:t>
                      </a:r>
                      <a:r>
                        <a:rPr lang="en-GB" sz="1100" b="0" i="0" u="none" strike="noStrike" dirty="0">
                          <a:solidFill>
                            <a:srgbClr val="000000"/>
                          </a:solidFill>
                          <a:effectLst/>
                          <a:latin typeface="Arial" panose="020B0604020202020204" pitchFamily="34" charset="0"/>
                          <a:cs typeface="Arial" panose="020B0604020202020204" pitchFamily="34" charset="0"/>
                        </a:rPr>
                        <a:t> and antiviral activity of novel capsid assembly modulator JNJ-56136379 (JNJ-6379) in treatment-naive chronic hepatitis B patients without cirrhosis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7334">
                <a:tc>
                  <a:txBody>
                    <a:bodyPr/>
                    <a:lstStyle/>
                    <a:p>
                      <a:pPr marL="36000" algn="l" fontAlgn="t"/>
                      <a:r>
                        <a:rPr lang="en-GB" sz="1100" dirty="0"/>
                        <a:t>PS-026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Novel and potent HBV capsid modulator reduces </a:t>
                      </a:r>
                      <a:r>
                        <a:rPr lang="en-GB" sz="1100" b="0" i="0" u="none" strike="noStrike" dirty="0" err="1">
                          <a:solidFill>
                            <a:srgbClr val="000000"/>
                          </a:solidFill>
                          <a:effectLst/>
                          <a:latin typeface="Arial" panose="020B0604020202020204" pitchFamily="34" charset="0"/>
                          <a:cs typeface="Arial" panose="020B0604020202020204" pitchFamily="34" charset="0"/>
                        </a:rPr>
                        <a:t>HBeAg</a:t>
                      </a:r>
                      <a:r>
                        <a:rPr lang="en-GB" sz="1100" b="0" i="0" u="none" strike="noStrike" dirty="0">
                          <a:solidFill>
                            <a:srgbClr val="000000"/>
                          </a:solidFill>
                          <a:effectLst/>
                          <a:latin typeface="Arial" panose="020B0604020202020204" pitchFamily="34" charset="0"/>
                          <a:cs typeface="Arial" panose="020B0604020202020204" pitchFamily="34" charset="0"/>
                        </a:rPr>
                        <a:t> and </a:t>
                      </a:r>
                      <a:r>
                        <a:rPr lang="en-GB" sz="1100" b="0" i="0" u="none" strike="noStrike" dirty="0" err="1">
                          <a:solidFill>
                            <a:srgbClr val="000000"/>
                          </a:solidFill>
                          <a:effectLst/>
                          <a:latin typeface="Arial" panose="020B0604020202020204" pitchFamily="34" charset="0"/>
                          <a:cs typeface="Arial" panose="020B0604020202020204" pitchFamily="34" charset="0"/>
                        </a:rPr>
                        <a:t>cccDNA</a:t>
                      </a:r>
                      <a:r>
                        <a:rPr lang="en-GB" sz="1100" b="0" i="0" u="none" strike="noStrike" dirty="0">
                          <a:solidFill>
                            <a:srgbClr val="000000"/>
                          </a:solidFill>
                          <a:effectLst/>
                          <a:latin typeface="Arial" panose="020B0604020202020204" pitchFamily="34" charset="0"/>
                          <a:cs typeface="Arial" panose="020B0604020202020204" pitchFamily="34" charset="0"/>
                        </a:rPr>
                        <a:t> in core site directed T109I mutant in </a:t>
                      </a:r>
                      <a:r>
                        <a:rPr lang="en-GB" sz="1100" b="0" i="0" u="none" strike="noStrike" dirty="0" err="1">
                          <a:solidFill>
                            <a:srgbClr val="000000"/>
                          </a:solidFill>
                          <a:effectLst/>
                          <a:latin typeface="Arial" panose="020B0604020202020204" pitchFamily="34" charset="0"/>
                          <a:cs typeface="Arial" panose="020B0604020202020204" pitchFamily="34" charset="0"/>
                        </a:rPr>
                        <a:t>HepNTCP</a:t>
                      </a:r>
                      <a:r>
                        <a:rPr lang="en-GB" sz="1100" b="0" i="0" u="none" strike="noStrike" dirty="0">
                          <a:solidFill>
                            <a:srgbClr val="000000"/>
                          </a:solidFill>
                          <a:effectLst/>
                          <a:latin typeface="Arial" panose="020B0604020202020204" pitchFamily="34" charset="0"/>
                          <a:cs typeface="Arial" panose="020B0604020202020204" pitchFamily="34" charset="0"/>
                        </a:rPr>
                        <a:t> cells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75860849"/>
                  </a:ext>
                </a:extLst>
              </a:tr>
              <a:tr h="347334">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LBO-003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RO7049389, a core protein allosteric modulator, demonstrates robust anti-HBV activity in chronic hepatitis B patients and is safe and well tolerated</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55643230"/>
                  </a:ext>
                </a:extLst>
              </a:tr>
              <a:tr h="347334">
                <a:tc>
                  <a:txBody>
                    <a:bodyPr/>
                    <a:lstStyle/>
                    <a:p>
                      <a:pPr marL="36000" algn="l" fontAlgn="t"/>
                      <a:r>
                        <a:rPr lang="en-GB" sz="1100" dirty="0"/>
                        <a:t>PS-028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Combination treatment of a TLR7 agonist RO7020531 and a capsid assembly modulator RO7049389 achieved sustainable viral load suppression and HBsAg loss in an AAV-HBV mouse model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46937877"/>
                  </a:ext>
                </a:extLst>
              </a:tr>
              <a:tr h="187118">
                <a:tc>
                  <a:txBody>
                    <a:bodyPr/>
                    <a:lstStyle/>
                    <a:p>
                      <a:pPr marL="36000" algn="l" fontAlgn="t"/>
                      <a:r>
                        <a:rPr lang="en-GB" sz="1100" dirty="0"/>
                        <a:t>PS-160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Effects of SB9200 (</a:t>
                      </a:r>
                      <a:r>
                        <a:rPr lang="en-GB" sz="1100" b="0" i="0" u="none" strike="noStrike" dirty="0" err="1">
                          <a:solidFill>
                            <a:srgbClr val="000000"/>
                          </a:solidFill>
                          <a:effectLst/>
                          <a:latin typeface="Arial" panose="020B0604020202020204" pitchFamily="34" charset="0"/>
                          <a:cs typeface="Arial" panose="020B0604020202020204" pitchFamily="34" charset="0"/>
                        </a:rPr>
                        <a:t>inarigivir</a:t>
                      </a:r>
                      <a:r>
                        <a:rPr lang="en-GB" sz="1100" b="0" i="0" u="none" strike="noStrike" dirty="0">
                          <a:solidFill>
                            <a:srgbClr val="000000"/>
                          </a:solidFill>
                          <a:effectLst/>
                          <a:latin typeface="Arial" panose="020B0604020202020204" pitchFamily="34" charset="0"/>
                          <a:cs typeface="Arial" panose="020B0604020202020204" pitchFamily="34" charset="0"/>
                        </a:rPr>
                        <a:t>) therapy on immune responses in patients with chronic hepatitis B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31006081"/>
                  </a:ext>
                </a:extLst>
              </a:tr>
              <a:tr h="347334">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GS-005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Final results of a </a:t>
                      </a:r>
                      <a:r>
                        <a:rPr lang="en-GB" sz="1100" b="0" i="0" u="none" strike="noStrike" dirty="0" err="1">
                          <a:solidFill>
                            <a:srgbClr val="000000"/>
                          </a:solidFill>
                          <a:effectLst/>
                          <a:latin typeface="Arial" panose="020B0604020202020204" pitchFamily="34" charset="0"/>
                          <a:cs typeface="Arial" panose="020B0604020202020204" pitchFamily="34" charset="0"/>
                        </a:rPr>
                        <a:t>multicenter</a:t>
                      </a:r>
                      <a:r>
                        <a:rPr lang="en-GB" sz="1100" b="0" i="0" u="none" strike="noStrike" dirty="0">
                          <a:solidFill>
                            <a:srgbClr val="000000"/>
                          </a:solidFill>
                          <a:effectLst/>
                          <a:latin typeface="Arial" panose="020B0604020202020204" pitchFamily="34" charset="0"/>
                          <a:cs typeface="Arial" panose="020B0604020202020204" pitchFamily="34" charset="0"/>
                        </a:rPr>
                        <a:t>, open-label phase 2b clinical trial to assess safety and efficacy of </a:t>
                      </a:r>
                      <a:r>
                        <a:rPr lang="en-GB" sz="1100" b="0" i="0" u="none" strike="noStrike" dirty="0" err="1">
                          <a:solidFill>
                            <a:srgbClr val="000000"/>
                          </a:solidFill>
                          <a:effectLst/>
                          <a:latin typeface="Arial" panose="020B0604020202020204" pitchFamily="34" charset="0"/>
                          <a:cs typeface="Arial" panose="020B0604020202020204" pitchFamily="34" charset="0"/>
                        </a:rPr>
                        <a:t>Myrcludex</a:t>
                      </a:r>
                      <a:r>
                        <a:rPr lang="en-GB" sz="1100" b="0" i="0" u="none" strike="noStrike" dirty="0">
                          <a:solidFill>
                            <a:srgbClr val="000000"/>
                          </a:solidFill>
                          <a:effectLst/>
                          <a:latin typeface="Arial" panose="020B0604020202020204" pitchFamily="34" charset="0"/>
                          <a:cs typeface="Arial" panose="020B0604020202020204" pitchFamily="34" charset="0"/>
                        </a:rPr>
                        <a:t> B in combination with tenofovir in patients with chronic HBV/HDV coinfection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85065643"/>
                  </a:ext>
                </a:extLst>
              </a:tr>
              <a:tr h="347334">
                <a:tc>
                  <a:txBody>
                    <a:bodyPr/>
                    <a:lstStyle/>
                    <a:p>
                      <a:pPr marL="36000" algn="l" fontAlgn="t"/>
                      <a:r>
                        <a:rPr lang="en-GB" sz="1100" dirty="0"/>
                        <a:t>PS-025</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Combinatorial RNAi/vaccination therapy for chronic hepatitis B achieves long-term functional cure in preclinical mouse model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7334">
                <a:tc>
                  <a:txBody>
                    <a:bodyPr/>
                    <a:lstStyle/>
                    <a:p>
                      <a:pPr marL="36000" algn="l" fontAlgn="t"/>
                      <a:r>
                        <a:rPr lang="en-GB" sz="1100" dirty="0"/>
                        <a:t>PS-029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chemeClr val="tx1"/>
                          </a:solidFill>
                          <a:effectLst/>
                          <a:latin typeface="Arial" panose="020B0604020202020204" pitchFamily="34" charset="0"/>
                          <a:cs typeface="Arial" panose="020B0604020202020204" pitchFamily="34" charset="0"/>
                        </a:rPr>
                        <a:t>Durable inhibition of hepatitis B virus replication and antigenemia using subcutaneously administered siRNA agent AB-729 in preclinical </a:t>
                      </a:r>
                      <a:r>
                        <a:rPr lang="en-GB" sz="1100" b="0" i="0" u="none" strike="noStrike" dirty="0">
                          <a:solidFill>
                            <a:srgbClr val="000000"/>
                          </a:solidFill>
                          <a:effectLst/>
                          <a:latin typeface="Arial" panose="020B0604020202020204" pitchFamily="34" charset="0"/>
                          <a:cs typeface="Arial" panose="020B0604020202020204" pitchFamily="34" charset="0"/>
                        </a:rPr>
                        <a:t>models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43162353"/>
                  </a:ext>
                </a:extLst>
              </a:tr>
              <a:tr h="176100">
                <a:tc>
                  <a:txBody>
                    <a:bodyPr/>
                    <a:lstStyle/>
                    <a:p>
                      <a:pPr marL="36000" algn="l" fontAlgn="t"/>
                      <a:r>
                        <a:rPr lang="en-GB" sz="1100" dirty="0"/>
                        <a:t>PS-030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Development of subcutaneously administered RNAi therapeutic ARO-HBV for chronic hepatitis B virus infection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09725768"/>
                  </a:ext>
                </a:extLst>
              </a:tr>
              <a:tr h="347334">
                <a:tc>
                  <a:txBody>
                    <a:bodyPr/>
                    <a:lstStyle/>
                    <a:p>
                      <a:pPr marL="36000" algn="l" fontAlgn="t"/>
                      <a:r>
                        <a:rPr lang="en-GB" sz="1100" dirty="0"/>
                        <a:t>PS-032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Discovery of a novel core inhibitor EP-027367 with potent antiviral activity both </a:t>
                      </a:r>
                      <a:r>
                        <a:rPr lang="en-GB" sz="1100" b="0" i="1" u="none" strike="noStrike" dirty="0">
                          <a:solidFill>
                            <a:srgbClr val="000000"/>
                          </a:solidFill>
                          <a:effectLst/>
                          <a:latin typeface="Arial" panose="020B0604020202020204" pitchFamily="34" charset="0"/>
                          <a:cs typeface="Arial" panose="020B0604020202020204" pitchFamily="34" charset="0"/>
                        </a:rPr>
                        <a:t>in vitro </a:t>
                      </a:r>
                      <a:r>
                        <a:rPr lang="en-GB" sz="1100" b="0" i="0" u="none" strike="noStrike" dirty="0">
                          <a:solidFill>
                            <a:srgbClr val="000000"/>
                          </a:solidFill>
                          <a:effectLst/>
                          <a:latin typeface="Arial" panose="020B0604020202020204" pitchFamily="34" charset="0"/>
                          <a:cs typeface="Arial" panose="020B0604020202020204" pitchFamily="34" charset="0"/>
                        </a:rPr>
                        <a:t>and in a humanized mouse model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37948651"/>
                  </a:ext>
                </a:extLst>
              </a:tr>
              <a:tr h="347334">
                <a:tc>
                  <a:txBody>
                    <a:bodyPr/>
                    <a:lstStyle/>
                    <a:p>
                      <a:pPr marL="36000" algn="l" fontAlgn="t"/>
                      <a:r>
                        <a:rPr lang="en-GB" sz="1100" dirty="0"/>
                        <a:t>PS-027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Preclinical antiviral drug combination studies utilizing novel orally bioavailable investigational agents for chronic hepatitis B infection: AB-506, a next generation HBV capsid inhibitor, and AB-452, a HBV RNA destabilizer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7334">
                <a:tc>
                  <a:txBody>
                    <a:bodyPr/>
                    <a:lstStyle/>
                    <a:p>
                      <a:pPr marL="36000" algn="l" fontAlgn="t"/>
                      <a:r>
                        <a:rPr lang="en-GB" sz="1100" dirty="0"/>
                        <a:t>PS-031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T cells grafted with HBV-specific T-cell receptors of high functional avidity achieve functional cure of HBV infection in humanized mice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620748339"/>
                  </a:ext>
                </a:extLst>
              </a:tr>
            </a:tbl>
          </a:graphicData>
        </a:graphic>
      </p:graphicFrame>
      <p:sp>
        <p:nvSpPr>
          <p:cNvPr id="8" name="TextBox 7">
            <a:hlinkClick r:id="rId3" action="ppaction://hlinksldjump"/>
            <a:extLst>
              <a:ext uri="{FF2B5EF4-FFF2-40B4-BE49-F238E27FC236}">
                <a16:creationId xmlns:a16="http://schemas.microsoft.com/office/drawing/2014/main" id="{F2D9E743-50B6-4516-AB28-E1C12B5CF54B}"/>
              </a:ext>
            </a:extLst>
          </p:cNvPr>
          <p:cNvSpPr txBox="1">
            <a:spLocks/>
          </p:cNvSpPr>
          <p:nvPr/>
        </p:nvSpPr>
        <p:spPr>
          <a:xfrm>
            <a:off x="2820053" y="5869325"/>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280896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6</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7" name="Content Placeholder 10">
            <a:extLst>
              <a:ext uri="{FF2B5EF4-FFF2-40B4-BE49-F238E27FC236}">
                <a16:creationId xmlns:a16="http://schemas.microsoft.com/office/drawing/2014/main" id="{69B5000F-F36F-49EA-A7F4-57ACDDF759FC}"/>
              </a:ext>
            </a:extLst>
          </p:cNvPr>
          <p:cNvGraphicFramePr>
            <a:graphicFrameLocks noGrp="1"/>
          </p:cNvGraphicFramePr>
          <p:nvPr>
            <p:ph sz="half" idx="1"/>
            <p:extLst>
              <p:ext uri="{D42A27DB-BD31-4B8C-83A1-F6EECF244321}">
                <p14:modId xmlns:p14="http://schemas.microsoft.com/office/powerpoint/2010/main" val="2981429975"/>
              </p:ext>
            </p:extLst>
          </p:nvPr>
        </p:nvGraphicFramePr>
        <p:xfrm>
          <a:off x="397553" y="1566962"/>
          <a:ext cx="7668535" cy="1051888"/>
        </p:xfrm>
        <a:graphic>
          <a:graphicData uri="http://schemas.openxmlformats.org/drawingml/2006/table">
            <a:tbl>
              <a:tblPr firstRow="1" bandRow="1">
                <a:tableStyleId>{5C22544A-7EE6-4342-B048-85BDC9FD1C3A}</a:tableStyleId>
              </a:tblPr>
              <a:tblGrid>
                <a:gridCol w="718063">
                  <a:extLst>
                    <a:ext uri="{9D8B030D-6E8A-4147-A177-3AD203B41FA5}">
                      <a16:colId xmlns:a16="http://schemas.microsoft.com/office/drawing/2014/main" val="20001"/>
                    </a:ext>
                  </a:extLst>
                </a:gridCol>
                <a:gridCol w="6950472">
                  <a:extLst>
                    <a:ext uri="{9D8B030D-6E8A-4147-A177-3AD203B41FA5}">
                      <a16:colId xmlns:a16="http://schemas.microsoft.com/office/drawing/2014/main" val="20002"/>
                    </a:ext>
                  </a:extLst>
                </a:gridCol>
              </a:tblGrid>
              <a:tr h="358091">
                <a:tc gridSpan="2">
                  <a:txBody>
                    <a:bodyPr/>
                    <a:lstStyle/>
                    <a:p>
                      <a:r>
                        <a:rPr lang="en-GB" sz="1400" dirty="0">
                          <a:latin typeface="Arial" panose="020B0604020202020204" pitchFamily="34" charset="0"/>
                          <a:cs typeface="Arial" panose="020B0604020202020204" pitchFamily="34" charset="0"/>
                        </a:rPr>
                        <a:t>6. Viral hepatitis – other </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60382">
                <a:tc>
                  <a:txBody>
                    <a:bodyPr/>
                    <a:lstStyle/>
                    <a:p>
                      <a:pPr marL="36000" algn="l" fontAlgn="t"/>
                      <a:r>
                        <a:rPr lang="en-GB" sz="1100" dirty="0"/>
                        <a:t>PS-093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100" b="0" i="0" u="none" strike="noStrike" dirty="0" err="1">
                          <a:solidFill>
                            <a:srgbClr val="000000"/>
                          </a:solidFill>
                          <a:effectLst/>
                          <a:latin typeface="Arial" panose="020B0604020202020204" pitchFamily="34" charset="0"/>
                          <a:cs typeface="Arial" panose="020B0604020202020204" pitchFamily="34" charset="0"/>
                        </a:rPr>
                        <a:t>HepFree</a:t>
                      </a:r>
                      <a:r>
                        <a:rPr lang="en-GB" sz="1100" b="0" i="0" u="none" strike="noStrike" dirty="0">
                          <a:solidFill>
                            <a:srgbClr val="000000"/>
                          </a:solidFill>
                          <a:effectLst/>
                          <a:latin typeface="Arial" panose="020B0604020202020204" pitchFamily="34" charset="0"/>
                          <a:cs typeface="Arial" panose="020B0604020202020204" pitchFamily="34" charset="0"/>
                        </a:rPr>
                        <a:t>: screening migrant patients for viral hepatitis in primary care. A 90,000 patient randomised controlled trial indicates benefits are most obvious in older patients </a:t>
                      </a:r>
                    </a:p>
                  </a:txBody>
                  <a:tcPr marL="4763" marR="4763" marT="4763"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994384"/>
                  </a:ext>
                </a:extLst>
              </a:tr>
              <a:tr h="233415">
                <a:tc>
                  <a:txBody>
                    <a:bodyPr/>
                    <a:lstStyle/>
                    <a:p>
                      <a:pPr marL="36000" algn="l" fontAlgn="t"/>
                      <a:r>
                        <a:rPr lang="en-GB" sz="1100" dirty="0"/>
                        <a:t>PS-116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100" b="0" i="0" u="none" strike="noStrike" dirty="0">
                          <a:solidFill>
                            <a:srgbClr val="000000"/>
                          </a:solidFill>
                          <a:effectLst/>
                          <a:latin typeface="Arial" panose="020B0604020202020204" pitchFamily="34" charset="0"/>
                          <a:cs typeface="Arial" panose="020B0604020202020204" pitchFamily="34" charset="0"/>
                        </a:rPr>
                        <a:t>Hepatitis E virus triggers mitochondrial fusion to promote viral replication </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51313846"/>
                  </a:ext>
                </a:extLst>
              </a:tr>
            </a:tbl>
          </a:graphicData>
        </a:graphic>
      </p:graphicFrame>
      <p:sp>
        <p:nvSpPr>
          <p:cNvPr id="5" name="TextBox 4">
            <a:hlinkClick r:id="rId2" action="ppaction://hlinksldjump"/>
            <a:extLst>
              <a:ext uri="{FF2B5EF4-FFF2-40B4-BE49-F238E27FC236}">
                <a16:creationId xmlns:a16="http://schemas.microsoft.com/office/drawing/2014/main" id="{AC676316-B617-48EB-83C2-0F151F8AB99B}"/>
              </a:ext>
            </a:extLst>
          </p:cNvPr>
          <p:cNvSpPr txBox="1">
            <a:spLocks/>
          </p:cNvSpPr>
          <p:nvPr/>
        </p:nvSpPr>
        <p:spPr>
          <a:xfrm>
            <a:off x="2820053" y="4442404"/>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42875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1. HCV – DAAs: drug efficacy and safety</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49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62234d6-08a6-477e-910f-b659f3937d26"/>
</p:tagLst>
</file>

<file path=ppt/theme/theme1.xml><?xml version="1.0" encoding="utf-8"?>
<a:theme xmlns:a="http://schemas.openxmlformats.org/drawingml/2006/main" name="blank">
  <a:themeElements>
    <a:clrScheme name="Custom 49">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CD6E6-2E60-4080-BC88-3A1C01073DF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8b4f0aa6-f811-4d6e-9450-92a67e22359a"/>
    <ds:schemaRef ds:uri="http://schemas.openxmlformats.org/package/2006/metadata/core-properties"/>
    <ds:schemaRef ds:uri="7a3f0d49-cb9d-4d28-b6b4-cb24b886583f"/>
    <ds:schemaRef ds:uri="http://www.w3.org/XML/1998/namespace"/>
  </ds:schemaRefs>
</ds:datastoreItem>
</file>

<file path=customXml/itemProps2.xml><?xml version="1.0" encoding="utf-8"?>
<ds:datastoreItem xmlns:ds="http://schemas.openxmlformats.org/officeDocument/2006/customXml" ds:itemID="{D821FEDF-6A87-4026-8DBD-EBC03CE0D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C5A9EC-C0C7-48E5-8F1A-4870AC5ED9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4414</TotalTime>
  <Words>12648</Words>
  <Application>Microsoft Office PowerPoint</Application>
  <PresentationFormat>On-screen Show (4:3)</PresentationFormat>
  <Paragraphs>2513</Paragraphs>
  <Slides>58</Slides>
  <Notes>47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58</vt:i4>
      </vt:variant>
    </vt:vector>
  </HeadingPairs>
  <TitlesOfParts>
    <vt:vector size="73" baseType="lpstr">
      <vt:lpstr>굴림</vt:lpstr>
      <vt:lpstr>맑은 고딕</vt:lpstr>
      <vt:lpstr>微軟正黑體</vt:lpstr>
      <vt:lpstr>新細明體</vt:lpstr>
      <vt:lpstr>黑体</vt:lpstr>
      <vt:lpstr>游ゴシック</vt:lpstr>
      <vt:lpstr>Arial</vt:lpstr>
      <vt:lpstr>Arial Narrow</vt:lpstr>
      <vt:lpstr>Calibri</vt:lpstr>
      <vt:lpstr>Imago</vt:lpstr>
      <vt:lpstr>Symbol</vt:lpstr>
      <vt:lpstr>Times New Roman</vt:lpstr>
      <vt:lpstr>Verdana</vt:lpstr>
      <vt:lpstr>Wingdings</vt:lpstr>
      <vt:lpstr>blank</vt:lpstr>
      <vt:lpstr>Best of ILC 2018</vt:lpstr>
      <vt:lpstr>About these slides</vt:lpstr>
      <vt:lpstr>Contents – section 1</vt:lpstr>
      <vt:lpstr>Contents – section 2</vt:lpstr>
      <vt:lpstr>Contents – section 3</vt:lpstr>
      <vt:lpstr>Contents – section 4</vt:lpstr>
      <vt:lpstr>Contents – section 5</vt:lpstr>
      <vt:lpstr>Contents – section 6</vt:lpstr>
      <vt:lpstr>1. HCV – DAAs: drug efficacy and safety</vt:lpstr>
      <vt:lpstr>Long-term follow-up of patients with CHC and compensated or decompensated cirrhosis following SOF-based regimens</vt:lpstr>
      <vt:lpstr>8-week SOF/VEL in GT 3 patients with significant fibrosis: highly effective amongst an OST cohort</vt:lpstr>
      <vt:lpstr>Prospective trial of LDV/SOF for chronic HCV infection in Rwanda: the SHARED study</vt:lpstr>
      <vt:lpstr>Efficacy and safety of 8 weeks of elbasvir/grazoprevir (EBR/GZR) in HCV GT 4-infected treatment-naïve patients</vt:lpstr>
      <vt:lpstr>Phase 3b study of GLE/PIB ± RBV in GT 1 HCV subjects previously treated with an NS5A inhibitor + SOF therapy</vt:lpstr>
      <vt:lpstr>Efficacy and safety of GLE/PIB in patients with HCV GT 5 or 6 infection: ENDURANCE-5, 6 study</vt:lpstr>
      <vt:lpstr>Retreatment of HCV infection in patients who failed GLE/PIB: MAGELLAN-3 study</vt:lpstr>
      <vt:lpstr>Real-life effectiveness and safety of GLE/PIB in patients with CHC: NAVIGATOR-II study</vt:lpstr>
      <vt:lpstr>First real-world data on safety and effectiveness of GLE/PIB for CHC infection: German Hepatitis C Registry (DHC-R)</vt:lpstr>
      <vt:lpstr>2. HCV – DAAs: other outcomes</vt:lpstr>
      <vt:lpstr>Disease outcomes after DAA-induced SVR:  Data from the RESIST-HCV Cohort</vt:lpstr>
      <vt:lpstr>Spontaneous clearance of HCV RNA after documented relapse following DAA therapy: A case-control study</vt:lpstr>
      <vt:lpstr>Scaling up HCV DAA treatment in patients on OST:  Does alcohol or cannabis consumption diminish cure rates? </vt:lpstr>
      <vt:lpstr>Reduction in hepatitis C-related decompensated cirrhosis associated with national scale-up of DAA therapies targeting advanced liver fibrosis</vt:lpstr>
      <vt:lpstr>Decreased mortality after DAA therapy in decompensated HCV cirrhosis </vt:lpstr>
      <vt:lpstr>IFN-free DAA treatment of cirrhotic HCV patients with or without history of HCC: multicentre prospective trial in Italy</vt:lpstr>
      <vt:lpstr>HCC recurrence under all-oral DAA-based antiviral therapy in HCV-infected patients: Navigatore web platform</vt:lpstr>
      <vt:lpstr>Risk of total non-hepatic cancer following treatment for HCV infection with DAAs</vt:lpstr>
      <vt:lpstr>Post-treatment liver stiffness measurement (LSM) is not useful to predict HCC in HCV patients who achieve SVR </vt:lpstr>
      <vt:lpstr>Long-term impact of HCV eradication after all-oral therapy in patients with clinically significant portal hypertension (CSPH)</vt:lpstr>
      <vt:lpstr>SOF-based DAA without IFN is a risk factor for eGFR decrease: give with caution among patients at risk of renal progression</vt:lpstr>
      <vt:lpstr>3. HCV – disease management</vt:lpstr>
      <vt:lpstr>HCV testing and linkage to care: expanding access to HCV care through electronic health engagement</vt:lpstr>
      <vt:lpstr>Decentralized care is effective in management of HCV in a public healthcare setting: Punjab model</vt:lpstr>
      <vt:lpstr>Hepatitis C care cascade in the country of Georgia after  2 years of starting national hepatitis C elimination programme</vt:lpstr>
      <vt:lpstr>Use of buprenorphine with HCV treatment to improve adherence and reduce harm in PWID with HCV: Preliminary ANCHOR study data</vt:lpstr>
      <vt:lpstr> Marked reduction in the prevalence of HCV among PWID during 2nd year of  the Treatment as Prevention (TraP HepC) programme in Iceland </vt:lpstr>
      <vt:lpstr>Risk of liver fibrosis progression in patients with undiagnosed HCV infection</vt:lpstr>
      <vt:lpstr>4. HBV– current therapies</vt:lpstr>
      <vt:lpstr>Safety and efficacy at 1 year after switching from TDF To TAF in CHB patients with risk factors for TDF use</vt:lpstr>
      <vt:lpstr>Continuing besifovir dipivoxil maleate (BSV) vs. switching from  TDF for treatment of CHB: 96-week results of a Phase 3 trial</vt:lpstr>
      <vt:lpstr>Discontinuation of effective ETV/TDF therapy   in patients with HBeAg-negative chronic hepatitis B</vt:lpstr>
      <vt:lpstr>Increased HBsAg seroclearance in HBeAg-negative CHB patients who discontinued NUC therapy vs. natural course</vt:lpstr>
      <vt:lpstr>5. HBV – novel therapies</vt:lpstr>
      <vt:lpstr>Safety, PK and antiviral activity of CAM JNJ-56136379 (JNJ-6379) in treatment-naïve CHB patients without cirrhosis</vt:lpstr>
      <vt:lpstr>Novel and potent HBV CAM reduces HBeAg and cccDNA in core-site directed T109I mutant in HepNTCP cells</vt:lpstr>
      <vt:lpstr>RO7049389, a core protein allosteric modulator (CpAM),  is effective against HBV, safe and well tolerated</vt:lpstr>
      <vt:lpstr>TLR7 agonist RO7020531 + CpAM RO7049389 achieved sustainable  VL suppression and HBsAg loss in an AAV-HBV mouse model</vt:lpstr>
      <vt:lpstr>Effects of inarigivir (SB 9200) on anti-HBs responses in chronic hepatitis B</vt:lpstr>
      <vt:lpstr>Multicentre, open-label Phase 2b clinical trial to assess safety and efficacy of Myrcludex B + TDF in chronic HBV/HDV coinfection</vt:lpstr>
      <vt:lpstr>Combinatorial RNAi/vaccination therapy for CHB achieves long-term functional cure in preclinical mouse model</vt:lpstr>
      <vt:lpstr>Durable inhibition of HBV and anti-genaemia with novel SC GalNAc-conjugated siRNA agent AB-729 in preclinical models</vt:lpstr>
      <vt:lpstr>RNAi therapeutic ARO-HBV for treatment of chronic HBV infection</vt:lpstr>
      <vt:lpstr>Discovery of a novel HBV core inhibitor EP-027367 with potent antiviral activity both in vitro and in a humanized mouse model</vt:lpstr>
      <vt:lpstr>Preclinical antiviral drug combination studies utilizing novel orally bioavailable agents for chronic hepatitis B infection </vt:lpstr>
      <vt:lpstr>HBV-specific T cell receptors with high functional avidity redirect T cells to eliminate HBV </vt:lpstr>
      <vt:lpstr>6. Viral hepatitis – other </vt:lpstr>
      <vt:lpstr> HepFree: screening migrant patients for viral hepatitis in primary care </vt:lpstr>
      <vt:lpstr>Hepatitis E virus (HEV) infection induces mitochondrial fusion to facilitate viral replication</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188</cp:revision>
  <cp:lastPrinted>2018-03-27T10:15:23Z</cp:lastPrinted>
  <dcterms:created xsi:type="dcterms:W3CDTF">2016-10-10T16:35:57Z</dcterms:created>
  <dcterms:modified xsi:type="dcterms:W3CDTF">2018-04-20T13:24:26Z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