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4.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7.xml" ContentType="application/vnd.openxmlformats-officedocument.drawingml.chart+xml"/>
  <Override PartName="/ppt/theme/themeOverride16.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drawings/drawing4.xml" ContentType="application/vnd.openxmlformats-officedocument.drawingml.chartshapes+xml"/>
  <Override PartName="/ppt/charts/chart20.xml" ContentType="application/vnd.openxmlformats-officedocument.drawingml.chart+xml"/>
  <Override PartName="/ppt/theme/themeOverride19.xml" ContentType="application/vnd.openxmlformats-officedocument.themeOverride+xml"/>
  <Override PartName="/ppt/notesSlides/notesSlide17.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0" r:id="rId5"/>
    <p:sldId id="400" r:id="rId6"/>
    <p:sldId id="283" r:id="rId7"/>
    <p:sldId id="401" r:id="rId8"/>
    <p:sldId id="284" r:id="rId9"/>
    <p:sldId id="279" r:id="rId10"/>
    <p:sldId id="258" r:id="rId11"/>
    <p:sldId id="304" r:id="rId12"/>
    <p:sldId id="305" r:id="rId13"/>
    <p:sldId id="316" r:id="rId14"/>
    <p:sldId id="399" r:id="rId15"/>
    <p:sldId id="306" r:id="rId16"/>
    <p:sldId id="307" r:id="rId17"/>
    <p:sldId id="285" r:id="rId18"/>
    <p:sldId id="308" r:id="rId19"/>
    <p:sldId id="309" r:id="rId20"/>
    <p:sldId id="310" r:id="rId21"/>
    <p:sldId id="398" r:id="rId22"/>
    <p:sldId id="402" r:id="rId23"/>
    <p:sldId id="286" r:id="rId24"/>
    <p:sldId id="311" r:id="rId25"/>
    <p:sldId id="312" r:id="rId26"/>
    <p:sldId id="287" r:id="rId27"/>
    <p:sldId id="313" r:id="rId28"/>
    <p:sldId id="314" r:id="rId29"/>
    <p:sldId id="403" r:id="rId30"/>
  </p:sldIdLst>
  <p:sldSz cx="9144000" cy="6858000" type="screen4x3"/>
  <p:notesSz cx="6807200" cy="9939338"/>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4307E1-4032-4AE8-BA3D-7B3BE86A9A70}">
          <p14:sldIdLst>
            <p14:sldId id="260"/>
            <p14:sldId id="400"/>
            <p14:sldId id="283"/>
            <p14:sldId id="401"/>
            <p14:sldId id="284"/>
            <p14:sldId id="279"/>
          </p14:sldIdLst>
        </p14:section>
        <p14:section name="Untitled Section" id="{5D1F4AB0-53B0-4970-92EC-588AF05475A9}">
          <p14:sldIdLst>
            <p14:sldId id="258"/>
            <p14:sldId id="304"/>
            <p14:sldId id="305"/>
            <p14:sldId id="316"/>
            <p14:sldId id="399"/>
            <p14:sldId id="306"/>
            <p14:sldId id="307"/>
            <p14:sldId id="285"/>
            <p14:sldId id="308"/>
            <p14:sldId id="309"/>
            <p14:sldId id="310"/>
            <p14:sldId id="398"/>
            <p14:sldId id="402"/>
            <p14:sldId id="286"/>
            <p14:sldId id="311"/>
            <p14:sldId id="312"/>
            <p14:sldId id="287"/>
            <p14:sldId id="313"/>
            <p14:sldId id="314"/>
            <p14:sldId id="403"/>
          </p14:sldIdLst>
        </p14:section>
      </p14:sectionLst>
    </p:ext>
    <p:ext uri="{EFAFB233-063F-42B5-8137-9DF3F51BA10A}">
      <p15:sldGuideLst xmlns:p15="http://schemas.microsoft.com/office/powerpoint/2012/main">
        <p15:guide id="1" orient="horz" pos="890" userDrawn="1">
          <p15:clr>
            <a:srgbClr val="A4A3A4"/>
          </p15:clr>
        </p15:guide>
        <p15:guide id="2" pos="2880">
          <p15:clr>
            <a:srgbClr val="A4A3A4"/>
          </p15:clr>
        </p15:guide>
        <p15:guide id="3" orient="horz" pos="2341" userDrawn="1">
          <p15:clr>
            <a:srgbClr val="A4A3A4"/>
          </p15:clr>
        </p15:guide>
        <p15:guide id="4" pos="50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Kate Thomas" initials="KT" lastIdx="13" clrIdx="1">
    <p:extLst>
      <p:ext uri="{19B8F6BF-5375-455C-9EA6-DF929625EA0E}">
        <p15:presenceInfo xmlns:p15="http://schemas.microsoft.com/office/powerpoint/2012/main" userId="Kate Thomas" providerId="None"/>
      </p:ext>
    </p:extLst>
  </p:cmAuthor>
  <p:cmAuthor id="3" name="Simon Lott" initials="SL" lastIdx="11" clrIdx="2">
    <p:extLst>
      <p:ext uri="{19B8F6BF-5375-455C-9EA6-DF929625EA0E}">
        <p15:presenceInfo xmlns:p15="http://schemas.microsoft.com/office/powerpoint/2012/main" userId="Simon Lott" providerId="None"/>
      </p:ext>
    </p:extLst>
  </p:cmAuthor>
  <p:cmAuthor id="4" name="Medical Writer" initials="MW" lastIdx="1" clrIdx="3">
    <p:extLst>
      <p:ext uri="{19B8F6BF-5375-455C-9EA6-DF929625EA0E}">
        <p15:presenceInfo xmlns:p15="http://schemas.microsoft.com/office/powerpoint/2012/main" userId="Medical Wr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A9390"/>
    <a:srgbClr val="FEFCFC"/>
    <a:srgbClr val="84C9C7"/>
    <a:srgbClr val="6692B6"/>
    <a:srgbClr val="FF9900"/>
    <a:srgbClr val="CC6600"/>
    <a:srgbClr val="008000"/>
    <a:srgbClr val="004A86"/>
    <a:srgbClr val="FFA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07" autoAdjust="0"/>
    <p:restoredTop sz="96459" autoAdjust="0"/>
  </p:normalViewPr>
  <p:slideViewPr>
    <p:cSldViewPr>
      <p:cViewPr varScale="1">
        <p:scale>
          <a:sx n="98" d="100"/>
          <a:sy n="98" d="100"/>
        </p:scale>
        <p:origin x="2163" y="98"/>
      </p:cViewPr>
      <p:guideLst>
        <p:guide orient="horz" pos="890"/>
        <p:guide pos="2880"/>
        <p:guide orient="horz" pos="2341"/>
        <p:guide pos="50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299"/>
    </p:cViewPr>
  </p:sorterViewPr>
  <p:notesViewPr>
    <p:cSldViewPr>
      <p:cViewPr varScale="1">
        <p:scale>
          <a:sx n="78" d="100"/>
          <a:sy n="78" d="100"/>
        </p:scale>
        <p:origin x="3974"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Chart%20in%20Microsoft%20PowerPoint" TargetMode="Externa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Test%20activit&#233;%20101117.xls"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37541260002899"/>
          <c:y val="3.8132877642514301E-2"/>
          <c:w val="0.84522801105670797"/>
          <c:h val="0.82018287148283797"/>
        </c:manualLayout>
      </c:layout>
      <c:barChart>
        <c:barDir val="col"/>
        <c:grouping val="percentStacked"/>
        <c:varyColors val="0"/>
        <c:ser>
          <c:idx val="0"/>
          <c:order val="0"/>
          <c:tx>
            <c:strRef>
              <c:f>Sheet1!$B$1</c:f>
              <c:strCache>
                <c:ptCount val="1"/>
                <c:pt idx="0">
                  <c:v>Maintain at least 1 stage improvement</c:v>
                </c:pt>
              </c:strCache>
            </c:strRef>
          </c:tx>
          <c:spPr>
            <a:solidFill>
              <a:srgbClr val="0B9490"/>
            </a:solidFill>
            <a:ln>
              <a:noFill/>
            </a:ln>
            <a:effectLst/>
          </c:spPr>
          <c:invertIfNegative val="0"/>
          <c:dPt>
            <c:idx val="0"/>
            <c:invertIfNegative val="0"/>
            <c:bubble3D val="0"/>
            <c:spPr>
              <a:solidFill>
                <a:srgbClr val="004B87"/>
              </a:solidFill>
              <a:ln>
                <a:noFill/>
              </a:ln>
              <a:effectLst/>
            </c:spPr>
            <c:extLst>
              <c:ext xmlns:c16="http://schemas.microsoft.com/office/drawing/2014/chart" uri="{C3380CC4-5D6E-409C-BE32-E72D297353CC}">
                <c16:uniqueId val="{00000001-6053-49F4-94DD-EB1CE335DFA6}"/>
              </c:ext>
            </c:extLst>
          </c:dPt>
          <c:dPt>
            <c:idx val="1"/>
            <c:invertIfNegative val="0"/>
            <c:bubble3D val="0"/>
            <c:spPr>
              <a:solidFill>
                <a:srgbClr val="0B9490"/>
              </a:solidFill>
              <a:ln>
                <a:noFill/>
              </a:ln>
              <a:effectLst/>
            </c:spPr>
            <c:extLst>
              <c:ext xmlns:c16="http://schemas.microsoft.com/office/drawing/2014/chart" uri="{C3380CC4-5D6E-409C-BE32-E72D297353CC}">
                <c16:uniqueId val="{00000003-6053-49F4-94DD-EB1CE335DFA6}"/>
              </c:ext>
            </c:extLst>
          </c:dPt>
          <c:dLbls>
            <c:dLbl>
              <c:idx val="0"/>
              <c:layout>
                <c:manualLayout>
                  <c:x val="0"/>
                  <c:y val="-4.68875432228100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53-49F4-94DD-EB1CE335DFA6}"/>
                </c:ext>
              </c:extLst>
            </c:dLbl>
            <c:dLbl>
              <c:idx val="2"/>
              <c:layout>
                <c:manualLayout>
                  <c:x val="4.7993775169570133E-3"/>
                  <c:y val="-3.797730612756081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53-49F4-94DD-EB1CE335DFA6}"/>
                </c:ext>
              </c:extLst>
            </c:dLbl>
            <c:dLbl>
              <c:idx val="3"/>
              <c:layout>
                <c:manualLayout>
                  <c:x val="7.1990662754355195E-3"/>
                  <c:y val="-2.865769178836794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53-49F4-94DD-EB1CE335DFA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Arm C</c:v>
                </c:pt>
                <c:pt idx="1">
                  <c:v>Arm A</c:v>
                </c:pt>
              </c:strCache>
            </c:strRef>
          </c:cat>
          <c:val>
            <c:numRef>
              <c:f>Sheet1!$B$2:$B$3</c:f>
              <c:numCache>
                <c:formatCode>0%</c:formatCode>
                <c:ptCount val="2"/>
                <c:pt idx="0">
                  <c:v>0.3</c:v>
                </c:pt>
                <c:pt idx="1">
                  <c:v>0.6</c:v>
                </c:pt>
              </c:numCache>
            </c:numRef>
          </c:val>
          <c:extLst>
            <c:ext xmlns:c16="http://schemas.microsoft.com/office/drawing/2014/chart" uri="{C3380CC4-5D6E-409C-BE32-E72D297353CC}">
              <c16:uniqueId val="{00000006-6053-49F4-94DD-EB1CE335DFA6}"/>
            </c:ext>
          </c:extLst>
        </c:ser>
        <c:ser>
          <c:idx val="1"/>
          <c:order val="1"/>
          <c:tx>
            <c:strRef>
              <c:f>Sheet1!$C$1</c:f>
              <c:strCache>
                <c:ptCount val="1"/>
                <c:pt idx="0">
                  <c:v>No change from BL</c:v>
                </c:pt>
              </c:strCache>
            </c:strRef>
          </c:tx>
          <c:spPr>
            <a:solidFill>
              <a:srgbClr val="FFFFFF">
                <a:lumMod val="75000"/>
              </a:srgbClr>
            </a:solidFill>
            <a:ln>
              <a:noFill/>
            </a:ln>
            <a:effectLst/>
          </c:spPr>
          <c:invertIfNegative val="0"/>
          <c:cat>
            <c:strRef>
              <c:f>Sheet1!$A$2:$A$3</c:f>
              <c:strCache>
                <c:ptCount val="2"/>
                <c:pt idx="0">
                  <c:v>Arm C</c:v>
                </c:pt>
                <c:pt idx="1">
                  <c:v>Arm A</c:v>
                </c:pt>
              </c:strCache>
            </c:strRef>
          </c:cat>
          <c:val>
            <c:numRef>
              <c:f>Sheet1!$C$2:$C$3</c:f>
              <c:numCache>
                <c:formatCode>0%</c:formatCode>
                <c:ptCount val="2"/>
                <c:pt idx="0">
                  <c:v>0.6</c:v>
                </c:pt>
                <c:pt idx="1">
                  <c:v>0.37</c:v>
                </c:pt>
              </c:numCache>
            </c:numRef>
          </c:val>
          <c:extLst>
            <c:ext xmlns:c16="http://schemas.microsoft.com/office/drawing/2014/chart" uri="{C3380CC4-5D6E-409C-BE32-E72D297353CC}">
              <c16:uniqueId val="{00000007-6053-49F4-94DD-EB1CE335DFA6}"/>
            </c:ext>
          </c:extLst>
        </c:ser>
        <c:ser>
          <c:idx val="2"/>
          <c:order val="2"/>
          <c:tx>
            <c:strRef>
              <c:f>Sheet1!$D$1</c:f>
              <c:strCache>
                <c:ptCount val="1"/>
                <c:pt idx="0">
                  <c:v>Worsened</c:v>
                </c:pt>
              </c:strCache>
            </c:strRef>
          </c:tx>
          <c:spPr>
            <a:solidFill>
              <a:srgbClr val="A22222"/>
            </a:solidFill>
            <a:ln>
              <a:noFill/>
            </a:ln>
            <a:effectLst/>
          </c:spPr>
          <c:invertIfNegative val="0"/>
          <c:cat>
            <c:strRef>
              <c:f>Sheet1!$A$2:$A$3</c:f>
              <c:strCache>
                <c:ptCount val="2"/>
                <c:pt idx="0">
                  <c:v>Arm C</c:v>
                </c:pt>
                <c:pt idx="1">
                  <c:v>Arm A</c:v>
                </c:pt>
              </c:strCache>
            </c:strRef>
          </c:cat>
          <c:val>
            <c:numRef>
              <c:f>Sheet1!$D$2:$D$3</c:f>
              <c:numCache>
                <c:formatCode>0%</c:formatCode>
                <c:ptCount val="2"/>
                <c:pt idx="0">
                  <c:v>0.1</c:v>
                </c:pt>
                <c:pt idx="1">
                  <c:v>0.03</c:v>
                </c:pt>
              </c:numCache>
            </c:numRef>
          </c:val>
          <c:extLst>
            <c:ext xmlns:c16="http://schemas.microsoft.com/office/drawing/2014/chart" uri="{C3380CC4-5D6E-409C-BE32-E72D297353CC}">
              <c16:uniqueId val="{00000008-6053-49F4-94DD-EB1CE335DFA6}"/>
            </c:ext>
          </c:extLst>
        </c:ser>
        <c:dLbls>
          <c:showLegendKey val="0"/>
          <c:showVal val="0"/>
          <c:showCatName val="0"/>
          <c:showSerName val="0"/>
          <c:showPercent val="0"/>
          <c:showBubbleSize val="0"/>
        </c:dLbls>
        <c:gapWidth val="97"/>
        <c:overlap val="100"/>
        <c:axId val="771399744"/>
        <c:axId val="771404624"/>
      </c:barChart>
      <c:catAx>
        <c:axId val="771399744"/>
        <c:scaling>
          <c:orientation val="minMax"/>
        </c:scaling>
        <c:delete val="0"/>
        <c:axPos val="b"/>
        <c:numFmt formatCode="General" sourceLinked="1"/>
        <c:majorTickMark val="none"/>
        <c:minorTickMark val="none"/>
        <c:tickLblPos val="none"/>
        <c:spPr>
          <a:noFill/>
          <a:ln w="9525" cap="flat" cmpd="sng" algn="ctr">
            <a:solidFill>
              <a:sysClr val="windowText" lastClr="000000"/>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71404624"/>
        <c:crosses val="autoZero"/>
        <c:auto val="1"/>
        <c:lblAlgn val="ctr"/>
        <c:lblOffset val="100"/>
        <c:noMultiLvlLbl val="0"/>
      </c:catAx>
      <c:valAx>
        <c:axId val="771404624"/>
        <c:scaling>
          <c:orientation val="minMax"/>
        </c:scaling>
        <c:delete val="0"/>
        <c:axPos val="l"/>
        <c:numFmt formatCode="0%" sourceLinked="1"/>
        <c:majorTickMark val="out"/>
        <c:minorTickMark val="none"/>
        <c:tickLblPos val="nextTo"/>
        <c:spPr>
          <a:noFill/>
          <a:ln>
            <a:solidFill>
              <a:srgbClr val="44546A"/>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13997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80924929896102"/>
          <c:y val="8.402708672119609E-2"/>
          <c:w val="0.77912909260594909"/>
          <c:h val="0.71547486399685389"/>
        </c:manualLayout>
      </c:layout>
      <c:barChart>
        <c:barDir val="col"/>
        <c:grouping val="clustered"/>
        <c:varyColors val="0"/>
        <c:ser>
          <c:idx val="0"/>
          <c:order val="0"/>
          <c:tx>
            <c:strRef>
              <c:f>Sheet1!$A$2</c:f>
              <c:strCache>
                <c:ptCount val="1"/>
                <c:pt idx="0">
                  <c:v>Total population</c:v>
                </c:pt>
              </c:strCache>
            </c:strRef>
          </c:tx>
          <c:spPr>
            <a:solidFill>
              <a:srgbClr val="FFFFFF">
                <a:lumMod val="65000"/>
              </a:srgbClr>
            </a:solidFill>
          </c:spPr>
          <c:invertIfNegative val="0"/>
          <c:dPt>
            <c:idx val="2"/>
            <c:invertIfNegative val="0"/>
            <c:bubble3D val="0"/>
            <c:spPr>
              <a:solidFill>
                <a:srgbClr val="004B87"/>
              </a:solidFill>
            </c:spPr>
            <c:extLst>
              <c:ext xmlns:c16="http://schemas.microsoft.com/office/drawing/2014/chart" uri="{C3380CC4-5D6E-409C-BE32-E72D297353CC}">
                <c16:uniqueId val="{0000000F-5F02-48E3-8423-903BBFE249E7}"/>
              </c:ext>
            </c:extLst>
          </c:dPt>
          <c:dPt>
            <c:idx val="3"/>
            <c:invertIfNegative val="0"/>
            <c:bubble3D val="0"/>
            <c:spPr>
              <a:solidFill>
                <a:srgbClr val="84C9C7"/>
              </a:solidFill>
            </c:spPr>
            <c:extLst>
              <c:ext xmlns:c16="http://schemas.microsoft.com/office/drawing/2014/chart" uri="{C3380CC4-5D6E-409C-BE32-E72D297353CC}">
                <c16:uniqueId val="{00000001-4767-4210-86FD-8FA1A4128928}"/>
              </c:ext>
            </c:extLst>
          </c:dPt>
          <c:dLbls>
            <c:dLbl>
              <c:idx val="0"/>
              <c:layout>
                <c:manualLayout>
                  <c:x val="-4.752172341458946E-3"/>
                  <c:y val="1.467833073862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02-48E3-8423-903BBFE249E7}"/>
                </c:ext>
              </c:extLst>
            </c:dLbl>
            <c:dLbl>
              <c:idx val="1"/>
              <c:layout>
                <c:manualLayout>
                  <c:x val="0"/>
                  <c:y val="-5.8713322954482151E-2"/>
                </c:manualLayout>
              </c:layout>
              <c:spPr>
                <a:noFill/>
                <a:ln>
                  <a:noFill/>
                </a:ln>
                <a:effectLst/>
              </c:spPr>
              <c:txPr>
                <a:bodyPr wrap="square" lIns="38100" tIns="19050" rIns="38100" bIns="19050" anchor="ctr">
                  <a:noAutofit/>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02-48E3-8423-903BBFE249E7}"/>
                </c:ext>
              </c:extLst>
            </c:dLbl>
            <c:dLbl>
              <c:idx val="2"/>
              <c:layout>
                <c:manualLayout>
                  <c:x val="-1.4256704117776131E-2"/>
                  <c:y val="1.1008748053965404E-2"/>
                </c:manualLayout>
              </c:layout>
              <c:spPr>
                <a:noFill/>
                <a:ln>
                  <a:noFill/>
                </a:ln>
                <a:effectLst/>
              </c:spPr>
              <c:txPr>
                <a:bodyPr wrap="square" lIns="38100" tIns="19050" rIns="38100" bIns="19050" anchor="ctr">
                  <a:noAutofit/>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357190485776776E-2"/>
                      <c:h val="8.4400401747068088E-2"/>
                    </c:manualLayout>
                  </c15:layout>
                </c:ext>
                <c:ext xmlns:c16="http://schemas.microsoft.com/office/drawing/2014/chart" uri="{C3380CC4-5D6E-409C-BE32-E72D297353CC}">
                  <c16:uniqueId val="{0000000F-5F02-48E3-8423-903BBFE249E7}"/>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PBO</c:v>
                </c:pt>
                <c:pt idx="1">
                  <c:v>GR2</c:v>
                </c:pt>
                <c:pt idx="2">
                  <c:v>GR8</c:v>
                </c:pt>
                <c:pt idx="3">
                  <c:v>GR2 + GR8</c:v>
                </c:pt>
              </c:strCache>
            </c:strRef>
          </c:cat>
          <c:val>
            <c:numRef>
              <c:f>Sheet1!$B$2:$E$2</c:f>
              <c:numCache>
                <c:formatCode>General</c:formatCode>
                <c:ptCount val="4"/>
                <c:pt idx="0">
                  <c:v>18</c:v>
                </c:pt>
                <c:pt idx="1">
                  <c:v>0</c:v>
                </c:pt>
                <c:pt idx="2">
                  <c:v>4</c:v>
                </c:pt>
                <c:pt idx="3">
                  <c:v>2</c:v>
                </c:pt>
              </c:numCache>
            </c:numRef>
          </c:val>
          <c:extLst>
            <c:ext xmlns:c16="http://schemas.microsoft.com/office/drawing/2014/chart" uri="{C3380CC4-5D6E-409C-BE32-E72D297353CC}">
              <c16:uniqueId val="{00000000-5F02-48E3-8423-903BBFE249E7}"/>
            </c:ext>
          </c:extLst>
        </c:ser>
        <c:dLbls>
          <c:showLegendKey val="0"/>
          <c:showVal val="0"/>
          <c:showCatName val="0"/>
          <c:showSerName val="0"/>
          <c:showPercent val="0"/>
          <c:showBubbleSize val="0"/>
        </c:dLbls>
        <c:gapWidth val="86"/>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1000"/>
            </a:pPr>
            <a:endParaRPr lang="en-US"/>
          </a:p>
        </c:txPr>
        <c:crossAx val="223811328"/>
        <c:crosses val="autoZero"/>
        <c:auto val="1"/>
        <c:lblAlgn val="ctr"/>
        <c:lblOffset val="0"/>
        <c:noMultiLvlLbl val="0"/>
      </c:catAx>
      <c:valAx>
        <c:axId val="223811328"/>
        <c:scaling>
          <c:orientation val="minMax"/>
        </c:scaling>
        <c:delete val="0"/>
        <c:axPos val="l"/>
        <c:numFmt formatCode="General" sourceLinked="1"/>
        <c:majorTickMark val="out"/>
        <c:minorTickMark val="none"/>
        <c:tickLblPos val="nextTo"/>
        <c:spPr>
          <a:ln w="12700">
            <a:solidFill>
              <a:sysClr val="windowText" lastClr="000000"/>
            </a:solidFill>
          </a:ln>
        </c:spPr>
        <c:txPr>
          <a:bodyPr/>
          <a:lstStyle/>
          <a:p>
            <a:pPr>
              <a:defRPr sz="1050"/>
            </a:pPr>
            <a:endParaRPr lang="en-US"/>
          </a:p>
        </c:txPr>
        <c:crossAx val="223810936"/>
        <c:crosses val="autoZero"/>
        <c:crossBetween val="between"/>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80924929896102"/>
          <c:y val="8.402708672119609E-2"/>
          <c:w val="0.77912909260594909"/>
          <c:h val="0.71547486399685389"/>
        </c:manualLayout>
      </c:layout>
      <c:barChart>
        <c:barDir val="col"/>
        <c:grouping val="clustered"/>
        <c:varyColors val="0"/>
        <c:ser>
          <c:idx val="0"/>
          <c:order val="0"/>
          <c:tx>
            <c:strRef>
              <c:f>Sheet1!$A$2</c:f>
              <c:strCache>
                <c:ptCount val="1"/>
                <c:pt idx="0">
                  <c:v>BL</c:v>
                </c:pt>
              </c:strCache>
            </c:strRef>
          </c:tx>
          <c:spPr>
            <a:solidFill>
              <a:srgbClr val="FFFFFF">
                <a:lumMod val="65000"/>
              </a:srgbClr>
            </a:solidFill>
          </c:spPr>
          <c:invertIfNegative val="0"/>
          <c:dPt>
            <c:idx val="1"/>
            <c:invertIfNegative val="0"/>
            <c:bubble3D val="0"/>
            <c:spPr>
              <a:solidFill>
                <a:srgbClr val="0B9490"/>
              </a:solidFill>
            </c:spPr>
            <c:extLst>
              <c:ext xmlns:c16="http://schemas.microsoft.com/office/drawing/2014/chart" uri="{C3380CC4-5D6E-409C-BE32-E72D297353CC}">
                <c16:uniqueId val="{0000000E-5F02-48E3-8423-903BBFE249E7}"/>
              </c:ext>
            </c:extLst>
          </c:dPt>
          <c:dPt>
            <c:idx val="2"/>
            <c:invertIfNegative val="0"/>
            <c:bubble3D val="0"/>
            <c:spPr>
              <a:solidFill>
                <a:srgbClr val="004B87"/>
              </a:solidFill>
            </c:spPr>
            <c:extLst>
              <c:ext xmlns:c16="http://schemas.microsoft.com/office/drawing/2014/chart" uri="{C3380CC4-5D6E-409C-BE32-E72D297353CC}">
                <c16:uniqueId val="{0000000F-5F02-48E3-8423-903BBFE249E7}"/>
              </c:ext>
            </c:extLst>
          </c:dPt>
          <c:dPt>
            <c:idx val="3"/>
            <c:invertIfNegative val="0"/>
            <c:bubble3D val="0"/>
            <c:spPr>
              <a:solidFill>
                <a:srgbClr val="84C9C7"/>
              </a:solidFill>
            </c:spPr>
            <c:extLst>
              <c:ext xmlns:c16="http://schemas.microsoft.com/office/drawing/2014/chart" uri="{C3380CC4-5D6E-409C-BE32-E72D297353CC}">
                <c16:uniqueId val="{00000001-4767-4210-86FD-8FA1A4128928}"/>
              </c:ext>
            </c:extLst>
          </c:dPt>
          <c:cat>
            <c:strRef>
              <c:f>Sheet1!$B$1:$D$1</c:f>
              <c:strCache>
                <c:ptCount val="3"/>
                <c:pt idx="0">
                  <c:v>PBO</c:v>
                </c:pt>
                <c:pt idx="1">
                  <c:v>GR2</c:v>
                </c:pt>
                <c:pt idx="2">
                  <c:v>GR8</c:v>
                </c:pt>
              </c:strCache>
            </c:strRef>
          </c:cat>
          <c:val>
            <c:numRef>
              <c:f>Sheet1!$B$2:$D$2</c:f>
              <c:numCache>
                <c:formatCode>General</c:formatCode>
                <c:ptCount val="3"/>
                <c:pt idx="0">
                  <c:v>10.8</c:v>
                </c:pt>
                <c:pt idx="1">
                  <c:v>10.4</c:v>
                </c:pt>
                <c:pt idx="2">
                  <c:v>10.7</c:v>
                </c:pt>
              </c:numCache>
            </c:numRef>
          </c:val>
          <c:extLst>
            <c:ext xmlns:c16="http://schemas.microsoft.com/office/drawing/2014/chart" uri="{C3380CC4-5D6E-409C-BE32-E72D297353CC}">
              <c16:uniqueId val="{00000000-5F02-48E3-8423-903BBFE249E7}"/>
            </c:ext>
          </c:extLst>
        </c:ser>
        <c:ser>
          <c:idx val="1"/>
          <c:order val="1"/>
          <c:tx>
            <c:strRef>
              <c:f>Sheet1!$A$3</c:f>
              <c:strCache>
                <c:ptCount val="1"/>
                <c:pt idx="0">
                  <c:v>Wk 54</c:v>
                </c:pt>
              </c:strCache>
            </c:strRef>
          </c:tx>
          <c:spPr>
            <a:pattFill prst="wdUpDiag">
              <a:fgClr>
                <a:srgbClr val="FFFFFF">
                  <a:lumMod val="65000"/>
                </a:srgbClr>
              </a:fgClr>
              <a:bgClr>
                <a:srgbClr val="FFFFFF"/>
              </a:bgClr>
            </a:pattFill>
          </c:spPr>
          <c:invertIfNegative val="0"/>
          <c:dPt>
            <c:idx val="0"/>
            <c:invertIfNegative val="0"/>
            <c:bubble3D val="0"/>
            <c:spPr>
              <a:pattFill prst="wdUpDiag">
                <a:fgClr>
                  <a:srgbClr val="FFFFFF">
                    <a:lumMod val="65000"/>
                  </a:srgbClr>
                </a:fgClr>
                <a:bgClr>
                  <a:srgbClr val="FFFFFF"/>
                </a:bgClr>
              </a:pattFill>
              <a:ln>
                <a:solidFill>
                  <a:srgbClr val="FFFFFF">
                    <a:lumMod val="65000"/>
                  </a:srgbClr>
                </a:solidFill>
              </a:ln>
            </c:spPr>
            <c:extLst>
              <c:ext xmlns:c16="http://schemas.microsoft.com/office/drawing/2014/chart" uri="{C3380CC4-5D6E-409C-BE32-E72D297353CC}">
                <c16:uniqueId val="{00000007-2460-4604-B81C-6E029643F31A}"/>
              </c:ext>
            </c:extLst>
          </c:dPt>
          <c:dPt>
            <c:idx val="1"/>
            <c:invertIfNegative val="0"/>
            <c:bubble3D val="0"/>
            <c:spPr>
              <a:pattFill prst="wdUpDiag">
                <a:fgClr>
                  <a:srgbClr val="0B9490"/>
                </a:fgClr>
                <a:bgClr>
                  <a:srgbClr val="FFFFFF"/>
                </a:bgClr>
              </a:pattFill>
              <a:ln>
                <a:solidFill>
                  <a:srgbClr val="0B9490"/>
                </a:solidFill>
              </a:ln>
            </c:spPr>
            <c:extLst>
              <c:ext xmlns:c16="http://schemas.microsoft.com/office/drawing/2014/chart" uri="{C3380CC4-5D6E-409C-BE32-E72D297353CC}">
                <c16:uniqueId val="{00000005-2460-4604-B81C-6E029643F31A}"/>
              </c:ext>
            </c:extLst>
          </c:dPt>
          <c:dPt>
            <c:idx val="2"/>
            <c:invertIfNegative val="0"/>
            <c:bubble3D val="0"/>
            <c:spPr>
              <a:pattFill prst="wdUpDiag">
                <a:fgClr>
                  <a:srgbClr val="004B87"/>
                </a:fgClr>
                <a:bgClr>
                  <a:srgbClr val="FFFFFF"/>
                </a:bgClr>
              </a:pattFill>
              <a:ln>
                <a:solidFill>
                  <a:sysClr val="windowText" lastClr="000000"/>
                </a:solidFill>
              </a:ln>
            </c:spPr>
            <c:extLst>
              <c:ext xmlns:c16="http://schemas.microsoft.com/office/drawing/2014/chart" uri="{C3380CC4-5D6E-409C-BE32-E72D297353CC}">
                <c16:uniqueId val="{00000006-2460-4604-B81C-6E029643F31A}"/>
              </c:ext>
            </c:extLst>
          </c:dPt>
          <c:cat>
            <c:strRef>
              <c:f>Sheet1!$B$1:$D$1</c:f>
              <c:strCache>
                <c:ptCount val="3"/>
                <c:pt idx="0">
                  <c:v>PBO</c:v>
                </c:pt>
                <c:pt idx="1">
                  <c:v>GR2</c:v>
                </c:pt>
                <c:pt idx="2">
                  <c:v>GR8</c:v>
                </c:pt>
              </c:strCache>
            </c:strRef>
          </c:cat>
          <c:val>
            <c:numRef>
              <c:f>Sheet1!$B$3:$D$3</c:f>
              <c:numCache>
                <c:formatCode>General</c:formatCode>
                <c:ptCount val="3"/>
                <c:pt idx="0">
                  <c:v>11.6</c:v>
                </c:pt>
                <c:pt idx="1">
                  <c:v>9.3000000000000007</c:v>
                </c:pt>
                <c:pt idx="2">
                  <c:v>10.55</c:v>
                </c:pt>
              </c:numCache>
            </c:numRef>
          </c:val>
          <c:extLst>
            <c:ext xmlns:c16="http://schemas.microsoft.com/office/drawing/2014/chart" uri="{C3380CC4-5D6E-409C-BE32-E72D297353CC}">
              <c16:uniqueId val="{00000004-2460-4604-B81C-6E029643F31A}"/>
            </c:ext>
          </c:extLst>
        </c:ser>
        <c:dLbls>
          <c:showLegendKey val="0"/>
          <c:showVal val="0"/>
          <c:showCatName val="0"/>
          <c:showSerName val="0"/>
          <c:showPercent val="0"/>
          <c:showBubbleSize val="0"/>
        </c:dLbls>
        <c:gapWidth val="86"/>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1000"/>
            </a:pPr>
            <a:endParaRPr lang="en-US"/>
          </a:p>
        </c:txPr>
        <c:crossAx val="223811328"/>
        <c:crosses val="autoZero"/>
        <c:auto val="1"/>
        <c:lblAlgn val="ctr"/>
        <c:lblOffset val="400"/>
        <c:noMultiLvlLbl val="0"/>
      </c:catAx>
      <c:valAx>
        <c:axId val="223811328"/>
        <c:scaling>
          <c:orientation val="minMax"/>
        </c:scaling>
        <c:delete val="0"/>
        <c:axPos val="l"/>
        <c:numFmt formatCode="General" sourceLinked="1"/>
        <c:majorTickMark val="out"/>
        <c:minorTickMark val="none"/>
        <c:tickLblPos val="nextTo"/>
        <c:spPr>
          <a:ln w="12700">
            <a:solidFill>
              <a:sysClr val="windowText" lastClr="000000"/>
            </a:solidFill>
          </a:ln>
        </c:spPr>
        <c:txPr>
          <a:bodyPr/>
          <a:lstStyle/>
          <a:p>
            <a:pPr>
              <a:defRPr sz="1000"/>
            </a:pPr>
            <a:endParaRPr lang="en-US"/>
          </a:p>
        </c:txPr>
        <c:crossAx val="223810936"/>
        <c:crosses val="autoZero"/>
        <c:crossBetween val="between"/>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618683506841874"/>
          <c:y val="0.12505310315529292"/>
          <c:w val="0.78867369195437675"/>
          <c:h val="0.62296952051972099"/>
        </c:manualLayout>
      </c:layout>
      <c:lineChart>
        <c:grouping val="standard"/>
        <c:varyColors val="0"/>
        <c:ser>
          <c:idx val="0"/>
          <c:order val="0"/>
          <c:tx>
            <c:strRef>
              <c:f>Foglio1!$B$1</c:f>
              <c:strCache>
                <c:ptCount val="1"/>
                <c:pt idx="0">
                  <c:v>WC</c:v>
                </c:pt>
              </c:strCache>
            </c:strRef>
          </c:tx>
          <c:spPr>
            <a:ln w="19050"/>
            <a:effectLst/>
          </c:spPr>
          <c:marker>
            <c:symbol val="square"/>
            <c:size val="7"/>
            <c:spPr>
              <a:solidFill>
                <a:schemeClr val="accent1"/>
              </a:solidFill>
              <a:ln w="9525">
                <a:noFill/>
              </a:ln>
              <a:effectLst/>
            </c:spPr>
          </c:marker>
          <c:cat>
            <c:numRef>
              <c:f>Foglio1!$A$2:$A$5</c:f>
              <c:numCache>
                <c:formatCode>General</c:formatCode>
                <c:ptCount val="4"/>
                <c:pt idx="0">
                  <c:v>0</c:v>
                </c:pt>
                <c:pt idx="1">
                  <c:v>6</c:v>
                </c:pt>
                <c:pt idx="2">
                  <c:v>12</c:v>
                </c:pt>
                <c:pt idx="3">
                  <c:v>24</c:v>
                </c:pt>
              </c:numCache>
            </c:numRef>
          </c:cat>
          <c:val>
            <c:numRef>
              <c:f>Foglio1!$B$2:$B$5</c:f>
              <c:numCache>
                <c:formatCode>General</c:formatCode>
                <c:ptCount val="4"/>
                <c:pt idx="0">
                  <c:v>0</c:v>
                </c:pt>
                <c:pt idx="1">
                  <c:v>-3.4</c:v>
                </c:pt>
                <c:pt idx="2">
                  <c:v>-4.9000000000000004</c:v>
                </c:pt>
                <c:pt idx="3">
                  <c:v>-5.5</c:v>
                </c:pt>
              </c:numCache>
            </c:numRef>
          </c:val>
          <c:smooth val="0"/>
          <c:extLst>
            <c:ext xmlns:c16="http://schemas.microsoft.com/office/drawing/2014/chart" uri="{C3380CC4-5D6E-409C-BE32-E72D297353CC}">
              <c16:uniqueId val="{00000000-1355-497D-B082-7FA211014FB9}"/>
            </c:ext>
          </c:extLst>
        </c:ser>
        <c:ser>
          <c:idx val="1"/>
          <c:order val="1"/>
          <c:tx>
            <c:strRef>
              <c:f>Foglio1!$C$1</c:f>
              <c:strCache>
                <c:ptCount val="1"/>
                <c:pt idx="0">
                  <c:v>GC</c:v>
                </c:pt>
              </c:strCache>
            </c:strRef>
          </c:tx>
          <c:spPr>
            <a:ln w="19050"/>
            <a:effectLst/>
          </c:spPr>
          <c:marker>
            <c:symbol val="circle"/>
            <c:size val="8"/>
            <c:spPr>
              <a:solidFill>
                <a:schemeClr val="accent2"/>
              </a:solidFill>
              <a:effectLst/>
            </c:spPr>
          </c:marker>
          <c:cat>
            <c:numRef>
              <c:f>Foglio1!$A$2:$A$5</c:f>
              <c:numCache>
                <c:formatCode>General</c:formatCode>
                <c:ptCount val="4"/>
                <c:pt idx="0">
                  <c:v>0</c:v>
                </c:pt>
                <c:pt idx="1">
                  <c:v>6</c:v>
                </c:pt>
                <c:pt idx="2">
                  <c:v>12</c:v>
                </c:pt>
                <c:pt idx="3">
                  <c:v>24</c:v>
                </c:pt>
              </c:numCache>
            </c:numRef>
          </c:cat>
          <c:val>
            <c:numRef>
              <c:f>Foglio1!$C$2:$C$5</c:f>
              <c:numCache>
                <c:formatCode>General</c:formatCode>
                <c:ptCount val="4"/>
                <c:pt idx="0">
                  <c:v>0</c:v>
                </c:pt>
                <c:pt idx="1">
                  <c:v>-3.1</c:v>
                </c:pt>
                <c:pt idx="2">
                  <c:v>-4</c:v>
                </c:pt>
                <c:pt idx="3">
                  <c:v>-4.22</c:v>
                </c:pt>
              </c:numCache>
            </c:numRef>
          </c:val>
          <c:smooth val="0"/>
          <c:extLst>
            <c:ext xmlns:c16="http://schemas.microsoft.com/office/drawing/2014/chart" uri="{C3380CC4-5D6E-409C-BE32-E72D297353CC}">
              <c16:uniqueId val="{00000001-1355-497D-B082-7FA211014FB9}"/>
            </c:ext>
          </c:extLst>
        </c:ser>
        <c:dLbls>
          <c:showLegendKey val="0"/>
          <c:showVal val="0"/>
          <c:showCatName val="0"/>
          <c:showSerName val="0"/>
          <c:showPercent val="0"/>
          <c:showBubbleSize val="0"/>
        </c:dLbls>
        <c:marker val="1"/>
        <c:smooth val="0"/>
        <c:axId val="-2129218152"/>
        <c:axId val="2102869864"/>
      </c:lineChart>
      <c:catAx>
        <c:axId val="-2129218152"/>
        <c:scaling>
          <c:orientation val="minMax"/>
        </c:scaling>
        <c:delete val="0"/>
        <c:axPos val="b"/>
        <c:numFmt formatCode="General" sourceLinked="0"/>
        <c:majorTickMark val="out"/>
        <c:minorTickMark val="none"/>
        <c:tickLblPos val="low"/>
        <c:spPr>
          <a:ln>
            <a:solidFill>
              <a:schemeClr val="tx1"/>
            </a:solidFill>
          </a:ln>
        </c:spPr>
        <c:crossAx val="2102869864"/>
        <c:crossesAt val="-7"/>
        <c:auto val="1"/>
        <c:lblAlgn val="ctr"/>
        <c:lblOffset val="100"/>
        <c:noMultiLvlLbl val="0"/>
      </c:catAx>
      <c:valAx>
        <c:axId val="2102869864"/>
        <c:scaling>
          <c:orientation val="minMax"/>
          <c:min val="-7"/>
        </c:scaling>
        <c:delete val="0"/>
        <c:axPos val="l"/>
        <c:numFmt formatCode="General" sourceLinked="1"/>
        <c:majorTickMark val="out"/>
        <c:minorTickMark val="none"/>
        <c:tickLblPos val="nextTo"/>
        <c:spPr>
          <a:ln>
            <a:solidFill>
              <a:schemeClr val="tx1"/>
            </a:solidFill>
          </a:ln>
        </c:spPr>
        <c:crossAx val="-2129218152"/>
        <c:crosses val="autoZero"/>
        <c:crossBetween val="between"/>
      </c:valAx>
    </c:plotArea>
    <c:legend>
      <c:legendPos val="r"/>
      <c:layout>
        <c:manualLayout>
          <c:xMode val="edge"/>
          <c:yMode val="edge"/>
          <c:x val="0.42613140168974739"/>
          <c:y val="7.3947830795801917E-3"/>
          <c:w val="0.46940673714584941"/>
          <c:h val="9.3976022340438906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4274534798278"/>
          <c:y val="0.16419529633507515"/>
          <c:w val="0.85029562992026231"/>
          <c:h val="0.57384448865950921"/>
        </c:manualLayout>
      </c:layout>
      <c:barChart>
        <c:barDir val="col"/>
        <c:grouping val="clustered"/>
        <c:varyColors val="0"/>
        <c:ser>
          <c:idx val="0"/>
          <c:order val="0"/>
          <c:tx>
            <c:strRef>
              <c:f>Sheet1!$B$1</c:f>
              <c:strCache>
                <c:ptCount val="1"/>
                <c:pt idx="0">
                  <c:v>Baveno VI</c:v>
                </c:pt>
              </c:strCache>
            </c:strRef>
          </c:tx>
          <c:spPr>
            <a:solidFill>
              <a:srgbClr val="FFFFFF">
                <a:lumMod val="65000"/>
              </a:srgbClr>
            </a:solidFill>
          </c:spPr>
          <c:invertIfNegative val="0"/>
          <c:dLbls>
            <c:numFmt formatCode="#,##0" sourceLinked="0"/>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Spared OGD</c:v>
                </c:pt>
                <c:pt idx="1">
                  <c:v>Missed OVNT</c:v>
                </c:pt>
                <c:pt idx="2">
                  <c:v>Missed small OV</c:v>
                </c:pt>
                <c:pt idx="4">
                  <c:v>Spared OGD</c:v>
                </c:pt>
                <c:pt idx="5">
                  <c:v>Missed OVNT</c:v>
                </c:pt>
                <c:pt idx="6">
                  <c:v>Missed small OV</c:v>
                </c:pt>
              </c:strCache>
            </c:strRef>
          </c:cat>
          <c:val>
            <c:numRef>
              <c:f>Sheet1!$B$2:$B$8</c:f>
              <c:numCache>
                <c:formatCode>General</c:formatCode>
                <c:ptCount val="7"/>
                <c:pt idx="0">
                  <c:v>33.799999999999997</c:v>
                </c:pt>
                <c:pt idx="1">
                  <c:v>0.9</c:v>
                </c:pt>
                <c:pt idx="2">
                  <c:v>9.5</c:v>
                </c:pt>
                <c:pt idx="4">
                  <c:v>33.4</c:v>
                </c:pt>
                <c:pt idx="5">
                  <c:v>4.4000000000000004</c:v>
                </c:pt>
                <c:pt idx="6">
                  <c:v>14.2</c:v>
                </c:pt>
              </c:numCache>
            </c:numRef>
          </c:val>
          <c:extLst>
            <c:ext xmlns:c16="http://schemas.microsoft.com/office/drawing/2014/chart" uri="{C3380CC4-5D6E-409C-BE32-E72D297353CC}">
              <c16:uniqueId val="{00000003-E4C4-4595-8DD7-91C110750FA6}"/>
            </c:ext>
          </c:extLst>
        </c:ser>
        <c:ser>
          <c:idx val="1"/>
          <c:order val="1"/>
          <c:tx>
            <c:strRef>
              <c:f>Sheet1!$C$1</c:f>
              <c:strCache>
                <c:ptCount val="1"/>
                <c:pt idx="0">
                  <c:v>Expanded Baveno VI</c:v>
                </c:pt>
              </c:strCache>
            </c:strRef>
          </c:tx>
          <c:spPr>
            <a:solidFill>
              <a:srgbClr val="0B9490"/>
            </a:solidFill>
          </c:spPr>
          <c:invertIfNegative val="0"/>
          <c:dLbls>
            <c:numFmt formatCode="#,##0" sourceLinked="0"/>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Spared OGD</c:v>
                </c:pt>
                <c:pt idx="1">
                  <c:v>Missed OVNT</c:v>
                </c:pt>
                <c:pt idx="2">
                  <c:v>Missed small OV</c:v>
                </c:pt>
                <c:pt idx="4">
                  <c:v>Spared OGD</c:v>
                </c:pt>
                <c:pt idx="5">
                  <c:v>Missed OVNT</c:v>
                </c:pt>
                <c:pt idx="6">
                  <c:v>Missed small OV</c:v>
                </c:pt>
              </c:strCache>
            </c:strRef>
          </c:cat>
          <c:val>
            <c:numRef>
              <c:f>Sheet1!$C$2:$C$8</c:f>
              <c:numCache>
                <c:formatCode>General</c:formatCode>
                <c:ptCount val="7"/>
                <c:pt idx="0">
                  <c:v>58</c:v>
                </c:pt>
                <c:pt idx="1">
                  <c:v>3.8</c:v>
                </c:pt>
                <c:pt idx="2">
                  <c:v>12.7</c:v>
                </c:pt>
                <c:pt idx="4">
                  <c:v>54.1</c:v>
                </c:pt>
                <c:pt idx="5">
                  <c:v>4.4000000000000004</c:v>
                </c:pt>
                <c:pt idx="6">
                  <c:v>16.899999999999999</c:v>
                </c:pt>
              </c:numCache>
            </c:numRef>
          </c:val>
          <c:extLst>
            <c:ext xmlns:c16="http://schemas.microsoft.com/office/drawing/2014/chart" uri="{C3380CC4-5D6E-409C-BE32-E72D297353CC}">
              <c16:uniqueId val="{00000007-E4C4-4595-8DD7-91C110750FA6}"/>
            </c:ext>
          </c:extLst>
        </c:ser>
        <c:ser>
          <c:idx val="2"/>
          <c:order val="2"/>
          <c:tx>
            <c:strRef>
              <c:f>Sheet1!$D$1</c:f>
              <c:strCache>
                <c:ptCount val="1"/>
                <c:pt idx="0">
                  <c:v>NAFLD Cirrhosis Criteria</c:v>
                </c:pt>
              </c:strCache>
            </c:strRef>
          </c:tx>
          <c:spPr>
            <a:solidFill>
              <a:srgbClr val="004B87"/>
            </a:solidFill>
          </c:spPr>
          <c:invertIfNegative val="0"/>
          <c:dLbls>
            <c:numFmt formatCode="#,##0" sourceLinked="0"/>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Spared OGD</c:v>
                </c:pt>
                <c:pt idx="1">
                  <c:v>Missed OVNT</c:v>
                </c:pt>
                <c:pt idx="2">
                  <c:v>Missed small OV</c:v>
                </c:pt>
                <c:pt idx="4">
                  <c:v>Spared OGD</c:v>
                </c:pt>
                <c:pt idx="5">
                  <c:v>Missed OVNT</c:v>
                </c:pt>
                <c:pt idx="6">
                  <c:v>Missed small OV</c:v>
                </c:pt>
              </c:strCache>
            </c:strRef>
          </c:cat>
          <c:val>
            <c:numRef>
              <c:f>Sheet1!$D$2:$D$8</c:f>
              <c:numCache>
                <c:formatCode>General</c:formatCode>
                <c:ptCount val="7"/>
                <c:pt idx="0">
                  <c:v>68.5</c:v>
                </c:pt>
                <c:pt idx="1">
                  <c:v>4.2</c:v>
                </c:pt>
                <c:pt idx="2">
                  <c:v>13.5</c:v>
                </c:pt>
                <c:pt idx="4">
                  <c:v>61.8</c:v>
                </c:pt>
                <c:pt idx="5">
                  <c:v>4.8</c:v>
                </c:pt>
                <c:pt idx="6">
                  <c:v>17.7</c:v>
                </c:pt>
              </c:numCache>
            </c:numRef>
          </c:val>
          <c:extLst>
            <c:ext xmlns:c16="http://schemas.microsoft.com/office/drawing/2014/chart" uri="{C3380CC4-5D6E-409C-BE32-E72D297353CC}">
              <c16:uniqueId val="{0000000B-E4C4-4595-8DD7-91C110750FA6}"/>
            </c:ext>
          </c:extLst>
        </c:ser>
        <c:dLbls>
          <c:dLblPos val="outEnd"/>
          <c:showLegendKey val="0"/>
          <c:showVal val="1"/>
          <c:showCatName val="0"/>
          <c:showSerName val="0"/>
          <c:showPercent val="0"/>
          <c:showBubbleSize val="0"/>
        </c:dLbls>
        <c:gapWidth val="29"/>
        <c:overlap val="-8"/>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1000"/>
            </a:pPr>
            <a:endParaRPr lang="en-US"/>
          </a:p>
        </c:txPr>
        <c:crossAx val="223811328"/>
        <c:crosses val="autoZero"/>
        <c:auto val="1"/>
        <c:lblAlgn val="ctr"/>
        <c:lblOffset val="100"/>
        <c:noMultiLvlLbl val="0"/>
      </c:catAx>
      <c:valAx>
        <c:axId val="223811328"/>
        <c:scaling>
          <c:orientation val="minMax"/>
          <c:max val="100"/>
        </c:scaling>
        <c:delete val="0"/>
        <c:axPos val="l"/>
        <c:numFmt formatCode="General" sourceLinked="1"/>
        <c:majorTickMark val="out"/>
        <c:minorTickMark val="none"/>
        <c:tickLblPos val="nextTo"/>
        <c:spPr>
          <a:ln w="12700">
            <a:solidFill>
              <a:sysClr val="windowText" lastClr="000000"/>
            </a:solidFill>
          </a:ln>
        </c:spPr>
        <c:txPr>
          <a:bodyPr/>
          <a:lstStyle/>
          <a:p>
            <a:pPr>
              <a:defRPr sz="1000"/>
            </a:pPr>
            <a:endParaRPr lang="en-US"/>
          </a:p>
        </c:txPr>
        <c:crossAx val="223810936"/>
        <c:crosses val="autoZero"/>
        <c:crossBetween val="between"/>
        <c:majorUnit val="25"/>
      </c:valAx>
    </c:plotArea>
    <c:legend>
      <c:legendPos val="t"/>
      <c:layout>
        <c:manualLayout>
          <c:xMode val="edge"/>
          <c:yMode val="edge"/>
          <c:x val="1.5963869511574736E-2"/>
          <c:y val="1.5331214594350547E-2"/>
          <c:w val="0.98044905341901578"/>
          <c:h val="0.10253121974499482"/>
        </c:manualLayout>
      </c:layout>
      <c:overlay val="0"/>
      <c:txPr>
        <a:bodyPr/>
        <a:lstStyle/>
        <a:p>
          <a:pPr>
            <a:defRPr sz="1000"/>
          </a:pPr>
          <a:endParaRPr lang="en-US"/>
        </a:p>
      </c:txPr>
    </c:legend>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4274534798278"/>
          <c:y val="0.16419513993394672"/>
          <c:w val="0.85029562992026231"/>
          <c:h val="0.57384448865950921"/>
        </c:manualLayout>
      </c:layout>
      <c:barChart>
        <c:barDir val="col"/>
        <c:grouping val="clustered"/>
        <c:varyColors val="0"/>
        <c:ser>
          <c:idx val="0"/>
          <c:order val="0"/>
          <c:tx>
            <c:strRef>
              <c:f>Sheet1!$B$1</c:f>
              <c:strCache>
                <c:ptCount val="1"/>
                <c:pt idx="0">
                  <c:v>NAFLD Cirrhosis Criteria</c:v>
                </c:pt>
              </c:strCache>
            </c:strRef>
          </c:tx>
          <c:spPr>
            <a:solidFill>
              <a:srgbClr val="004B87"/>
            </a:solidFill>
          </c:spPr>
          <c:invertIfNegative val="0"/>
          <c:dLbls>
            <c:numFmt formatCode="#,##0" sourceLinked="0"/>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Spared OGD</c:v>
                </c:pt>
                <c:pt idx="1">
                  <c:v>Missed OVNT</c:v>
                </c:pt>
                <c:pt idx="2">
                  <c:v>Missed small OV</c:v>
                </c:pt>
                <c:pt idx="4">
                  <c:v>Spared OGD</c:v>
                </c:pt>
                <c:pt idx="5">
                  <c:v>Missed OVNT</c:v>
                </c:pt>
                <c:pt idx="6">
                  <c:v>Missed small OV</c:v>
                </c:pt>
              </c:strCache>
            </c:strRef>
          </c:cat>
          <c:val>
            <c:numRef>
              <c:f>Sheet1!$B$2:$B$8</c:f>
              <c:numCache>
                <c:formatCode>General</c:formatCode>
                <c:ptCount val="7"/>
                <c:pt idx="0">
                  <c:v>65</c:v>
                </c:pt>
                <c:pt idx="1">
                  <c:v>4.9000000000000004</c:v>
                </c:pt>
                <c:pt idx="2">
                  <c:v>13.2</c:v>
                </c:pt>
                <c:pt idx="4">
                  <c:v>46.4</c:v>
                </c:pt>
                <c:pt idx="5">
                  <c:v>1.6</c:v>
                </c:pt>
                <c:pt idx="6">
                  <c:v>15.6</c:v>
                </c:pt>
              </c:numCache>
            </c:numRef>
          </c:val>
          <c:extLst>
            <c:ext xmlns:c16="http://schemas.microsoft.com/office/drawing/2014/chart" uri="{C3380CC4-5D6E-409C-BE32-E72D297353CC}">
              <c16:uniqueId val="{00000003-E4C4-4595-8DD7-91C110750FA6}"/>
            </c:ext>
          </c:extLst>
        </c:ser>
        <c:dLbls>
          <c:dLblPos val="outEnd"/>
          <c:showLegendKey val="0"/>
          <c:showVal val="1"/>
          <c:showCatName val="0"/>
          <c:showSerName val="0"/>
          <c:showPercent val="0"/>
          <c:showBubbleSize val="0"/>
        </c:dLbls>
        <c:gapWidth val="29"/>
        <c:overlap val="-8"/>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1000"/>
            </a:pPr>
            <a:endParaRPr lang="en-US"/>
          </a:p>
        </c:txPr>
        <c:crossAx val="223811328"/>
        <c:crosses val="autoZero"/>
        <c:auto val="1"/>
        <c:lblAlgn val="ctr"/>
        <c:lblOffset val="100"/>
        <c:noMultiLvlLbl val="0"/>
      </c:catAx>
      <c:valAx>
        <c:axId val="223811328"/>
        <c:scaling>
          <c:orientation val="minMax"/>
          <c:max val="100"/>
        </c:scaling>
        <c:delete val="0"/>
        <c:axPos val="l"/>
        <c:numFmt formatCode="General" sourceLinked="1"/>
        <c:majorTickMark val="out"/>
        <c:minorTickMark val="none"/>
        <c:tickLblPos val="nextTo"/>
        <c:spPr>
          <a:ln w="12700">
            <a:solidFill>
              <a:sysClr val="windowText" lastClr="000000"/>
            </a:solidFill>
          </a:ln>
        </c:spPr>
        <c:txPr>
          <a:bodyPr/>
          <a:lstStyle/>
          <a:p>
            <a:pPr>
              <a:defRPr sz="1000"/>
            </a:pPr>
            <a:endParaRPr lang="en-US"/>
          </a:p>
        </c:txPr>
        <c:crossAx val="223810936"/>
        <c:crosses val="autoZero"/>
        <c:crossBetween val="between"/>
        <c:majorUnit val="25"/>
      </c:valAx>
    </c:plotArea>
    <c:legend>
      <c:legendPos val="t"/>
      <c:layout>
        <c:manualLayout>
          <c:xMode val="edge"/>
          <c:yMode val="edge"/>
          <c:x val="1.5963869511574736E-2"/>
          <c:y val="1.5331214594350547E-2"/>
          <c:w val="0.98044905341901578"/>
          <c:h val="0.10253121974499482"/>
        </c:manualLayout>
      </c:layout>
      <c:overlay val="0"/>
      <c:txPr>
        <a:bodyPr/>
        <a:lstStyle/>
        <a:p>
          <a:pPr>
            <a:defRPr sz="1000"/>
          </a:pPr>
          <a:endParaRPr lang="en-US"/>
        </a:p>
      </c:txPr>
    </c:legend>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9415516331518"/>
          <c:y val="8.5407456133641327E-2"/>
          <c:w val="0.82368083233807354"/>
          <c:h val="0.51572570613303748"/>
        </c:manualLayout>
      </c:layout>
      <c:barChart>
        <c:barDir val="col"/>
        <c:grouping val="clustered"/>
        <c:varyColors val="0"/>
        <c:ser>
          <c:idx val="0"/>
          <c:order val="0"/>
          <c:tx>
            <c:strRef>
              <c:f>'[Chart in Microsoft PowerPoint]AAR and Hemin'!$C$26:$C$27</c:f>
              <c:strCache>
                <c:ptCount val="2"/>
                <c:pt idx="0">
                  <c:v>Mean AAR</c:v>
                </c:pt>
                <c:pt idx="1">
                  <c:v>Placebo (N=4)</c:v>
                </c:pt>
              </c:strCache>
            </c:strRef>
          </c:tx>
          <c:spPr>
            <a:solidFill>
              <a:srgbClr val="002060"/>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1-0583-4DB0-8B75-7E15C3287A80}"/>
              </c:ext>
            </c:extLst>
          </c:dPt>
          <c:dPt>
            <c:idx val="1"/>
            <c:invertIfNegative val="0"/>
            <c:bubble3D val="0"/>
            <c:spPr>
              <a:solidFill>
                <a:srgbClr val="0B9490"/>
              </a:solidFill>
              <a:ln>
                <a:noFill/>
              </a:ln>
              <a:effectLst/>
            </c:spPr>
            <c:extLst>
              <c:ext xmlns:c16="http://schemas.microsoft.com/office/drawing/2014/chart" uri="{C3380CC4-5D6E-409C-BE32-E72D297353CC}">
                <c16:uniqueId val="{00000002-68C9-4BA6-98C2-273F390A99D1}"/>
              </c:ext>
            </c:extLst>
          </c:dPt>
          <c:dPt>
            <c:idx val="3"/>
            <c:invertIfNegative val="0"/>
            <c:bubble3D val="0"/>
            <c:spPr>
              <a:solidFill>
                <a:srgbClr val="0B9490"/>
              </a:solidFill>
              <a:ln>
                <a:noFill/>
              </a:ln>
              <a:effectLst/>
            </c:spPr>
            <c:extLst>
              <c:ext xmlns:c16="http://schemas.microsoft.com/office/drawing/2014/chart" uri="{C3380CC4-5D6E-409C-BE32-E72D297353CC}">
                <c16:uniqueId val="{00000003-68C9-4BA6-98C2-273F390A99D1}"/>
              </c:ext>
            </c:extLst>
          </c:dPt>
          <c:dLbls>
            <c:dLbl>
              <c:idx val="0"/>
              <c:layout>
                <c:manualLayout>
                  <c:x val="0"/>
                  <c:y val="1.044656602044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83-4DB0-8B75-7E15C3287A80}"/>
                </c:ext>
              </c:extLst>
            </c:dLbl>
            <c:dLbl>
              <c:idx val="1"/>
              <c:layout>
                <c:manualLayout>
                  <c:x val="0"/>
                  <c:y val="1.044656602044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C9-4BA6-98C2-273F390A99D1}"/>
                </c:ext>
              </c:extLst>
            </c:dLbl>
            <c:dLbl>
              <c:idx val="2"/>
              <c:layout>
                <c:manualLayout>
                  <c:x val="-5.6973291816298435E-17"/>
                  <c:y val="2.0893132040892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07-46D8-8883-52926B227F8D}"/>
                </c:ext>
              </c:extLst>
            </c:dLbl>
            <c:dLbl>
              <c:idx val="3"/>
              <c:layout>
                <c:manualLayout>
                  <c:x val="9.32300999617536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C9-4BA6-98C2-273F390A99D1}"/>
                </c:ext>
              </c:extLst>
            </c:dLbl>
            <c:dLbl>
              <c:idx val="4"/>
              <c:layout>
                <c:manualLayout>
                  <c:x val="9.3230099961753628E-3"/>
                  <c:y val="1.0446566020446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07-46D8-8883-52926B227F8D}"/>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PowerPoint]AAR and Hemin'!$A$27:$C$31</c:f>
              <c:multiLvlStrCache>
                <c:ptCount val="5"/>
                <c:lvl>
                  <c:pt idx="0">
                    <c:v>Placebo (N=4)</c:v>
                  </c:pt>
                  <c:pt idx="1">
                    <c:v>2.5 mg/kg (N=3)</c:v>
                  </c:pt>
                  <c:pt idx="2">
                    <c:v>5 mg/kg (N=4)</c:v>
                  </c:pt>
                  <c:pt idx="3">
                    <c:v>2.5 mg/kg (N=3)</c:v>
                  </c:pt>
                  <c:pt idx="4">
                    <c:v>5 mg/kg (N=3)</c:v>
                  </c:pt>
                </c:lvl>
                <c:lvl>
                  <c:pt idx="1">
                    <c:v>Quarterly</c:v>
                  </c:pt>
                  <c:pt idx="3">
                    <c:v>Monthly</c:v>
                  </c:pt>
                </c:lvl>
                <c:lvl>
                  <c:pt idx="0">
                    <c:v> </c:v>
                  </c:pt>
                  <c:pt idx="1">
                    <c:v>Givosiran</c:v>
                  </c:pt>
                </c:lvl>
              </c:multiLvlStrCache>
            </c:multiLvlStrRef>
          </c:cat>
          <c:val>
            <c:numRef>
              <c:f>'[Chart in Microsoft PowerPoint]AAR and Hemin'!$D$27:$D$31</c:f>
              <c:numCache>
                <c:formatCode>0.0</c:formatCode>
                <c:ptCount val="5"/>
                <c:pt idx="0">
                  <c:v>16.7</c:v>
                </c:pt>
                <c:pt idx="1">
                  <c:v>10.1</c:v>
                </c:pt>
                <c:pt idx="2">
                  <c:v>10.1</c:v>
                </c:pt>
                <c:pt idx="3">
                  <c:v>2.9</c:v>
                </c:pt>
                <c:pt idx="4">
                  <c:v>4.0999999999999996</c:v>
                </c:pt>
              </c:numCache>
            </c:numRef>
          </c:val>
          <c:extLst>
            <c:ext xmlns:c16="http://schemas.microsoft.com/office/drawing/2014/chart" uri="{C3380CC4-5D6E-409C-BE32-E72D297353CC}">
              <c16:uniqueId val="{00000002-0583-4DB0-8B75-7E15C3287A80}"/>
            </c:ext>
          </c:extLst>
        </c:ser>
        <c:dLbls>
          <c:showLegendKey val="0"/>
          <c:showVal val="0"/>
          <c:showCatName val="0"/>
          <c:showSerName val="0"/>
          <c:showPercent val="0"/>
          <c:showBubbleSize val="0"/>
        </c:dLbls>
        <c:gapWidth val="50"/>
        <c:axId val="2085951144"/>
        <c:axId val="2085947496"/>
      </c:barChart>
      <c:catAx>
        <c:axId val="2085951144"/>
        <c:scaling>
          <c:orientation val="minMax"/>
        </c:scaling>
        <c:delete val="0"/>
        <c:axPos val="b"/>
        <c:numFmt formatCode="General" sourceLinked="1"/>
        <c:majorTickMark val="out"/>
        <c:minorTickMark val="none"/>
        <c:tickLblPos val="none"/>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5947496"/>
        <c:crosses val="autoZero"/>
        <c:auto val="1"/>
        <c:lblAlgn val="ctr"/>
        <c:lblOffset val="0"/>
        <c:noMultiLvlLbl val="1"/>
      </c:catAx>
      <c:valAx>
        <c:axId val="2085947496"/>
        <c:scaling>
          <c:orientation val="minMax"/>
          <c:max val="20"/>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US">
                    <a:solidFill>
                      <a:srgbClr val="000000"/>
                    </a:solidFill>
                  </a:rPr>
                  <a:t>Mean AAR</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208595114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7727981322767"/>
          <c:y val="0.20965154611953826"/>
          <c:w val="0.84474876491036188"/>
          <c:h val="0.71656692075485928"/>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1"/>
            <c:invertIfNegative val="0"/>
            <c:bubble3D val="0"/>
            <c:spPr>
              <a:solidFill>
                <a:srgbClr val="004B87"/>
              </a:solidFill>
            </c:spPr>
            <c:extLst>
              <c:ext xmlns:c16="http://schemas.microsoft.com/office/drawing/2014/chart" uri="{C3380CC4-5D6E-409C-BE32-E72D297353CC}">
                <c16:uniqueId val="{00000009-C413-4202-B98D-37446CA03EB7}"/>
              </c:ext>
            </c:extLst>
          </c:dPt>
          <c:dPt>
            <c:idx val="2"/>
            <c:invertIfNegative val="0"/>
            <c:bubble3D val="0"/>
            <c:spPr>
              <a:solidFill>
                <a:srgbClr val="84C9C7"/>
              </a:solidFill>
            </c:spPr>
            <c:extLst>
              <c:ext xmlns:c16="http://schemas.microsoft.com/office/drawing/2014/chart" uri="{C3380CC4-5D6E-409C-BE32-E72D297353CC}">
                <c16:uniqueId val="{0000000A-C413-4202-B98D-37446CA03EB7}"/>
              </c:ext>
            </c:extLst>
          </c:dPt>
          <c:cat>
            <c:strRef>
              <c:f>Sheet1!$A$2:$A$4</c:f>
              <c:strCache>
                <c:ptCount val="3"/>
                <c:pt idx="0">
                  <c:v>Category 1</c:v>
                </c:pt>
                <c:pt idx="1">
                  <c:v>Category 2</c:v>
                </c:pt>
                <c:pt idx="2">
                  <c:v>Category 3</c:v>
                </c:pt>
              </c:strCache>
            </c:strRef>
          </c:cat>
          <c:val>
            <c:numRef>
              <c:f>Sheet1!$B$2:$B$4</c:f>
              <c:numCache>
                <c:formatCode>General</c:formatCode>
                <c:ptCount val="3"/>
                <c:pt idx="0">
                  <c:v>19.5</c:v>
                </c:pt>
                <c:pt idx="1">
                  <c:v>32.5</c:v>
                </c:pt>
                <c:pt idx="2">
                  <c:v>28.5</c:v>
                </c:pt>
              </c:numCache>
            </c:numRef>
          </c:val>
          <c:extLst>
            <c:ext xmlns:c16="http://schemas.microsoft.com/office/drawing/2014/chart" uri="{C3380CC4-5D6E-409C-BE32-E72D297353CC}">
              <c16:uniqueId val="{00000000-6793-4681-99E1-F288C99E335A}"/>
            </c:ext>
          </c:extLst>
        </c:ser>
        <c:dLbls>
          <c:showLegendKey val="0"/>
          <c:showVal val="0"/>
          <c:showCatName val="0"/>
          <c:showSerName val="0"/>
          <c:showPercent val="0"/>
          <c:showBubbleSize val="0"/>
        </c:dLbls>
        <c:gapWidth val="70"/>
        <c:overlap val="-20"/>
        <c:axId val="223810936"/>
        <c:axId val="223811328"/>
      </c:barChart>
      <c:catAx>
        <c:axId val="223810936"/>
        <c:scaling>
          <c:orientation val="minMax"/>
        </c:scaling>
        <c:delete val="0"/>
        <c:axPos val="b"/>
        <c:numFmt formatCode="General" sourceLinked="0"/>
        <c:majorTickMark val="out"/>
        <c:minorTickMark val="none"/>
        <c:tickLblPos val="none"/>
        <c:spPr>
          <a:ln w="19050">
            <a:solidFill>
              <a:schemeClr val="tx1"/>
            </a:solidFill>
          </a:ln>
        </c:spPr>
        <c:crossAx val="223811328"/>
        <c:crosses val="autoZero"/>
        <c:auto val="1"/>
        <c:lblAlgn val="ctr"/>
        <c:lblOffset val="100"/>
        <c:noMultiLvlLbl val="0"/>
      </c:catAx>
      <c:valAx>
        <c:axId val="223811328"/>
        <c:scaling>
          <c:orientation val="minMax"/>
          <c:max val="40"/>
        </c:scaling>
        <c:delete val="0"/>
        <c:axPos val="l"/>
        <c:numFmt formatCode="General" sourceLinked="1"/>
        <c:majorTickMark val="out"/>
        <c:minorTickMark val="none"/>
        <c:tickLblPos val="nextTo"/>
        <c:spPr>
          <a:ln w="19050">
            <a:solidFill>
              <a:schemeClr val="tx1"/>
            </a:solidFill>
          </a:ln>
        </c:spPr>
        <c:crossAx val="223810936"/>
        <c:crosses val="autoZero"/>
        <c:crossBetween val="between"/>
        <c:majorUnit val="10"/>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7727981322767"/>
          <c:y val="0.20965154611953826"/>
          <c:w val="0.84474876491036188"/>
          <c:h val="0.71656692075485928"/>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Pt>
            <c:idx val="1"/>
            <c:invertIfNegative val="0"/>
            <c:bubble3D val="0"/>
            <c:spPr>
              <a:solidFill>
                <a:srgbClr val="84C9C7"/>
              </a:solidFill>
            </c:spPr>
            <c:extLst>
              <c:ext xmlns:c16="http://schemas.microsoft.com/office/drawing/2014/chart" uri="{C3380CC4-5D6E-409C-BE32-E72D297353CC}">
                <c16:uniqueId val="{00000009-C413-4202-B98D-37446CA03EB7}"/>
              </c:ext>
            </c:extLst>
          </c:dPt>
          <c:dPt>
            <c:idx val="2"/>
            <c:invertIfNegative val="0"/>
            <c:bubble3D val="0"/>
            <c:spPr>
              <a:solidFill>
                <a:srgbClr val="84C9C7"/>
              </a:solidFill>
            </c:spPr>
            <c:extLst>
              <c:ext xmlns:c16="http://schemas.microsoft.com/office/drawing/2014/chart" uri="{C3380CC4-5D6E-409C-BE32-E72D297353CC}">
                <c16:uniqueId val="{0000000A-C413-4202-B98D-37446CA03EB7}"/>
              </c:ext>
            </c:extLst>
          </c:dPt>
          <c:cat>
            <c:strRef>
              <c:f>Sheet1!$A$2:$A$3</c:f>
              <c:strCache>
                <c:ptCount val="2"/>
                <c:pt idx="0">
                  <c:v>Category 1</c:v>
                </c:pt>
                <c:pt idx="1">
                  <c:v>Category 2</c:v>
                </c:pt>
              </c:strCache>
            </c:strRef>
          </c:cat>
          <c:val>
            <c:numRef>
              <c:f>Sheet1!$B$2:$B$3</c:f>
              <c:numCache>
                <c:formatCode>General</c:formatCode>
                <c:ptCount val="2"/>
                <c:pt idx="0">
                  <c:v>27</c:v>
                </c:pt>
                <c:pt idx="1">
                  <c:v>73</c:v>
                </c:pt>
              </c:numCache>
            </c:numRef>
          </c:val>
          <c:extLst>
            <c:ext xmlns:c16="http://schemas.microsoft.com/office/drawing/2014/chart" uri="{C3380CC4-5D6E-409C-BE32-E72D297353CC}">
              <c16:uniqueId val="{00000000-6793-4681-99E1-F288C99E335A}"/>
            </c:ext>
          </c:extLst>
        </c:ser>
        <c:dLbls>
          <c:showLegendKey val="0"/>
          <c:showVal val="0"/>
          <c:showCatName val="0"/>
          <c:showSerName val="0"/>
          <c:showPercent val="0"/>
          <c:showBubbleSize val="0"/>
        </c:dLbls>
        <c:gapWidth val="70"/>
        <c:overlap val="-20"/>
        <c:axId val="223810936"/>
        <c:axId val="223811328"/>
      </c:barChart>
      <c:catAx>
        <c:axId val="223810936"/>
        <c:scaling>
          <c:orientation val="minMax"/>
        </c:scaling>
        <c:delete val="0"/>
        <c:axPos val="b"/>
        <c:numFmt formatCode="General" sourceLinked="0"/>
        <c:majorTickMark val="out"/>
        <c:minorTickMark val="none"/>
        <c:tickLblPos val="none"/>
        <c:spPr>
          <a:ln w="19050">
            <a:solidFill>
              <a:schemeClr val="tx1"/>
            </a:solidFill>
          </a:ln>
        </c:spPr>
        <c:crossAx val="223811328"/>
        <c:crosses val="autoZero"/>
        <c:auto val="1"/>
        <c:lblAlgn val="ctr"/>
        <c:lblOffset val="100"/>
        <c:noMultiLvlLbl val="0"/>
      </c:catAx>
      <c:valAx>
        <c:axId val="223811328"/>
        <c:scaling>
          <c:orientation val="minMax"/>
          <c:max val="80"/>
        </c:scaling>
        <c:delete val="0"/>
        <c:axPos val="l"/>
        <c:numFmt formatCode="General" sourceLinked="1"/>
        <c:majorTickMark val="out"/>
        <c:minorTickMark val="none"/>
        <c:tickLblPos val="nextTo"/>
        <c:spPr>
          <a:ln w="19050">
            <a:solidFill>
              <a:schemeClr val="tx1"/>
            </a:solidFill>
          </a:ln>
        </c:spPr>
        <c:crossAx val="223810936"/>
        <c:crosses val="autoZero"/>
        <c:crossBetween val="between"/>
        <c:majorUnit val="20"/>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4274534798278"/>
          <c:y val="0.16419529633507515"/>
          <c:w val="0.85029562992026231"/>
          <c:h val="0.55626332842129889"/>
        </c:manualLayout>
      </c:layout>
      <c:barChart>
        <c:barDir val="col"/>
        <c:grouping val="clustered"/>
        <c:varyColors val="0"/>
        <c:ser>
          <c:idx val="0"/>
          <c:order val="0"/>
          <c:tx>
            <c:strRef>
              <c:f>Sheet1!$B$1</c:f>
              <c:strCache>
                <c:ptCount val="1"/>
                <c:pt idx="0">
                  <c:v>Caspase-1 activity</c:v>
                </c:pt>
              </c:strCache>
            </c:strRef>
          </c:tx>
          <c:spPr>
            <a:solidFill>
              <a:srgbClr val="0B9490"/>
            </a:solidFill>
          </c:spPr>
          <c:invertIfNegative val="0"/>
          <c:dLbls>
            <c:delete val="1"/>
          </c:dLbls>
          <c:cat>
            <c:strRef>
              <c:f>Sheet1!$A$2:$A$5</c:f>
              <c:strCache>
                <c:ptCount val="4"/>
                <c:pt idx="0">
                  <c:v>Control</c:v>
                </c:pt>
                <c:pt idx="1">
                  <c:v>LPS</c:v>
                </c:pt>
                <c:pt idx="2">
                  <c:v>Nig</c:v>
                </c:pt>
                <c:pt idx="3">
                  <c:v>PA</c:v>
                </c:pt>
              </c:strCache>
            </c:strRef>
          </c:cat>
          <c:val>
            <c:numRef>
              <c:f>Sheet1!$B$2:$B$5</c:f>
              <c:numCache>
                <c:formatCode>General</c:formatCode>
                <c:ptCount val="4"/>
                <c:pt idx="0">
                  <c:v>100</c:v>
                </c:pt>
                <c:pt idx="1">
                  <c:v>110</c:v>
                </c:pt>
                <c:pt idx="2">
                  <c:v>500</c:v>
                </c:pt>
                <c:pt idx="3">
                  <c:v>380</c:v>
                </c:pt>
              </c:numCache>
            </c:numRef>
          </c:val>
          <c:extLst>
            <c:ext xmlns:c16="http://schemas.microsoft.com/office/drawing/2014/chart" uri="{C3380CC4-5D6E-409C-BE32-E72D297353CC}">
              <c16:uniqueId val="{00000000-A7BB-475A-A61E-8DBFE815A896}"/>
            </c:ext>
          </c:extLst>
        </c:ser>
        <c:ser>
          <c:idx val="1"/>
          <c:order val="1"/>
          <c:tx>
            <c:strRef>
              <c:f>Sheet1!$C$1</c:f>
              <c:strCache>
                <c:ptCount val="1"/>
                <c:pt idx="0">
                  <c:v>PI</c:v>
                </c:pt>
              </c:strCache>
            </c:strRef>
          </c:tx>
          <c:spPr>
            <a:solidFill>
              <a:srgbClr val="84C9C7"/>
            </a:solidFill>
          </c:spPr>
          <c:invertIfNegative val="0"/>
          <c:dLbls>
            <c:delete val="1"/>
          </c:dLbls>
          <c:cat>
            <c:strRef>
              <c:f>Sheet1!$A$2:$A$5</c:f>
              <c:strCache>
                <c:ptCount val="4"/>
                <c:pt idx="0">
                  <c:v>Control</c:v>
                </c:pt>
                <c:pt idx="1">
                  <c:v>LPS</c:v>
                </c:pt>
                <c:pt idx="2">
                  <c:v>Nig</c:v>
                </c:pt>
                <c:pt idx="3">
                  <c:v>PA</c:v>
                </c:pt>
              </c:strCache>
            </c:strRef>
          </c:cat>
          <c:val>
            <c:numRef>
              <c:f>Sheet1!$C$2:$C$5</c:f>
              <c:numCache>
                <c:formatCode>General</c:formatCode>
                <c:ptCount val="4"/>
                <c:pt idx="0">
                  <c:v>100</c:v>
                </c:pt>
                <c:pt idx="1">
                  <c:v>148</c:v>
                </c:pt>
                <c:pt idx="2">
                  <c:v>275</c:v>
                </c:pt>
                <c:pt idx="3">
                  <c:v>230</c:v>
                </c:pt>
              </c:numCache>
            </c:numRef>
          </c:val>
          <c:extLst>
            <c:ext xmlns:c16="http://schemas.microsoft.com/office/drawing/2014/chart" uri="{C3380CC4-5D6E-409C-BE32-E72D297353CC}">
              <c16:uniqueId val="{00000001-A7BB-475A-A61E-8DBFE815A896}"/>
            </c:ext>
          </c:extLst>
        </c:ser>
        <c:dLbls>
          <c:dLblPos val="outEnd"/>
          <c:showLegendKey val="0"/>
          <c:showVal val="1"/>
          <c:showCatName val="0"/>
          <c:showSerName val="0"/>
          <c:showPercent val="0"/>
          <c:showBubbleSize val="0"/>
        </c:dLbls>
        <c:gapWidth val="29"/>
        <c:overlap val="-8"/>
        <c:axId val="223810936"/>
        <c:axId val="223811328"/>
      </c:barChart>
      <c:catAx>
        <c:axId val="223810936"/>
        <c:scaling>
          <c:orientation val="minMax"/>
        </c:scaling>
        <c:delete val="0"/>
        <c:axPos val="b"/>
        <c:numFmt formatCode="General" sourceLinked="0"/>
        <c:majorTickMark val="out"/>
        <c:minorTickMark val="none"/>
        <c:tickLblPos val="none"/>
        <c:spPr>
          <a:ln w="12700">
            <a:solidFill>
              <a:sysClr val="windowText" lastClr="000000"/>
            </a:solidFill>
          </a:ln>
        </c:spPr>
        <c:crossAx val="223811328"/>
        <c:crosses val="autoZero"/>
        <c:auto val="1"/>
        <c:lblAlgn val="ctr"/>
        <c:lblOffset val="0"/>
        <c:noMultiLvlLbl val="0"/>
      </c:catAx>
      <c:valAx>
        <c:axId val="223811328"/>
        <c:scaling>
          <c:orientation val="minMax"/>
          <c:max val="600"/>
        </c:scaling>
        <c:delete val="0"/>
        <c:axPos val="l"/>
        <c:numFmt formatCode="General" sourceLinked="1"/>
        <c:majorTickMark val="out"/>
        <c:minorTickMark val="none"/>
        <c:tickLblPos val="nextTo"/>
        <c:spPr>
          <a:ln w="12700">
            <a:solidFill>
              <a:sysClr val="windowText" lastClr="000000"/>
            </a:solidFill>
          </a:ln>
        </c:spPr>
        <c:txPr>
          <a:bodyPr/>
          <a:lstStyle/>
          <a:p>
            <a:pPr>
              <a:defRPr sz="800"/>
            </a:pPr>
            <a:endParaRPr lang="en-US"/>
          </a:p>
        </c:txPr>
        <c:crossAx val="223810936"/>
        <c:crosses val="autoZero"/>
        <c:crossBetween val="between"/>
        <c:majorUnit val="200"/>
      </c:valAx>
    </c:plotArea>
    <c:legend>
      <c:legendPos val="t"/>
      <c:layout>
        <c:manualLayout>
          <c:xMode val="edge"/>
          <c:yMode val="edge"/>
          <c:x val="0.18411286193143889"/>
          <c:y val="6.1533094630147341E-2"/>
          <c:w val="0.66834877675417392"/>
          <c:h val="8.4950278629327816E-2"/>
        </c:manualLayout>
      </c:layout>
      <c:overlay val="0"/>
      <c:txPr>
        <a:bodyPr/>
        <a:lstStyle/>
        <a:p>
          <a:pPr>
            <a:defRPr sz="800"/>
          </a:pPr>
          <a:endParaRPr lang="en-US"/>
        </a:p>
      </c:txPr>
    </c:legend>
    <c:plotVisOnly val="1"/>
    <c:dispBlanksAs val="gap"/>
    <c:showDLblsOverMax val="0"/>
  </c:chart>
  <c:txPr>
    <a:bodyPr/>
    <a:lstStyle/>
    <a:p>
      <a:pPr>
        <a:defRPr sz="9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4274534798278"/>
          <c:y val="0.16419529633507515"/>
          <c:w val="0.85029562992026231"/>
          <c:h val="0.55626332842129889"/>
        </c:manualLayout>
      </c:layout>
      <c:barChart>
        <c:barDir val="col"/>
        <c:grouping val="clustered"/>
        <c:varyColors val="0"/>
        <c:ser>
          <c:idx val="0"/>
          <c:order val="0"/>
          <c:tx>
            <c:strRef>
              <c:f>Sheet1!$B$1</c:f>
              <c:strCache>
                <c:ptCount val="1"/>
                <c:pt idx="0">
                  <c:v>Control</c:v>
                </c:pt>
              </c:strCache>
            </c:strRef>
          </c:tx>
          <c:spPr>
            <a:solidFill>
              <a:srgbClr val="FFFFFF">
                <a:lumMod val="65000"/>
              </a:srgbClr>
            </a:solidFill>
          </c:spPr>
          <c:invertIfNegative val="0"/>
          <c:dLbls>
            <c:delete val="1"/>
          </c:dLbls>
          <c:cat>
            <c:strRef>
              <c:f>Sheet1!$A$2:$A$5</c:f>
              <c:strCache>
                <c:ptCount val="4"/>
                <c:pt idx="0">
                  <c:v>Control</c:v>
                </c:pt>
                <c:pt idx="1">
                  <c:v>LPS</c:v>
                </c:pt>
                <c:pt idx="2">
                  <c:v>Nig</c:v>
                </c:pt>
                <c:pt idx="3">
                  <c:v>PA</c:v>
                </c:pt>
              </c:strCache>
            </c:strRef>
          </c:cat>
          <c:val>
            <c:numRef>
              <c:f>Sheet1!$B$2:$B$5</c:f>
              <c:numCache>
                <c:formatCode>General</c:formatCode>
                <c:ptCount val="4"/>
                <c:pt idx="0">
                  <c:v>1</c:v>
                </c:pt>
                <c:pt idx="1">
                  <c:v>1.05</c:v>
                </c:pt>
                <c:pt idx="2">
                  <c:v>1.8</c:v>
                </c:pt>
                <c:pt idx="3">
                  <c:v>2.1800000000000002</c:v>
                </c:pt>
              </c:numCache>
            </c:numRef>
          </c:val>
          <c:extLst>
            <c:ext xmlns:c16="http://schemas.microsoft.com/office/drawing/2014/chart" uri="{C3380CC4-5D6E-409C-BE32-E72D297353CC}">
              <c16:uniqueId val="{00000000-A7BB-475A-A61E-8DBFE815A896}"/>
            </c:ext>
          </c:extLst>
        </c:ser>
        <c:ser>
          <c:idx val="1"/>
          <c:order val="1"/>
          <c:tx>
            <c:strRef>
              <c:f>Sheet1!$C$1</c:f>
              <c:strCache>
                <c:ptCount val="1"/>
                <c:pt idx="0">
                  <c:v>  Caspase-1 inhibitor</c:v>
                </c:pt>
              </c:strCache>
            </c:strRef>
          </c:tx>
          <c:spPr>
            <a:solidFill>
              <a:srgbClr val="0B9490"/>
            </a:solidFill>
          </c:spPr>
          <c:invertIfNegative val="0"/>
          <c:dLbls>
            <c:delete val="1"/>
          </c:dLbls>
          <c:cat>
            <c:strRef>
              <c:f>Sheet1!$A$2:$A$5</c:f>
              <c:strCache>
                <c:ptCount val="4"/>
                <c:pt idx="0">
                  <c:v>Control</c:v>
                </c:pt>
                <c:pt idx="1">
                  <c:v>LPS</c:v>
                </c:pt>
                <c:pt idx="2">
                  <c:v>Nig</c:v>
                </c:pt>
                <c:pt idx="3">
                  <c:v>PA</c:v>
                </c:pt>
              </c:strCache>
            </c:strRef>
          </c:cat>
          <c:val>
            <c:numRef>
              <c:f>Sheet1!$C$2:$C$5</c:f>
              <c:numCache>
                <c:formatCode>General</c:formatCode>
                <c:ptCount val="4"/>
                <c:pt idx="0">
                  <c:v>1</c:v>
                </c:pt>
                <c:pt idx="1">
                  <c:v>1.1000000000000001</c:v>
                </c:pt>
                <c:pt idx="2">
                  <c:v>1.1299999999999999</c:v>
                </c:pt>
                <c:pt idx="3">
                  <c:v>1.1000000000000001</c:v>
                </c:pt>
              </c:numCache>
            </c:numRef>
          </c:val>
          <c:extLst>
            <c:ext xmlns:c16="http://schemas.microsoft.com/office/drawing/2014/chart" uri="{C3380CC4-5D6E-409C-BE32-E72D297353CC}">
              <c16:uniqueId val="{00000001-A7BB-475A-A61E-8DBFE815A896}"/>
            </c:ext>
          </c:extLst>
        </c:ser>
        <c:dLbls>
          <c:dLblPos val="outEnd"/>
          <c:showLegendKey val="0"/>
          <c:showVal val="1"/>
          <c:showCatName val="0"/>
          <c:showSerName val="0"/>
          <c:showPercent val="0"/>
          <c:showBubbleSize val="0"/>
        </c:dLbls>
        <c:gapWidth val="29"/>
        <c:overlap val="-8"/>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900"/>
            </a:pPr>
            <a:endParaRPr lang="en-US"/>
          </a:p>
        </c:txPr>
        <c:crossAx val="223811328"/>
        <c:crosses val="autoZero"/>
        <c:auto val="1"/>
        <c:lblAlgn val="ctr"/>
        <c:lblOffset val="0"/>
        <c:noMultiLvlLbl val="0"/>
      </c:catAx>
      <c:valAx>
        <c:axId val="223811328"/>
        <c:scaling>
          <c:orientation val="minMax"/>
          <c:max val="3"/>
        </c:scaling>
        <c:delete val="0"/>
        <c:axPos val="l"/>
        <c:numFmt formatCode="General" sourceLinked="1"/>
        <c:majorTickMark val="out"/>
        <c:minorTickMark val="none"/>
        <c:tickLblPos val="nextTo"/>
        <c:spPr>
          <a:ln w="12700">
            <a:solidFill>
              <a:sysClr val="windowText" lastClr="000000"/>
            </a:solidFill>
          </a:ln>
        </c:spPr>
        <c:txPr>
          <a:bodyPr/>
          <a:lstStyle/>
          <a:p>
            <a:pPr>
              <a:defRPr sz="800"/>
            </a:pPr>
            <a:endParaRPr lang="en-US"/>
          </a:p>
        </c:txPr>
        <c:crossAx val="223810936"/>
        <c:crosses val="autoZero"/>
        <c:crossBetween val="between"/>
        <c:majorUnit val="1"/>
      </c:valAx>
    </c:plotArea>
    <c:legend>
      <c:legendPos val="t"/>
      <c:layout>
        <c:manualLayout>
          <c:xMode val="edge"/>
          <c:yMode val="edge"/>
          <c:x val="0.13120220829358453"/>
          <c:y val="0.10548530508025258"/>
          <c:w val="0.78643576639632629"/>
          <c:h val="7.6159836539306761E-2"/>
        </c:manualLayout>
      </c:layout>
      <c:overlay val="0"/>
      <c:txPr>
        <a:bodyPr/>
        <a:lstStyle/>
        <a:p>
          <a:pPr>
            <a:defRPr sz="800"/>
          </a:pPr>
          <a:endParaRPr lang="en-US"/>
        </a:p>
      </c:txPr>
    </c:legend>
    <c:plotVisOnly val="1"/>
    <c:dispBlanksAs val="gap"/>
    <c:showDLblsOverMax val="0"/>
  </c:chart>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01146268358871"/>
          <c:y val="0.12843741463980785"/>
          <c:w val="0.76713668101885601"/>
          <c:h val="0.75047391392527341"/>
        </c:manualLayout>
      </c:layout>
      <c:barChart>
        <c:barDir val="col"/>
        <c:grouping val="clustered"/>
        <c:varyColors val="0"/>
        <c:ser>
          <c:idx val="0"/>
          <c:order val="0"/>
          <c:tx>
            <c:strRef>
              <c:f>Sheet1!$B$1</c:f>
              <c:strCache>
                <c:ptCount val="1"/>
                <c:pt idx="0">
                  <c:v>Arm C</c:v>
                </c:pt>
              </c:strCache>
            </c:strRef>
          </c:tx>
          <c:spPr>
            <a:solidFill>
              <a:srgbClr val="FFFFFF">
                <a:lumMod val="65000"/>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D09-452F-814C-CB22E16176F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0.03</c:v>
                </c:pt>
              </c:numCache>
            </c:numRef>
          </c:val>
          <c:extLst>
            <c:ext xmlns:c16="http://schemas.microsoft.com/office/drawing/2014/chart" uri="{C3380CC4-5D6E-409C-BE32-E72D297353CC}">
              <c16:uniqueId val="{00000001-AD09-452F-814C-CB22E16176F3}"/>
            </c:ext>
          </c:extLst>
        </c:ser>
        <c:ser>
          <c:idx val="1"/>
          <c:order val="1"/>
          <c:tx>
            <c:strRef>
              <c:f>Sheet1!$C$1</c:f>
              <c:strCache>
                <c:ptCount val="1"/>
                <c:pt idx="0">
                  <c:v>Arm A+B</c:v>
                </c:pt>
              </c:strCache>
            </c:strRef>
          </c:tx>
          <c:spPr>
            <a:solidFill>
              <a:srgbClr val="0B949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D09-452F-814C-CB22E16176F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0.11</c:v>
                </c:pt>
              </c:numCache>
            </c:numRef>
          </c:val>
          <c:extLst>
            <c:ext xmlns:c16="http://schemas.microsoft.com/office/drawing/2014/chart" uri="{C3380CC4-5D6E-409C-BE32-E72D297353CC}">
              <c16:uniqueId val="{00000003-AD09-452F-814C-CB22E16176F3}"/>
            </c:ext>
          </c:extLst>
        </c:ser>
        <c:dLbls>
          <c:showLegendKey val="0"/>
          <c:showVal val="0"/>
          <c:showCatName val="0"/>
          <c:showSerName val="0"/>
          <c:showPercent val="0"/>
          <c:showBubbleSize val="0"/>
        </c:dLbls>
        <c:gapWidth val="130"/>
        <c:overlap val="-50"/>
        <c:axId val="845870568"/>
        <c:axId val="845877456"/>
      </c:barChart>
      <c:catAx>
        <c:axId val="845870568"/>
        <c:scaling>
          <c:orientation val="minMax"/>
        </c:scaling>
        <c:delete val="0"/>
        <c:axPos val="b"/>
        <c:numFmt formatCode="General" sourceLinked="1"/>
        <c:majorTickMark val="out"/>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5877456"/>
        <c:crosses val="autoZero"/>
        <c:auto val="1"/>
        <c:lblAlgn val="ctr"/>
        <c:lblOffset val="100"/>
        <c:noMultiLvlLbl val="0"/>
      </c:catAx>
      <c:valAx>
        <c:axId val="845877456"/>
        <c:scaling>
          <c:orientation val="minMax"/>
          <c:max val="0.12000000000000001"/>
          <c:min val="0"/>
        </c:scaling>
        <c:delete val="0"/>
        <c:axPos val="l"/>
        <c:numFmt formatCode="0%" sourceLinked="0"/>
        <c:majorTickMark val="out"/>
        <c:minorTickMark val="none"/>
        <c:tickLblPos val="nextTo"/>
        <c:spPr>
          <a:noFill/>
          <a:ln w="12700">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45870568"/>
        <c:crosses val="autoZero"/>
        <c:crossBetween val="between"/>
        <c:majorUnit val="4.0000000000000008E-2"/>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4274534798278"/>
          <c:y val="0.16419529633507515"/>
          <c:w val="0.85029562992026231"/>
          <c:h val="0.55626332842129889"/>
        </c:manualLayout>
      </c:layout>
      <c:barChart>
        <c:barDir val="col"/>
        <c:grouping val="clustered"/>
        <c:varyColors val="0"/>
        <c:ser>
          <c:idx val="0"/>
          <c:order val="0"/>
          <c:tx>
            <c:strRef>
              <c:f>Sheet1!$B$1</c:f>
              <c:strCache>
                <c:ptCount val="1"/>
                <c:pt idx="0">
                  <c:v>Control</c:v>
                </c:pt>
              </c:strCache>
            </c:strRef>
          </c:tx>
          <c:spPr>
            <a:solidFill>
              <a:srgbClr val="FFFFFF">
                <a:lumMod val="65000"/>
              </a:srgbClr>
            </a:solidFill>
          </c:spPr>
          <c:invertIfNegative val="0"/>
          <c:dPt>
            <c:idx val="1"/>
            <c:invertIfNegative val="0"/>
            <c:bubble3D val="0"/>
            <c:spPr>
              <a:solidFill>
                <a:srgbClr val="0B9490"/>
              </a:solidFill>
            </c:spPr>
            <c:extLst>
              <c:ext xmlns:c16="http://schemas.microsoft.com/office/drawing/2014/chart" uri="{C3380CC4-5D6E-409C-BE32-E72D297353CC}">
                <c16:uniqueId val="{00000000-31EB-4D78-9062-23607406FF5F}"/>
              </c:ext>
            </c:extLst>
          </c:dPt>
          <c:dLbls>
            <c:delete val="1"/>
          </c:dLbls>
          <c:cat>
            <c:strRef>
              <c:f>Sheet1!$A$2:$A$3</c:f>
              <c:strCache>
                <c:ptCount val="2"/>
                <c:pt idx="0">
                  <c:v>WT</c:v>
                </c:pt>
                <c:pt idx="1">
                  <c:v>NLRP3 CreA</c:v>
                </c:pt>
              </c:strCache>
            </c:strRef>
          </c:cat>
          <c:val>
            <c:numRef>
              <c:f>Sheet1!$B$2:$B$3</c:f>
              <c:numCache>
                <c:formatCode>General</c:formatCode>
                <c:ptCount val="2"/>
                <c:pt idx="0">
                  <c:v>0.55000000000000004</c:v>
                </c:pt>
                <c:pt idx="1">
                  <c:v>1</c:v>
                </c:pt>
              </c:numCache>
            </c:numRef>
          </c:val>
          <c:extLst>
            <c:ext xmlns:c16="http://schemas.microsoft.com/office/drawing/2014/chart" uri="{C3380CC4-5D6E-409C-BE32-E72D297353CC}">
              <c16:uniqueId val="{00000000-A7BB-475A-A61E-8DBFE815A896}"/>
            </c:ext>
          </c:extLst>
        </c:ser>
        <c:dLbls>
          <c:dLblPos val="outEnd"/>
          <c:showLegendKey val="0"/>
          <c:showVal val="1"/>
          <c:showCatName val="0"/>
          <c:showSerName val="0"/>
          <c:showPercent val="0"/>
          <c:showBubbleSize val="0"/>
        </c:dLbls>
        <c:gapWidth val="29"/>
        <c:overlap val="-8"/>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900"/>
            </a:pPr>
            <a:endParaRPr lang="en-US"/>
          </a:p>
        </c:txPr>
        <c:crossAx val="223811328"/>
        <c:crosses val="autoZero"/>
        <c:auto val="1"/>
        <c:lblAlgn val="ctr"/>
        <c:lblOffset val="0"/>
        <c:noMultiLvlLbl val="0"/>
      </c:catAx>
      <c:valAx>
        <c:axId val="223811328"/>
        <c:scaling>
          <c:orientation val="minMax"/>
          <c:max val="1.5"/>
        </c:scaling>
        <c:delete val="0"/>
        <c:axPos val="l"/>
        <c:numFmt formatCode="General" sourceLinked="1"/>
        <c:majorTickMark val="out"/>
        <c:minorTickMark val="none"/>
        <c:tickLblPos val="nextTo"/>
        <c:spPr>
          <a:ln w="12700">
            <a:solidFill>
              <a:sysClr val="windowText" lastClr="000000"/>
            </a:solidFill>
          </a:ln>
        </c:spPr>
        <c:txPr>
          <a:bodyPr/>
          <a:lstStyle/>
          <a:p>
            <a:pPr>
              <a:defRPr sz="800"/>
            </a:pPr>
            <a:endParaRPr lang="en-US"/>
          </a:p>
        </c:txPr>
        <c:crossAx val="223810936"/>
        <c:crosses val="autoZero"/>
        <c:crossBetween val="between"/>
        <c:majorUnit val="0.5"/>
      </c:valAx>
    </c:plotArea>
    <c:legend>
      <c:legendPos val="t"/>
      <c:layout>
        <c:manualLayout>
          <c:xMode val="edge"/>
          <c:yMode val="edge"/>
          <c:x val="0.13595709054276653"/>
          <c:y val="0.13707678890606245"/>
          <c:w val="0.3694981039549971"/>
          <c:h val="0.19963489363416831"/>
        </c:manualLayout>
      </c:layout>
      <c:overlay val="0"/>
      <c:txPr>
        <a:bodyPr/>
        <a:lstStyle/>
        <a:p>
          <a:pPr>
            <a:defRPr sz="800"/>
          </a:pPr>
          <a:endParaRPr lang="en-US"/>
        </a:p>
      </c:txPr>
    </c:legend>
    <c:plotVisOnly val="1"/>
    <c:dispBlanksAs val="gap"/>
    <c:showDLblsOverMax val="0"/>
  </c:chart>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409968969449334"/>
          <c:y val="0.31513030753909499"/>
          <c:w val="0.57227179935841366"/>
          <c:h val="0.50380414588637534"/>
        </c:manualLayout>
      </c:layout>
      <c:barChart>
        <c:barDir val="col"/>
        <c:grouping val="clustered"/>
        <c:varyColors val="0"/>
        <c:ser>
          <c:idx val="0"/>
          <c:order val="0"/>
          <c:tx>
            <c:v>HB-iHeps</c:v>
          </c:tx>
          <c:invertIfNegative val="0"/>
          <c:cat>
            <c:strLit>
              <c:ptCount val="1"/>
              <c:pt idx="0">
                <c:v>J30</c:v>
              </c:pt>
            </c:strLit>
          </c:cat>
          <c:val>
            <c:numRef>
              <c:f>'Dosage Anne Dubard'!$U$27</c:f>
              <c:numCache>
                <c:formatCode>General</c:formatCode>
                <c:ptCount val="1"/>
              </c:numCache>
            </c:numRef>
          </c:val>
          <c:extLst>
            <c:ext xmlns:c16="http://schemas.microsoft.com/office/drawing/2014/chart" uri="{C3380CC4-5D6E-409C-BE32-E72D297353CC}">
              <c16:uniqueId val="{00000000-21FE-4A0F-91BF-19A55C52F696}"/>
            </c:ext>
          </c:extLst>
        </c:ser>
        <c:ser>
          <c:idx val="1"/>
          <c:order val="1"/>
          <c:tx>
            <c:v>Corr-HB-iHeps</c:v>
          </c:tx>
          <c:spPr>
            <a:solidFill>
              <a:srgbClr val="0B9490"/>
            </a:solidFill>
          </c:spPr>
          <c:invertIfNegative val="0"/>
          <c:cat>
            <c:strLit>
              <c:ptCount val="1"/>
              <c:pt idx="0">
                <c:v>J30</c:v>
              </c:pt>
            </c:strLit>
          </c:cat>
          <c:val>
            <c:numRef>
              <c:f>'Dosage Anne Dubard'!$Y$25</c:f>
              <c:numCache>
                <c:formatCode>General</c:formatCode>
                <c:ptCount val="1"/>
                <c:pt idx="0">
                  <c:v>1.116776127826087</c:v>
                </c:pt>
              </c:numCache>
            </c:numRef>
          </c:val>
          <c:extLst>
            <c:ext xmlns:c16="http://schemas.microsoft.com/office/drawing/2014/chart" uri="{C3380CC4-5D6E-409C-BE32-E72D297353CC}">
              <c16:uniqueId val="{00000001-21FE-4A0F-91BF-19A55C52F696}"/>
            </c:ext>
          </c:extLst>
        </c:ser>
        <c:dLbls>
          <c:showLegendKey val="0"/>
          <c:showVal val="0"/>
          <c:showCatName val="0"/>
          <c:showSerName val="0"/>
          <c:showPercent val="0"/>
          <c:showBubbleSize val="0"/>
        </c:dLbls>
        <c:gapWidth val="150"/>
        <c:axId val="64247680"/>
        <c:axId val="64249216"/>
      </c:barChart>
      <c:catAx>
        <c:axId val="64247680"/>
        <c:scaling>
          <c:orientation val="minMax"/>
        </c:scaling>
        <c:delete val="0"/>
        <c:axPos val="b"/>
        <c:numFmt formatCode="General" sourceLinked="1"/>
        <c:majorTickMark val="out"/>
        <c:minorTickMark val="none"/>
        <c:tickLblPos val="none"/>
        <c:spPr>
          <a:ln>
            <a:solidFill>
              <a:sysClr val="windowText" lastClr="000000"/>
            </a:solidFill>
          </a:ln>
        </c:spPr>
        <c:crossAx val="64249216"/>
        <c:crosses val="autoZero"/>
        <c:auto val="1"/>
        <c:lblAlgn val="ctr"/>
        <c:lblOffset val="100"/>
        <c:noMultiLvlLbl val="0"/>
      </c:catAx>
      <c:valAx>
        <c:axId val="64249216"/>
        <c:scaling>
          <c:orientation val="minMax"/>
        </c:scaling>
        <c:delete val="0"/>
        <c:axPos val="l"/>
        <c:title>
          <c:tx>
            <c:rich>
              <a:bodyPr/>
              <a:lstStyle/>
              <a:p>
                <a:pPr>
                  <a:defRPr/>
                </a:pPr>
                <a:r>
                  <a:rPr lang="fr-FR"/>
                  <a:t>Coagulant FIX (µg/ml)</a:t>
                </a:r>
              </a:p>
            </c:rich>
          </c:tx>
          <c:layout>
            <c:manualLayout>
              <c:xMode val="edge"/>
              <c:yMode val="edge"/>
              <c:x val="0.12728787641590697"/>
              <c:y val="0.29526800212967885"/>
            </c:manualLayout>
          </c:layout>
          <c:overlay val="0"/>
        </c:title>
        <c:numFmt formatCode="#,##0.0" sourceLinked="0"/>
        <c:majorTickMark val="out"/>
        <c:minorTickMark val="none"/>
        <c:tickLblPos val="nextTo"/>
        <c:spPr>
          <a:ln>
            <a:solidFill>
              <a:sysClr val="windowText" lastClr="000000"/>
            </a:solidFill>
          </a:ln>
        </c:spPr>
        <c:crossAx val="64247680"/>
        <c:crosses val="autoZero"/>
        <c:crossBetween val="between"/>
      </c:valAx>
    </c:plotArea>
    <c:plotVisOnly val="1"/>
    <c:dispBlanksAs val="gap"/>
    <c:showDLblsOverMax val="0"/>
  </c:chart>
  <c:txPr>
    <a:bodyPr/>
    <a:lstStyle/>
    <a:p>
      <a:pPr>
        <a:defRPr sz="7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Category 1</c:v>
                </c:pt>
              </c:strCache>
            </c:strRef>
          </c:tx>
          <c:spPr>
            <a:solidFill>
              <a:schemeClr val="accent1"/>
            </a:solidFill>
          </c:spPr>
          <c:invertIfNegative val="0"/>
          <c:dPt>
            <c:idx val="0"/>
            <c:invertIfNegative val="0"/>
            <c:bubble3D val="0"/>
            <c:spPr>
              <a:solidFill>
                <a:srgbClr val="FFFFFF">
                  <a:lumMod val="65000"/>
                </a:srgbClr>
              </a:solidFill>
            </c:spPr>
            <c:extLst>
              <c:ext xmlns:c16="http://schemas.microsoft.com/office/drawing/2014/chart" uri="{C3380CC4-5D6E-409C-BE32-E72D297353CC}">
                <c16:uniqueId val="{0000000A-A00A-45DD-A747-3ED50FB8513D}"/>
              </c:ext>
            </c:extLst>
          </c:dPt>
          <c:dPt>
            <c:idx val="2"/>
            <c:invertIfNegative val="0"/>
            <c:bubble3D val="0"/>
            <c:spPr>
              <a:solidFill>
                <a:srgbClr val="004B87"/>
              </a:solidFill>
            </c:spPr>
            <c:extLst>
              <c:ext xmlns:c16="http://schemas.microsoft.com/office/drawing/2014/chart" uri="{C3380CC4-5D6E-409C-BE32-E72D297353CC}">
                <c16:uniqueId val="{0000000B-A00A-45DD-A747-3ED50FB8513D}"/>
              </c:ext>
            </c:extLst>
          </c:dPt>
          <c:dPt>
            <c:idx val="3"/>
            <c:invertIfNegative val="0"/>
            <c:bubble3D val="0"/>
            <c:spPr>
              <a:solidFill>
                <a:srgbClr val="84C9C7"/>
              </a:solidFill>
            </c:spPr>
            <c:extLst>
              <c:ext xmlns:c16="http://schemas.microsoft.com/office/drawing/2014/chart" uri="{C3380CC4-5D6E-409C-BE32-E72D297353CC}">
                <c16:uniqueId val="{0000000C-A00A-45DD-A747-3ED50FB8513D}"/>
              </c:ext>
            </c:extLst>
          </c:dPt>
          <c:cat>
            <c:strRef>
              <c:f>Sheet1!$B$1:$E$1</c:f>
              <c:strCache>
                <c:ptCount val="4"/>
                <c:pt idx="0">
                  <c:v>PBO</c:v>
                </c:pt>
                <c:pt idx="1">
                  <c:v>All</c:v>
                </c:pt>
                <c:pt idx="2">
                  <c:v>High</c:v>
                </c:pt>
                <c:pt idx="3">
                  <c:v>Low</c:v>
                </c:pt>
              </c:strCache>
            </c:strRef>
          </c:cat>
          <c:val>
            <c:numRef>
              <c:f>Sheet1!$B$2:$E$2</c:f>
              <c:numCache>
                <c:formatCode>General</c:formatCode>
                <c:ptCount val="4"/>
                <c:pt idx="0">
                  <c:v>-9.6</c:v>
                </c:pt>
                <c:pt idx="1">
                  <c:v>-36.299999999999997</c:v>
                </c:pt>
                <c:pt idx="2">
                  <c:v>-42</c:v>
                </c:pt>
                <c:pt idx="3">
                  <c:v>-22.5</c:v>
                </c:pt>
              </c:numCache>
            </c:numRef>
          </c:val>
          <c:extLst>
            <c:ext xmlns:c16="http://schemas.microsoft.com/office/drawing/2014/chart" uri="{C3380CC4-5D6E-409C-BE32-E72D297353CC}">
              <c16:uniqueId val="{00000000-6793-4681-99E1-F288C99E335A}"/>
            </c:ext>
          </c:extLst>
        </c:ser>
        <c:dLbls>
          <c:showLegendKey val="0"/>
          <c:showVal val="0"/>
          <c:showCatName val="0"/>
          <c:showSerName val="0"/>
          <c:showPercent val="0"/>
          <c:showBubbleSize val="0"/>
        </c:dLbls>
        <c:gapWidth val="38"/>
        <c:overlap val="-7"/>
        <c:axId val="223810936"/>
        <c:axId val="223811328"/>
      </c:barChart>
      <c:catAx>
        <c:axId val="223810936"/>
        <c:scaling>
          <c:orientation val="minMax"/>
        </c:scaling>
        <c:delete val="0"/>
        <c:axPos val="b"/>
        <c:numFmt formatCode="General" sourceLinked="0"/>
        <c:majorTickMark val="out"/>
        <c:minorTickMark val="none"/>
        <c:tickLblPos val="low"/>
        <c:spPr>
          <a:ln w="12700">
            <a:solidFill>
              <a:sysClr val="windowText" lastClr="000000"/>
            </a:solidFill>
          </a:ln>
        </c:spPr>
        <c:crossAx val="223811328"/>
        <c:crosses val="autoZero"/>
        <c:auto val="1"/>
        <c:lblAlgn val="ctr"/>
        <c:lblOffset val="0"/>
        <c:noMultiLvlLbl val="0"/>
      </c:catAx>
      <c:valAx>
        <c:axId val="223811328"/>
        <c:scaling>
          <c:orientation val="minMax"/>
          <c:min val="-50"/>
        </c:scaling>
        <c:delete val="0"/>
        <c:axPos val="l"/>
        <c:numFmt formatCode="General" sourceLinked="1"/>
        <c:majorTickMark val="out"/>
        <c:minorTickMark val="none"/>
        <c:tickLblPos val="nextTo"/>
        <c:spPr>
          <a:ln w="12700">
            <a:solidFill>
              <a:sysClr val="windowText" lastClr="000000"/>
            </a:solidFill>
          </a:ln>
        </c:spPr>
        <c:txPr>
          <a:bodyPr/>
          <a:lstStyle/>
          <a:p>
            <a:pPr>
              <a:defRPr sz="800"/>
            </a:pPr>
            <a:endParaRPr lang="en-US"/>
          </a:p>
        </c:txPr>
        <c:crossAx val="223810936"/>
        <c:crosses val="autoZero"/>
        <c:crossBetween val="between"/>
        <c:majorUnit val="10"/>
      </c:valAx>
    </c:plotArea>
    <c:plotVisOnly val="1"/>
    <c:dispBlanksAs val="gap"/>
    <c:showDLblsOverMax val="0"/>
  </c:chart>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Category 1</c:v>
                </c:pt>
              </c:strCache>
            </c:strRef>
          </c:tx>
          <c:spPr>
            <a:solidFill>
              <a:schemeClr val="accent1"/>
            </a:solidFill>
          </c:spPr>
          <c:invertIfNegative val="0"/>
          <c:dPt>
            <c:idx val="0"/>
            <c:invertIfNegative val="0"/>
            <c:bubble3D val="0"/>
            <c:spPr>
              <a:solidFill>
                <a:srgbClr val="FFFFFF">
                  <a:lumMod val="65000"/>
                </a:srgbClr>
              </a:solidFill>
            </c:spPr>
            <c:extLst>
              <c:ext xmlns:c16="http://schemas.microsoft.com/office/drawing/2014/chart" uri="{C3380CC4-5D6E-409C-BE32-E72D297353CC}">
                <c16:uniqueId val="{0000000A-A00A-45DD-A747-3ED50FB8513D}"/>
              </c:ext>
            </c:extLst>
          </c:dPt>
          <c:dPt>
            <c:idx val="2"/>
            <c:invertIfNegative val="0"/>
            <c:bubble3D val="0"/>
            <c:spPr>
              <a:solidFill>
                <a:srgbClr val="004B87"/>
              </a:solidFill>
            </c:spPr>
            <c:extLst>
              <c:ext xmlns:c16="http://schemas.microsoft.com/office/drawing/2014/chart" uri="{C3380CC4-5D6E-409C-BE32-E72D297353CC}">
                <c16:uniqueId val="{0000000B-A00A-45DD-A747-3ED50FB8513D}"/>
              </c:ext>
            </c:extLst>
          </c:dPt>
          <c:dPt>
            <c:idx val="3"/>
            <c:invertIfNegative val="0"/>
            <c:bubble3D val="0"/>
            <c:spPr>
              <a:solidFill>
                <a:srgbClr val="84C9C7"/>
              </a:solidFill>
            </c:spPr>
            <c:extLst>
              <c:ext xmlns:c16="http://schemas.microsoft.com/office/drawing/2014/chart" uri="{C3380CC4-5D6E-409C-BE32-E72D297353CC}">
                <c16:uniqueId val="{0000000C-A00A-45DD-A747-3ED50FB8513D}"/>
              </c:ext>
            </c:extLst>
          </c:dPt>
          <c:cat>
            <c:strRef>
              <c:f>Sheet1!$B$1:$E$1</c:f>
              <c:strCache>
                <c:ptCount val="4"/>
                <c:pt idx="0">
                  <c:v>PBO</c:v>
                </c:pt>
                <c:pt idx="1">
                  <c:v>All</c:v>
                </c:pt>
                <c:pt idx="2">
                  <c:v>High</c:v>
                </c:pt>
                <c:pt idx="3">
                  <c:v>Low</c:v>
                </c:pt>
              </c:strCache>
            </c:strRef>
          </c:cat>
          <c:val>
            <c:numRef>
              <c:f>Sheet1!$B$2:$E$2</c:f>
              <c:numCache>
                <c:formatCode>General</c:formatCode>
                <c:ptCount val="4"/>
                <c:pt idx="0">
                  <c:v>18.399999999999999</c:v>
                </c:pt>
                <c:pt idx="1">
                  <c:v>60.3</c:v>
                </c:pt>
                <c:pt idx="2">
                  <c:v>75</c:v>
                </c:pt>
                <c:pt idx="3">
                  <c:v>41.2</c:v>
                </c:pt>
              </c:numCache>
            </c:numRef>
          </c:val>
          <c:extLst>
            <c:ext xmlns:c16="http://schemas.microsoft.com/office/drawing/2014/chart" uri="{C3380CC4-5D6E-409C-BE32-E72D297353CC}">
              <c16:uniqueId val="{00000000-6793-4681-99E1-F288C99E335A}"/>
            </c:ext>
          </c:extLst>
        </c:ser>
        <c:dLbls>
          <c:showLegendKey val="0"/>
          <c:showVal val="0"/>
          <c:showCatName val="0"/>
          <c:showSerName val="0"/>
          <c:showPercent val="0"/>
          <c:showBubbleSize val="0"/>
        </c:dLbls>
        <c:gapWidth val="38"/>
        <c:overlap val="-7"/>
        <c:axId val="223810936"/>
        <c:axId val="223811328"/>
      </c:barChart>
      <c:catAx>
        <c:axId val="223810936"/>
        <c:scaling>
          <c:orientation val="minMax"/>
        </c:scaling>
        <c:delete val="0"/>
        <c:axPos val="b"/>
        <c:numFmt formatCode="General" sourceLinked="0"/>
        <c:majorTickMark val="out"/>
        <c:minorTickMark val="none"/>
        <c:tickLblPos val="low"/>
        <c:spPr>
          <a:ln w="12700">
            <a:solidFill>
              <a:sysClr val="windowText" lastClr="000000"/>
            </a:solidFill>
          </a:ln>
        </c:spPr>
        <c:crossAx val="223811328"/>
        <c:crosses val="autoZero"/>
        <c:auto val="1"/>
        <c:lblAlgn val="ctr"/>
        <c:lblOffset val="0"/>
        <c:noMultiLvlLbl val="0"/>
      </c:catAx>
      <c:valAx>
        <c:axId val="223811328"/>
        <c:scaling>
          <c:orientation val="minMax"/>
          <c:max val="100"/>
          <c:min val="0"/>
        </c:scaling>
        <c:delete val="0"/>
        <c:axPos val="l"/>
        <c:numFmt formatCode="General" sourceLinked="1"/>
        <c:majorTickMark val="out"/>
        <c:minorTickMark val="none"/>
        <c:tickLblPos val="nextTo"/>
        <c:spPr>
          <a:ln w="12700">
            <a:solidFill>
              <a:sysClr val="windowText" lastClr="000000"/>
            </a:solidFill>
          </a:ln>
        </c:spPr>
        <c:txPr>
          <a:bodyPr/>
          <a:lstStyle/>
          <a:p>
            <a:pPr>
              <a:defRPr sz="800"/>
            </a:pPr>
            <a:endParaRPr lang="en-US"/>
          </a:p>
        </c:txPr>
        <c:crossAx val="223810936"/>
        <c:crosses val="autoZero"/>
        <c:crossBetween val="between"/>
        <c:majorUnit val="25"/>
      </c:valAx>
    </c:plotArea>
    <c:plotVisOnly val="1"/>
    <c:dispBlanksAs val="gap"/>
    <c:showDLblsOverMax val="0"/>
  </c:chart>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PBO</c:v>
                </c:pt>
              </c:strCache>
            </c:strRef>
          </c:tx>
          <c:spPr>
            <a:solidFill>
              <a:srgbClr val="FFFFFF">
                <a:lumMod val="65000"/>
              </a:srgbClr>
            </a:solidFill>
          </c:spPr>
          <c:invertIfNegative val="0"/>
          <c:dPt>
            <c:idx val="0"/>
            <c:invertIfNegative val="0"/>
            <c:bubble3D val="0"/>
            <c:extLst>
              <c:ext xmlns:c16="http://schemas.microsoft.com/office/drawing/2014/chart" uri="{C3380CC4-5D6E-409C-BE32-E72D297353CC}">
                <c16:uniqueId val="{0000000A-A00A-45DD-A747-3ED50FB8513D}"/>
              </c:ext>
            </c:extLst>
          </c:dPt>
          <c:dPt>
            <c:idx val="2"/>
            <c:invertIfNegative val="0"/>
            <c:bubble3D val="0"/>
            <c:extLst>
              <c:ext xmlns:c16="http://schemas.microsoft.com/office/drawing/2014/chart" uri="{C3380CC4-5D6E-409C-BE32-E72D297353CC}">
                <c16:uniqueId val="{0000000B-A00A-45DD-A747-3ED50FB8513D}"/>
              </c:ext>
            </c:extLst>
          </c:dPt>
          <c:dPt>
            <c:idx val="3"/>
            <c:invertIfNegative val="0"/>
            <c:bubble3D val="0"/>
            <c:extLst>
              <c:ext xmlns:c16="http://schemas.microsoft.com/office/drawing/2014/chart" uri="{C3380CC4-5D6E-409C-BE32-E72D297353CC}">
                <c16:uniqueId val="{0000000C-A00A-45DD-A747-3ED50FB8513D}"/>
              </c:ext>
            </c:extLst>
          </c:dPt>
          <c:cat>
            <c:strRef>
              <c:f>Sheet1!$A$2:$A$6</c:f>
              <c:strCache>
                <c:ptCount val="5"/>
                <c:pt idx="0">
                  <c:v>LDL-C</c:v>
                </c:pt>
                <c:pt idx="1">
                  <c:v>Lp(a)</c:v>
                </c:pt>
                <c:pt idx="2">
                  <c:v>non-HDL-C</c:v>
                </c:pt>
                <c:pt idx="3">
                  <c:v>ApoB</c:v>
                </c:pt>
                <c:pt idx="4">
                  <c:v>TGs</c:v>
                </c:pt>
              </c:strCache>
            </c:strRef>
          </c:cat>
          <c:val>
            <c:numRef>
              <c:f>Sheet1!$B$2:$B$6</c:f>
              <c:numCache>
                <c:formatCode>General</c:formatCode>
                <c:ptCount val="5"/>
                <c:pt idx="0">
                  <c:v>1.5</c:v>
                </c:pt>
                <c:pt idx="1">
                  <c:v>11</c:v>
                </c:pt>
                <c:pt idx="2">
                  <c:v>3</c:v>
                </c:pt>
                <c:pt idx="3">
                  <c:v>1.5</c:v>
                </c:pt>
                <c:pt idx="4">
                  <c:v>9</c:v>
                </c:pt>
              </c:numCache>
            </c:numRef>
          </c:val>
          <c:extLst>
            <c:ext xmlns:c16="http://schemas.microsoft.com/office/drawing/2014/chart" uri="{C3380CC4-5D6E-409C-BE32-E72D297353CC}">
              <c16:uniqueId val="{00000000-6793-4681-99E1-F288C99E335A}"/>
            </c:ext>
          </c:extLst>
        </c:ser>
        <c:ser>
          <c:idx val="1"/>
          <c:order val="1"/>
          <c:tx>
            <c:strRef>
              <c:f>Sheet1!$C$1</c:f>
              <c:strCache>
                <c:ptCount val="1"/>
                <c:pt idx="0">
                  <c:v>All</c:v>
                </c:pt>
              </c:strCache>
            </c:strRef>
          </c:tx>
          <c:spPr>
            <a:solidFill>
              <a:srgbClr val="0B9490"/>
            </a:solidFill>
          </c:spPr>
          <c:invertIfNegative val="0"/>
          <c:cat>
            <c:strRef>
              <c:f>Sheet1!$A$2:$A$6</c:f>
              <c:strCache>
                <c:ptCount val="5"/>
                <c:pt idx="0">
                  <c:v>LDL-C</c:v>
                </c:pt>
                <c:pt idx="1">
                  <c:v>Lp(a)</c:v>
                </c:pt>
                <c:pt idx="2">
                  <c:v>non-HDL-C</c:v>
                </c:pt>
                <c:pt idx="3">
                  <c:v>ApoB</c:v>
                </c:pt>
                <c:pt idx="4">
                  <c:v>TGs</c:v>
                </c:pt>
              </c:strCache>
            </c:strRef>
          </c:cat>
          <c:val>
            <c:numRef>
              <c:f>Sheet1!$C$2:$C$6</c:f>
              <c:numCache>
                <c:formatCode>General</c:formatCode>
                <c:ptCount val="5"/>
                <c:pt idx="0">
                  <c:v>-19</c:v>
                </c:pt>
                <c:pt idx="1">
                  <c:v>-32</c:v>
                </c:pt>
                <c:pt idx="2">
                  <c:v>-19</c:v>
                </c:pt>
                <c:pt idx="3">
                  <c:v>-12.5</c:v>
                </c:pt>
                <c:pt idx="4">
                  <c:v>-27</c:v>
                </c:pt>
              </c:numCache>
            </c:numRef>
          </c:val>
          <c:extLst>
            <c:ext xmlns:c16="http://schemas.microsoft.com/office/drawing/2014/chart" uri="{C3380CC4-5D6E-409C-BE32-E72D297353CC}">
              <c16:uniqueId val="{00000006-6369-4342-9B85-F245D6BB698C}"/>
            </c:ext>
          </c:extLst>
        </c:ser>
        <c:ser>
          <c:idx val="2"/>
          <c:order val="2"/>
          <c:tx>
            <c:strRef>
              <c:f>Sheet1!$D$1</c:f>
              <c:strCache>
                <c:ptCount val="1"/>
                <c:pt idx="0">
                  <c:v>High</c:v>
                </c:pt>
              </c:strCache>
            </c:strRef>
          </c:tx>
          <c:spPr>
            <a:solidFill>
              <a:srgbClr val="004B87"/>
            </a:solidFill>
          </c:spPr>
          <c:invertIfNegative val="0"/>
          <c:cat>
            <c:strRef>
              <c:f>Sheet1!$A$2:$A$6</c:f>
              <c:strCache>
                <c:ptCount val="5"/>
                <c:pt idx="0">
                  <c:v>LDL-C</c:v>
                </c:pt>
                <c:pt idx="1">
                  <c:v>Lp(a)</c:v>
                </c:pt>
                <c:pt idx="2">
                  <c:v>non-HDL-C</c:v>
                </c:pt>
                <c:pt idx="3">
                  <c:v>ApoB</c:v>
                </c:pt>
                <c:pt idx="4">
                  <c:v>TGs</c:v>
                </c:pt>
              </c:strCache>
            </c:strRef>
          </c:cat>
          <c:val>
            <c:numRef>
              <c:f>Sheet1!$D$2:$D$6</c:f>
              <c:numCache>
                <c:formatCode>General</c:formatCode>
                <c:ptCount val="5"/>
                <c:pt idx="0">
                  <c:v>-22</c:v>
                </c:pt>
                <c:pt idx="1">
                  <c:v>-35</c:v>
                </c:pt>
                <c:pt idx="2">
                  <c:v>0</c:v>
                </c:pt>
                <c:pt idx="3">
                  <c:v>0</c:v>
                </c:pt>
                <c:pt idx="4">
                  <c:v>0</c:v>
                </c:pt>
              </c:numCache>
            </c:numRef>
          </c:val>
          <c:extLst>
            <c:ext xmlns:c16="http://schemas.microsoft.com/office/drawing/2014/chart" uri="{C3380CC4-5D6E-409C-BE32-E72D297353CC}">
              <c16:uniqueId val="{00000007-6369-4342-9B85-F245D6BB698C}"/>
            </c:ext>
          </c:extLst>
        </c:ser>
        <c:dLbls>
          <c:showLegendKey val="0"/>
          <c:showVal val="0"/>
          <c:showCatName val="0"/>
          <c:showSerName val="0"/>
          <c:showPercent val="0"/>
          <c:showBubbleSize val="0"/>
        </c:dLbls>
        <c:gapWidth val="38"/>
        <c:overlap val="-7"/>
        <c:axId val="223810936"/>
        <c:axId val="223811328"/>
      </c:barChart>
      <c:catAx>
        <c:axId val="223810936"/>
        <c:scaling>
          <c:orientation val="minMax"/>
        </c:scaling>
        <c:delete val="0"/>
        <c:axPos val="b"/>
        <c:numFmt formatCode="General" sourceLinked="0"/>
        <c:majorTickMark val="out"/>
        <c:minorTickMark val="none"/>
        <c:tickLblPos val="low"/>
        <c:spPr>
          <a:ln w="12700">
            <a:solidFill>
              <a:sysClr val="windowText" lastClr="000000"/>
            </a:solidFill>
          </a:ln>
        </c:spPr>
        <c:crossAx val="223811328"/>
        <c:crosses val="autoZero"/>
        <c:auto val="1"/>
        <c:lblAlgn val="ctr"/>
        <c:lblOffset val="0"/>
        <c:noMultiLvlLbl val="0"/>
      </c:catAx>
      <c:valAx>
        <c:axId val="223811328"/>
        <c:scaling>
          <c:orientation val="minMax"/>
          <c:min val="-40"/>
        </c:scaling>
        <c:delete val="0"/>
        <c:axPos val="l"/>
        <c:numFmt formatCode="General" sourceLinked="1"/>
        <c:majorTickMark val="out"/>
        <c:minorTickMark val="none"/>
        <c:tickLblPos val="nextTo"/>
        <c:spPr>
          <a:ln w="12700">
            <a:solidFill>
              <a:sysClr val="windowText" lastClr="000000"/>
            </a:solidFill>
          </a:ln>
        </c:spPr>
        <c:txPr>
          <a:bodyPr/>
          <a:lstStyle/>
          <a:p>
            <a:pPr>
              <a:defRPr sz="1000"/>
            </a:pPr>
            <a:endParaRPr lang="en-US"/>
          </a:p>
        </c:txPr>
        <c:crossAx val="223810936"/>
        <c:crosses val="autoZero"/>
        <c:crossBetween val="between"/>
        <c:majorUnit val="20"/>
      </c:valAx>
    </c:plotArea>
    <c:plotVisOnly val="1"/>
    <c:dispBlanksAs val="gap"/>
    <c:showDLblsOverMax val="0"/>
  </c:chart>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31392437623748"/>
          <c:y val="8.9463195212918567E-2"/>
          <c:w val="0.70411500726985199"/>
          <c:h val="0.64449170560268854"/>
        </c:manualLayout>
      </c:layout>
      <c:barChart>
        <c:barDir val="col"/>
        <c:grouping val="clustered"/>
        <c:varyColors val="0"/>
        <c:ser>
          <c:idx val="0"/>
          <c:order val="0"/>
          <c:tx>
            <c:strRef>
              <c:f>Sheet1!$A$2</c:f>
              <c:strCache>
                <c:ptCount val="1"/>
                <c:pt idx="0">
                  <c:v>Category 1</c:v>
                </c:pt>
              </c:strCache>
            </c:strRef>
          </c:tx>
          <c:spPr>
            <a:solidFill>
              <a:schemeClr val="accent1"/>
            </a:solidFill>
          </c:spPr>
          <c:invertIfNegative val="0"/>
          <c:dPt>
            <c:idx val="0"/>
            <c:invertIfNegative val="0"/>
            <c:bubble3D val="0"/>
            <c:spPr>
              <a:solidFill>
                <a:srgbClr val="FFFFFF">
                  <a:lumMod val="65000"/>
                </a:srgbClr>
              </a:solidFill>
            </c:spPr>
            <c:extLst>
              <c:ext xmlns:c16="http://schemas.microsoft.com/office/drawing/2014/chart" uri="{C3380CC4-5D6E-409C-BE32-E72D297353CC}">
                <c16:uniqueId val="{0000000A-A00A-45DD-A747-3ED50FB8513D}"/>
              </c:ext>
            </c:extLst>
          </c:dPt>
          <c:dPt>
            <c:idx val="2"/>
            <c:invertIfNegative val="0"/>
            <c:bubble3D val="0"/>
            <c:spPr>
              <a:solidFill>
                <a:srgbClr val="004B87"/>
              </a:solidFill>
            </c:spPr>
            <c:extLst>
              <c:ext xmlns:c16="http://schemas.microsoft.com/office/drawing/2014/chart" uri="{C3380CC4-5D6E-409C-BE32-E72D297353CC}">
                <c16:uniqueId val="{0000000B-A00A-45DD-A747-3ED50FB8513D}"/>
              </c:ext>
            </c:extLst>
          </c:dPt>
          <c:dPt>
            <c:idx val="3"/>
            <c:invertIfNegative val="0"/>
            <c:bubble3D val="0"/>
            <c:spPr>
              <a:solidFill>
                <a:srgbClr val="84C9C7"/>
              </a:solidFill>
            </c:spPr>
            <c:extLst>
              <c:ext xmlns:c16="http://schemas.microsoft.com/office/drawing/2014/chart" uri="{C3380CC4-5D6E-409C-BE32-E72D297353CC}">
                <c16:uniqueId val="{0000000C-A00A-45DD-A747-3ED50FB8513D}"/>
              </c:ext>
            </c:extLst>
          </c:dPt>
          <c:cat>
            <c:strRef>
              <c:f>Sheet1!$B$1:$C$1</c:f>
              <c:strCache>
                <c:ptCount val="2"/>
                <c:pt idx="0">
                  <c:v>PBO</c:v>
                </c:pt>
                <c:pt idx="1">
                  <c:v>MGL-3196</c:v>
                </c:pt>
              </c:strCache>
            </c:strRef>
          </c:cat>
          <c:val>
            <c:numRef>
              <c:f>Sheet1!$B$2:$C$2</c:f>
              <c:numCache>
                <c:formatCode>General</c:formatCode>
                <c:ptCount val="2"/>
                <c:pt idx="0">
                  <c:v>-18.8</c:v>
                </c:pt>
                <c:pt idx="1">
                  <c:v>-95.3</c:v>
                </c:pt>
              </c:numCache>
            </c:numRef>
          </c:val>
          <c:extLst>
            <c:ext xmlns:c16="http://schemas.microsoft.com/office/drawing/2014/chart" uri="{C3380CC4-5D6E-409C-BE32-E72D297353CC}">
              <c16:uniqueId val="{00000000-6793-4681-99E1-F288C99E335A}"/>
            </c:ext>
          </c:extLst>
        </c:ser>
        <c:dLbls>
          <c:showLegendKey val="0"/>
          <c:showVal val="0"/>
          <c:showCatName val="0"/>
          <c:showSerName val="0"/>
          <c:showPercent val="0"/>
          <c:showBubbleSize val="0"/>
        </c:dLbls>
        <c:gapWidth val="38"/>
        <c:overlap val="-7"/>
        <c:axId val="223810936"/>
        <c:axId val="223811328"/>
      </c:barChart>
      <c:catAx>
        <c:axId val="223810936"/>
        <c:scaling>
          <c:orientation val="minMax"/>
        </c:scaling>
        <c:delete val="0"/>
        <c:axPos val="b"/>
        <c:numFmt formatCode="General" sourceLinked="0"/>
        <c:majorTickMark val="out"/>
        <c:minorTickMark val="none"/>
        <c:tickLblPos val="low"/>
        <c:spPr>
          <a:ln w="12700">
            <a:solidFill>
              <a:sysClr val="windowText" lastClr="000000"/>
            </a:solidFill>
          </a:ln>
        </c:spPr>
        <c:txPr>
          <a:bodyPr/>
          <a:lstStyle/>
          <a:p>
            <a:pPr>
              <a:defRPr sz="1000"/>
            </a:pPr>
            <a:endParaRPr lang="en-US"/>
          </a:p>
        </c:txPr>
        <c:crossAx val="223811328"/>
        <c:crosses val="autoZero"/>
        <c:auto val="1"/>
        <c:lblAlgn val="ctr"/>
        <c:lblOffset val="300"/>
        <c:noMultiLvlLbl val="0"/>
      </c:catAx>
      <c:valAx>
        <c:axId val="223811328"/>
        <c:scaling>
          <c:orientation val="minMax"/>
          <c:min val="-100"/>
        </c:scaling>
        <c:delete val="0"/>
        <c:axPos val="l"/>
        <c:numFmt formatCode="General" sourceLinked="1"/>
        <c:majorTickMark val="out"/>
        <c:minorTickMark val="none"/>
        <c:tickLblPos val="nextTo"/>
        <c:spPr>
          <a:ln w="12700">
            <a:solidFill>
              <a:sysClr val="windowText" lastClr="000000"/>
            </a:solidFill>
          </a:ln>
        </c:spPr>
        <c:txPr>
          <a:bodyPr/>
          <a:lstStyle/>
          <a:p>
            <a:pPr>
              <a:defRPr sz="800"/>
            </a:pPr>
            <a:endParaRPr lang="en-US"/>
          </a:p>
        </c:txPr>
        <c:crossAx val="223810936"/>
        <c:crosses val="autoZero"/>
        <c:crossBetween val="between"/>
        <c:majorUnit val="20"/>
      </c:valAx>
    </c:plotArea>
    <c:plotVisOnly val="1"/>
    <c:dispBlanksAs val="gap"/>
    <c:showDLblsOverMax val="0"/>
  </c:chart>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80936618070478"/>
          <c:y val="8.4027003998164776E-2"/>
          <c:w val="0.77912909260594909"/>
          <c:h val="0.71547486399685389"/>
        </c:manualLayout>
      </c:layout>
      <c:barChart>
        <c:barDir val="col"/>
        <c:grouping val="clustered"/>
        <c:varyColors val="0"/>
        <c:ser>
          <c:idx val="0"/>
          <c:order val="0"/>
          <c:tx>
            <c:strRef>
              <c:f>Sheet1!$A$2</c:f>
              <c:strCache>
                <c:ptCount val="1"/>
                <c:pt idx="0">
                  <c:v>3 mg (SBC)</c:v>
                </c:pt>
              </c:strCache>
            </c:strRef>
          </c:tx>
          <c:spPr>
            <a:solidFill>
              <a:schemeClr val="accent1"/>
            </a:solidFill>
          </c:spPr>
          <c:invertIfNegative val="0"/>
          <c:errBars>
            <c:errBarType val="plus"/>
            <c:errValType val="cust"/>
            <c:noEndCap val="0"/>
            <c:plus>
              <c:numRef>
                <c:f>Sheet1!$B$4</c:f>
                <c:numCache>
                  <c:formatCode>General</c:formatCode>
                  <c:ptCount val="1"/>
                  <c:pt idx="0">
                    <c:v>5.6</c:v>
                  </c:pt>
                </c:numCache>
              </c:numRef>
            </c:plus>
            <c:minus>
              <c:numLit>
                <c:formatCode>General</c:formatCode>
                <c:ptCount val="1"/>
                <c:pt idx="0">
                  <c:v>1</c:v>
                </c:pt>
              </c:numLit>
            </c:minus>
          </c:errBars>
          <c:cat>
            <c:strRef>
              <c:f>Sheet1!$B$1:$D$1</c:f>
              <c:strCache>
                <c:ptCount val="3"/>
                <c:pt idx="0">
                  <c:v>Day 1</c:v>
                </c:pt>
                <c:pt idx="1">
                  <c:v>Wk 6</c:v>
                </c:pt>
                <c:pt idx="2">
                  <c:v>Wk 12</c:v>
                </c:pt>
              </c:strCache>
            </c:strRef>
          </c:cat>
          <c:val>
            <c:numRef>
              <c:f>Sheet1!$B$2:$D$2</c:f>
              <c:numCache>
                <c:formatCode>General</c:formatCode>
                <c:ptCount val="3"/>
                <c:pt idx="0">
                  <c:v>17.100000000000001</c:v>
                </c:pt>
                <c:pt idx="1">
                  <c:v>7.2</c:v>
                </c:pt>
                <c:pt idx="2">
                  <c:v>5.9</c:v>
                </c:pt>
              </c:numCache>
            </c:numRef>
          </c:val>
          <c:extLst>
            <c:ext xmlns:c16="http://schemas.microsoft.com/office/drawing/2014/chart" uri="{C3380CC4-5D6E-409C-BE32-E72D297353CC}">
              <c16:uniqueId val="{00000000-6793-4681-99E1-F288C99E335A}"/>
            </c:ext>
          </c:extLst>
        </c:ser>
        <c:dLbls>
          <c:showLegendKey val="0"/>
          <c:showVal val="0"/>
          <c:showCatName val="0"/>
          <c:showSerName val="0"/>
          <c:showPercent val="0"/>
          <c:showBubbleSize val="0"/>
        </c:dLbls>
        <c:gapWidth val="86"/>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crossAx val="223811328"/>
        <c:crosses val="autoZero"/>
        <c:auto val="1"/>
        <c:lblAlgn val="ctr"/>
        <c:lblOffset val="100"/>
        <c:noMultiLvlLbl val="0"/>
      </c:catAx>
      <c:valAx>
        <c:axId val="223811328"/>
        <c:scaling>
          <c:orientation val="minMax"/>
        </c:scaling>
        <c:delete val="0"/>
        <c:axPos val="l"/>
        <c:numFmt formatCode="General" sourceLinked="1"/>
        <c:majorTickMark val="out"/>
        <c:minorTickMark val="none"/>
        <c:tickLblPos val="nextTo"/>
        <c:spPr>
          <a:ln w="12700">
            <a:solidFill>
              <a:sysClr val="windowText" lastClr="000000"/>
            </a:solidFill>
          </a:ln>
        </c:spPr>
        <c:txPr>
          <a:bodyPr/>
          <a:lstStyle/>
          <a:p>
            <a:pPr>
              <a:defRPr sz="1050"/>
            </a:pPr>
            <a:endParaRPr lang="en-US"/>
          </a:p>
        </c:txPr>
        <c:crossAx val="223810936"/>
        <c:crosses val="autoZero"/>
        <c:crossBetween val="between"/>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80936618070478"/>
          <c:y val="8.4027003998164776E-2"/>
          <c:w val="0.77912909260594909"/>
          <c:h val="0.71547486399685389"/>
        </c:manualLayout>
      </c:layout>
      <c:barChart>
        <c:barDir val="col"/>
        <c:grouping val="stacked"/>
        <c:varyColors val="0"/>
        <c:ser>
          <c:idx val="0"/>
          <c:order val="0"/>
          <c:tx>
            <c:strRef>
              <c:f>Sheet1!$A$2</c:f>
              <c:strCache>
                <c:ptCount val="1"/>
                <c:pt idx="0">
                  <c:v>Worsened</c:v>
                </c:pt>
              </c:strCache>
            </c:strRef>
          </c:tx>
          <c:spPr>
            <a:solidFill>
              <a:srgbClr val="004B87"/>
            </a:solidFill>
          </c:spPr>
          <c:invertIfNegative val="0"/>
          <c:cat>
            <c:strRef>
              <c:f>Sheet1!$B$1:$F$1</c:f>
              <c:strCache>
                <c:ptCount val="5"/>
                <c:pt idx="0">
                  <c:v>NAS</c:v>
                </c:pt>
                <c:pt idx="1">
                  <c:v>Steatosis</c:v>
                </c:pt>
                <c:pt idx="2">
                  <c:v>Inflammation</c:v>
                </c:pt>
                <c:pt idx="3">
                  <c:v>Ballooning</c:v>
                </c:pt>
                <c:pt idx="4">
                  <c:v>Fibrosis</c:v>
                </c:pt>
              </c:strCache>
            </c:strRef>
          </c:cat>
          <c:val>
            <c:numRef>
              <c:f>Sheet1!$B$2:$F$2</c:f>
              <c:numCache>
                <c:formatCode>0</c:formatCode>
                <c:ptCount val="5"/>
                <c:pt idx="0">
                  <c:v>5</c:v>
                </c:pt>
                <c:pt idx="1">
                  <c:v>0</c:v>
                </c:pt>
                <c:pt idx="2">
                  <c:v>5</c:v>
                </c:pt>
                <c:pt idx="3">
                  <c:v>5</c:v>
                </c:pt>
                <c:pt idx="4">
                  <c:v>11</c:v>
                </c:pt>
              </c:numCache>
            </c:numRef>
          </c:val>
          <c:extLst>
            <c:ext xmlns:c16="http://schemas.microsoft.com/office/drawing/2014/chart" uri="{C3380CC4-5D6E-409C-BE32-E72D297353CC}">
              <c16:uniqueId val="{00000000-6793-4681-99E1-F288C99E335A}"/>
            </c:ext>
          </c:extLst>
        </c:ser>
        <c:ser>
          <c:idx val="1"/>
          <c:order val="1"/>
          <c:tx>
            <c:strRef>
              <c:f>Sheet1!$A$3</c:f>
              <c:strCache>
                <c:ptCount val="1"/>
                <c:pt idx="0">
                  <c:v>No change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NAS</c:v>
                </c:pt>
                <c:pt idx="1">
                  <c:v>Steatosis</c:v>
                </c:pt>
                <c:pt idx="2">
                  <c:v>Inflammation</c:v>
                </c:pt>
                <c:pt idx="3">
                  <c:v>Ballooning</c:v>
                </c:pt>
                <c:pt idx="4">
                  <c:v>Fibrosis</c:v>
                </c:pt>
              </c:strCache>
            </c:strRef>
          </c:cat>
          <c:val>
            <c:numRef>
              <c:f>Sheet1!$B$3:$F$3</c:f>
              <c:numCache>
                <c:formatCode>0</c:formatCode>
                <c:ptCount val="5"/>
                <c:pt idx="0">
                  <c:v>11</c:v>
                </c:pt>
                <c:pt idx="1">
                  <c:v>26</c:v>
                </c:pt>
                <c:pt idx="2">
                  <c:v>53</c:v>
                </c:pt>
                <c:pt idx="3">
                  <c:v>42</c:v>
                </c:pt>
                <c:pt idx="4">
                  <c:v>47</c:v>
                </c:pt>
              </c:numCache>
            </c:numRef>
          </c:val>
          <c:extLst>
            <c:ext xmlns:c16="http://schemas.microsoft.com/office/drawing/2014/chart" uri="{C3380CC4-5D6E-409C-BE32-E72D297353CC}">
              <c16:uniqueId val="{00000000-D5D5-4EE4-92F1-F6D4901FECD1}"/>
            </c:ext>
          </c:extLst>
        </c:ser>
        <c:ser>
          <c:idx val="2"/>
          <c:order val="2"/>
          <c:tx>
            <c:strRef>
              <c:f>Sheet1!$A$4</c:f>
              <c:strCache>
                <c:ptCount val="1"/>
                <c:pt idx="0">
                  <c:v>Improved</c:v>
                </c:pt>
              </c:strCache>
            </c:strRef>
          </c:tx>
          <c:spPr>
            <a:solidFill>
              <a:srgbClr val="0B949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NAS</c:v>
                </c:pt>
                <c:pt idx="1">
                  <c:v>Steatosis</c:v>
                </c:pt>
                <c:pt idx="2">
                  <c:v>Inflammation</c:v>
                </c:pt>
                <c:pt idx="3">
                  <c:v>Ballooning</c:v>
                </c:pt>
                <c:pt idx="4">
                  <c:v>Fibrosis</c:v>
                </c:pt>
              </c:strCache>
            </c:strRef>
          </c:cat>
          <c:val>
            <c:numRef>
              <c:f>Sheet1!$B$4:$F$4</c:f>
              <c:numCache>
                <c:formatCode>0</c:formatCode>
                <c:ptCount val="5"/>
                <c:pt idx="0">
                  <c:v>84</c:v>
                </c:pt>
                <c:pt idx="1">
                  <c:v>74</c:v>
                </c:pt>
                <c:pt idx="2">
                  <c:v>42</c:v>
                </c:pt>
                <c:pt idx="3">
                  <c:v>53</c:v>
                </c:pt>
                <c:pt idx="4">
                  <c:v>42</c:v>
                </c:pt>
              </c:numCache>
            </c:numRef>
          </c:val>
          <c:extLst>
            <c:ext xmlns:c16="http://schemas.microsoft.com/office/drawing/2014/chart" uri="{C3380CC4-5D6E-409C-BE32-E72D297353CC}">
              <c16:uniqueId val="{00000002-D5D5-4EE4-92F1-F6D4901FECD1}"/>
            </c:ext>
          </c:extLst>
        </c:ser>
        <c:dLbls>
          <c:showLegendKey val="0"/>
          <c:showVal val="0"/>
          <c:showCatName val="0"/>
          <c:showSerName val="0"/>
          <c:showPercent val="0"/>
          <c:showBubbleSize val="0"/>
        </c:dLbls>
        <c:gapWidth val="86"/>
        <c:overlap val="100"/>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1000"/>
            </a:pPr>
            <a:endParaRPr lang="en-US"/>
          </a:p>
        </c:txPr>
        <c:crossAx val="223811328"/>
        <c:crosses val="autoZero"/>
        <c:auto val="1"/>
        <c:lblAlgn val="ctr"/>
        <c:lblOffset val="100"/>
        <c:noMultiLvlLbl val="0"/>
      </c:catAx>
      <c:valAx>
        <c:axId val="223811328"/>
        <c:scaling>
          <c:orientation val="minMax"/>
          <c:max val="100"/>
        </c:scaling>
        <c:delete val="0"/>
        <c:axPos val="l"/>
        <c:numFmt formatCode="General" sourceLinked="0"/>
        <c:majorTickMark val="out"/>
        <c:minorTickMark val="none"/>
        <c:tickLblPos val="nextTo"/>
        <c:spPr>
          <a:ln w="12700">
            <a:solidFill>
              <a:sysClr val="windowText" lastClr="000000"/>
            </a:solidFill>
          </a:ln>
        </c:spPr>
        <c:txPr>
          <a:bodyPr/>
          <a:lstStyle/>
          <a:p>
            <a:pPr>
              <a:defRPr sz="1050"/>
            </a:pPr>
            <a:endParaRPr lang="en-US"/>
          </a:p>
        </c:txPr>
        <c:crossAx val="223810936"/>
        <c:crosses val="autoZero"/>
        <c:crossBetween val="between"/>
        <c:majorUnit val="25"/>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80924929896102"/>
          <c:y val="8.402708672119609E-2"/>
          <c:w val="0.77912909260594909"/>
          <c:h val="0.71547486399685389"/>
        </c:manualLayout>
      </c:layout>
      <c:barChart>
        <c:barDir val="col"/>
        <c:grouping val="clustered"/>
        <c:varyColors val="0"/>
        <c:ser>
          <c:idx val="0"/>
          <c:order val="0"/>
          <c:tx>
            <c:strRef>
              <c:f>Sheet1!$B$1</c:f>
              <c:strCache>
                <c:ptCount val="1"/>
                <c:pt idx="0">
                  <c:v>PBO</c:v>
                </c:pt>
              </c:strCache>
            </c:strRef>
          </c:tx>
          <c:spPr>
            <a:solidFill>
              <a:srgbClr val="FFFFFF">
                <a:lumMod val="65000"/>
              </a:srgbClr>
            </a:solidFill>
          </c:spPr>
          <c:invertIfNegative val="0"/>
          <c:dLbls>
            <c:dLbl>
              <c:idx val="0"/>
              <c:layout>
                <c:manualLayout>
                  <c:x val="-4.752172341458946E-3"/>
                  <c:y val="1.467833073862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02-48E3-8423-903BBFE249E7}"/>
                </c:ext>
              </c:extLst>
            </c:dLbl>
            <c:dLbl>
              <c:idx val="1"/>
              <c:spPr>
                <a:noFill/>
                <a:ln>
                  <a:noFill/>
                </a:ln>
                <a:effectLst/>
              </c:spPr>
              <c:txPr>
                <a:bodyPr wrap="square" lIns="38100" tIns="19050" rIns="38100" bIns="19050" anchor="ctr">
                  <a:noAutofit/>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02-48E3-8423-903BBFE249E7}"/>
                </c:ext>
              </c:extLst>
            </c:dLbl>
            <c:dLbl>
              <c:idx val="2"/>
              <c:layout>
                <c:manualLayout>
                  <c:x val="-1.4256704117776131E-2"/>
                  <c:y val="1.1008748053965404E-2"/>
                </c:manualLayout>
              </c:layout>
              <c:spPr>
                <a:noFill/>
                <a:ln>
                  <a:noFill/>
                </a:ln>
                <a:effectLst/>
              </c:spPr>
              <c:txPr>
                <a:bodyPr wrap="square" lIns="38100" tIns="19050" rIns="38100" bIns="19050" anchor="ctr">
                  <a:noAutofit/>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357190485776776E-2"/>
                      <c:h val="8.4400401747068088E-2"/>
                    </c:manualLayout>
                  </c15:layout>
                </c:ext>
                <c:ext xmlns:c16="http://schemas.microsoft.com/office/drawing/2014/chart" uri="{C3380CC4-5D6E-409C-BE32-E72D297353CC}">
                  <c16:uniqueId val="{0000000F-5F02-48E3-8423-903BBFE249E7}"/>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 population</c:v>
                </c:pt>
                <c:pt idx="1">
                  <c:v>No OV</c:v>
                </c:pt>
                <c:pt idx="2">
                  <c:v>OV</c:v>
                </c:pt>
              </c:strCache>
            </c:strRef>
          </c:cat>
          <c:val>
            <c:numRef>
              <c:f>Sheet1!$B$2:$B$4</c:f>
              <c:numCache>
                <c:formatCode>General</c:formatCode>
                <c:ptCount val="3"/>
                <c:pt idx="0">
                  <c:v>17</c:v>
                </c:pt>
                <c:pt idx="1">
                  <c:v>12</c:v>
                </c:pt>
                <c:pt idx="2">
                  <c:v>22</c:v>
                </c:pt>
              </c:numCache>
            </c:numRef>
          </c:val>
          <c:extLst>
            <c:ext xmlns:c16="http://schemas.microsoft.com/office/drawing/2014/chart" uri="{C3380CC4-5D6E-409C-BE32-E72D297353CC}">
              <c16:uniqueId val="{00000000-5F02-48E3-8423-903BBFE249E7}"/>
            </c:ext>
          </c:extLst>
        </c:ser>
        <c:ser>
          <c:idx val="1"/>
          <c:order val="1"/>
          <c:tx>
            <c:strRef>
              <c:f>Sheet1!$C$1</c:f>
              <c:strCache>
                <c:ptCount val="1"/>
                <c:pt idx="0">
                  <c:v>GR2</c:v>
                </c:pt>
              </c:strCache>
            </c:strRef>
          </c:tx>
          <c:spPr>
            <a:solidFill>
              <a:srgbClr val="0B9490"/>
            </a:solidFill>
          </c:spPr>
          <c:invertIfNegative val="0"/>
          <c:dLbls>
            <c:dLbl>
              <c:idx val="0"/>
              <c:layout>
                <c:manualLayout>
                  <c:x val="-1.6733292400450087E-2"/>
                  <c:y val="1.467833073862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02-48E3-8423-903BBFE249E7}"/>
                </c:ext>
              </c:extLst>
            </c:dLbl>
            <c:dLbl>
              <c:idx val="1"/>
              <c:layout>
                <c:manualLayout>
                  <c:x val="-2.4767424195367418E-3"/>
                  <c:y val="2.2017496107930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02-48E3-8423-903BBFE249E7}"/>
                </c:ext>
              </c:extLst>
            </c:dLbl>
            <c:dLbl>
              <c:idx val="2"/>
              <c:layout>
                <c:manualLayout>
                  <c:x val="-1.6733292400450087E-2"/>
                  <c:y val="2.9356661477241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02-48E3-8423-903BBFE249E7}"/>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 population</c:v>
                </c:pt>
                <c:pt idx="1">
                  <c:v>No OV</c:v>
                </c:pt>
                <c:pt idx="2">
                  <c:v>OV</c:v>
                </c:pt>
              </c:strCache>
            </c:strRef>
          </c:cat>
          <c:val>
            <c:numRef>
              <c:f>Sheet1!$C$2:$C$4</c:f>
              <c:numCache>
                <c:formatCode>General</c:formatCode>
                <c:ptCount val="3"/>
                <c:pt idx="0">
                  <c:v>30</c:v>
                </c:pt>
                <c:pt idx="1">
                  <c:v>43</c:v>
                </c:pt>
                <c:pt idx="2">
                  <c:v>22</c:v>
                </c:pt>
              </c:numCache>
            </c:numRef>
          </c:val>
          <c:extLst>
            <c:ext xmlns:c16="http://schemas.microsoft.com/office/drawing/2014/chart" uri="{C3380CC4-5D6E-409C-BE32-E72D297353CC}">
              <c16:uniqueId val="{00000001-5F02-48E3-8423-903BBFE249E7}"/>
            </c:ext>
          </c:extLst>
        </c:ser>
        <c:ser>
          <c:idx val="2"/>
          <c:order val="2"/>
          <c:tx>
            <c:strRef>
              <c:f>Sheet1!$D$1</c:f>
              <c:strCache>
                <c:ptCount val="1"/>
                <c:pt idx="0">
                  <c:v>GR8</c:v>
                </c:pt>
              </c:strCache>
            </c:strRef>
          </c:tx>
          <c:spPr>
            <a:solidFill>
              <a:srgbClr val="004B87"/>
            </a:solidFill>
          </c:spPr>
          <c:invertIfNegative val="0"/>
          <c:dLbls>
            <c:dLbl>
              <c:idx val="0"/>
              <c:layout>
                <c:manualLayout>
                  <c:x val="0"/>
                  <c:y val="1.4678330738620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02-48E3-8423-903BBFE249E7}"/>
                </c:ext>
              </c:extLst>
            </c:dLbl>
            <c:dLbl>
              <c:idx val="1"/>
              <c:layout>
                <c:manualLayout>
                  <c:x val="0"/>
                  <c:y val="2.2017496107930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02-48E3-8423-903BBFE249E7}"/>
                </c:ext>
              </c:extLst>
            </c:dLbl>
            <c:dLbl>
              <c:idx val="2"/>
              <c:layout>
                <c:manualLayout>
                  <c:x val="0"/>
                  <c:y val="1.4678330738620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02-48E3-8423-903BBFE249E7}"/>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 population</c:v>
                </c:pt>
                <c:pt idx="1">
                  <c:v>No OV</c:v>
                </c:pt>
                <c:pt idx="2">
                  <c:v>OV</c:v>
                </c:pt>
              </c:strCache>
            </c:strRef>
          </c:cat>
          <c:val>
            <c:numRef>
              <c:f>Sheet1!$D$2:$D$4</c:f>
              <c:numCache>
                <c:formatCode>General</c:formatCode>
                <c:ptCount val="3"/>
                <c:pt idx="0">
                  <c:v>22</c:v>
                </c:pt>
                <c:pt idx="1">
                  <c:v>18</c:v>
                </c:pt>
                <c:pt idx="2">
                  <c:v>24</c:v>
                </c:pt>
              </c:numCache>
            </c:numRef>
          </c:val>
          <c:extLst>
            <c:ext xmlns:c16="http://schemas.microsoft.com/office/drawing/2014/chart" uri="{C3380CC4-5D6E-409C-BE32-E72D297353CC}">
              <c16:uniqueId val="{00000002-5F02-48E3-8423-903BBFE249E7}"/>
            </c:ext>
          </c:extLst>
        </c:ser>
        <c:dLbls>
          <c:showLegendKey val="0"/>
          <c:showVal val="0"/>
          <c:showCatName val="0"/>
          <c:showSerName val="0"/>
          <c:showPercent val="0"/>
          <c:showBubbleSize val="0"/>
        </c:dLbls>
        <c:gapWidth val="86"/>
        <c:axId val="223810936"/>
        <c:axId val="223811328"/>
      </c:barChart>
      <c:catAx>
        <c:axId val="223810936"/>
        <c:scaling>
          <c:orientation val="minMax"/>
        </c:scaling>
        <c:delete val="0"/>
        <c:axPos val="b"/>
        <c:numFmt formatCode="General" sourceLinked="0"/>
        <c:majorTickMark val="out"/>
        <c:minorTickMark val="none"/>
        <c:tickLblPos val="nextTo"/>
        <c:spPr>
          <a:ln w="12700">
            <a:solidFill>
              <a:sysClr val="windowText" lastClr="000000"/>
            </a:solidFill>
          </a:ln>
        </c:spPr>
        <c:txPr>
          <a:bodyPr/>
          <a:lstStyle/>
          <a:p>
            <a:pPr>
              <a:defRPr sz="1000"/>
            </a:pPr>
            <a:endParaRPr lang="en-US"/>
          </a:p>
        </c:txPr>
        <c:crossAx val="223811328"/>
        <c:crosses val="autoZero"/>
        <c:auto val="1"/>
        <c:lblAlgn val="ctr"/>
        <c:lblOffset val="0"/>
        <c:noMultiLvlLbl val="0"/>
      </c:catAx>
      <c:valAx>
        <c:axId val="223811328"/>
        <c:scaling>
          <c:orientation val="minMax"/>
        </c:scaling>
        <c:delete val="0"/>
        <c:axPos val="l"/>
        <c:numFmt formatCode="General" sourceLinked="1"/>
        <c:majorTickMark val="out"/>
        <c:minorTickMark val="none"/>
        <c:tickLblPos val="nextTo"/>
        <c:spPr>
          <a:ln w="12700">
            <a:solidFill>
              <a:sysClr val="windowText" lastClr="000000"/>
            </a:solidFill>
          </a:ln>
        </c:spPr>
        <c:txPr>
          <a:bodyPr/>
          <a:lstStyle/>
          <a:p>
            <a:pPr>
              <a:defRPr sz="1050"/>
            </a:pPr>
            <a:endParaRPr lang="en-US"/>
          </a:p>
        </c:txPr>
        <c:crossAx val="223810936"/>
        <c:crosses val="autoZero"/>
        <c:crossBetween val="between"/>
      </c:valAx>
    </c:plotArea>
    <c:plotVisOnly val="1"/>
    <c:dispBlanksAs val="gap"/>
    <c:showDLblsOverMax val="0"/>
  </c:chart>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0.13661</cdr:x>
      <cdr:y>0.60186</cdr:y>
    </cdr:from>
    <cdr:to>
      <cdr:x>0.96476</cdr:x>
      <cdr:y>0.60186</cdr:y>
    </cdr:to>
    <cdr:cxnSp macro="">
      <cdr:nvCxnSpPr>
        <cdr:cNvPr id="3" name="Straight Connector 2">
          <a:extLst xmlns:a="http://schemas.openxmlformats.org/drawingml/2006/main">
            <a:ext uri="{FF2B5EF4-FFF2-40B4-BE49-F238E27FC236}">
              <a16:creationId xmlns:a16="http://schemas.microsoft.com/office/drawing/2014/main" id="{F7A6840B-ABF9-4295-9CA0-E73C1D349542}"/>
            </a:ext>
          </a:extLst>
        </cdr:cNvPr>
        <cdr:cNvCxnSpPr/>
      </cdr:nvCxnSpPr>
      <cdr:spPr>
        <a:xfrm xmlns:a="http://schemas.openxmlformats.org/drawingml/2006/main">
          <a:off x="558272" y="1463367"/>
          <a:ext cx="3384376"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0.20689</cdr:x>
      <cdr:y>0.54533</cdr:y>
    </cdr:from>
    <cdr:to>
      <cdr:x>0.2924</cdr:x>
      <cdr:y>0.58252</cdr:y>
    </cdr:to>
    <cdr:grpSp>
      <cdr:nvGrpSpPr>
        <cdr:cNvPr id="6" name="Group 5">
          <a:extLst xmlns:a="http://schemas.openxmlformats.org/drawingml/2006/main">
            <a:ext uri="{FF2B5EF4-FFF2-40B4-BE49-F238E27FC236}">
              <a16:creationId xmlns:a16="http://schemas.microsoft.com/office/drawing/2014/main" id="{9B8F0B4E-55A7-4022-8F22-6AA4FF4EC0BD}"/>
            </a:ext>
          </a:extLst>
        </cdr:cNvPr>
        <cdr:cNvGrpSpPr/>
      </cdr:nvGrpSpPr>
      <cdr:grpSpPr>
        <a:xfrm xmlns:a="http://schemas.openxmlformats.org/drawingml/2006/main">
          <a:off x="696884" y="1098723"/>
          <a:ext cx="288030" cy="74930"/>
          <a:chOff x="696876" y="1067401"/>
          <a:chExt cx="288032" cy="74917"/>
        </a:xfrm>
      </cdr:grpSpPr>
      <cdr:cxnSp macro="">
        <cdr:nvCxnSpPr>
          <cdr:cNvPr id="3" name="Straight Connector 2">
            <a:extLst xmlns:a="http://schemas.openxmlformats.org/drawingml/2006/main">
              <a:ext uri="{FF2B5EF4-FFF2-40B4-BE49-F238E27FC236}">
                <a16:creationId xmlns:a16="http://schemas.microsoft.com/office/drawing/2014/main" id="{C3FBD7F6-F24F-4EC7-ABA3-EC01B721281F}"/>
              </a:ext>
            </a:extLst>
          </cdr:cNvPr>
          <cdr:cNvCxnSpPr/>
        </cdr:nvCxnSpPr>
        <cdr:spPr>
          <a:xfrm xmlns:a="http://schemas.openxmlformats.org/drawingml/2006/main" flipV="1">
            <a:off x="840892" y="1067401"/>
            <a:ext cx="0" cy="7491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E51CDE76-BD9D-4C83-B7AC-6E38D591FEA7}"/>
              </a:ext>
            </a:extLst>
          </cdr:cNvPr>
          <cdr:cNvCxnSpPr/>
        </cdr:nvCxnSpPr>
        <cdr:spPr>
          <a:xfrm xmlns:a="http://schemas.openxmlformats.org/drawingml/2006/main">
            <a:off x="696876" y="1067401"/>
            <a:ext cx="288032"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0.49267</cdr:x>
      <cdr:y>0.27018</cdr:y>
    </cdr:from>
    <cdr:to>
      <cdr:x>0.57818</cdr:x>
      <cdr:y>0.34987</cdr:y>
    </cdr:to>
    <cdr:grpSp>
      <cdr:nvGrpSpPr>
        <cdr:cNvPr id="7" name="Group 6">
          <a:extLst xmlns:a="http://schemas.openxmlformats.org/drawingml/2006/main">
            <a:ext uri="{FF2B5EF4-FFF2-40B4-BE49-F238E27FC236}">
              <a16:creationId xmlns:a16="http://schemas.microsoft.com/office/drawing/2014/main" id="{84028756-41BD-4E01-AF29-9A6A9FE28103}"/>
            </a:ext>
          </a:extLst>
        </cdr:cNvPr>
        <cdr:cNvGrpSpPr/>
      </cdr:nvGrpSpPr>
      <cdr:grpSpPr>
        <a:xfrm xmlns:a="http://schemas.openxmlformats.org/drawingml/2006/main">
          <a:off x="1659499" y="544355"/>
          <a:ext cx="288030" cy="160558"/>
          <a:chOff x="696876" y="1067401"/>
          <a:chExt cx="288032" cy="74917"/>
        </a:xfrm>
      </cdr:grpSpPr>
      <cdr:cxnSp macro="">
        <cdr:nvCxnSpPr>
          <cdr:cNvPr id="8" name="Straight Connector 7">
            <a:extLst xmlns:a="http://schemas.openxmlformats.org/drawingml/2006/main">
              <a:ext uri="{FF2B5EF4-FFF2-40B4-BE49-F238E27FC236}">
                <a16:creationId xmlns:a16="http://schemas.microsoft.com/office/drawing/2014/main" id="{1EA78E2C-5B2A-44FB-81E7-AF0F4D403A2D}"/>
              </a:ext>
            </a:extLst>
          </cdr:cNvPr>
          <cdr:cNvCxnSpPr/>
        </cdr:nvCxnSpPr>
        <cdr:spPr>
          <a:xfrm xmlns:a="http://schemas.openxmlformats.org/drawingml/2006/main" flipV="1">
            <a:off x="840892" y="1067401"/>
            <a:ext cx="0" cy="7491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9" name="Straight Connector 8">
            <a:extLst xmlns:a="http://schemas.openxmlformats.org/drawingml/2006/main">
              <a:ext uri="{FF2B5EF4-FFF2-40B4-BE49-F238E27FC236}">
                <a16:creationId xmlns:a16="http://schemas.microsoft.com/office/drawing/2014/main" id="{AB4DE612-70BA-4080-9BE7-84CC9E25C19C}"/>
              </a:ext>
            </a:extLst>
          </cdr:cNvPr>
          <cdr:cNvCxnSpPr/>
        </cdr:nvCxnSpPr>
        <cdr:spPr>
          <a:xfrm xmlns:a="http://schemas.openxmlformats.org/drawingml/2006/main">
            <a:off x="696876" y="1067401"/>
            <a:ext cx="288032"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0.77403</cdr:x>
      <cdr:y>0.40378</cdr:y>
    </cdr:from>
    <cdr:to>
      <cdr:x>0.85955</cdr:x>
      <cdr:y>0.42647</cdr:y>
    </cdr:to>
    <cdr:grpSp>
      <cdr:nvGrpSpPr>
        <cdr:cNvPr id="10" name="Group 9">
          <a:extLst xmlns:a="http://schemas.openxmlformats.org/drawingml/2006/main">
            <a:ext uri="{FF2B5EF4-FFF2-40B4-BE49-F238E27FC236}">
              <a16:creationId xmlns:a16="http://schemas.microsoft.com/office/drawing/2014/main" id="{3031B833-280F-4D12-8929-CB4F0FF13423}"/>
            </a:ext>
          </a:extLst>
        </cdr:cNvPr>
        <cdr:cNvGrpSpPr/>
      </cdr:nvGrpSpPr>
      <cdr:grpSpPr>
        <a:xfrm xmlns:a="http://schemas.openxmlformats.org/drawingml/2006/main">
          <a:off x="2607226" y="813530"/>
          <a:ext cx="288064" cy="45716"/>
          <a:chOff x="696876" y="1067401"/>
          <a:chExt cx="288032" cy="74917"/>
        </a:xfrm>
      </cdr:grpSpPr>
      <cdr:cxnSp macro="">
        <cdr:nvCxnSpPr>
          <cdr:cNvPr id="11" name="Straight Connector 10">
            <a:extLst xmlns:a="http://schemas.openxmlformats.org/drawingml/2006/main">
              <a:ext uri="{FF2B5EF4-FFF2-40B4-BE49-F238E27FC236}">
                <a16:creationId xmlns:a16="http://schemas.microsoft.com/office/drawing/2014/main" id="{7EA7E957-3BED-4473-A66F-187E3AA6A552}"/>
              </a:ext>
            </a:extLst>
          </cdr:cNvPr>
          <cdr:cNvCxnSpPr/>
        </cdr:nvCxnSpPr>
        <cdr:spPr>
          <a:xfrm xmlns:a="http://schemas.openxmlformats.org/drawingml/2006/main" flipV="1">
            <a:off x="840892" y="1067401"/>
            <a:ext cx="0" cy="7491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Straight Connector 11">
            <a:extLst xmlns:a="http://schemas.openxmlformats.org/drawingml/2006/main">
              <a:ext uri="{FF2B5EF4-FFF2-40B4-BE49-F238E27FC236}">
                <a16:creationId xmlns:a16="http://schemas.microsoft.com/office/drawing/2014/main" id="{E670C0B4-9763-4201-9A1B-0DDBC001EEB6}"/>
              </a:ext>
            </a:extLst>
          </cdr:cNvPr>
          <cdr:cNvCxnSpPr/>
        </cdr:nvCxnSpPr>
        <cdr:spPr>
          <a:xfrm xmlns:a="http://schemas.openxmlformats.org/drawingml/2006/main">
            <a:off x="696876" y="1067401"/>
            <a:ext cx="288032"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0.76094</cdr:x>
      <cdr:y>0.27861</cdr:y>
    </cdr:from>
    <cdr:to>
      <cdr:x>0.86783</cdr:x>
      <cdr:y>0.39518</cdr:y>
    </cdr:to>
    <cdr:sp macro="" textlink="">
      <cdr:nvSpPr>
        <cdr:cNvPr id="13" name="TextBox 12">
          <a:extLst xmlns:a="http://schemas.openxmlformats.org/drawingml/2006/main">
            <a:ext uri="{FF2B5EF4-FFF2-40B4-BE49-F238E27FC236}">
              <a16:creationId xmlns:a16="http://schemas.microsoft.com/office/drawing/2014/main" id="{A4BC9A7E-4507-433B-87EA-2371CD70BE82}"/>
            </a:ext>
          </a:extLst>
        </cdr:cNvPr>
        <cdr:cNvSpPr txBox="1"/>
      </cdr:nvSpPr>
      <cdr:spPr>
        <a:xfrm xmlns:a="http://schemas.openxmlformats.org/drawingml/2006/main">
          <a:off x="2563129" y="561330"/>
          <a:ext cx="360040" cy="234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a:t>
          </a:r>
        </a:p>
      </cdr:txBody>
    </cdr:sp>
  </cdr:relSizeAnchor>
  <cdr:relSizeAnchor xmlns:cdr="http://schemas.openxmlformats.org/drawingml/2006/chartDrawing">
    <cdr:from>
      <cdr:x>0.48382</cdr:x>
      <cdr:y>0.15332</cdr:y>
    </cdr:from>
    <cdr:to>
      <cdr:x>0.59071</cdr:x>
      <cdr:y>0.2699</cdr:y>
    </cdr:to>
    <cdr:sp macro="" textlink="">
      <cdr:nvSpPr>
        <cdr:cNvPr id="14" name="TextBox 13">
          <a:extLst xmlns:a="http://schemas.openxmlformats.org/drawingml/2006/main">
            <a:ext uri="{FF2B5EF4-FFF2-40B4-BE49-F238E27FC236}">
              <a16:creationId xmlns:a16="http://schemas.microsoft.com/office/drawing/2014/main" id="{AF2FC972-8075-46EF-A98E-3E9296E42A97}"/>
            </a:ext>
          </a:extLst>
        </cdr:cNvPr>
        <cdr:cNvSpPr txBox="1"/>
      </cdr:nvSpPr>
      <cdr:spPr>
        <a:xfrm xmlns:a="http://schemas.openxmlformats.org/drawingml/2006/main">
          <a:off x="1629679" y="308917"/>
          <a:ext cx="360040" cy="234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0.30022</cdr:x>
      <cdr:y>0.65643</cdr:y>
    </cdr:from>
    <cdr:to>
      <cdr:x>0.38573</cdr:x>
      <cdr:y>0.69362</cdr:y>
    </cdr:to>
    <cdr:grpSp>
      <cdr:nvGrpSpPr>
        <cdr:cNvPr id="6" name="Group 5">
          <a:extLst xmlns:a="http://schemas.openxmlformats.org/drawingml/2006/main">
            <a:ext uri="{FF2B5EF4-FFF2-40B4-BE49-F238E27FC236}">
              <a16:creationId xmlns:a16="http://schemas.microsoft.com/office/drawing/2014/main" id="{9B8F0B4E-55A7-4022-8F22-6AA4FF4EC0BD}"/>
            </a:ext>
          </a:extLst>
        </cdr:cNvPr>
        <cdr:cNvGrpSpPr/>
      </cdr:nvGrpSpPr>
      <cdr:grpSpPr>
        <a:xfrm xmlns:a="http://schemas.openxmlformats.org/drawingml/2006/main">
          <a:off x="674070" y="1322566"/>
          <a:ext cx="191992" cy="74930"/>
          <a:chOff x="696876" y="1067401"/>
          <a:chExt cx="288032" cy="74917"/>
        </a:xfrm>
      </cdr:grpSpPr>
      <cdr:cxnSp macro="">
        <cdr:nvCxnSpPr>
          <cdr:cNvPr id="3" name="Straight Connector 2">
            <a:extLst xmlns:a="http://schemas.openxmlformats.org/drawingml/2006/main">
              <a:ext uri="{FF2B5EF4-FFF2-40B4-BE49-F238E27FC236}">
                <a16:creationId xmlns:a16="http://schemas.microsoft.com/office/drawing/2014/main" id="{C3FBD7F6-F24F-4EC7-ABA3-EC01B721281F}"/>
              </a:ext>
            </a:extLst>
          </cdr:cNvPr>
          <cdr:cNvCxnSpPr/>
        </cdr:nvCxnSpPr>
        <cdr:spPr>
          <a:xfrm xmlns:a="http://schemas.openxmlformats.org/drawingml/2006/main" flipV="1">
            <a:off x="840892" y="1067401"/>
            <a:ext cx="0" cy="7491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Connector 4">
            <a:extLst xmlns:a="http://schemas.openxmlformats.org/drawingml/2006/main">
              <a:ext uri="{FF2B5EF4-FFF2-40B4-BE49-F238E27FC236}">
                <a16:creationId xmlns:a16="http://schemas.microsoft.com/office/drawing/2014/main" id="{E51CDE76-BD9D-4C83-B7AC-6E38D591FEA7}"/>
              </a:ext>
            </a:extLst>
          </cdr:cNvPr>
          <cdr:cNvCxnSpPr/>
        </cdr:nvCxnSpPr>
        <cdr:spPr>
          <a:xfrm xmlns:a="http://schemas.openxmlformats.org/drawingml/2006/main">
            <a:off x="696876" y="1067401"/>
            <a:ext cx="288032"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0.73677</cdr:x>
      <cdr:y>0.24831</cdr:y>
    </cdr:from>
    <cdr:to>
      <cdr:x>0.82228</cdr:x>
      <cdr:y>0.28405</cdr:y>
    </cdr:to>
    <cdr:grpSp>
      <cdr:nvGrpSpPr>
        <cdr:cNvPr id="7" name="Group 6">
          <a:extLst xmlns:a="http://schemas.openxmlformats.org/drawingml/2006/main">
            <a:ext uri="{FF2B5EF4-FFF2-40B4-BE49-F238E27FC236}">
              <a16:creationId xmlns:a16="http://schemas.microsoft.com/office/drawing/2014/main" id="{84028756-41BD-4E01-AF29-9A6A9FE28103}"/>
            </a:ext>
          </a:extLst>
        </cdr:cNvPr>
        <cdr:cNvGrpSpPr/>
      </cdr:nvGrpSpPr>
      <cdr:grpSpPr>
        <a:xfrm xmlns:a="http://schemas.openxmlformats.org/drawingml/2006/main">
          <a:off x="1654236" y="500292"/>
          <a:ext cx="191991" cy="72008"/>
          <a:chOff x="696876" y="1067401"/>
          <a:chExt cx="288032" cy="74917"/>
        </a:xfrm>
      </cdr:grpSpPr>
      <cdr:cxnSp macro="">
        <cdr:nvCxnSpPr>
          <cdr:cNvPr id="8" name="Straight Connector 7">
            <a:extLst xmlns:a="http://schemas.openxmlformats.org/drawingml/2006/main">
              <a:ext uri="{FF2B5EF4-FFF2-40B4-BE49-F238E27FC236}">
                <a16:creationId xmlns:a16="http://schemas.microsoft.com/office/drawing/2014/main" id="{1EA78E2C-5B2A-44FB-81E7-AF0F4D403A2D}"/>
              </a:ext>
            </a:extLst>
          </cdr:cNvPr>
          <cdr:cNvCxnSpPr/>
        </cdr:nvCxnSpPr>
        <cdr:spPr>
          <a:xfrm xmlns:a="http://schemas.openxmlformats.org/drawingml/2006/main" flipV="1">
            <a:off x="840892" y="1067401"/>
            <a:ext cx="0" cy="74917"/>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9" name="Straight Connector 8">
            <a:extLst xmlns:a="http://schemas.openxmlformats.org/drawingml/2006/main">
              <a:ext uri="{FF2B5EF4-FFF2-40B4-BE49-F238E27FC236}">
                <a16:creationId xmlns:a16="http://schemas.microsoft.com/office/drawing/2014/main" id="{AB4DE612-70BA-4080-9BE7-84CC9E25C19C}"/>
              </a:ext>
            </a:extLst>
          </cdr:cNvPr>
          <cdr:cNvCxnSpPr/>
        </cdr:nvCxnSpPr>
        <cdr:spPr>
          <a:xfrm xmlns:a="http://schemas.openxmlformats.org/drawingml/2006/main">
            <a:off x="696876" y="1067401"/>
            <a:ext cx="288032"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0.72636</cdr:x>
      <cdr:y>0.11959</cdr:y>
    </cdr:from>
    <cdr:to>
      <cdr:x>0.83325</cdr:x>
      <cdr:y>0.23616</cdr:y>
    </cdr:to>
    <cdr:sp macro="" textlink="">
      <cdr:nvSpPr>
        <cdr:cNvPr id="13" name="TextBox 12">
          <a:extLst xmlns:a="http://schemas.openxmlformats.org/drawingml/2006/main">
            <a:ext uri="{FF2B5EF4-FFF2-40B4-BE49-F238E27FC236}">
              <a16:creationId xmlns:a16="http://schemas.microsoft.com/office/drawing/2014/main" id="{A4BC9A7E-4507-433B-87EA-2371CD70BE82}"/>
            </a:ext>
          </a:extLst>
        </cdr:cNvPr>
        <cdr:cNvSpPr txBox="1"/>
      </cdr:nvSpPr>
      <cdr:spPr>
        <a:xfrm xmlns:a="http://schemas.openxmlformats.org/drawingml/2006/main">
          <a:off x="1630870" y="240946"/>
          <a:ext cx="239995" cy="2348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aseline="30000" dirty="0">
              <a:solidFill>
                <a:prstClr val="black"/>
              </a:solidFill>
            </a:rPr>
            <a:t>†</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0.40502</cdr:x>
      <cdr:y>0.07032</cdr:y>
    </cdr:from>
    <cdr:to>
      <cdr:x>0.52187</cdr:x>
      <cdr:y>0.20943</cdr:y>
    </cdr:to>
    <cdr:sp macro="" textlink="">
      <cdr:nvSpPr>
        <cdr:cNvPr id="2" name="TextBox 1">
          <a:extLst xmlns:a="http://schemas.openxmlformats.org/drawingml/2006/main">
            <a:ext uri="{FF2B5EF4-FFF2-40B4-BE49-F238E27FC236}">
              <a16:creationId xmlns:a16="http://schemas.microsoft.com/office/drawing/2014/main" id="{79581B9E-159C-4BAD-AD06-E1D5ACECC279}"/>
            </a:ext>
          </a:extLst>
        </cdr:cNvPr>
        <cdr:cNvSpPr txBox="1"/>
      </cdr:nvSpPr>
      <cdr:spPr>
        <a:xfrm xmlns:a="http://schemas.openxmlformats.org/drawingml/2006/main">
          <a:off x="855819" y="101600"/>
          <a:ext cx="246905" cy="200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0.10213</cdr:x>
      <cdr:y>0.17997</cdr:y>
    </cdr:from>
    <cdr:to>
      <cdr:x>0.51792</cdr:x>
      <cdr:y>0.35304</cdr:y>
    </cdr:to>
    <cdr:sp macro="" textlink="">
      <cdr:nvSpPr>
        <cdr:cNvPr id="3" name="ZoneTexte 1"/>
        <cdr:cNvSpPr txBox="1"/>
      </cdr:nvSpPr>
      <cdr:spPr>
        <a:xfrm xmlns:a="http://schemas.openxmlformats.org/drawingml/2006/main">
          <a:off x="137650" y="324838"/>
          <a:ext cx="560406" cy="312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800" dirty="0"/>
            <a:t>(x10</a:t>
          </a:r>
          <a:r>
            <a:rPr lang="fr-FR" sz="800" baseline="30000" dirty="0"/>
            <a:t>-5</a:t>
          </a:r>
          <a:r>
            <a:rPr lang="fr-FR" sz="800" dirty="0"/>
            <a:t>)</a:t>
          </a:r>
        </a:p>
      </cdr:txBody>
    </cdr:sp>
  </cdr:relSizeAnchor>
</c:userShapes>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00.52356" units="1/cm"/>
          <inkml:channelProperty channel="Y" name="resolution" value="100.93458" units="1/cm"/>
          <inkml:channelProperty channel="T" name="resolution" value="1" units="1/dev"/>
        </inkml:channelProperties>
      </inkml:inkSource>
      <inkml:timestamp xml:id="ts0" timeString="2018-04-04T07:49:11.454"/>
    </inkml:context>
    <inkml:brush xml:id="br0">
      <inkml:brushProperty name="width" value="0.03528" units="cm"/>
      <inkml:brushProperty name="height" value="0.03528"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20/04/2018</a:t>
            </a:fld>
            <a:endParaRPr lang="en-GB"/>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GB" sz="1200" kern="1300" dirty="0"/>
              <a:t>CCR, C-C chemokine receptor; </a:t>
            </a:r>
            <a:r>
              <a:rPr lang="en-GB" sz="1200" kern="1300" dirty="0" err="1"/>
              <a:t>MoA</a:t>
            </a:r>
            <a:r>
              <a:rPr lang="en-GB" sz="1200" kern="1300" dirty="0"/>
              <a:t>, mode of action; NAS, </a:t>
            </a:r>
            <a:r>
              <a:rPr lang="en-GB" sz="1200" kern="1300" dirty="0" err="1"/>
              <a:t>Nonalcoholic</a:t>
            </a:r>
            <a:r>
              <a:rPr lang="en-GB" sz="1200" kern="1300" dirty="0"/>
              <a:t> fatty liver disease Activity Score; NASH, </a:t>
            </a:r>
            <a:r>
              <a:rPr lang="en-GB" sz="1200" kern="1300" dirty="0" err="1"/>
              <a:t>nonalcoholic</a:t>
            </a:r>
            <a:r>
              <a:rPr lang="en-GB" sz="1200" kern="1300" dirty="0"/>
              <a:t> steatohepatitis; NS, not significant; PBO, placebo; </a:t>
            </a:r>
            <a:r>
              <a:rPr lang="en-GB" sz="1200" kern="1300" dirty="0" err="1"/>
              <a:t>qd</a:t>
            </a:r>
            <a:r>
              <a:rPr lang="en-GB" sz="1200" kern="1300" dirty="0"/>
              <a:t>, once daily</a:t>
            </a:r>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48922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GB" sz="1200" i="1" kern="1300" dirty="0"/>
              <a:t>CTRL, control; NAFLD, </a:t>
            </a:r>
            <a:r>
              <a:rPr lang="en-GB" sz="1200" i="1" kern="1300" dirty="0" err="1"/>
              <a:t>nonalcoholic</a:t>
            </a:r>
            <a:r>
              <a:rPr lang="en-GB" sz="1200" i="1" kern="1300" dirty="0"/>
              <a:t> fatty liver disease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456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dirty="0"/>
              <a:t>ARLD, alcohol-related liver disease; BMI, body mass index; ELTR, </a:t>
            </a:r>
            <a:r>
              <a:rPr lang="en-US" sz="1200" dirty="0"/>
              <a:t>European Liver Transplant Registry; HCC, hepatocellular carcinoma; MELD, Model for End-Stage Liver Disease; </a:t>
            </a:r>
            <a:r>
              <a:rPr lang="en-US" dirty="0"/>
              <a:t>NASH, nonalcoholic steatohepatitis; </a:t>
            </a:r>
            <a:r>
              <a:rPr lang="en-US" dirty="0" err="1"/>
              <a:t>LTx</a:t>
            </a:r>
            <a:r>
              <a:rPr lang="en-US" dirty="0"/>
              <a:t>, liver transplantation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26918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BMI, boy mass index; HCC, hepatocellular carcinoma; NAFLD, </a:t>
            </a:r>
            <a:r>
              <a:rPr lang="en-GB" dirty="0" err="1"/>
              <a:t>nonalcoholic</a:t>
            </a:r>
            <a:r>
              <a:rPr lang="en-GB" dirty="0"/>
              <a:t> fatty liver disease; NASH, </a:t>
            </a:r>
            <a:r>
              <a:rPr lang="en-GB" dirty="0" err="1"/>
              <a:t>nonalcoholic</a:t>
            </a:r>
            <a:r>
              <a:rPr lang="en-GB" dirty="0"/>
              <a:t> steatohepatitis</a:t>
            </a:r>
          </a:p>
          <a:p>
            <a:endParaRPr lang="en-GB" dirty="0"/>
          </a:p>
          <a:p>
            <a:r>
              <a:rPr lang="en-GB" dirty="0"/>
              <a:t>Abstract 4096 title: Non-alcoholic fatty liver disease and relative risk of incident steatohepatitis, cirrhosis and hepatocellular carcinoma events in four European primary care databases</a:t>
            </a:r>
          </a:p>
          <a:p>
            <a:r>
              <a:rPr lang="fr-FR" dirty="0" err="1"/>
              <a:t>Alazawi</a:t>
            </a:r>
            <a:r>
              <a:rPr lang="fr-FR" dirty="0"/>
              <a:t>, et al. ILC 2018, abstract 4096.</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229877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sz="1200" i="1" dirty="0"/>
              <a:t>ALA, </a:t>
            </a:r>
            <a:r>
              <a:rPr lang="en-US" sz="1200" i="1" dirty="0" err="1">
                <a:solidFill>
                  <a:prstClr val="black"/>
                </a:solidFill>
              </a:rPr>
              <a:t>aminolevulinic</a:t>
            </a:r>
            <a:r>
              <a:rPr lang="en-US" sz="1200" i="1" dirty="0">
                <a:solidFill>
                  <a:prstClr val="black"/>
                </a:solidFill>
              </a:rPr>
              <a:t> acid; </a:t>
            </a:r>
            <a:r>
              <a:rPr lang="en-US" sz="1200" i="1" dirty="0"/>
              <a:t>ALAS1,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aminolevulinic</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acid synthase 1; </a:t>
            </a:r>
            <a:r>
              <a:rPr lang="en-US" sz="1200" i="1" dirty="0"/>
              <a:t>OLE, open-label extension; PBG,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porphobilinogen; PBO, placebo; </a:t>
            </a:r>
            <a:r>
              <a:rPr lang="en-US" sz="1200" i="1" dirty="0"/>
              <a:t>PK-PD, pharmacokinetics and pharmacodynamics; </a:t>
            </a:r>
            <a:r>
              <a:rPr kumimoji="0" lang="en-US"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SAE, serious adverse event; SC, </a:t>
            </a:r>
            <a:r>
              <a:rPr kumimoji="0" lang="en-US" sz="1200" b="0" i="1"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subcutaeneous</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489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AAT, alpha-1 antitrypsin; </a:t>
            </a:r>
            <a:r>
              <a:rPr lang="en-US" i="1" dirty="0"/>
              <a:t>NHP, n</a:t>
            </a:r>
            <a:r>
              <a:rPr lang="en-GB" i="1" dirty="0" err="1"/>
              <a:t>onhuman</a:t>
            </a:r>
            <a:r>
              <a:rPr lang="en-GB" i="1" dirty="0"/>
              <a:t> primate; PAS-D, </a:t>
            </a:r>
            <a:r>
              <a:rPr lang="en-GB" sz="1200" b="0" i="1" kern="1200" dirty="0">
                <a:solidFill>
                  <a:schemeClr val="tx1"/>
                </a:solidFill>
                <a:effectLst/>
                <a:latin typeface="Arial" panose="020B0604020202020204" pitchFamily="34" charset="0"/>
                <a:ea typeface="+mn-ea"/>
                <a:cs typeface="Arial" panose="020B0604020202020204" pitchFamily="34" charset="0"/>
              </a:rPr>
              <a:t>Periodic acid–Schiff–diastase;</a:t>
            </a:r>
            <a:r>
              <a:rPr lang="en-US" sz="1200" i="1" dirty="0"/>
              <a:t> PK, pharmacokinetics;</a:t>
            </a:r>
            <a:r>
              <a:rPr lang="en-GB" i="1" dirty="0"/>
              <a:t> q2w; every 2 weeks; RNAi, RNA interference; siRNA, small interfering RNA</a:t>
            </a:r>
            <a:endParaRPr lang="en-US" i="1" dirty="0"/>
          </a:p>
          <a:p>
            <a:pPr marL="0" indent="0">
              <a:buNone/>
            </a:pPr>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58814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de-DE" i="1" dirty="0"/>
              <a:t>DILI, </a:t>
            </a:r>
            <a:r>
              <a:rPr lang="en-GB" sz="1200" i="1" dirty="0"/>
              <a:t>drug-induced liver injury; FMT, faecal microbiota transfer; </a:t>
            </a:r>
            <a:r>
              <a:rPr lang="en-GB" sz="1200" i="1" dirty="0" err="1"/>
              <a:t>MoMF</a:t>
            </a:r>
            <a:r>
              <a:rPr lang="en-GB" sz="1200" i="1" dirty="0"/>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monocyte-derived macrophage; WT, wild type</a:t>
            </a:r>
            <a:endParaRPr lang="de-DE" i="1"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298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i="1" dirty="0"/>
              <a:t>FAM-FLICA, </a:t>
            </a:r>
            <a:r>
              <a:rPr lang="en-GB" sz="1200" b="0" i="1" kern="1200" dirty="0">
                <a:solidFill>
                  <a:schemeClr val="tx1"/>
                </a:solidFill>
                <a:effectLst/>
                <a:latin typeface="Arial" panose="020B0604020202020204" pitchFamily="34" charset="0"/>
                <a:ea typeface="+mn-ea"/>
                <a:cs typeface="Arial" panose="020B0604020202020204" pitchFamily="34" charset="0"/>
              </a:rPr>
              <a:t>fluorochrome inhibitor of caspases; </a:t>
            </a:r>
            <a:r>
              <a:rPr lang="en-US" i="1" dirty="0"/>
              <a:t>LDH, lactate dehydrogenase; PI,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Propidium</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iodide; WT, wild type</a:t>
            </a: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49338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i="1" dirty="0"/>
              <a:t>CRISPR, </a:t>
            </a:r>
            <a:r>
              <a:rPr lang="en-GB" i="1" dirty="0"/>
              <a:t>clustered regularly interspaced short palindromic repeats; FIX, factor IX; </a:t>
            </a:r>
            <a:r>
              <a:rPr lang="en-US" i="1" dirty="0"/>
              <a:t>IHC, </a:t>
            </a:r>
            <a:r>
              <a:rPr kumimoji="0" lang="en-US"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immunohistochemistry</a:t>
            </a: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70723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AE, adverse event; ALT, alanine aminotransferase; </a:t>
            </a:r>
            <a:r>
              <a:rPr lang="en-GB" sz="1200" b="0" i="1" kern="1200" dirty="0" err="1">
                <a:solidFill>
                  <a:schemeClr val="tx1"/>
                </a:solidFill>
                <a:effectLst/>
                <a:latin typeface="Arial" panose="020B0604020202020204" pitchFamily="34" charset="0"/>
                <a:ea typeface="+mn-ea"/>
                <a:cs typeface="Arial" panose="020B0604020202020204" pitchFamily="34" charset="0"/>
              </a:rPr>
              <a:t>ApoB</a:t>
            </a:r>
            <a:r>
              <a:rPr lang="en-GB" sz="1200" b="0" i="1" kern="1200" dirty="0">
                <a:solidFill>
                  <a:schemeClr val="tx1"/>
                </a:solidFill>
                <a:effectLst/>
                <a:latin typeface="Arial" panose="020B0604020202020204" pitchFamily="34" charset="0"/>
                <a:ea typeface="+mn-ea"/>
                <a:cs typeface="Arial" panose="020B0604020202020204" pitchFamily="34" charset="0"/>
              </a:rPr>
              <a:t>, apolipoprotein B; AST, aspartate aminotransferase; BL, baseline; cT1, corrected T1; ELF™, </a:t>
            </a:r>
            <a:r>
              <a:rPr lang="en-GB" i="1" dirty="0"/>
              <a:t>Enhanced Liver Fibrosis; HDL-C, high-density lipoprotein cholesterol; LDL-C, low-density lipoprotein cholesterol; </a:t>
            </a:r>
            <a:r>
              <a:rPr lang="en-GB" i="1" dirty="0" err="1"/>
              <a:t>Lp</a:t>
            </a:r>
            <a:r>
              <a:rPr lang="en-GB" i="1" dirty="0"/>
              <a:t>(a), lipoprotein(a); </a:t>
            </a:r>
            <a:r>
              <a:rPr lang="en-GB" sz="1200" b="0" i="1" kern="1200" dirty="0">
                <a:solidFill>
                  <a:schemeClr val="tx1"/>
                </a:solidFill>
                <a:effectLst/>
                <a:latin typeface="Arial" panose="020B0604020202020204" pitchFamily="34" charset="0"/>
                <a:ea typeface="+mn-ea"/>
                <a:cs typeface="Arial" panose="020B0604020202020204" pitchFamily="34" charset="0"/>
              </a:rPr>
              <a:t>MRI-PDFF, magnetic resonance imaging-based proton density fat fraction; </a:t>
            </a:r>
            <a:r>
              <a:rPr lang="en-GB" sz="1200" i="1" kern="1300" dirty="0"/>
              <a:t>NAS, </a:t>
            </a:r>
            <a:r>
              <a:rPr lang="en-GB" sz="1200" i="1" kern="1300" dirty="0" err="1"/>
              <a:t>Nonalcoholic</a:t>
            </a:r>
            <a:r>
              <a:rPr lang="en-GB" sz="1200" i="1" kern="1300" dirty="0"/>
              <a:t> fatty liver disease Activity Score; NASH, </a:t>
            </a:r>
            <a:r>
              <a:rPr lang="en-GB" sz="1200" i="1" kern="1300" dirty="0" err="1"/>
              <a:t>nonalcoholic</a:t>
            </a:r>
            <a:r>
              <a:rPr lang="en-GB" sz="1200" i="1" kern="1300" dirty="0"/>
              <a:t> steatohepatitis; PBO, placebo; </a:t>
            </a:r>
            <a:r>
              <a:rPr lang="en-GB" i="1" dirty="0" err="1"/>
              <a:t>qd</a:t>
            </a:r>
            <a:r>
              <a:rPr lang="en-GB" i="1" dirty="0"/>
              <a:t>, once daily; SAE, serious adverse event; </a:t>
            </a:r>
            <a:r>
              <a:rPr lang="en-GB" sz="1200" i="1" dirty="0"/>
              <a:t>S/DBP, systolic/diastolic blood pressure; </a:t>
            </a:r>
            <a:r>
              <a:rPr lang="en-GB" i="1" dirty="0"/>
              <a:t>TG, triglyceride</a:t>
            </a: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160452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AE, adverse event; ALT, alanine aminotransferase; AST, aspartate aminotransferase;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FGF19, fibroblast growth factor 19; </a:t>
            </a:r>
            <a:r>
              <a:rPr lang="en-GB" i="1" dirty="0"/>
              <a:t>LDL-C, LDL-cholesterol;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LIF, l</a:t>
            </a:r>
            <a:r>
              <a:rPr lang="en-US" sz="1200" i="1" dirty="0" err="1">
                <a:latin typeface="Calibri" panose="020F0502020204030204" pitchFamily="34" charset="0"/>
                <a:cs typeface="Calibri" panose="020F0502020204030204" pitchFamily="34" charset="0"/>
              </a:rPr>
              <a:t>iver</a:t>
            </a:r>
            <a:r>
              <a:rPr lang="en-US" sz="1200" i="1" dirty="0">
                <a:latin typeface="Calibri" panose="020F0502020204030204" pitchFamily="34" charset="0"/>
                <a:cs typeface="Calibri" panose="020F0502020204030204" pitchFamily="34" charset="0"/>
              </a:rPr>
              <a:t>-inflammation-fibrosis;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LFC, liver fat content; </a:t>
            </a:r>
            <a:r>
              <a:rPr lang="en-GB" sz="1200" b="0" i="1" kern="1200" dirty="0">
                <a:solidFill>
                  <a:schemeClr val="tx1"/>
                </a:solidFill>
                <a:effectLst/>
                <a:latin typeface="Arial" panose="020B0604020202020204" pitchFamily="34" charset="0"/>
                <a:ea typeface="+mn-ea"/>
                <a:cs typeface="Arial" panose="020B0604020202020204" pitchFamily="34" charset="0"/>
              </a:rPr>
              <a:t>MRI-PDFF, magnetic resonance imaging-based proton density fat fraction; </a:t>
            </a:r>
            <a:r>
              <a:rPr lang="en-GB" sz="1200" i="1" kern="1300" dirty="0"/>
              <a:t>NAS, </a:t>
            </a:r>
            <a:r>
              <a:rPr lang="en-GB" sz="1200" i="1" kern="1300" dirty="0" err="1"/>
              <a:t>Nonalcoholic</a:t>
            </a:r>
            <a:r>
              <a:rPr lang="en-GB" sz="1200" i="1" kern="1300" dirty="0"/>
              <a:t> fatty liver disease Activity Score; NASH, </a:t>
            </a:r>
            <a:r>
              <a:rPr lang="en-GB" sz="1200" i="1" kern="1300" dirty="0" err="1"/>
              <a:t>nonalcoholic</a:t>
            </a:r>
            <a:r>
              <a:rPr lang="en-GB" sz="1200" i="1" kern="1300" dirty="0"/>
              <a:t> steatohepatitis</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479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AE, adverse event; EOT, end of treatment; HVPG, hepatic venous pressure gradient; IV, intravenous; </a:t>
            </a:r>
            <a:r>
              <a:rPr lang="en-GB" sz="1200" i="1" kern="1300" dirty="0"/>
              <a:t>NAS, </a:t>
            </a:r>
            <a:r>
              <a:rPr lang="en-GB" sz="1200" i="1" kern="1300" dirty="0" err="1"/>
              <a:t>Nonalcoholic</a:t>
            </a:r>
            <a:r>
              <a:rPr lang="en-GB" sz="1200" i="1" kern="1300" dirty="0"/>
              <a:t> fatty liver disease Activity Score; NASH, </a:t>
            </a:r>
            <a:r>
              <a:rPr lang="en-GB" sz="1200" i="1" kern="1300" dirty="0" err="1"/>
              <a:t>nonalcoholic</a:t>
            </a:r>
            <a:r>
              <a:rPr lang="en-GB" sz="1200" i="1" kern="1300" dirty="0"/>
              <a:t> steatohepatitis; PBO, placebo; </a:t>
            </a:r>
            <a:r>
              <a:rPr lang="en-US" i="1" dirty="0"/>
              <a:t>q2w, every other week; SAE, serious adverse event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233213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Arial" panose="020B0604020202020204" pitchFamily="34" charset="0"/>
                <a:ea typeface="+mn-ea"/>
                <a:cs typeface="Arial" panose="020B0604020202020204" pitchFamily="34" charset="0"/>
              </a:rPr>
              <a:t>Abbreviations: AE, adverse event; ALT, alanine aminotransferase; BL, baseline;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LFC, liver fat content; </a:t>
            </a:r>
            <a:r>
              <a:rPr lang="en-GB" sz="1200" b="0" i="1" kern="1200" dirty="0">
                <a:solidFill>
                  <a:schemeClr val="tx1"/>
                </a:solidFill>
                <a:effectLst/>
                <a:latin typeface="Arial" panose="020B0604020202020204" pitchFamily="34" charset="0"/>
                <a:ea typeface="+mn-ea"/>
                <a:cs typeface="Arial" panose="020B0604020202020204" pitchFamily="34" charset="0"/>
              </a:rPr>
              <a:t>MRI-PDFF, magnetic resonance imaging-based proton density fat fraction; </a:t>
            </a:r>
            <a:r>
              <a:rPr lang="en-GB" sz="1200" i="1" kern="1300" dirty="0"/>
              <a:t>NAFLD, </a:t>
            </a:r>
            <a:r>
              <a:rPr lang="en-GB" sz="1200" i="1" kern="1300" dirty="0" err="1"/>
              <a:t>nonalcoholic</a:t>
            </a:r>
            <a:r>
              <a:rPr lang="en-GB" sz="1200" i="1" kern="1300" dirty="0"/>
              <a:t> fatty liver disease; NAS, NAFLD Activity Score; NASH, </a:t>
            </a:r>
            <a:r>
              <a:rPr lang="en-GB" sz="1200" i="1" kern="1300" dirty="0" err="1"/>
              <a:t>nonalcoholic</a:t>
            </a:r>
            <a:r>
              <a:rPr lang="en-GB" sz="1200" i="1" kern="1300" dirty="0"/>
              <a:t> steatohepatitis; </a:t>
            </a:r>
            <a:r>
              <a:rPr lang="en-GB" sz="1200" kern="1300" dirty="0"/>
              <a:t>NS, not significant; </a:t>
            </a:r>
            <a:r>
              <a:rPr lang="en-GB" sz="1200" i="1" kern="1300" dirty="0"/>
              <a:t>PBO, placebo; </a:t>
            </a:r>
            <a:r>
              <a:rPr lang="en-US" dirty="0"/>
              <a:t>TLR-4, toll-like receptor 4</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12039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GB" i="1" dirty="0"/>
              <a:t>ACC, acetyl-CoA carboxylase; </a:t>
            </a:r>
            <a:r>
              <a:rPr lang="en-GB" sz="1200" b="0" i="1" kern="1200" dirty="0">
                <a:solidFill>
                  <a:schemeClr val="tx1"/>
                </a:solidFill>
                <a:effectLst/>
                <a:latin typeface="Arial" panose="020B0604020202020204" pitchFamily="34" charset="0"/>
                <a:ea typeface="+mn-ea"/>
                <a:cs typeface="Arial" panose="020B0604020202020204" pitchFamily="34" charset="0"/>
              </a:rPr>
              <a:t>ALT, alanine aminotransferase; </a:t>
            </a:r>
            <a:r>
              <a:rPr lang="en-GB" i="1" dirty="0"/>
              <a:t>ASK1, apoptosis signal-regulating kinase 1; BL, baseline; DNL, de novo </a:t>
            </a:r>
            <a:r>
              <a:rPr lang="en-GB" i="1" dirty="0" err="1"/>
              <a:t>lipogensis</a:t>
            </a:r>
            <a:r>
              <a:rPr lang="en-GB" i="1" dirty="0"/>
              <a:t> by deuterated water labelling; GGT, gamma-</a:t>
            </a:r>
            <a:r>
              <a:rPr lang="en-GB" i="1" dirty="0" err="1"/>
              <a:t>glutamyltransferase</a:t>
            </a:r>
            <a:r>
              <a:rPr lang="en-GB" i="1" dirty="0"/>
              <a:t>; FXR, </a:t>
            </a:r>
            <a:r>
              <a:rPr lang="en-GB" i="1" dirty="0" err="1"/>
              <a:t>farnesoid</a:t>
            </a:r>
            <a:r>
              <a:rPr lang="en-GB" i="1" dirty="0"/>
              <a:t> X receptor; </a:t>
            </a:r>
            <a:r>
              <a:rPr lang="en-US" i="1" dirty="0"/>
              <a:t>MRE, </a:t>
            </a:r>
            <a:r>
              <a:rPr lang="en-GB" sz="1200" b="0" i="1" kern="1200" dirty="0">
                <a:solidFill>
                  <a:schemeClr val="tx1"/>
                </a:solidFill>
                <a:effectLst/>
                <a:latin typeface="Arial" panose="020B0604020202020204" pitchFamily="34" charset="0"/>
                <a:ea typeface="+mn-ea"/>
                <a:cs typeface="Arial" panose="020B0604020202020204" pitchFamily="34" charset="0"/>
              </a:rPr>
              <a:t>magnetic resonance elastography</a:t>
            </a:r>
            <a:r>
              <a:rPr lang="en-US" i="1" dirty="0"/>
              <a:t>; </a:t>
            </a:r>
            <a:r>
              <a:rPr lang="en-GB" sz="1200" b="0" i="1" kern="1200" dirty="0">
                <a:solidFill>
                  <a:schemeClr val="tx1"/>
                </a:solidFill>
                <a:effectLst/>
                <a:latin typeface="Arial" panose="020B0604020202020204" pitchFamily="34" charset="0"/>
                <a:ea typeface="+mn-ea"/>
                <a:cs typeface="Arial" panose="020B0604020202020204" pitchFamily="34" charset="0"/>
              </a:rPr>
              <a:t>MRI-PDFF, magnetic resonance imaging-based proton density fat fraction; </a:t>
            </a:r>
            <a:r>
              <a:rPr lang="en-GB" sz="1200" i="1" kern="1300" dirty="0"/>
              <a:t>NASH, </a:t>
            </a:r>
            <a:r>
              <a:rPr lang="en-GB" sz="1200" i="1" kern="1300" dirty="0" err="1"/>
              <a:t>nonalcoholic</a:t>
            </a:r>
            <a:r>
              <a:rPr lang="en-GB" sz="1200" i="1" kern="1300" dirty="0"/>
              <a:t> steatohepatitis; </a:t>
            </a:r>
            <a:r>
              <a:rPr lang="en-GB" sz="1200" i="1" kern="1300" dirty="0" err="1"/>
              <a:t>qd</a:t>
            </a:r>
            <a:r>
              <a:rPr lang="en-GB" sz="1200" i="1" kern="1300" dirty="0"/>
              <a:t>, once daily; </a:t>
            </a:r>
            <a:r>
              <a:rPr lang="en-GB" i="1" dirty="0"/>
              <a:t>SEL, </a:t>
            </a:r>
            <a:r>
              <a:rPr lang="en-GB" i="1" dirty="0" err="1"/>
              <a:t>selonsertib</a:t>
            </a:r>
            <a:r>
              <a:rPr lang="en-GB" i="1" dirty="0"/>
              <a:t>; TIMP-1, tissue inhibitor of matrix metalloproteinases 1</a:t>
            </a:r>
          </a:p>
          <a:p>
            <a:pPr marL="0" indent="0">
              <a:buNone/>
            </a:pPr>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226665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dirty="0"/>
              <a:t>bid, twice daily; CC</a:t>
            </a:r>
            <a:r>
              <a:rPr lang="en-US" baseline="0" dirty="0"/>
              <a:t>l</a:t>
            </a:r>
            <a:r>
              <a:rPr lang="en-US" baseline="-25000" dirty="0"/>
              <a:t>4</a:t>
            </a:r>
            <a:r>
              <a:rPr lang="en-US" dirty="0"/>
              <a:t>, carbon tetrachloride; NASH, nonalcoholic steatohepatitis; NHP, non-human primate; OCA: </a:t>
            </a:r>
            <a:r>
              <a:rPr lang="en-US" dirty="0" err="1"/>
              <a:t>obeticholic</a:t>
            </a:r>
            <a:r>
              <a:rPr lang="en-US" dirty="0"/>
              <a:t> acid; </a:t>
            </a:r>
            <a:r>
              <a:rPr kumimoji="0" lang="el-G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α</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-SMA </a:t>
            </a:r>
            <a:r>
              <a:rPr lang="en-US" dirty="0"/>
              <a:t>: alpha-smooth muscle actin</a:t>
            </a:r>
          </a:p>
          <a:p>
            <a:pPr marL="0" indent="0">
              <a:buNone/>
            </a:pPr>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363745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i="1" dirty="0"/>
              <a:t>ANOVA, analysis of variance; BMI, body mass index; ITT, </a:t>
            </a:r>
            <a:r>
              <a:rPr kumimoji="0" lang="en-GB"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intention-to treat; </a:t>
            </a:r>
            <a:r>
              <a:rPr lang="en-GB" sz="1200" i="1" kern="1300" dirty="0"/>
              <a:t>NAFLD, </a:t>
            </a:r>
            <a:r>
              <a:rPr lang="en-GB" sz="1200" i="1" kern="1300" dirty="0" err="1"/>
              <a:t>nonalcoholic</a:t>
            </a:r>
            <a:r>
              <a:rPr lang="en-GB" sz="1200" i="1" kern="1300" dirty="0"/>
              <a:t> fatty liver disease; </a:t>
            </a:r>
            <a:r>
              <a:rPr kumimoji="0" lang="en-GB"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NS, not significant </a:t>
            </a:r>
          </a:p>
          <a:p>
            <a:pPr marL="0" indent="0">
              <a:buNone/>
            </a:pPr>
            <a:endParaRPr kumimoji="0" lang="en-GB"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secondary outcomes were changes in BMI, ALT, surrogate markers (FLI, FIB-4, NFS).</a:t>
            </a: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356950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kern="1200" dirty="0">
                <a:solidFill>
                  <a:schemeClr val="tx1"/>
                </a:solidFill>
                <a:effectLst/>
                <a:latin typeface="Arial" panose="020B0604020202020204" pitchFamily="34" charset="0"/>
                <a:ea typeface="+mn-ea"/>
                <a:cs typeface="Arial" panose="020B0604020202020204" pitchFamily="34" charset="0"/>
              </a:rPr>
              <a:t>Abbreviations: </a:t>
            </a:r>
            <a:r>
              <a:rPr lang="en-US" i="1" dirty="0"/>
              <a:t>LS, liver stiffness; LSM, liver stiffness measurement; </a:t>
            </a:r>
            <a:r>
              <a:rPr lang="en-GB" sz="1200" i="1" kern="1300" dirty="0"/>
              <a:t>NAFLD, </a:t>
            </a:r>
            <a:r>
              <a:rPr lang="en-GB" sz="1200" i="1" kern="1300" dirty="0" err="1"/>
              <a:t>nonalcoholic</a:t>
            </a:r>
            <a:r>
              <a:rPr lang="en-GB" sz="1200" i="1" kern="1300" dirty="0"/>
              <a:t> fatty liver disease; </a:t>
            </a:r>
            <a:r>
              <a:rPr lang="en-US" i="1" dirty="0"/>
              <a:t>OV, </a:t>
            </a:r>
            <a:r>
              <a:rPr lang="en-US" i="1" dirty="0" err="1"/>
              <a:t>oesophageal</a:t>
            </a:r>
            <a:r>
              <a:rPr lang="en-US" i="1" dirty="0"/>
              <a:t> varices; OGD,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oesophagogastroduodenoscopy</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PLT, platelet</a:t>
            </a: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06192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242F5-33D5-46AE-8F99-DC80DDEFDA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5677EF-CF78-4B9B-8ADE-2B3C0E502A9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 y="138043"/>
            <a:ext cx="9014227" cy="1042270"/>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chart" Target="../charts/chart19.xml"/><Relationship Id="rId5" Type="http://schemas.openxmlformats.org/officeDocument/2006/relationships/image" Target="../media/image14.png"/><Relationship Id="rId10" Type="http://schemas.openxmlformats.org/officeDocument/2006/relationships/chart" Target="../charts/chart18.xml"/><Relationship Id="rId4" Type="http://schemas.openxmlformats.org/officeDocument/2006/relationships/image" Target="../media/image13.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3.tiff"/><Relationship Id="rId13" Type="http://schemas.openxmlformats.org/officeDocument/2006/relationships/image" Target="../media/image28.jpeg"/><Relationship Id="rId18" Type="http://schemas.microsoft.com/office/2007/relationships/hdphoto" Target="../media/hdphoto4.wdp"/><Relationship Id="rId26" Type="http://schemas.openxmlformats.org/officeDocument/2006/relationships/image" Target="../media/image37.png"/><Relationship Id="rId39" Type="http://schemas.microsoft.com/office/2007/relationships/hdphoto" Target="../media/hdphoto10.wdp"/><Relationship Id="rId3" Type="http://schemas.openxmlformats.org/officeDocument/2006/relationships/image" Target="../media/image19.png"/><Relationship Id="rId21" Type="http://schemas.openxmlformats.org/officeDocument/2006/relationships/image" Target="../media/image34.jpeg"/><Relationship Id="rId34" Type="http://schemas.openxmlformats.org/officeDocument/2006/relationships/image" Target="../media/image44.png"/><Relationship Id="rId7" Type="http://schemas.openxmlformats.org/officeDocument/2006/relationships/image" Target="../media/image22.tiff"/><Relationship Id="rId12" Type="http://schemas.openxmlformats.org/officeDocument/2006/relationships/image" Target="../media/image27.jpeg"/><Relationship Id="rId17" Type="http://schemas.openxmlformats.org/officeDocument/2006/relationships/image" Target="../media/image31.png"/><Relationship Id="rId25" Type="http://schemas.microsoft.com/office/2007/relationships/hdphoto" Target="../media/hdphoto6.wdp"/><Relationship Id="rId33" Type="http://schemas.openxmlformats.org/officeDocument/2006/relationships/image" Target="../media/image43.png"/><Relationship Id="rId38" Type="http://schemas.openxmlformats.org/officeDocument/2006/relationships/image" Target="../media/image46.png"/><Relationship Id="rId2" Type="http://schemas.openxmlformats.org/officeDocument/2006/relationships/notesSlide" Target="../notesSlides/notesSlide17.xml"/><Relationship Id="rId16" Type="http://schemas.openxmlformats.org/officeDocument/2006/relationships/image" Target="../media/image30.jpeg"/><Relationship Id="rId20" Type="http://schemas.openxmlformats.org/officeDocument/2006/relationships/image" Target="../media/image33.jpeg"/><Relationship Id="rId29" Type="http://schemas.openxmlformats.org/officeDocument/2006/relationships/image" Target="../media/image40.tiff"/><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26.jpeg"/><Relationship Id="rId24" Type="http://schemas.openxmlformats.org/officeDocument/2006/relationships/image" Target="../media/image36.png"/><Relationship Id="rId32" Type="http://schemas.openxmlformats.org/officeDocument/2006/relationships/image" Target="../media/image42.png"/><Relationship Id="rId37" Type="http://schemas.microsoft.com/office/2007/relationships/hdphoto" Target="../media/hdphoto9.wdp"/><Relationship Id="rId40" Type="http://schemas.openxmlformats.org/officeDocument/2006/relationships/chart" Target="../charts/chart21.xml"/><Relationship Id="rId5" Type="http://schemas.openxmlformats.org/officeDocument/2006/relationships/image" Target="../media/image21.png"/><Relationship Id="rId15" Type="http://schemas.microsoft.com/office/2007/relationships/hdphoto" Target="../media/hdphoto3.wdp"/><Relationship Id="rId23" Type="http://schemas.microsoft.com/office/2007/relationships/hdphoto" Target="../media/hdphoto5.wdp"/><Relationship Id="rId28" Type="http://schemas.openxmlformats.org/officeDocument/2006/relationships/image" Target="../media/image39.jpeg"/><Relationship Id="rId36" Type="http://schemas.openxmlformats.org/officeDocument/2006/relationships/image" Target="../media/image45.png"/><Relationship Id="rId10" Type="http://schemas.openxmlformats.org/officeDocument/2006/relationships/image" Target="../media/image25.tiff"/><Relationship Id="rId19" Type="http://schemas.openxmlformats.org/officeDocument/2006/relationships/image" Target="../media/image32.jpeg"/><Relationship Id="rId31" Type="http://schemas.microsoft.com/office/2007/relationships/hdphoto" Target="../media/hdphoto7.wdp"/><Relationship Id="rId4" Type="http://schemas.openxmlformats.org/officeDocument/2006/relationships/image" Target="../media/image20.tiff"/><Relationship Id="rId9" Type="http://schemas.openxmlformats.org/officeDocument/2006/relationships/image" Target="../media/image24.tiff"/><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38.jpeg"/><Relationship Id="rId30" Type="http://schemas.openxmlformats.org/officeDocument/2006/relationships/image" Target="../media/image41.png"/><Relationship Id="rId35"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chart" Target="../charts/chart7.xml"/><Relationship Id="rId5" Type="http://schemas.openxmlformats.org/officeDocument/2006/relationships/notesSlide" Target="../notesSlides/notesSlide3.xml"/><Relationship Id="rId4" Type="http://schemas.openxmlformats.org/officeDocument/2006/relationships/slideLayout" Target="../slideLayouts/slideLayout5.xml"/><Relationship Id="rId9"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E4EFA6F-E55B-4502-BF56-6868369632F7}"/>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a:t>Metabolism, alcohol and toxicity</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a:t>Best of ILC 2018</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000" dirty="0"/>
              <a:t>GR-MD-02, a Galectin-3 inhibitor, is better in patients with NASH cirrhosis without varices and mild portal hypertension (PH)</a:t>
            </a:r>
            <a:endParaRPr lang="en-GB" sz="20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baseline="30000" dirty="0" err="1"/>
              <a:t>a</a:t>
            </a:r>
            <a:r>
              <a:rPr lang="en-GB" dirty="0" err="1"/>
              <a:t>HVPG</a:t>
            </a:r>
            <a:r>
              <a:rPr lang="en-GB" dirty="0"/>
              <a:t> between ≥6 and &lt;10 mmHg at baseline; </a:t>
            </a:r>
            <a:r>
              <a:rPr lang="en-US" b="1" baseline="30000" dirty="0">
                <a:cs typeface="Calibri" panose="020F0502020204030204" pitchFamily="34" charset="0"/>
              </a:rPr>
              <a:t>b</a:t>
            </a:r>
            <a:r>
              <a:rPr lang="en-GB" dirty="0"/>
              <a:t>HVPG decrease from baseline of both ≥2 mmHg and ≥20%</a:t>
            </a:r>
          </a:p>
          <a:p>
            <a:r>
              <a:rPr lang="en-GB" dirty="0" err="1"/>
              <a:t>Chalasani</a:t>
            </a:r>
            <a:r>
              <a:rPr lang="en-GB" dirty="0"/>
              <a:t> N, et al. ILC 2018, LBO-001</a:t>
            </a:r>
          </a:p>
        </p:txBody>
      </p:sp>
      <p:sp>
        <p:nvSpPr>
          <p:cNvPr id="5" name="Content Placeholder 4">
            <a:extLst>
              <a:ext uri="{FF2B5EF4-FFF2-40B4-BE49-F238E27FC236}">
                <a16:creationId xmlns:a16="http://schemas.microsoft.com/office/drawing/2014/main" id="{0B116B6D-310F-4A71-9A0A-A18C355AB4A5}"/>
              </a:ext>
            </a:extLst>
          </p:cNvPr>
          <p:cNvSpPr>
            <a:spLocks noGrp="1"/>
          </p:cNvSpPr>
          <p:nvPr>
            <p:ph sz="half" idx="1"/>
          </p:nvPr>
        </p:nvSpPr>
        <p:spPr>
          <a:xfrm>
            <a:off x="234780" y="1122973"/>
            <a:ext cx="8933920" cy="1866976"/>
          </a:xfrm>
        </p:spPr>
        <p:txBody>
          <a:bodyPr>
            <a:normAutofit/>
          </a:bodyPr>
          <a:lstStyle/>
          <a:p>
            <a:pPr marL="0" indent="0">
              <a:buNone/>
            </a:pPr>
            <a:r>
              <a:rPr lang="en-US" sz="1200" b="1" dirty="0"/>
              <a:t>Background:</a:t>
            </a:r>
            <a:r>
              <a:rPr lang="en-US" sz="1200" dirty="0"/>
              <a:t> Galectin-3 protein is implicated in the pathogenesis of NASH</a:t>
            </a:r>
          </a:p>
          <a:p>
            <a:pPr marL="0" indent="0">
              <a:buNone/>
            </a:pPr>
            <a:r>
              <a:rPr lang="en-US" sz="1200" b="1" dirty="0"/>
              <a:t>Methods: </a:t>
            </a:r>
            <a:r>
              <a:rPr lang="en-US" sz="1200" dirty="0"/>
              <a:t>162 patients with NASH cirrhosis and PH, with no or small </a:t>
            </a:r>
            <a:r>
              <a:rPr lang="en-US" sz="1200" dirty="0" err="1"/>
              <a:t>oesophageal</a:t>
            </a:r>
            <a:r>
              <a:rPr lang="en-US" sz="1200" dirty="0"/>
              <a:t> varices (OVs), randomized 1:1:1 to </a:t>
            </a:r>
            <a:br>
              <a:rPr lang="en-US" sz="1200" dirty="0"/>
            </a:br>
            <a:r>
              <a:rPr lang="en-US" sz="1200" dirty="0"/>
              <a:t>26 q2w IV infusions of GR-MD-02 2 mg/kg (GR2; n=54), 8 mg/kg (GR8; n=54), or PBO (n=54) over 52 weeks </a:t>
            </a:r>
          </a:p>
          <a:p>
            <a:pPr marL="0" indent="0">
              <a:buNone/>
            </a:pPr>
            <a:r>
              <a:rPr lang="en-US" sz="1200" b="1" dirty="0"/>
              <a:t>Results:</a:t>
            </a:r>
            <a:r>
              <a:rPr lang="en-US" sz="1200" dirty="0"/>
              <a:t> </a:t>
            </a:r>
          </a:p>
          <a:p>
            <a:pPr marL="180975" indent="-180975"/>
            <a:r>
              <a:rPr lang="en-US" sz="1200" dirty="0"/>
              <a:t>No significant differences in </a:t>
            </a:r>
            <a:r>
              <a:rPr lang="en-US" sz="1200" b="1" dirty="0">
                <a:solidFill>
                  <a:schemeClr val="tx2"/>
                </a:solidFill>
              </a:rPr>
              <a:t>ΔHVPG</a:t>
            </a:r>
            <a:r>
              <a:rPr lang="en-US" sz="1200" dirty="0"/>
              <a:t> (primary endpoint), fibrosis, or NAS between PBO and GR in total population, only improvement in hepatocyte ballooning vs PBO with GR2 (p=0.03); trend with GR8 (p=0.08)</a:t>
            </a:r>
          </a:p>
          <a:p>
            <a:pPr marL="180975" indent="-180975"/>
            <a:r>
              <a:rPr lang="en-US" sz="1100" b="1" dirty="0">
                <a:solidFill>
                  <a:schemeClr val="tx2"/>
                </a:solidFill>
              </a:rPr>
              <a:t>Mild PH </a:t>
            </a:r>
            <a:r>
              <a:rPr lang="en-US" sz="1100" b="1" dirty="0" err="1">
                <a:solidFill>
                  <a:schemeClr val="tx2"/>
                </a:solidFill>
              </a:rPr>
              <a:t>subgroup</a:t>
            </a:r>
            <a:r>
              <a:rPr lang="en-US" sz="1100" b="1" baseline="30000" dirty="0" err="1">
                <a:solidFill>
                  <a:schemeClr val="tx2"/>
                </a:solidFill>
              </a:rPr>
              <a:t>a</a:t>
            </a:r>
            <a:r>
              <a:rPr lang="en-US" sz="1100" b="1" dirty="0">
                <a:solidFill>
                  <a:schemeClr val="tx2"/>
                </a:solidFill>
              </a:rPr>
              <a:t> </a:t>
            </a:r>
            <a:r>
              <a:rPr lang="en-US" sz="1100" dirty="0"/>
              <a:t>(n=53; 20 PBO, 17 GR2, 16 GR8): Significant difference in ΔHVPG between PBO and GR8 (p=0.036)</a:t>
            </a:r>
          </a:p>
          <a:p>
            <a:pPr marL="180975" indent="-180975"/>
            <a:r>
              <a:rPr lang="en-US" sz="1100" b="1" dirty="0">
                <a:solidFill>
                  <a:schemeClr val="tx2"/>
                </a:solidFill>
              </a:rPr>
              <a:t>Safety: </a:t>
            </a:r>
            <a:r>
              <a:rPr lang="en-US" sz="1100" dirty="0"/>
              <a:t>GR-MD-02 well tolerated; similar rate of AEs and SAEs. More patients discontinued GR8 due to AEs (n=5; PBO and GR2, n=0)</a:t>
            </a:r>
          </a:p>
        </p:txBody>
      </p:sp>
      <p:sp>
        <p:nvSpPr>
          <p:cNvPr id="7" name="Content Placeholder 1"/>
          <p:cNvSpPr txBox="1">
            <a:spLocks/>
          </p:cNvSpPr>
          <p:nvPr/>
        </p:nvSpPr>
        <p:spPr>
          <a:xfrm>
            <a:off x="319314" y="1412776"/>
            <a:ext cx="8065107" cy="936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8" name="Content Placeholder 1"/>
          <p:cNvSpPr txBox="1">
            <a:spLocks/>
          </p:cNvSpPr>
          <p:nvPr/>
        </p:nvSpPr>
        <p:spPr>
          <a:xfrm>
            <a:off x="319314" y="1052736"/>
            <a:ext cx="7997102" cy="445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10" name="Content Placeholder 1"/>
          <p:cNvSpPr txBox="1">
            <a:spLocks/>
          </p:cNvSpPr>
          <p:nvPr/>
        </p:nvSpPr>
        <p:spPr>
          <a:xfrm>
            <a:off x="317886" y="5237080"/>
            <a:ext cx="8646602" cy="824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Conclusions</a:t>
            </a:r>
            <a:r>
              <a:rPr lang="en-US" sz="1200" dirty="0"/>
              <a:t> </a:t>
            </a:r>
          </a:p>
          <a:p>
            <a:pPr marL="179388" indent="-179388"/>
            <a:r>
              <a:rPr lang="en-US" sz="1200" dirty="0"/>
              <a:t>GR-MD-02 did not improve HVPG or liver fibrosis in total population, but significantly improved hepatocyte ballooning</a:t>
            </a:r>
          </a:p>
          <a:p>
            <a:pPr marL="179388" indent="-179388"/>
            <a:r>
              <a:rPr lang="en-US" sz="1200" dirty="0"/>
              <a:t>Significant and clinically relevant beneficial effects in </a:t>
            </a:r>
            <a:r>
              <a:rPr lang="en-US" sz="1200" b="1" dirty="0">
                <a:solidFill>
                  <a:schemeClr val="tx2"/>
                </a:solidFill>
              </a:rPr>
              <a:t>patients with NASH cirrhosis with no OV</a:t>
            </a:r>
            <a:r>
              <a:rPr lang="en-US" sz="1200" dirty="0">
                <a:solidFill>
                  <a:schemeClr val="tx2"/>
                </a:solidFill>
              </a:rPr>
              <a:t> </a:t>
            </a:r>
            <a:r>
              <a:rPr lang="en-US" sz="1200" dirty="0"/>
              <a:t>and </a:t>
            </a:r>
            <a:r>
              <a:rPr lang="en-US" sz="1200" b="1" dirty="0">
                <a:solidFill>
                  <a:schemeClr val="tx2"/>
                </a:solidFill>
              </a:rPr>
              <a:t>mild PH</a:t>
            </a:r>
            <a:r>
              <a:rPr lang="en-US" sz="1200" b="1" dirty="0">
                <a:solidFill>
                  <a:schemeClr val="accent1"/>
                </a:solidFill>
              </a:rPr>
              <a:t> </a:t>
            </a:r>
            <a:r>
              <a:rPr lang="en-US" sz="1200" dirty="0"/>
              <a:t>with GR2</a:t>
            </a:r>
          </a:p>
          <a:p>
            <a:pPr marL="179388" indent="-179388"/>
            <a:r>
              <a:rPr lang="en-US" sz="1200" dirty="0"/>
              <a:t>Significantly fewer GR2 patients developed new OVs at end-of-study</a:t>
            </a:r>
          </a:p>
          <a:p>
            <a:pPr marL="179388" indent="-179388"/>
            <a:r>
              <a:rPr lang="en-US" sz="1200" dirty="0"/>
              <a:t>These data warrant further investigating GR-MD-02 in NASH cirrhosis without varices</a:t>
            </a:r>
          </a:p>
        </p:txBody>
      </p:sp>
      <p:sp>
        <p:nvSpPr>
          <p:cNvPr id="17" name="Rectangle 16">
            <a:extLst>
              <a:ext uri="{FF2B5EF4-FFF2-40B4-BE49-F238E27FC236}">
                <a16:creationId xmlns:a16="http://schemas.microsoft.com/office/drawing/2014/main" id="{99662DE2-0F6C-473D-B8B5-1CFA0CF928B7}"/>
              </a:ext>
            </a:extLst>
          </p:cNvPr>
          <p:cNvSpPr/>
          <p:nvPr/>
        </p:nvSpPr>
        <p:spPr>
          <a:xfrm>
            <a:off x="315362" y="2843778"/>
            <a:ext cx="2705514" cy="461665"/>
          </a:xfrm>
          <a:prstGeom prst="rect">
            <a:avLst/>
          </a:prstGeom>
        </p:spPr>
        <p:txBody>
          <a:bodyPr wrap="square">
            <a:spAutoFit/>
          </a:bodyPr>
          <a:lstStyle/>
          <a:p>
            <a:pPr algn="ctr"/>
            <a:r>
              <a:rPr lang="en-GB" sz="1200" b="1" dirty="0"/>
              <a:t>HVPG decrease greater in patients with </a:t>
            </a:r>
            <a:r>
              <a:rPr lang="en-GB" sz="1200" b="1" u="sng" dirty="0"/>
              <a:t>no OV</a:t>
            </a:r>
            <a:r>
              <a:rPr lang="en-GB" sz="1200" b="1" dirty="0"/>
              <a:t> with GR2 but not GR8 </a:t>
            </a:r>
            <a:endParaRPr lang="en-US" sz="1200" b="1" dirty="0"/>
          </a:p>
        </p:txBody>
      </p:sp>
      <p:sp>
        <p:nvSpPr>
          <p:cNvPr id="22" name="Rectangle 21">
            <a:extLst>
              <a:ext uri="{FF2B5EF4-FFF2-40B4-BE49-F238E27FC236}">
                <a16:creationId xmlns:a16="http://schemas.microsoft.com/office/drawing/2014/main" id="{235199E7-0BD2-44E7-B673-67637F9E2364}"/>
              </a:ext>
            </a:extLst>
          </p:cNvPr>
          <p:cNvSpPr/>
          <p:nvPr/>
        </p:nvSpPr>
        <p:spPr>
          <a:xfrm>
            <a:off x="3050704" y="2842796"/>
            <a:ext cx="3042592" cy="461665"/>
          </a:xfrm>
          <a:prstGeom prst="rect">
            <a:avLst/>
          </a:prstGeom>
        </p:spPr>
        <p:txBody>
          <a:bodyPr wrap="square">
            <a:spAutoFit/>
          </a:bodyPr>
          <a:lstStyle/>
          <a:p>
            <a:pPr algn="ctr"/>
            <a:r>
              <a:rPr lang="en-US" sz="1200" b="1" dirty="0"/>
              <a:t>Fewer GR-MD-02-treated patients developed </a:t>
            </a:r>
            <a:r>
              <a:rPr lang="en-US" sz="1200" b="1" u="sng" dirty="0"/>
              <a:t>new OVs</a:t>
            </a:r>
            <a:r>
              <a:rPr lang="en-US" sz="1200" b="1" dirty="0"/>
              <a:t> at EOT </a:t>
            </a:r>
          </a:p>
        </p:txBody>
      </p:sp>
      <p:sp>
        <p:nvSpPr>
          <p:cNvPr id="24" name="Rectangle 23">
            <a:extLst>
              <a:ext uri="{FF2B5EF4-FFF2-40B4-BE49-F238E27FC236}">
                <a16:creationId xmlns:a16="http://schemas.microsoft.com/office/drawing/2014/main" id="{A672BDD7-8136-4987-BF97-0C877FD7E6B5}"/>
              </a:ext>
            </a:extLst>
          </p:cNvPr>
          <p:cNvSpPr/>
          <p:nvPr/>
        </p:nvSpPr>
        <p:spPr>
          <a:xfrm>
            <a:off x="6068191" y="2844375"/>
            <a:ext cx="2912274" cy="276999"/>
          </a:xfrm>
          <a:prstGeom prst="rect">
            <a:avLst/>
          </a:prstGeom>
        </p:spPr>
        <p:txBody>
          <a:bodyPr wrap="square">
            <a:spAutoFit/>
          </a:bodyPr>
          <a:lstStyle/>
          <a:p>
            <a:pPr algn="ctr"/>
            <a:r>
              <a:rPr lang="en-US" sz="1200" b="1" dirty="0"/>
              <a:t>ΔHVPG in p</a:t>
            </a:r>
            <a:r>
              <a:rPr lang="en-GB" sz="1200" b="1" dirty="0" err="1"/>
              <a:t>atients</a:t>
            </a:r>
            <a:r>
              <a:rPr lang="en-GB" sz="1200" b="1" dirty="0"/>
              <a:t> with no OVs at BL</a:t>
            </a:r>
            <a:endParaRPr lang="en-US" sz="1200" b="1" dirty="0"/>
          </a:p>
        </p:txBody>
      </p:sp>
      <p:sp>
        <p:nvSpPr>
          <p:cNvPr id="26" name="Rectangle: Rounded Corners 25">
            <a:extLst>
              <a:ext uri="{FF2B5EF4-FFF2-40B4-BE49-F238E27FC236}">
                <a16:creationId xmlns:a16="http://schemas.microsoft.com/office/drawing/2014/main" id="{AD6C8515-1713-455F-9F57-861DE79D53DD}"/>
              </a:ext>
            </a:extLst>
          </p:cNvPr>
          <p:cNvSpPr/>
          <p:nvPr/>
        </p:nvSpPr>
        <p:spPr>
          <a:xfrm>
            <a:off x="7394450" y="3170674"/>
            <a:ext cx="720080" cy="20585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6">
            <a:extLst>
              <a:ext uri="{FF2B5EF4-FFF2-40B4-BE49-F238E27FC236}">
                <a16:creationId xmlns:a16="http://schemas.microsoft.com/office/drawing/2014/main" id="{2B57B60D-A30D-41EC-8C64-0F5C7428C893}"/>
              </a:ext>
            </a:extLst>
          </p:cNvPr>
          <p:cNvGraphicFramePr>
            <a:graphicFrameLocks/>
          </p:cNvGraphicFramePr>
          <p:nvPr>
            <p:extLst>
              <p:ext uri="{D42A27DB-BD31-4B8C-83A1-F6EECF244321}">
                <p14:modId xmlns:p14="http://schemas.microsoft.com/office/powerpoint/2010/main" val="771182901"/>
              </p:ext>
            </p:extLst>
          </p:nvPr>
        </p:nvGraphicFramePr>
        <p:xfrm>
          <a:off x="315362" y="3446915"/>
          <a:ext cx="2672462" cy="173044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988EEA4-794B-4F36-9770-8533BA3DAD8C}"/>
              </a:ext>
            </a:extLst>
          </p:cNvPr>
          <p:cNvSpPr txBox="1"/>
          <p:nvPr/>
        </p:nvSpPr>
        <p:spPr>
          <a:xfrm>
            <a:off x="1425873" y="3394076"/>
            <a:ext cx="560653" cy="215444"/>
          </a:xfrm>
          <a:prstGeom prst="rect">
            <a:avLst/>
          </a:prstGeom>
          <a:noFill/>
        </p:spPr>
        <p:txBody>
          <a:bodyPr wrap="square" rtlCol="0">
            <a:spAutoFit/>
          </a:bodyPr>
          <a:lstStyle/>
          <a:p>
            <a:pPr algn="ctr"/>
            <a:r>
              <a:rPr lang="en-US" sz="800" dirty="0"/>
              <a:t>p=0.01</a:t>
            </a:r>
          </a:p>
        </p:txBody>
      </p:sp>
      <p:cxnSp>
        <p:nvCxnSpPr>
          <p:cNvPr id="23" name="Straight Connector 22">
            <a:extLst>
              <a:ext uri="{FF2B5EF4-FFF2-40B4-BE49-F238E27FC236}">
                <a16:creationId xmlns:a16="http://schemas.microsoft.com/office/drawing/2014/main" id="{B454C46C-AB06-4E2D-9FD3-73F4C46EFE6E}"/>
              </a:ext>
            </a:extLst>
          </p:cNvPr>
          <p:cNvCxnSpPr/>
          <p:nvPr/>
        </p:nvCxnSpPr>
        <p:spPr>
          <a:xfrm>
            <a:off x="1566069" y="3575198"/>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E9FA1E-F448-4296-8C4F-B86188540D54}"/>
              </a:ext>
            </a:extLst>
          </p:cNvPr>
          <p:cNvSpPr txBox="1"/>
          <p:nvPr/>
        </p:nvSpPr>
        <p:spPr>
          <a:xfrm>
            <a:off x="869403"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9/</a:t>
            </a:r>
            <a:br>
              <a:rPr lang="en-US" sz="800" dirty="0">
                <a:solidFill>
                  <a:schemeClr val="bg1"/>
                </a:solidFill>
              </a:rPr>
            </a:br>
            <a:r>
              <a:rPr lang="en-US" sz="800" dirty="0">
                <a:solidFill>
                  <a:schemeClr val="bg1"/>
                </a:solidFill>
              </a:rPr>
              <a:t>52</a:t>
            </a:r>
          </a:p>
        </p:txBody>
      </p:sp>
      <p:sp>
        <p:nvSpPr>
          <p:cNvPr id="25" name="TextBox 24">
            <a:extLst>
              <a:ext uri="{FF2B5EF4-FFF2-40B4-BE49-F238E27FC236}">
                <a16:creationId xmlns:a16="http://schemas.microsoft.com/office/drawing/2014/main" id="{706625E3-C11F-4F0E-A8BD-1461C0B7A63C}"/>
              </a:ext>
            </a:extLst>
          </p:cNvPr>
          <p:cNvSpPr txBox="1"/>
          <p:nvPr/>
        </p:nvSpPr>
        <p:spPr>
          <a:xfrm>
            <a:off x="1055231"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15/</a:t>
            </a:r>
            <a:br>
              <a:rPr lang="en-US" sz="800" dirty="0">
                <a:solidFill>
                  <a:schemeClr val="bg1"/>
                </a:solidFill>
              </a:rPr>
            </a:br>
            <a:r>
              <a:rPr lang="en-US" sz="800" dirty="0">
                <a:solidFill>
                  <a:schemeClr val="bg1"/>
                </a:solidFill>
              </a:rPr>
              <a:t>50</a:t>
            </a:r>
          </a:p>
        </p:txBody>
      </p:sp>
      <p:sp>
        <p:nvSpPr>
          <p:cNvPr id="27" name="TextBox 26">
            <a:extLst>
              <a:ext uri="{FF2B5EF4-FFF2-40B4-BE49-F238E27FC236}">
                <a16:creationId xmlns:a16="http://schemas.microsoft.com/office/drawing/2014/main" id="{61A2665C-646C-4BF3-9472-A1E7D9160A8D}"/>
              </a:ext>
            </a:extLst>
          </p:cNvPr>
          <p:cNvSpPr txBox="1"/>
          <p:nvPr/>
        </p:nvSpPr>
        <p:spPr>
          <a:xfrm>
            <a:off x="1241027"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1/</a:t>
            </a:r>
            <a:br>
              <a:rPr lang="en-US" sz="800" dirty="0">
                <a:solidFill>
                  <a:schemeClr val="bg1"/>
                </a:solidFill>
              </a:rPr>
            </a:br>
            <a:r>
              <a:rPr lang="en-US" sz="800" dirty="0">
                <a:solidFill>
                  <a:schemeClr val="bg1"/>
                </a:solidFill>
              </a:rPr>
              <a:t>42</a:t>
            </a:r>
          </a:p>
        </p:txBody>
      </p:sp>
      <p:sp>
        <p:nvSpPr>
          <p:cNvPr id="29" name="TextBox 28">
            <a:extLst>
              <a:ext uri="{FF2B5EF4-FFF2-40B4-BE49-F238E27FC236}">
                <a16:creationId xmlns:a16="http://schemas.microsoft.com/office/drawing/2014/main" id="{1A5D94C5-4A4D-481A-8C34-0EB46AC1D990}"/>
              </a:ext>
            </a:extLst>
          </p:cNvPr>
          <p:cNvSpPr txBox="1"/>
          <p:nvPr/>
        </p:nvSpPr>
        <p:spPr>
          <a:xfrm>
            <a:off x="1572795"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4/</a:t>
            </a:r>
            <a:br>
              <a:rPr lang="en-US" sz="800" dirty="0">
                <a:solidFill>
                  <a:schemeClr val="bg1"/>
                </a:solidFill>
              </a:rPr>
            </a:br>
            <a:r>
              <a:rPr lang="en-US" sz="800" dirty="0">
                <a:solidFill>
                  <a:schemeClr val="bg1"/>
                </a:solidFill>
              </a:rPr>
              <a:t>33</a:t>
            </a:r>
          </a:p>
        </p:txBody>
      </p:sp>
      <p:sp>
        <p:nvSpPr>
          <p:cNvPr id="30" name="TextBox 29">
            <a:extLst>
              <a:ext uri="{FF2B5EF4-FFF2-40B4-BE49-F238E27FC236}">
                <a16:creationId xmlns:a16="http://schemas.microsoft.com/office/drawing/2014/main" id="{299F5BF4-3C08-432A-9DF7-1C32A531F7A6}"/>
              </a:ext>
            </a:extLst>
          </p:cNvPr>
          <p:cNvSpPr txBox="1"/>
          <p:nvPr/>
        </p:nvSpPr>
        <p:spPr>
          <a:xfrm>
            <a:off x="1758623"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10/</a:t>
            </a:r>
            <a:br>
              <a:rPr lang="en-US" sz="800" dirty="0">
                <a:solidFill>
                  <a:schemeClr val="bg1"/>
                </a:solidFill>
              </a:rPr>
            </a:br>
            <a:r>
              <a:rPr lang="en-US" sz="800" dirty="0">
                <a:solidFill>
                  <a:schemeClr val="bg1"/>
                </a:solidFill>
              </a:rPr>
              <a:t>23</a:t>
            </a:r>
          </a:p>
        </p:txBody>
      </p:sp>
      <p:sp>
        <p:nvSpPr>
          <p:cNvPr id="31" name="TextBox 30">
            <a:extLst>
              <a:ext uri="{FF2B5EF4-FFF2-40B4-BE49-F238E27FC236}">
                <a16:creationId xmlns:a16="http://schemas.microsoft.com/office/drawing/2014/main" id="{CC5FFBE7-4298-4430-8D43-0037E1165946}"/>
              </a:ext>
            </a:extLst>
          </p:cNvPr>
          <p:cNvSpPr txBox="1"/>
          <p:nvPr/>
        </p:nvSpPr>
        <p:spPr>
          <a:xfrm>
            <a:off x="1944419"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4/</a:t>
            </a:r>
            <a:br>
              <a:rPr lang="en-US" sz="800" dirty="0">
                <a:solidFill>
                  <a:schemeClr val="bg1"/>
                </a:solidFill>
              </a:rPr>
            </a:br>
            <a:r>
              <a:rPr lang="en-US" sz="800" dirty="0">
                <a:solidFill>
                  <a:schemeClr val="bg1"/>
                </a:solidFill>
              </a:rPr>
              <a:t>22</a:t>
            </a:r>
          </a:p>
        </p:txBody>
      </p:sp>
      <p:sp>
        <p:nvSpPr>
          <p:cNvPr id="32" name="TextBox 31">
            <a:extLst>
              <a:ext uri="{FF2B5EF4-FFF2-40B4-BE49-F238E27FC236}">
                <a16:creationId xmlns:a16="http://schemas.microsoft.com/office/drawing/2014/main" id="{7F376C3A-E3B9-499B-9EF0-FBC48647C668}"/>
              </a:ext>
            </a:extLst>
          </p:cNvPr>
          <p:cNvSpPr txBox="1"/>
          <p:nvPr/>
        </p:nvSpPr>
        <p:spPr>
          <a:xfrm>
            <a:off x="2262679"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5/</a:t>
            </a:r>
            <a:br>
              <a:rPr lang="en-US" sz="800" dirty="0">
                <a:solidFill>
                  <a:schemeClr val="bg1"/>
                </a:solidFill>
              </a:rPr>
            </a:br>
            <a:r>
              <a:rPr lang="en-US" sz="800" dirty="0">
                <a:solidFill>
                  <a:schemeClr val="bg1"/>
                </a:solidFill>
              </a:rPr>
              <a:t>23</a:t>
            </a:r>
          </a:p>
        </p:txBody>
      </p:sp>
      <p:sp>
        <p:nvSpPr>
          <p:cNvPr id="33" name="TextBox 32">
            <a:extLst>
              <a:ext uri="{FF2B5EF4-FFF2-40B4-BE49-F238E27FC236}">
                <a16:creationId xmlns:a16="http://schemas.microsoft.com/office/drawing/2014/main" id="{55130D11-8BBF-46F2-86F8-9AC13824C7B1}"/>
              </a:ext>
            </a:extLst>
          </p:cNvPr>
          <p:cNvSpPr txBox="1"/>
          <p:nvPr/>
        </p:nvSpPr>
        <p:spPr>
          <a:xfrm>
            <a:off x="2448507"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5/</a:t>
            </a:r>
            <a:br>
              <a:rPr lang="en-US" sz="800" dirty="0">
                <a:solidFill>
                  <a:schemeClr val="bg1"/>
                </a:solidFill>
              </a:rPr>
            </a:br>
            <a:r>
              <a:rPr lang="en-US" sz="800" dirty="0">
                <a:solidFill>
                  <a:schemeClr val="bg1"/>
                </a:solidFill>
              </a:rPr>
              <a:t>23</a:t>
            </a:r>
          </a:p>
        </p:txBody>
      </p:sp>
      <p:sp>
        <p:nvSpPr>
          <p:cNvPr id="34" name="TextBox 33">
            <a:extLst>
              <a:ext uri="{FF2B5EF4-FFF2-40B4-BE49-F238E27FC236}">
                <a16:creationId xmlns:a16="http://schemas.microsoft.com/office/drawing/2014/main" id="{E4C59B5A-DD70-48B8-BF25-A7976539C255}"/>
              </a:ext>
            </a:extLst>
          </p:cNvPr>
          <p:cNvSpPr txBox="1"/>
          <p:nvPr/>
        </p:nvSpPr>
        <p:spPr>
          <a:xfrm>
            <a:off x="2634303"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7/</a:t>
            </a:r>
            <a:br>
              <a:rPr lang="en-US" sz="800" dirty="0">
                <a:solidFill>
                  <a:schemeClr val="bg1"/>
                </a:solidFill>
              </a:rPr>
            </a:br>
            <a:r>
              <a:rPr lang="en-US" sz="800" dirty="0">
                <a:solidFill>
                  <a:schemeClr val="bg1"/>
                </a:solidFill>
              </a:rPr>
              <a:t>29</a:t>
            </a:r>
          </a:p>
        </p:txBody>
      </p:sp>
      <p:graphicFrame>
        <p:nvGraphicFramePr>
          <p:cNvPr id="35" name="Content Placeholder 6">
            <a:extLst>
              <a:ext uri="{FF2B5EF4-FFF2-40B4-BE49-F238E27FC236}">
                <a16:creationId xmlns:a16="http://schemas.microsoft.com/office/drawing/2014/main" id="{9E339AC5-9859-47C9-A97F-58FF0347C8E4}"/>
              </a:ext>
            </a:extLst>
          </p:cNvPr>
          <p:cNvGraphicFramePr>
            <a:graphicFrameLocks/>
          </p:cNvGraphicFramePr>
          <p:nvPr>
            <p:extLst>
              <p:ext uri="{D42A27DB-BD31-4B8C-83A1-F6EECF244321}">
                <p14:modId xmlns:p14="http://schemas.microsoft.com/office/powerpoint/2010/main" val="764543997"/>
              </p:ext>
            </p:extLst>
          </p:nvPr>
        </p:nvGraphicFramePr>
        <p:xfrm>
          <a:off x="3318927" y="3446915"/>
          <a:ext cx="2672462" cy="1730442"/>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62C7E419-D82C-47E5-9307-2CA76C4931F4}"/>
              </a:ext>
            </a:extLst>
          </p:cNvPr>
          <p:cNvSpPr txBox="1"/>
          <p:nvPr/>
        </p:nvSpPr>
        <p:spPr>
          <a:xfrm rot="16200000">
            <a:off x="2644881" y="3969146"/>
            <a:ext cx="1368153" cy="430887"/>
          </a:xfrm>
          <a:prstGeom prst="rect">
            <a:avLst/>
          </a:prstGeom>
          <a:noFill/>
        </p:spPr>
        <p:txBody>
          <a:bodyPr wrap="square" rtlCol="0">
            <a:spAutoFit/>
          </a:bodyPr>
          <a:lstStyle/>
          <a:p>
            <a:pPr algn="ctr"/>
            <a:r>
              <a:rPr lang="en-US" sz="1100" dirty="0"/>
              <a:t>Patients with new OVs (%)</a:t>
            </a:r>
            <a:endParaRPr lang="en-US" sz="1100" baseline="30000" dirty="0"/>
          </a:p>
        </p:txBody>
      </p:sp>
      <p:sp>
        <p:nvSpPr>
          <p:cNvPr id="37" name="TextBox 36">
            <a:extLst>
              <a:ext uri="{FF2B5EF4-FFF2-40B4-BE49-F238E27FC236}">
                <a16:creationId xmlns:a16="http://schemas.microsoft.com/office/drawing/2014/main" id="{F618BACC-8553-4112-877A-1FC99E77028D}"/>
              </a:ext>
            </a:extLst>
          </p:cNvPr>
          <p:cNvSpPr txBox="1"/>
          <p:nvPr/>
        </p:nvSpPr>
        <p:spPr>
          <a:xfrm>
            <a:off x="5310808" y="4262627"/>
            <a:ext cx="670195" cy="215444"/>
          </a:xfrm>
          <a:prstGeom prst="rect">
            <a:avLst/>
          </a:prstGeom>
          <a:noFill/>
        </p:spPr>
        <p:txBody>
          <a:bodyPr wrap="square" rtlCol="0">
            <a:spAutoFit/>
          </a:bodyPr>
          <a:lstStyle/>
          <a:p>
            <a:pPr algn="ctr"/>
            <a:r>
              <a:rPr lang="en-US" sz="800" dirty="0"/>
              <a:t>p=0.01</a:t>
            </a:r>
          </a:p>
        </p:txBody>
      </p:sp>
      <p:sp>
        <p:nvSpPr>
          <p:cNvPr id="39" name="TextBox 38">
            <a:extLst>
              <a:ext uri="{FF2B5EF4-FFF2-40B4-BE49-F238E27FC236}">
                <a16:creationId xmlns:a16="http://schemas.microsoft.com/office/drawing/2014/main" id="{3024122B-FCFC-4452-8BE8-A55064C5294B}"/>
              </a:ext>
            </a:extLst>
          </p:cNvPr>
          <p:cNvSpPr txBox="1"/>
          <p:nvPr/>
        </p:nvSpPr>
        <p:spPr>
          <a:xfrm>
            <a:off x="4240565" y="4262627"/>
            <a:ext cx="670195" cy="215444"/>
          </a:xfrm>
          <a:prstGeom prst="rect">
            <a:avLst/>
          </a:prstGeom>
          <a:noFill/>
        </p:spPr>
        <p:txBody>
          <a:bodyPr wrap="square" rtlCol="0">
            <a:spAutoFit/>
          </a:bodyPr>
          <a:lstStyle/>
          <a:p>
            <a:pPr algn="ctr"/>
            <a:r>
              <a:rPr lang="en-US" sz="800" dirty="0"/>
              <a:t>p=0.02</a:t>
            </a:r>
          </a:p>
        </p:txBody>
      </p:sp>
      <p:sp>
        <p:nvSpPr>
          <p:cNvPr id="40" name="TextBox 39">
            <a:extLst>
              <a:ext uri="{FF2B5EF4-FFF2-40B4-BE49-F238E27FC236}">
                <a16:creationId xmlns:a16="http://schemas.microsoft.com/office/drawing/2014/main" id="{1EFB2F0E-05F2-488D-9A3D-7C239BD9C719}"/>
              </a:ext>
            </a:extLst>
          </p:cNvPr>
          <p:cNvSpPr txBox="1"/>
          <p:nvPr/>
        </p:nvSpPr>
        <p:spPr>
          <a:xfrm>
            <a:off x="3952233"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6/</a:t>
            </a:r>
            <a:br>
              <a:rPr lang="en-US" sz="800" dirty="0">
                <a:solidFill>
                  <a:schemeClr val="bg1"/>
                </a:solidFill>
              </a:rPr>
            </a:br>
            <a:r>
              <a:rPr lang="en-US" sz="800" dirty="0">
                <a:solidFill>
                  <a:schemeClr val="bg1"/>
                </a:solidFill>
              </a:rPr>
              <a:t>33</a:t>
            </a:r>
          </a:p>
        </p:txBody>
      </p:sp>
      <p:sp>
        <p:nvSpPr>
          <p:cNvPr id="43" name="TextBox 42">
            <a:extLst>
              <a:ext uri="{FF2B5EF4-FFF2-40B4-BE49-F238E27FC236}">
                <a16:creationId xmlns:a16="http://schemas.microsoft.com/office/drawing/2014/main" id="{F3555B95-78D0-4023-9045-5491669B8A35}"/>
              </a:ext>
            </a:extLst>
          </p:cNvPr>
          <p:cNvSpPr txBox="1"/>
          <p:nvPr/>
        </p:nvSpPr>
        <p:spPr>
          <a:xfrm>
            <a:off x="4990452" y="4633639"/>
            <a:ext cx="170022" cy="196977"/>
          </a:xfrm>
          <a:prstGeom prst="rect">
            <a:avLst/>
          </a:prstGeom>
          <a:noFill/>
        </p:spPr>
        <p:txBody>
          <a:bodyPr wrap="square" lIns="0" tIns="0" rIns="0" bIns="0" rtlCol="0">
            <a:spAutoFit/>
          </a:bodyPr>
          <a:lstStyle/>
          <a:p>
            <a:pPr algn="ctr">
              <a:lnSpc>
                <a:spcPct val="80000"/>
              </a:lnSpc>
            </a:pPr>
            <a:r>
              <a:rPr lang="en-US" sz="800" dirty="0">
                <a:solidFill>
                  <a:schemeClr val="bg1"/>
                </a:solidFill>
              </a:rPr>
              <a:t>1/</a:t>
            </a:r>
            <a:br>
              <a:rPr lang="en-US" sz="800" dirty="0">
                <a:solidFill>
                  <a:schemeClr val="bg1"/>
                </a:solidFill>
              </a:rPr>
            </a:br>
            <a:r>
              <a:rPr lang="en-US" sz="800" dirty="0">
                <a:solidFill>
                  <a:schemeClr val="bg1"/>
                </a:solidFill>
              </a:rPr>
              <a:t>23</a:t>
            </a:r>
          </a:p>
        </p:txBody>
      </p:sp>
      <p:sp>
        <p:nvSpPr>
          <p:cNvPr id="45" name="TextBox 44">
            <a:extLst>
              <a:ext uri="{FF2B5EF4-FFF2-40B4-BE49-F238E27FC236}">
                <a16:creationId xmlns:a16="http://schemas.microsoft.com/office/drawing/2014/main" id="{D15C7422-1E76-4AAC-B81A-7BF7783A72B3}"/>
              </a:ext>
            </a:extLst>
          </p:cNvPr>
          <p:cNvSpPr txBox="1"/>
          <p:nvPr/>
        </p:nvSpPr>
        <p:spPr>
          <a:xfrm>
            <a:off x="5393641" y="4729224"/>
            <a:ext cx="411920" cy="98489"/>
          </a:xfrm>
          <a:prstGeom prst="rect">
            <a:avLst/>
          </a:prstGeom>
          <a:noFill/>
        </p:spPr>
        <p:txBody>
          <a:bodyPr wrap="square" lIns="0" tIns="0" rIns="0" bIns="0" rtlCol="0">
            <a:spAutoFit/>
          </a:bodyPr>
          <a:lstStyle/>
          <a:p>
            <a:pPr algn="ctr">
              <a:lnSpc>
                <a:spcPct val="80000"/>
              </a:lnSpc>
            </a:pPr>
            <a:r>
              <a:rPr lang="en-US" sz="800" dirty="0"/>
              <a:t>1/48</a:t>
            </a:r>
          </a:p>
        </p:txBody>
      </p:sp>
      <p:sp>
        <p:nvSpPr>
          <p:cNvPr id="46" name="TextBox 45">
            <a:extLst>
              <a:ext uri="{FF2B5EF4-FFF2-40B4-BE49-F238E27FC236}">
                <a16:creationId xmlns:a16="http://schemas.microsoft.com/office/drawing/2014/main" id="{42BCDA89-DF76-41A1-98F5-7C4649755370}"/>
              </a:ext>
            </a:extLst>
          </p:cNvPr>
          <p:cNvSpPr txBox="1"/>
          <p:nvPr/>
        </p:nvSpPr>
        <p:spPr>
          <a:xfrm>
            <a:off x="4355422" y="4727224"/>
            <a:ext cx="471754" cy="98489"/>
          </a:xfrm>
          <a:prstGeom prst="rect">
            <a:avLst/>
          </a:prstGeom>
          <a:noFill/>
        </p:spPr>
        <p:txBody>
          <a:bodyPr wrap="square" lIns="0" tIns="0" rIns="0" bIns="0" rtlCol="0">
            <a:spAutoFit/>
          </a:bodyPr>
          <a:lstStyle/>
          <a:p>
            <a:pPr algn="ctr">
              <a:lnSpc>
                <a:spcPct val="80000"/>
              </a:lnSpc>
            </a:pPr>
            <a:r>
              <a:rPr lang="en-US" sz="800" dirty="0"/>
              <a:t>0/25</a:t>
            </a:r>
          </a:p>
        </p:txBody>
      </p:sp>
      <p:graphicFrame>
        <p:nvGraphicFramePr>
          <p:cNvPr id="47" name="Content Placeholder 6">
            <a:extLst>
              <a:ext uri="{FF2B5EF4-FFF2-40B4-BE49-F238E27FC236}">
                <a16:creationId xmlns:a16="http://schemas.microsoft.com/office/drawing/2014/main" id="{49ACC0FB-9A08-4264-9EB2-C4979FB96F85}"/>
              </a:ext>
            </a:extLst>
          </p:cNvPr>
          <p:cNvGraphicFramePr>
            <a:graphicFrameLocks/>
          </p:cNvGraphicFramePr>
          <p:nvPr>
            <p:extLst>
              <p:ext uri="{D42A27DB-BD31-4B8C-83A1-F6EECF244321}">
                <p14:modId xmlns:p14="http://schemas.microsoft.com/office/powerpoint/2010/main" val="1695748863"/>
              </p:ext>
            </p:extLst>
          </p:nvPr>
        </p:nvGraphicFramePr>
        <p:xfrm>
          <a:off x="6248649" y="3446915"/>
          <a:ext cx="2672462" cy="1730442"/>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EABAF967-0F4A-475B-A181-B52BA6B59CC3}"/>
              </a:ext>
            </a:extLst>
          </p:cNvPr>
          <p:cNvSpPr txBox="1"/>
          <p:nvPr/>
        </p:nvSpPr>
        <p:spPr>
          <a:xfrm rot="16200000">
            <a:off x="5655441" y="4053784"/>
            <a:ext cx="1368153" cy="261610"/>
          </a:xfrm>
          <a:prstGeom prst="rect">
            <a:avLst/>
          </a:prstGeom>
          <a:noFill/>
        </p:spPr>
        <p:txBody>
          <a:bodyPr wrap="square" rtlCol="0">
            <a:spAutoFit/>
          </a:bodyPr>
          <a:lstStyle/>
          <a:p>
            <a:pPr algn="ctr"/>
            <a:r>
              <a:rPr lang="en-US" sz="1100" dirty="0"/>
              <a:t>HVPG (mmHg)</a:t>
            </a:r>
            <a:endParaRPr lang="en-US" sz="1100" baseline="30000" dirty="0"/>
          </a:p>
        </p:txBody>
      </p:sp>
      <p:sp>
        <p:nvSpPr>
          <p:cNvPr id="50" name="TextBox 49">
            <a:extLst>
              <a:ext uri="{FF2B5EF4-FFF2-40B4-BE49-F238E27FC236}">
                <a16:creationId xmlns:a16="http://schemas.microsoft.com/office/drawing/2014/main" id="{FD15BFB0-3570-441C-834A-707F31CBAB1D}"/>
              </a:ext>
            </a:extLst>
          </p:cNvPr>
          <p:cNvSpPr txBox="1"/>
          <p:nvPr/>
        </p:nvSpPr>
        <p:spPr>
          <a:xfrm>
            <a:off x="7400088" y="3498539"/>
            <a:ext cx="669855" cy="338554"/>
          </a:xfrm>
          <a:prstGeom prst="rect">
            <a:avLst/>
          </a:prstGeom>
          <a:noFill/>
        </p:spPr>
        <p:txBody>
          <a:bodyPr wrap="square" rtlCol="0">
            <a:spAutoFit/>
          </a:bodyPr>
          <a:lstStyle/>
          <a:p>
            <a:pPr algn="ctr"/>
            <a:r>
              <a:rPr lang="en-US" sz="800" dirty="0"/>
              <a:t>p=0.01 vs PBO</a:t>
            </a:r>
          </a:p>
        </p:txBody>
      </p:sp>
      <p:sp>
        <p:nvSpPr>
          <p:cNvPr id="51" name="TextBox 50">
            <a:extLst>
              <a:ext uri="{FF2B5EF4-FFF2-40B4-BE49-F238E27FC236}">
                <a16:creationId xmlns:a16="http://schemas.microsoft.com/office/drawing/2014/main" id="{82104875-9CA4-4E46-9D64-036CFEBF4226}"/>
              </a:ext>
            </a:extLst>
          </p:cNvPr>
          <p:cNvSpPr txBox="1"/>
          <p:nvPr/>
        </p:nvSpPr>
        <p:spPr>
          <a:xfrm>
            <a:off x="6860997" y="4630464"/>
            <a:ext cx="170022" cy="196977"/>
          </a:xfrm>
          <a:prstGeom prst="rect">
            <a:avLst/>
          </a:prstGeom>
          <a:noFill/>
        </p:spPr>
        <p:txBody>
          <a:bodyPr wrap="square" lIns="0" tIns="0" rIns="0" bIns="0" rtlCol="0">
            <a:spAutoFit/>
          </a:bodyPr>
          <a:lstStyle/>
          <a:p>
            <a:pPr algn="ctr">
              <a:lnSpc>
                <a:spcPct val="80000"/>
              </a:lnSpc>
            </a:pPr>
            <a:br>
              <a:rPr lang="en-US" sz="800" dirty="0">
                <a:solidFill>
                  <a:schemeClr val="bg1"/>
                </a:solidFill>
              </a:rPr>
            </a:br>
            <a:r>
              <a:rPr lang="en-US" sz="800" dirty="0">
                <a:solidFill>
                  <a:schemeClr val="bg1"/>
                </a:solidFill>
              </a:rPr>
              <a:t>33</a:t>
            </a:r>
          </a:p>
        </p:txBody>
      </p:sp>
      <p:sp>
        <p:nvSpPr>
          <p:cNvPr id="54" name="TextBox 53">
            <a:extLst>
              <a:ext uri="{FF2B5EF4-FFF2-40B4-BE49-F238E27FC236}">
                <a16:creationId xmlns:a16="http://schemas.microsoft.com/office/drawing/2014/main" id="{B2936585-22A7-4314-8730-20FCE2CB76DA}"/>
              </a:ext>
            </a:extLst>
          </p:cNvPr>
          <p:cNvSpPr txBox="1"/>
          <p:nvPr/>
        </p:nvSpPr>
        <p:spPr>
          <a:xfrm>
            <a:off x="7119484" y="4722144"/>
            <a:ext cx="141424" cy="98490"/>
          </a:xfrm>
          <a:prstGeom prst="rect">
            <a:avLst/>
          </a:prstGeom>
          <a:solidFill>
            <a:schemeClr val="bg2"/>
          </a:solidFill>
        </p:spPr>
        <p:txBody>
          <a:bodyPr wrap="square" lIns="0" tIns="0" rIns="0" bIns="0" rtlCol="0">
            <a:spAutoFit/>
          </a:bodyPr>
          <a:lstStyle/>
          <a:p>
            <a:pPr algn="ctr">
              <a:lnSpc>
                <a:spcPct val="80000"/>
              </a:lnSpc>
            </a:pPr>
            <a:r>
              <a:rPr lang="en-US" sz="800" dirty="0"/>
              <a:t>31</a:t>
            </a:r>
          </a:p>
        </p:txBody>
      </p:sp>
      <p:sp>
        <p:nvSpPr>
          <p:cNvPr id="55" name="TextBox 54">
            <a:extLst>
              <a:ext uri="{FF2B5EF4-FFF2-40B4-BE49-F238E27FC236}">
                <a16:creationId xmlns:a16="http://schemas.microsoft.com/office/drawing/2014/main" id="{12954D4D-2AC9-4CB2-B3AE-0A8857FD73AD}"/>
              </a:ext>
            </a:extLst>
          </p:cNvPr>
          <p:cNvSpPr txBox="1"/>
          <p:nvPr/>
        </p:nvSpPr>
        <p:spPr>
          <a:xfrm>
            <a:off x="7556322" y="4630464"/>
            <a:ext cx="170022" cy="196977"/>
          </a:xfrm>
          <a:prstGeom prst="rect">
            <a:avLst/>
          </a:prstGeom>
          <a:noFill/>
        </p:spPr>
        <p:txBody>
          <a:bodyPr wrap="square" lIns="0" tIns="0" rIns="0" bIns="0" rtlCol="0">
            <a:spAutoFit/>
          </a:bodyPr>
          <a:lstStyle/>
          <a:p>
            <a:pPr algn="ctr">
              <a:lnSpc>
                <a:spcPct val="80000"/>
              </a:lnSpc>
            </a:pPr>
            <a:br>
              <a:rPr lang="en-US" sz="800" dirty="0">
                <a:solidFill>
                  <a:schemeClr val="bg1"/>
                </a:solidFill>
              </a:rPr>
            </a:br>
            <a:r>
              <a:rPr lang="en-US" sz="800" dirty="0">
                <a:solidFill>
                  <a:schemeClr val="bg1"/>
                </a:solidFill>
              </a:rPr>
              <a:t>25</a:t>
            </a:r>
          </a:p>
        </p:txBody>
      </p:sp>
      <p:sp>
        <p:nvSpPr>
          <p:cNvPr id="56" name="TextBox 55">
            <a:extLst>
              <a:ext uri="{FF2B5EF4-FFF2-40B4-BE49-F238E27FC236}">
                <a16:creationId xmlns:a16="http://schemas.microsoft.com/office/drawing/2014/main" id="{61438367-2423-4708-AFDF-212F76353E7C}"/>
              </a:ext>
            </a:extLst>
          </p:cNvPr>
          <p:cNvSpPr txBox="1"/>
          <p:nvPr/>
        </p:nvSpPr>
        <p:spPr>
          <a:xfrm>
            <a:off x="7820440" y="4722144"/>
            <a:ext cx="130162" cy="98490"/>
          </a:xfrm>
          <a:prstGeom prst="rect">
            <a:avLst/>
          </a:prstGeom>
          <a:solidFill>
            <a:schemeClr val="bg2"/>
          </a:solidFill>
        </p:spPr>
        <p:txBody>
          <a:bodyPr wrap="square" lIns="0" tIns="0" rIns="0" bIns="0" rtlCol="0">
            <a:spAutoFit/>
          </a:bodyPr>
          <a:lstStyle/>
          <a:p>
            <a:pPr algn="ctr">
              <a:lnSpc>
                <a:spcPct val="80000"/>
              </a:lnSpc>
            </a:pPr>
            <a:r>
              <a:rPr lang="en-US" sz="800" dirty="0"/>
              <a:t>23</a:t>
            </a:r>
          </a:p>
        </p:txBody>
      </p:sp>
      <p:sp>
        <p:nvSpPr>
          <p:cNvPr id="59" name="TextBox 58">
            <a:extLst>
              <a:ext uri="{FF2B5EF4-FFF2-40B4-BE49-F238E27FC236}">
                <a16:creationId xmlns:a16="http://schemas.microsoft.com/office/drawing/2014/main" id="{B62BF4DD-7ED3-46C8-95E5-2DA23453092C}"/>
              </a:ext>
            </a:extLst>
          </p:cNvPr>
          <p:cNvSpPr txBox="1"/>
          <p:nvPr/>
        </p:nvSpPr>
        <p:spPr>
          <a:xfrm>
            <a:off x="8246016" y="4630464"/>
            <a:ext cx="170022" cy="196977"/>
          </a:xfrm>
          <a:prstGeom prst="rect">
            <a:avLst/>
          </a:prstGeom>
          <a:noFill/>
        </p:spPr>
        <p:txBody>
          <a:bodyPr wrap="square" lIns="0" tIns="0" rIns="0" bIns="0" rtlCol="0">
            <a:spAutoFit/>
          </a:bodyPr>
          <a:lstStyle/>
          <a:p>
            <a:pPr algn="ctr">
              <a:lnSpc>
                <a:spcPct val="80000"/>
              </a:lnSpc>
            </a:pPr>
            <a:br>
              <a:rPr lang="en-US" sz="800" dirty="0">
                <a:solidFill>
                  <a:schemeClr val="bg1"/>
                </a:solidFill>
              </a:rPr>
            </a:br>
            <a:r>
              <a:rPr lang="en-US" sz="800" dirty="0">
                <a:solidFill>
                  <a:schemeClr val="bg1"/>
                </a:solidFill>
              </a:rPr>
              <a:t>23</a:t>
            </a:r>
          </a:p>
        </p:txBody>
      </p:sp>
      <p:sp>
        <p:nvSpPr>
          <p:cNvPr id="60" name="TextBox 59">
            <a:extLst>
              <a:ext uri="{FF2B5EF4-FFF2-40B4-BE49-F238E27FC236}">
                <a16:creationId xmlns:a16="http://schemas.microsoft.com/office/drawing/2014/main" id="{FDD44823-C1CF-4440-8E2C-5A2F196A09F5}"/>
              </a:ext>
            </a:extLst>
          </p:cNvPr>
          <p:cNvSpPr txBox="1"/>
          <p:nvPr/>
        </p:nvSpPr>
        <p:spPr>
          <a:xfrm>
            <a:off x="8495977" y="4722144"/>
            <a:ext cx="157558" cy="98490"/>
          </a:xfrm>
          <a:prstGeom prst="rect">
            <a:avLst/>
          </a:prstGeom>
          <a:solidFill>
            <a:schemeClr val="bg2"/>
          </a:solidFill>
        </p:spPr>
        <p:txBody>
          <a:bodyPr wrap="square" lIns="0" tIns="0" rIns="0" bIns="0" rtlCol="0">
            <a:spAutoFit/>
          </a:bodyPr>
          <a:lstStyle/>
          <a:p>
            <a:pPr algn="ctr">
              <a:lnSpc>
                <a:spcPct val="80000"/>
              </a:lnSpc>
            </a:pPr>
            <a:r>
              <a:rPr lang="en-US" sz="800" dirty="0"/>
              <a:t>22</a:t>
            </a:r>
          </a:p>
        </p:txBody>
      </p:sp>
      <p:grpSp>
        <p:nvGrpSpPr>
          <p:cNvPr id="65" name="Group 64">
            <a:extLst>
              <a:ext uri="{FF2B5EF4-FFF2-40B4-BE49-F238E27FC236}">
                <a16:creationId xmlns:a16="http://schemas.microsoft.com/office/drawing/2014/main" id="{2AEA39CA-78EF-4884-82AC-007A3942CD5A}"/>
              </a:ext>
            </a:extLst>
          </p:cNvPr>
          <p:cNvGrpSpPr/>
          <p:nvPr/>
        </p:nvGrpSpPr>
        <p:grpSpPr>
          <a:xfrm>
            <a:off x="6895479" y="3817145"/>
            <a:ext cx="104551" cy="62306"/>
            <a:chOff x="6948264" y="3645024"/>
            <a:chExt cx="72008" cy="144016"/>
          </a:xfrm>
        </p:grpSpPr>
        <p:cxnSp>
          <p:nvCxnSpPr>
            <p:cNvPr id="18" name="Straight Connector 17">
              <a:extLst>
                <a:ext uri="{FF2B5EF4-FFF2-40B4-BE49-F238E27FC236}">
                  <a16:creationId xmlns:a16="http://schemas.microsoft.com/office/drawing/2014/main" id="{4A1100F4-12DD-49D6-B0DD-457521EE11F3}"/>
                </a:ext>
              </a:extLst>
            </p:cNvPr>
            <p:cNvCxnSpPr>
              <a:cxnSpLocks/>
            </p:cNvCxnSpPr>
            <p:nvPr/>
          </p:nvCxnSpPr>
          <p:spPr>
            <a:xfrm flipV="1">
              <a:off x="6984268" y="36450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A9FA8A4-95AC-43D2-AD40-96AEF2084240}"/>
                </a:ext>
              </a:extLst>
            </p:cNvPr>
            <p:cNvCxnSpPr/>
            <p:nvPr/>
          </p:nvCxnSpPr>
          <p:spPr>
            <a:xfrm>
              <a:off x="6948264"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24BBCB1-F568-4204-B849-0802A30A44A6}"/>
              </a:ext>
            </a:extLst>
          </p:cNvPr>
          <p:cNvGrpSpPr/>
          <p:nvPr/>
        </p:nvGrpSpPr>
        <p:grpSpPr>
          <a:xfrm>
            <a:off x="7133604" y="3744120"/>
            <a:ext cx="104551" cy="62306"/>
            <a:chOff x="6948264" y="3645024"/>
            <a:chExt cx="72008" cy="144016"/>
          </a:xfrm>
        </p:grpSpPr>
        <p:cxnSp>
          <p:nvCxnSpPr>
            <p:cNvPr id="67" name="Straight Connector 66">
              <a:extLst>
                <a:ext uri="{FF2B5EF4-FFF2-40B4-BE49-F238E27FC236}">
                  <a16:creationId xmlns:a16="http://schemas.microsoft.com/office/drawing/2014/main" id="{1E5C1837-CF12-455C-827F-881C62D772DC}"/>
                </a:ext>
              </a:extLst>
            </p:cNvPr>
            <p:cNvCxnSpPr>
              <a:cxnSpLocks/>
            </p:cNvCxnSpPr>
            <p:nvPr/>
          </p:nvCxnSpPr>
          <p:spPr>
            <a:xfrm flipV="1">
              <a:off x="6984268" y="36450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AAA010-BA52-4EA9-897C-41FB7C42F164}"/>
                </a:ext>
              </a:extLst>
            </p:cNvPr>
            <p:cNvCxnSpPr/>
            <p:nvPr/>
          </p:nvCxnSpPr>
          <p:spPr>
            <a:xfrm>
              <a:off x="6948264"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FB937A0-F18B-4B25-A56E-EF6B7695B47E}"/>
              </a:ext>
            </a:extLst>
          </p:cNvPr>
          <p:cNvGrpSpPr/>
          <p:nvPr/>
        </p:nvGrpSpPr>
        <p:grpSpPr>
          <a:xfrm>
            <a:off x="7587629" y="3851672"/>
            <a:ext cx="104551" cy="50004"/>
            <a:chOff x="6948264" y="3645024"/>
            <a:chExt cx="72008" cy="144016"/>
          </a:xfrm>
        </p:grpSpPr>
        <p:cxnSp>
          <p:nvCxnSpPr>
            <p:cNvPr id="70" name="Straight Connector 69">
              <a:extLst>
                <a:ext uri="{FF2B5EF4-FFF2-40B4-BE49-F238E27FC236}">
                  <a16:creationId xmlns:a16="http://schemas.microsoft.com/office/drawing/2014/main" id="{EB48FDEF-6A18-4F1D-B3C3-791C5572F1E2}"/>
                </a:ext>
              </a:extLst>
            </p:cNvPr>
            <p:cNvCxnSpPr>
              <a:cxnSpLocks/>
            </p:cNvCxnSpPr>
            <p:nvPr/>
          </p:nvCxnSpPr>
          <p:spPr>
            <a:xfrm flipV="1">
              <a:off x="6984268" y="36450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D8E51EB-5DA6-4C8E-97AC-81058966DEF3}"/>
                </a:ext>
              </a:extLst>
            </p:cNvPr>
            <p:cNvCxnSpPr/>
            <p:nvPr/>
          </p:nvCxnSpPr>
          <p:spPr>
            <a:xfrm>
              <a:off x="6948264"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47B0F4B8-0A25-4E15-8287-A61E68B665C9}"/>
              </a:ext>
            </a:extLst>
          </p:cNvPr>
          <p:cNvGrpSpPr/>
          <p:nvPr/>
        </p:nvGrpSpPr>
        <p:grpSpPr>
          <a:xfrm>
            <a:off x="7825754" y="3946922"/>
            <a:ext cx="104551" cy="50004"/>
            <a:chOff x="6948264" y="3645024"/>
            <a:chExt cx="72008" cy="144016"/>
          </a:xfrm>
        </p:grpSpPr>
        <p:cxnSp>
          <p:nvCxnSpPr>
            <p:cNvPr id="73" name="Straight Connector 72">
              <a:extLst>
                <a:ext uri="{FF2B5EF4-FFF2-40B4-BE49-F238E27FC236}">
                  <a16:creationId xmlns:a16="http://schemas.microsoft.com/office/drawing/2014/main" id="{063020B1-0993-479E-A693-E1909327E2F6}"/>
                </a:ext>
              </a:extLst>
            </p:cNvPr>
            <p:cNvCxnSpPr>
              <a:cxnSpLocks/>
            </p:cNvCxnSpPr>
            <p:nvPr/>
          </p:nvCxnSpPr>
          <p:spPr>
            <a:xfrm flipV="1">
              <a:off x="6984268" y="36450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179C8D-19BA-4368-8818-4825FD8E9A53}"/>
                </a:ext>
              </a:extLst>
            </p:cNvPr>
            <p:cNvCxnSpPr/>
            <p:nvPr/>
          </p:nvCxnSpPr>
          <p:spPr>
            <a:xfrm>
              <a:off x="6948264"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0D8DC62F-E53A-49A1-BAF1-C9AF7EA9F699}"/>
              </a:ext>
            </a:extLst>
          </p:cNvPr>
          <p:cNvGrpSpPr/>
          <p:nvPr/>
        </p:nvGrpSpPr>
        <p:grpSpPr>
          <a:xfrm>
            <a:off x="8286130" y="3820716"/>
            <a:ext cx="102294" cy="63497"/>
            <a:chOff x="6948264" y="3645024"/>
            <a:chExt cx="72008" cy="144016"/>
          </a:xfrm>
        </p:grpSpPr>
        <p:cxnSp>
          <p:nvCxnSpPr>
            <p:cNvPr id="76" name="Straight Connector 75">
              <a:extLst>
                <a:ext uri="{FF2B5EF4-FFF2-40B4-BE49-F238E27FC236}">
                  <a16:creationId xmlns:a16="http://schemas.microsoft.com/office/drawing/2014/main" id="{AFB61F40-CECE-4098-A4FB-73492319387E}"/>
                </a:ext>
              </a:extLst>
            </p:cNvPr>
            <p:cNvCxnSpPr>
              <a:cxnSpLocks/>
            </p:cNvCxnSpPr>
            <p:nvPr/>
          </p:nvCxnSpPr>
          <p:spPr>
            <a:xfrm flipV="1">
              <a:off x="6984268" y="36450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81085D-615C-4AE8-B4AE-441C5DC4A31D}"/>
                </a:ext>
              </a:extLst>
            </p:cNvPr>
            <p:cNvCxnSpPr/>
            <p:nvPr/>
          </p:nvCxnSpPr>
          <p:spPr>
            <a:xfrm>
              <a:off x="6948264"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273F605-0D1C-4555-83D5-174FDDB09F90}"/>
              </a:ext>
            </a:extLst>
          </p:cNvPr>
          <p:cNvGrpSpPr/>
          <p:nvPr/>
        </p:nvGrpSpPr>
        <p:grpSpPr>
          <a:xfrm>
            <a:off x="8523609" y="3810000"/>
            <a:ext cx="102294" cy="82752"/>
            <a:chOff x="6948264" y="3645024"/>
            <a:chExt cx="72008" cy="144016"/>
          </a:xfrm>
        </p:grpSpPr>
        <p:cxnSp>
          <p:nvCxnSpPr>
            <p:cNvPr id="83" name="Straight Connector 82">
              <a:extLst>
                <a:ext uri="{FF2B5EF4-FFF2-40B4-BE49-F238E27FC236}">
                  <a16:creationId xmlns:a16="http://schemas.microsoft.com/office/drawing/2014/main" id="{596C02DD-3A33-4DF9-BAF9-5A5E40771B93}"/>
                </a:ext>
              </a:extLst>
            </p:cNvPr>
            <p:cNvCxnSpPr>
              <a:cxnSpLocks/>
            </p:cNvCxnSpPr>
            <p:nvPr/>
          </p:nvCxnSpPr>
          <p:spPr>
            <a:xfrm flipV="1">
              <a:off x="6984268" y="36450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61ADFD3-C0D0-4968-BF45-25C74A54640B}"/>
                </a:ext>
              </a:extLst>
            </p:cNvPr>
            <p:cNvCxnSpPr/>
            <p:nvPr/>
          </p:nvCxnSpPr>
          <p:spPr>
            <a:xfrm>
              <a:off x="6948264" y="364502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07C2F700-7DAF-4326-BC92-3728FCC2104D}"/>
              </a:ext>
            </a:extLst>
          </p:cNvPr>
          <p:cNvSpPr txBox="1"/>
          <p:nvPr/>
        </p:nvSpPr>
        <p:spPr>
          <a:xfrm>
            <a:off x="6805690" y="4819594"/>
            <a:ext cx="330125" cy="215444"/>
          </a:xfrm>
          <a:prstGeom prst="rect">
            <a:avLst/>
          </a:prstGeom>
          <a:noFill/>
        </p:spPr>
        <p:txBody>
          <a:bodyPr wrap="square" rtlCol="0">
            <a:spAutoFit/>
          </a:bodyPr>
          <a:lstStyle/>
          <a:p>
            <a:r>
              <a:rPr lang="en-US" sz="800" dirty="0"/>
              <a:t>BL</a:t>
            </a:r>
          </a:p>
        </p:txBody>
      </p:sp>
      <p:sp>
        <p:nvSpPr>
          <p:cNvPr id="89" name="TextBox 88">
            <a:extLst>
              <a:ext uri="{FF2B5EF4-FFF2-40B4-BE49-F238E27FC236}">
                <a16:creationId xmlns:a16="http://schemas.microsoft.com/office/drawing/2014/main" id="{423F628A-6415-4C3F-9607-885F6E856DE0}"/>
              </a:ext>
            </a:extLst>
          </p:cNvPr>
          <p:cNvSpPr txBox="1"/>
          <p:nvPr/>
        </p:nvSpPr>
        <p:spPr>
          <a:xfrm>
            <a:off x="6931365" y="4819594"/>
            <a:ext cx="567036" cy="215444"/>
          </a:xfrm>
          <a:prstGeom prst="rect">
            <a:avLst/>
          </a:prstGeom>
          <a:noFill/>
        </p:spPr>
        <p:txBody>
          <a:bodyPr wrap="square" rtlCol="0">
            <a:spAutoFit/>
          </a:bodyPr>
          <a:lstStyle/>
          <a:p>
            <a:pPr algn="ctr"/>
            <a:r>
              <a:rPr lang="en-US" sz="800" dirty="0" err="1"/>
              <a:t>Wk</a:t>
            </a:r>
            <a:r>
              <a:rPr lang="en-US" sz="800" dirty="0"/>
              <a:t> 54</a:t>
            </a:r>
          </a:p>
        </p:txBody>
      </p:sp>
      <p:sp>
        <p:nvSpPr>
          <p:cNvPr id="90" name="TextBox 89">
            <a:extLst>
              <a:ext uri="{FF2B5EF4-FFF2-40B4-BE49-F238E27FC236}">
                <a16:creationId xmlns:a16="http://schemas.microsoft.com/office/drawing/2014/main" id="{31ACB14C-7EFC-4F4F-B24E-1A2A2275849B}"/>
              </a:ext>
            </a:extLst>
          </p:cNvPr>
          <p:cNvSpPr txBox="1"/>
          <p:nvPr/>
        </p:nvSpPr>
        <p:spPr>
          <a:xfrm>
            <a:off x="7498686" y="4819594"/>
            <a:ext cx="330125" cy="215444"/>
          </a:xfrm>
          <a:prstGeom prst="rect">
            <a:avLst/>
          </a:prstGeom>
          <a:noFill/>
        </p:spPr>
        <p:txBody>
          <a:bodyPr wrap="square" rtlCol="0">
            <a:spAutoFit/>
          </a:bodyPr>
          <a:lstStyle/>
          <a:p>
            <a:r>
              <a:rPr lang="en-US" sz="800" dirty="0"/>
              <a:t>BL</a:t>
            </a:r>
          </a:p>
        </p:txBody>
      </p:sp>
      <p:sp>
        <p:nvSpPr>
          <p:cNvPr id="91" name="TextBox 90">
            <a:extLst>
              <a:ext uri="{FF2B5EF4-FFF2-40B4-BE49-F238E27FC236}">
                <a16:creationId xmlns:a16="http://schemas.microsoft.com/office/drawing/2014/main" id="{EBCAD9B1-66EA-4F44-98F2-750734FBFBD3}"/>
              </a:ext>
            </a:extLst>
          </p:cNvPr>
          <p:cNvSpPr txBox="1"/>
          <p:nvPr/>
        </p:nvSpPr>
        <p:spPr>
          <a:xfrm>
            <a:off x="7624361" y="4819594"/>
            <a:ext cx="567036" cy="215444"/>
          </a:xfrm>
          <a:prstGeom prst="rect">
            <a:avLst/>
          </a:prstGeom>
          <a:noFill/>
        </p:spPr>
        <p:txBody>
          <a:bodyPr wrap="square" rtlCol="0">
            <a:spAutoFit/>
          </a:bodyPr>
          <a:lstStyle/>
          <a:p>
            <a:pPr algn="ctr"/>
            <a:r>
              <a:rPr lang="en-US" sz="800" dirty="0" err="1"/>
              <a:t>Wk</a:t>
            </a:r>
            <a:r>
              <a:rPr lang="en-US" sz="800" dirty="0"/>
              <a:t> 54</a:t>
            </a:r>
          </a:p>
        </p:txBody>
      </p:sp>
      <p:sp>
        <p:nvSpPr>
          <p:cNvPr id="95" name="TextBox 94">
            <a:extLst>
              <a:ext uri="{FF2B5EF4-FFF2-40B4-BE49-F238E27FC236}">
                <a16:creationId xmlns:a16="http://schemas.microsoft.com/office/drawing/2014/main" id="{B7BA5569-11E9-44A1-9408-ECD333A2A289}"/>
              </a:ext>
            </a:extLst>
          </p:cNvPr>
          <p:cNvSpPr txBox="1"/>
          <p:nvPr/>
        </p:nvSpPr>
        <p:spPr>
          <a:xfrm>
            <a:off x="8187129" y="4819594"/>
            <a:ext cx="330125" cy="215444"/>
          </a:xfrm>
          <a:prstGeom prst="rect">
            <a:avLst/>
          </a:prstGeom>
          <a:noFill/>
        </p:spPr>
        <p:txBody>
          <a:bodyPr wrap="square" rtlCol="0">
            <a:spAutoFit/>
          </a:bodyPr>
          <a:lstStyle/>
          <a:p>
            <a:r>
              <a:rPr lang="en-US" sz="800" dirty="0"/>
              <a:t>BL</a:t>
            </a:r>
          </a:p>
        </p:txBody>
      </p:sp>
      <p:sp>
        <p:nvSpPr>
          <p:cNvPr id="96" name="TextBox 95">
            <a:extLst>
              <a:ext uri="{FF2B5EF4-FFF2-40B4-BE49-F238E27FC236}">
                <a16:creationId xmlns:a16="http://schemas.microsoft.com/office/drawing/2014/main" id="{8E8B296B-EEB5-40AE-A7C9-4F9BEB8CEAAE}"/>
              </a:ext>
            </a:extLst>
          </p:cNvPr>
          <p:cNvSpPr txBox="1"/>
          <p:nvPr/>
        </p:nvSpPr>
        <p:spPr>
          <a:xfrm>
            <a:off x="8312804" y="4819594"/>
            <a:ext cx="567036" cy="215444"/>
          </a:xfrm>
          <a:prstGeom prst="rect">
            <a:avLst/>
          </a:prstGeom>
          <a:noFill/>
        </p:spPr>
        <p:txBody>
          <a:bodyPr wrap="square" rtlCol="0">
            <a:spAutoFit/>
          </a:bodyPr>
          <a:lstStyle/>
          <a:p>
            <a:pPr algn="ctr"/>
            <a:r>
              <a:rPr lang="en-US" sz="800" dirty="0" err="1"/>
              <a:t>Wk</a:t>
            </a:r>
            <a:r>
              <a:rPr lang="en-US" sz="800" dirty="0"/>
              <a:t> 54</a:t>
            </a:r>
          </a:p>
        </p:txBody>
      </p:sp>
      <p:graphicFrame>
        <p:nvGraphicFramePr>
          <p:cNvPr id="97" name="Table 96">
            <a:extLst>
              <a:ext uri="{FF2B5EF4-FFF2-40B4-BE49-F238E27FC236}">
                <a16:creationId xmlns:a16="http://schemas.microsoft.com/office/drawing/2014/main" id="{11692271-D123-40F9-A5EB-4BBC08CD7EA8}"/>
              </a:ext>
            </a:extLst>
          </p:cNvPr>
          <p:cNvGraphicFramePr>
            <a:graphicFrameLocks noGrp="1"/>
          </p:cNvGraphicFramePr>
          <p:nvPr>
            <p:extLst>
              <p:ext uri="{D42A27DB-BD31-4B8C-83A1-F6EECF244321}">
                <p14:modId xmlns:p14="http://schemas.microsoft.com/office/powerpoint/2010/main" val="909434017"/>
              </p:ext>
            </p:extLst>
          </p:nvPr>
        </p:nvGraphicFramePr>
        <p:xfrm>
          <a:off x="6340717" y="3134751"/>
          <a:ext cx="2437845" cy="365760"/>
        </p:xfrm>
        <a:graphic>
          <a:graphicData uri="http://schemas.openxmlformats.org/drawingml/2006/table">
            <a:tbl>
              <a:tblPr firstRow="1" bandRow="1">
                <a:tableStyleId>{2D5ABB26-0587-4C30-8999-92F81FD0307C}</a:tableStyleId>
              </a:tblPr>
              <a:tblGrid>
                <a:gridCol w="493629">
                  <a:extLst>
                    <a:ext uri="{9D8B030D-6E8A-4147-A177-3AD203B41FA5}">
                      <a16:colId xmlns:a16="http://schemas.microsoft.com/office/drawing/2014/main" val="2343355709"/>
                    </a:ext>
                  </a:extLst>
                </a:gridCol>
                <a:gridCol w="432048">
                  <a:extLst>
                    <a:ext uri="{9D8B030D-6E8A-4147-A177-3AD203B41FA5}">
                      <a16:colId xmlns:a16="http://schemas.microsoft.com/office/drawing/2014/main" val="1533627490"/>
                    </a:ext>
                  </a:extLst>
                </a:gridCol>
                <a:gridCol w="874523">
                  <a:extLst>
                    <a:ext uri="{9D8B030D-6E8A-4147-A177-3AD203B41FA5}">
                      <a16:colId xmlns:a16="http://schemas.microsoft.com/office/drawing/2014/main" val="62003346"/>
                    </a:ext>
                  </a:extLst>
                </a:gridCol>
                <a:gridCol w="637645">
                  <a:extLst>
                    <a:ext uri="{9D8B030D-6E8A-4147-A177-3AD203B41FA5}">
                      <a16:colId xmlns:a16="http://schemas.microsoft.com/office/drawing/2014/main" val="2924882257"/>
                    </a:ext>
                  </a:extLst>
                </a:gridCol>
              </a:tblGrid>
              <a:tr h="120223">
                <a:tc>
                  <a:txBody>
                    <a:bodyPr/>
                    <a:lstStyle/>
                    <a:p>
                      <a:pPr algn="ctr"/>
                      <a:r>
                        <a:rPr lang="en-US" sz="800" b="1" dirty="0"/>
                        <a:t>ΔHVPG</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a:p>
                  </a:txBody>
                  <a:tcPr marL="0" marR="0" marT="0" marB="0" anchor="ctr"/>
                </a:tc>
                <a:extLst>
                  <a:ext uri="{0D108BD9-81ED-4DB2-BD59-A6C34878D82A}">
                    <a16:rowId xmlns:a16="http://schemas.microsoft.com/office/drawing/2014/main" val="2407196658"/>
                  </a:ext>
                </a:extLst>
              </a:tr>
              <a:tr h="120223">
                <a:tc>
                  <a:txBody>
                    <a:bodyPr/>
                    <a:lstStyle/>
                    <a:p>
                      <a:pPr algn="ctr"/>
                      <a:r>
                        <a:rPr lang="en-US" sz="800" dirty="0"/>
                        <a:t>%</a:t>
                      </a:r>
                    </a:p>
                  </a:txBody>
                  <a:tcPr marL="0" marR="0" marT="0" marB="0" anchor="ctr"/>
                </a:tc>
                <a:tc>
                  <a:txBody>
                    <a:bodyPr/>
                    <a:lstStyle/>
                    <a:p>
                      <a:pPr algn="ctr"/>
                      <a:r>
                        <a:rPr lang="en-US" sz="800" dirty="0"/>
                        <a:t>12</a:t>
                      </a:r>
                    </a:p>
                  </a:txBody>
                  <a:tcPr marL="0" marR="0" marT="0" marB="0" anchor="ctr"/>
                </a:tc>
                <a:tc>
                  <a:txBody>
                    <a:bodyPr/>
                    <a:lstStyle/>
                    <a:p>
                      <a:pPr algn="ctr"/>
                      <a:r>
                        <a:rPr lang="en-US" sz="800" dirty="0"/>
                        <a:t>–9</a:t>
                      </a:r>
                    </a:p>
                  </a:txBody>
                  <a:tcPr marL="0" marR="0" marT="0" marB="0" anchor="ctr"/>
                </a:tc>
                <a:tc>
                  <a:txBody>
                    <a:bodyPr/>
                    <a:lstStyle/>
                    <a:p>
                      <a:pPr algn="ctr"/>
                      <a:r>
                        <a:rPr lang="en-US" sz="800" dirty="0"/>
                        <a:t>0.5</a:t>
                      </a:r>
                    </a:p>
                  </a:txBody>
                  <a:tcPr marL="0" marR="0" marT="0" marB="0" anchor="ctr"/>
                </a:tc>
                <a:extLst>
                  <a:ext uri="{0D108BD9-81ED-4DB2-BD59-A6C34878D82A}">
                    <a16:rowId xmlns:a16="http://schemas.microsoft.com/office/drawing/2014/main" val="521749778"/>
                  </a:ext>
                </a:extLst>
              </a:tr>
              <a:tr h="120223">
                <a:tc>
                  <a:txBody>
                    <a:bodyPr/>
                    <a:lstStyle/>
                    <a:p>
                      <a:pPr algn="ctr"/>
                      <a:r>
                        <a:rPr lang="en-US" sz="800" dirty="0"/>
                        <a:t>mmHg</a:t>
                      </a:r>
                    </a:p>
                  </a:txBody>
                  <a:tcPr marL="0" marR="0" marT="0" marB="0" anchor="ctr"/>
                </a:tc>
                <a:tc>
                  <a:txBody>
                    <a:bodyPr/>
                    <a:lstStyle/>
                    <a:p>
                      <a:pPr algn="ctr"/>
                      <a:r>
                        <a:rPr lang="en-US" sz="800" dirty="0"/>
                        <a:t>0.8</a:t>
                      </a:r>
                    </a:p>
                  </a:txBody>
                  <a:tcPr marL="0" marR="0" marT="0" marB="0" anchor="ctr"/>
                </a:tc>
                <a:tc>
                  <a:txBody>
                    <a:bodyPr/>
                    <a:lstStyle/>
                    <a:p>
                      <a:pPr algn="ctr"/>
                      <a:r>
                        <a:rPr lang="en-US" sz="800" dirty="0"/>
                        <a:t>–1.08</a:t>
                      </a:r>
                    </a:p>
                  </a:txBody>
                  <a:tcPr marL="0" marR="0" marT="0" marB="0" anchor="ctr"/>
                </a:tc>
                <a:tc>
                  <a:txBody>
                    <a:bodyPr/>
                    <a:lstStyle/>
                    <a:p>
                      <a:pPr algn="ctr"/>
                      <a:r>
                        <a:rPr lang="en-US" sz="800" dirty="0"/>
                        <a:t>0.15</a:t>
                      </a:r>
                    </a:p>
                  </a:txBody>
                  <a:tcPr marL="0" marR="0" marT="0" marB="0" anchor="ctr"/>
                </a:tc>
                <a:extLst>
                  <a:ext uri="{0D108BD9-81ED-4DB2-BD59-A6C34878D82A}">
                    <a16:rowId xmlns:a16="http://schemas.microsoft.com/office/drawing/2014/main" val="2080542495"/>
                  </a:ext>
                </a:extLst>
              </a:tr>
            </a:tbl>
          </a:graphicData>
        </a:graphic>
      </p:graphicFrame>
      <p:sp>
        <p:nvSpPr>
          <p:cNvPr id="98" name="Rectangle: Rounded Corners 97">
            <a:extLst>
              <a:ext uri="{FF2B5EF4-FFF2-40B4-BE49-F238E27FC236}">
                <a16:creationId xmlns:a16="http://schemas.microsoft.com/office/drawing/2014/main" id="{66F79D3D-4F47-47F8-A110-B7BF48A8883C}"/>
              </a:ext>
            </a:extLst>
          </p:cNvPr>
          <p:cNvSpPr/>
          <p:nvPr/>
        </p:nvSpPr>
        <p:spPr>
          <a:xfrm>
            <a:off x="1462196" y="3356104"/>
            <a:ext cx="720080" cy="16876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6095676-7571-4009-8A82-4781B97480EB}"/>
              </a:ext>
            </a:extLst>
          </p:cNvPr>
          <p:cNvSpPr txBox="1"/>
          <p:nvPr/>
        </p:nvSpPr>
        <p:spPr>
          <a:xfrm rot="16200000">
            <a:off x="-331927" y="4053783"/>
            <a:ext cx="1368153" cy="261610"/>
          </a:xfrm>
          <a:prstGeom prst="rect">
            <a:avLst/>
          </a:prstGeom>
          <a:noFill/>
        </p:spPr>
        <p:txBody>
          <a:bodyPr wrap="square" rtlCol="0">
            <a:spAutoFit/>
          </a:bodyPr>
          <a:lstStyle/>
          <a:p>
            <a:pPr algn="ctr"/>
            <a:r>
              <a:rPr lang="en-US" sz="1100" dirty="0"/>
              <a:t>Responders (%)</a:t>
            </a:r>
            <a:r>
              <a:rPr lang="en-US" sz="1100" baseline="30000" dirty="0"/>
              <a:t>b</a:t>
            </a:r>
          </a:p>
        </p:txBody>
      </p:sp>
    </p:spTree>
    <p:extLst>
      <p:ext uri="{BB962C8B-B14F-4D97-AF65-F5344CB8AC3E}">
        <p14:creationId xmlns:p14="http://schemas.microsoft.com/office/powerpoint/2010/main" val="213889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200696" y="1101216"/>
            <a:ext cx="8506800" cy="5263528"/>
          </a:xfrm>
        </p:spPr>
        <p:txBody>
          <a:bodyPr>
            <a:noAutofit/>
          </a:bodyPr>
          <a:lstStyle/>
          <a:p>
            <a:pPr marL="0" indent="0">
              <a:buNone/>
            </a:pPr>
            <a:r>
              <a:rPr lang="en-GB" sz="1200" b="1" dirty="0"/>
              <a:t>Background: </a:t>
            </a:r>
            <a:r>
              <a:rPr lang="en-US" sz="1200" dirty="0"/>
              <a:t>TLR-4 is a mediator of insulin resistance, hepatic inflammation and fibrosis. JKB-121 prevents NASH in </a:t>
            </a:r>
            <a:br>
              <a:rPr lang="en-US" sz="1200" dirty="0"/>
            </a:br>
            <a:r>
              <a:rPr lang="en-US" sz="1200" dirty="0"/>
              <a:t>a methionine/choline deficient-diet-fed rat model of NAFLD, decreases NASH and fibrosis in the STAM model and inhibits hepatic stellate cell activation and collagen expression </a:t>
            </a:r>
            <a:r>
              <a:rPr lang="en-US" sz="1200" i="1" dirty="0"/>
              <a:t>in vitro</a:t>
            </a:r>
            <a:endParaRPr lang="en-GB" sz="1200" i="1" dirty="0"/>
          </a:p>
          <a:p>
            <a:pPr marL="0" indent="0">
              <a:spcBef>
                <a:spcPts val="600"/>
              </a:spcBef>
              <a:buNone/>
            </a:pPr>
            <a:r>
              <a:rPr lang="en-GB" sz="1200" b="1" dirty="0"/>
              <a:t>Study design:</a:t>
            </a:r>
            <a:r>
              <a:rPr lang="en-GB" sz="1200" dirty="0"/>
              <a:t> Multicentre, randomized, double-blind, placebo-controlled, 24-week study of </a:t>
            </a:r>
            <a:r>
              <a:rPr lang="en-GB" sz="1200" b="1" dirty="0">
                <a:solidFill>
                  <a:schemeClr val="tx2"/>
                </a:solidFill>
              </a:rPr>
              <a:t>adults with NASH </a:t>
            </a:r>
            <a:r>
              <a:rPr lang="en-GB" sz="1200" dirty="0"/>
              <a:t>(NAS ≥4, F1–3), ALT &gt;40 U/L for women or &gt;60 U/L for men, MRI-PDFF &gt;6%, randomized to </a:t>
            </a:r>
            <a:r>
              <a:rPr lang="en-GB" sz="1200" b="1" dirty="0">
                <a:solidFill>
                  <a:schemeClr val="tx2"/>
                </a:solidFill>
              </a:rPr>
              <a:t>JKB-121 5 mg</a:t>
            </a:r>
            <a:r>
              <a:rPr lang="en-GB" sz="1200" dirty="0"/>
              <a:t>, </a:t>
            </a:r>
            <a:r>
              <a:rPr lang="en-GB" sz="1200" b="1" dirty="0">
                <a:solidFill>
                  <a:schemeClr val="tx2"/>
                </a:solidFill>
              </a:rPr>
              <a:t>JKB-121 10 mg</a:t>
            </a:r>
            <a:r>
              <a:rPr lang="en-GB" sz="1200" dirty="0"/>
              <a:t> or </a:t>
            </a:r>
            <a:r>
              <a:rPr lang="en-GB" sz="1200" b="1" dirty="0">
                <a:solidFill>
                  <a:schemeClr val="tx2"/>
                </a:solidFill>
              </a:rPr>
              <a:t>placebo</a:t>
            </a:r>
            <a:r>
              <a:rPr lang="en-GB" sz="1200" dirty="0"/>
              <a:t> twice daily. Randomization stratified by diabetes status</a:t>
            </a:r>
          </a:p>
          <a:p>
            <a:pPr marL="0" indent="0">
              <a:spcBef>
                <a:spcPts val="600"/>
              </a:spcBef>
              <a:buNone/>
            </a:pPr>
            <a:r>
              <a:rPr lang="en-GB" sz="1200" b="1" dirty="0"/>
              <a:t>Results </a:t>
            </a:r>
            <a:br>
              <a:rPr lang="en-GB" sz="1200" b="1" dirty="0"/>
            </a:br>
            <a:endParaRPr lang="en-GB" sz="1600" b="1" dirty="0"/>
          </a:p>
          <a:p>
            <a:pPr marL="180975" indent="-180975"/>
            <a:endParaRPr lang="en-GB" sz="100" b="1"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marL="0" indent="0">
              <a:buNone/>
            </a:pPr>
            <a:r>
              <a:rPr lang="en-GB" sz="1200" b="1" dirty="0"/>
              <a:t>Conclusions</a:t>
            </a:r>
            <a:endParaRPr lang="en-GB" sz="1200" dirty="0"/>
          </a:p>
          <a:p>
            <a:pPr marL="177800" indent="-177800">
              <a:spcBef>
                <a:spcPts val="0"/>
              </a:spcBef>
            </a:pPr>
            <a:r>
              <a:rPr lang="en-US" sz="1200" dirty="0"/>
              <a:t>Notable improvements in LFC, ALT and FIB-4 observed in the placebo group at 24 weeks </a:t>
            </a:r>
          </a:p>
          <a:p>
            <a:pPr marL="177800" indent="-177800">
              <a:spcBef>
                <a:spcPts val="300"/>
              </a:spcBef>
            </a:pPr>
            <a:r>
              <a:rPr lang="en-US" sz="1200" dirty="0"/>
              <a:t>JKB-121 did not further improve response rate in patients with NASH (F1–3) vs. placebo </a:t>
            </a:r>
          </a:p>
          <a:p>
            <a:pPr marL="177800" indent="-177800">
              <a:spcBef>
                <a:spcPts val="300"/>
              </a:spcBef>
            </a:pPr>
            <a:r>
              <a:rPr lang="en-US" sz="1200" dirty="0"/>
              <a:t>Given the multiple relevant biological pathways of TLR-4 in NASH pathogenesis, further preclinical </a:t>
            </a:r>
            <a:br>
              <a:rPr lang="en-US" sz="1200" dirty="0"/>
            </a:br>
            <a:r>
              <a:rPr lang="en-US" sz="1200" dirty="0"/>
              <a:t>investigation of TLR-4 inhibition and factors contributing to higher PBO response rates is warranted</a:t>
            </a:r>
            <a:endParaRPr lang="en-GB" sz="1200" dirty="0"/>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319314" y="140970"/>
            <a:ext cx="7709070" cy="769620"/>
          </a:xfrm>
        </p:spPr>
        <p:txBody>
          <a:bodyPr>
            <a:noAutofit/>
          </a:bodyPr>
          <a:lstStyle/>
          <a:p>
            <a:r>
              <a:rPr lang="en-US" sz="2400" dirty="0"/>
              <a:t>JKB-121, a TLR-4 receptor antagonist: Phase 2 trial for the treatment of NASH</a:t>
            </a:r>
            <a:endParaRPr lang="en-GB" sz="24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479931"/>
            <a:ext cx="8239483" cy="376990"/>
          </a:xfrm>
        </p:spPr>
        <p:txBody>
          <a:bodyPr/>
          <a:lstStyle/>
          <a:p>
            <a:r>
              <a:rPr lang="en-GB" dirty="0"/>
              <a:t>*p&lt;0.05; </a:t>
            </a:r>
            <a:r>
              <a:rPr lang="en-GB" baseline="30000" dirty="0"/>
              <a:t>†</a:t>
            </a:r>
            <a:r>
              <a:rPr lang="en-GB" dirty="0"/>
              <a:t>Normal ALT: &lt;40 U/L on two consecutive measures</a:t>
            </a:r>
            <a:r>
              <a:rPr lang="en-US" dirty="0"/>
              <a:t> </a:t>
            </a:r>
          </a:p>
          <a:p>
            <a:r>
              <a:rPr lang="en-GB" dirty="0"/>
              <a:t>Diehl AM, et al. ILC 2018, LBO-006</a:t>
            </a:r>
          </a:p>
        </p:txBody>
      </p:sp>
      <p:pic>
        <p:nvPicPr>
          <p:cNvPr id="19" name="Picture 18"/>
          <p:cNvPicPr>
            <a:picLocks noChangeAspect="1"/>
          </p:cNvPicPr>
          <p:nvPr/>
        </p:nvPicPr>
        <p:blipFill>
          <a:blip r:embed="rId3"/>
          <a:stretch>
            <a:fillRect/>
          </a:stretch>
        </p:blipFill>
        <p:spPr>
          <a:xfrm>
            <a:off x="4560412" y="3426100"/>
            <a:ext cx="23175" cy="5800"/>
          </a:xfrm>
          <a:prstGeom prst="rect">
            <a:avLst/>
          </a:prstGeom>
        </p:spPr>
      </p:pic>
      <p:sp>
        <p:nvSpPr>
          <p:cNvPr id="21" name="TextBox 20"/>
          <p:cNvSpPr txBox="1"/>
          <p:nvPr/>
        </p:nvSpPr>
        <p:spPr>
          <a:xfrm>
            <a:off x="6444208" y="2384659"/>
            <a:ext cx="2248768" cy="276999"/>
          </a:xfrm>
          <a:prstGeom prst="rect">
            <a:avLst/>
          </a:prstGeom>
          <a:solidFill>
            <a:schemeClr val="bg2"/>
          </a:solidFill>
        </p:spPr>
        <p:txBody>
          <a:bodyPr wrap="square" rtlCol="0">
            <a:spAutoFit/>
          </a:bodyPr>
          <a:lstStyle/>
          <a:p>
            <a:pPr algn="ctr"/>
            <a:r>
              <a:rPr lang="en-US" sz="1200" b="1" dirty="0"/>
              <a:t>Change in MRI-PDFF</a:t>
            </a:r>
          </a:p>
        </p:txBody>
      </p:sp>
      <p:graphicFrame>
        <p:nvGraphicFramePr>
          <p:cNvPr id="2" name="Table 1">
            <a:extLst>
              <a:ext uri="{FF2B5EF4-FFF2-40B4-BE49-F238E27FC236}">
                <a16:creationId xmlns:a16="http://schemas.microsoft.com/office/drawing/2014/main" id="{743CEA3F-A5E0-4C8D-B867-E06B909C7B16}"/>
              </a:ext>
            </a:extLst>
          </p:cNvPr>
          <p:cNvGraphicFramePr>
            <a:graphicFrameLocks noGrp="1"/>
          </p:cNvGraphicFramePr>
          <p:nvPr>
            <p:extLst>
              <p:ext uri="{D42A27DB-BD31-4B8C-83A1-F6EECF244321}">
                <p14:modId xmlns:p14="http://schemas.microsoft.com/office/powerpoint/2010/main" val="1544625137"/>
              </p:ext>
            </p:extLst>
          </p:nvPr>
        </p:nvGraphicFramePr>
        <p:xfrm>
          <a:off x="279116" y="2622093"/>
          <a:ext cx="5625255" cy="2535096"/>
        </p:xfrm>
        <a:graphic>
          <a:graphicData uri="http://schemas.openxmlformats.org/drawingml/2006/table">
            <a:tbl>
              <a:tblPr firstRow="1" bandRow="1">
                <a:tableStyleId>{F2DE63D5-997A-4646-A377-4702673A728D}</a:tableStyleId>
              </a:tblPr>
              <a:tblGrid>
                <a:gridCol w="3068748">
                  <a:extLst>
                    <a:ext uri="{9D8B030D-6E8A-4147-A177-3AD203B41FA5}">
                      <a16:colId xmlns:a16="http://schemas.microsoft.com/office/drawing/2014/main" val="617690946"/>
                    </a:ext>
                  </a:extLst>
                </a:gridCol>
                <a:gridCol w="852169">
                  <a:extLst>
                    <a:ext uri="{9D8B030D-6E8A-4147-A177-3AD203B41FA5}">
                      <a16:colId xmlns:a16="http://schemas.microsoft.com/office/drawing/2014/main" val="166592038"/>
                    </a:ext>
                  </a:extLst>
                </a:gridCol>
                <a:gridCol w="852169">
                  <a:extLst>
                    <a:ext uri="{9D8B030D-6E8A-4147-A177-3AD203B41FA5}">
                      <a16:colId xmlns:a16="http://schemas.microsoft.com/office/drawing/2014/main" val="303973425"/>
                    </a:ext>
                  </a:extLst>
                </a:gridCol>
                <a:gridCol w="852169">
                  <a:extLst>
                    <a:ext uri="{9D8B030D-6E8A-4147-A177-3AD203B41FA5}">
                      <a16:colId xmlns:a16="http://schemas.microsoft.com/office/drawing/2014/main" val="740352417"/>
                    </a:ext>
                  </a:extLst>
                </a:gridCol>
              </a:tblGrid>
              <a:tr h="381392">
                <a:tc>
                  <a:txBody>
                    <a:bodyPr/>
                    <a:lstStyle/>
                    <a:p>
                      <a:pPr algn="l"/>
                      <a:r>
                        <a:rPr lang="en-US" sz="1000" dirty="0"/>
                        <a:t>Outcome</a:t>
                      </a:r>
                    </a:p>
                  </a:txBody>
                  <a:tcPr marL="36000" marR="36000" marT="0" marB="0" anchor="b"/>
                </a:tc>
                <a:tc>
                  <a:txBody>
                    <a:bodyPr/>
                    <a:lstStyle/>
                    <a:p>
                      <a:pPr algn="ctr"/>
                      <a:r>
                        <a:rPr lang="en-US" sz="1000" dirty="0"/>
                        <a:t>PBO </a:t>
                      </a:r>
                      <a:br>
                        <a:rPr lang="en-US" sz="1000" dirty="0"/>
                      </a:br>
                      <a:r>
                        <a:rPr lang="en-US" sz="1000" dirty="0"/>
                        <a:t>(n=22)</a:t>
                      </a:r>
                    </a:p>
                  </a:txBody>
                  <a:tcPr marL="36000" marR="36000" marT="0" marB="0" anchor="b">
                    <a:solidFill>
                      <a:schemeClr val="bg1">
                        <a:lumMod val="65000"/>
                      </a:schemeClr>
                    </a:solidFill>
                  </a:tcPr>
                </a:tc>
                <a:tc>
                  <a:txBody>
                    <a:bodyPr/>
                    <a:lstStyle/>
                    <a:p>
                      <a:pPr algn="ctr"/>
                      <a:r>
                        <a:rPr lang="en-US" sz="1000" dirty="0"/>
                        <a:t>JKB-121 </a:t>
                      </a:r>
                      <a:br>
                        <a:rPr lang="en-US" sz="1000" dirty="0"/>
                      </a:br>
                      <a:r>
                        <a:rPr lang="en-US" sz="1000" dirty="0"/>
                        <a:t>5 mg (n=21)</a:t>
                      </a:r>
                    </a:p>
                  </a:txBody>
                  <a:tcPr marL="36000" marR="36000" marT="0" marB="0" anchor="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JKB-121 </a:t>
                      </a:r>
                      <a:br>
                        <a:rPr lang="en-US" sz="1000" dirty="0"/>
                      </a:br>
                      <a:r>
                        <a:rPr lang="en-US" sz="1000" dirty="0"/>
                        <a:t>10 mg (n=22)</a:t>
                      </a:r>
                    </a:p>
                  </a:txBody>
                  <a:tcPr marL="36000" marR="36000" marT="0" marB="0" anchor="b"/>
                </a:tc>
                <a:extLst>
                  <a:ext uri="{0D108BD9-81ED-4DB2-BD59-A6C34878D82A}">
                    <a16:rowId xmlns:a16="http://schemas.microsoft.com/office/drawing/2014/main" val="1425074576"/>
                  </a:ext>
                </a:extLst>
              </a:tr>
              <a:tr h="218720">
                <a:tc>
                  <a:txBody>
                    <a:bodyPr/>
                    <a:lstStyle/>
                    <a:p>
                      <a:pPr algn="l"/>
                      <a:r>
                        <a:rPr lang="en-US" sz="1000" dirty="0"/>
                        <a:t>Median relative LFC </a:t>
                      </a:r>
                      <a:r>
                        <a:rPr lang="el-GR" sz="1000" dirty="0"/>
                        <a:t>Δ </a:t>
                      </a:r>
                      <a:r>
                        <a:rPr lang="en-US" sz="1000" dirty="0"/>
                        <a:t>(SE) from BL to </a:t>
                      </a:r>
                      <a:r>
                        <a:rPr lang="en-US" sz="1000" dirty="0" err="1"/>
                        <a:t>Wk</a:t>
                      </a:r>
                      <a:r>
                        <a:rPr lang="en-US" sz="1000" dirty="0"/>
                        <a:t> 24 </a:t>
                      </a:r>
                    </a:p>
                  </a:txBody>
                  <a:tcPr marL="36000" marR="36000" marT="0" marB="0" anchor="ctr">
                    <a:solidFill>
                      <a:schemeClr val="bg1"/>
                    </a:solidFill>
                  </a:tcPr>
                </a:tc>
                <a:tc>
                  <a:txBody>
                    <a:bodyPr/>
                    <a:lstStyle/>
                    <a:p>
                      <a:pPr algn="ctr"/>
                      <a:r>
                        <a:rPr lang="en-US" sz="1000" dirty="0"/>
                        <a:t>–2.3 (4.3)*</a:t>
                      </a:r>
                    </a:p>
                  </a:txBody>
                  <a:tcPr marL="36000" marR="36000" marT="0" marB="0" anchor="ctr">
                    <a:solidFill>
                      <a:schemeClr val="bg1"/>
                    </a:solidFill>
                  </a:tcPr>
                </a:tc>
                <a:tc>
                  <a:txBody>
                    <a:bodyPr/>
                    <a:lstStyle/>
                    <a:p>
                      <a:pPr algn="ctr"/>
                      <a:r>
                        <a:rPr lang="en-US" sz="1000" dirty="0"/>
                        <a:t>1.1 (4.8)</a:t>
                      </a:r>
                    </a:p>
                  </a:txBody>
                  <a:tcPr marL="36000" marR="36000" marT="0" marB="0" anchor="ctr">
                    <a:solidFill>
                      <a:schemeClr val="bg1"/>
                    </a:solidFill>
                  </a:tcPr>
                </a:tc>
                <a:tc>
                  <a:txBody>
                    <a:bodyPr/>
                    <a:lstStyle/>
                    <a:p>
                      <a:pPr algn="ctr"/>
                      <a:r>
                        <a:rPr lang="en-US" sz="1000" dirty="0"/>
                        <a:t>–2.4 (5.2)</a:t>
                      </a:r>
                    </a:p>
                  </a:txBody>
                  <a:tcPr marL="36000" marR="36000" marT="0" marB="0" anchor="ctr">
                    <a:solidFill>
                      <a:schemeClr val="bg1"/>
                    </a:solidFill>
                  </a:tcPr>
                </a:tc>
                <a:extLst>
                  <a:ext uri="{0D108BD9-81ED-4DB2-BD59-A6C34878D82A}">
                    <a16:rowId xmlns:a16="http://schemas.microsoft.com/office/drawing/2014/main" val="538019821"/>
                  </a:ext>
                </a:extLst>
              </a:tr>
              <a:tr h="218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Median absolute LFC </a:t>
                      </a:r>
                      <a:r>
                        <a:rPr lang="el-GR" sz="1000" dirty="0"/>
                        <a:t>Δ </a:t>
                      </a:r>
                      <a:r>
                        <a:rPr lang="en-US" sz="1000" dirty="0"/>
                        <a:t>(SE) from BL to </a:t>
                      </a:r>
                      <a:r>
                        <a:rPr lang="en-US" sz="1000" dirty="0" err="1"/>
                        <a:t>Wk</a:t>
                      </a:r>
                      <a:r>
                        <a:rPr lang="en-US" sz="1000" dirty="0"/>
                        <a:t> 24 </a:t>
                      </a:r>
                    </a:p>
                  </a:txBody>
                  <a:tcPr marL="36000" marR="36000" marT="0" marB="0" anchor="ctr">
                    <a:solidFill>
                      <a:schemeClr val="bg1"/>
                    </a:solidFill>
                  </a:tcPr>
                </a:tc>
                <a:tc>
                  <a:txBody>
                    <a:bodyPr/>
                    <a:lstStyle/>
                    <a:p>
                      <a:pPr algn="ctr"/>
                      <a:r>
                        <a:rPr lang="en-US" sz="1000" dirty="0"/>
                        <a:t>3.3 (3.3)*</a:t>
                      </a:r>
                    </a:p>
                  </a:txBody>
                  <a:tcPr marL="36000" marR="36000" marT="0" marB="0" anchor="ctr">
                    <a:solidFill>
                      <a:schemeClr val="bg1"/>
                    </a:solidFill>
                  </a:tcPr>
                </a:tc>
                <a:tc>
                  <a:txBody>
                    <a:bodyPr/>
                    <a:lstStyle/>
                    <a:p>
                      <a:pPr algn="ctr"/>
                      <a:r>
                        <a:rPr lang="en-US" sz="1000" dirty="0"/>
                        <a:t>3.2 (2.9)*</a:t>
                      </a:r>
                    </a:p>
                  </a:txBody>
                  <a:tcPr marL="36000" marR="36000" marT="0" marB="0" anchor="ctr">
                    <a:solidFill>
                      <a:schemeClr val="bg1"/>
                    </a:solidFill>
                  </a:tcPr>
                </a:tc>
                <a:tc>
                  <a:txBody>
                    <a:bodyPr/>
                    <a:lstStyle/>
                    <a:p>
                      <a:pPr algn="ctr"/>
                      <a:r>
                        <a:rPr lang="en-US" sz="1000" dirty="0"/>
                        <a:t>4.4 (2.6)*</a:t>
                      </a:r>
                    </a:p>
                  </a:txBody>
                  <a:tcPr marL="36000" marR="36000" marT="0" marB="0" anchor="ctr">
                    <a:solidFill>
                      <a:schemeClr val="bg1"/>
                    </a:solidFill>
                  </a:tcPr>
                </a:tc>
                <a:extLst>
                  <a:ext uri="{0D108BD9-81ED-4DB2-BD59-A6C34878D82A}">
                    <a16:rowId xmlns:a16="http://schemas.microsoft.com/office/drawing/2014/main" val="1853787079"/>
                  </a:ext>
                </a:extLst>
              </a:tr>
              <a:tr h="190696">
                <a:tc>
                  <a:txBody>
                    <a:bodyPr/>
                    <a:lstStyle/>
                    <a:p>
                      <a:pPr algn="l"/>
                      <a:r>
                        <a:rPr lang="en-US" sz="1000" dirty="0"/>
                        <a:t>Patients with &gt;5% relative reduction in LFC, %</a:t>
                      </a:r>
                    </a:p>
                  </a:txBody>
                  <a:tcPr marL="36000" marR="36000" marT="0" marB="0" anchor="ctr">
                    <a:solidFill>
                      <a:schemeClr val="bg1"/>
                    </a:solidFill>
                  </a:tcPr>
                </a:tc>
                <a:tc>
                  <a:txBody>
                    <a:bodyPr/>
                    <a:lstStyle/>
                    <a:p>
                      <a:pPr algn="ctr"/>
                      <a:r>
                        <a:rPr lang="en-US" sz="1000" dirty="0"/>
                        <a:t>63</a:t>
                      </a:r>
                    </a:p>
                  </a:txBody>
                  <a:tcPr marL="36000" marR="36000" marT="0" marB="0" anchor="ctr">
                    <a:solidFill>
                      <a:schemeClr val="bg1"/>
                    </a:solidFill>
                  </a:tcPr>
                </a:tc>
                <a:tc>
                  <a:txBody>
                    <a:bodyPr/>
                    <a:lstStyle/>
                    <a:p>
                      <a:pPr algn="ctr"/>
                      <a:r>
                        <a:rPr lang="en-US" sz="1000" dirty="0"/>
                        <a:t>41</a:t>
                      </a:r>
                    </a:p>
                  </a:txBody>
                  <a:tcPr marL="36000" marR="36000" marT="0" marB="0" anchor="ctr">
                    <a:solidFill>
                      <a:schemeClr val="bg1"/>
                    </a:solidFill>
                  </a:tcPr>
                </a:tc>
                <a:tc>
                  <a:txBody>
                    <a:bodyPr/>
                    <a:lstStyle/>
                    <a:p>
                      <a:pPr algn="ctr"/>
                      <a:r>
                        <a:rPr lang="en-US" sz="1000" dirty="0"/>
                        <a:t>64</a:t>
                      </a:r>
                    </a:p>
                  </a:txBody>
                  <a:tcPr marL="36000" marR="36000" marT="0" marB="0" anchor="ctr">
                    <a:solidFill>
                      <a:schemeClr val="bg1"/>
                    </a:solidFill>
                  </a:tcPr>
                </a:tc>
                <a:extLst>
                  <a:ext uri="{0D108BD9-81ED-4DB2-BD59-A6C34878D82A}">
                    <a16:rowId xmlns:a16="http://schemas.microsoft.com/office/drawing/2014/main" val="3516918496"/>
                  </a:ext>
                </a:extLst>
              </a:tr>
              <a:tr h="190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Patients with &gt;30% relative reduction in LFC, %</a:t>
                      </a:r>
                    </a:p>
                  </a:txBody>
                  <a:tcPr marL="36000" marR="36000" marT="0" marB="0" anchor="ctr">
                    <a:solidFill>
                      <a:schemeClr val="bg1"/>
                    </a:solidFill>
                  </a:tcPr>
                </a:tc>
                <a:tc>
                  <a:txBody>
                    <a:bodyPr/>
                    <a:lstStyle/>
                    <a:p>
                      <a:pPr algn="ctr"/>
                      <a:r>
                        <a:rPr lang="en-US" sz="1000" dirty="0"/>
                        <a:t>42</a:t>
                      </a:r>
                    </a:p>
                  </a:txBody>
                  <a:tcPr marL="36000" marR="36000" marT="0" marB="0" anchor="ctr">
                    <a:solidFill>
                      <a:schemeClr val="bg1"/>
                    </a:solidFill>
                  </a:tcPr>
                </a:tc>
                <a:tc>
                  <a:txBody>
                    <a:bodyPr/>
                    <a:lstStyle/>
                    <a:p>
                      <a:pPr algn="ctr"/>
                      <a:r>
                        <a:rPr lang="en-US" sz="1000" dirty="0"/>
                        <a:t>12</a:t>
                      </a:r>
                    </a:p>
                  </a:txBody>
                  <a:tcPr marL="36000" marR="36000" marT="0" marB="0" anchor="ctr">
                    <a:solidFill>
                      <a:schemeClr val="bg1"/>
                    </a:solidFill>
                  </a:tcPr>
                </a:tc>
                <a:tc>
                  <a:txBody>
                    <a:bodyPr/>
                    <a:lstStyle/>
                    <a:p>
                      <a:pPr algn="ctr"/>
                      <a:r>
                        <a:rPr lang="en-US" sz="1000" dirty="0"/>
                        <a:t>27</a:t>
                      </a:r>
                    </a:p>
                  </a:txBody>
                  <a:tcPr marL="36000" marR="36000" marT="0" marB="0" anchor="ctr">
                    <a:solidFill>
                      <a:schemeClr val="bg1"/>
                    </a:solidFill>
                  </a:tcPr>
                </a:tc>
                <a:extLst>
                  <a:ext uri="{0D108BD9-81ED-4DB2-BD59-A6C34878D82A}">
                    <a16:rowId xmlns:a16="http://schemas.microsoft.com/office/drawing/2014/main" val="2764338560"/>
                  </a:ext>
                </a:extLst>
              </a:tr>
              <a:tr h="190696">
                <a:tc>
                  <a:txBody>
                    <a:bodyPr/>
                    <a:lstStyle/>
                    <a:p>
                      <a:pPr algn="l"/>
                      <a:r>
                        <a:rPr lang="en-US" sz="1000" dirty="0"/>
                        <a:t>Patients with 20% reduction in ALT, %</a:t>
                      </a:r>
                    </a:p>
                  </a:txBody>
                  <a:tcPr marL="36000" marR="36000" marT="0" marB="0" anchor="ctr">
                    <a:solidFill>
                      <a:schemeClr val="bg1"/>
                    </a:solidFill>
                  </a:tcPr>
                </a:tc>
                <a:tc>
                  <a:txBody>
                    <a:bodyPr/>
                    <a:lstStyle/>
                    <a:p>
                      <a:pPr algn="ctr"/>
                      <a:r>
                        <a:rPr lang="en-US" sz="1000" dirty="0"/>
                        <a:t>91</a:t>
                      </a:r>
                    </a:p>
                  </a:txBody>
                  <a:tcPr marL="36000" marR="36000" marT="0" marB="0" anchor="ctr">
                    <a:solidFill>
                      <a:schemeClr val="bg1"/>
                    </a:solidFill>
                  </a:tcPr>
                </a:tc>
                <a:tc>
                  <a:txBody>
                    <a:bodyPr/>
                    <a:lstStyle/>
                    <a:p>
                      <a:pPr algn="ctr"/>
                      <a:r>
                        <a:rPr lang="en-US" sz="1000" dirty="0"/>
                        <a:t>57</a:t>
                      </a:r>
                    </a:p>
                  </a:txBody>
                  <a:tcPr marL="36000" marR="36000" marT="0" marB="0" anchor="ctr">
                    <a:solidFill>
                      <a:schemeClr val="bg1"/>
                    </a:solidFill>
                  </a:tcPr>
                </a:tc>
                <a:tc>
                  <a:txBody>
                    <a:bodyPr/>
                    <a:lstStyle/>
                    <a:p>
                      <a:pPr algn="ctr"/>
                      <a:r>
                        <a:rPr lang="en-US" sz="1000" dirty="0"/>
                        <a:t>41</a:t>
                      </a:r>
                    </a:p>
                  </a:txBody>
                  <a:tcPr marL="36000" marR="36000" marT="0" marB="0" anchor="ctr">
                    <a:solidFill>
                      <a:schemeClr val="bg1"/>
                    </a:solidFill>
                  </a:tcPr>
                </a:tc>
                <a:extLst>
                  <a:ext uri="{0D108BD9-81ED-4DB2-BD59-A6C34878D82A}">
                    <a16:rowId xmlns:a16="http://schemas.microsoft.com/office/drawing/2014/main" val="3978660603"/>
                  </a:ext>
                </a:extLst>
              </a:tr>
              <a:tr h="190696">
                <a:tc>
                  <a:txBody>
                    <a:bodyPr/>
                    <a:lstStyle/>
                    <a:p>
                      <a:pPr algn="l"/>
                      <a:r>
                        <a:rPr lang="en-US" sz="1000" dirty="0"/>
                        <a:t>Patients with biochemical remission</a:t>
                      </a:r>
                      <a:r>
                        <a:rPr lang="en-US" sz="1000" baseline="30000" dirty="0"/>
                        <a:t> </a:t>
                      </a:r>
                      <a:r>
                        <a:rPr lang="en-US" sz="1000" baseline="0" dirty="0"/>
                        <a:t>(normal ALT</a:t>
                      </a:r>
                      <a:r>
                        <a:rPr lang="en-GB" sz="1000" baseline="30000" dirty="0"/>
                        <a:t>†</a:t>
                      </a:r>
                      <a:r>
                        <a:rPr lang="en-US" sz="1000" baseline="0" dirty="0"/>
                        <a:t>), %</a:t>
                      </a:r>
                    </a:p>
                  </a:txBody>
                  <a:tcPr marL="36000" marR="0" marT="0" marB="0" anchor="ctr">
                    <a:solidFill>
                      <a:schemeClr val="bg1"/>
                    </a:solidFill>
                  </a:tcPr>
                </a:tc>
                <a:tc>
                  <a:txBody>
                    <a:bodyPr/>
                    <a:lstStyle/>
                    <a:p>
                      <a:pPr algn="ctr"/>
                      <a:r>
                        <a:rPr lang="en-US" sz="1000" dirty="0"/>
                        <a:t>33.3</a:t>
                      </a:r>
                    </a:p>
                  </a:txBody>
                  <a:tcPr marL="36000" marR="36000" marT="0" marB="0" anchor="ctr">
                    <a:solidFill>
                      <a:schemeClr val="bg1"/>
                    </a:solidFill>
                  </a:tcPr>
                </a:tc>
                <a:tc>
                  <a:txBody>
                    <a:bodyPr/>
                    <a:lstStyle/>
                    <a:p>
                      <a:pPr algn="ctr"/>
                      <a:r>
                        <a:rPr lang="en-US" sz="1000" dirty="0"/>
                        <a:t>27.8</a:t>
                      </a:r>
                    </a:p>
                  </a:txBody>
                  <a:tcPr marL="36000" marR="36000" marT="0" marB="0" anchor="ctr">
                    <a:solidFill>
                      <a:schemeClr val="bg1"/>
                    </a:solidFill>
                  </a:tcPr>
                </a:tc>
                <a:tc>
                  <a:txBody>
                    <a:bodyPr/>
                    <a:lstStyle/>
                    <a:p>
                      <a:pPr algn="ctr"/>
                      <a:r>
                        <a:rPr lang="en-US" sz="1000" dirty="0"/>
                        <a:t>30.8</a:t>
                      </a:r>
                    </a:p>
                  </a:txBody>
                  <a:tcPr marL="36000" marR="36000" marT="0" marB="0" anchor="ctr">
                    <a:solidFill>
                      <a:schemeClr val="bg1"/>
                    </a:solidFill>
                  </a:tcPr>
                </a:tc>
                <a:extLst>
                  <a:ext uri="{0D108BD9-81ED-4DB2-BD59-A6C34878D82A}">
                    <a16:rowId xmlns:a16="http://schemas.microsoft.com/office/drawing/2014/main" val="1104062867"/>
                  </a:ext>
                </a:extLst>
              </a:tr>
              <a:tr h="190696">
                <a:tc>
                  <a:txBody>
                    <a:bodyPr/>
                    <a:lstStyle/>
                    <a:p>
                      <a:pPr algn="l"/>
                      <a:r>
                        <a:rPr lang="el-GR" sz="1000" dirty="0"/>
                        <a:t>Δ</a:t>
                      </a:r>
                      <a:r>
                        <a:rPr lang="en-GB" sz="1000" dirty="0"/>
                        <a:t> in </a:t>
                      </a:r>
                      <a:r>
                        <a:rPr lang="en-GB" sz="1000" dirty="0" err="1"/>
                        <a:t>FibroTest</a:t>
                      </a:r>
                      <a:r>
                        <a:rPr lang="en-GB" sz="1000" dirty="0"/>
                        <a:t> (SE) from BL to </a:t>
                      </a:r>
                      <a:r>
                        <a:rPr lang="en-GB" sz="1000" dirty="0" err="1"/>
                        <a:t>Wk</a:t>
                      </a:r>
                      <a:r>
                        <a:rPr lang="en-GB" sz="1000" dirty="0"/>
                        <a:t> 24</a:t>
                      </a:r>
                      <a:endParaRPr lang="en-US" sz="1000" dirty="0"/>
                    </a:p>
                  </a:txBody>
                  <a:tcPr marL="36000" marR="36000" marT="0" marB="0" anchor="ctr">
                    <a:solidFill>
                      <a:schemeClr val="bg1"/>
                    </a:solidFill>
                  </a:tcPr>
                </a:tc>
                <a:tc>
                  <a:txBody>
                    <a:bodyPr/>
                    <a:lstStyle/>
                    <a:p>
                      <a:pPr algn="ctr"/>
                      <a:r>
                        <a:rPr lang="en-US" sz="1000" dirty="0"/>
                        <a:t>–0.81 (0.60)</a:t>
                      </a:r>
                    </a:p>
                  </a:txBody>
                  <a:tcPr marL="0" marR="0" marT="0" marB="0" anchor="ctr">
                    <a:solidFill>
                      <a:schemeClr val="bg1"/>
                    </a:solidFill>
                  </a:tcPr>
                </a:tc>
                <a:tc>
                  <a:txBody>
                    <a:bodyPr/>
                    <a:lstStyle/>
                    <a:p>
                      <a:pPr algn="ctr"/>
                      <a:r>
                        <a:rPr lang="en-US" sz="1000" dirty="0"/>
                        <a:t>–0.09 (0.35)</a:t>
                      </a:r>
                    </a:p>
                  </a:txBody>
                  <a:tcPr marL="36000" marR="36000" marT="0" marB="0" anchor="ctr">
                    <a:solidFill>
                      <a:schemeClr val="bg1"/>
                    </a:solidFill>
                  </a:tcPr>
                </a:tc>
                <a:tc>
                  <a:txBody>
                    <a:bodyPr/>
                    <a:lstStyle/>
                    <a:p>
                      <a:pPr algn="ctr"/>
                      <a:r>
                        <a:rPr lang="en-US" sz="1000" dirty="0"/>
                        <a:t>0.38 (0.54)</a:t>
                      </a:r>
                    </a:p>
                  </a:txBody>
                  <a:tcPr marL="36000" marR="36000" marT="0" marB="0" anchor="ctr">
                    <a:solidFill>
                      <a:schemeClr val="bg1"/>
                    </a:solidFill>
                  </a:tcPr>
                </a:tc>
                <a:extLst>
                  <a:ext uri="{0D108BD9-81ED-4DB2-BD59-A6C34878D82A}">
                    <a16:rowId xmlns:a16="http://schemas.microsoft.com/office/drawing/2014/main" val="153143715"/>
                  </a:ext>
                </a:extLst>
              </a:tr>
              <a:tr h="190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a:t>Δ</a:t>
                      </a:r>
                      <a:r>
                        <a:rPr lang="en-GB" sz="1000" dirty="0"/>
                        <a:t> in FIB-4 (SE) from BL to </a:t>
                      </a:r>
                      <a:r>
                        <a:rPr lang="en-GB" sz="1000" dirty="0" err="1"/>
                        <a:t>Wk</a:t>
                      </a:r>
                      <a:r>
                        <a:rPr lang="en-GB" sz="1000" dirty="0"/>
                        <a:t> 24</a:t>
                      </a:r>
                      <a:endParaRPr lang="en-US" sz="1000" dirty="0"/>
                    </a:p>
                  </a:txBody>
                  <a:tcPr marL="36000" marR="36000" marT="0" marB="0" anchor="ctr">
                    <a:solidFill>
                      <a:schemeClr val="bg1"/>
                    </a:solidFill>
                  </a:tcPr>
                </a:tc>
                <a:tc>
                  <a:txBody>
                    <a:bodyPr/>
                    <a:lstStyle/>
                    <a:p>
                      <a:pPr algn="ctr"/>
                      <a:r>
                        <a:rPr lang="en-US" sz="1000" dirty="0"/>
                        <a:t>–0.38 (0.67)*</a:t>
                      </a:r>
                    </a:p>
                  </a:txBody>
                  <a:tcPr marL="36000" marR="36000" marT="0" marB="0" anchor="ctr">
                    <a:solidFill>
                      <a:schemeClr val="bg1"/>
                    </a:solidFill>
                  </a:tcPr>
                </a:tc>
                <a:tc>
                  <a:txBody>
                    <a:bodyPr/>
                    <a:lstStyle/>
                    <a:p>
                      <a:pPr algn="ctr"/>
                      <a:r>
                        <a:rPr lang="en-US" sz="1000" dirty="0"/>
                        <a:t>–0.09 (0.61)</a:t>
                      </a:r>
                    </a:p>
                  </a:txBody>
                  <a:tcPr marL="36000" marR="36000" marT="0" marB="0" anchor="ctr">
                    <a:solidFill>
                      <a:schemeClr val="bg1"/>
                    </a:solidFill>
                  </a:tcPr>
                </a:tc>
                <a:tc>
                  <a:txBody>
                    <a:bodyPr/>
                    <a:lstStyle/>
                    <a:p>
                      <a:pPr algn="ctr"/>
                      <a:r>
                        <a:rPr lang="en-US" sz="1000" dirty="0"/>
                        <a:t>0.08 (0.80)</a:t>
                      </a:r>
                    </a:p>
                  </a:txBody>
                  <a:tcPr marL="36000" marR="36000" marT="0" marB="0" anchor="ctr">
                    <a:solidFill>
                      <a:schemeClr val="bg1"/>
                    </a:solidFill>
                  </a:tcPr>
                </a:tc>
                <a:extLst>
                  <a:ext uri="{0D108BD9-81ED-4DB2-BD59-A6C34878D82A}">
                    <a16:rowId xmlns:a16="http://schemas.microsoft.com/office/drawing/2014/main" val="137855957"/>
                  </a:ext>
                </a:extLst>
              </a:tr>
              <a:tr h="190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Completed study</a:t>
                      </a:r>
                    </a:p>
                  </a:txBody>
                  <a:tcPr marL="36000" marR="36000" marT="0" marB="0" anchor="ctr">
                    <a:solidFill>
                      <a:schemeClr val="bg1"/>
                    </a:solidFill>
                  </a:tcPr>
                </a:tc>
                <a:tc>
                  <a:txBody>
                    <a:bodyPr/>
                    <a:lstStyle/>
                    <a:p>
                      <a:pPr algn="ctr"/>
                      <a:r>
                        <a:rPr lang="en-US" sz="1000" dirty="0"/>
                        <a:t>21 (95.5)</a:t>
                      </a:r>
                    </a:p>
                  </a:txBody>
                  <a:tcPr marL="36000" marR="36000" marT="0" marB="0" anchor="ctr">
                    <a:solidFill>
                      <a:schemeClr val="bg1"/>
                    </a:solidFill>
                  </a:tcPr>
                </a:tc>
                <a:tc>
                  <a:txBody>
                    <a:bodyPr/>
                    <a:lstStyle/>
                    <a:p>
                      <a:pPr algn="ctr"/>
                      <a:r>
                        <a:rPr lang="en-US" sz="1000" dirty="0"/>
                        <a:t>18 (85.7)</a:t>
                      </a:r>
                    </a:p>
                  </a:txBody>
                  <a:tcPr marL="36000" marR="36000" marT="0" marB="0" anchor="ctr">
                    <a:solidFill>
                      <a:schemeClr val="bg1"/>
                    </a:solidFill>
                  </a:tcPr>
                </a:tc>
                <a:tc>
                  <a:txBody>
                    <a:bodyPr/>
                    <a:lstStyle/>
                    <a:p>
                      <a:pPr algn="ctr"/>
                      <a:r>
                        <a:rPr lang="en-US" sz="1000" dirty="0"/>
                        <a:t>13 (59.1)</a:t>
                      </a:r>
                    </a:p>
                  </a:txBody>
                  <a:tcPr marL="36000" marR="36000" marT="0" marB="0" anchor="ctr">
                    <a:solidFill>
                      <a:schemeClr val="bg1"/>
                    </a:solidFill>
                  </a:tcPr>
                </a:tc>
                <a:extLst>
                  <a:ext uri="{0D108BD9-81ED-4DB2-BD59-A6C34878D82A}">
                    <a16:rowId xmlns:a16="http://schemas.microsoft.com/office/drawing/2014/main" val="1063907615"/>
                  </a:ext>
                </a:extLst>
              </a:tr>
              <a:tr h="190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Drug-related AEs</a:t>
                      </a:r>
                    </a:p>
                  </a:txBody>
                  <a:tcPr marL="36000" marR="36000" marT="0" marB="0" anchor="ctr">
                    <a:solidFill>
                      <a:schemeClr val="bg1"/>
                    </a:solidFill>
                  </a:tcPr>
                </a:tc>
                <a:tc>
                  <a:txBody>
                    <a:bodyPr/>
                    <a:lstStyle/>
                    <a:p>
                      <a:pPr algn="ctr"/>
                      <a:r>
                        <a:rPr lang="en-US" sz="1000" dirty="0"/>
                        <a:t>0</a:t>
                      </a:r>
                    </a:p>
                  </a:txBody>
                  <a:tcPr marL="36000" marR="36000" marT="0" marB="0" anchor="ctr">
                    <a:solidFill>
                      <a:schemeClr val="bg1"/>
                    </a:solidFill>
                  </a:tcPr>
                </a:tc>
                <a:tc>
                  <a:txBody>
                    <a:bodyPr/>
                    <a:lstStyle/>
                    <a:p>
                      <a:pPr algn="ctr"/>
                      <a:r>
                        <a:rPr lang="en-US" sz="1000" dirty="0"/>
                        <a:t>2 (9.5)</a:t>
                      </a:r>
                    </a:p>
                  </a:txBody>
                  <a:tcPr marL="36000" marR="36000" marT="0" marB="0" anchor="ctr">
                    <a:solidFill>
                      <a:schemeClr val="bg1"/>
                    </a:solidFill>
                  </a:tcPr>
                </a:tc>
                <a:tc>
                  <a:txBody>
                    <a:bodyPr/>
                    <a:lstStyle/>
                    <a:p>
                      <a:pPr algn="ctr"/>
                      <a:r>
                        <a:rPr lang="en-US" sz="1000" dirty="0"/>
                        <a:t>6 (27.3)</a:t>
                      </a:r>
                    </a:p>
                  </a:txBody>
                  <a:tcPr marL="36000" marR="36000" marT="0" marB="0" anchor="ctr">
                    <a:solidFill>
                      <a:schemeClr val="bg1"/>
                    </a:solidFill>
                  </a:tcPr>
                </a:tc>
                <a:extLst>
                  <a:ext uri="{0D108BD9-81ED-4DB2-BD59-A6C34878D82A}">
                    <a16:rowId xmlns:a16="http://schemas.microsoft.com/office/drawing/2014/main" val="4230148565"/>
                  </a:ext>
                </a:extLst>
              </a:tr>
              <a:tr h="190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Withdrawal/lost to follow-up</a:t>
                      </a:r>
                    </a:p>
                  </a:txBody>
                  <a:tcPr marL="36000" marR="36000" marT="0" marB="0" anchor="ctr">
                    <a:solidFill>
                      <a:schemeClr val="bg1"/>
                    </a:solidFill>
                  </a:tcPr>
                </a:tc>
                <a:tc>
                  <a:txBody>
                    <a:bodyPr/>
                    <a:lstStyle/>
                    <a:p>
                      <a:pPr algn="ctr"/>
                      <a:r>
                        <a:rPr lang="en-US" sz="1000" dirty="0"/>
                        <a:t>1 (4.8)</a:t>
                      </a:r>
                    </a:p>
                  </a:txBody>
                  <a:tcPr marL="36000" marR="36000" marT="0" marB="0" anchor="ctr">
                    <a:solidFill>
                      <a:schemeClr val="bg1"/>
                    </a:solidFill>
                  </a:tcPr>
                </a:tc>
                <a:tc>
                  <a:txBody>
                    <a:bodyPr/>
                    <a:lstStyle/>
                    <a:p>
                      <a:pPr algn="ctr"/>
                      <a:r>
                        <a:rPr lang="en-US" sz="1000" dirty="0"/>
                        <a:t>1 (4.8)</a:t>
                      </a:r>
                    </a:p>
                  </a:txBody>
                  <a:tcPr marL="36000" marR="36000" marT="0" marB="0" anchor="ctr">
                    <a:solidFill>
                      <a:schemeClr val="bg1"/>
                    </a:solidFill>
                  </a:tcPr>
                </a:tc>
                <a:tc>
                  <a:txBody>
                    <a:bodyPr/>
                    <a:lstStyle/>
                    <a:p>
                      <a:pPr algn="ctr"/>
                      <a:r>
                        <a:rPr lang="en-US" sz="1000" dirty="0"/>
                        <a:t>3 (13.6)</a:t>
                      </a:r>
                    </a:p>
                  </a:txBody>
                  <a:tcPr marL="36000" marR="36000" marT="0" marB="0" anchor="ctr">
                    <a:solidFill>
                      <a:schemeClr val="bg1"/>
                    </a:solidFill>
                  </a:tcPr>
                </a:tc>
                <a:extLst>
                  <a:ext uri="{0D108BD9-81ED-4DB2-BD59-A6C34878D82A}">
                    <a16:rowId xmlns:a16="http://schemas.microsoft.com/office/drawing/2014/main" val="1697481994"/>
                  </a:ext>
                </a:extLst>
              </a:tr>
            </a:tbl>
          </a:graphicData>
        </a:graphic>
      </p:graphicFrame>
      <p:grpSp>
        <p:nvGrpSpPr>
          <p:cNvPr id="138" name="Group 137">
            <a:extLst>
              <a:ext uri="{FF2B5EF4-FFF2-40B4-BE49-F238E27FC236}">
                <a16:creationId xmlns:a16="http://schemas.microsoft.com/office/drawing/2014/main" id="{68B43F85-443D-45C4-89A7-6053F17917BD}"/>
              </a:ext>
            </a:extLst>
          </p:cNvPr>
          <p:cNvGrpSpPr/>
          <p:nvPr/>
        </p:nvGrpSpPr>
        <p:grpSpPr>
          <a:xfrm>
            <a:off x="5970447" y="2994237"/>
            <a:ext cx="2965323" cy="2378979"/>
            <a:chOff x="5948010" y="2651769"/>
            <a:chExt cx="2965323" cy="2378979"/>
          </a:xfrm>
        </p:grpSpPr>
        <p:grpSp>
          <p:nvGrpSpPr>
            <p:cNvPr id="39" name="Group 38">
              <a:extLst>
                <a:ext uri="{FF2B5EF4-FFF2-40B4-BE49-F238E27FC236}">
                  <a16:creationId xmlns:a16="http://schemas.microsoft.com/office/drawing/2014/main" id="{F16C3931-5FE3-44B6-AABC-15CFC49E09F4}"/>
                </a:ext>
              </a:extLst>
            </p:cNvPr>
            <p:cNvGrpSpPr/>
            <p:nvPr/>
          </p:nvGrpSpPr>
          <p:grpSpPr>
            <a:xfrm>
              <a:off x="6621840" y="2883695"/>
              <a:ext cx="87742" cy="1532768"/>
              <a:chOff x="6618209" y="2883695"/>
              <a:chExt cx="87742" cy="1532768"/>
            </a:xfrm>
          </p:grpSpPr>
          <p:cxnSp>
            <p:nvCxnSpPr>
              <p:cNvPr id="33" name="Straight Connector 32">
                <a:extLst>
                  <a:ext uri="{FF2B5EF4-FFF2-40B4-BE49-F238E27FC236}">
                    <a16:creationId xmlns:a16="http://schemas.microsoft.com/office/drawing/2014/main" id="{4D3C8A40-5BD1-48C9-ADFA-3875A5BABA95}"/>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05E817-C0C7-4EC9-9C1D-6E7D8CBC731D}"/>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9E27C05-01B1-46E9-B07A-6F36579FDEE5}"/>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5A07085-EF1C-4D08-87D8-442CE49AE76C}"/>
                </a:ext>
              </a:extLst>
            </p:cNvPr>
            <p:cNvGrpSpPr/>
            <p:nvPr/>
          </p:nvGrpSpPr>
          <p:grpSpPr>
            <a:xfrm>
              <a:off x="6807136" y="3040856"/>
              <a:ext cx="87742" cy="1308932"/>
              <a:chOff x="6618209" y="2883695"/>
              <a:chExt cx="87742" cy="1532768"/>
            </a:xfrm>
          </p:grpSpPr>
          <p:cxnSp>
            <p:nvCxnSpPr>
              <p:cNvPr id="50" name="Straight Connector 49">
                <a:extLst>
                  <a:ext uri="{FF2B5EF4-FFF2-40B4-BE49-F238E27FC236}">
                    <a16:creationId xmlns:a16="http://schemas.microsoft.com/office/drawing/2014/main" id="{75DFF48A-5A9A-4C20-8D9C-694D03D76C6A}"/>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70878E1-D672-43AB-9381-0ED6A2D9FFD9}"/>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C5D4CA0-D652-430B-88AE-77A17911D7B2}"/>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9045A28-070B-4F7F-A686-AF1C4B805B68}"/>
                </a:ext>
              </a:extLst>
            </p:cNvPr>
            <p:cNvGrpSpPr/>
            <p:nvPr/>
          </p:nvGrpSpPr>
          <p:grpSpPr>
            <a:xfrm>
              <a:off x="7000869" y="3138336"/>
              <a:ext cx="87742" cy="1197920"/>
              <a:chOff x="6618209" y="2883695"/>
              <a:chExt cx="87742" cy="1532768"/>
            </a:xfrm>
          </p:grpSpPr>
          <p:cxnSp>
            <p:nvCxnSpPr>
              <p:cNvPr id="54" name="Straight Connector 53">
                <a:extLst>
                  <a:ext uri="{FF2B5EF4-FFF2-40B4-BE49-F238E27FC236}">
                    <a16:creationId xmlns:a16="http://schemas.microsoft.com/office/drawing/2014/main" id="{D045F228-4205-4673-8F66-1E817089117A}"/>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C970702-31BD-477D-93E7-5F83DF4F6C72}"/>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8F96823-DCD6-4757-A2B1-08B7CF94124D}"/>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4EA9996F-3F47-4312-A47C-FF1B47278D3E}"/>
                </a:ext>
              </a:extLst>
            </p:cNvPr>
            <p:cNvGrpSpPr/>
            <p:nvPr/>
          </p:nvGrpSpPr>
          <p:grpSpPr>
            <a:xfrm>
              <a:off x="7428961" y="3366179"/>
              <a:ext cx="87742" cy="1178871"/>
              <a:chOff x="6618209" y="2883695"/>
              <a:chExt cx="87742" cy="1532768"/>
            </a:xfrm>
          </p:grpSpPr>
          <p:cxnSp>
            <p:nvCxnSpPr>
              <p:cNvPr id="58" name="Straight Connector 57">
                <a:extLst>
                  <a:ext uri="{FF2B5EF4-FFF2-40B4-BE49-F238E27FC236}">
                    <a16:creationId xmlns:a16="http://schemas.microsoft.com/office/drawing/2014/main" id="{D05F399B-593D-4F6C-8FAE-3C55DEB0F841}"/>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79A2BDD-87A9-428A-ADAD-4450FBE20A00}"/>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46FF9DC-D6B4-48B3-9C0A-E03540468D3D}"/>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3D37AC98-4E9A-48C0-AEEA-480FC053C365}"/>
                </a:ext>
              </a:extLst>
            </p:cNvPr>
            <p:cNvGrpSpPr/>
            <p:nvPr/>
          </p:nvGrpSpPr>
          <p:grpSpPr>
            <a:xfrm>
              <a:off x="7605403" y="3120475"/>
              <a:ext cx="87742" cy="1352879"/>
              <a:chOff x="6618209" y="2883695"/>
              <a:chExt cx="87742" cy="1532768"/>
            </a:xfrm>
          </p:grpSpPr>
          <p:cxnSp>
            <p:nvCxnSpPr>
              <p:cNvPr id="63" name="Straight Connector 62">
                <a:extLst>
                  <a:ext uri="{FF2B5EF4-FFF2-40B4-BE49-F238E27FC236}">
                    <a16:creationId xmlns:a16="http://schemas.microsoft.com/office/drawing/2014/main" id="{2A7560A8-4AA8-4F0A-8481-60DF56A1304D}"/>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623D727-786F-41BD-BD47-B984BD2AD3AD}"/>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ADC09-7F2C-4DBD-9ABD-9AF0D39AFC58}"/>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03D9D3BD-19E1-4370-8C7F-F6348FE84170}"/>
                </a:ext>
              </a:extLst>
            </p:cNvPr>
            <p:cNvGrpSpPr/>
            <p:nvPr/>
          </p:nvGrpSpPr>
          <p:grpSpPr>
            <a:xfrm>
              <a:off x="7778465" y="3376460"/>
              <a:ext cx="87742" cy="1091825"/>
              <a:chOff x="6618209" y="2883695"/>
              <a:chExt cx="87742" cy="1532768"/>
            </a:xfrm>
          </p:grpSpPr>
          <p:cxnSp>
            <p:nvCxnSpPr>
              <p:cNvPr id="73" name="Straight Connector 72">
                <a:extLst>
                  <a:ext uri="{FF2B5EF4-FFF2-40B4-BE49-F238E27FC236}">
                    <a16:creationId xmlns:a16="http://schemas.microsoft.com/office/drawing/2014/main" id="{3463A1B8-57E3-416E-9CA8-F7F11591EDEA}"/>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5D1D9A1-F20D-4886-B112-07D48BB82065}"/>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BD30274-92EF-4D86-B4D7-40B94D198D29}"/>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C75A0908-9AB6-4C18-97CC-BF076C01A691}"/>
                </a:ext>
              </a:extLst>
            </p:cNvPr>
            <p:cNvGrpSpPr/>
            <p:nvPr/>
          </p:nvGrpSpPr>
          <p:grpSpPr>
            <a:xfrm>
              <a:off x="8219062" y="3320501"/>
              <a:ext cx="87742" cy="1256444"/>
              <a:chOff x="6618209" y="2883695"/>
              <a:chExt cx="87742" cy="1532768"/>
            </a:xfrm>
          </p:grpSpPr>
          <p:cxnSp>
            <p:nvCxnSpPr>
              <p:cNvPr id="77" name="Straight Connector 76">
                <a:extLst>
                  <a:ext uri="{FF2B5EF4-FFF2-40B4-BE49-F238E27FC236}">
                    <a16:creationId xmlns:a16="http://schemas.microsoft.com/office/drawing/2014/main" id="{C0EDAA5D-E292-463D-97CA-44F7AF4174DB}"/>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0D219E6-613D-4102-97EC-BF0A875BACE3}"/>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440BC8-2DF9-4E82-B62F-D6D4F1CED42D}"/>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05CF1DE8-31B8-414F-ACB9-8D9084811384}"/>
                </a:ext>
              </a:extLst>
            </p:cNvPr>
            <p:cNvGrpSpPr/>
            <p:nvPr/>
          </p:nvGrpSpPr>
          <p:grpSpPr>
            <a:xfrm>
              <a:off x="8591861" y="3257550"/>
              <a:ext cx="87742" cy="1287066"/>
              <a:chOff x="6618209" y="2883695"/>
              <a:chExt cx="87742" cy="1532768"/>
            </a:xfrm>
          </p:grpSpPr>
          <p:cxnSp>
            <p:nvCxnSpPr>
              <p:cNvPr id="85" name="Straight Connector 84">
                <a:extLst>
                  <a:ext uri="{FF2B5EF4-FFF2-40B4-BE49-F238E27FC236}">
                    <a16:creationId xmlns:a16="http://schemas.microsoft.com/office/drawing/2014/main" id="{993A567D-8FC1-4F25-985A-43FE257FE1C9}"/>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45D2028-0A52-4CB7-B551-676C07E58DA8}"/>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B6EA2A9-FF23-4E15-AE57-A407F833A7FA}"/>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FCAB9D2-25CE-4AA3-99B2-27B68EC21E59}"/>
                </a:ext>
              </a:extLst>
            </p:cNvPr>
            <p:cNvSpPr/>
            <p:nvPr/>
          </p:nvSpPr>
          <p:spPr>
            <a:xfrm>
              <a:off x="6593711" y="3671888"/>
              <a:ext cx="144000" cy="6643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D9E26D-01FB-42E2-8DE0-DD2C08660B76}"/>
                </a:ext>
              </a:extLst>
            </p:cNvPr>
            <p:cNvSpPr/>
            <p:nvPr/>
          </p:nvSpPr>
          <p:spPr>
            <a:xfrm>
              <a:off x="6779007" y="3569187"/>
              <a:ext cx="144000" cy="396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87B002-04B3-4214-A208-D5FF3081DFF8}"/>
                </a:ext>
              </a:extLst>
            </p:cNvPr>
            <p:cNvSpPr/>
            <p:nvPr/>
          </p:nvSpPr>
          <p:spPr>
            <a:xfrm>
              <a:off x="6972740" y="3619192"/>
              <a:ext cx="144000" cy="4407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B9E9B98-8777-43D1-97C8-3F34637C4F17}"/>
                </a:ext>
              </a:extLst>
            </p:cNvPr>
            <p:cNvSpPr/>
            <p:nvPr/>
          </p:nvSpPr>
          <p:spPr>
            <a:xfrm>
              <a:off x="7400832" y="3964781"/>
              <a:ext cx="144000" cy="4154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270AE8-6B62-47E9-87DD-D4DAEB0930E4}"/>
                </a:ext>
              </a:extLst>
            </p:cNvPr>
            <p:cNvSpPr/>
            <p:nvPr/>
          </p:nvSpPr>
          <p:spPr>
            <a:xfrm>
              <a:off x="7577274" y="3632595"/>
              <a:ext cx="144000" cy="57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303568-2801-4744-8A6F-6447B447F1AA}"/>
                </a:ext>
              </a:extLst>
            </p:cNvPr>
            <p:cNvSpPr/>
            <p:nvPr/>
          </p:nvSpPr>
          <p:spPr>
            <a:xfrm>
              <a:off x="7750336" y="3640399"/>
              <a:ext cx="144000" cy="571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C73177-33F0-4DC7-9640-5AF6EEA84205}"/>
                </a:ext>
              </a:extLst>
            </p:cNvPr>
            <p:cNvSpPr/>
            <p:nvPr/>
          </p:nvSpPr>
          <p:spPr>
            <a:xfrm>
              <a:off x="8190933" y="3969570"/>
              <a:ext cx="144000" cy="4564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4ED37F9-13F2-4F8C-8CE3-4ECDD09129A2}"/>
                </a:ext>
              </a:extLst>
            </p:cNvPr>
            <p:cNvSpPr/>
            <p:nvPr/>
          </p:nvSpPr>
          <p:spPr>
            <a:xfrm>
              <a:off x="8563732" y="3657600"/>
              <a:ext cx="144000" cy="4123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7963B0B-37D6-4FB7-AA24-CF4D391A6DCC}"/>
                </a:ext>
              </a:extLst>
            </p:cNvPr>
            <p:cNvCxnSpPr/>
            <p:nvPr/>
          </p:nvCxnSpPr>
          <p:spPr>
            <a:xfrm>
              <a:off x="6410299" y="2780928"/>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39C729-92D3-4DF3-BE2B-E25F3A7DB6B2}"/>
                </a:ext>
              </a:extLst>
            </p:cNvPr>
            <p:cNvCxnSpPr/>
            <p:nvPr/>
          </p:nvCxnSpPr>
          <p:spPr>
            <a:xfrm>
              <a:off x="6372200" y="4615040"/>
              <a:ext cx="2528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C89DE95-949D-42C8-B050-F5F354FA8F03}"/>
                </a:ext>
              </a:extLst>
            </p:cNvPr>
            <p:cNvGrpSpPr/>
            <p:nvPr/>
          </p:nvGrpSpPr>
          <p:grpSpPr>
            <a:xfrm>
              <a:off x="6372200" y="2780928"/>
              <a:ext cx="45719" cy="1441028"/>
              <a:chOff x="6372200" y="2780928"/>
              <a:chExt cx="38099" cy="457200"/>
            </a:xfrm>
          </p:grpSpPr>
          <p:cxnSp>
            <p:nvCxnSpPr>
              <p:cNvPr id="14" name="Straight Connector 13">
                <a:extLst>
                  <a:ext uri="{FF2B5EF4-FFF2-40B4-BE49-F238E27FC236}">
                    <a16:creationId xmlns:a16="http://schemas.microsoft.com/office/drawing/2014/main" id="{DD046097-A919-4E56-B90B-ACA81FCD8BFE}"/>
                  </a:ext>
                </a:extLst>
              </p:cNvPr>
              <p:cNvCxnSpPr/>
              <p:nvPr/>
            </p:nvCxnSpPr>
            <p:spPr>
              <a:xfrm flipH="1">
                <a:off x="6372200" y="2780928"/>
                <a:ext cx="3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021B1C-1438-4F1F-BE33-6E6134C429AC}"/>
                  </a:ext>
                </a:extLst>
              </p:cNvPr>
              <p:cNvCxnSpPr/>
              <p:nvPr/>
            </p:nvCxnSpPr>
            <p:spPr>
              <a:xfrm flipH="1">
                <a:off x="6372200" y="2933328"/>
                <a:ext cx="3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D0E0A2-B5F9-4FC7-9EBC-F5387FDB7B1B}"/>
                  </a:ext>
                </a:extLst>
              </p:cNvPr>
              <p:cNvCxnSpPr/>
              <p:nvPr/>
            </p:nvCxnSpPr>
            <p:spPr>
              <a:xfrm flipH="1">
                <a:off x="6372200" y="3085728"/>
                <a:ext cx="3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90F86F-2E74-4B79-8CFB-B9478D3AF99F}"/>
                  </a:ext>
                </a:extLst>
              </p:cNvPr>
              <p:cNvCxnSpPr/>
              <p:nvPr/>
            </p:nvCxnSpPr>
            <p:spPr>
              <a:xfrm flipH="1">
                <a:off x="6372200" y="3238128"/>
                <a:ext cx="38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Oval 87">
              <a:extLst>
                <a:ext uri="{FF2B5EF4-FFF2-40B4-BE49-F238E27FC236}">
                  <a16:creationId xmlns:a16="http://schemas.microsoft.com/office/drawing/2014/main" id="{4A2914B5-9DD4-4C86-9013-18980221D4DA}"/>
                </a:ext>
              </a:extLst>
            </p:cNvPr>
            <p:cNvSpPr/>
            <p:nvPr/>
          </p:nvSpPr>
          <p:spPr>
            <a:xfrm>
              <a:off x="7449973" y="2842976"/>
              <a:ext cx="45719" cy="45719"/>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D806597C-F3B4-4053-8DEF-BF6228F3B719}"/>
                </a:ext>
              </a:extLst>
            </p:cNvPr>
            <p:cNvSpPr/>
            <p:nvPr/>
          </p:nvSpPr>
          <p:spPr>
            <a:xfrm>
              <a:off x="8236342" y="2845358"/>
              <a:ext cx="45719" cy="45719"/>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9E1E737-3637-47D7-A8D7-F41040A3FB81}"/>
                </a:ext>
              </a:extLst>
            </p:cNvPr>
            <p:cNvSpPr/>
            <p:nvPr/>
          </p:nvSpPr>
          <p:spPr>
            <a:xfrm>
              <a:off x="8236342" y="2763205"/>
              <a:ext cx="45719" cy="45719"/>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17A632C-1504-41AA-BE5F-2D6AE8929190}"/>
                </a:ext>
              </a:extLst>
            </p:cNvPr>
            <p:cNvSpPr/>
            <p:nvPr/>
          </p:nvSpPr>
          <p:spPr>
            <a:xfrm>
              <a:off x="6642852" y="392078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5690B65C-F3F2-45E7-8AB5-7E15CFB502E9}"/>
                </a:ext>
              </a:extLst>
            </p:cNvPr>
            <p:cNvSpPr/>
            <p:nvPr/>
          </p:nvSpPr>
          <p:spPr>
            <a:xfrm>
              <a:off x="6828148" y="37457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8F1087F-D5D1-4D61-9806-F4B2BC96F8CD}"/>
                </a:ext>
              </a:extLst>
            </p:cNvPr>
            <p:cNvSpPr/>
            <p:nvPr/>
          </p:nvSpPr>
          <p:spPr>
            <a:xfrm>
              <a:off x="7021881" y="378028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83E9AD8E-CAB5-409A-A3F6-8A35AB053D21}"/>
                </a:ext>
              </a:extLst>
            </p:cNvPr>
            <p:cNvSpPr/>
            <p:nvPr/>
          </p:nvSpPr>
          <p:spPr>
            <a:xfrm>
              <a:off x="7449973" y="40338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F3AA30F-A6B8-4E9C-8596-49594EDE7400}"/>
                </a:ext>
              </a:extLst>
            </p:cNvPr>
            <p:cNvSpPr/>
            <p:nvPr/>
          </p:nvSpPr>
          <p:spPr>
            <a:xfrm>
              <a:off x="7626415" y="38338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5B3C5DC-8D7F-4D20-A5A6-A8CC11999630}"/>
                </a:ext>
              </a:extLst>
            </p:cNvPr>
            <p:cNvSpPr/>
            <p:nvPr/>
          </p:nvSpPr>
          <p:spPr>
            <a:xfrm>
              <a:off x="7799477" y="39195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E96D549-E69D-449F-9427-15289AA34CCB}"/>
                </a:ext>
              </a:extLst>
            </p:cNvPr>
            <p:cNvSpPr/>
            <p:nvPr/>
          </p:nvSpPr>
          <p:spPr>
            <a:xfrm>
              <a:off x="8240074" y="40541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C3720277-13FD-405A-80BD-D25BF505A670}"/>
                </a:ext>
              </a:extLst>
            </p:cNvPr>
            <p:cNvSpPr/>
            <p:nvPr/>
          </p:nvSpPr>
          <p:spPr>
            <a:xfrm>
              <a:off x="8612873" y="3874347"/>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B5958AEF-35B1-4DF6-9850-6CCD0A5BE515}"/>
                </a:ext>
              </a:extLst>
            </p:cNvPr>
            <p:cNvCxnSpPr/>
            <p:nvPr/>
          </p:nvCxnSpPr>
          <p:spPr>
            <a:xfrm>
              <a:off x="6593711" y="4084881"/>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9875EF4-8D42-4CEE-B44E-E8A43B68100F}"/>
                </a:ext>
              </a:extLst>
            </p:cNvPr>
            <p:cNvCxnSpPr/>
            <p:nvPr/>
          </p:nvCxnSpPr>
          <p:spPr>
            <a:xfrm>
              <a:off x="6779007" y="3833866"/>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C114EC7-4C51-4DF0-AA33-C982F26592D3}"/>
                </a:ext>
              </a:extLst>
            </p:cNvPr>
            <p:cNvCxnSpPr/>
            <p:nvPr/>
          </p:nvCxnSpPr>
          <p:spPr>
            <a:xfrm>
              <a:off x="6972740" y="3761238"/>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FDA55ED-34F0-416A-8136-F80A36ACC775}"/>
                </a:ext>
              </a:extLst>
            </p:cNvPr>
            <p:cNvCxnSpPr/>
            <p:nvPr/>
          </p:nvCxnSpPr>
          <p:spPr>
            <a:xfrm>
              <a:off x="7400832" y="4291066"/>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F5A1029-31E1-4EEC-8CB4-6182819C06DE}"/>
                </a:ext>
              </a:extLst>
            </p:cNvPr>
            <p:cNvCxnSpPr/>
            <p:nvPr/>
          </p:nvCxnSpPr>
          <p:spPr>
            <a:xfrm>
              <a:off x="7577274" y="3829104"/>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19B5261-CB16-481F-9B5F-E213B4C4A741}"/>
                </a:ext>
              </a:extLst>
            </p:cNvPr>
            <p:cNvCxnSpPr/>
            <p:nvPr/>
          </p:nvCxnSpPr>
          <p:spPr>
            <a:xfrm>
              <a:off x="7750336" y="4068419"/>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8C80350-5862-4A7B-B248-60BFFC96CFEE}"/>
                </a:ext>
              </a:extLst>
            </p:cNvPr>
            <p:cNvCxnSpPr/>
            <p:nvPr/>
          </p:nvCxnSpPr>
          <p:spPr>
            <a:xfrm>
              <a:off x="8190933" y="4287494"/>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C6DD9A78-E163-44F0-BF0F-739F21DA5D7F}"/>
                </a:ext>
              </a:extLst>
            </p:cNvPr>
            <p:cNvGrpSpPr/>
            <p:nvPr/>
          </p:nvGrpSpPr>
          <p:grpSpPr>
            <a:xfrm>
              <a:off x="8371526" y="3120628"/>
              <a:ext cx="144000" cy="1096748"/>
              <a:chOff x="8371526" y="3120628"/>
              <a:chExt cx="144000" cy="1096748"/>
            </a:xfrm>
          </p:grpSpPr>
          <p:grpSp>
            <p:nvGrpSpPr>
              <p:cNvPr id="80" name="Group 79">
                <a:extLst>
                  <a:ext uri="{FF2B5EF4-FFF2-40B4-BE49-F238E27FC236}">
                    <a16:creationId xmlns:a16="http://schemas.microsoft.com/office/drawing/2014/main" id="{31DC7309-296D-45C0-B9E1-3C40ADB1AEA3}"/>
                  </a:ext>
                </a:extLst>
              </p:cNvPr>
              <p:cNvGrpSpPr/>
              <p:nvPr/>
            </p:nvGrpSpPr>
            <p:grpSpPr>
              <a:xfrm>
                <a:off x="8399655" y="3120628"/>
                <a:ext cx="87742" cy="1096748"/>
                <a:chOff x="6618209" y="2883695"/>
                <a:chExt cx="87742" cy="1532768"/>
              </a:xfrm>
            </p:grpSpPr>
            <p:cxnSp>
              <p:nvCxnSpPr>
                <p:cNvPr id="81" name="Straight Connector 80">
                  <a:extLst>
                    <a:ext uri="{FF2B5EF4-FFF2-40B4-BE49-F238E27FC236}">
                      <a16:creationId xmlns:a16="http://schemas.microsoft.com/office/drawing/2014/main" id="{2F5CB107-1452-42E0-9D06-DE97269F9535}"/>
                    </a:ext>
                  </a:extLst>
                </p:cNvPr>
                <p:cNvCxnSpPr>
                  <a:cxnSpLocks/>
                </p:cNvCxnSpPr>
                <p:nvPr/>
              </p:nvCxnSpPr>
              <p:spPr>
                <a:xfrm>
                  <a:off x="6663928" y="2883695"/>
                  <a:ext cx="0" cy="1532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C750837-05E8-40DA-8DDA-A11D5EC9DD1C}"/>
                    </a:ext>
                  </a:extLst>
                </p:cNvPr>
                <p:cNvCxnSpPr/>
                <p:nvPr/>
              </p:nvCxnSpPr>
              <p:spPr>
                <a:xfrm>
                  <a:off x="6618209" y="2883695"/>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EB79213-E3D0-49D1-80C1-CC8ABEA3FEA9}"/>
                    </a:ext>
                  </a:extLst>
                </p:cNvPr>
                <p:cNvCxnSpPr/>
                <p:nvPr/>
              </p:nvCxnSpPr>
              <p:spPr>
                <a:xfrm>
                  <a:off x="6618209" y="4416462"/>
                  <a:ext cx="87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1411D356-38D6-4538-910C-33761AC93A28}"/>
                  </a:ext>
                </a:extLst>
              </p:cNvPr>
              <p:cNvSpPr/>
              <p:nvPr/>
            </p:nvSpPr>
            <p:spPr>
              <a:xfrm>
                <a:off x="8371526" y="3546872"/>
                <a:ext cx="144000" cy="514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D9EA9FE-CD6E-477C-9FCE-78C435BBA898}"/>
                  </a:ext>
                </a:extLst>
              </p:cNvPr>
              <p:cNvSpPr/>
              <p:nvPr/>
            </p:nvSpPr>
            <p:spPr>
              <a:xfrm>
                <a:off x="8420667" y="374933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8CB81B1A-513F-4755-A1F5-841BA183282F}"/>
                  </a:ext>
                </a:extLst>
              </p:cNvPr>
              <p:cNvCxnSpPr/>
              <p:nvPr/>
            </p:nvCxnSpPr>
            <p:spPr>
              <a:xfrm>
                <a:off x="8371526" y="3842200"/>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459CB259-A3E8-43D0-8743-4D9DB3015675}"/>
                </a:ext>
              </a:extLst>
            </p:cNvPr>
            <p:cNvCxnSpPr/>
            <p:nvPr/>
          </p:nvCxnSpPr>
          <p:spPr>
            <a:xfrm>
              <a:off x="8564417" y="3921866"/>
              <a:ext cx="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DBD3FD0-66F3-490F-B967-3F9C6F235F57}"/>
                </a:ext>
              </a:extLst>
            </p:cNvPr>
            <p:cNvSpPr txBox="1"/>
            <p:nvPr/>
          </p:nvSpPr>
          <p:spPr>
            <a:xfrm>
              <a:off x="6399183" y="4630638"/>
              <a:ext cx="916608" cy="246221"/>
            </a:xfrm>
            <a:prstGeom prst="rect">
              <a:avLst/>
            </a:prstGeom>
            <a:noFill/>
          </p:spPr>
          <p:txBody>
            <a:bodyPr wrap="square" rtlCol="0">
              <a:spAutoFit/>
            </a:bodyPr>
            <a:lstStyle/>
            <a:p>
              <a:pPr algn="ctr"/>
              <a:r>
                <a:rPr lang="en-US" sz="1000" dirty="0"/>
                <a:t>Baseline</a:t>
              </a:r>
            </a:p>
          </p:txBody>
        </p:sp>
        <p:sp>
          <p:nvSpPr>
            <p:cNvPr id="111" name="TextBox 110">
              <a:extLst>
                <a:ext uri="{FF2B5EF4-FFF2-40B4-BE49-F238E27FC236}">
                  <a16:creationId xmlns:a16="http://schemas.microsoft.com/office/drawing/2014/main" id="{C84C9A5B-1883-4147-850F-4BB71B64C3F0}"/>
                </a:ext>
              </a:extLst>
            </p:cNvPr>
            <p:cNvSpPr txBox="1"/>
            <p:nvPr/>
          </p:nvSpPr>
          <p:spPr>
            <a:xfrm>
              <a:off x="7213830" y="4622499"/>
              <a:ext cx="916608" cy="400110"/>
            </a:xfrm>
            <a:prstGeom prst="rect">
              <a:avLst/>
            </a:prstGeom>
            <a:noFill/>
          </p:spPr>
          <p:txBody>
            <a:bodyPr wrap="square" rtlCol="0">
              <a:spAutoFit/>
            </a:bodyPr>
            <a:lstStyle/>
            <a:p>
              <a:pPr algn="ctr"/>
              <a:r>
                <a:rPr lang="en-US" sz="1000" dirty="0"/>
                <a:t>Observed </a:t>
              </a:r>
              <a:r>
                <a:rPr lang="en-US" sz="1000" dirty="0" err="1"/>
                <a:t>Wk</a:t>
              </a:r>
              <a:r>
                <a:rPr lang="en-US" sz="1000" dirty="0"/>
                <a:t> 12</a:t>
              </a:r>
            </a:p>
          </p:txBody>
        </p:sp>
        <p:sp>
          <p:nvSpPr>
            <p:cNvPr id="112" name="TextBox 111">
              <a:extLst>
                <a:ext uri="{FF2B5EF4-FFF2-40B4-BE49-F238E27FC236}">
                  <a16:creationId xmlns:a16="http://schemas.microsoft.com/office/drawing/2014/main" id="{AC9288E3-5230-4CFD-B8FC-00C269775A9E}"/>
                </a:ext>
              </a:extLst>
            </p:cNvPr>
            <p:cNvSpPr txBox="1"/>
            <p:nvPr/>
          </p:nvSpPr>
          <p:spPr>
            <a:xfrm>
              <a:off x="7996725" y="4630638"/>
              <a:ext cx="916608" cy="400110"/>
            </a:xfrm>
            <a:prstGeom prst="rect">
              <a:avLst/>
            </a:prstGeom>
            <a:noFill/>
          </p:spPr>
          <p:txBody>
            <a:bodyPr wrap="square" rtlCol="0">
              <a:spAutoFit/>
            </a:bodyPr>
            <a:lstStyle/>
            <a:p>
              <a:pPr algn="ctr"/>
              <a:r>
                <a:rPr lang="en-US" sz="1000" dirty="0"/>
                <a:t>Observed </a:t>
              </a:r>
              <a:r>
                <a:rPr lang="en-US" sz="1000" dirty="0" err="1"/>
                <a:t>Wk</a:t>
              </a:r>
              <a:r>
                <a:rPr lang="en-US" sz="1000" dirty="0"/>
                <a:t> 24</a:t>
              </a:r>
            </a:p>
          </p:txBody>
        </p:sp>
        <p:sp>
          <p:nvSpPr>
            <p:cNvPr id="113" name="TextBox 112">
              <a:extLst>
                <a:ext uri="{FF2B5EF4-FFF2-40B4-BE49-F238E27FC236}">
                  <a16:creationId xmlns:a16="http://schemas.microsoft.com/office/drawing/2014/main" id="{A3B8352B-2E4E-44EC-83AE-412C0CC3E297}"/>
                </a:ext>
              </a:extLst>
            </p:cNvPr>
            <p:cNvSpPr txBox="1"/>
            <p:nvPr/>
          </p:nvSpPr>
          <p:spPr>
            <a:xfrm rot="16200000">
              <a:off x="5178852" y="3588186"/>
              <a:ext cx="1792231" cy="253916"/>
            </a:xfrm>
            <a:prstGeom prst="rect">
              <a:avLst/>
            </a:prstGeom>
            <a:noFill/>
          </p:spPr>
          <p:txBody>
            <a:bodyPr wrap="square" rtlCol="0">
              <a:spAutoFit/>
            </a:bodyPr>
            <a:lstStyle/>
            <a:p>
              <a:pPr algn="ctr"/>
              <a:r>
                <a:rPr lang="en-US" sz="1050" dirty="0"/>
                <a:t>Mean PDFF (%) </a:t>
              </a:r>
            </a:p>
          </p:txBody>
        </p:sp>
        <p:sp>
          <p:nvSpPr>
            <p:cNvPr id="114" name="TextBox 113">
              <a:extLst>
                <a:ext uri="{FF2B5EF4-FFF2-40B4-BE49-F238E27FC236}">
                  <a16:creationId xmlns:a16="http://schemas.microsoft.com/office/drawing/2014/main" id="{F5CA52BB-384B-4971-8355-771786901424}"/>
                </a:ext>
              </a:extLst>
            </p:cNvPr>
            <p:cNvSpPr txBox="1"/>
            <p:nvPr/>
          </p:nvSpPr>
          <p:spPr>
            <a:xfrm>
              <a:off x="6080369" y="2651769"/>
              <a:ext cx="370052" cy="246221"/>
            </a:xfrm>
            <a:prstGeom prst="rect">
              <a:avLst/>
            </a:prstGeom>
            <a:noFill/>
          </p:spPr>
          <p:txBody>
            <a:bodyPr wrap="square" rtlCol="0">
              <a:spAutoFit/>
            </a:bodyPr>
            <a:lstStyle/>
            <a:p>
              <a:pPr algn="r"/>
              <a:r>
                <a:rPr lang="en-US" sz="1000" dirty="0"/>
                <a:t>40</a:t>
              </a:r>
            </a:p>
          </p:txBody>
        </p:sp>
        <p:sp>
          <p:nvSpPr>
            <p:cNvPr id="115" name="TextBox 114">
              <a:extLst>
                <a:ext uri="{FF2B5EF4-FFF2-40B4-BE49-F238E27FC236}">
                  <a16:creationId xmlns:a16="http://schemas.microsoft.com/office/drawing/2014/main" id="{54BA4F7D-A53C-4720-8996-A8DFBE769E5C}"/>
                </a:ext>
              </a:extLst>
            </p:cNvPr>
            <p:cNvSpPr txBox="1"/>
            <p:nvPr/>
          </p:nvSpPr>
          <p:spPr>
            <a:xfrm>
              <a:off x="6080369" y="3130607"/>
              <a:ext cx="370052" cy="246221"/>
            </a:xfrm>
            <a:prstGeom prst="rect">
              <a:avLst/>
            </a:prstGeom>
            <a:noFill/>
          </p:spPr>
          <p:txBody>
            <a:bodyPr wrap="square" rtlCol="0">
              <a:spAutoFit/>
            </a:bodyPr>
            <a:lstStyle/>
            <a:p>
              <a:pPr algn="r"/>
              <a:r>
                <a:rPr lang="en-US" sz="1000" dirty="0"/>
                <a:t>30</a:t>
              </a:r>
            </a:p>
          </p:txBody>
        </p:sp>
        <p:sp>
          <p:nvSpPr>
            <p:cNvPr id="118" name="TextBox 117">
              <a:extLst>
                <a:ext uri="{FF2B5EF4-FFF2-40B4-BE49-F238E27FC236}">
                  <a16:creationId xmlns:a16="http://schemas.microsoft.com/office/drawing/2014/main" id="{75FBDD41-1C98-4C02-B211-FB2C9A680406}"/>
                </a:ext>
              </a:extLst>
            </p:cNvPr>
            <p:cNvSpPr txBox="1"/>
            <p:nvPr/>
          </p:nvSpPr>
          <p:spPr>
            <a:xfrm>
              <a:off x="6080369" y="4105510"/>
              <a:ext cx="370052" cy="246221"/>
            </a:xfrm>
            <a:prstGeom prst="rect">
              <a:avLst/>
            </a:prstGeom>
            <a:noFill/>
          </p:spPr>
          <p:txBody>
            <a:bodyPr wrap="square" rtlCol="0">
              <a:spAutoFit/>
            </a:bodyPr>
            <a:lstStyle/>
            <a:p>
              <a:pPr algn="r"/>
              <a:r>
                <a:rPr lang="en-US" sz="1000" dirty="0"/>
                <a:t>10</a:t>
              </a:r>
            </a:p>
          </p:txBody>
        </p:sp>
        <p:sp>
          <p:nvSpPr>
            <p:cNvPr id="122" name="TextBox 121">
              <a:extLst>
                <a:ext uri="{FF2B5EF4-FFF2-40B4-BE49-F238E27FC236}">
                  <a16:creationId xmlns:a16="http://schemas.microsoft.com/office/drawing/2014/main" id="{01AD74EB-C913-4C6B-9404-7A719E38FF9E}"/>
                </a:ext>
              </a:extLst>
            </p:cNvPr>
            <p:cNvSpPr txBox="1"/>
            <p:nvPr/>
          </p:nvSpPr>
          <p:spPr>
            <a:xfrm>
              <a:off x="6080369" y="3628743"/>
              <a:ext cx="370052" cy="246221"/>
            </a:xfrm>
            <a:prstGeom prst="rect">
              <a:avLst/>
            </a:prstGeom>
            <a:noFill/>
          </p:spPr>
          <p:txBody>
            <a:bodyPr wrap="square" rtlCol="0">
              <a:spAutoFit/>
            </a:bodyPr>
            <a:lstStyle/>
            <a:p>
              <a:pPr algn="r"/>
              <a:r>
                <a:rPr lang="en-US" sz="1000" dirty="0"/>
                <a:t>20</a:t>
              </a:r>
            </a:p>
          </p:txBody>
        </p:sp>
        <p:cxnSp>
          <p:nvCxnSpPr>
            <p:cNvPr id="124" name="Straight Connector 123">
              <a:extLst>
                <a:ext uri="{FF2B5EF4-FFF2-40B4-BE49-F238E27FC236}">
                  <a16:creationId xmlns:a16="http://schemas.microsoft.com/office/drawing/2014/main" id="{C2CB6998-195C-400D-A56D-047475D32834}"/>
                </a:ext>
              </a:extLst>
            </p:cNvPr>
            <p:cNvCxnSpPr>
              <a:cxnSpLocks/>
              <a:stCxn id="110" idx="0"/>
              <a:endCxn id="110" idx="0"/>
            </p:cNvCxnSpPr>
            <p:nvPr/>
          </p:nvCxnSpPr>
          <p:spPr>
            <a:xfrm>
              <a:off x="6857487" y="46306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B854916-CDB8-460A-AAC2-810B72F9732A}"/>
                </a:ext>
              </a:extLst>
            </p:cNvPr>
            <p:cNvCxnSpPr>
              <a:cxnSpLocks/>
            </p:cNvCxnSpPr>
            <p:nvPr/>
          </p:nvCxnSpPr>
          <p:spPr>
            <a:xfrm>
              <a:off x="6846002" y="4611261"/>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968D2FF-C8BA-4AB9-AD0E-40B1D628450B}"/>
                </a:ext>
              </a:extLst>
            </p:cNvPr>
            <p:cNvCxnSpPr>
              <a:cxnSpLocks/>
            </p:cNvCxnSpPr>
            <p:nvPr/>
          </p:nvCxnSpPr>
          <p:spPr>
            <a:xfrm>
              <a:off x="7657214" y="4611261"/>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BE95FBB-497F-443E-B907-A290404695C1}"/>
                </a:ext>
              </a:extLst>
            </p:cNvPr>
            <p:cNvCxnSpPr>
              <a:cxnSpLocks/>
            </p:cNvCxnSpPr>
            <p:nvPr/>
          </p:nvCxnSpPr>
          <p:spPr>
            <a:xfrm>
              <a:off x="8443027" y="4611261"/>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8D9FA37E-202E-4B1A-99B3-CD4228B321A1}"/>
              </a:ext>
            </a:extLst>
          </p:cNvPr>
          <p:cNvGrpSpPr/>
          <p:nvPr/>
        </p:nvGrpSpPr>
        <p:grpSpPr>
          <a:xfrm>
            <a:off x="6233046" y="2707151"/>
            <a:ext cx="2880428" cy="246221"/>
            <a:chOff x="6080369" y="4958180"/>
            <a:chExt cx="2880428" cy="246221"/>
          </a:xfrm>
        </p:grpSpPr>
        <p:sp>
          <p:nvSpPr>
            <p:cNvPr id="119" name="TextBox 118">
              <a:extLst>
                <a:ext uri="{FF2B5EF4-FFF2-40B4-BE49-F238E27FC236}">
                  <a16:creationId xmlns:a16="http://schemas.microsoft.com/office/drawing/2014/main" id="{A2A89761-A5AA-4C85-8835-9E6AF8ABA489}"/>
                </a:ext>
              </a:extLst>
            </p:cNvPr>
            <p:cNvSpPr txBox="1"/>
            <p:nvPr/>
          </p:nvSpPr>
          <p:spPr>
            <a:xfrm>
              <a:off x="6111941" y="4958180"/>
              <a:ext cx="2848856" cy="246221"/>
            </a:xfrm>
            <a:prstGeom prst="rect">
              <a:avLst/>
            </a:prstGeom>
            <a:noFill/>
          </p:spPr>
          <p:txBody>
            <a:bodyPr wrap="square" rtlCol="0">
              <a:spAutoFit/>
            </a:bodyPr>
            <a:lstStyle/>
            <a:p>
              <a:pPr>
                <a:tabLst>
                  <a:tab pos="536575" algn="l"/>
                  <a:tab pos="1703388" algn="l"/>
                </a:tabLst>
              </a:pPr>
              <a:r>
                <a:rPr lang="en-US" sz="1000" dirty="0"/>
                <a:t>PBO 	JKB-121 5 mg 	JKB-121 10 mg</a:t>
              </a:r>
            </a:p>
          </p:txBody>
        </p:sp>
        <p:sp>
          <p:nvSpPr>
            <p:cNvPr id="134" name="Rectangle 133">
              <a:extLst>
                <a:ext uri="{FF2B5EF4-FFF2-40B4-BE49-F238E27FC236}">
                  <a16:creationId xmlns:a16="http://schemas.microsoft.com/office/drawing/2014/main" id="{DE998AFC-B106-4DB5-A9BC-63667AC21376}"/>
                </a:ext>
              </a:extLst>
            </p:cNvPr>
            <p:cNvSpPr/>
            <p:nvPr/>
          </p:nvSpPr>
          <p:spPr>
            <a:xfrm>
              <a:off x="6080369" y="5038887"/>
              <a:ext cx="75807" cy="758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1C1BB8A-4D31-466C-A445-A29831EB017D}"/>
                </a:ext>
              </a:extLst>
            </p:cNvPr>
            <p:cNvSpPr/>
            <p:nvPr/>
          </p:nvSpPr>
          <p:spPr>
            <a:xfrm>
              <a:off x="6627807" y="5038887"/>
              <a:ext cx="75807" cy="75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FF8F8CA7-CA66-43E2-9990-FB50C19604F2}"/>
                </a:ext>
              </a:extLst>
            </p:cNvPr>
            <p:cNvSpPr/>
            <p:nvPr/>
          </p:nvSpPr>
          <p:spPr>
            <a:xfrm>
              <a:off x="7778465" y="5038887"/>
              <a:ext cx="75807" cy="758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73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000" dirty="0" err="1"/>
              <a:t>Selonsertib</a:t>
            </a:r>
            <a:r>
              <a:rPr lang="en-US" sz="2000" dirty="0"/>
              <a:t> (ASK1 inhibitor) combined with GS-0976 (ACC inhibitor) or GS-9674 (FXR agonist): NASH proof-of-concept study</a:t>
            </a:r>
            <a:endParaRPr lang="en-GB" sz="20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23774" y="6504938"/>
            <a:ext cx="8023459" cy="376990"/>
          </a:xfrm>
        </p:spPr>
        <p:txBody>
          <a:bodyPr/>
          <a:lstStyle/>
          <a:p>
            <a:r>
              <a:rPr lang="en-US" dirty="0"/>
              <a:t>*p&lt;0.05 vs. BL</a:t>
            </a:r>
          </a:p>
          <a:p>
            <a:r>
              <a:rPr lang="en-US" dirty="0" err="1"/>
              <a:t>Lawitz</a:t>
            </a:r>
            <a:r>
              <a:rPr lang="en-GB" dirty="0"/>
              <a:t> E, et al. ILC 2018, PS-105</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195556" y="2990602"/>
            <a:ext cx="2850530" cy="2448272"/>
          </a:xfrm>
        </p:spPr>
        <p:txBody>
          <a:bodyPr>
            <a:normAutofit/>
          </a:bodyPr>
          <a:lstStyle/>
          <a:p>
            <a:pPr marL="0" indent="0">
              <a:buNone/>
            </a:pPr>
            <a:r>
              <a:rPr lang="en-GB" sz="1600" b="1" dirty="0"/>
              <a:t>Results</a:t>
            </a:r>
          </a:p>
          <a:p>
            <a:pPr marL="233363" lvl="1" indent="-233363">
              <a:buFont typeface="Arial" panose="020B0604020202020204" pitchFamily="34" charset="0"/>
              <a:buChar char="•"/>
            </a:pPr>
            <a:r>
              <a:rPr lang="en-GB" sz="1400" dirty="0"/>
              <a:t>All regimens were safe and well-tolerated</a:t>
            </a:r>
          </a:p>
          <a:p>
            <a:pPr marL="233363" lvl="1" indent="-233363">
              <a:buFont typeface="Arial" panose="020B0604020202020204" pitchFamily="34" charset="0"/>
              <a:buChar char="•"/>
            </a:pPr>
            <a:r>
              <a:rPr lang="en-US" altLang="en-US" sz="1400" dirty="0"/>
              <a:t>Combinations demonstrated beneficial effects on:</a:t>
            </a:r>
          </a:p>
          <a:p>
            <a:pPr marL="457200" lvl="1" indent="-223838">
              <a:spcBef>
                <a:spcPts val="400"/>
              </a:spcBef>
            </a:pPr>
            <a:r>
              <a:rPr lang="en-US" altLang="en-US" sz="1200" dirty="0"/>
              <a:t>Hepatic DNL and steatosis,</a:t>
            </a:r>
          </a:p>
          <a:p>
            <a:pPr marL="457200" lvl="1" indent="-223838">
              <a:spcBef>
                <a:spcPts val="400"/>
              </a:spcBef>
            </a:pPr>
            <a:r>
              <a:rPr lang="en-US" altLang="en-US" sz="1200" dirty="0"/>
              <a:t>Liver biochemistry, and/or</a:t>
            </a:r>
          </a:p>
          <a:p>
            <a:pPr marL="457200" lvl="1" indent="-223838">
              <a:spcBef>
                <a:spcPts val="400"/>
              </a:spcBef>
            </a:pPr>
            <a:r>
              <a:rPr lang="en-US" altLang="en-US" sz="1200" dirty="0"/>
              <a:t>Markers of fibrosis, including reduced </a:t>
            </a:r>
            <a:r>
              <a:rPr lang="en-US" altLang="en-US" sz="1200" dirty="0" err="1"/>
              <a:t>lumican</a:t>
            </a:r>
            <a:r>
              <a:rPr lang="en-US" altLang="en-US" sz="1200" dirty="0"/>
              <a:t> synthesis in SEL + ACC arm</a:t>
            </a:r>
          </a:p>
        </p:txBody>
      </p:sp>
      <p:sp>
        <p:nvSpPr>
          <p:cNvPr id="45" name="Content Placeholder 4">
            <a:extLst>
              <a:ext uri="{FF2B5EF4-FFF2-40B4-BE49-F238E27FC236}">
                <a16:creationId xmlns:a16="http://schemas.microsoft.com/office/drawing/2014/main" id="{698FBA17-2E8C-425F-9405-E058D59E708E}"/>
              </a:ext>
            </a:extLst>
          </p:cNvPr>
          <p:cNvSpPr txBox="1">
            <a:spLocks/>
          </p:cNvSpPr>
          <p:nvPr/>
        </p:nvSpPr>
        <p:spPr>
          <a:xfrm>
            <a:off x="407346" y="5795204"/>
            <a:ext cx="8541098" cy="670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00000"/>
              </a:lnSpc>
              <a:spcBef>
                <a:spcPct val="20000"/>
              </a:spcBef>
              <a:spcAft>
                <a:spcPts val="600"/>
              </a:spcAft>
              <a:buClr>
                <a:srgbClr val="004B87"/>
              </a:buClr>
              <a:buSzTx/>
              <a:buFont typeface="Arial" panose="020B0604020202020204" pitchFamily="34" charset="0"/>
              <a:buChar char="•"/>
              <a:tabLst/>
              <a:defRPr/>
            </a:pPr>
            <a:endParaRPr kumimoji="0" lang="en-GB" altLang="en-US" sz="1600" b="0" i="0" u="sng"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Content Placeholder 4">
            <a:extLst>
              <a:ext uri="{FF2B5EF4-FFF2-40B4-BE49-F238E27FC236}">
                <a16:creationId xmlns:a16="http://schemas.microsoft.com/office/drawing/2014/main" id="{698FBA17-2E8C-425F-9405-E058D59E708E}"/>
              </a:ext>
            </a:extLst>
          </p:cNvPr>
          <p:cNvSpPr txBox="1">
            <a:spLocks/>
          </p:cNvSpPr>
          <p:nvPr/>
        </p:nvSpPr>
        <p:spPr>
          <a:xfrm>
            <a:off x="195556" y="5453257"/>
            <a:ext cx="7260998" cy="1240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1" i="0" strike="noStrike" kern="1200" cap="none" spc="0" normalizeH="0" baseline="0" noProof="0" dirty="0">
                <a:ln>
                  <a:noFill/>
                </a:ln>
                <a:solidFill>
                  <a:prstClr val="black"/>
                </a:solidFill>
                <a:effectLst/>
                <a:uLnTx/>
                <a:uFillTx/>
                <a:latin typeface="Arial" panose="020B0604020202020204"/>
                <a:ea typeface="+mn-ea"/>
                <a:cs typeface="+mn-cs"/>
              </a:rPr>
              <a:t>Conclusions</a:t>
            </a:r>
          </a:p>
          <a:p>
            <a:pPr marL="168275" marR="0" lvl="0" indent="-168275"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12-week treatment with combinations (SEL + GS-0976, SEL + GS-9674) was safe and led to improvements in noninvasive markers of disease severity</a:t>
            </a:r>
          </a:p>
          <a:p>
            <a:pPr marL="168275" marR="0" lvl="0" indent="-168275"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a:ea typeface="+mn-ea"/>
                <a:cs typeface="+mn-cs"/>
              </a:rPr>
              <a:t>Phase 2, 48-week study with histological assessment is ongoing</a:t>
            </a:r>
            <a:endParaRPr kumimoji="0" lang="en-GB" altLang="en-US" sz="1800" b="0" i="0" u="sng"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175F870A-7208-463C-8ACA-22755C27EECC}"/>
              </a:ext>
            </a:extLst>
          </p:cNvPr>
          <p:cNvSpPr/>
          <p:nvPr/>
        </p:nvSpPr>
        <p:spPr>
          <a:xfrm>
            <a:off x="361267" y="1423966"/>
            <a:ext cx="3886123" cy="1089660"/>
          </a:xfrm>
          <a:prstGeom prst="roundRect">
            <a:avLst/>
          </a:prstGeom>
          <a:ln>
            <a:solidFill>
              <a:srgbClr val="0A9390"/>
            </a:solidFill>
          </a:ln>
        </p:spPr>
        <p:txBody>
          <a:bodyPr wrap="square">
            <a:spAutoFit/>
          </a:bodyPr>
          <a:lstStyle/>
          <a:p>
            <a:pPr>
              <a:spcBef>
                <a:spcPts val="600"/>
              </a:spcBef>
            </a:pPr>
            <a:r>
              <a:rPr lang="en-GB" sz="1200" b="1" dirty="0"/>
              <a:t>Study design</a:t>
            </a:r>
          </a:p>
          <a:p>
            <a:pPr marL="177800" indent="-177800">
              <a:spcBef>
                <a:spcPts val="600"/>
              </a:spcBef>
              <a:buFont typeface="Arial" panose="020B0604020202020204" pitchFamily="34" charset="0"/>
              <a:buChar char="•"/>
            </a:pPr>
            <a:r>
              <a:rPr lang="en-GB" sz="1200" dirty="0"/>
              <a:t>Open-label, 12-wk study, n=70 patients with NASH</a:t>
            </a:r>
          </a:p>
          <a:p>
            <a:pPr marL="171450" indent="-171450">
              <a:spcBef>
                <a:spcPts val="600"/>
              </a:spcBef>
              <a:buFont typeface="Arial" panose="020B0604020202020204" pitchFamily="34" charset="0"/>
              <a:buChar char="•"/>
            </a:pPr>
            <a:r>
              <a:rPr lang="en-GB" sz="1200" b="1" dirty="0">
                <a:solidFill>
                  <a:schemeClr val="tx2"/>
                </a:solidFill>
              </a:rPr>
              <a:t>Inclusion criteria: </a:t>
            </a:r>
            <a:r>
              <a:rPr lang="en-US" sz="1200" dirty="0">
                <a:cs typeface="Arial" charset="0"/>
              </a:rPr>
              <a:t>MRI-PDFF ≥10% and MRE-stiffness ≥2.88 kPa, or NASH with F2–3 on biopsy</a:t>
            </a:r>
            <a:endParaRPr lang="en-GB" sz="1200" u="sng" dirty="0"/>
          </a:p>
        </p:txBody>
      </p:sp>
      <p:graphicFrame>
        <p:nvGraphicFramePr>
          <p:cNvPr id="12" name="Table 11">
            <a:extLst>
              <a:ext uri="{FF2B5EF4-FFF2-40B4-BE49-F238E27FC236}">
                <a16:creationId xmlns:a16="http://schemas.microsoft.com/office/drawing/2014/main" id="{9A7C648B-BC50-401C-99EC-05E42D6B0145}"/>
              </a:ext>
            </a:extLst>
          </p:cNvPr>
          <p:cNvGraphicFramePr>
            <a:graphicFrameLocks noGrp="1"/>
          </p:cNvGraphicFramePr>
          <p:nvPr>
            <p:extLst>
              <p:ext uri="{D42A27DB-BD31-4B8C-83A1-F6EECF244321}">
                <p14:modId xmlns:p14="http://schemas.microsoft.com/office/powerpoint/2010/main" val="1453905069"/>
              </p:ext>
            </p:extLst>
          </p:nvPr>
        </p:nvGraphicFramePr>
        <p:xfrm>
          <a:off x="3059832" y="3158255"/>
          <a:ext cx="5714028" cy="2550600"/>
        </p:xfrm>
        <a:graphic>
          <a:graphicData uri="http://schemas.openxmlformats.org/drawingml/2006/table">
            <a:tbl>
              <a:tblPr firstRow="1" bandRow="1">
                <a:tableStyleId>{5C22544A-7EE6-4342-B048-85BDC9FD1C3A}</a:tableStyleId>
              </a:tblPr>
              <a:tblGrid>
                <a:gridCol w="1254298">
                  <a:extLst>
                    <a:ext uri="{9D8B030D-6E8A-4147-A177-3AD203B41FA5}">
                      <a16:colId xmlns:a16="http://schemas.microsoft.com/office/drawing/2014/main" val="20001"/>
                    </a:ext>
                  </a:extLst>
                </a:gridCol>
                <a:gridCol w="929666">
                  <a:extLst>
                    <a:ext uri="{9D8B030D-6E8A-4147-A177-3AD203B41FA5}">
                      <a16:colId xmlns:a16="http://schemas.microsoft.com/office/drawing/2014/main" val="373718488"/>
                    </a:ext>
                  </a:extLst>
                </a:gridCol>
                <a:gridCol w="882516">
                  <a:extLst>
                    <a:ext uri="{9D8B030D-6E8A-4147-A177-3AD203B41FA5}">
                      <a16:colId xmlns:a16="http://schemas.microsoft.com/office/drawing/2014/main" val="1143173196"/>
                    </a:ext>
                  </a:extLst>
                </a:gridCol>
                <a:gridCol w="882516">
                  <a:extLst>
                    <a:ext uri="{9D8B030D-6E8A-4147-A177-3AD203B41FA5}">
                      <a16:colId xmlns:a16="http://schemas.microsoft.com/office/drawing/2014/main" val="3426183997"/>
                    </a:ext>
                  </a:extLst>
                </a:gridCol>
                <a:gridCol w="882516">
                  <a:extLst>
                    <a:ext uri="{9D8B030D-6E8A-4147-A177-3AD203B41FA5}">
                      <a16:colId xmlns:a16="http://schemas.microsoft.com/office/drawing/2014/main" val="3005437522"/>
                    </a:ext>
                  </a:extLst>
                </a:gridCol>
                <a:gridCol w="882516">
                  <a:extLst>
                    <a:ext uri="{9D8B030D-6E8A-4147-A177-3AD203B41FA5}">
                      <a16:colId xmlns:a16="http://schemas.microsoft.com/office/drawing/2014/main" val="848932144"/>
                    </a:ext>
                  </a:extLst>
                </a:gridCol>
              </a:tblGrid>
              <a:tr h="304622">
                <a:tc>
                  <a:txBody>
                    <a:bodyPr/>
                    <a:lstStyle/>
                    <a:p>
                      <a:r>
                        <a:rPr lang="en-GB" sz="1100" dirty="0">
                          <a:latin typeface="Arial" panose="020B0604020202020204" pitchFamily="34" charset="0"/>
                          <a:cs typeface="Arial" panose="020B0604020202020204" pitchFamily="34" charset="0"/>
                        </a:rPr>
                        <a:t>% relative change  from BL – </a:t>
                      </a:r>
                      <a:r>
                        <a:rPr lang="en-GB" sz="1100" dirty="0" err="1">
                          <a:latin typeface="Arial" panose="020B0604020202020204" pitchFamily="34" charset="0"/>
                          <a:cs typeface="Arial" panose="020B0604020202020204" pitchFamily="34" charset="0"/>
                        </a:rPr>
                        <a:t>Wk</a:t>
                      </a:r>
                      <a:r>
                        <a:rPr lang="en-GB" sz="1100" dirty="0">
                          <a:latin typeface="Arial" panose="020B0604020202020204" pitchFamily="34" charset="0"/>
                          <a:cs typeface="Arial" panose="020B0604020202020204" pitchFamily="34" charset="0"/>
                        </a:rPr>
                        <a:t> 12, median (IQR)</a:t>
                      </a:r>
                    </a:p>
                  </a:txBody>
                  <a:tcPr marL="36000" marR="0" marT="0" marB="36000" anchor="b">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100" dirty="0">
                          <a:latin typeface="Arial" panose="020B0604020202020204" pitchFamily="34" charset="0"/>
                          <a:cs typeface="Arial" panose="020B0604020202020204" pitchFamily="34" charset="0"/>
                        </a:rPr>
                        <a:t>SEL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(n=10)</a:t>
                      </a:r>
                    </a:p>
                  </a:txBody>
                  <a:tcPr marL="0" marR="0" marT="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100" dirty="0">
                          <a:latin typeface="Arial" panose="020B0604020202020204" pitchFamily="34" charset="0"/>
                          <a:cs typeface="Arial" panose="020B0604020202020204" pitchFamily="34" charset="0"/>
                        </a:rPr>
                        <a:t>ACC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(n=10)</a:t>
                      </a:r>
                    </a:p>
                  </a:txBody>
                  <a:tcPr marL="0" marR="0" marT="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dirty="0">
                          <a:latin typeface="Arial" panose="020B0604020202020204" pitchFamily="34" charset="0"/>
                          <a:cs typeface="Arial" panose="020B0604020202020204" pitchFamily="34" charset="0"/>
                        </a:rPr>
                        <a:t>FXR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(n=10)</a:t>
                      </a:r>
                    </a:p>
                  </a:txBody>
                  <a:tcPr marL="0" marR="0" marT="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r>
                        <a:rPr lang="en-GB" sz="1100" dirty="0">
                          <a:latin typeface="Arial" panose="020B0604020202020204" pitchFamily="34" charset="0"/>
                          <a:cs typeface="Arial" panose="020B0604020202020204" pitchFamily="34" charset="0"/>
                        </a:rPr>
                        <a:t>SEL+ACC (n=20)</a:t>
                      </a:r>
                    </a:p>
                  </a:txBody>
                  <a:tcPr marL="0" marR="0" marT="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flip="none" rotWithShape="1">
                      <a:gsLst>
                        <a:gs pos="0">
                          <a:schemeClr val="tx2"/>
                        </a:gs>
                        <a:gs pos="49000">
                          <a:schemeClr val="tx2"/>
                        </a:gs>
                        <a:gs pos="50000">
                          <a:schemeClr val="accent1"/>
                        </a:gs>
                      </a:gsLst>
                      <a:lin ang="2700000" scaled="1"/>
                      <a:tileRect/>
                    </a:gradFill>
                  </a:tcPr>
                </a:tc>
                <a:tc>
                  <a:txBody>
                    <a:bodyPr/>
                    <a:lstStyle/>
                    <a:p>
                      <a:pPr algn="ctr"/>
                      <a:r>
                        <a:rPr lang="en-GB" sz="1100" dirty="0">
                          <a:latin typeface="Arial" panose="020B0604020202020204" pitchFamily="34" charset="0"/>
                          <a:cs typeface="Arial" panose="020B0604020202020204" pitchFamily="34" charset="0"/>
                        </a:rPr>
                        <a:t>SEL+FXR (n=20</a:t>
                      </a:r>
                    </a:p>
                  </a:txBody>
                  <a:tcPr marL="0" marR="0" marT="0" marB="36000" anchor="b">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chemeClr val="tx2"/>
                        </a:gs>
                        <a:gs pos="49000">
                          <a:schemeClr val="tx2"/>
                        </a:gs>
                        <a:gs pos="50000">
                          <a:schemeClr val="accent5"/>
                        </a:gs>
                      </a:gsLst>
                      <a:lin ang="2700000" scaled="1"/>
                    </a:gradFill>
                  </a:tcPr>
                </a:tc>
                <a:extLst>
                  <a:ext uri="{0D108BD9-81ED-4DB2-BD59-A6C34878D82A}">
                    <a16:rowId xmlns:a16="http://schemas.microsoft.com/office/drawing/2014/main" val="10000"/>
                  </a:ext>
                </a:extLst>
              </a:tr>
              <a:tr h="215798">
                <a:tc>
                  <a:txBody>
                    <a:bodyPr/>
                    <a:lstStyle/>
                    <a:p>
                      <a:pPr algn="l"/>
                      <a:r>
                        <a:rPr lang="en-GB" sz="1100" b="1" dirty="0">
                          <a:latin typeface="Arial" panose="020B0604020202020204" pitchFamily="34" charset="0"/>
                          <a:cs typeface="Arial" panose="020B0604020202020204" pitchFamily="34" charset="0"/>
                        </a:rPr>
                        <a:t>MRI-PDFF</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100" dirty="0">
                          <a:latin typeface="Arial" panose="020B0604020202020204" pitchFamily="34" charset="0"/>
                          <a:cs typeface="Arial" panose="020B0604020202020204" pitchFamily="34" charset="0"/>
                        </a:rPr>
                        <a:t>7.1</a:t>
                      </a:r>
                    </a:p>
                    <a:p>
                      <a:pPr algn="ctr"/>
                      <a:r>
                        <a:rPr lang="en-GB" sz="1100" dirty="0">
                          <a:latin typeface="Arial" panose="020B0604020202020204" pitchFamily="34" charset="0"/>
                          <a:cs typeface="Arial" panose="020B0604020202020204" pitchFamily="34" charset="0"/>
                        </a:rPr>
                        <a:t>(-16.3, 28.9)</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100" dirty="0">
                          <a:latin typeface="Arial" panose="020B0604020202020204" pitchFamily="34" charset="0"/>
                          <a:cs typeface="Arial" panose="020B0604020202020204" pitchFamily="34" charset="0"/>
                        </a:rPr>
                        <a:t>-42.7*</a:t>
                      </a:r>
                    </a:p>
                    <a:p>
                      <a:pPr algn="ctr"/>
                      <a:r>
                        <a:rPr lang="en-GB" sz="1100" dirty="0">
                          <a:latin typeface="Arial" panose="020B0604020202020204" pitchFamily="34" charset="0"/>
                          <a:cs typeface="Arial" panose="020B0604020202020204" pitchFamily="34" charset="0"/>
                        </a:rPr>
                        <a:t>(-52.3, -19.4)</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100" dirty="0">
                          <a:latin typeface="Arial" panose="020B0604020202020204" pitchFamily="34" charset="0"/>
                          <a:cs typeface="Arial" panose="020B0604020202020204" pitchFamily="34" charset="0"/>
                        </a:rPr>
                        <a:t>-15.6*</a:t>
                      </a:r>
                    </a:p>
                    <a:p>
                      <a:pPr algn="ctr"/>
                      <a:r>
                        <a:rPr lang="en-GB" sz="1100" dirty="0">
                          <a:latin typeface="Arial" panose="020B0604020202020204" pitchFamily="34" charset="0"/>
                          <a:cs typeface="Arial" panose="020B0604020202020204" pitchFamily="34" charset="0"/>
                        </a:rPr>
                        <a:t>(-17.3, -12.7)</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100" dirty="0">
                          <a:latin typeface="Arial" panose="020B0604020202020204" pitchFamily="34" charset="0"/>
                          <a:cs typeface="Arial" panose="020B0604020202020204" pitchFamily="34" charset="0"/>
                        </a:rPr>
                        <a:t>–32.0*</a:t>
                      </a:r>
                    </a:p>
                    <a:p>
                      <a:pPr algn="ctr"/>
                      <a:r>
                        <a:rPr lang="en-GB" sz="1100" dirty="0">
                          <a:latin typeface="Arial" panose="020B0604020202020204" pitchFamily="34" charset="0"/>
                          <a:cs typeface="Arial" panose="020B0604020202020204" pitchFamily="34" charset="0"/>
                        </a:rPr>
                        <a:t>(-45.3, -2.6)</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100" dirty="0">
                          <a:latin typeface="Arial" panose="020B0604020202020204" pitchFamily="34" charset="0"/>
                          <a:cs typeface="Arial" panose="020B0604020202020204" pitchFamily="34" charset="0"/>
                        </a:rPr>
                        <a:t>-9.4</a:t>
                      </a:r>
                    </a:p>
                    <a:p>
                      <a:pPr algn="ctr"/>
                      <a:r>
                        <a:rPr lang="en-GB" sz="1100" dirty="0">
                          <a:latin typeface="Arial" panose="020B0604020202020204" pitchFamily="34" charset="0"/>
                          <a:cs typeface="Arial" panose="020B0604020202020204" pitchFamily="34" charset="0"/>
                        </a:rPr>
                        <a:t>(-25.0, 18.7)</a:t>
                      </a:r>
                    </a:p>
                  </a:txBody>
                  <a:tcPr marL="0" marR="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215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≥30% reduction in MRI-PDFF, % (n)</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10 (1)</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70 (7)</a:t>
                      </a:r>
                      <a:endParaRPr lang="en-GB" sz="1100" b="1" dirty="0">
                        <a:solidFill>
                          <a:schemeClr val="tx2"/>
                        </a:solidFill>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0</a:t>
                      </a:r>
                      <a:endParaRPr lang="en-GB" sz="1100" b="1" dirty="0">
                        <a:solidFill>
                          <a:schemeClr val="tx2"/>
                        </a:solidFill>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50 (10)</a:t>
                      </a:r>
                      <a:endParaRPr lang="en-GB" sz="1100" b="1" dirty="0">
                        <a:solidFill>
                          <a:schemeClr val="tx2"/>
                        </a:solidFill>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15 (3)</a:t>
                      </a:r>
                      <a:endParaRPr lang="en-GB" sz="1100" b="1" dirty="0">
                        <a:solidFill>
                          <a:schemeClr val="tx2"/>
                        </a:solidFill>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215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MRE</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-8.6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(-15.6, 13.6)</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(-15.1, -6.3)</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(-14.7, 6.7)</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(-17.7, 9.3)</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(-15.3, 13.8)</a:t>
                      </a:r>
                    </a:p>
                  </a:txBody>
                  <a:tcPr marL="0" marR="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253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ALT</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(-24.0, 11.4)</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-33.5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(-39.8, -17.9)</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-29.7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(-44.6, 12.1)</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–27.2*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(-42.8, -10.4)</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(-25.4, 8.8)</a:t>
                      </a:r>
                    </a:p>
                  </a:txBody>
                  <a:tcPr marL="0" marR="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r h="215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GGT</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(-17.3, 6.5)</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(-19.5, 11.5)</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-19.3*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(-42.5, -8.2)</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(-21.5, 19.2)</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(-34.8, 0.3)</a:t>
                      </a:r>
                    </a:p>
                  </a:txBody>
                  <a:tcPr marL="0" marR="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3136835355"/>
                  </a:ext>
                </a:extLst>
              </a:tr>
              <a:tr h="215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TIMP-1</a:t>
                      </a:r>
                    </a:p>
                  </a:txBody>
                  <a:tcPr marL="36000" marR="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(-4.0, 16.7)</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(-17.1, 1.8)</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(-0.8, 8.6)</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(-11.3, 11.3)</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Arial" panose="020B0604020202020204" pitchFamily="34" charset="0"/>
                          <a:cs typeface="Arial" panose="020B0604020202020204" pitchFamily="34" charset="0"/>
                        </a:rPr>
                        <a:t>(-4.4, 27.8)</a:t>
                      </a:r>
                    </a:p>
                  </a:txBody>
                  <a:tcPr marL="0" marR="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352281380"/>
                  </a:ext>
                </a:extLst>
              </a:tr>
            </a:tbl>
          </a:graphicData>
        </a:graphic>
      </p:graphicFrame>
      <p:grpSp>
        <p:nvGrpSpPr>
          <p:cNvPr id="39" name="Group 38">
            <a:extLst>
              <a:ext uri="{FF2B5EF4-FFF2-40B4-BE49-F238E27FC236}">
                <a16:creationId xmlns:a16="http://schemas.microsoft.com/office/drawing/2014/main" id="{730287F2-7E5E-4862-9CF7-FE637A3597EA}"/>
              </a:ext>
            </a:extLst>
          </p:cNvPr>
          <p:cNvGrpSpPr/>
          <p:nvPr/>
        </p:nvGrpSpPr>
        <p:grpSpPr>
          <a:xfrm>
            <a:off x="3059832" y="1059556"/>
            <a:ext cx="4993332" cy="2000589"/>
            <a:chOff x="3221186" y="995524"/>
            <a:chExt cx="4993332" cy="2000589"/>
          </a:xfrm>
        </p:grpSpPr>
        <p:sp>
          <p:nvSpPr>
            <p:cNvPr id="7" name="Rectangle: Rounded Corners 6">
              <a:extLst>
                <a:ext uri="{FF2B5EF4-FFF2-40B4-BE49-F238E27FC236}">
                  <a16:creationId xmlns:a16="http://schemas.microsoft.com/office/drawing/2014/main" id="{97E9CD2E-122A-40F2-8A39-6787FD57BBB1}"/>
                </a:ext>
              </a:extLst>
            </p:cNvPr>
            <p:cNvSpPr/>
            <p:nvPr/>
          </p:nvSpPr>
          <p:spPr>
            <a:xfrm>
              <a:off x="4671459" y="1252537"/>
              <a:ext cx="3384376" cy="2160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SEL 18 mg </a:t>
              </a:r>
              <a:r>
                <a:rPr lang="en-US" sz="1200" b="1" dirty="0" err="1"/>
                <a:t>qd</a:t>
              </a:r>
              <a:endParaRPr lang="en-US" sz="1200" b="1" dirty="0"/>
            </a:p>
          </p:txBody>
        </p:sp>
        <p:sp>
          <p:nvSpPr>
            <p:cNvPr id="14" name="Rectangle: Rounded Corners 13">
              <a:extLst>
                <a:ext uri="{FF2B5EF4-FFF2-40B4-BE49-F238E27FC236}">
                  <a16:creationId xmlns:a16="http://schemas.microsoft.com/office/drawing/2014/main" id="{80F337E1-8877-4D33-A9B7-6E141ABF1E66}"/>
                </a:ext>
              </a:extLst>
            </p:cNvPr>
            <p:cNvSpPr/>
            <p:nvPr/>
          </p:nvSpPr>
          <p:spPr>
            <a:xfrm>
              <a:off x="4671459" y="1519553"/>
              <a:ext cx="3384376" cy="2160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GS-0976 (ACC) 20 mg </a:t>
              </a:r>
              <a:r>
                <a:rPr lang="en-US" sz="1200" b="1" dirty="0" err="1"/>
                <a:t>qd</a:t>
              </a:r>
              <a:endParaRPr lang="en-US" sz="1200" b="1" dirty="0"/>
            </a:p>
          </p:txBody>
        </p:sp>
        <p:sp>
          <p:nvSpPr>
            <p:cNvPr id="15" name="Rectangle: Rounded Corners 14">
              <a:extLst>
                <a:ext uri="{FF2B5EF4-FFF2-40B4-BE49-F238E27FC236}">
                  <a16:creationId xmlns:a16="http://schemas.microsoft.com/office/drawing/2014/main" id="{42114CB3-5AA4-4AE7-8D31-2BA9595CA03B}"/>
                </a:ext>
              </a:extLst>
            </p:cNvPr>
            <p:cNvSpPr/>
            <p:nvPr/>
          </p:nvSpPr>
          <p:spPr>
            <a:xfrm>
              <a:off x="4671459" y="1786569"/>
              <a:ext cx="3384376" cy="2160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GS-9674 (FXR) 30 mg </a:t>
              </a:r>
              <a:r>
                <a:rPr lang="en-US" sz="1200" b="1" dirty="0" err="1"/>
                <a:t>qd</a:t>
              </a:r>
              <a:endParaRPr lang="en-US" sz="1200" b="1" dirty="0"/>
            </a:p>
          </p:txBody>
        </p:sp>
        <p:sp>
          <p:nvSpPr>
            <p:cNvPr id="16" name="Rectangle: Rounded Corners 15">
              <a:extLst>
                <a:ext uri="{FF2B5EF4-FFF2-40B4-BE49-F238E27FC236}">
                  <a16:creationId xmlns:a16="http://schemas.microsoft.com/office/drawing/2014/main" id="{012780EF-B7F3-4378-B6E2-A19646E9C8A1}"/>
                </a:ext>
              </a:extLst>
            </p:cNvPr>
            <p:cNvSpPr/>
            <p:nvPr/>
          </p:nvSpPr>
          <p:spPr>
            <a:xfrm>
              <a:off x="4671459" y="2053585"/>
              <a:ext cx="3384376" cy="216024"/>
            </a:xfrm>
            <a:prstGeom prst="roundRect">
              <a:avLst/>
            </a:prstGeom>
            <a:gradFill>
              <a:gsLst>
                <a:gs pos="0">
                  <a:schemeClr val="tx2"/>
                </a:gs>
                <a:gs pos="49000">
                  <a:schemeClr val="tx2"/>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SEL 18 mg </a:t>
              </a:r>
              <a:r>
                <a:rPr lang="en-US" sz="1200" b="1" dirty="0" err="1"/>
                <a:t>qd</a:t>
              </a:r>
              <a:r>
                <a:rPr lang="en-US" sz="1200" b="1" dirty="0"/>
                <a:t> + ACC 20 mg </a:t>
              </a:r>
              <a:r>
                <a:rPr lang="en-US" sz="1200" b="1" dirty="0" err="1"/>
                <a:t>qd</a:t>
              </a:r>
              <a:endParaRPr lang="en-US" sz="1200" b="1" dirty="0"/>
            </a:p>
          </p:txBody>
        </p:sp>
        <p:sp>
          <p:nvSpPr>
            <p:cNvPr id="17" name="Rectangle: Rounded Corners 16">
              <a:extLst>
                <a:ext uri="{FF2B5EF4-FFF2-40B4-BE49-F238E27FC236}">
                  <a16:creationId xmlns:a16="http://schemas.microsoft.com/office/drawing/2014/main" id="{238191FF-73A6-4B58-8490-1C9BC52CA474}"/>
                </a:ext>
              </a:extLst>
            </p:cNvPr>
            <p:cNvSpPr/>
            <p:nvPr/>
          </p:nvSpPr>
          <p:spPr>
            <a:xfrm>
              <a:off x="4671459" y="2320603"/>
              <a:ext cx="3384376" cy="216024"/>
            </a:xfrm>
            <a:prstGeom prst="roundRect">
              <a:avLst/>
            </a:prstGeom>
            <a:gradFill>
              <a:gsLst>
                <a:gs pos="0">
                  <a:schemeClr val="tx2"/>
                </a:gs>
                <a:gs pos="49000">
                  <a:schemeClr val="tx2"/>
                </a:gs>
                <a:gs pos="5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SEL 18 mg </a:t>
              </a:r>
              <a:r>
                <a:rPr lang="en-US" sz="1200" b="1" dirty="0" err="1"/>
                <a:t>qd</a:t>
              </a:r>
              <a:r>
                <a:rPr lang="en-US" sz="1200" b="1" dirty="0"/>
                <a:t> + FXR 30 mg </a:t>
              </a:r>
              <a:r>
                <a:rPr lang="en-US" sz="1200" b="1" dirty="0" err="1"/>
                <a:t>qd</a:t>
              </a:r>
              <a:endParaRPr lang="en-US" sz="1200" b="1" dirty="0"/>
            </a:p>
          </p:txBody>
        </p:sp>
        <p:grpSp>
          <p:nvGrpSpPr>
            <p:cNvPr id="20" name="Group 19">
              <a:extLst>
                <a:ext uri="{FF2B5EF4-FFF2-40B4-BE49-F238E27FC236}">
                  <a16:creationId xmlns:a16="http://schemas.microsoft.com/office/drawing/2014/main" id="{9EA39576-4EFC-46B0-ABCC-5260B79FE73F}"/>
                </a:ext>
              </a:extLst>
            </p:cNvPr>
            <p:cNvGrpSpPr/>
            <p:nvPr/>
          </p:nvGrpSpPr>
          <p:grpSpPr>
            <a:xfrm>
              <a:off x="4408744" y="1357758"/>
              <a:ext cx="262718" cy="1062038"/>
              <a:chOff x="4381293" y="1373981"/>
              <a:chExt cx="262718" cy="1062038"/>
            </a:xfrm>
          </p:grpSpPr>
          <p:sp>
            <p:nvSpPr>
              <p:cNvPr id="9" name="Freeform: Shape 8">
                <a:extLst>
                  <a:ext uri="{FF2B5EF4-FFF2-40B4-BE49-F238E27FC236}">
                    <a16:creationId xmlns:a16="http://schemas.microsoft.com/office/drawing/2014/main" id="{4A6D14CD-4BF6-4CE7-9630-350BA906F9C0}"/>
                  </a:ext>
                </a:extLst>
              </p:cNvPr>
              <p:cNvSpPr/>
              <p:nvPr/>
            </p:nvSpPr>
            <p:spPr>
              <a:xfrm>
                <a:off x="4514849" y="1373981"/>
                <a:ext cx="128587" cy="1062038"/>
              </a:xfrm>
              <a:custGeom>
                <a:avLst/>
                <a:gdLst>
                  <a:gd name="connsiteX0" fmla="*/ 128587 w 128587"/>
                  <a:gd name="connsiteY0" fmla="*/ 0 h 1062038"/>
                  <a:gd name="connsiteX1" fmla="*/ 0 w 128587"/>
                  <a:gd name="connsiteY1" fmla="*/ 0 h 1062038"/>
                  <a:gd name="connsiteX2" fmla="*/ 0 w 128587"/>
                  <a:gd name="connsiteY2" fmla="*/ 1062038 h 1062038"/>
                  <a:gd name="connsiteX3" fmla="*/ 121444 w 128587"/>
                  <a:gd name="connsiteY3" fmla="*/ 1062038 h 1062038"/>
                </a:gdLst>
                <a:ahLst/>
                <a:cxnLst>
                  <a:cxn ang="0">
                    <a:pos x="connsiteX0" y="connsiteY0"/>
                  </a:cxn>
                  <a:cxn ang="0">
                    <a:pos x="connsiteX1" y="connsiteY1"/>
                  </a:cxn>
                  <a:cxn ang="0">
                    <a:pos x="connsiteX2" y="connsiteY2"/>
                  </a:cxn>
                  <a:cxn ang="0">
                    <a:pos x="connsiteX3" y="connsiteY3"/>
                  </a:cxn>
                </a:cxnLst>
                <a:rect l="l" t="t" r="r" b="b"/>
                <a:pathLst>
                  <a:path w="128587" h="1062038">
                    <a:moveTo>
                      <a:pt x="128587" y="0"/>
                    </a:moveTo>
                    <a:lnTo>
                      <a:pt x="0" y="0"/>
                    </a:lnTo>
                    <a:lnTo>
                      <a:pt x="0" y="1062038"/>
                    </a:lnTo>
                    <a:lnTo>
                      <a:pt x="121444" y="106203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C1459C1-1BA6-4ACF-B6D9-C58F2EB96A57}"/>
                  </a:ext>
                </a:extLst>
              </p:cNvPr>
              <p:cNvCxnSpPr>
                <a:cxnSpLocks/>
              </p:cNvCxnSpPr>
              <p:nvPr/>
            </p:nvCxnSpPr>
            <p:spPr>
              <a:xfrm flipH="1">
                <a:off x="4514451" y="1638995"/>
                <a:ext cx="1291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F884A9-A14F-4E9F-8DA5-5370F4BD06E6}"/>
                  </a:ext>
                </a:extLst>
              </p:cNvPr>
              <p:cNvCxnSpPr>
                <a:cxnSpLocks/>
                <a:endCxn id="2" idx="3"/>
              </p:cNvCxnSpPr>
              <p:nvPr/>
            </p:nvCxnSpPr>
            <p:spPr>
              <a:xfrm flipH="1">
                <a:off x="4381293" y="1905000"/>
                <a:ext cx="262718" cy="15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3899BB-D6E1-4B59-A9AB-F37430A1848B}"/>
                  </a:ext>
                </a:extLst>
              </p:cNvPr>
              <p:cNvCxnSpPr>
                <a:cxnSpLocks/>
              </p:cNvCxnSpPr>
              <p:nvPr/>
            </p:nvCxnSpPr>
            <p:spPr>
              <a:xfrm flipH="1">
                <a:off x="4514849" y="2177820"/>
                <a:ext cx="1291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25FA43-62A8-4E9F-B794-4A825AF71EA7}"/>
                </a:ext>
              </a:extLst>
            </p:cNvPr>
            <p:cNvCxnSpPr/>
            <p:nvPr/>
          </p:nvCxnSpPr>
          <p:spPr>
            <a:xfrm>
              <a:off x="4670887" y="2692697"/>
              <a:ext cx="338494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Diamond 24">
              <a:extLst>
                <a:ext uri="{FF2B5EF4-FFF2-40B4-BE49-F238E27FC236}">
                  <a16:creationId xmlns:a16="http://schemas.microsoft.com/office/drawing/2014/main" id="{BB2FADD7-57D4-4FE6-B182-22E812414580}"/>
                </a:ext>
              </a:extLst>
            </p:cNvPr>
            <p:cNvSpPr/>
            <p:nvPr/>
          </p:nvSpPr>
          <p:spPr>
            <a:xfrm>
              <a:off x="4627890" y="2598049"/>
              <a:ext cx="108000" cy="180000"/>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23DC9386-F96F-4770-A508-322E2BE30E99}"/>
                </a:ext>
              </a:extLst>
            </p:cNvPr>
            <p:cNvSpPr/>
            <p:nvPr/>
          </p:nvSpPr>
          <p:spPr>
            <a:xfrm>
              <a:off x="5719892" y="2598049"/>
              <a:ext cx="108000" cy="180000"/>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1FF53D9D-B88D-44EE-AE5F-3A6C2317C282}"/>
                </a:ext>
              </a:extLst>
            </p:cNvPr>
            <p:cNvSpPr/>
            <p:nvPr/>
          </p:nvSpPr>
          <p:spPr>
            <a:xfrm>
              <a:off x="7970267" y="2598049"/>
              <a:ext cx="108000" cy="180000"/>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ED6152F-5F94-4F4B-9B09-1800B93CA0BF}"/>
                </a:ext>
              </a:extLst>
            </p:cNvPr>
            <p:cNvCxnSpPr/>
            <p:nvPr/>
          </p:nvCxnSpPr>
          <p:spPr>
            <a:xfrm>
              <a:off x="4670887" y="2874751"/>
              <a:ext cx="338494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7447FBC1-C851-43F1-AE33-92982CDB6C07}"/>
                </a:ext>
              </a:extLst>
            </p:cNvPr>
            <p:cNvSpPr/>
            <p:nvPr/>
          </p:nvSpPr>
          <p:spPr>
            <a:xfrm>
              <a:off x="4627890" y="2785058"/>
              <a:ext cx="108000" cy="1800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C31970DD-5BF2-4C5F-85EB-C78361369F3D}"/>
                </a:ext>
              </a:extLst>
            </p:cNvPr>
            <p:cNvSpPr/>
            <p:nvPr/>
          </p:nvSpPr>
          <p:spPr>
            <a:xfrm>
              <a:off x="5719892" y="2785058"/>
              <a:ext cx="108000" cy="1800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89419243-E679-4A96-B341-B5E71588040D}"/>
                </a:ext>
              </a:extLst>
            </p:cNvPr>
            <p:cNvSpPr/>
            <p:nvPr/>
          </p:nvSpPr>
          <p:spPr>
            <a:xfrm>
              <a:off x="7970267" y="2785058"/>
              <a:ext cx="108000" cy="1800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E0C424B-05F1-48FC-98E5-AA9E7755F037}"/>
                </a:ext>
              </a:extLst>
            </p:cNvPr>
            <p:cNvCxnSpPr/>
            <p:nvPr/>
          </p:nvCxnSpPr>
          <p:spPr>
            <a:xfrm>
              <a:off x="4670887" y="1199359"/>
              <a:ext cx="338494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C517A64-96EC-4B1B-8D20-4E6F92EC23C3}"/>
                </a:ext>
              </a:extLst>
            </p:cNvPr>
            <p:cNvGrpSpPr/>
            <p:nvPr/>
          </p:nvGrpSpPr>
          <p:grpSpPr>
            <a:xfrm>
              <a:off x="4670887" y="1163131"/>
              <a:ext cx="3384376" cy="82740"/>
              <a:chOff x="4670887" y="1163130"/>
              <a:chExt cx="457201" cy="61733"/>
            </a:xfrm>
          </p:grpSpPr>
          <p:cxnSp>
            <p:nvCxnSpPr>
              <p:cNvPr id="27" name="Straight Connector 26">
                <a:extLst>
                  <a:ext uri="{FF2B5EF4-FFF2-40B4-BE49-F238E27FC236}">
                    <a16:creationId xmlns:a16="http://schemas.microsoft.com/office/drawing/2014/main" id="{B678C8C5-A773-4FC2-BA4E-C811B36DF487}"/>
                  </a:ext>
                </a:extLst>
              </p:cNvPr>
              <p:cNvCxnSpPr>
                <a:cxnSpLocks/>
              </p:cNvCxnSpPr>
              <p:nvPr/>
            </p:nvCxnSpPr>
            <p:spPr>
              <a:xfrm>
                <a:off x="4670887" y="1163130"/>
                <a:ext cx="1" cy="617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31B08D-8831-4299-873A-0E02D1BAE9B7}"/>
                  </a:ext>
                </a:extLst>
              </p:cNvPr>
              <p:cNvCxnSpPr>
                <a:cxnSpLocks/>
              </p:cNvCxnSpPr>
              <p:nvPr/>
            </p:nvCxnSpPr>
            <p:spPr>
              <a:xfrm>
                <a:off x="4823287" y="1163130"/>
                <a:ext cx="1" cy="617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11CA2E5-A2A2-4BF9-AA5C-804D7D1F0E6C}"/>
                  </a:ext>
                </a:extLst>
              </p:cNvPr>
              <p:cNvCxnSpPr>
                <a:cxnSpLocks/>
              </p:cNvCxnSpPr>
              <p:nvPr/>
            </p:nvCxnSpPr>
            <p:spPr>
              <a:xfrm>
                <a:off x="4975687" y="1163130"/>
                <a:ext cx="1" cy="617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79CFFC-771C-4115-802A-93FABA1D5BE8}"/>
                  </a:ext>
                </a:extLst>
              </p:cNvPr>
              <p:cNvCxnSpPr>
                <a:cxnSpLocks/>
              </p:cNvCxnSpPr>
              <p:nvPr/>
            </p:nvCxnSpPr>
            <p:spPr>
              <a:xfrm>
                <a:off x="5128087" y="1163130"/>
                <a:ext cx="1" cy="617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049BA7E8-E37C-4B3F-9834-6FE9FCF510F0}"/>
                </a:ext>
              </a:extLst>
            </p:cNvPr>
            <p:cNvSpPr txBox="1"/>
            <p:nvPr/>
          </p:nvSpPr>
          <p:spPr>
            <a:xfrm>
              <a:off x="5631864" y="995524"/>
              <a:ext cx="288032" cy="215444"/>
            </a:xfrm>
            <a:prstGeom prst="rect">
              <a:avLst/>
            </a:prstGeom>
            <a:noFill/>
          </p:spPr>
          <p:txBody>
            <a:bodyPr wrap="square" rtlCol="0">
              <a:spAutoFit/>
            </a:bodyPr>
            <a:lstStyle/>
            <a:p>
              <a:pPr algn="ctr"/>
              <a:r>
                <a:rPr lang="en-US" sz="800" b="1" dirty="0"/>
                <a:t>4</a:t>
              </a:r>
            </a:p>
          </p:txBody>
        </p:sp>
        <p:sp>
          <p:nvSpPr>
            <p:cNvPr id="47" name="TextBox 46">
              <a:extLst>
                <a:ext uri="{FF2B5EF4-FFF2-40B4-BE49-F238E27FC236}">
                  <a16:creationId xmlns:a16="http://schemas.microsoft.com/office/drawing/2014/main" id="{7751E1F6-1239-4709-961B-85C6251C2897}"/>
                </a:ext>
              </a:extLst>
            </p:cNvPr>
            <p:cNvSpPr txBox="1"/>
            <p:nvPr/>
          </p:nvSpPr>
          <p:spPr>
            <a:xfrm>
              <a:off x="4207846" y="995524"/>
              <a:ext cx="608328" cy="215444"/>
            </a:xfrm>
            <a:prstGeom prst="rect">
              <a:avLst/>
            </a:prstGeom>
            <a:noFill/>
          </p:spPr>
          <p:txBody>
            <a:bodyPr wrap="square" rtlCol="0">
              <a:spAutoFit/>
            </a:bodyPr>
            <a:lstStyle/>
            <a:p>
              <a:pPr algn="ctr"/>
              <a:r>
                <a:rPr lang="en-US" sz="800" b="1" dirty="0"/>
                <a:t>Week 0</a:t>
              </a:r>
            </a:p>
          </p:txBody>
        </p:sp>
        <p:sp>
          <p:nvSpPr>
            <p:cNvPr id="48" name="TextBox 47">
              <a:extLst>
                <a:ext uri="{FF2B5EF4-FFF2-40B4-BE49-F238E27FC236}">
                  <a16:creationId xmlns:a16="http://schemas.microsoft.com/office/drawing/2014/main" id="{9F139D60-0D5E-4427-9B96-CA200867DC6F}"/>
                </a:ext>
              </a:extLst>
            </p:cNvPr>
            <p:cNvSpPr txBox="1"/>
            <p:nvPr/>
          </p:nvSpPr>
          <p:spPr>
            <a:xfrm>
              <a:off x="6759980" y="995524"/>
              <a:ext cx="288032" cy="215444"/>
            </a:xfrm>
            <a:prstGeom prst="rect">
              <a:avLst/>
            </a:prstGeom>
            <a:noFill/>
          </p:spPr>
          <p:txBody>
            <a:bodyPr wrap="square" rtlCol="0">
              <a:spAutoFit/>
            </a:bodyPr>
            <a:lstStyle/>
            <a:p>
              <a:pPr algn="ctr"/>
              <a:r>
                <a:rPr lang="en-US" sz="800" b="1" dirty="0"/>
                <a:t>8</a:t>
              </a:r>
            </a:p>
          </p:txBody>
        </p:sp>
        <p:sp>
          <p:nvSpPr>
            <p:cNvPr id="49" name="TextBox 48">
              <a:extLst>
                <a:ext uri="{FF2B5EF4-FFF2-40B4-BE49-F238E27FC236}">
                  <a16:creationId xmlns:a16="http://schemas.microsoft.com/office/drawing/2014/main" id="{552CF575-20EB-47F9-A422-133722962695}"/>
                </a:ext>
              </a:extLst>
            </p:cNvPr>
            <p:cNvSpPr txBox="1"/>
            <p:nvPr/>
          </p:nvSpPr>
          <p:spPr>
            <a:xfrm>
              <a:off x="7888096" y="995524"/>
              <a:ext cx="326422" cy="215444"/>
            </a:xfrm>
            <a:prstGeom prst="rect">
              <a:avLst/>
            </a:prstGeom>
            <a:noFill/>
          </p:spPr>
          <p:txBody>
            <a:bodyPr wrap="square" rtlCol="0">
              <a:spAutoFit/>
            </a:bodyPr>
            <a:lstStyle/>
            <a:p>
              <a:pPr algn="ctr"/>
              <a:r>
                <a:rPr lang="en-US" sz="800" b="1" dirty="0"/>
                <a:t>12</a:t>
              </a:r>
            </a:p>
          </p:txBody>
        </p:sp>
        <p:sp>
          <p:nvSpPr>
            <p:cNvPr id="50" name="TextBox 49">
              <a:extLst>
                <a:ext uri="{FF2B5EF4-FFF2-40B4-BE49-F238E27FC236}">
                  <a16:creationId xmlns:a16="http://schemas.microsoft.com/office/drawing/2014/main" id="{AB3A7379-57C9-4C1D-8357-1DD05E1DC653}"/>
                </a:ext>
              </a:extLst>
            </p:cNvPr>
            <p:cNvSpPr txBox="1"/>
            <p:nvPr/>
          </p:nvSpPr>
          <p:spPr>
            <a:xfrm>
              <a:off x="3404550" y="2554225"/>
              <a:ext cx="1215339" cy="246221"/>
            </a:xfrm>
            <a:prstGeom prst="rect">
              <a:avLst/>
            </a:prstGeom>
            <a:noFill/>
          </p:spPr>
          <p:txBody>
            <a:bodyPr wrap="square" rtlCol="0" anchor="ctr">
              <a:spAutoFit/>
            </a:bodyPr>
            <a:lstStyle/>
            <a:p>
              <a:pPr algn="r"/>
              <a:r>
                <a:rPr lang="en-US" sz="1000" b="1" dirty="0">
                  <a:solidFill>
                    <a:schemeClr val="bg1">
                      <a:lumMod val="50000"/>
                    </a:schemeClr>
                  </a:solidFill>
                </a:rPr>
                <a:t>MRI-PDFF, MRE</a:t>
              </a:r>
            </a:p>
          </p:txBody>
        </p:sp>
        <p:sp>
          <p:nvSpPr>
            <p:cNvPr id="51" name="TextBox 50">
              <a:extLst>
                <a:ext uri="{FF2B5EF4-FFF2-40B4-BE49-F238E27FC236}">
                  <a16:creationId xmlns:a16="http://schemas.microsoft.com/office/drawing/2014/main" id="{D31AE539-1F7C-48CC-ABC1-6863A0F28168}"/>
                </a:ext>
              </a:extLst>
            </p:cNvPr>
            <p:cNvSpPr txBox="1"/>
            <p:nvPr/>
          </p:nvSpPr>
          <p:spPr>
            <a:xfrm>
              <a:off x="3221186" y="2749892"/>
              <a:ext cx="1398703" cy="246221"/>
            </a:xfrm>
            <a:prstGeom prst="rect">
              <a:avLst/>
            </a:prstGeom>
            <a:noFill/>
          </p:spPr>
          <p:txBody>
            <a:bodyPr wrap="square" rtlCol="0" anchor="ctr">
              <a:spAutoFit/>
            </a:bodyPr>
            <a:lstStyle/>
            <a:p>
              <a:pPr algn="r"/>
              <a:r>
                <a:rPr lang="en-US" sz="1000" b="1" dirty="0">
                  <a:solidFill>
                    <a:schemeClr val="accent6"/>
                  </a:solidFill>
                </a:rPr>
                <a:t>DNL, </a:t>
              </a:r>
              <a:r>
                <a:rPr lang="en-US" sz="1000" b="1" dirty="0" err="1">
                  <a:solidFill>
                    <a:schemeClr val="accent6"/>
                  </a:solidFill>
                </a:rPr>
                <a:t>fibrogenesis</a:t>
              </a:r>
              <a:endParaRPr lang="en-US" sz="1000" b="1" dirty="0">
                <a:solidFill>
                  <a:schemeClr val="accent6"/>
                </a:solidFill>
              </a:endParaRPr>
            </a:p>
          </p:txBody>
        </p:sp>
      </p:grpSp>
    </p:spTree>
    <p:extLst>
      <p:ext uri="{BB962C8B-B14F-4D97-AF65-F5344CB8AC3E}">
        <p14:creationId xmlns:p14="http://schemas.microsoft.com/office/powerpoint/2010/main" val="81052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319314" y="140970"/>
            <a:ext cx="7781078" cy="769620"/>
          </a:xfrm>
        </p:spPr>
        <p:txBody>
          <a:bodyPr>
            <a:noAutofit/>
          </a:bodyPr>
          <a:lstStyle/>
          <a:p>
            <a:r>
              <a:rPr lang="en-GB" sz="1900" dirty="0"/>
              <a:t>SGM-1019, a first-in-class novel small molecule modulator of inflammasome activity for NASH: preclinical and first-in-human studies</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endParaRPr lang="en-US" dirty="0"/>
          </a:p>
          <a:p>
            <a:endParaRPr lang="en-US" dirty="0"/>
          </a:p>
          <a:p>
            <a:r>
              <a:rPr lang="en-US" dirty="0"/>
              <a:t>*p≤0.01 vs. normal; </a:t>
            </a:r>
            <a:r>
              <a:rPr lang="en-US" baseline="30000" dirty="0"/>
              <a:t>†</a:t>
            </a:r>
            <a:r>
              <a:rPr lang="en-US" dirty="0"/>
              <a:t>p≤0.01 vs. vehicle</a:t>
            </a:r>
          </a:p>
          <a:p>
            <a:r>
              <a:rPr lang="en-US" dirty="0" err="1"/>
              <a:t>Dabbagh</a:t>
            </a:r>
            <a:r>
              <a:rPr lang="en-GB" dirty="0"/>
              <a:t> K, et al. ILC 2018, PS-111</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8600" y="1185219"/>
            <a:ext cx="8506800" cy="1549762"/>
          </a:xfrm>
        </p:spPr>
        <p:txBody>
          <a:bodyPr>
            <a:normAutofit/>
          </a:bodyPr>
          <a:lstStyle/>
          <a:p>
            <a:pPr marL="0" indent="0">
              <a:buNone/>
            </a:pPr>
            <a:r>
              <a:rPr lang="en-US" sz="1400" b="1" dirty="0"/>
              <a:t>Background</a:t>
            </a:r>
          </a:p>
          <a:p>
            <a:pPr marL="266700" indent="-266700"/>
            <a:r>
              <a:rPr lang="en-US" sz="1400" dirty="0"/>
              <a:t>The NLRP3 inflammasome drives </a:t>
            </a:r>
            <a:r>
              <a:rPr lang="en-US" sz="1400" dirty="0" err="1"/>
              <a:t>fibrogenesis</a:t>
            </a:r>
            <a:r>
              <a:rPr lang="en-US" sz="1400" dirty="0"/>
              <a:t> in NASH; P2X7 is a NLRP3 inflammasome activator </a:t>
            </a:r>
          </a:p>
          <a:p>
            <a:pPr marL="266700" indent="-266700"/>
            <a:r>
              <a:rPr lang="en-US" sz="1400" dirty="0"/>
              <a:t>P2X7 knockout mice have less fibrosis than wild-type mice in NASH models </a:t>
            </a:r>
          </a:p>
          <a:p>
            <a:pPr lvl="1"/>
            <a:r>
              <a:rPr lang="en-US" sz="1200" dirty="0"/>
              <a:t>P2X7 inhibitors (</a:t>
            </a:r>
            <a:r>
              <a:rPr lang="en-US" sz="1200" b="1" dirty="0">
                <a:solidFill>
                  <a:schemeClr val="tx2"/>
                </a:solidFill>
              </a:rPr>
              <a:t>A438079</a:t>
            </a:r>
            <a:r>
              <a:rPr lang="en-US" sz="1200" dirty="0"/>
              <a:t> in rodents, </a:t>
            </a:r>
            <a:r>
              <a:rPr lang="en-US" sz="1200" b="1" dirty="0">
                <a:solidFill>
                  <a:schemeClr val="tx2"/>
                </a:solidFill>
              </a:rPr>
              <a:t>SGM-1019</a:t>
            </a:r>
            <a:r>
              <a:rPr lang="en-US" sz="1200" dirty="0"/>
              <a:t> in primates) decrease inflammation, fibrosis in streptozotocin (STZ)/high-fat diet mouse, and CCl</a:t>
            </a:r>
            <a:r>
              <a:rPr lang="en-US" sz="1200" baseline="-25000" dirty="0"/>
              <a:t>4</a:t>
            </a:r>
            <a:r>
              <a:rPr lang="en-US" sz="1200" dirty="0"/>
              <a:t>-induced liver injury in NHP models</a:t>
            </a:r>
          </a:p>
          <a:p>
            <a:pPr marL="0" indent="0">
              <a:buNone/>
            </a:pPr>
            <a:r>
              <a:rPr lang="en-US" sz="1400" b="1" dirty="0"/>
              <a:t>Results</a:t>
            </a:r>
          </a:p>
        </p:txBody>
      </p:sp>
      <p:sp>
        <p:nvSpPr>
          <p:cNvPr id="249" name="Rectangle 248">
            <a:extLst>
              <a:ext uri="{FF2B5EF4-FFF2-40B4-BE49-F238E27FC236}">
                <a16:creationId xmlns:a16="http://schemas.microsoft.com/office/drawing/2014/main" id="{578B8013-4BDC-4CAF-A270-30BCFCC3F210}"/>
              </a:ext>
            </a:extLst>
          </p:cNvPr>
          <p:cNvSpPr/>
          <p:nvPr/>
        </p:nvSpPr>
        <p:spPr>
          <a:xfrm>
            <a:off x="605878" y="2623220"/>
            <a:ext cx="3574503" cy="461665"/>
          </a:xfrm>
          <a:prstGeom prst="rect">
            <a:avLst/>
          </a:prstGeom>
        </p:spPr>
        <p:txBody>
          <a:bodyPr wrap="square">
            <a:spAutoFit/>
          </a:bodyPr>
          <a:lstStyle/>
          <a:p>
            <a:pPr algn="ctr"/>
            <a:r>
              <a:rPr lang="en-US" sz="1200" b="1" dirty="0"/>
              <a:t>A438079 decreases inflammation and fibrosis in STZ-high-fat diet NASH mouse model</a:t>
            </a:r>
          </a:p>
        </p:txBody>
      </p:sp>
      <p:sp>
        <p:nvSpPr>
          <p:cNvPr id="224" name="Rectangle 223">
            <a:extLst>
              <a:ext uri="{FF2B5EF4-FFF2-40B4-BE49-F238E27FC236}">
                <a16:creationId xmlns:a16="http://schemas.microsoft.com/office/drawing/2014/main" id="{98C87C95-3FC1-48C1-BEF7-EC614AE02037}"/>
              </a:ext>
            </a:extLst>
          </p:cNvPr>
          <p:cNvSpPr/>
          <p:nvPr/>
        </p:nvSpPr>
        <p:spPr>
          <a:xfrm>
            <a:off x="395536" y="5477805"/>
            <a:ext cx="7851951" cy="781752"/>
          </a:xfrm>
          <a:prstGeom prst="rect">
            <a:avLst/>
          </a:prstGeom>
        </p:spPr>
        <p:txBody>
          <a:bodyPr wrap="square">
            <a:spAutoFit/>
          </a:bodyPr>
          <a:lstStyle/>
          <a:p>
            <a:pPr marL="266700" lvl="0" indent="-266700">
              <a:spcBef>
                <a:spcPct val="20000"/>
              </a:spcBef>
              <a:buClr>
                <a:srgbClr val="004B87"/>
              </a:buClr>
              <a:buFont typeface="Arial" panose="020B0604020202020204" pitchFamily="34" charset="0"/>
              <a:buChar char="•"/>
            </a:pPr>
            <a:r>
              <a:rPr lang="en-US" sz="1400" b="1" dirty="0">
                <a:solidFill>
                  <a:schemeClr val="tx2"/>
                </a:solidFill>
              </a:rPr>
              <a:t>First-in human study: </a:t>
            </a:r>
            <a:r>
              <a:rPr lang="en-US" sz="1400" dirty="0">
                <a:solidFill>
                  <a:prstClr val="black"/>
                </a:solidFill>
              </a:rPr>
              <a:t>SGM-1019 was well tolerated and substantially inhibited P2X7 at all doses in a 14-day study in healthy volunteers</a:t>
            </a:r>
          </a:p>
          <a:p>
            <a:pPr marL="266700" lvl="0" indent="-266700">
              <a:spcBef>
                <a:spcPct val="20000"/>
              </a:spcBef>
              <a:buClr>
                <a:srgbClr val="004B87"/>
              </a:buClr>
              <a:buFont typeface="Arial" panose="020B0604020202020204" pitchFamily="34" charset="0"/>
              <a:buChar char="•"/>
            </a:pPr>
            <a:r>
              <a:rPr lang="en-US" sz="1400" dirty="0">
                <a:solidFill>
                  <a:prstClr val="black"/>
                </a:solidFill>
              </a:rPr>
              <a:t>A Phase 2a study of SGM-1019 in NASH is currently being initiated</a:t>
            </a:r>
          </a:p>
        </p:txBody>
      </p:sp>
      <p:grpSp>
        <p:nvGrpSpPr>
          <p:cNvPr id="336" name="Group 335">
            <a:extLst>
              <a:ext uri="{FF2B5EF4-FFF2-40B4-BE49-F238E27FC236}">
                <a16:creationId xmlns:a16="http://schemas.microsoft.com/office/drawing/2014/main" id="{79B9014D-C78E-4D0B-89C0-9B1D173006A7}"/>
              </a:ext>
            </a:extLst>
          </p:cNvPr>
          <p:cNvGrpSpPr/>
          <p:nvPr/>
        </p:nvGrpSpPr>
        <p:grpSpPr>
          <a:xfrm>
            <a:off x="779446" y="3214848"/>
            <a:ext cx="2688812" cy="2109360"/>
            <a:chOff x="443028" y="3239960"/>
            <a:chExt cx="2688812" cy="2109360"/>
          </a:xfrm>
        </p:grpSpPr>
        <p:cxnSp>
          <p:nvCxnSpPr>
            <p:cNvPr id="221" name="Straight Connector 220">
              <a:extLst>
                <a:ext uri="{FF2B5EF4-FFF2-40B4-BE49-F238E27FC236}">
                  <a16:creationId xmlns:a16="http://schemas.microsoft.com/office/drawing/2014/main" id="{BFAAA811-3AFA-422A-8BE1-FAB30FF01385}"/>
                </a:ext>
              </a:extLst>
            </p:cNvPr>
            <p:cNvCxnSpPr>
              <a:cxnSpLocks/>
            </p:cNvCxnSpPr>
            <p:nvPr/>
          </p:nvCxnSpPr>
          <p:spPr bwMode="auto">
            <a:xfrm>
              <a:off x="1096738" y="3322006"/>
              <a:ext cx="0" cy="15424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FA4B36F3-8A66-472E-8B1C-E1A4CFB29F79}"/>
                </a:ext>
              </a:extLst>
            </p:cNvPr>
            <p:cNvCxnSpPr>
              <a:cxnSpLocks/>
            </p:cNvCxnSpPr>
            <p:nvPr/>
          </p:nvCxnSpPr>
          <p:spPr bwMode="auto">
            <a:xfrm>
              <a:off x="1101688" y="4862513"/>
              <a:ext cx="2030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17">
              <a:extLst>
                <a:ext uri="{FF2B5EF4-FFF2-40B4-BE49-F238E27FC236}">
                  <a16:creationId xmlns:a16="http://schemas.microsoft.com/office/drawing/2014/main" id="{D418E2BF-C993-49DB-98AC-C0E532F10140}"/>
                </a:ext>
              </a:extLst>
            </p:cNvPr>
            <p:cNvSpPr txBox="1">
              <a:spLocks noChangeArrowheads="1"/>
            </p:cNvSpPr>
            <p:nvPr/>
          </p:nvSpPr>
          <p:spPr bwMode="auto">
            <a:xfrm rot="16200000">
              <a:off x="-133168" y="3911299"/>
              <a:ext cx="1521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Mouse liver </a:t>
              </a:r>
              <a:b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fibrosis (0–4)</a:t>
              </a:r>
            </a:p>
          </p:txBody>
        </p:sp>
        <p:cxnSp>
          <p:nvCxnSpPr>
            <p:cNvPr id="303" name="Straight Connector 302">
              <a:extLst>
                <a:ext uri="{FF2B5EF4-FFF2-40B4-BE49-F238E27FC236}">
                  <a16:creationId xmlns:a16="http://schemas.microsoft.com/office/drawing/2014/main" id="{BB3A172A-38DA-45EE-915E-2421BCA6B856}"/>
                </a:ext>
              </a:extLst>
            </p:cNvPr>
            <p:cNvCxnSpPr/>
            <p:nvPr/>
          </p:nvCxnSpPr>
          <p:spPr bwMode="auto">
            <a:xfrm>
              <a:off x="2520762" y="485682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TextBox 17">
              <a:extLst>
                <a:ext uri="{FF2B5EF4-FFF2-40B4-BE49-F238E27FC236}">
                  <a16:creationId xmlns:a16="http://schemas.microsoft.com/office/drawing/2014/main" id="{07CA3871-62A7-4810-BB3B-D5EFF7F583B7}"/>
                </a:ext>
              </a:extLst>
            </p:cNvPr>
            <p:cNvSpPr txBox="1">
              <a:spLocks noChangeArrowheads="1"/>
            </p:cNvSpPr>
            <p:nvPr/>
          </p:nvSpPr>
          <p:spPr bwMode="auto">
            <a:xfrm>
              <a:off x="1256458" y="4973638"/>
              <a:ext cx="734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Control</a:t>
              </a:r>
            </a:p>
          </p:txBody>
        </p:sp>
        <p:grpSp>
          <p:nvGrpSpPr>
            <p:cNvPr id="258" name="Group 257">
              <a:extLst>
                <a:ext uri="{FF2B5EF4-FFF2-40B4-BE49-F238E27FC236}">
                  <a16:creationId xmlns:a16="http://schemas.microsoft.com/office/drawing/2014/main" id="{12D49C9E-9CDE-4D3F-84BC-C9D96A6BB0E8}"/>
                </a:ext>
              </a:extLst>
            </p:cNvPr>
            <p:cNvGrpSpPr/>
            <p:nvPr/>
          </p:nvGrpSpPr>
          <p:grpSpPr>
            <a:xfrm>
              <a:off x="801911" y="4000159"/>
              <a:ext cx="295363" cy="184666"/>
              <a:chOff x="5007232" y="3034518"/>
              <a:chExt cx="350586" cy="278771"/>
            </a:xfrm>
          </p:grpSpPr>
          <p:sp>
            <p:nvSpPr>
              <p:cNvPr id="292" name="TextBox 13">
                <a:extLst>
                  <a:ext uri="{FF2B5EF4-FFF2-40B4-BE49-F238E27FC236}">
                    <a16:creationId xmlns:a16="http://schemas.microsoft.com/office/drawing/2014/main" id="{BEE8024E-7B48-49DB-BD45-C856AADF3623}"/>
                  </a:ext>
                </a:extLst>
              </p:cNvPr>
              <p:cNvSpPr txBox="1">
                <a:spLocks noChangeArrowheads="1"/>
              </p:cNvSpPr>
              <p:nvPr/>
            </p:nvSpPr>
            <p:spPr bwMode="auto">
              <a:xfrm>
                <a:off x="5007232" y="3034518"/>
                <a:ext cx="234364"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293" name="Straight Connector 292">
                <a:extLst>
                  <a:ext uri="{FF2B5EF4-FFF2-40B4-BE49-F238E27FC236}">
                    <a16:creationId xmlns:a16="http://schemas.microsoft.com/office/drawing/2014/main" id="{3A86521A-E87B-49D8-9A49-9B2CDC35A57D}"/>
                  </a:ext>
                </a:extLst>
              </p:cNvPr>
              <p:cNvCxnSpPr/>
              <p:nvPr/>
            </p:nvCxnSpPr>
            <p:spPr bwMode="auto">
              <a:xfrm flipH="1">
                <a:off x="5294714" y="3174345"/>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8F64F1D0-1B71-470C-97D8-F3026EB40621}"/>
                </a:ext>
              </a:extLst>
            </p:cNvPr>
            <p:cNvGrpSpPr/>
            <p:nvPr/>
          </p:nvGrpSpPr>
          <p:grpSpPr>
            <a:xfrm>
              <a:off x="668556" y="3239960"/>
              <a:ext cx="419376" cy="184666"/>
              <a:chOff x="4860033" y="1897474"/>
              <a:chExt cx="497785" cy="278771"/>
            </a:xfrm>
          </p:grpSpPr>
          <p:sp>
            <p:nvSpPr>
              <p:cNvPr id="288" name="TextBox 29">
                <a:extLst>
                  <a:ext uri="{FF2B5EF4-FFF2-40B4-BE49-F238E27FC236}">
                    <a16:creationId xmlns:a16="http://schemas.microsoft.com/office/drawing/2014/main" id="{7BEA97C1-5A95-43FD-BB08-E554A595C2DB}"/>
                  </a:ext>
                </a:extLst>
              </p:cNvPr>
              <p:cNvSpPr txBox="1">
                <a:spLocks noChangeArrowheads="1"/>
              </p:cNvSpPr>
              <p:nvPr/>
            </p:nvSpPr>
            <p:spPr bwMode="auto">
              <a:xfrm>
                <a:off x="4860033" y="1897474"/>
                <a:ext cx="381564"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289" name="Straight Connector 288">
                <a:extLst>
                  <a:ext uri="{FF2B5EF4-FFF2-40B4-BE49-F238E27FC236}">
                    <a16:creationId xmlns:a16="http://schemas.microsoft.com/office/drawing/2014/main" id="{7A6FDBD7-A194-4D0D-A64C-2D87AAAC27FC}"/>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E20E2E34-0C05-441B-8FB8-45856E445A0B}"/>
                </a:ext>
              </a:extLst>
            </p:cNvPr>
            <p:cNvGrpSpPr/>
            <p:nvPr/>
          </p:nvGrpSpPr>
          <p:grpSpPr>
            <a:xfrm>
              <a:off x="801911" y="3625352"/>
              <a:ext cx="295363" cy="184666"/>
              <a:chOff x="5007232" y="2600833"/>
              <a:chExt cx="350586" cy="278771"/>
            </a:xfrm>
          </p:grpSpPr>
          <p:sp>
            <p:nvSpPr>
              <p:cNvPr id="286" name="TextBox 74">
                <a:extLst>
                  <a:ext uri="{FF2B5EF4-FFF2-40B4-BE49-F238E27FC236}">
                    <a16:creationId xmlns:a16="http://schemas.microsoft.com/office/drawing/2014/main" id="{CC3AE353-9112-4FD3-97F4-E63C78C1CD56}"/>
                  </a:ext>
                </a:extLst>
              </p:cNvPr>
              <p:cNvSpPr txBox="1">
                <a:spLocks noChangeArrowheads="1"/>
              </p:cNvSpPr>
              <p:nvPr/>
            </p:nvSpPr>
            <p:spPr bwMode="auto">
              <a:xfrm>
                <a:off x="5007232" y="2600833"/>
                <a:ext cx="234364"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287" name="Straight Connector 286">
                <a:extLst>
                  <a:ext uri="{FF2B5EF4-FFF2-40B4-BE49-F238E27FC236}">
                    <a16:creationId xmlns:a16="http://schemas.microsoft.com/office/drawing/2014/main" id="{955B71F9-9DE9-4243-B67E-B7D2964F1183}"/>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A8F230D5-E6ED-445F-8A76-6580AC275D95}"/>
                </a:ext>
              </a:extLst>
            </p:cNvPr>
            <p:cNvGrpSpPr/>
            <p:nvPr/>
          </p:nvGrpSpPr>
          <p:grpSpPr>
            <a:xfrm>
              <a:off x="801909" y="4396356"/>
              <a:ext cx="295365" cy="184666"/>
              <a:chOff x="5007230" y="3725091"/>
              <a:chExt cx="350588" cy="278771"/>
            </a:xfrm>
          </p:grpSpPr>
          <p:sp>
            <p:nvSpPr>
              <p:cNvPr id="280" name="TextBox 83">
                <a:extLst>
                  <a:ext uri="{FF2B5EF4-FFF2-40B4-BE49-F238E27FC236}">
                    <a16:creationId xmlns:a16="http://schemas.microsoft.com/office/drawing/2014/main" id="{21B8A8A3-CFC4-4D66-8C0C-92E958515CC8}"/>
                  </a:ext>
                </a:extLst>
              </p:cNvPr>
              <p:cNvSpPr txBox="1">
                <a:spLocks noChangeArrowheads="1"/>
              </p:cNvSpPr>
              <p:nvPr/>
            </p:nvSpPr>
            <p:spPr bwMode="auto">
              <a:xfrm>
                <a:off x="5007230" y="3725091"/>
                <a:ext cx="234367"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281" name="Straight Connector 280">
                <a:extLst>
                  <a:ext uri="{FF2B5EF4-FFF2-40B4-BE49-F238E27FC236}">
                    <a16:creationId xmlns:a16="http://schemas.microsoft.com/office/drawing/2014/main" id="{6B2FA805-A3CE-493A-800C-3275C0E44225}"/>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3" name="Straight Connector 272">
              <a:extLst>
                <a:ext uri="{FF2B5EF4-FFF2-40B4-BE49-F238E27FC236}">
                  <a16:creationId xmlns:a16="http://schemas.microsoft.com/office/drawing/2014/main" id="{54A9E575-8350-4A27-8D17-34FBFECFBEBC}"/>
                </a:ext>
              </a:extLst>
            </p:cNvPr>
            <p:cNvCxnSpPr/>
            <p:nvPr/>
          </p:nvCxnSpPr>
          <p:spPr bwMode="auto">
            <a:xfrm>
              <a:off x="1626148" y="4859137"/>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8FB1C16-DDD3-4441-A25F-AE1A37A78E8B}"/>
                </a:ext>
              </a:extLst>
            </p:cNvPr>
            <p:cNvGrpSpPr/>
            <p:nvPr/>
          </p:nvGrpSpPr>
          <p:grpSpPr>
            <a:xfrm>
              <a:off x="801933" y="4769152"/>
              <a:ext cx="295365" cy="122328"/>
              <a:chOff x="5007230" y="3931144"/>
              <a:chExt cx="350588" cy="184666"/>
            </a:xfrm>
          </p:grpSpPr>
          <p:sp>
            <p:nvSpPr>
              <p:cNvPr id="270" name="TextBox 85">
                <a:extLst>
                  <a:ext uri="{FF2B5EF4-FFF2-40B4-BE49-F238E27FC236}">
                    <a16:creationId xmlns:a16="http://schemas.microsoft.com/office/drawing/2014/main" id="{858A8834-755E-4D66-9F06-CECBCEBC10F7}"/>
                  </a:ext>
                </a:extLst>
              </p:cNvPr>
              <p:cNvSpPr txBox="1">
                <a:spLocks noChangeArrowheads="1"/>
              </p:cNvSpPr>
              <p:nvPr/>
            </p:nvSpPr>
            <p:spPr bwMode="auto">
              <a:xfrm>
                <a:off x="5007230" y="3931144"/>
                <a:ext cx="2343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271" name="Straight Connector 270">
                <a:extLst>
                  <a:ext uri="{FF2B5EF4-FFF2-40B4-BE49-F238E27FC236}">
                    <a16:creationId xmlns:a16="http://schemas.microsoft.com/office/drawing/2014/main" id="{548C4E42-DC14-4523-AD0A-D86F31FF32FD}"/>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4" name="TextBox 17">
              <a:extLst>
                <a:ext uri="{FF2B5EF4-FFF2-40B4-BE49-F238E27FC236}">
                  <a16:creationId xmlns:a16="http://schemas.microsoft.com/office/drawing/2014/main" id="{2A816584-BE34-4B41-B6A7-070493D78BBD}"/>
                </a:ext>
              </a:extLst>
            </p:cNvPr>
            <p:cNvSpPr txBox="1">
              <a:spLocks noChangeArrowheads="1"/>
            </p:cNvSpPr>
            <p:nvPr/>
          </p:nvSpPr>
          <p:spPr bwMode="auto">
            <a:xfrm>
              <a:off x="2138446" y="4979988"/>
              <a:ext cx="921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A438079 </a:t>
              </a:r>
              <a:b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mg/kg bid</a:t>
              </a:r>
            </a:p>
          </p:txBody>
        </p:sp>
        <p:sp>
          <p:nvSpPr>
            <p:cNvPr id="48" name="Oval 47">
              <a:extLst>
                <a:ext uri="{FF2B5EF4-FFF2-40B4-BE49-F238E27FC236}">
                  <a16:creationId xmlns:a16="http://schemas.microsoft.com/office/drawing/2014/main" id="{1FBC2808-D089-47CB-9C03-4429C674AF00}"/>
                </a:ext>
              </a:extLst>
            </p:cNvPr>
            <p:cNvSpPr/>
            <p:nvPr/>
          </p:nvSpPr>
          <p:spPr>
            <a:xfrm>
              <a:off x="1557798" y="4441824"/>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8775996A-CC39-453E-83A6-14A2C0F7FEF8}"/>
                </a:ext>
              </a:extLst>
            </p:cNvPr>
            <p:cNvSpPr/>
            <p:nvPr/>
          </p:nvSpPr>
          <p:spPr>
            <a:xfrm>
              <a:off x="1557798" y="3668935"/>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42DE2F61-0B1F-4950-94B9-FB3D130AF8E1}"/>
                </a:ext>
              </a:extLst>
            </p:cNvPr>
            <p:cNvSpPr/>
            <p:nvPr/>
          </p:nvSpPr>
          <p:spPr>
            <a:xfrm>
              <a:off x="1550412"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05475AFC-CFF6-4B4C-B6D6-05D97487EA87}"/>
                </a:ext>
              </a:extLst>
            </p:cNvPr>
            <p:cNvSpPr/>
            <p:nvPr/>
          </p:nvSpPr>
          <p:spPr>
            <a:xfrm>
              <a:off x="1437817"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DFDF754B-0F9E-4462-B499-A36279232E32}"/>
                </a:ext>
              </a:extLst>
            </p:cNvPr>
            <p:cNvSpPr/>
            <p:nvPr/>
          </p:nvSpPr>
          <p:spPr>
            <a:xfrm>
              <a:off x="1325222"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F2FB00A8-7C62-4811-A233-F552410E9A9B}"/>
                </a:ext>
              </a:extLst>
            </p:cNvPr>
            <p:cNvSpPr/>
            <p:nvPr/>
          </p:nvSpPr>
          <p:spPr>
            <a:xfrm>
              <a:off x="1212627"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CB5268BE-636F-40C9-8FDF-27BE38297242}"/>
                </a:ext>
              </a:extLst>
            </p:cNvPr>
            <p:cNvSpPr/>
            <p:nvPr/>
          </p:nvSpPr>
          <p:spPr>
            <a:xfrm>
              <a:off x="1663007"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0F2237CE-BE02-4439-9AFE-A9BD7FFEF26F}"/>
                </a:ext>
              </a:extLst>
            </p:cNvPr>
            <p:cNvSpPr/>
            <p:nvPr/>
          </p:nvSpPr>
          <p:spPr>
            <a:xfrm>
              <a:off x="1775602"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308DDB5B-42AE-45BF-9520-10A2C608C5E5}"/>
                </a:ext>
              </a:extLst>
            </p:cNvPr>
            <p:cNvSpPr/>
            <p:nvPr/>
          </p:nvSpPr>
          <p:spPr>
            <a:xfrm>
              <a:off x="1888195" y="40535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4" name="Straight Connector 323">
              <a:extLst>
                <a:ext uri="{FF2B5EF4-FFF2-40B4-BE49-F238E27FC236}">
                  <a16:creationId xmlns:a16="http://schemas.microsoft.com/office/drawing/2014/main" id="{D5E3836F-1F55-4610-BE3B-95DEFADAA3A6}"/>
                </a:ext>
              </a:extLst>
            </p:cNvPr>
            <p:cNvCxnSpPr/>
            <p:nvPr/>
          </p:nvCxnSpPr>
          <p:spPr>
            <a:xfrm>
              <a:off x="1150541" y="4092784"/>
              <a:ext cx="900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5" name="Oval 324">
              <a:extLst>
                <a:ext uri="{FF2B5EF4-FFF2-40B4-BE49-F238E27FC236}">
                  <a16:creationId xmlns:a16="http://schemas.microsoft.com/office/drawing/2014/main" id="{732111AE-5D56-4EE4-A922-49529BAE9C63}"/>
                </a:ext>
              </a:extLst>
            </p:cNvPr>
            <p:cNvSpPr/>
            <p:nvPr/>
          </p:nvSpPr>
          <p:spPr>
            <a:xfrm>
              <a:off x="2491701" y="4441824"/>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53E5EB0B-9A5D-4FFE-A6A2-1CBBFBD9FF5D}"/>
                </a:ext>
              </a:extLst>
            </p:cNvPr>
            <p:cNvSpPr/>
            <p:nvPr/>
          </p:nvSpPr>
          <p:spPr>
            <a:xfrm>
              <a:off x="2547942" y="4048188"/>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8C2DD391-D024-4ABF-994A-DA101FD8ABF1}"/>
                </a:ext>
              </a:extLst>
            </p:cNvPr>
            <p:cNvSpPr/>
            <p:nvPr/>
          </p:nvSpPr>
          <p:spPr>
            <a:xfrm>
              <a:off x="2447141" y="4048188"/>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68096A14-C4D1-4A81-A144-233B69F92386}"/>
                </a:ext>
              </a:extLst>
            </p:cNvPr>
            <p:cNvSpPr/>
            <p:nvPr/>
          </p:nvSpPr>
          <p:spPr>
            <a:xfrm>
              <a:off x="2598204" y="4441824"/>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B6B80457-63C3-4AF3-87E9-ED5740123D0D}"/>
                </a:ext>
              </a:extLst>
            </p:cNvPr>
            <p:cNvSpPr/>
            <p:nvPr/>
          </p:nvSpPr>
          <p:spPr>
            <a:xfrm>
              <a:off x="2704708" y="4441824"/>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25CBABED-412C-44EE-850E-176B61677A74}"/>
                </a:ext>
              </a:extLst>
            </p:cNvPr>
            <p:cNvSpPr/>
            <p:nvPr/>
          </p:nvSpPr>
          <p:spPr>
            <a:xfrm>
              <a:off x="2385198" y="4441824"/>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D0E48ADE-CE5A-468B-A588-2EE5B643EB31}"/>
                </a:ext>
              </a:extLst>
            </p:cNvPr>
            <p:cNvSpPr/>
            <p:nvPr/>
          </p:nvSpPr>
          <p:spPr>
            <a:xfrm>
              <a:off x="2278695" y="4441824"/>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2" name="Straight Connector 331">
              <a:extLst>
                <a:ext uri="{FF2B5EF4-FFF2-40B4-BE49-F238E27FC236}">
                  <a16:creationId xmlns:a16="http://schemas.microsoft.com/office/drawing/2014/main" id="{11983A59-45F5-4B39-BB31-BD21771D548D}"/>
                </a:ext>
              </a:extLst>
            </p:cNvPr>
            <p:cNvCxnSpPr/>
            <p:nvPr/>
          </p:nvCxnSpPr>
          <p:spPr>
            <a:xfrm>
              <a:off x="2213769" y="4480133"/>
              <a:ext cx="648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3" name="Oval 332">
              <a:extLst>
                <a:ext uri="{FF2B5EF4-FFF2-40B4-BE49-F238E27FC236}">
                  <a16:creationId xmlns:a16="http://schemas.microsoft.com/office/drawing/2014/main" id="{94477331-7190-4F4C-B150-0487B480E928}"/>
                </a:ext>
              </a:extLst>
            </p:cNvPr>
            <p:cNvSpPr/>
            <p:nvPr/>
          </p:nvSpPr>
          <p:spPr>
            <a:xfrm>
              <a:off x="2482066" y="4822888"/>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A87B5372-C37F-49FB-9BA5-56C9158C897F}"/>
                </a:ext>
              </a:extLst>
            </p:cNvPr>
            <p:cNvSpPr txBox="1"/>
            <p:nvPr/>
          </p:nvSpPr>
          <p:spPr>
            <a:xfrm>
              <a:off x="1657787" y="3320971"/>
              <a:ext cx="895825" cy="246221"/>
            </a:xfrm>
            <a:prstGeom prst="rect">
              <a:avLst/>
            </a:prstGeom>
            <a:noFill/>
          </p:spPr>
          <p:txBody>
            <a:bodyPr wrap="square" rtlCol="0">
              <a:spAutoFit/>
            </a:bodyPr>
            <a:lstStyle/>
            <a:p>
              <a:pPr algn="ctr"/>
              <a:r>
                <a:rPr lang="en-US" sz="1000" dirty="0"/>
                <a:t>p=0.011</a:t>
              </a:r>
            </a:p>
          </p:txBody>
        </p:sp>
      </p:grpSp>
      <p:sp>
        <p:nvSpPr>
          <p:cNvPr id="370" name="TextBox 369">
            <a:extLst>
              <a:ext uri="{FF2B5EF4-FFF2-40B4-BE49-F238E27FC236}">
                <a16:creationId xmlns:a16="http://schemas.microsoft.com/office/drawing/2014/main" id="{455D38EE-C031-4E14-B7D2-62E4835104B2}"/>
              </a:ext>
            </a:extLst>
          </p:cNvPr>
          <p:cNvSpPr txBox="1"/>
          <p:nvPr/>
        </p:nvSpPr>
        <p:spPr>
          <a:xfrm>
            <a:off x="5506469" y="3376190"/>
            <a:ext cx="332986" cy="246221"/>
          </a:xfrm>
          <a:prstGeom prst="rect">
            <a:avLst/>
          </a:prstGeom>
          <a:noFill/>
        </p:spPr>
        <p:txBody>
          <a:bodyPr wrap="square" rtlCol="0">
            <a:spAutoFit/>
          </a:bodyPr>
          <a:lstStyle/>
          <a:p>
            <a:pPr algn="ctr"/>
            <a:r>
              <a:rPr lang="en-US" sz="1000" dirty="0"/>
              <a:t>*</a:t>
            </a:r>
          </a:p>
        </p:txBody>
      </p:sp>
      <p:grpSp>
        <p:nvGrpSpPr>
          <p:cNvPr id="213" name="Group 212">
            <a:extLst>
              <a:ext uri="{FF2B5EF4-FFF2-40B4-BE49-F238E27FC236}">
                <a16:creationId xmlns:a16="http://schemas.microsoft.com/office/drawing/2014/main" id="{153167CB-543E-4E8D-8C0B-6E081DE8866B}"/>
              </a:ext>
            </a:extLst>
          </p:cNvPr>
          <p:cNvGrpSpPr/>
          <p:nvPr/>
        </p:nvGrpSpPr>
        <p:grpSpPr>
          <a:xfrm>
            <a:off x="4410653" y="2639394"/>
            <a:ext cx="3828276" cy="2720751"/>
            <a:chOff x="4437244" y="2664940"/>
            <a:chExt cx="3828276" cy="2720751"/>
          </a:xfrm>
        </p:grpSpPr>
        <p:cxnSp>
          <p:nvCxnSpPr>
            <p:cNvPr id="417" name="Straight Connector 416">
              <a:extLst>
                <a:ext uri="{FF2B5EF4-FFF2-40B4-BE49-F238E27FC236}">
                  <a16:creationId xmlns:a16="http://schemas.microsoft.com/office/drawing/2014/main" id="{7FDCDE24-E601-4B44-9BA0-CB59F7A259AD}"/>
                </a:ext>
              </a:extLst>
            </p:cNvPr>
            <p:cNvCxnSpPr>
              <a:cxnSpLocks/>
            </p:cNvCxnSpPr>
            <p:nvPr/>
          </p:nvCxnSpPr>
          <p:spPr>
            <a:xfrm>
              <a:off x="7551579" y="4458050"/>
              <a:ext cx="344781" cy="184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35" name="Group 434">
              <a:extLst>
                <a:ext uri="{FF2B5EF4-FFF2-40B4-BE49-F238E27FC236}">
                  <a16:creationId xmlns:a16="http://schemas.microsoft.com/office/drawing/2014/main" id="{EC24679E-56A0-4E2D-AA2B-805A4130C7E0}"/>
                </a:ext>
              </a:extLst>
            </p:cNvPr>
            <p:cNvGrpSpPr/>
            <p:nvPr/>
          </p:nvGrpSpPr>
          <p:grpSpPr>
            <a:xfrm>
              <a:off x="7624555" y="4322337"/>
              <a:ext cx="181793" cy="256419"/>
              <a:chOff x="6147480" y="3882977"/>
              <a:chExt cx="181793" cy="647921"/>
            </a:xfrm>
          </p:grpSpPr>
          <p:cxnSp>
            <p:nvCxnSpPr>
              <p:cNvPr id="436" name="Straight Connector 435">
                <a:extLst>
                  <a:ext uri="{FF2B5EF4-FFF2-40B4-BE49-F238E27FC236}">
                    <a16:creationId xmlns:a16="http://schemas.microsoft.com/office/drawing/2014/main" id="{3BB8C49C-70D0-4E8C-990D-1271226AE841}"/>
                  </a:ext>
                </a:extLst>
              </p:cNvPr>
              <p:cNvCxnSpPr/>
              <p:nvPr/>
            </p:nvCxnSpPr>
            <p:spPr>
              <a:xfrm>
                <a:off x="6147480" y="3884817"/>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2CC2F297-BD31-4E0E-B430-888BD8326DC4}"/>
                  </a:ext>
                </a:extLst>
              </p:cNvPr>
              <p:cNvCxnSpPr/>
              <p:nvPr/>
            </p:nvCxnSpPr>
            <p:spPr>
              <a:xfrm>
                <a:off x="6238376" y="3882977"/>
                <a:ext cx="0" cy="644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9097E2A6-6324-497D-B642-9E82484DE853}"/>
                  </a:ext>
                </a:extLst>
              </p:cNvPr>
              <p:cNvCxnSpPr/>
              <p:nvPr/>
            </p:nvCxnSpPr>
            <p:spPr>
              <a:xfrm>
                <a:off x="6147480" y="4530898"/>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6" name="Straight Connector 415">
              <a:extLst>
                <a:ext uri="{FF2B5EF4-FFF2-40B4-BE49-F238E27FC236}">
                  <a16:creationId xmlns:a16="http://schemas.microsoft.com/office/drawing/2014/main" id="{B4A8E6F5-6FE2-411A-91E9-16D277B69EF0}"/>
                </a:ext>
              </a:extLst>
            </p:cNvPr>
            <p:cNvCxnSpPr>
              <a:cxnSpLocks/>
            </p:cNvCxnSpPr>
            <p:nvPr/>
          </p:nvCxnSpPr>
          <p:spPr>
            <a:xfrm>
              <a:off x="7030085" y="4562825"/>
              <a:ext cx="344781" cy="184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31" name="Group 430">
              <a:extLst>
                <a:ext uri="{FF2B5EF4-FFF2-40B4-BE49-F238E27FC236}">
                  <a16:creationId xmlns:a16="http://schemas.microsoft.com/office/drawing/2014/main" id="{E11B3125-EF75-44C9-90DB-30A39E1A6761}"/>
                </a:ext>
              </a:extLst>
            </p:cNvPr>
            <p:cNvGrpSpPr/>
            <p:nvPr/>
          </p:nvGrpSpPr>
          <p:grpSpPr>
            <a:xfrm>
              <a:off x="7125929" y="4477746"/>
              <a:ext cx="181793" cy="141573"/>
              <a:chOff x="6147480" y="3882977"/>
              <a:chExt cx="181793" cy="647921"/>
            </a:xfrm>
          </p:grpSpPr>
          <p:cxnSp>
            <p:nvCxnSpPr>
              <p:cNvPr id="432" name="Straight Connector 431">
                <a:extLst>
                  <a:ext uri="{FF2B5EF4-FFF2-40B4-BE49-F238E27FC236}">
                    <a16:creationId xmlns:a16="http://schemas.microsoft.com/office/drawing/2014/main" id="{48BEC1E4-9612-49C4-82BA-CDCF635AC371}"/>
                  </a:ext>
                </a:extLst>
              </p:cNvPr>
              <p:cNvCxnSpPr/>
              <p:nvPr/>
            </p:nvCxnSpPr>
            <p:spPr>
              <a:xfrm>
                <a:off x="6147480" y="3884817"/>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F5F8B1F8-3E4F-4A7F-8A45-135DFBC4CE45}"/>
                  </a:ext>
                </a:extLst>
              </p:cNvPr>
              <p:cNvCxnSpPr/>
              <p:nvPr/>
            </p:nvCxnSpPr>
            <p:spPr>
              <a:xfrm>
                <a:off x="6238376" y="3882977"/>
                <a:ext cx="0" cy="644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023711F6-AF8B-4E0D-A28E-DCC81F0ED3BC}"/>
                  </a:ext>
                </a:extLst>
              </p:cNvPr>
              <p:cNvCxnSpPr/>
              <p:nvPr/>
            </p:nvCxnSpPr>
            <p:spPr>
              <a:xfrm>
                <a:off x="6147480" y="4530898"/>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id="{27225C26-DCAD-4A79-99D3-E8B35111BD5D}"/>
                </a:ext>
              </a:extLst>
            </p:cNvPr>
            <p:cNvGrpSpPr/>
            <p:nvPr/>
          </p:nvGrpSpPr>
          <p:grpSpPr>
            <a:xfrm>
              <a:off x="6117274" y="4188399"/>
              <a:ext cx="181793" cy="467873"/>
              <a:chOff x="6147480" y="3882977"/>
              <a:chExt cx="181793" cy="647921"/>
            </a:xfrm>
          </p:grpSpPr>
          <p:cxnSp>
            <p:nvCxnSpPr>
              <p:cNvPr id="424" name="Straight Connector 423">
                <a:extLst>
                  <a:ext uri="{FF2B5EF4-FFF2-40B4-BE49-F238E27FC236}">
                    <a16:creationId xmlns:a16="http://schemas.microsoft.com/office/drawing/2014/main" id="{698EBE20-9586-4955-BB60-99B38DB55D46}"/>
                  </a:ext>
                </a:extLst>
              </p:cNvPr>
              <p:cNvCxnSpPr/>
              <p:nvPr/>
            </p:nvCxnSpPr>
            <p:spPr>
              <a:xfrm>
                <a:off x="6147480" y="3884817"/>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316F2B71-7E52-4756-A15C-5EC84A567E5C}"/>
                  </a:ext>
                </a:extLst>
              </p:cNvPr>
              <p:cNvCxnSpPr/>
              <p:nvPr/>
            </p:nvCxnSpPr>
            <p:spPr>
              <a:xfrm>
                <a:off x="6238376" y="3882977"/>
                <a:ext cx="0" cy="644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7149E1BC-2B64-4CD0-8F26-60AEB98D865E}"/>
                  </a:ext>
                </a:extLst>
              </p:cNvPr>
              <p:cNvCxnSpPr/>
              <p:nvPr/>
            </p:nvCxnSpPr>
            <p:spPr>
              <a:xfrm>
                <a:off x="6147480" y="4530898"/>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4" name="Straight Connector 443">
              <a:extLst>
                <a:ext uri="{FF2B5EF4-FFF2-40B4-BE49-F238E27FC236}">
                  <a16:creationId xmlns:a16="http://schemas.microsoft.com/office/drawing/2014/main" id="{0C688ACF-FA33-4F1B-9B2B-2DBC16AA21AC}"/>
                </a:ext>
              </a:extLst>
            </p:cNvPr>
            <p:cNvCxnSpPr>
              <a:cxnSpLocks/>
            </p:cNvCxnSpPr>
            <p:nvPr/>
          </p:nvCxnSpPr>
          <p:spPr>
            <a:xfrm>
              <a:off x="5532170" y="4206083"/>
              <a:ext cx="344781" cy="184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667DE092-2C72-4363-B88B-2B65F79A416D}"/>
                </a:ext>
              </a:extLst>
            </p:cNvPr>
            <p:cNvCxnSpPr>
              <a:cxnSpLocks/>
            </p:cNvCxnSpPr>
            <p:nvPr/>
          </p:nvCxnSpPr>
          <p:spPr>
            <a:xfrm>
              <a:off x="5022692" y="4598543"/>
              <a:ext cx="344781" cy="184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0FE420C2-1FD9-49AB-B21C-9C5C3893E6F5}"/>
                </a:ext>
              </a:extLst>
            </p:cNvPr>
            <p:cNvGrpSpPr/>
            <p:nvPr/>
          </p:nvGrpSpPr>
          <p:grpSpPr>
            <a:xfrm>
              <a:off x="5613516" y="3882977"/>
              <a:ext cx="181793" cy="647921"/>
              <a:chOff x="6147480" y="3882977"/>
              <a:chExt cx="181793" cy="647921"/>
            </a:xfrm>
          </p:grpSpPr>
          <p:cxnSp>
            <p:nvCxnSpPr>
              <p:cNvPr id="200" name="Straight Connector 199">
                <a:extLst>
                  <a:ext uri="{FF2B5EF4-FFF2-40B4-BE49-F238E27FC236}">
                    <a16:creationId xmlns:a16="http://schemas.microsoft.com/office/drawing/2014/main" id="{3DC79E9C-2D4D-41CC-9227-D17C78D74487}"/>
                  </a:ext>
                </a:extLst>
              </p:cNvPr>
              <p:cNvCxnSpPr/>
              <p:nvPr/>
            </p:nvCxnSpPr>
            <p:spPr>
              <a:xfrm>
                <a:off x="6147480" y="3884817"/>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A38419E-3F13-487E-8E72-3124EBCD0CCB}"/>
                  </a:ext>
                </a:extLst>
              </p:cNvPr>
              <p:cNvCxnSpPr/>
              <p:nvPr/>
            </p:nvCxnSpPr>
            <p:spPr>
              <a:xfrm>
                <a:off x="6238376" y="3882977"/>
                <a:ext cx="0" cy="644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E80A7634-BD79-45FD-946B-31853BAC6882}"/>
                  </a:ext>
                </a:extLst>
              </p:cNvPr>
              <p:cNvCxnSpPr/>
              <p:nvPr/>
            </p:nvCxnSpPr>
            <p:spPr>
              <a:xfrm>
                <a:off x="6147480" y="4530898"/>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0" name="Rectangle 249">
              <a:extLst>
                <a:ext uri="{FF2B5EF4-FFF2-40B4-BE49-F238E27FC236}">
                  <a16:creationId xmlns:a16="http://schemas.microsoft.com/office/drawing/2014/main" id="{62C0E252-E9FA-4526-B596-3F31F82C42C4}"/>
                </a:ext>
              </a:extLst>
            </p:cNvPr>
            <p:cNvSpPr/>
            <p:nvPr/>
          </p:nvSpPr>
          <p:spPr>
            <a:xfrm>
              <a:off x="4622915" y="2664940"/>
              <a:ext cx="3642605" cy="461665"/>
            </a:xfrm>
            <a:prstGeom prst="rect">
              <a:avLst/>
            </a:prstGeom>
          </p:spPr>
          <p:txBody>
            <a:bodyPr wrap="square">
              <a:spAutoFit/>
            </a:bodyPr>
            <a:lstStyle/>
            <a:p>
              <a:pPr algn="ctr"/>
              <a:r>
                <a:rPr lang="en-US" sz="1200" b="1" dirty="0"/>
                <a:t>SGM-1019 decreases </a:t>
              </a:r>
              <a:r>
                <a:rPr lang="en-GB" sz="1200" b="1" dirty="0"/>
                <a:t>CCl</a:t>
              </a:r>
              <a:r>
                <a:rPr lang="en-GB" sz="1200" b="1" baseline="-25000" dirty="0"/>
                <a:t>4</a:t>
              </a:r>
              <a:r>
                <a:rPr lang="en-GB" sz="1200" b="1" dirty="0"/>
                <a:t>-induced liver fibrosis NHP model</a:t>
              </a:r>
            </a:p>
          </p:txBody>
        </p:sp>
        <p:cxnSp>
          <p:nvCxnSpPr>
            <p:cNvPr id="339" name="Straight Connector 338">
              <a:extLst>
                <a:ext uri="{FF2B5EF4-FFF2-40B4-BE49-F238E27FC236}">
                  <a16:creationId xmlns:a16="http://schemas.microsoft.com/office/drawing/2014/main" id="{F42B3EEC-C96D-4D2F-93E0-A97A5FE2BC05}"/>
                </a:ext>
              </a:extLst>
            </p:cNvPr>
            <p:cNvCxnSpPr>
              <a:cxnSpLocks/>
            </p:cNvCxnSpPr>
            <p:nvPr/>
          </p:nvCxnSpPr>
          <p:spPr bwMode="auto">
            <a:xfrm>
              <a:off x="4941786" y="3322006"/>
              <a:ext cx="0" cy="15424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A171762-1EF2-402F-A71B-1833C85AA294}"/>
                </a:ext>
              </a:extLst>
            </p:cNvPr>
            <p:cNvCxnSpPr>
              <a:cxnSpLocks/>
            </p:cNvCxnSpPr>
            <p:nvPr/>
          </p:nvCxnSpPr>
          <p:spPr bwMode="auto">
            <a:xfrm>
              <a:off x="4946736" y="4862513"/>
              <a:ext cx="31237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xtBox 17">
              <a:extLst>
                <a:ext uri="{FF2B5EF4-FFF2-40B4-BE49-F238E27FC236}">
                  <a16:creationId xmlns:a16="http://schemas.microsoft.com/office/drawing/2014/main" id="{AD43780B-7EAC-4A3F-8C79-F12E675965A0}"/>
                </a:ext>
              </a:extLst>
            </p:cNvPr>
            <p:cNvSpPr txBox="1">
              <a:spLocks noChangeArrowheads="1"/>
            </p:cNvSpPr>
            <p:nvPr/>
          </p:nvSpPr>
          <p:spPr bwMode="auto">
            <a:xfrm rot="16200000">
              <a:off x="3664279" y="4016007"/>
              <a:ext cx="17305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α</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-SMA positive area (%)</a:t>
              </a:r>
            </a:p>
          </p:txBody>
        </p:sp>
        <p:cxnSp>
          <p:nvCxnSpPr>
            <p:cNvPr id="342" name="Straight Connector 341">
              <a:extLst>
                <a:ext uri="{FF2B5EF4-FFF2-40B4-BE49-F238E27FC236}">
                  <a16:creationId xmlns:a16="http://schemas.microsoft.com/office/drawing/2014/main" id="{CBF305C3-53FA-4A38-AFC8-CC78240494D9}"/>
                </a:ext>
              </a:extLst>
            </p:cNvPr>
            <p:cNvCxnSpPr/>
            <p:nvPr/>
          </p:nvCxnSpPr>
          <p:spPr bwMode="auto">
            <a:xfrm>
              <a:off x="6205457" y="485682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TextBox 17">
              <a:extLst>
                <a:ext uri="{FF2B5EF4-FFF2-40B4-BE49-F238E27FC236}">
                  <a16:creationId xmlns:a16="http://schemas.microsoft.com/office/drawing/2014/main" id="{275C4082-9F09-4528-8102-BA3B38BA2AF7}"/>
                </a:ext>
              </a:extLst>
            </p:cNvPr>
            <p:cNvSpPr txBox="1">
              <a:spLocks noChangeArrowheads="1"/>
            </p:cNvSpPr>
            <p:nvPr/>
          </p:nvSpPr>
          <p:spPr bwMode="auto">
            <a:xfrm>
              <a:off x="4808607" y="4973638"/>
              <a:ext cx="734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Normal</a:t>
              </a:r>
            </a:p>
          </p:txBody>
        </p:sp>
        <p:grpSp>
          <p:nvGrpSpPr>
            <p:cNvPr id="344" name="Group 343">
              <a:extLst>
                <a:ext uri="{FF2B5EF4-FFF2-40B4-BE49-F238E27FC236}">
                  <a16:creationId xmlns:a16="http://schemas.microsoft.com/office/drawing/2014/main" id="{30226723-BF50-4111-8586-0468C13035DA}"/>
                </a:ext>
              </a:extLst>
            </p:cNvPr>
            <p:cNvGrpSpPr/>
            <p:nvPr/>
          </p:nvGrpSpPr>
          <p:grpSpPr>
            <a:xfrm>
              <a:off x="4646959" y="4000159"/>
              <a:ext cx="295363" cy="184666"/>
              <a:chOff x="5007232" y="3034518"/>
              <a:chExt cx="350586" cy="278771"/>
            </a:xfrm>
          </p:grpSpPr>
          <p:sp>
            <p:nvSpPr>
              <p:cNvPr id="379" name="TextBox 13">
                <a:extLst>
                  <a:ext uri="{FF2B5EF4-FFF2-40B4-BE49-F238E27FC236}">
                    <a16:creationId xmlns:a16="http://schemas.microsoft.com/office/drawing/2014/main" id="{D38ADC75-FBB9-41BA-B3DB-C5191DDDAEB5}"/>
                  </a:ext>
                </a:extLst>
              </p:cNvPr>
              <p:cNvSpPr txBox="1">
                <a:spLocks noChangeArrowheads="1"/>
              </p:cNvSpPr>
              <p:nvPr/>
            </p:nvSpPr>
            <p:spPr bwMode="auto">
              <a:xfrm>
                <a:off x="5007232" y="3034518"/>
                <a:ext cx="234364"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80" name="Straight Connector 379">
                <a:extLst>
                  <a:ext uri="{FF2B5EF4-FFF2-40B4-BE49-F238E27FC236}">
                    <a16:creationId xmlns:a16="http://schemas.microsoft.com/office/drawing/2014/main" id="{6EEDBBEA-673B-40B3-B84A-DD62EADA0D3B}"/>
                  </a:ext>
                </a:extLst>
              </p:cNvPr>
              <p:cNvCxnSpPr/>
              <p:nvPr/>
            </p:nvCxnSpPr>
            <p:spPr bwMode="auto">
              <a:xfrm flipH="1">
                <a:off x="5294714" y="3174345"/>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5" name="Group 344">
              <a:extLst>
                <a:ext uri="{FF2B5EF4-FFF2-40B4-BE49-F238E27FC236}">
                  <a16:creationId xmlns:a16="http://schemas.microsoft.com/office/drawing/2014/main" id="{CE49BA24-7061-424F-B767-878E1F664364}"/>
                </a:ext>
              </a:extLst>
            </p:cNvPr>
            <p:cNvGrpSpPr/>
            <p:nvPr/>
          </p:nvGrpSpPr>
          <p:grpSpPr>
            <a:xfrm>
              <a:off x="4513604" y="3239960"/>
              <a:ext cx="419376" cy="184666"/>
              <a:chOff x="4860033" y="1897474"/>
              <a:chExt cx="497785" cy="278771"/>
            </a:xfrm>
          </p:grpSpPr>
          <p:sp>
            <p:nvSpPr>
              <p:cNvPr id="377" name="TextBox 29">
                <a:extLst>
                  <a:ext uri="{FF2B5EF4-FFF2-40B4-BE49-F238E27FC236}">
                    <a16:creationId xmlns:a16="http://schemas.microsoft.com/office/drawing/2014/main" id="{F57AE112-2AEF-4523-9936-27C1AB35E0EC}"/>
                  </a:ext>
                </a:extLst>
              </p:cNvPr>
              <p:cNvSpPr txBox="1">
                <a:spLocks noChangeArrowheads="1"/>
              </p:cNvSpPr>
              <p:nvPr/>
            </p:nvSpPr>
            <p:spPr bwMode="auto">
              <a:xfrm>
                <a:off x="4860033" y="1897474"/>
                <a:ext cx="381564"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78" name="Straight Connector 377">
                <a:extLst>
                  <a:ext uri="{FF2B5EF4-FFF2-40B4-BE49-F238E27FC236}">
                    <a16:creationId xmlns:a16="http://schemas.microsoft.com/office/drawing/2014/main" id="{06583872-6524-473F-8749-191CBFD1D0D1}"/>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6" name="Group 345">
              <a:extLst>
                <a:ext uri="{FF2B5EF4-FFF2-40B4-BE49-F238E27FC236}">
                  <a16:creationId xmlns:a16="http://schemas.microsoft.com/office/drawing/2014/main" id="{79863567-4F65-49AC-A326-3D821BE258B1}"/>
                </a:ext>
              </a:extLst>
            </p:cNvPr>
            <p:cNvGrpSpPr/>
            <p:nvPr/>
          </p:nvGrpSpPr>
          <p:grpSpPr>
            <a:xfrm>
              <a:off x="4646959" y="3625352"/>
              <a:ext cx="295363" cy="184666"/>
              <a:chOff x="5007232" y="2600833"/>
              <a:chExt cx="350586" cy="278771"/>
            </a:xfrm>
          </p:grpSpPr>
          <p:sp>
            <p:nvSpPr>
              <p:cNvPr id="375" name="TextBox 74">
                <a:extLst>
                  <a:ext uri="{FF2B5EF4-FFF2-40B4-BE49-F238E27FC236}">
                    <a16:creationId xmlns:a16="http://schemas.microsoft.com/office/drawing/2014/main" id="{2C5625D6-4207-41E9-BF4F-4E7029030C66}"/>
                  </a:ext>
                </a:extLst>
              </p:cNvPr>
              <p:cNvSpPr txBox="1">
                <a:spLocks noChangeArrowheads="1"/>
              </p:cNvSpPr>
              <p:nvPr/>
            </p:nvSpPr>
            <p:spPr bwMode="auto">
              <a:xfrm>
                <a:off x="5007232" y="2600833"/>
                <a:ext cx="234364"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376" name="Straight Connector 375">
                <a:extLst>
                  <a:ext uri="{FF2B5EF4-FFF2-40B4-BE49-F238E27FC236}">
                    <a16:creationId xmlns:a16="http://schemas.microsoft.com/office/drawing/2014/main" id="{8303AD66-AB89-4CAA-92FB-6FD8CE6DC44D}"/>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 name="Group 346">
              <a:extLst>
                <a:ext uri="{FF2B5EF4-FFF2-40B4-BE49-F238E27FC236}">
                  <a16:creationId xmlns:a16="http://schemas.microsoft.com/office/drawing/2014/main" id="{EEC67ABF-B17F-4231-99F3-5B59DE7EF827}"/>
                </a:ext>
              </a:extLst>
            </p:cNvPr>
            <p:cNvGrpSpPr/>
            <p:nvPr/>
          </p:nvGrpSpPr>
          <p:grpSpPr>
            <a:xfrm>
              <a:off x="4646957" y="4396356"/>
              <a:ext cx="295365" cy="184666"/>
              <a:chOff x="5007230" y="3725091"/>
              <a:chExt cx="350588" cy="278771"/>
            </a:xfrm>
          </p:grpSpPr>
          <p:sp>
            <p:nvSpPr>
              <p:cNvPr id="373" name="TextBox 83">
                <a:extLst>
                  <a:ext uri="{FF2B5EF4-FFF2-40B4-BE49-F238E27FC236}">
                    <a16:creationId xmlns:a16="http://schemas.microsoft.com/office/drawing/2014/main" id="{74B2E193-CFAB-4650-8CAE-2D94375F9636}"/>
                  </a:ext>
                </a:extLst>
              </p:cNvPr>
              <p:cNvSpPr txBox="1">
                <a:spLocks noChangeArrowheads="1"/>
              </p:cNvSpPr>
              <p:nvPr/>
            </p:nvSpPr>
            <p:spPr bwMode="auto">
              <a:xfrm>
                <a:off x="5007230" y="3725091"/>
                <a:ext cx="234367" cy="2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374" name="Straight Connector 373">
                <a:extLst>
                  <a:ext uri="{FF2B5EF4-FFF2-40B4-BE49-F238E27FC236}">
                    <a16:creationId xmlns:a16="http://schemas.microsoft.com/office/drawing/2014/main" id="{05EB6821-B43A-4689-B84C-9DFBB8DF1968}"/>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8" name="Straight Connector 347">
              <a:extLst>
                <a:ext uri="{FF2B5EF4-FFF2-40B4-BE49-F238E27FC236}">
                  <a16:creationId xmlns:a16="http://schemas.microsoft.com/office/drawing/2014/main" id="{F848A5E1-285E-4A75-BFC1-596D236FFF6B}"/>
                </a:ext>
              </a:extLst>
            </p:cNvPr>
            <p:cNvCxnSpPr/>
            <p:nvPr/>
          </p:nvCxnSpPr>
          <p:spPr bwMode="auto">
            <a:xfrm>
              <a:off x="5191610" y="4859137"/>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9" name="Group 348">
              <a:extLst>
                <a:ext uri="{FF2B5EF4-FFF2-40B4-BE49-F238E27FC236}">
                  <a16:creationId xmlns:a16="http://schemas.microsoft.com/office/drawing/2014/main" id="{F52796C1-57AA-4CA5-98D8-D8ED7B9E445D}"/>
                </a:ext>
              </a:extLst>
            </p:cNvPr>
            <p:cNvGrpSpPr/>
            <p:nvPr/>
          </p:nvGrpSpPr>
          <p:grpSpPr>
            <a:xfrm>
              <a:off x="4646981" y="4769152"/>
              <a:ext cx="295365" cy="122328"/>
              <a:chOff x="5007230" y="3931144"/>
              <a:chExt cx="350588" cy="184666"/>
            </a:xfrm>
          </p:grpSpPr>
          <p:sp>
            <p:nvSpPr>
              <p:cNvPr id="371" name="TextBox 85">
                <a:extLst>
                  <a:ext uri="{FF2B5EF4-FFF2-40B4-BE49-F238E27FC236}">
                    <a16:creationId xmlns:a16="http://schemas.microsoft.com/office/drawing/2014/main" id="{380F3400-3E31-4660-8CFE-D9B1FEBE49B3}"/>
                  </a:ext>
                </a:extLst>
              </p:cNvPr>
              <p:cNvSpPr txBox="1">
                <a:spLocks noChangeArrowheads="1"/>
              </p:cNvSpPr>
              <p:nvPr/>
            </p:nvSpPr>
            <p:spPr bwMode="auto">
              <a:xfrm>
                <a:off x="5007230" y="3931144"/>
                <a:ext cx="2343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372" name="Straight Connector 371">
                <a:extLst>
                  <a:ext uri="{FF2B5EF4-FFF2-40B4-BE49-F238E27FC236}">
                    <a16:creationId xmlns:a16="http://schemas.microsoft.com/office/drawing/2014/main" id="{45616A22-686C-4965-B8A0-5F000418E5CE}"/>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0" name="TextBox 17">
              <a:extLst>
                <a:ext uri="{FF2B5EF4-FFF2-40B4-BE49-F238E27FC236}">
                  <a16:creationId xmlns:a16="http://schemas.microsoft.com/office/drawing/2014/main" id="{D1E85878-5049-4A75-A452-0F9DFBB96E02}"/>
                </a:ext>
              </a:extLst>
            </p:cNvPr>
            <p:cNvSpPr txBox="1">
              <a:spLocks noChangeArrowheads="1"/>
            </p:cNvSpPr>
            <p:nvPr/>
          </p:nvSpPr>
          <p:spPr bwMode="auto">
            <a:xfrm>
              <a:off x="5347122" y="4977887"/>
              <a:ext cx="7346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Vehicle</a:t>
              </a:r>
            </a:p>
          </p:txBody>
        </p:sp>
        <p:sp>
          <p:nvSpPr>
            <p:cNvPr id="351" name="Oval 350">
              <a:extLst>
                <a:ext uri="{FF2B5EF4-FFF2-40B4-BE49-F238E27FC236}">
                  <a16:creationId xmlns:a16="http://schemas.microsoft.com/office/drawing/2014/main" id="{24C67C8C-EEC4-48B8-8DE5-7742D66CF17E}"/>
                </a:ext>
              </a:extLst>
            </p:cNvPr>
            <p:cNvSpPr/>
            <p:nvPr/>
          </p:nvSpPr>
          <p:spPr>
            <a:xfrm>
              <a:off x="5606798" y="4537336"/>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115BCEFC-35F6-4E11-B8E9-E5473E4A0C64}"/>
                </a:ext>
              </a:extLst>
            </p:cNvPr>
            <p:cNvSpPr/>
            <p:nvPr/>
          </p:nvSpPr>
          <p:spPr>
            <a:xfrm>
              <a:off x="5679556" y="3654476"/>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FEB947FB-7CEA-47FA-9F24-72FD77C7C50C}"/>
                </a:ext>
              </a:extLst>
            </p:cNvPr>
            <p:cNvSpPr/>
            <p:nvPr/>
          </p:nvSpPr>
          <p:spPr>
            <a:xfrm>
              <a:off x="5724081" y="423639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45AA26D3-91C5-4B96-9519-5DAE82F27283}"/>
                </a:ext>
              </a:extLst>
            </p:cNvPr>
            <p:cNvSpPr/>
            <p:nvPr/>
          </p:nvSpPr>
          <p:spPr>
            <a:xfrm>
              <a:off x="5601741" y="4265709"/>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30006516-5BD5-407A-A808-05AEC20CE1CF}"/>
                </a:ext>
              </a:extLst>
            </p:cNvPr>
            <p:cNvSpPr/>
            <p:nvPr/>
          </p:nvSpPr>
          <p:spPr>
            <a:xfrm>
              <a:off x="5668633" y="4363938"/>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9AC1F073-6E34-47B0-8332-41C837ACA3D0}"/>
                </a:ext>
              </a:extLst>
            </p:cNvPr>
            <p:cNvSpPr/>
            <p:nvPr/>
          </p:nvSpPr>
          <p:spPr>
            <a:xfrm>
              <a:off x="5721304" y="4489952"/>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5B08A95E-E1B3-4C51-A85E-AC14CFF75E36}"/>
                </a:ext>
              </a:extLst>
            </p:cNvPr>
            <p:cNvSpPr/>
            <p:nvPr/>
          </p:nvSpPr>
          <p:spPr>
            <a:xfrm>
              <a:off x="5665705" y="4003383"/>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22EA49B2-0366-47A5-AFAA-282BC0224A20}"/>
                </a:ext>
              </a:extLst>
            </p:cNvPr>
            <p:cNvSpPr/>
            <p:nvPr/>
          </p:nvSpPr>
          <p:spPr>
            <a:xfrm>
              <a:off x="5045982" y="4465477"/>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2995A935-8055-4140-A3A8-676B8630D5DB}"/>
                </a:ext>
              </a:extLst>
            </p:cNvPr>
            <p:cNvSpPr/>
            <p:nvPr/>
          </p:nvSpPr>
          <p:spPr>
            <a:xfrm>
              <a:off x="6211919" y="4572900"/>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DC98B41B-2921-4B6E-A43A-8CAAA5B2FDB8}"/>
                </a:ext>
              </a:extLst>
            </p:cNvPr>
            <p:cNvSpPr/>
            <p:nvPr/>
          </p:nvSpPr>
          <p:spPr>
            <a:xfrm>
              <a:off x="6226302" y="4126769"/>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4902F747-A502-48AF-BE52-D8F45D244E28}"/>
                </a:ext>
              </a:extLst>
            </p:cNvPr>
            <p:cNvSpPr/>
            <p:nvPr/>
          </p:nvSpPr>
          <p:spPr>
            <a:xfrm>
              <a:off x="6177461" y="4041088"/>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64" name="Oval 363">
              <a:extLst>
                <a:ext uri="{FF2B5EF4-FFF2-40B4-BE49-F238E27FC236}">
                  <a16:creationId xmlns:a16="http://schemas.microsoft.com/office/drawing/2014/main" id="{892E8C39-1EF2-463F-98C4-24C14FA92E89}"/>
                </a:ext>
              </a:extLst>
            </p:cNvPr>
            <p:cNvSpPr/>
            <p:nvPr/>
          </p:nvSpPr>
          <p:spPr>
            <a:xfrm>
              <a:off x="6300658" y="4544147"/>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5F4E1771-7940-4696-A625-71D071D0D891}"/>
                </a:ext>
              </a:extLst>
            </p:cNvPr>
            <p:cNvSpPr/>
            <p:nvPr/>
          </p:nvSpPr>
          <p:spPr>
            <a:xfrm>
              <a:off x="6126603" y="4589336"/>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ACB93598-FF9E-41FD-A7AE-96D3D721A744}"/>
                </a:ext>
              </a:extLst>
            </p:cNvPr>
            <p:cNvSpPr/>
            <p:nvPr/>
          </p:nvSpPr>
          <p:spPr>
            <a:xfrm>
              <a:off x="6054866" y="4549576"/>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0E5C88DD-F4DE-47B7-9AE8-7A72042F23D8}"/>
                </a:ext>
              </a:extLst>
            </p:cNvPr>
            <p:cNvSpPr/>
            <p:nvPr/>
          </p:nvSpPr>
          <p:spPr>
            <a:xfrm>
              <a:off x="6173748" y="4477746"/>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12A6305F-B59E-4C1E-AD4C-79479EF31D33}"/>
                </a:ext>
              </a:extLst>
            </p:cNvPr>
            <p:cNvSpPr/>
            <p:nvPr/>
          </p:nvSpPr>
          <p:spPr>
            <a:xfrm>
              <a:off x="6109617" y="4175792"/>
              <a:ext cx="76768" cy="767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199C7384-AC04-4F5C-B71D-CD4D59C301BE}"/>
                </a:ext>
              </a:extLst>
            </p:cNvPr>
            <p:cNvSpPr/>
            <p:nvPr/>
          </p:nvSpPr>
          <p:spPr>
            <a:xfrm>
              <a:off x="5674794" y="3794969"/>
              <a:ext cx="76768" cy="767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3A2281FF-D269-4513-8084-F943E1F7A032}"/>
                </a:ext>
              </a:extLst>
            </p:cNvPr>
            <p:cNvSpPr/>
            <p:nvPr/>
          </p:nvSpPr>
          <p:spPr>
            <a:xfrm>
              <a:off x="5076939" y="4575014"/>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E7E47052-D930-40EF-871A-53A5A3EE9019}"/>
                </a:ext>
              </a:extLst>
            </p:cNvPr>
            <p:cNvSpPr/>
            <p:nvPr/>
          </p:nvSpPr>
          <p:spPr>
            <a:xfrm>
              <a:off x="5115039" y="4541677"/>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AF88BF23-433E-49A7-94CD-DC6745DE74CE}"/>
                </a:ext>
              </a:extLst>
            </p:cNvPr>
            <p:cNvSpPr/>
            <p:nvPr/>
          </p:nvSpPr>
          <p:spPr>
            <a:xfrm>
              <a:off x="5138851" y="4622639"/>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D1732FFD-C8F3-4612-8086-D34660BC4F0E}"/>
                </a:ext>
              </a:extLst>
            </p:cNvPr>
            <p:cNvSpPr/>
            <p:nvPr/>
          </p:nvSpPr>
          <p:spPr>
            <a:xfrm>
              <a:off x="5191610" y="4601337"/>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a:extLst>
                <a:ext uri="{FF2B5EF4-FFF2-40B4-BE49-F238E27FC236}">
                  <a16:creationId xmlns:a16="http://schemas.microsoft.com/office/drawing/2014/main" id="{92BE236B-1250-4128-91DA-88FD3268204A}"/>
                </a:ext>
              </a:extLst>
            </p:cNvPr>
            <p:cNvSpPr/>
            <p:nvPr/>
          </p:nvSpPr>
          <p:spPr>
            <a:xfrm>
              <a:off x="5253151" y="4577395"/>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F86C294E-E471-4F97-A203-90647DCD1977}"/>
                </a:ext>
              </a:extLst>
            </p:cNvPr>
            <p:cNvSpPr/>
            <p:nvPr/>
          </p:nvSpPr>
          <p:spPr>
            <a:xfrm>
              <a:off x="5215051" y="4539295"/>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C479A57F-DEEA-418B-A504-CB8EC1791826}"/>
                </a:ext>
              </a:extLst>
            </p:cNvPr>
            <p:cNvSpPr/>
            <p:nvPr/>
          </p:nvSpPr>
          <p:spPr>
            <a:xfrm>
              <a:off x="5288870" y="4496433"/>
              <a:ext cx="76768" cy="767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a:extLst>
                <a:ext uri="{FF2B5EF4-FFF2-40B4-BE49-F238E27FC236}">
                  <a16:creationId xmlns:a16="http://schemas.microsoft.com/office/drawing/2014/main" id="{8D41EF1B-A7DC-4E93-AC66-1C462D6F9A11}"/>
                </a:ext>
              </a:extLst>
            </p:cNvPr>
            <p:cNvSpPr/>
            <p:nvPr/>
          </p:nvSpPr>
          <p:spPr>
            <a:xfrm>
              <a:off x="6576079" y="4626615"/>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a:extLst>
                <a:ext uri="{FF2B5EF4-FFF2-40B4-BE49-F238E27FC236}">
                  <a16:creationId xmlns:a16="http://schemas.microsoft.com/office/drawing/2014/main" id="{B0BCE49B-BD1C-4854-B1E7-180655166FB1}"/>
                </a:ext>
              </a:extLst>
            </p:cNvPr>
            <p:cNvSpPr/>
            <p:nvPr/>
          </p:nvSpPr>
          <p:spPr>
            <a:xfrm>
              <a:off x="6673710" y="4655190"/>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a:extLst>
                <a:ext uri="{FF2B5EF4-FFF2-40B4-BE49-F238E27FC236}">
                  <a16:creationId xmlns:a16="http://schemas.microsoft.com/office/drawing/2014/main" id="{538655FF-393C-4893-B2E4-269673381626}"/>
                </a:ext>
              </a:extLst>
            </p:cNvPr>
            <p:cNvSpPr/>
            <p:nvPr/>
          </p:nvSpPr>
          <p:spPr>
            <a:xfrm>
              <a:off x="6795154" y="4638521"/>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69D9C486-156D-448A-9963-E275B8692393}"/>
                </a:ext>
              </a:extLst>
            </p:cNvPr>
            <p:cNvSpPr/>
            <p:nvPr/>
          </p:nvSpPr>
          <p:spPr>
            <a:xfrm>
              <a:off x="6673710" y="4505171"/>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C79C14AA-08E0-4748-AF4C-4449E46DDC36}"/>
                </a:ext>
              </a:extLst>
            </p:cNvPr>
            <p:cNvSpPr/>
            <p:nvPr/>
          </p:nvSpPr>
          <p:spPr>
            <a:xfrm>
              <a:off x="6571316" y="4450402"/>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C3B1D02C-AA9C-4969-BCE9-FBA584B19FE1}"/>
                </a:ext>
              </a:extLst>
            </p:cNvPr>
            <p:cNvSpPr/>
            <p:nvPr/>
          </p:nvSpPr>
          <p:spPr>
            <a:xfrm>
              <a:off x="6611798" y="4409921"/>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B9780458-CF4F-4C59-920F-C9343D4569E9}"/>
                </a:ext>
              </a:extLst>
            </p:cNvPr>
            <p:cNvSpPr/>
            <p:nvPr/>
          </p:nvSpPr>
          <p:spPr>
            <a:xfrm>
              <a:off x="6726098" y="4374202"/>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B5344E25-7F9D-4531-B9B0-3E0179060C3B}"/>
                </a:ext>
              </a:extLst>
            </p:cNvPr>
            <p:cNvSpPr/>
            <p:nvPr/>
          </p:nvSpPr>
          <p:spPr>
            <a:xfrm>
              <a:off x="6778485" y="4440877"/>
              <a:ext cx="76768" cy="76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CE35FA6B-8493-4411-86E5-E379AA595A5C}"/>
                </a:ext>
              </a:extLst>
            </p:cNvPr>
            <p:cNvSpPr/>
            <p:nvPr/>
          </p:nvSpPr>
          <p:spPr>
            <a:xfrm>
              <a:off x="7052329" y="4455165"/>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5F7C42FF-4633-4DB7-B5D7-5FABB6661CFA}"/>
                </a:ext>
              </a:extLst>
            </p:cNvPr>
            <p:cNvSpPr/>
            <p:nvPr/>
          </p:nvSpPr>
          <p:spPr>
            <a:xfrm>
              <a:off x="7164248" y="4390871"/>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665890D2-C329-4E5E-A65B-EB6C39796B4D}"/>
                </a:ext>
              </a:extLst>
            </p:cNvPr>
            <p:cNvSpPr/>
            <p:nvPr/>
          </p:nvSpPr>
          <p:spPr>
            <a:xfrm>
              <a:off x="7068998" y="4543271"/>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F27ED52D-C229-4FB5-93DE-C8EC30980F3A}"/>
                </a:ext>
              </a:extLst>
            </p:cNvPr>
            <p:cNvSpPr/>
            <p:nvPr/>
          </p:nvSpPr>
          <p:spPr>
            <a:xfrm>
              <a:off x="7123766" y="4514696"/>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36EA16EE-E4E1-4E1A-B8D4-5855B18DE546}"/>
                </a:ext>
              </a:extLst>
            </p:cNvPr>
            <p:cNvSpPr/>
            <p:nvPr/>
          </p:nvSpPr>
          <p:spPr>
            <a:xfrm>
              <a:off x="7226160" y="4521840"/>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5EB04E61-7F94-448C-A43D-21C5E4C00917}"/>
                </a:ext>
              </a:extLst>
            </p:cNvPr>
            <p:cNvSpPr/>
            <p:nvPr/>
          </p:nvSpPr>
          <p:spPr>
            <a:xfrm>
              <a:off x="7311885" y="4509934"/>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5CE823C5-BBA1-45BB-A824-AB57A01B692E}"/>
                </a:ext>
              </a:extLst>
            </p:cNvPr>
            <p:cNvSpPr/>
            <p:nvPr/>
          </p:nvSpPr>
          <p:spPr>
            <a:xfrm>
              <a:off x="7290454" y="4586134"/>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5F3AD02A-7172-411D-B303-34FB7DFE8D3D}"/>
                </a:ext>
              </a:extLst>
            </p:cNvPr>
            <p:cNvSpPr/>
            <p:nvPr/>
          </p:nvSpPr>
          <p:spPr>
            <a:xfrm>
              <a:off x="7183298" y="4626615"/>
              <a:ext cx="76768" cy="76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071EA2AF-1B9E-49A2-A590-5D6D54813CD5}"/>
                </a:ext>
              </a:extLst>
            </p:cNvPr>
            <p:cNvSpPr/>
            <p:nvPr/>
          </p:nvSpPr>
          <p:spPr>
            <a:xfrm>
              <a:off x="7676216" y="4581371"/>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B9A5F8E1-ABA7-4CDB-ADEC-E2551C350450}"/>
                </a:ext>
              </a:extLst>
            </p:cNvPr>
            <p:cNvSpPr/>
            <p:nvPr/>
          </p:nvSpPr>
          <p:spPr>
            <a:xfrm>
              <a:off x="7797660" y="4548034"/>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21E1B241-0851-45DF-B16D-BE4F120EB67E}"/>
                </a:ext>
              </a:extLst>
            </p:cNvPr>
            <p:cNvSpPr/>
            <p:nvPr/>
          </p:nvSpPr>
          <p:spPr>
            <a:xfrm>
              <a:off x="7738129" y="4457546"/>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4CCF2826-6D47-4939-A343-C20DDACD735F}"/>
                </a:ext>
              </a:extLst>
            </p:cNvPr>
            <p:cNvSpPr/>
            <p:nvPr/>
          </p:nvSpPr>
          <p:spPr>
            <a:xfrm>
              <a:off x="7621448" y="4395634"/>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19B44AC0-D43C-4B5E-A75C-EC5CD52F741A}"/>
                </a:ext>
              </a:extLst>
            </p:cNvPr>
            <p:cNvSpPr/>
            <p:nvPr/>
          </p:nvSpPr>
          <p:spPr>
            <a:xfrm>
              <a:off x="7571441" y="4488502"/>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A9BFCE0A-AEAB-4347-962C-5F0143A928D9}"/>
                </a:ext>
              </a:extLst>
            </p:cNvPr>
            <p:cNvSpPr/>
            <p:nvPr/>
          </p:nvSpPr>
          <p:spPr>
            <a:xfrm>
              <a:off x="7561916" y="4345627"/>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0AFAF8C7-8428-4292-B8E8-7EE644D40C73}"/>
                </a:ext>
              </a:extLst>
            </p:cNvPr>
            <p:cNvSpPr/>
            <p:nvPr/>
          </p:nvSpPr>
          <p:spPr>
            <a:xfrm>
              <a:off x="7676216" y="4183702"/>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66A84DFD-68CE-4E8F-894B-F63CAA222A18}"/>
                </a:ext>
              </a:extLst>
            </p:cNvPr>
            <p:cNvSpPr/>
            <p:nvPr/>
          </p:nvSpPr>
          <p:spPr>
            <a:xfrm>
              <a:off x="7742891" y="4302765"/>
              <a:ext cx="76768" cy="767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5" name="Straight Connector 414">
              <a:extLst>
                <a:ext uri="{FF2B5EF4-FFF2-40B4-BE49-F238E27FC236}">
                  <a16:creationId xmlns:a16="http://schemas.microsoft.com/office/drawing/2014/main" id="{CA1AEF8D-0D4B-461E-9BB8-5B61D966D972}"/>
                </a:ext>
              </a:extLst>
            </p:cNvPr>
            <p:cNvCxnSpPr>
              <a:cxnSpLocks/>
            </p:cNvCxnSpPr>
            <p:nvPr/>
          </p:nvCxnSpPr>
          <p:spPr>
            <a:xfrm>
              <a:off x="6530023" y="4543775"/>
              <a:ext cx="344781" cy="184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056B31F3-8DE8-4F18-9F1D-E88A66C821B7}"/>
                </a:ext>
              </a:extLst>
            </p:cNvPr>
            <p:cNvCxnSpPr>
              <a:cxnSpLocks/>
            </p:cNvCxnSpPr>
            <p:nvPr/>
          </p:nvCxnSpPr>
          <p:spPr>
            <a:xfrm>
              <a:off x="6049010" y="4424712"/>
              <a:ext cx="344781" cy="184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7" name="Group 426">
              <a:extLst>
                <a:ext uri="{FF2B5EF4-FFF2-40B4-BE49-F238E27FC236}">
                  <a16:creationId xmlns:a16="http://schemas.microsoft.com/office/drawing/2014/main" id="{641B1910-5CCF-4B78-B2BE-76A288DC9393}"/>
                </a:ext>
              </a:extLst>
            </p:cNvPr>
            <p:cNvGrpSpPr/>
            <p:nvPr/>
          </p:nvGrpSpPr>
          <p:grpSpPr>
            <a:xfrm>
              <a:off x="6614582" y="4422839"/>
              <a:ext cx="181793" cy="235405"/>
              <a:chOff x="6147480" y="3882977"/>
              <a:chExt cx="181793" cy="647921"/>
            </a:xfrm>
          </p:grpSpPr>
          <p:cxnSp>
            <p:nvCxnSpPr>
              <p:cNvPr id="428" name="Straight Connector 427">
                <a:extLst>
                  <a:ext uri="{FF2B5EF4-FFF2-40B4-BE49-F238E27FC236}">
                    <a16:creationId xmlns:a16="http://schemas.microsoft.com/office/drawing/2014/main" id="{BA06685A-9AE4-4FA6-9861-C1DD06C4B694}"/>
                  </a:ext>
                </a:extLst>
              </p:cNvPr>
              <p:cNvCxnSpPr/>
              <p:nvPr/>
            </p:nvCxnSpPr>
            <p:spPr>
              <a:xfrm>
                <a:off x="6147480" y="3884817"/>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C40EEB8F-1C67-40FF-87E3-7E04586579CF}"/>
                  </a:ext>
                </a:extLst>
              </p:cNvPr>
              <p:cNvCxnSpPr/>
              <p:nvPr/>
            </p:nvCxnSpPr>
            <p:spPr>
              <a:xfrm>
                <a:off x="6238376" y="3882977"/>
                <a:ext cx="0" cy="644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8672DADE-0375-47ED-BF07-BFF82B960347}"/>
                  </a:ext>
                </a:extLst>
              </p:cNvPr>
              <p:cNvCxnSpPr/>
              <p:nvPr/>
            </p:nvCxnSpPr>
            <p:spPr>
              <a:xfrm>
                <a:off x="6147480" y="4530898"/>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9" name="Group 418">
              <a:extLst>
                <a:ext uri="{FF2B5EF4-FFF2-40B4-BE49-F238E27FC236}">
                  <a16:creationId xmlns:a16="http://schemas.microsoft.com/office/drawing/2014/main" id="{85B3598D-AEAA-475F-8D6E-80EA12130D85}"/>
                </a:ext>
              </a:extLst>
            </p:cNvPr>
            <p:cNvGrpSpPr/>
            <p:nvPr/>
          </p:nvGrpSpPr>
          <p:grpSpPr>
            <a:xfrm>
              <a:off x="5118618" y="4542750"/>
              <a:ext cx="181793" cy="110386"/>
              <a:chOff x="6147480" y="547626"/>
              <a:chExt cx="181793" cy="110386"/>
            </a:xfrm>
          </p:grpSpPr>
          <p:cxnSp>
            <p:nvCxnSpPr>
              <p:cNvPr id="422" name="Straight Connector 421">
                <a:extLst>
                  <a:ext uri="{FF2B5EF4-FFF2-40B4-BE49-F238E27FC236}">
                    <a16:creationId xmlns:a16="http://schemas.microsoft.com/office/drawing/2014/main" id="{DACF418E-EB1E-4498-B8AA-181D00E7AE08}"/>
                  </a:ext>
                </a:extLst>
              </p:cNvPr>
              <p:cNvCxnSpPr/>
              <p:nvPr/>
            </p:nvCxnSpPr>
            <p:spPr>
              <a:xfrm>
                <a:off x="6147480" y="658012"/>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A956B229-C9D3-462B-9763-70D0D3CEA7BC}"/>
                  </a:ext>
                </a:extLst>
              </p:cNvPr>
              <p:cNvCxnSpPr/>
              <p:nvPr/>
            </p:nvCxnSpPr>
            <p:spPr>
              <a:xfrm>
                <a:off x="6147480" y="547886"/>
                <a:ext cx="1817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3E98F7F7-FBBE-45F4-9D83-4885BDA31EBB}"/>
                  </a:ext>
                </a:extLst>
              </p:cNvPr>
              <p:cNvCxnSpPr/>
              <p:nvPr/>
            </p:nvCxnSpPr>
            <p:spPr>
              <a:xfrm>
                <a:off x="6238376" y="547626"/>
                <a:ext cx="0"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5" name="Straight Connector 444">
              <a:extLst>
                <a:ext uri="{FF2B5EF4-FFF2-40B4-BE49-F238E27FC236}">
                  <a16:creationId xmlns:a16="http://schemas.microsoft.com/office/drawing/2014/main" id="{CBF46740-427A-4511-A4EF-F76E6F8AFF4C}"/>
                </a:ext>
              </a:extLst>
            </p:cNvPr>
            <p:cNvCxnSpPr/>
            <p:nvPr/>
          </p:nvCxnSpPr>
          <p:spPr bwMode="auto">
            <a:xfrm>
              <a:off x="5713178" y="485682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1220E3D1-7593-45F5-AEE7-C9CBECA66E98}"/>
                </a:ext>
              </a:extLst>
            </p:cNvPr>
            <p:cNvCxnSpPr/>
            <p:nvPr/>
          </p:nvCxnSpPr>
          <p:spPr bwMode="auto">
            <a:xfrm>
              <a:off x="6702413" y="485682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F5C96EF9-D276-4189-B58F-5E1A6F9EDC4D}"/>
                </a:ext>
              </a:extLst>
            </p:cNvPr>
            <p:cNvCxnSpPr/>
            <p:nvPr/>
          </p:nvCxnSpPr>
          <p:spPr bwMode="auto">
            <a:xfrm>
              <a:off x="7200534" y="485682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2D361F01-CA2D-4A7E-BBD5-5B0EFEB84B68}"/>
                </a:ext>
              </a:extLst>
            </p:cNvPr>
            <p:cNvCxnSpPr/>
            <p:nvPr/>
          </p:nvCxnSpPr>
          <p:spPr bwMode="auto">
            <a:xfrm>
              <a:off x="7714600" y="4856825"/>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TextBox 17">
              <a:extLst>
                <a:ext uri="{FF2B5EF4-FFF2-40B4-BE49-F238E27FC236}">
                  <a16:creationId xmlns:a16="http://schemas.microsoft.com/office/drawing/2014/main" id="{2E4A6A8B-BC05-4A12-B8F9-9417C533646E}"/>
                </a:ext>
              </a:extLst>
            </p:cNvPr>
            <p:cNvSpPr txBox="1">
              <a:spLocks noChangeArrowheads="1"/>
            </p:cNvSpPr>
            <p:nvPr/>
          </p:nvSpPr>
          <p:spPr bwMode="auto">
            <a:xfrm>
              <a:off x="5852128" y="4977887"/>
              <a:ext cx="73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OCA</a:t>
              </a:r>
              <a:b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
          <p:nvSpPr>
            <p:cNvPr id="450" name="TextBox 17">
              <a:extLst>
                <a:ext uri="{FF2B5EF4-FFF2-40B4-BE49-F238E27FC236}">
                  <a16:creationId xmlns:a16="http://schemas.microsoft.com/office/drawing/2014/main" id="{600D822E-3F83-4E46-BE4D-1C06B56837A0}"/>
                </a:ext>
              </a:extLst>
            </p:cNvPr>
            <p:cNvSpPr txBox="1">
              <a:spLocks noChangeArrowheads="1"/>
            </p:cNvSpPr>
            <p:nvPr/>
          </p:nvSpPr>
          <p:spPr bwMode="auto">
            <a:xfrm>
              <a:off x="6455949" y="4977887"/>
              <a:ext cx="465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451" name="TextBox 17">
              <a:extLst>
                <a:ext uri="{FF2B5EF4-FFF2-40B4-BE49-F238E27FC236}">
                  <a16:creationId xmlns:a16="http://schemas.microsoft.com/office/drawing/2014/main" id="{16EEF064-69F7-4E47-A4A8-5EEF77072D23}"/>
                </a:ext>
              </a:extLst>
            </p:cNvPr>
            <p:cNvSpPr txBox="1">
              <a:spLocks noChangeArrowheads="1"/>
            </p:cNvSpPr>
            <p:nvPr/>
          </p:nvSpPr>
          <p:spPr bwMode="auto">
            <a:xfrm>
              <a:off x="6472234" y="4977887"/>
              <a:ext cx="1481148"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lang="en-GB" altLang="en-US" sz="1200" dirty="0">
                <a:solidFill>
                  <a:srgbClr val="000000"/>
                </a:solidFill>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SGM-1019 mg/kg bid</a:t>
              </a:r>
            </a:p>
          </p:txBody>
        </p:sp>
        <p:sp>
          <p:nvSpPr>
            <p:cNvPr id="452" name="TextBox 17">
              <a:extLst>
                <a:ext uri="{FF2B5EF4-FFF2-40B4-BE49-F238E27FC236}">
                  <a16:creationId xmlns:a16="http://schemas.microsoft.com/office/drawing/2014/main" id="{4F444EB8-C3F9-42D3-82AD-AE887CB2ADC0}"/>
                </a:ext>
              </a:extLst>
            </p:cNvPr>
            <p:cNvSpPr txBox="1">
              <a:spLocks noChangeArrowheads="1"/>
            </p:cNvSpPr>
            <p:nvPr/>
          </p:nvSpPr>
          <p:spPr bwMode="auto">
            <a:xfrm>
              <a:off x="7475453" y="4977887"/>
              <a:ext cx="465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cxnSp>
          <p:nvCxnSpPr>
            <p:cNvPr id="207" name="Straight Connector 206">
              <a:extLst>
                <a:ext uri="{FF2B5EF4-FFF2-40B4-BE49-F238E27FC236}">
                  <a16:creationId xmlns:a16="http://schemas.microsoft.com/office/drawing/2014/main" id="{E5631390-169B-4E3A-AC23-10FB03278343}"/>
                </a:ext>
              </a:extLst>
            </p:cNvPr>
            <p:cNvCxnSpPr>
              <a:cxnSpLocks/>
            </p:cNvCxnSpPr>
            <p:nvPr/>
          </p:nvCxnSpPr>
          <p:spPr>
            <a:xfrm flipV="1">
              <a:off x="6551074" y="5184775"/>
              <a:ext cx="1300137" cy="2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C893C7F-FE43-4F1D-975B-7886C29703FE}"/>
                </a:ext>
              </a:extLst>
            </p:cNvPr>
            <p:cNvCxnSpPr/>
            <p:nvPr/>
          </p:nvCxnSpPr>
          <p:spPr>
            <a:xfrm>
              <a:off x="5543275" y="3403121"/>
              <a:ext cx="2527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6C3B47D3-3264-4F76-9740-3031EF0D3F15}"/>
                </a:ext>
              </a:extLst>
            </p:cNvPr>
            <p:cNvSpPr txBox="1"/>
            <p:nvPr/>
          </p:nvSpPr>
          <p:spPr>
            <a:xfrm>
              <a:off x="5915830" y="3124256"/>
              <a:ext cx="1707129" cy="276999"/>
            </a:xfrm>
            <a:prstGeom prst="rect">
              <a:avLst/>
            </a:prstGeom>
            <a:noFill/>
          </p:spPr>
          <p:txBody>
            <a:bodyPr wrap="square" rtlCol="0">
              <a:spAutoFit/>
            </a:bodyPr>
            <a:lstStyle/>
            <a:p>
              <a:pPr algn="ctr"/>
              <a:r>
                <a:rPr lang="en-US" sz="1200" dirty="0"/>
                <a:t>CCl</a:t>
              </a:r>
              <a:r>
                <a:rPr lang="en-US" sz="1200" baseline="-25000" dirty="0"/>
                <a:t>4</a:t>
              </a:r>
              <a:r>
                <a:rPr lang="en-US" sz="1200" dirty="0"/>
                <a:t>-treated animals</a:t>
              </a:r>
            </a:p>
          </p:txBody>
        </p:sp>
      </p:grpSp>
      <p:sp>
        <p:nvSpPr>
          <p:cNvPr id="453" name="TextBox 452">
            <a:extLst>
              <a:ext uri="{FF2B5EF4-FFF2-40B4-BE49-F238E27FC236}">
                <a16:creationId xmlns:a16="http://schemas.microsoft.com/office/drawing/2014/main" id="{4D8BF4E4-CE8A-4FE1-B490-4D635C7811E8}"/>
              </a:ext>
            </a:extLst>
          </p:cNvPr>
          <p:cNvSpPr txBox="1"/>
          <p:nvPr/>
        </p:nvSpPr>
        <p:spPr>
          <a:xfrm>
            <a:off x="6521282" y="3391752"/>
            <a:ext cx="332986" cy="246221"/>
          </a:xfrm>
          <a:prstGeom prst="rect">
            <a:avLst/>
          </a:prstGeom>
          <a:noFill/>
        </p:spPr>
        <p:txBody>
          <a:bodyPr wrap="square" rtlCol="0">
            <a:spAutoFit/>
          </a:bodyPr>
          <a:lstStyle/>
          <a:p>
            <a:pPr algn="ctr"/>
            <a:r>
              <a:rPr lang="en-US" sz="1000" dirty="0"/>
              <a:t>†</a:t>
            </a:r>
          </a:p>
        </p:txBody>
      </p:sp>
      <p:sp>
        <p:nvSpPr>
          <p:cNvPr id="455" name="TextBox 454">
            <a:extLst>
              <a:ext uri="{FF2B5EF4-FFF2-40B4-BE49-F238E27FC236}">
                <a16:creationId xmlns:a16="http://schemas.microsoft.com/office/drawing/2014/main" id="{17B68CDF-D53B-4F73-AAC4-A600B4C801DB}"/>
              </a:ext>
            </a:extLst>
          </p:cNvPr>
          <p:cNvSpPr txBox="1"/>
          <p:nvPr/>
        </p:nvSpPr>
        <p:spPr>
          <a:xfrm>
            <a:off x="7007068" y="3391752"/>
            <a:ext cx="332986" cy="246221"/>
          </a:xfrm>
          <a:prstGeom prst="rect">
            <a:avLst/>
          </a:prstGeom>
          <a:noFill/>
        </p:spPr>
        <p:txBody>
          <a:bodyPr wrap="square" rtlCol="0">
            <a:spAutoFit/>
          </a:bodyPr>
          <a:lstStyle/>
          <a:p>
            <a:pPr algn="ctr"/>
            <a:r>
              <a:rPr lang="en-US" sz="1000" dirty="0"/>
              <a:t>†</a:t>
            </a:r>
          </a:p>
        </p:txBody>
      </p:sp>
    </p:spTree>
    <p:extLst>
      <p:ext uri="{BB962C8B-B14F-4D97-AF65-F5344CB8AC3E}">
        <p14:creationId xmlns:p14="http://schemas.microsoft.com/office/powerpoint/2010/main" val="85639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2. NAFLD – other aspects of disease</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049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Feasibility and effectiveness of </a:t>
            </a:r>
            <a:r>
              <a:rPr lang="it-IT" dirty="0"/>
              <a:t>web-based vs. standard counselling programmes for NAFLD</a:t>
            </a:r>
            <a:endParaRPr lang="en-GB"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*Funded by FP7-HEALTH 2009-13 241762 contract; </a:t>
            </a:r>
            <a:r>
              <a:rPr lang="en-GB" baseline="30000" dirty="0">
                <a:solidFill>
                  <a:prstClr val="black"/>
                </a:solidFill>
              </a:rPr>
              <a:t>†</a:t>
            </a:r>
            <a:r>
              <a:rPr lang="en-GB" dirty="0">
                <a:solidFill>
                  <a:prstClr val="black"/>
                </a:solidFill>
              </a:rPr>
              <a:t>Associated with improvement in NAFLD histology in other studies</a:t>
            </a:r>
            <a:endParaRPr lang="en-GB" dirty="0"/>
          </a:p>
          <a:p>
            <a:r>
              <a:rPr lang="en-US" dirty="0" err="1"/>
              <a:t>Mazzotti</a:t>
            </a:r>
            <a:r>
              <a:rPr lang="en-GB" dirty="0"/>
              <a:t> A, et al. ILC 2018, PS-112</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087673"/>
            <a:ext cx="4828750" cy="2078648"/>
          </a:xfrm>
        </p:spPr>
        <p:txBody>
          <a:bodyPr>
            <a:noAutofit/>
          </a:bodyPr>
          <a:lstStyle/>
          <a:p>
            <a:pPr marL="0" indent="0">
              <a:buNone/>
            </a:pPr>
            <a:r>
              <a:rPr lang="en-GB" sz="1400" b="1" dirty="0"/>
              <a:t>Methods </a:t>
            </a:r>
          </a:p>
          <a:p>
            <a:pPr marL="268288" indent="-268288">
              <a:spcBef>
                <a:spcPts val="0"/>
              </a:spcBef>
            </a:pPr>
            <a:r>
              <a:rPr lang="en-GB" sz="1400" dirty="0"/>
              <a:t>Multidisciplinary, 5-week, group-based lifestyle modification programme aimed at healthy diet and habitual physical activity (Italy, 2010 to 2015)* </a:t>
            </a:r>
          </a:p>
          <a:p>
            <a:pPr marL="268288" indent="-268288"/>
            <a:r>
              <a:rPr lang="en-GB" sz="1400" dirty="0"/>
              <a:t>716 patients with NAFLD </a:t>
            </a:r>
          </a:p>
          <a:p>
            <a:pPr marL="268288" indent="-268288"/>
            <a:r>
              <a:rPr lang="en-GB" sz="1400" dirty="0"/>
              <a:t>Equal treatment provided for comorbidities, </a:t>
            </a:r>
            <a:br>
              <a:rPr lang="en-GB" sz="1400" dirty="0"/>
            </a:br>
            <a:r>
              <a:rPr lang="en-GB" sz="1400" dirty="0"/>
              <a:t>but no specific therapy for liver disease</a:t>
            </a:r>
          </a:p>
          <a:p>
            <a:pPr marL="268288" indent="-268288"/>
            <a:r>
              <a:rPr lang="en-GB" sz="1400" dirty="0"/>
              <a:t>Routine observations every 6 months</a:t>
            </a:r>
          </a:p>
        </p:txBody>
      </p:sp>
      <p:sp>
        <p:nvSpPr>
          <p:cNvPr id="3" name="CasellaDiTesto 2"/>
          <p:cNvSpPr txBox="1"/>
          <p:nvPr/>
        </p:nvSpPr>
        <p:spPr>
          <a:xfrm>
            <a:off x="319315" y="3020528"/>
            <a:ext cx="4615358" cy="33393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336"/>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Results </a:t>
            </a:r>
          </a:p>
          <a:p>
            <a:pPr marL="268288" indent="-268288">
              <a:buClr>
                <a:schemeClr val="tx2"/>
              </a:buClr>
              <a:buFont typeface="Arial" panose="020B0604020202020204" pitchFamily="34" charset="0"/>
              <a:buChar char="•"/>
              <a:defRPr/>
            </a:pPr>
            <a:r>
              <a:rPr lang="en-GB" sz="1400" dirty="0"/>
              <a:t>Baseline: Mean ± SD age, 52 ± 13; similar BMI </a:t>
            </a:r>
            <a:br>
              <a:rPr lang="en-GB" sz="1400" dirty="0"/>
            </a:br>
            <a:r>
              <a:rPr lang="en-GB" sz="1400" dirty="0"/>
              <a:t>(33 kg/m</a:t>
            </a:r>
            <a:r>
              <a:rPr lang="en-GB" sz="1400" baseline="30000" dirty="0"/>
              <a:t>2</a:t>
            </a:r>
            <a:r>
              <a:rPr lang="en-GB" sz="1400" dirty="0"/>
              <a:t>); more males (67% vs. 45%), younger </a:t>
            </a:r>
            <a:br>
              <a:rPr lang="en-GB" sz="1400" dirty="0"/>
            </a:br>
            <a:r>
              <a:rPr lang="en-GB" sz="1400" dirty="0"/>
              <a:t>age and higher education in WC</a:t>
            </a:r>
            <a:endParaRPr lang="en-GB" sz="1400" dirty="0">
              <a:solidFill>
                <a:prstClr val="black"/>
              </a:solidFill>
              <a:latin typeface="Arial"/>
            </a:endParaRPr>
          </a:p>
          <a:p>
            <a:pPr marL="268288" lvl="0" indent="-268288">
              <a:spcBef>
                <a:spcPts val="336"/>
              </a:spcBef>
              <a:buClr>
                <a:schemeClr val="tx2"/>
              </a:buClr>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Attrition higher in WC (OR 2.46)</a:t>
            </a:r>
          </a:p>
          <a:p>
            <a:pPr marL="268288" lvl="0" indent="-268288">
              <a:spcBef>
                <a:spcPts val="336"/>
              </a:spcBef>
              <a:buClr>
                <a:schemeClr val="tx2"/>
              </a:buClr>
              <a:buFont typeface="Arial" panose="020B0604020202020204" pitchFamily="34" charset="0"/>
              <a:buChar char="•"/>
              <a:defRPr/>
            </a:pPr>
            <a:r>
              <a:rPr lang="en-GB" sz="1400" b="1" dirty="0">
                <a:solidFill>
                  <a:prstClr val="black"/>
                </a:solidFill>
              </a:rPr>
              <a:t>Primary outcome:</a:t>
            </a:r>
            <a:r>
              <a:rPr lang="en-GB" sz="1400" dirty="0">
                <a:solidFill>
                  <a:prstClr val="black"/>
                </a:solidFill>
              </a:rPr>
              <a:t> 10% weight loss target</a:t>
            </a:r>
            <a:r>
              <a:rPr lang="en-GB" sz="1400" baseline="30000" dirty="0">
                <a:solidFill>
                  <a:prstClr val="black"/>
                </a:solidFill>
              </a:rPr>
              <a:t>†</a:t>
            </a:r>
            <a:r>
              <a:rPr lang="en-GB" sz="1400" dirty="0">
                <a:solidFill>
                  <a:prstClr val="black"/>
                </a:solidFill>
              </a:rPr>
              <a:t> achieved in WC 8.6% </a:t>
            </a:r>
            <a:r>
              <a:rPr lang="en-GB" sz="1400" dirty="0" err="1">
                <a:solidFill>
                  <a:prstClr val="black"/>
                </a:solidFill>
              </a:rPr>
              <a:t>v.s</a:t>
            </a:r>
            <a:r>
              <a:rPr lang="en-GB" sz="1400" dirty="0">
                <a:solidFill>
                  <a:prstClr val="black"/>
                </a:solidFill>
              </a:rPr>
              <a:t> GC 10% (NS; ITT)</a:t>
            </a:r>
          </a:p>
          <a:p>
            <a:pPr marL="268288" lvl="0" indent="-268288">
              <a:spcBef>
                <a:spcPts val="336"/>
              </a:spcBef>
              <a:buClr>
                <a:schemeClr val="tx2"/>
              </a:buClr>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BMI decreased similarly; weight loss accompanied </a:t>
            </a:r>
            <a:br>
              <a:rPr kumimoji="0" lang="en-GB" sz="1400" b="0" i="0" u="none" strike="noStrike" kern="1200" cap="none" spc="0" normalizeH="0" baseline="0" noProof="0" dirty="0">
                <a:ln>
                  <a:noFill/>
                </a:ln>
                <a:solidFill>
                  <a:prstClr val="black"/>
                </a:solidFill>
                <a:effectLst/>
                <a:uLnTx/>
                <a:uFillTx/>
                <a:latin typeface="Arial"/>
                <a:ea typeface="+mn-ea"/>
                <a:cs typeface="+mn-cs"/>
              </a:rPr>
            </a:br>
            <a:r>
              <a:rPr kumimoji="0" lang="en-GB" sz="1400" b="0" i="0" u="none" strike="noStrike" kern="1200" cap="none" spc="0" normalizeH="0" baseline="0" noProof="0" dirty="0">
                <a:ln>
                  <a:noFill/>
                </a:ln>
                <a:solidFill>
                  <a:prstClr val="black"/>
                </a:solidFill>
                <a:effectLst/>
                <a:uLnTx/>
                <a:uFillTx/>
                <a:latin typeface="Arial"/>
                <a:ea typeface="+mn-ea"/>
                <a:cs typeface="+mn-cs"/>
              </a:rPr>
              <a:t>by </a:t>
            </a:r>
            <a:r>
              <a:rPr kumimoji="0" lang="en-GB" sz="14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a:t>
            </a:r>
            <a:r>
              <a:rPr kumimoji="0" lang="en-GB" sz="1400" b="0" i="0" u="none" strike="noStrike" kern="1200" cap="none" spc="0" normalizeH="0" baseline="0" noProof="0" dirty="0">
                <a:ln>
                  <a:noFill/>
                </a:ln>
                <a:solidFill>
                  <a:prstClr val="black"/>
                </a:solidFill>
                <a:effectLst/>
                <a:uLnTx/>
                <a:uFillTx/>
                <a:latin typeface="Arial"/>
                <a:ea typeface="+mn-ea"/>
                <a:cs typeface="+mn-cs"/>
              </a:rPr>
              <a:t> </a:t>
            </a:r>
            <a:r>
              <a:rPr kumimoji="0" lang="en-US" sz="1400" b="0" i="0" u="none" strike="noStrike" kern="1200" cap="none" spc="0" normalizeH="0" baseline="0" noProof="0" dirty="0">
                <a:ln>
                  <a:noFill/>
                </a:ln>
                <a:solidFill>
                  <a:prstClr val="black"/>
                </a:solidFill>
                <a:effectLst/>
                <a:uLnTx/>
                <a:uFillTx/>
                <a:latin typeface="Arial"/>
                <a:ea typeface="+mn-ea"/>
                <a:cs typeface="+mn-cs"/>
              </a:rPr>
              <a:t>calorie intake and </a:t>
            </a:r>
            <a:r>
              <a:rPr lang="en-US" sz="1400" dirty="0">
                <a:solidFill>
                  <a:prstClr val="black"/>
                </a:solidFill>
                <a:sym typeface="Wingdings" panose="05000000000000000000" pitchFamily="2" charset="2"/>
              </a:rPr>
              <a:t></a:t>
            </a:r>
            <a:r>
              <a:rPr kumimoji="0" lang="en-US" sz="1400" b="0" i="0" u="none" strike="noStrike" kern="1200" cap="none" spc="0" normalizeH="0" baseline="0" noProof="0" dirty="0">
                <a:ln>
                  <a:noFill/>
                </a:ln>
                <a:solidFill>
                  <a:prstClr val="black"/>
                </a:solidFill>
                <a:effectLst/>
                <a:uLnTx/>
                <a:uFillTx/>
                <a:latin typeface="Arial"/>
                <a:ea typeface="+mn-ea"/>
                <a:cs typeface="+mn-cs"/>
              </a:rPr>
              <a:t> physical activity</a:t>
            </a:r>
            <a:endParaRPr lang="en-US" sz="1400" dirty="0">
              <a:solidFill>
                <a:prstClr val="black"/>
              </a:solidFill>
              <a:latin typeface="Arial"/>
            </a:endParaRPr>
          </a:p>
          <a:p>
            <a:pPr marL="268288" lvl="0" indent="-268288">
              <a:spcBef>
                <a:spcPts val="336"/>
              </a:spcBef>
              <a:buClr>
                <a:schemeClr val="tx2"/>
              </a:buClr>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Liver enzymes and surrogate markers of steatosis and fibrosis </a:t>
            </a:r>
            <a:r>
              <a:rPr lang="en-US" sz="1400" dirty="0">
                <a:solidFill>
                  <a:prstClr val="black"/>
                </a:solidFill>
              </a:rPr>
              <a:t>improved similarly in </a:t>
            </a:r>
            <a:r>
              <a:rPr kumimoji="0" lang="en-US" sz="1400" b="0" i="0" u="none" strike="noStrike" kern="1200" cap="none" spc="0" normalizeH="0" baseline="0" noProof="0" dirty="0">
                <a:ln>
                  <a:noFill/>
                </a:ln>
                <a:solidFill>
                  <a:prstClr val="black"/>
                </a:solidFill>
                <a:effectLst/>
                <a:uLnTx/>
                <a:uFillTx/>
                <a:latin typeface="Arial"/>
                <a:ea typeface="+mn-ea"/>
                <a:cs typeface="+mn-cs"/>
              </a:rPr>
              <a:t>both groups </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Conclusion: </a:t>
            </a:r>
            <a:r>
              <a:rPr kumimoji="0" lang="en-US" sz="1400" b="0" i="0" u="none" strike="noStrike" kern="1200" cap="none" spc="0" normalizeH="0" baseline="0" noProof="0" dirty="0">
                <a:ln>
                  <a:noFill/>
                </a:ln>
                <a:solidFill>
                  <a:prstClr val="black"/>
                </a:solidFill>
                <a:effectLst/>
                <a:uLnTx/>
                <a:uFillTx/>
                <a:latin typeface="Arial"/>
                <a:ea typeface="+mn-ea"/>
                <a:cs typeface="+mn-cs"/>
              </a:rPr>
              <a:t>Structured web-based intervention as effective as group-counselling in achieving </a:t>
            </a:r>
            <a:r>
              <a:rPr kumimoji="0" lang="en-GB" sz="1400" b="0" i="0" u="none" strike="noStrike" kern="1200" cap="none" spc="0" normalizeH="0" baseline="0" noProof="0" dirty="0">
                <a:ln>
                  <a:noFill/>
                </a:ln>
                <a:solidFill>
                  <a:prstClr val="black"/>
                </a:solidFill>
                <a:effectLst/>
                <a:uLnTx/>
                <a:uFillTx/>
                <a:latin typeface="Arial"/>
                <a:ea typeface="+mn-ea"/>
                <a:cs typeface="+mn-cs"/>
              </a:rPr>
              <a:t>10% weight loss in </a:t>
            </a:r>
            <a:r>
              <a:rPr kumimoji="0" lang="en-GB" sz="1400" b="0" i="0" u="sng" strike="noStrike" kern="1200" cap="none" spc="0" normalizeH="0" baseline="0" noProof="0" dirty="0">
                <a:ln>
                  <a:noFill/>
                </a:ln>
                <a:solidFill>
                  <a:prstClr val="black"/>
                </a:solidFill>
                <a:effectLst/>
                <a:uLnTx/>
                <a:uFillTx/>
                <a:latin typeface="Arial"/>
                <a:ea typeface="+mn-ea"/>
                <a:cs typeface="+mn-cs"/>
              </a:rPr>
              <a:t>motivated patients</a:t>
            </a:r>
            <a:endParaRPr kumimoji="0" lang="it-IT"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7877453B-1EED-4BAC-AE2A-31CD2F8C8AEA}"/>
              </a:ext>
            </a:extLst>
          </p:cNvPr>
          <p:cNvSpPr/>
          <p:nvPr/>
        </p:nvSpPr>
        <p:spPr>
          <a:xfrm>
            <a:off x="4832896" y="1320486"/>
            <a:ext cx="3890014" cy="1711069"/>
          </a:xfrm>
          <a:prstGeom prst="roundRect">
            <a:avLst>
              <a:gd name="adj" fmla="val 5757"/>
            </a:avLst>
          </a:prstGeom>
          <a:ln>
            <a:solidFill>
              <a:schemeClr val="accent1"/>
            </a:solidFill>
          </a:ln>
        </p:spPr>
        <p:txBody>
          <a:bodyPr wrap="square" lIns="36000" tIns="36000" rIns="36000" bIns="36000">
            <a:noAutofit/>
          </a:bodyPr>
          <a:lstStyle/>
          <a:p>
            <a:pPr marL="171450" indent="-171450">
              <a:buFont typeface="Arial" panose="020B0604020202020204" pitchFamily="34" charset="0"/>
              <a:buChar char="•"/>
            </a:pPr>
            <a:r>
              <a:rPr lang="en-GB" sz="1400" b="1" dirty="0">
                <a:solidFill>
                  <a:schemeClr val="tx2"/>
                </a:solidFill>
              </a:rPr>
              <a:t>Standard programme </a:t>
            </a:r>
            <a:r>
              <a:rPr lang="en-GB" sz="1400" dirty="0"/>
              <a:t>(</a:t>
            </a:r>
            <a:r>
              <a:rPr lang="en-GB" sz="1400" b="1" dirty="0"/>
              <a:t>Group Cohort, GC</a:t>
            </a:r>
            <a:r>
              <a:rPr lang="en-GB" sz="1400" dirty="0"/>
              <a:t>) </a:t>
            </a:r>
            <a:r>
              <a:rPr lang="en-GB" sz="1200" dirty="0"/>
              <a:t>(N=438; completed within 3 months) </a:t>
            </a:r>
          </a:p>
          <a:p>
            <a:pPr marL="171450" indent="-171450">
              <a:spcBef>
                <a:spcPts val="600"/>
              </a:spcBef>
              <a:buFont typeface="Arial" panose="020B0604020202020204" pitchFamily="34" charset="0"/>
              <a:buChar char="•"/>
            </a:pPr>
            <a:r>
              <a:rPr lang="en-GB" sz="1400" b="1" dirty="0">
                <a:solidFill>
                  <a:schemeClr val="tx2"/>
                </a:solidFill>
              </a:rPr>
              <a:t>Web-based intervention</a:t>
            </a:r>
            <a:r>
              <a:rPr lang="en-GB" sz="1400" dirty="0"/>
              <a:t> (</a:t>
            </a:r>
            <a:r>
              <a:rPr lang="en-GB" sz="1400" b="1" dirty="0"/>
              <a:t>Web Cohort, WC</a:t>
            </a:r>
            <a:r>
              <a:rPr lang="en-GB" sz="1400" dirty="0"/>
              <a:t>) </a:t>
            </a:r>
            <a:r>
              <a:rPr lang="en-GB" sz="1200" dirty="0"/>
              <a:t>(N=278; designed for people who could not enter GC because of logistical, job or time constraints; included 5 modules with interactive games, offline contact with centre, and questionnaires to investigate motivation, competence, and learning)</a:t>
            </a:r>
          </a:p>
        </p:txBody>
      </p:sp>
      <p:grpSp>
        <p:nvGrpSpPr>
          <p:cNvPr id="55" name="Group 54">
            <a:extLst>
              <a:ext uri="{FF2B5EF4-FFF2-40B4-BE49-F238E27FC236}">
                <a16:creationId xmlns:a16="http://schemas.microsoft.com/office/drawing/2014/main" id="{1AB1C4F9-8AB4-4434-BC32-8833B67B012F}"/>
              </a:ext>
            </a:extLst>
          </p:cNvPr>
          <p:cNvGrpSpPr/>
          <p:nvPr/>
        </p:nvGrpSpPr>
        <p:grpSpPr>
          <a:xfrm>
            <a:off x="5148064" y="3303269"/>
            <a:ext cx="3897172" cy="2408049"/>
            <a:chOff x="5179514" y="3576092"/>
            <a:chExt cx="3897172" cy="2408049"/>
          </a:xfrm>
        </p:grpSpPr>
        <p:sp>
          <p:nvSpPr>
            <p:cNvPr id="13" name="TextBox 12">
              <a:extLst>
                <a:ext uri="{FF2B5EF4-FFF2-40B4-BE49-F238E27FC236}">
                  <a16:creationId xmlns:a16="http://schemas.microsoft.com/office/drawing/2014/main" id="{64180890-A8A5-4ACA-94BF-1B646E848571}"/>
                </a:ext>
              </a:extLst>
            </p:cNvPr>
            <p:cNvSpPr txBox="1"/>
            <p:nvPr/>
          </p:nvSpPr>
          <p:spPr>
            <a:xfrm>
              <a:off x="8226936" y="5416280"/>
              <a:ext cx="685229" cy="276999"/>
            </a:xfrm>
            <a:prstGeom prst="rect">
              <a:avLst/>
            </a:prstGeom>
            <a:noFill/>
          </p:spPr>
          <p:txBody>
            <a:bodyPr wrap="square" rtlCol="0">
              <a:spAutoFit/>
            </a:bodyPr>
            <a:lstStyle/>
            <a:p>
              <a:r>
                <a:rPr lang="en-US" sz="1200" dirty="0"/>
                <a:t>Months</a:t>
              </a:r>
            </a:p>
          </p:txBody>
        </p:sp>
        <p:sp>
          <p:nvSpPr>
            <p:cNvPr id="14" name="TextBox 13">
              <a:extLst>
                <a:ext uri="{FF2B5EF4-FFF2-40B4-BE49-F238E27FC236}">
                  <a16:creationId xmlns:a16="http://schemas.microsoft.com/office/drawing/2014/main" id="{D6D8EC84-ED75-4431-BBA9-9D2EF8990E0E}"/>
                </a:ext>
              </a:extLst>
            </p:cNvPr>
            <p:cNvSpPr txBox="1"/>
            <p:nvPr/>
          </p:nvSpPr>
          <p:spPr>
            <a:xfrm>
              <a:off x="6689912" y="3883496"/>
              <a:ext cx="2386774" cy="461665"/>
            </a:xfrm>
            <a:prstGeom prst="rect">
              <a:avLst/>
            </a:prstGeom>
            <a:noFill/>
          </p:spPr>
          <p:txBody>
            <a:bodyPr wrap="square" rtlCol="0">
              <a:spAutoFit/>
            </a:bodyPr>
            <a:lstStyle/>
            <a:p>
              <a:pPr>
                <a:tabLst>
                  <a:tab pos="628650" algn="l"/>
                </a:tabLst>
              </a:pPr>
              <a:r>
                <a:rPr lang="en-US" sz="1200" dirty="0"/>
                <a:t>ANOVA: 	Time, p&lt;0.001</a:t>
              </a:r>
            </a:p>
            <a:p>
              <a:pPr>
                <a:tabLst>
                  <a:tab pos="628650" algn="l"/>
                </a:tabLst>
              </a:pPr>
              <a:r>
                <a:rPr lang="en-US" sz="1200" dirty="0"/>
                <a:t>	Time x treatment, NS</a:t>
              </a:r>
            </a:p>
          </p:txBody>
        </p:sp>
        <p:grpSp>
          <p:nvGrpSpPr>
            <p:cNvPr id="31" name="Group 30">
              <a:extLst>
                <a:ext uri="{FF2B5EF4-FFF2-40B4-BE49-F238E27FC236}">
                  <a16:creationId xmlns:a16="http://schemas.microsoft.com/office/drawing/2014/main" id="{783D5EC6-09EB-42AD-ABD5-3C6BFBD5ED6C}"/>
                </a:ext>
              </a:extLst>
            </p:cNvPr>
            <p:cNvGrpSpPr/>
            <p:nvPr/>
          </p:nvGrpSpPr>
          <p:grpSpPr>
            <a:xfrm>
              <a:off x="8057232" y="4650954"/>
              <a:ext cx="69974" cy="278234"/>
              <a:chOff x="8964488" y="4581128"/>
              <a:chExt cx="72008" cy="288032"/>
            </a:xfrm>
          </p:grpSpPr>
          <p:cxnSp>
            <p:nvCxnSpPr>
              <p:cNvPr id="32" name="Straight Connector 31">
                <a:extLst>
                  <a:ext uri="{FF2B5EF4-FFF2-40B4-BE49-F238E27FC236}">
                    <a16:creationId xmlns:a16="http://schemas.microsoft.com/office/drawing/2014/main" id="{A533136C-717F-4337-B087-8B55084706F8}"/>
                  </a:ext>
                </a:extLst>
              </p:cNvPr>
              <p:cNvCxnSpPr/>
              <p:nvPr/>
            </p:nvCxnSpPr>
            <p:spPr>
              <a:xfrm>
                <a:off x="9000492" y="458112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4B8CC9A-6DE4-4B20-8657-42F3FE8D10CB}"/>
                  </a:ext>
                </a:extLst>
              </p:cNvPr>
              <p:cNvCxnSpPr/>
              <p:nvPr/>
            </p:nvCxnSpPr>
            <p:spPr>
              <a:xfrm>
                <a:off x="8964488" y="458112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30F3D8-2822-49AF-951C-674E416949A4}"/>
                  </a:ext>
                </a:extLst>
              </p:cNvPr>
              <p:cNvCxnSpPr/>
              <p:nvPr/>
            </p:nvCxnSpPr>
            <p:spPr>
              <a:xfrm>
                <a:off x="8964488" y="486916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95AE7B00-D1B7-4671-9528-D2C0903FEF70}"/>
                </a:ext>
              </a:extLst>
            </p:cNvPr>
            <p:cNvGrpSpPr/>
            <p:nvPr/>
          </p:nvGrpSpPr>
          <p:grpSpPr>
            <a:xfrm>
              <a:off x="8057232" y="4831556"/>
              <a:ext cx="69974" cy="457200"/>
              <a:chOff x="8964488" y="4581128"/>
              <a:chExt cx="72008" cy="288032"/>
            </a:xfrm>
          </p:grpSpPr>
          <p:cxnSp>
            <p:nvCxnSpPr>
              <p:cNvPr id="36" name="Straight Connector 35">
                <a:extLst>
                  <a:ext uri="{FF2B5EF4-FFF2-40B4-BE49-F238E27FC236}">
                    <a16:creationId xmlns:a16="http://schemas.microsoft.com/office/drawing/2014/main" id="{3888F29F-50CE-45A5-8F86-6CB7347794C5}"/>
                  </a:ext>
                </a:extLst>
              </p:cNvPr>
              <p:cNvCxnSpPr/>
              <p:nvPr/>
            </p:nvCxnSpPr>
            <p:spPr>
              <a:xfrm>
                <a:off x="9000492" y="458112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8E9A60-E473-4D3A-9B7E-4E9B0F7DAB8F}"/>
                  </a:ext>
                </a:extLst>
              </p:cNvPr>
              <p:cNvCxnSpPr/>
              <p:nvPr/>
            </p:nvCxnSpPr>
            <p:spPr>
              <a:xfrm>
                <a:off x="8964488" y="458112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BB835B-B1C1-4DC5-A593-7A78380B92E1}"/>
                  </a:ext>
                </a:extLst>
              </p:cNvPr>
              <p:cNvCxnSpPr/>
              <p:nvPr/>
            </p:nvCxnSpPr>
            <p:spPr>
              <a:xfrm>
                <a:off x="8964488" y="486916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7486A125-60D0-4C4D-B2FD-3F82E6047542}"/>
                </a:ext>
              </a:extLst>
            </p:cNvPr>
            <p:cNvGrpSpPr/>
            <p:nvPr/>
          </p:nvGrpSpPr>
          <p:grpSpPr>
            <a:xfrm>
              <a:off x="7408342" y="4627958"/>
              <a:ext cx="69974" cy="240507"/>
              <a:chOff x="8964488" y="4581128"/>
              <a:chExt cx="72008" cy="288032"/>
            </a:xfrm>
          </p:grpSpPr>
          <p:cxnSp>
            <p:nvCxnSpPr>
              <p:cNvPr id="40" name="Straight Connector 39">
                <a:extLst>
                  <a:ext uri="{FF2B5EF4-FFF2-40B4-BE49-F238E27FC236}">
                    <a16:creationId xmlns:a16="http://schemas.microsoft.com/office/drawing/2014/main" id="{996D46B0-7F9A-4297-90FD-0ED2DC706282}"/>
                  </a:ext>
                </a:extLst>
              </p:cNvPr>
              <p:cNvCxnSpPr/>
              <p:nvPr/>
            </p:nvCxnSpPr>
            <p:spPr>
              <a:xfrm>
                <a:off x="9000492" y="458112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191EF1-FE3A-49EA-87D4-3CF7C9421DE5}"/>
                  </a:ext>
                </a:extLst>
              </p:cNvPr>
              <p:cNvCxnSpPr/>
              <p:nvPr/>
            </p:nvCxnSpPr>
            <p:spPr>
              <a:xfrm>
                <a:off x="8964488" y="458112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DD1FA86-A1C8-4E66-8791-99E8583FC1CF}"/>
                  </a:ext>
                </a:extLst>
              </p:cNvPr>
              <p:cNvCxnSpPr/>
              <p:nvPr/>
            </p:nvCxnSpPr>
            <p:spPr>
              <a:xfrm>
                <a:off x="8964488" y="486916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CCAC4EEA-58FD-4C0B-958E-E99EF0CA3F91}"/>
                </a:ext>
              </a:extLst>
            </p:cNvPr>
            <p:cNvGrpSpPr/>
            <p:nvPr/>
          </p:nvGrpSpPr>
          <p:grpSpPr>
            <a:xfrm>
              <a:off x="7408342" y="4725144"/>
              <a:ext cx="69974" cy="365093"/>
              <a:chOff x="8964488" y="4581128"/>
              <a:chExt cx="72008" cy="288032"/>
            </a:xfrm>
          </p:grpSpPr>
          <p:cxnSp>
            <p:nvCxnSpPr>
              <p:cNvPr id="44" name="Straight Connector 43">
                <a:extLst>
                  <a:ext uri="{FF2B5EF4-FFF2-40B4-BE49-F238E27FC236}">
                    <a16:creationId xmlns:a16="http://schemas.microsoft.com/office/drawing/2014/main" id="{F0AFB2F9-26D6-42D9-BC28-3022730ADF8E}"/>
                  </a:ext>
                </a:extLst>
              </p:cNvPr>
              <p:cNvCxnSpPr/>
              <p:nvPr/>
            </p:nvCxnSpPr>
            <p:spPr>
              <a:xfrm>
                <a:off x="9000492" y="458112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5F7D40-DB7D-4BAC-B3ED-BEBC9B5C29EA}"/>
                  </a:ext>
                </a:extLst>
              </p:cNvPr>
              <p:cNvCxnSpPr/>
              <p:nvPr/>
            </p:nvCxnSpPr>
            <p:spPr>
              <a:xfrm>
                <a:off x="8964488" y="458112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BE4AB17-971B-4C62-B235-B1FC61E389EA}"/>
                  </a:ext>
                </a:extLst>
              </p:cNvPr>
              <p:cNvCxnSpPr/>
              <p:nvPr/>
            </p:nvCxnSpPr>
            <p:spPr>
              <a:xfrm>
                <a:off x="8964488" y="486916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DBD0023B-5AB1-45DC-A80A-F0C793DDA65A}"/>
                </a:ext>
              </a:extLst>
            </p:cNvPr>
            <p:cNvGrpSpPr/>
            <p:nvPr/>
          </p:nvGrpSpPr>
          <p:grpSpPr>
            <a:xfrm>
              <a:off x="6739379" y="4451746"/>
              <a:ext cx="69974" cy="176212"/>
              <a:chOff x="8964488" y="4581128"/>
              <a:chExt cx="72008" cy="288032"/>
            </a:xfrm>
          </p:grpSpPr>
          <p:cxnSp>
            <p:nvCxnSpPr>
              <p:cNvPr id="48" name="Straight Connector 47">
                <a:extLst>
                  <a:ext uri="{FF2B5EF4-FFF2-40B4-BE49-F238E27FC236}">
                    <a16:creationId xmlns:a16="http://schemas.microsoft.com/office/drawing/2014/main" id="{649B7A5A-2EB6-4A78-A01A-82F85B7D168A}"/>
                  </a:ext>
                </a:extLst>
              </p:cNvPr>
              <p:cNvCxnSpPr/>
              <p:nvPr/>
            </p:nvCxnSpPr>
            <p:spPr>
              <a:xfrm>
                <a:off x="9000492" y="458112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6C7D9B-1209-4ED0-86F9-6310DC44B9A4}"/>
                  </a:ext>
                </a:extLst>
              </p:cNvPr>
              <p:cNvCxnSpPr/>
              <p:nvPr/>
            </p:nvCxnSpPr>
            <p:spPr>
              <a:xfrm>
                <a:off x="8964488" y="458112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429F2B8-2191-4400-8503-97999E24F298}"/>
                  </a:ext>
                </a:extLst>
              </p:cNvPr>
              <p:cNvCxnSpPr/>
              <p:nvPr/>
            </p:nvCxnSpPr>
            <p:spPr>
              <a:xfrm>
                <a:off x="8964488" y="486916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046345C8-E211-4957-980C-C56CBA1286AE}"/>
                </a:ext>
              </a:extLst>
            </p:cNvPr>
            <p:cNvGrpSpPr/>
            <p:nvPr/>
          </p:nvGrpSpPr>
          <p:grpSpPr>
            <a:xfrm>
              <a:off x="6739379" y="4542631"/>
              <a:ext cx="69974" cy="176212"/>
              <a:chOff x="8964488" y="4581128"/>
              <a:chExt cx="72008" cy="288032"/>
            </a:xfrm>
          </p:grpSpPr>
          <p:cxnSp>
            <p:nvCxnSpPr>
              <p:cNvPr id="52" name="Straight Connector 51">
                <a:extLst>
                  <a:ext uri="{FF2B5EF4-FFF2-40B4-BE49-F238E27FC236}">
                    <a16:creationId xmlns:a16="http://schemas.microsoft.com/office/drawing/2014/main" id="{6889E6C4-61D9-4E82-A23B-044E3BE76432}"/>
                  </a:ext>
                </a:extLst>
              </p:cNvPr>
              <p:cNvCxnSpPr/>
              <p:nvPr/>
            </p:nvCxnSpPr>
            <p:spPr>
              <a:xfrm>
                <a:off x="9000492" y="458112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CA06387-F870-44F9-A631-808DDAE04127}"/>
                  </a:ext>
                </a:extLst>
              </p:cNvPr>
              <p:cNvCxnSpPr/>
              <p:nvPr/>
            </p:nvCxnSpPr>
            <p:spPr>
              <a:xfrm>
                <a:off x="8964488" y="4581128"/>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662BF2C-0A46-44A3-B4D3-E96FCA5E7204}"/>
                  </a:ext>
                </a:extLst>
              </p:cNvPr>
              <p:cNvCxnSpPr/>
              <p:nvPr/>
            </p:nvCxnSpPr>
            <p:spPr>
              <a:xfrm>
                <a:off x="8964488" y="4869160"/>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0" name="Segnaposto contenuto 2">
              <a:extLst>
                <a:ext uri="{FF2B5EF4-FFF2-40B4-BE49-F238E27FC236}">
                  <a16:creationId xmlns:a16="http://schemas.microsoft.com/office/drawing/2014/main" id="{B6C0406F-A7EF-45F8-9FF2-8021E44750AC}"/>
                </a:ext>
              </a:extLst>
            </p:cNvPr>
            <p:cNvGraphicFramePr>
              <a:graphicFrameLocks/>
            </p:cNvGraphicFramePr>
            <p:nvPr>
              <p:extLst>
                <p:ext uri="{D42A27DB-BD31-4B8C-83A1-F6EECF244321}">
                  <p14:modId xmlns:p14="http://schemas.microsoft.com/office/powerpoint/2010/main" val="2624489693"/>
                </p:ext>
              </p:extLst>
            </p:nvPr>
          </p:nvGraphicFramePr>
          <p:xfrm>
            <a:off x="5276850" y="3576092"/>
            <a:ext cx="3327598" cy="240804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3A3B0B9-E644-4C13-8529-17D91B64FC6A}"/>
                </a:ext>
              </a:extLst>
            </p:cNvPr>
            <p:cNvSpPr/>
            <p:nvPr/>
          </p:nvSpPr>
          <p:spPr>
            <a:xfrm rot="16200000">
              <a:off x="4689252" y="4389764"/>
              <a:ext cx="1257524" cy="276999"/>
            </a:xfrm>
            <a:prstGeom prst="rect">
              <a:avLst/>
            </a:prstGeom>
          </p:spPr>
          <p:txBody>
            <a:bodyPr wrap="none">
              <a:spAutoFit/>
            </a:bodyPr>
            <a:lstStyle/>
            <a:p>
              <a:pPr algn="ctr">
                <a:defRPr sz="1200" b="0" i="0" u="none" strike="noStrike" kern="1200" baseline="0">
                  <a:solidFill>
                    <a:prstClr val="black"/>
                  </a:solidFill>
                  <a:latin typeface="+mn-lt"/>
                  <a:ea typeface="+mn-ea"/>
                  <a:cs typeface="+mn-cs"/>
                </a:defRPr>
              </a:pPr>
              <a:r>
                <a:rPr lang="en-US" dirty="0"/>
                <a:t>Weight loss (%)</a:t>
              </a:r>
            </a:p>
          </p:txBody>
        </p:sp>
      </p:grpSp>
      <p:graphicFrame>
        <p:nvGraphicFramePr>
          <p:cNvPr id="12" name="Table 11">
            <a:extLst>
              <a:ext uri="{FF2B5EF4-FFF2-40B4-BE49-F238E27FC236}">
                <a16:creationId xmlns:a16="http://schemas.microsoft.com/office/drawing/2014/main" id="{99192B94-47EA-4895-8D57-00C79D215D56}"/>
              </a:ext>
            </a:extLst>
          </p:cNvPr>
          <p:cNvGraphicFramePr>
            <a:graphicFrameLocks noGrp="1"/>
          </p:cNvGraphicFramePr>
          <p:nvPr>
            <p:extLst>
              <p:ext uri="{D42A27DB-BD31-4B8C-83A1-F6EECF244321}">
                <p14:modId xmlns:p14="http://schemas.microsoft.com/office/powerpoint/2010/main" val="3679427545"/>
              </p:ext>
            </p:extLst>
          </p:nvPr>
        </p:nvGraphicFramePr>
        <p:xfrm>
          <a:off x="5407775" y="5424441"/>
          <a:ext cx="3096344" cy="432049"/>
        </p:xfrm>
        <a:graphic>
          <a:graphicData uri="http://schemas.openxmlformats.org/drawingml/2006/table">
            <a:tbl>
              <a:tblPr firstRow="1" bandRow="1">
                <a:tableStyleId>{2D5ABB26-0587-4C30-8999-92F81FD0307C}</a:tableStyleId>
              </a:tblPr>
              <a:tblGrid>
                <a:gridCol w="451550">
                  <a:extLst>
                    <a:ext uri="{9D8B030D-6E8A-4147-A177-3AD203B41FA5}">
                      <a16:colId xmlns:a16="http://schemas.microsoft.com/office/drawing/2014/main" val="1650366025"/>
                    </a:ext>
                  </a:extLst>
                </a:gridCol>
                <a:gridCol w="467676">
                  <a:extLst>
                    <a:ext uri="{9D8B030D-6E8A-4147-A177-3AD203B41FA5}">
                      <a16:colId xmlns:a16="http://schemas.microsoft.com/office/drawing/2014/main" val="597007471"/>
                    </a:ext>
                  </a:extLst>
                </a:gridCol>
                <a:gridCol w="725706">
                  <a:extLst>
                    <a:ext uri="{9D8B030D-6E8A-4147-A177-3AD203B41FA5}">
                      <a16:colId xmlns:a16="http://schemas.microsoft.com/office/drawing/2014/main" val="3080401506"/>
                    </a:ext>
                  </a:extLst>
                </a:gridCol>
                <a:gridCol w="725706">
                  <a:extLst>
                    <a:ext uri="{9D8B030D-6E8A-4147-A177-3AD203B41FA5}">
                      <a16:colId xmlns:a16="http://schemas.microsoft.com/office/drawing/2014/main" val="3154083646"/>
                    </a:ext>
                  </a:extLst>
                </a:gridCol>
                <a:gridCol w="725706">
                  <a:extLst>
                    <a:ext uri="{9D8B030D-6E8A-4147-A177-3AD203B41FA5}">
                      <a16:colId xmlns:a16="http://schemas.microsoft.com/office/drawing/2014/main" val="3453348583"/>
                    </a:ext>
                  </a:extLst>
                </a:gridCol>
              </a:tblGrid>
              <a:tr h="117134">
                <a:tc gridSpan="5">
                  <a:txBody>
                    <a:bodyPr/>
                    <a:lstStyle/>
                    <a:p>
                      <a:pPr algn="l"/>
                      <a:r>
                        <a:rPr lang="en-US" sz="900" b="1" dirty="0"/>
                        <a:t>Patients, n/N (%)</a:t>
                      </a:r>
                    </a:p>
                  </a:txBody>
                  <a:tcPr marL="0" marR="0" marT="0" marB="0"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tc hMerge="1">
                  <a:txBody>
                    <a:bodyPr/>
                    <a:lstStyle/>
                    <a:p>
                      <a:pPr algn="ctr"/>
                      <a:endParaRPr lang="en-US" sz="1000" dirty="0"/>
                    </a:p>
                  </a:txBody>
                  <a:tcPr anchor="ctr"/>
                </a:tc>
                <a:extLst>
                  <a:ext uri="{0D108BD9-81ED-4DB2-BD59-A6C34878D82A}">
                    <a16:rowId xmlns:a16="http://schemas.microsoft.com/office/drawing/2014/main" val="42443952"/>
                  </a:ext>
                </a:extLst>
              </a:tr>
              <a:tr h="153888">
                <a:tc>
                  <a:txBody>
                    <a:bodyPr/>
                    <a:lstStyle/>
                    <a:p>
                      <a:pPr algn="ctr"/>
                      <a:r>
                        <a:rPr lang="en-US" sz="900" dirty="0"/>
                        <a:t>GC</a:t>
                      </a:r>
                    </a:p>
                  </a:txBody>
                  <a:tcPr marL="0" marR="0" marT="0" marB="0" anchor="ctr"/>
                </a:tc>
                <a:tc>
                  <a:txBody>
                    <a:bodyPr/>
                    <a:lstStyle/>
                    <a:p>
                      <a:pPr algn="ctr"/>
                      <a:r>
                        <a:rPr lang="en-US" sz="900" dirty="0"/>
                        <a:t>–</a:t>
                      </a:r>
                    </a:p>
                  </a:txBody>
                  <a:tcPr marL="0" marR="0" marT="0" marB="0" anchor="ctr"/>
                </a:tc>
                <a:tc>
                  <a:txBody>
                    <a:bodyPr/>
                    <a:lstStyle/>
                    <a:p>
                      <a:pPr algn="ctr"/>
                      <a:r>
                        <a:rPr lang="en-US" sz="900" dirty="0"/>
                        <a:t>28/383 (7)</a:t>
                      </a:r>
                    </a:p>
                  </a:txBody>
                  <a:tcPr marL="0" marR="0" marT="0" marB="0" anchor="ctr"/>
                </a:tc>
                <a:tc>
                  <a:txBody>
                    <a:bodyPr/>
                    <a:lstStyle/>
                    <a:p>
                      <a:pPr algn="ctr"/>
                      <a:r>
                        <a:rPr lang="en-US" sz="900" dirty="0"/>
                        <a:t>38/352 (11)</a:t>
                      </a:r>
                    </a:p>
                  </a:txBody>
                  <a:tcPr marL="0" marR="0" marT="0" marB="0" anchor="ctr"/>
                </a:tc>
                <a:tc>
                  <a:txBody>
                    <a:bodyPr/>
                    <a:lstStyle/>
                    <a:p>
                      <a:pPr algn="ctr"/>
                      <a:r>
                        <a:rPr lang="en-US" sz="900" dirty="0"/>
                        <a:t>44/301 (15)</a:t>
                      </a:r>
                    </a:p>
                  </a:txBody>
                  <a:tcPr marL="0" marR="0" marT="0" marB="0" anchor="ctr"/>
                </a:tc>
                <a:extLst>
                  <a:ext uri="{0D108BD9-81ED-4DB2-BD59-A6C34878D82A}">
                    <a16:rowId xmlns:a16="http://schemas.microsoft.com/office/drawing/2014/main" val="2782199986"/>
                  </a:ext>
                </a:extLst>
              </a:tr>
              <a:tr h="141001">
                <a:tc>
                  <a:txBody>
                    <a:bodyPr/>
                    <a:lstStyle/>
                    <a:p>
                      <a:pPr algn="ctr"/>
                      <a:r>
                        <a:rPr lang="en-US" sz="900" dirty="0"/>
                        <a:t>WC</a:t>
                      </a:r>
                    </a:p>
                  </a:txBody>
                  <a:tcPr marL="0" marR="0" marT="0" marB="0" anchor="ctr"/>
                </a:tc>
                <a:tc>
                  <a:txBody>
                    <a:bodyPr/>
                    <a:lstStyle/>
                    <a:p>
                      <a:pPr algn="ctr"/>
                      <a:r>
                        <a:rPr lang="en-US" sz="900" dirty="0"/>
                        <a:t>–</a:t>
                      </a:r>
                    </a:p>
                  </a:txBody>
                  <a:tcPr marL="0" marR="0" marT="0" marB="0" anchor="ctr"/>
                </a:tc>
                <a:tc>
                  <a:txBody>
                    <a:bodyPr/>
                    <a:lstStyle/>
                    <a:p>
                      <a:pPr algn="ctr"/>
                      <a:r>
                        <a:rPr lang="en-US" sz="900" dirty="0"/>
                        <a:t>11/211 (5)</a:t>
                      </a:r>
                    </a:p>
                  </a:txBody>
                  <a:tcPr marL="0" marR="0" marT="0" marB="0" anchor="ctr"/>
                </a:tc>
                <a:tc>
                  <a:txBody>
                    <a:bodyPr/>
                    <a:lstStyle/>
                    <a:p>
                      <a:pPr algn="ctr"/>
                      <a:r>
                        <a:rPr lang="en-US" sz="900" dirty="0"/>
                        <a:t>21/160 (13)</a:t>
                      </a:r>
                    </a:p>
                  </a:txBody>
                  <a:tcPr marL="0" marR="0" marT="0" marB="0" anchor="ctr"/>
                </a:tc>
                <a:tc>
                  <a:txBody>
                    <a:bodyPr/>
                    <a:lstStyle/>
                    <a:p>
                      <a:pPr algn="ctr"/>
                      <a:r>
                        <a:rPr lang="en-US" sz="900" dirty="0"/>
                        <a:t>24/118 (20)</a:t>
                      </a:r>
                    </a:p>
                  </a:txBody>
                  <a:tcPr marL="0" marR="0" marT="0" marB="0" anchor="ctr"/>
                </a:tc>
                <a:extLst>
                  <a:ext uri="{0D108BD9-81ED-4DB2-BD59-A6C34878D82A}">
                    <a16:rowId xmlns:a16="http://schemas.microsoft.com/office/drawing/2014/main" val="2709280074"/>
                  </a:ext>
                </a:extLst>
              </a:tr>
            </a:tbl>
          </a:graphicData>
        </a:graphic>
      </p:graphicFrame>
    </p:spTree>
    <p:extLst>
      <p:ext uri="{BB962C8B-B14F-4D97-AF65-F5344CB8AC3E}">
        <p14:creationId xmlns:p14="http://schemas.microsoft.com/office/powerpoint/2010/main" val="350236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216024" y="5692851"/>
            <a:ext cx="7740352" cy="523220"/>
          </a:xfrm>
          <a:prstGeom prst="rect">
            <a:avLst/>
          </a:prstGeom>
        </p:spPr>
        <p:txBody>
          <a:bodyPr wrap="square">
            <a:spAutoFit/>
          </a:bodyPr>
          <a:lstStyle/>
          <a:p>
            <a:pPr marL="171450" marR="0" lvl="0" indent="-171450"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Conclusions </a:t>
            </a:r>
            <a:r>
              <a:rPr kumimoji="0" lang="en-US" sz="1400" i="0" u="none" strike="noStrike" kern="1200" cap="none" spc="0" normalizeH="0" baseline="0" noProof="0" dirty="0">
                <a:ln>
                  <a:noFill/>
                </a:ln>
                <a:solidFill>
                  <a:prstClr val="black"/>
                </a:solidFill>
                <a:effectLst/>
                <a:uLnTx/>
                <a:uFillTx/>
                <a:latin typeface="Arial" panose="020B0604020202020204"/>
                <a:ea typeface="+mn-ea"/>
                <a:cs typeface="+mn-cs"/>
              </a:rPr>
              <a:t>The accuracy of noninvasive criteria in non-obese patients is worse </a:t>
            </a:r>
            <a:br>
              <a:rPr kumimoji="0" lang="en-US" sz="140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i="0" u="none" strike="noStrike" kern="1200" cap="none" spc="0" normalizeH="0" baseline="0" noProof="0" dirty="0">
                <a:ln>
                  <a:noFill/>
                </a:ln>
                <a:solidFill>
                  <a:prstClr val="black"/>
                </a:solidFill>
                <a:effectLst/>
                <a:uLnTx/>
                <a:uFillTx/>
                <a:latin typeface="Arial" panose="020B0604020202020204"/>
                <a:ea typeface="+mn-ea"/>
                <a:cs typeface="+mn-cs"/>
                <a:sym typeface="Wingdings" panose="05000000000000000000" pitchFamily="2" charset="2"/>
              </a:rPr>
              <a:t> </a:t>
            </a:r>
            <a:r>
              <a:rPr kumimoji="0" lang="en-US" sz="1400" i="0" u="none" strike="noStrike" kern="1200" cap="none" spc="0" normalizeH="0" baseline="0" noProof="0" dirty="0">
                <a:ln>
                  <a:noFill/>
                </a:ln>
                <a:solidFill>
                  <a:prstClr val="black"/>
                </a:solidFill>
                <a:effectLst/>
                <a:uLnTx/>
                <a:uFillTx/>
                <a:latin typeface="Arial" panose="020B0604020202020204"/>
                <a:ea typeface="+mn-ea"/>
                <a:cs typeface="+mn-cs"/>
              </a:rPr>
              <a:t>further validation is required and caution is suggested in interpretation of this result</a:t>
            </a:r>
          </a:p>
        </p:txBody>
      </p:sp>
      <p:sp>
        <p:nvSpPr>
          <p:cNvPr id="2" name="Title 1">
            <a:extLst>
              <a:ext uri="{FF2B5EF4-FFF2-40B4-BE49-F238E27FC236}">
                <a16:creationId xmlns:a16="http://schemas.microsoft.com/office/drawing/2014/main" id="{3256275E-B6DD-4657-A75D-9185F5D74B14}"/>
              </a:ext>
            </a:extLst>
          </p:cNvPr>
          <p:cNvSpPr>
            <a:spLocks noGrp="1"/>
          </p:cNvSpPr>
          <p:nvPr>
            <p:ph type="title"/>
          </p:nvPr>
        </p:nvSpPr>
        <p:spPr/>
        <p:txBody>
          <a:bodyPr>
            <a:noAutofit/>
          </a:bodyPr>
          <a:lstStyle/>
          <a:p>
            <a:r>
              <a:rPr lang="en-GB" sz="2000" dirty="0"/>
              <a:t>Noninvasive prediction of oesophageal varices by LSM and platelet values in patients with liver cirrhosis due to NAFLD</a:t>
            </a:r>
            <a:endParaRPr lang="en-US" sz="2000" dirty="0"/>
          </a:p>
        </p:txBody>
      </p:sp>
      <p:sp>
        <p:nvSpPr>
          <p:cNvPr id="5" name="Text Placeholder 4">
            <a:extLst>
              <a:ext uri="{FF2B5EF4-FFF2-40B4-BE49-F238E27FC236}">
                <a16:creationId xmlns:a16="http://schemas.microsoft.com/office/drawing/2014/main" id="{B4378B5F-8E07-40D1-B366-180412436AD5}"/>
              </a:ext>
            </a:extLst>
          </p:cNvPr>
          <p:cNvSpPr>
            <a:spLocks noGrp="1"/>
          </p:cNvSpPr>
          <p:nvPr>
            <p:ph type="body" sz="quarter" idx="10"/>
          </p:nvPr>
        </p:nvSpPr>
        <p:spPr/>
        <p:txBody>
          <a:bodyPr/>
          <a:lstStyle/>
          <a:p>
            <a:r>
              <a:rPr lang="en-GB" altLang="it-IT" dirty="0">
                <a:latin typeface="Arial" panose="020B0604020202020204" pitchFamily="34" charset="0"/>
              </a:rPr>
              <a:t>*Histology and/or LSM &gt;11.5 KPa for M and &gt;11 KPa for XL probe; </a:t>
            </a:r>
            <a:br>
              <a:rPr lang="en-GB" altLang="it-IT" dirty="0">
                <a:latin typeface="Arial" panose="020B0604020202020204" pitchFamily="34" charset="0"/>
              </a:rPr>
            </a:br>
            <a:r>
              <a:rPr lang="en-US" b="1" baseline="30000" dirty="0"/>
              <a:t>†</a:t>
            </a:r>
            <a:r>
              <a:rPr lang="en-US" dirty="0"/>
              <a:t>Similar results in patients with LSM ≥13 KPa and considering each </a:t>
            </a:r>
            <a:r>
              <a:rPr lang="en-US" dirty="0" err="1"/>
              <a:t>centre</a:t>
            </a:r>
            <a:r>
              <a:rPr lang="en-US" dirty="0"/>
              <a:t> separately</a:t>
            </a:r>
          </a:p>
          <a:p>
            <a:r>
              <a:rPr lang="en-US" dirty="0" err="1"/>
              <a:t>Petta</a:t>
            </a:r>
            <a:r>
              <a:rPr lang="en-US" dirty="0"/>
              <a:t> S</a:t>
            </a:r>
            <a:r>
              <a:rPr lang="en-GB" dirty="0"/>
              <a:t>, et al. ILC 2018, PS-177</a:t>
            </a:r>
          </a:p>
        </p:txBody>
      </p:sp>
      <p:sp>
        <p:nvSpPr>
          <p:cNvPr id="4" name="Content Placeholder 3">
            <a:extLst>
              <a:ext uri="{FF2B5EF4-FFF2-40B4-BE49-F238E27FC236}">
                <a16:creationId xmlns:a16="http://schemas.microsoft.com/office/drawing/2014/main" id="{5A785748-C871-43F1-B8FB-CE451631A4D2}"/>
              </a:ext>
            </a:extLst>
          </p:cNvPr>
          <p:cNvSpPr>
            <a:spLocks noGrp="1"/>
          </p:cNvSpPr>
          <p:nvPr>
            <p:ph sz="half" idx="1"/>
          </p:nvPr>
        </p:nvSpPr>
        <p:spPr>
          <a:xfrm>
            <a:off x="319314" y="1149817"/>
            <a:ext cx="8429150" cy="1910526"/>
          </a:xfrm>
        </p:spPr>
        <p:txBody>
          <a:bodyPr>
            <a:normAutofit/>
          </a:bodyPr>
          <a:lstStyle/>
          <a:p>
            <a:pPr marL="180975" indent="-180975"/>
            <a:r>
              <a:rPr lang="en-US" altLang="it-IT" sz="1200" b="1" dirty="0">
                <a:latin typeface="Arial" panose="020B0604020202020204" pitchFamily="34" charset="0"/>
              </a:rPr>
              <a:t>Aim </a:t>
            </a:r>
            <a:r>
              <a:rPr lang="en-US" altLang="it-IT" sz="1200" dirty="0">
                <a:latin typeface="Arial" panose="020B0604020202020204" pitchFamily="34" charset="0"/>
              </a:rPr>
              <a:t>To validate the noninvasive </a:t>
            </a:r>
            <a:r>
              <a:rPr lang="en-US" altLang="it-IT" sz="1200" b="1" dirty="0" err="1">
                <a:solidFill>
                  <a:schemeClr val="tx2"/>
                </a:solidFill>
                <a:latin typeface="Arial" panose="020B0604020202020204" pitchFamily="34" charset="0"/>
              </a:rPr>
              <a:t>Baveno</a:t>
            </a:r>
            <a:r>
              <a:rPr lang="en-US" altLang="it-IT" sz="1200" b="1" dirty="0">
                <a:solidFill>
                  <a:schemeClr val="tx2"/>
                </a:solidFill>
                <a:latin typeface="Arial" panose="020B0604020202020204" pitchFamily="34" charset="0"/>
              </a:rPr>
              <a:t> </a:t>
            </a:r>
            <a:r>
              <a:rPr lang="en-GB" altLang="it-IT" sz="1200" b="1" dirty="0">
                <a:solidFill>
                  <a:schemeClr val="tx2"/>
                </a:solidFill>
                <a:latin typeface="Arial" panose="020B0604020202020204" pitchFamily="34" charset="0"/>
              </a:rPr>
              <a:t>VI </a:t>
            </a:r>
            <a:r>
              <a:rPr lang="en-GB" altLang="it-IT" sz="1200" dirty="0">
                <a:latin typeface="Arial" panose="020B0604020202020204" pitchFamily="34" charset="0"/>
              </a:rPr>
              <a:t>(LS &lt;20 and PLT &gt;150,000)</a:t>
            </a:r>
            <a:r>
              <a:rPr lang="en-US" altLang="it-IT" sz="1200" dirty="0">
                <a:latin typeface="Arial" panose="020B0604020202020204" pitchFamily="34" charset="0"/>
              </a:rPr>
              <a:t> and </a:t>
            </a:r>
            <a:r>
              <a:rPr lang="en-US" altLang="it-IT" sz="1200" b="1" dirty="0">
                <a:solidFill>
                  <a:schemeClr val="tx2"/>
                </a:solidFill>
                <a:latin typeface="Arial" panose="020B0604020202020204" pitchFamily="34" charset="0"/>
              </a:rPr>
              <a:t>extended </a:t>
            </a:r>
            <a:r>
              <a:rPr lang="en-US" altLang="it-IT" sz="1200" b="1" dirty="0" err="1">
                <a:solidFill>
                  <a:schemeClr val="tx2"/>
                </a:solidFill>
                <a:latin typeface="Arial" panose="020B0604020202020204" pitchFamily="34" charset="0"/>
              </a:rPr>
              <a:t>Baveno</a:t>
            </a:r>
            <a:r>
              <a:rPr lang="en-US" altLang="it-IT" sz="1200" b="1" dirty="0">
                <a:solidFill>
                  <a:schemeClr val="tx2"/>
                </a:solidFill>
                <a:latin typeface="Arial" panose="020B0604020202020204" pitchFamily="34" charset="0"/>
              </a:rPr>
              <a:t> VI </a:t>
            </a:r>
            <a:r>
              <a:rPr lang="en-US" altLang="it-IT" sz="1200" dirty="0">
                <a:latin typeface="Arial" panose="020B0604020202020204" pitchFamily="34" charset="0"/>
              </a:rPr>
              <a:t>(LSM &lt;25 and </a:t>
            </a:r>
            <a:br>
              <a:rPr lang="en-US" altLang="it-IT" sz="1200" dirty="0">
                <a:latin typeface="Arial" panose="020B0604020202020204" pitchFamily="34" charset="0"/>
              </a:rPr>
            </a:br>
            <a:r>
              <a:rPr lang="en-US" altLang="it-IT" sz="1200" dirty="0">
                <a:latin typeface="Arial" panose="020B0604020202020204" pitchFamily="34" charset="0"/>
              </a:rPr>
              <a:t>PLT &gt;110,000) criteria in patients with compensated cirrhosis due to NAFLD to screen for varices, and the potential differences in LSM from M and XL probes</a:t>
            </a:r>
          </a:p>
          <a:p>
            <a:pPr marL="180975" indent="-180975"/>
            <a:r>
              <a:rPr lang="en-GB" altLang="it-IT" sz="1200" b="1" dirty="0">
                <a:latin typeface="Arial" panose="020B0604020202020204" pitchFamily="34" charset="0"/>
              </a:rPr>
              <a:t>Methods</a:t>
            </a:r>
            <a:r>
              <a:rPr lang="en-GB" altLang="it-IT" sz="1200" dirty="0">
                <a:latin typeface="Arial" panose="020B0604020202020204" pitchFamily="34" charset="0"/>
              </a:rPr>
              <a:t> M</a:t>
            </a:r>
            <a:r>
              <a:rPr lang="en-GB" sz="1200" dirty="0"/>
              <a:t>ulticentre, cross-sectional study. </a:t>
            </a:r>
            <a:r>
              <a:rPr lang="en-GB" altLang="it-IT" sz="1200" dirty="0">
                <a:latin typeface="Arial" panose="020B0604020202020204" pitchFamily="34" charset="0"/>
              </a:rPr>
              <a:t>Retrospective review of 790 patients prospectively recruited at first diagnosis of NAFLD-related compensated Child–Pugh A cirrhosis* and with LSM by </a:t>
            </a:r>
            <a:r>
              <a:rPr lang="en-GB" altLang="it-IT" sz="1200" dirty="0" err="1">
                <a:latin typeface="Arial" panose="020B0604020202020204" pitchFamily="34" charset="0"/>
              </a:rPr>
              <a:t>FibroScan</a:t>
            </a:r>
            <a:r>
              <a:rPr lang="en-GB" altLang="it-IT" sz="1200" dirty="0">
                <a:latin typeface="Arial" panose="020B0604020202020204" pitchFamily="34" charset="0"/>
              </a:rPr>
              <a:t> (M or XL probes), </a:t>
            </a:r>
            <a:r>
              <a:rPr lang="en-GB" altLang="it-IT" sz="1200" dirty="0" err="1">
                <a:latin typeface="Arial" panose="020B0604020202020204" pitchFamily="34" charset="0"/>
              </a:rPr>
              <a:t>endocopy</a:t>
            </a:r>
            <a:r>
              <a:rPr lang="en-GB" altLang="it-IT" sz="1200" dirty="0">
                <a:latin typeface="Arial" panose="020B0604020202020204" pitchFamily="34" charset="0"/>
              </a:rPr>
              <a:t> (OGD) evaluation of </a:t>
            </a:r>
            <a:r>
              <a:rPr lang="en-GB" altLang="it-IT" sz="1200" dirty="0" err="1">
                <a:latin typeface="Arial" panose="020B0604020202020204" pitchFamily="34" charset="0"/>
              </a:rPr>
              <a:t>Ovs</a:t>
            </a:r>
            <a:r>
              <a:rPr lang="en-GB" altLang="it-IT" sz="1200" dirty="0">
                <a:latin typeface="Arial" panose="020B0604020202020204" pitchFamily="34" charset="0"/>
              </a:rPr>
              <a:t>, and OVs needing of treatment (OVNT)</a:t>
            </a:r>
          </a:p>
          <a:p>
            <a:pPr marL="180975" indent="-180975"/>
            <a:r>
              <a:rPr lang="en-GB" altLang="it-IT" sz="1200" b="1" dirty="0">
                <a:latin typeface="Arial" panose="020B0604020202020204" pitchFamily="34" charset="0"/>
              </a:rPr>
              <a:t>Results </a:t>
            </a:r>
            <a:r>
              <a:rPr lang="en-GB" altLang="it-IT" sz="1200" dirty="0">
                <a:latin typeface="Arial" panose="020B0604020202020204" pitchFamily="34" charset="0"/>
              </a:rPr>
              <a:t>n=314 had LSM by both M and XL probe (</a:t>
            </a:r>
            <a:r>
              <a:rPr lang="en-GB" altLang="it-IT" sz="1200" b="1" dirty="0">
                <a:solidFill>
                  <a:schemeClr val="tx2"/>
                </a:solidFill>
                <a:latin typeface="Arial" panose="020B0604020202020204" pitchFamily="34" charset="0"/>
              </a:rPr>
              <a:t>Training set</a:t>
            </a:r>
            <a:r>
              <a:rPr lang="en-GB" altLang="it-IT" sz="1200" dirty="0">
                <a:latin typeface="Arial" panose="020B0604020202020204" pitchFamily="34" charset="0"/>
              </a:rPr>
              <a:t>); n=339 by only M probe (</a:t>
            </a:r>
            <a:r>
              <a:rPr lang="en-GB" altLang="it-IT" sz="1200" b="1" dirty="0">
                <a:solidFill>
                  <a:schemeClr val="tx2"/>
                </a:solidFill>
                <a:latin typeface="Arial" panose="020B0604020202020204" pitchFamily="34" charset="0"/>
              </a:rPr>
              <a:t>Validation set</a:t>
            </a:r>
            <a:r>
              <a:rPr lang="en-GB" altLang="it-IT" sz="1200" dirty="0">
                <a:latin typeface="Arial" panose="020B0604020202020204" pitchFamily="34" charset="0"/>
              </a:rPr>
              <a:t>); </a:t>
            </a:r>
            <a:br>
              <a:rPr lang="en-GB" altLang="it-IT" sz="1200" dirty="0">
                <a:latin typeface="Arial" panose="020B0604020202020204" pitchFamily="34" charset="0"/>
              </a:rPr>
            </a:br>
            <a:r>
              <a:rPr lang="en-GB" altLang="it-IT" sz="1200" dirty="0">
                <a:latin typeface="Arial" panose="020B0604020202020204" pitchFamily="34" charset="0"/>
              </a:rPr>
              <a:t>n=138 by only XL probe (</a:t>
            </a:r>
            <a:r>
              <a:rPr lang="en-GB" altLang="it-IT" sz="1200" b="1" dirty="0">
                <a:solidFill>
                  <a:schemeClr val="tx2"/>
                </a:solidFill>
                <a:latin typeface="Arial" panose="020B0604020202020204" pitchFamily="34" charset="0"/>
              </a:rPr>
              <a:t>Validation set</a:t>
            </a:r>
            <a:r>
              <a:rPr lang="en-GB" altLang="it-IT" sz="1200" dirty="0">
                <a:latin typeface="Arial" panose="020B0604020202020204" pitchFamily="34" charset="0"/>
              </a:rPr>
              <a:t>)</a:t>
            </a:r>
          </a:p>
        </p:txBody>
      </p:sp>
      <p:graphicFrame>
        <p:nvGraphicFramePr>
          <p:cNvPr id="10" name="Content Placeholder 6">
            <a:extLst>
              <a:ext uri="{FF2B5EF4-FFF2-40B4-BE49-F238E27FC236}">
                <a16:creationId xmlns:a16="http://schemas.microsoft.com/office/drawing/2014/main" id="{EB5A8570-2C62-4DE6-BF11-4802DCFB5CCE}"/>
              </a:ext>
            </a:extLst>
          </p:cNvPr>
          <p:cNvGraphicFramePr>
            <a:graphicFrameLocks/>
          </p:cNvGraphicFramePr>
          <p:nvPr>
            <p:extLst>
              <p:ext uri="{D42A27DB-BD31-4B8C-83A1-F6EECF244321}">
                <p14:modId xmlns:p14="http://schemas.microsoft.com/office/powerpoint/2010/main" val="1759160687"/>
              </p:ext>
            </p:extLst>
          </p:nvPr>
        </p:nvGraphicFramePr>
        <p:xfrm>
          <a:off x="410315" y="3271675"/>
          <a:ext cx="4437123" cy="24851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A07FB58-3256-43B4-B384-2DFD412994CB}"/>
              </a:ext>
            </a:extLst>
          </p:cNvPr>
          <p:cNvSpPr txBox="1"/>
          <p:nvPr/>
        </p:nvSpPr>
        <p:spPr>
          <a:xfrm>
            <a:off x="1239905" y="3579067"/>
            <a:ext cx="1080106" cy="430887"/>
          </a:xfrm>
          <a:prstGeom prst="rect">
            <a:avLst/>
          </a:prstGeom>
          <a:noFill/>
        </p:spPr>
        <p:txBody>
          <a:bodyPr wrap="square" rtlCol="0">
            <a:spAutoFit/>
          </a:bodyPr>
          <a:lstStyle/>
          <a:p>
            <a:pPr algn="ctr"/>
            <a:r>
              <a:rPr lang="en-US" sz="1050" b="1" dirty="0"/>
              <a:t>Training set (n=314)</a:t>
            </a:r>
          </a:p>
        </p:txBody>
      </p:sp>
      <p:sp>
        <p:nvSpPr>
          <p:cNvPr id="14" name="TextBox 13">
            <a:extLst>
              <a:ext uri="{FF2B5EF4-FFF2-40B4-BE49-F238E27FC236}">
                <a16:creationId xmlns:a16="http://schemas.microsoft.com/office/drawing/2014/main" id="{D66A0293-F6A5-49BF-BBAD-492B07B9D030}"/>
              </a:ext>
            </a:extLst>
          </p:cNvPr>
          <p:cNvSpPr txBox="1"/>
          <p:nvPr/>
        </p:nvSpPr>
        <p:spPr>
          <a:xfrm>
            <a:off x="3242520" y="3579662"/>
            <a:ext cx="1220542" cy="430887"/>
          </a:xfrm>
          <a:prstGeom prst="rect">
            <a:avLst/>
          </a:prstGeom>
          <a:noFill/>
        </p:spPr>
        <p:txBody>
          <a:bodyPr wrap="square" rtlCol="0">
            <a:spAutoFit/>
          </a:bodyPr>
          <a:lstStyle/>
          <a:p>
            <a:pPr algn="ctr"/>
            <a:r>
              <a:rPr lang="en-US" sz="1050" b="1" dirty="0"/>
              <a:t>Validation set (n=338)</a:t>
            </a:r>
          </a:p>
        </p:txBody>
      </p:sp>
      <p:sp>
        <p:nvSpPr>
          <p:cNvPr id="8" name="TextBox 7">
            <a:extLst>
              <a:ext uri="{FF2B5EF4-FFF2-40B4-BE49-F238E27FC236}">
                <a16:creationId xmlns:a16="http://schemas.microsoft.com/office/drawing/2014/main" id="{D1A2D296-922C-4243-8517-53BCD57E8220}"/>
              </a:ext>
            </a:extLst>
          </p:cNvPr>
          <p:cNvSpPr txBox="1"/>
          <p:nvPr/>
        </p:nvSpPr>
        <p:spPr>
          <a:xfrm rot="16200000">
            <a:off x="-129744" y="4210942"/>
            <a:ext cx="1080120" cy="261610"/>
          </a:xfrm>
          <a:prstGeom prst="rect">
            <a:avLst/>
          </a:prstGeom>
          <a:noFill/>
        </p:spPr>
        <p:txBody>
          <a:bodyPr wrap="square" rtlCol="0">
            <a:spAutoFit/>
          </a:bodyPr>
          <a:lstStyle/>
          <a:p>
            <a:pPr algn="ctr"/>
            <a:r>
              <a:rPr lang="en-US" sz="1050" dirty="0"/>
              <a:t>Patients (%)</a:t>
            </a:r>
          </a:p>
        </p:txBody>
      </p:sp>
      <p:sp>
        <p:nvSpPr>
          <p:cNvPr id="11" name="Rectangle 10">
            <a:extLst>
              <a:ext uri="{FF2B5EF4-FFF2-40B4-BE49-F238E27FC236}">
                <a16:creationId xmlns:a16="http://schemas.microsoft.com/office/drawing/2014/main" id="{BE2401A7-DF29-420D-A9EF-CE53E54FC649}"/>
              </a:ext>
            </a:extLst>
          </p:cNvPr>
          <p:cNvSpPr/>
          <p:nvPr/>
        </p:nvSpPr>
        <p:spPr>
          <a:xfrm>
            <a:off x="502909" y="2834874"/>
            <a:ext cx="4164594" cy="461665"/>
          </a:xfrm>
          <a:prstGeom prst="rect">
            <a:avLst/>
          </a:prstGeom>
        </p:spPr>
        <p:txBody>
          <a:bodyPr wrap="square">
            <a:spAutoFit/>
          </a:bodyPr>
          <a:lstStyle/>
          <a:p>
            <a:pPr algn="ctr"/>
            <a:r>
              <a:rPr lang="en-US" sz="1200" b="1" dirty="0">
                <a:latin typeface="+mj-lt"/>
              </a:rPr>
              <a:t>NAFLD cirrhosis criteria: </a:t>
            </a:r>
            <a:br>
              <a:rPr lang="en-US" sz="1200" b="1" dirty="0">
                <a:latin typeface="+mj-lt"/>
              </a:rPr>
            </a:br>
            <a:r>
              <a:rPr lang="en-US" sz="1200" b="1" dirty="0">
                <a:latin typeface="+mj-lt"/>
              </a:rPr>
              <a:t>PLT &gt;110,000 </a:t>
            </a:r>
            <a:r>
              <a:rPr lang="en-US" sz="1200" b="1" dirty="0">
                <a:solidFill>
                  <a:schemeClr val="tx2"/>
                </a:solidFill>
                <a:latin typeface="+mj-lt"/>
              </a:rPr>
              <a:t>and LSM &lt;30 KPa for M probe</a:t>
            </a:r>
            <a:r>
              <a:rPr lang="en-US" sz="1200" b="1" baseline="30000" dirty="0">
                <a:solidFill>
                  <a:schemeClr val="tx2"/>
                </a:solidFill>
                <a:latin typeface="+mj-lt"/>
              </a:rPr>
              <a:t>†</a:t>
            </a:r>
            <a:r>
              <a:rPr lang="en-GB" altLang="it-IT" sz="1200" b="1" dirty="0">
                <a:latin typeface="+mj-lt"/>
              </a:rPr>
              <a:t> </a:t>
            </a:r>
            <a:endParaRPr lang="en-US" sz="1200" b="1" dirty="0">
              <a:latin typeface="+mj-lt"/>
            </a:endParaRPr>
          </a:p>
        </p:txBody>
      </p:sp>
      <p:cxnSp>
        <p:nvCxnSpPr>
          <p:cNvPr id="18" name="Straight Connector 17">
            <a:extLst>
              <a:ext uri="{FF2B5EF4-FFF2-40B4-BE49-F238E27FC236}">
                <a16:creationId xmlns:a16="http://schemas.microsoft.com/office/drawing/2014/main" id="{C12FE414-4740-4A20-A0D2-34193F86FA5F}"/>
              </a:ext>
            </a:extLst>
          </p:cNvPr>
          <p:cNvCxnSpPr/>
          <p:nvPr/>
        </p:nvCxnSpPr>
        <p:spPr>
          <a:xfrm flipV="1">
            <a:off x="2771800" y="3543352"/>
            <a:ext cx="0" cy="19452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6">
            <a:extLst>
              <a:ext uri="{FF2B5EF4-FFF2-40B4-BE49-F238E27FC236}">
                <a16:creationId xmlns:a16="http://schemas.microsoft.com/office/drawing/2014/main" id="{5E839588-594A-49BD-BA64-FF82ECE5EC7C}"/>
              </a:ext>
            </a:extLst>
          </p:cNvPr>
          <p:cNvGraphicFramePr>
            <a:graphicFrameLocks/>
          </p:cNvGraphicFramePr>
          <p:nvPr>
            <p:extLst>
              <p:ext uri="{D42A27DB-BD31-4B8C-83A1-F6EECF244321}">
                <p14:modId xmlns:p14="http://schemas.microsoft.com/office/powerpoint/2010/main" val="3166868853"/>
              </p:ext>
            </p:extLst>
          </p:nvPr>
        </p:nvGraphicFramePr>
        <p:xfrm>
          <a:off x="5201056" y="3271675"/>
          <a:ext cx="3714914" cy="248512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A465A78C-BF12-4F04-82E9-58713C45AEB5}"/>
              </a:ext>
            </a:extLst>
          </p:cNvPr>
          <p:cNvSpPr txBox="1"/>
          <p:nvPr/>
        </p:nvSpPr>
        <p:spPr>
          <a:xfrm>
            <a:off x="5787701" y="3521956"/>
            <a:ext cx="1080106" cy="430887"/>
          </a:xfrm>
          <a:prstGeom prst="rect">
            <a:avLst/>
          </a:prstGeom>
          <a:noFill/>
        </p:spPr>
        <p:txBody>
          <a:bodyPr wrap="square" rtlCol="0">
            <a:spAutoFit/>
          </a:bodyPr>
          <a:lstStyle/>
          <a:p>
            <a:pPr algn="ctr"/>
            <a:r>
              <a:rPr lang="en-US" sz="1050" b="1" dirty="0"/>
              <a:t>Training set (n=314)</a:t>
            </a:r>
          </a:p>
        </p:txBody>
      </p:sp>
      <p:sp>
        <p:nvSpPr>
          <p:cNvPr id="21" name="TextBox 20">
            <a:extLst>
              <a:ext uri="{FF2B5EF4-FFF2-40B4-BE49-F238E27FC236}">
                <a16:creationId xmlns:a16="http://schemas.microsoft.com/office/drawing/2014/main" id="{493260A7-98C3-4E5B-8C04-48C75D88A94E}"/>
              </a:ext>
            </a:extLst>
          </p:cNvPr>
          <p:cNvSpPr txBox="1"/>
          <p:nvPr/>
        </p:nvSpPr>
        <p:spPr>
          <a:xfrm>
            <a:off x="7392608" y="3568050"/>
            <a:ext cx="1220542" cy="430887"/>
          </a:xfrm>
          <a:prstGeom prst="rect">
            <a:avLst/>
          </a:prstGeom>
          <a:noFill/>
        </p:spPr>
        <p:txBody>
          <a:bodyPr wrap="square" rtlCol="0">
            <a:spAutoFit/>
          </a:bodyPr>
          <a:lstStyle/>
          <a:p>
            <a:pPr algn="ctr"/>
            <a:r>
              <a:rPr lang="en-US" sz="1050" b="1" dirty="0"/>
              <a:t>Validation set (n=338)</a:t>
            </a:r>
          </a:p>
        </p:txBody>
      </p:sp>
      <p:sp>
        <p:nvSpPr>
          <p:cNvPr id="22" name="TextBox 21">
            <a:extLst>
              <a:ext uri="{FF2B5EF4-FFF2-40B4-BE49-F238E27FC236}">
                <a16:creationId xmlns:a16="http://schemas.microsoft.com/office/drawing/2014/main" id="{89F05317-FB8C-4AF1-B6D7-FA3E30599591}"/>
              </a:ext>
            </a:extLst>
          </p:cNvPr>
          <p:cNvSpPr txBox="1"/>
          <p:nvPr/>
        </p:nvSpPr>
        <p:spPr>
          <a:xfrm rot="16200000">
            <a:off x="4609096" y="4210942"/>
            <a:ext cx="1080120" cy="261610"/>
          </a:xfrm>
          <a:prstGeom prst="rect">
            <a:avLst/>
          </a:prstGeom>
          <a:noFill/>
        </p:spPr>
        <p:txBody>
          <a:bodyPr wrap="square" rtlCol="0">
            <a:spAutoFit/>
          </a:bodyPr>
          <a:lstStyle/>
          <a:p>
            <a:pPr algn="ctr"/>
            <a:r>
              <a:rPr lang="en-US" sz="1050" dirty="0"/>
              <a:t>Patients (%)</a:t>
            </a:r>
          </a:p>
        </p:txBody>
      </p:sp>
      <p:sp>
        <p:nvSpPr>
          <p:cNvPr id="24" name="Rectangle 23">
            <a:extLst>
              <a:ext uri="{FF2B5EF4-FFF2-40B4-BE49-F238E27FC236}">
                <a16:creationId xmlns:a16="http://schemas.microsoft.com/office/drawing/2014/main" id="{8B32C150-321D-4EB5-AE64-3672BFA49D8A}"/>
              </a:ext>
            </a:extLst>
          </p:cNvPr>
          <p:cNvSpPr/>
          <p:nvPr/>
        </p:nvSpPr>
        <p:spPr>
          <a:xfrm>
            <a:off x="4940032" y="2816681"/>
            <a:ext cx="4164594" cy="461665"/>
          </a:xfrm>
          <a:prstGeom prst="rect">
            <a:avLst/>
          </a:prstGeom>
        </p:spPr>
        <p:txBody>
          <a:bodyPr wrap="square">
            <a:spAutoFit/>
          </a:bodyPr>
          <a:lstStyle/>
          <a:p>
            <a:pPr algn="ctr"/>
            <a:r>
              <a:rPr lang="en-US" sz="1200" b="1" dirty="0">
                <a:latin typeface="+mj-lt"/>
              </a:rPr>
              <a:t>NAFLD cirrhosis criteria: </a:t>
            </a:r>
            <a:br>
              <a:rPr lang="en-US" sz="1200" b="1" dirty="0">
                <a:latin typeface="+mj-lt"/>
              </a:rPr>
            </a:br>
            <a:r>
              <a:rPr lang="en-US" sz="1200" b="1" dirty="0">
                <a:latin typeface="+mj-lt"/>
              </a:rPr>
              <a:t>PLT &gt;110,000 and </a:t>
            </a:r>
            <a:r>
              <a:rPr lang="en-US" sz="1200" b="1" dirty="0">
                <a:solidFill>
                  <a:schemeClr val="tx2"/>
                </a:solidFill>
                <a:latin typeface="+mj-lt"/>
              </a:rPr>
              <a:t>LSM &lt;25 KPa for XL probe</a:t>
            </a:r>
            <a:r>
              <a:rPr lang="en-US" sz="1200" b="1" baseline="30000" dirty="0">
                <a:solidFill>
                  <a:schemeClr val="tx2"/>
                </a:solidFill>
              </a:rPr>
              <a:t>†</a:t>
            </a:r>
            <a:r>
              <a:rPr lang="en-GB" altLang="it-IT" sz="1200" b="1" dirty="0">
                <a:latin typeface="+mj-lt"/>
              </a:rPr>
              <a:t> </a:t>
            </a:r>
            <a:endParaRPr lang="en-US" sz="1200" b="1" dirty="0">
              <a:latin typeface="+mj-lt"/>
            </a:endParaRPr>
          </a:p>
        </p:txBody>
      </p:sp>
      <p:cxnSp>
        <p:nvCxnSpPr>
          <p:cNvPr id="25" name="Straight Connector 24">
            <a:extLst>
              <a:ext uri="{FF2B5EF4-FFF2-40B4-BE49-F238E27FC236}">
                <a16:creationId xmlns:a16="http://schemas.microsoft.com/office/drawing/2014/main" id="{238DE264-4FD9-4233-94E7-014E4D662DFB}"/>
              </a:ext>
            </a:extLst>
          </p:cNvPr>
          <p:cNvCxnSpPr/>
          <p:nvPr/>
        </p:nvCxnSpPr>
        <p:spPr>
          <a:xfrm flipV="1">
            <a:off x="7164288" y="3543352"/>
            <a:ext cx="0" cy="19452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93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9321" y="3416744"/>
            <a:ext cx="4228038" cy="1354217"/>
          </a:xfrm>
          <a:prstGeom prst="rect">
            <a:avLst/>
          </a:prstGeom>
          <a:noFill/>
        </p:spPr>
        <p:txBody>
          <a:bodyPr wrap="square" rtlCol="0">
            <a:spAutoFit/>
          </a:bodyPr>
          <a:lstStyle/>
          <a:p>
            <a:pPr>
              <a:spcAft>
                <a:spcPts val="600"/>
              </a:spcAft>
              <a:defRPr/>
            </a:pPr>
            <a:r>
              <a:rPr lang="en-GB" sz="1200" b="1" dirty="0">
                <a:solidFill>
                  <a:prstClr val="black"/>
                </a:solidFill>
              </a:rPr>
              <a:t>Methods</a:t>
            </a:r>
          </a:p>
          <a:p>
            <a:pPr marL="171450" marR="0" lvl="0" indent="-171450"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Liver cell types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generated from </a:t>
            </a:r>
            <a:r>
              <a:rPr kumimoji="0" lang="en-GB" sz="1200" b="0" i="0" u="none" strike="noStrike" kern="1200" cap="none" spc="0" normalizeH="0" baseline="0" noProof="0" dirty="0" err="1">
                <a:ln>
                  <a:noFill/>
                </a:ln>
                <a:solidFill>
                  <a:prstClr val="black"/>
                </a:solidFill>
                <a:effectLst/>
                <a:uLnTx/>
                <a:uFillTx/>
                <a:latin typeface="Arial" panose="020B0604020202020204"/>
                <a:ea typeface="+mn-ea"/>
                <a:cs typeface="+mn-cs"/>
              </a:rPr>
              <a:t>hIPSCs</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a:t>
            </a:r>
            <a:b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alternatively, primary cultures or cell lines used</a:t>
            </a:r>
          </a:p>
          <a:p>
            <a:pPr marL="171450" marR="0" lvl="0" indent="-171450"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Hepatic microenvironment reproduced by co-culturing cells in a </a:t>
            </a: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3D matrix</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taking advantage of fluorescent reporter cell lines to monitor cellular interactions</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Modelling NAFLD using human induced pluripotent stem cells (</a:t>
            </a:r>
            <a:r>
              <a:rPr lang="en-GB" dirty="0" err="1"/>
              <a:t>hIPSCs</a:t>
            </a:r>
            <a:r>
              <a:rPr lang="en-GB" dirty="0"/>
              <a:t>)</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Morell CM, et al. </a:t>
            </a:r>
            <a:r>
              <a:rPr lang="en-US" dirty="0"/>
              <a:t>ILC</a:t>
            </a:r>
            <a:r>
              <a:rPr lang="en-GB" dirty="0"/>
              <a:t> 2018. PS-052 </a:t>
            </a:r>
          </a:p>
        </p:txBody>
      </p:sp>
      <p:sp>
        <p:nvSpPr>
          <p:cNvPr id="12" name="TextBox 11"/>
          <p:cNvSpPr txBox="1"/>
          <p:nvPr/>
        </p:nvSpPr>
        <p:spPr>
          <a:xfrm>
            <a:off x="171892" y="1221237"/>
            <a:ext cx="3968060" cy="2169825"/>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600"/>
              </a:spcAft>
              <a:buClrTx/>
              <a:buSzTx/>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Background</a:t>
            </a:r>
          </a:p>
          <a:p>
            <a:pPr marL="171450" marR="0" lvl="0" indent="-171450"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Arial" panose="020B0604020202020204"/>
                <a:ea typeface="+mn-ea"/>
                <a:cs typeface="+mn-cs"/>
              </a:rPr>
              <a:t>Therapies</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targeting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NAFLD</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remain elusive due to lack of a suitable tool to faithfully recapitulate the human pathology</a:t>
            </a:r>
            <a:endParaRPr lang="en-US" sz="1200" dirty="0">
              <a:solidFill>
                <a:prstClr val="black"/>
              </a:solidFill>
              <a:latin typeface="Arial" panose="020B0604020202020204"/>
            </a:endParaRPr>
          </a:p>
          <a:p>
            <a:pPr marL="171450" marR="0" lvl="0" indent="-171450"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US" sz="1200" b="1" i="0" u="none" strike="noStrike" kern="1200" cap="none" spc="0" normalizeH="0" baseline="0" noProof="0" dirty="0" err="1">
                <a:ln>
                  <a:noFill/>
                </a:ln>
                <a:solidFill>
                  <a:prstClr val="black"/>
                </a:solidFill>
                <a:effectLst/>
                <a:uLnTx/>
                <a:uFillTx/>
                <a:latin typeface="Arial" panose="020B0604020202020204"/>
                <a:ea typeface="+mn-ea"/>
                <a:cs typeface="+mn-cs"/>
              </a:rPr>
              <a:t>hIPSCs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are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proven </a:t>
            </a: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to model disorders affecting the liver</a:t>
            </a:r>
          </a:p>
          <a:p>
            <a:pPr marL="171450" lvl="0" indent="-171450">
              <a:spcAft>
                <a:spcPts val="600"/>
              </a:spcAft>
              <a:buClr>
                <a:schemeClr val="tx2"/>
              </a:buClr>
              <a:buFont typeface="Arial" panose="020B0604020202020204" pitchFamily="34" charset="0"/>
              <a:buChar char="•"/>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GB" sz="1200" b="1" i="0" u="none" strike="noStrike" kern="1200" cap="none" spc="0" normalizeH="0" baseline="0" noProof="0" dirty="0" err="1">
                <a:ln>
                  <a:noFill/>
                </a:ln>
                <a:solidFill>
                  <a:prstClr val="black"/>
                </a:solidFill>
                <a:effectLst/>
                <a:uLnTx/>
                <a:uFillTx/>
                <a:latin typeface="Arial" panose="020B0604020202020204"/>
                <a:ea typeface="+mn-ea"/>
                <a:cs typeface="+mn-cs"/>
              </a:rPr>
              <a:t>hIPSC</a:t>
            </a: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-based platform </a:t>
            </a:r>
            <a:r>
              <a:rPr lang="en-GB" sz="1200" dirty="0">
                <a:solidFill>
                  <a:prstClr val="black"/>
                </a:solidFill>
              </a:rPr>
              <a:t>is being developed </a:t>
            </a:r>
            <a:r>
              <a:rPr lang="en-GB" sz="1200" b="1" dirty="0">
                <a:solidFill>
                  <a:prstClr val="black"/>
                </a:solidFill>
              </a:rPr>
              <a:t>to </a:t>
            </a: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model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different aspects of </a:t>
            </a:r>
            <a:r>
              <a:rPr kumimoji="0" lang="en-GB" sz="1200" i="0" u="none" strike="noStrike" kern="1200" cap="none" spc="0" normalizeH="0" baseline="0" noProof="0" dirty="0">
                <a:ln>
                  <a:noFill/>
                </a:ln>
                <a:solidFill>
                  <a:prstClr val="black"/>
                </a:solidFill>
                <a:effectLst/>
                <a:uLnTx/>
                <a:uFillTx/>
                <a:latin typeface="Arial" panose="020B0604020202020204"/>
                <a:ea typeface="+mn-ea"/>
                <a:cs typeface="+mn-cs"/>
              </a:rPr>
              <a:t>NAFLD </a:t>
            </a:r>
            <a:r>
              <a:rPr kumimoji="0" lang="en-GB" sz="1200" i="1" u="none" strike="noStrike" kern="1200" cap="none" spc="0" normalizeH="0" baseline="0" noProof="0" dirty="0">
                <a:ln>
                  <a:noFill/>
                </a:ln>
                <a:solidFill>
                  <a:prstClr val="black"/>
                </a:solidFill>
                <a:effectLst/>
                <a:uLnTx/>
                <a:uFillTx/>
                <a:latin typeface="Arial" panose="020B0604020202020204"/>
                <a:ea typeface="+mn-ea"/>
                <a:cs typeface="+mn-cs"/>
              </a:rPr>
              <a:t>in vitro </a:t>
            </a:r>
            <a:r>
              <a:rPr kumimoji="0" lang="en-GB" sz="1200" i="0" u="none" strike="noStrike" kern="1200" cap="none" spc="0" normalizeH="0" baseline="0" noProof="0" dirty="0">
                <a:ln>
                  <a:noFill/>
                </a:ln>
                <a:solidFill>
                  <a:prstClr val="black"/>
                </a:solidFill>
                <a:effectLst/>
                <a:uLnTx/>
                <a:uFillTx/>
                <a:latin typeface="Arial" panose="020B0604020202020204"/>
                <a:ea typeface="+mn-ea"/>
                <a:cs typeface="+mn-cs"/>
              </a:rPr>
              <a:t>by reproducing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complexity of liver architecture and its multicellularity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TextBox 15"/>
          <p:cNvSpPr txBox="1"/>
          <p:nvPr/>
        </p:nvSpPr>
        <p:spPr>
          <a:xfrm>
            <a:off x="4499992" y="4955627"/>
            <a:ext cx="4472116" cy="1015663"/>
          </a:xfrm>
          <a:prstGeom prst="rect">
            <a:avLst/>
          </a:prstGeom>
          <a:noFill/>
        </p:spPr>
        <p:txBody>
          <a:bodyPr wrap="square" rtlCol="0">
            <a:spAutoFit/>
          </a:bodyPr>
          <a:lstStyle/>
          <a:p>
            <a:pPr>
              <a:defRPr/>
            </a:pPr>
            <a:r>
              <a:rPr lang="en-GB" sz="1200" b="1" dirty="0">
                <a:solidFill>
                  <a:prstClr val="black"/>
                </a:solidFill>
              </a:rPr>
              <a:t>Conclusions</a:t>
            </a:r>
          </a:p>
          <a:p>
            <a:pPr marL="171450" marR="0" lvl="0" indent="-171450"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system mimics the mechanisms of hepatocyte steatosis and lipotoxicity, including the inflammatory and fibrotic response associated with NAFLD progression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sym typeface="Wingdings" panose="05000000000000000000" pitchFamily="2" charset="2"/>
              </a:rPr>
              <a:t></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represents </a:t>
            </a: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an important step forward to model NAFLD </a:t>
            </a:r>
            <a:r>
              <a:rPr kumimoji="0" lang="en-US" sz="1200" b="1" i="1" u="none" strike="noStrike" kern="1200" cap="none" spc="0" normalizeH="0" baseline="0" noProof="0" dirty="0">
                <a:ln>
                  <a:noFill/>
                </a:ln>
                <a:solidFill>
                  <a:prstClr val="black"/>
                </a:solidFill>
                <a:effectLst/>
                <a:uLnTx/>
                <a:uFillTx/>
                <a:latin typeface="Arial" panose="020B0604020202020204"/>
                <a:ea typeface="+mn-ea"/>
                <a:cs typeface="+mn-cs"/>
              </a:rPr>
              <a:t>in vitro</a:t>
            </a: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p:cNvPicPr>
            <a:picLocks noChangeAspect="1"/>
          </p:cNvPicPr>
          <p:nvPr/>
        </p:nvPicPr>
        <p:blipFill>
          <a:blip r:embed="rId3"/>
          <a:stretch>
            <a:fillRect/>
          </a:stretch>
        </p:blipFill>
        <p:spPr>
          <a:xfrm>
            <a:off x="171892" y="4955627"/>
            <a:ext cx="4142088" cy="1269983"/>
          </a:xfrm>
          <a:prstGeom prst="rect">
            <a:avLst/>
          </a:prstGeom>
        </p:spPr>
      </p:pic>
      <p:sp>
        <p:nvSpPr>
          <p:cNvPr id="17" name="TextBox 16"/>
          <p:cNvSpPr txBox="1"/>
          <p:nvPr/>
        </p:nvSpPr>
        <p:spPr>
          <a:xfrm>
            <a:off x="4497363" y="1221237"/>
            <a:ext cx="4323107" cy="1985159"/>
          </a:xfrm>
          <a:prstGeom prst="rect">
            <a:avLst/>
          </a:prstGeom>
          <a:noFill/>
        </p:spPr>
        <p:txBody>
          <a:bodyPr wrap="square" rtlCol="0">
            <a:spAutoFit/>
          </a:bodyPr>
          <a:lstStyle/>
          <a:p>
            <a:pPr lvl="0">
              <a:spcAft>
                <a:spcPts val="600"/>
              </a:spcAft>
              <a:defRPr/>
            </a:pPr>
            <a:r>
              <a:rPr lang="en-GB" sz="1200" b="1" dirty="0">
                <a:solidFill>
                  <a:prstClr val="black"/>
                </a:solidFill>
                <a:latin typeface="+mj-lt"/>
              </a:rPr>
              <a:t>Results </a:t>
            </a:r>
          </a:p>
          <a:p>
            <a:pPr marL="171450" lvl="0" indent="-171450">
              <a:spcAft>
                <a:spcPts val="600"/>
              </a:spcAft>
              <a:buClr>
                <a:schemeClr val="tx2"/>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mj-lt"/>
                <a:ea typeface="+mn-ea"/>
                <a:cs typeface="+mn-cs"/>
              </a:rPr>
              <a:t>In the 3D environment, the different cell types retained proper phenotype and functional characteristics for &gt;4 weeks, allowing for </a:t>
            </a:r>
            <a:r>
              <a:rPr kumimoji="0" lang="en-US" sz="1200" b="1" i="0" u="none" strike="noStrike" kern="1200" cap="none" spc="0" normalizeH="0" baseline="0" noProof="0" dirty="0">
                <a:ln>
                  <a:noFill/>
                </a:ln>
                <a:solidFill>
                  <a:prstClr val="black"/>
                </a:solidFill>
                <a:effectLst/>
                <a:uLnTx/>
                <a:uFillTx/>
                <a:latin typeface="+mj-lt"/>
                <a:ea typeface="+mn-ea"/>
                <a:cs typeface="+mn-cs"/>
              </a:rPr>
              <a:t>long-term cultures</a:t>
            </a:r>
          </a:p>
          <a:p>
            <a:pPr marL="171450" lvl="0" indent="-171450">
              <a:spcAft>
                <a:spcPts val="600"/>
              </a:spcAft>
              <a:buClr>
                <a:schemeClr val="tx2"/>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mj-lt"/>
                <a:ea typeface="+mn-ea"/>
                <a:cs typeface="+mn-cs"/>
              </a:rPr>
              <a:t>Co-cultured cells </a:t>
            </a:r>
            <a:r>
              <a:rPr kumimoji="0" lang="en-US" sz="1200" b="1" i="0" u="none" strike="noStrike" kern="1200" cap="none" spc="0" normalizeH="0" baseline="0" noProof="0" dirty="0">
                <a:ln>
                  <a:noFill/>
                </a:ln>
                <a:solidFill>
                  <a:prstClr val="black"/>
                </a:solidFill>
                <a:effectLst/>
                <a:uLnTx/>
                <a:uFillTx/>
                <a:latin typeface="+mj-lt"/>
                <a:ea typeface="+mn-ea"/>
                <a:cs typeface="+mn-cs"/>
              </a:rPr>
              <a:t>spontaneously rearranged </a:t>
            </a:r>
            <a:r>
              <a:rPr kumimoji="0" lang="en-US" sz="1200" b="0" i="0" u="none" strike="noStrike" kern="1200" cap="none" spc="0" normalizeH="0" baseline="0" noProof="0" dirty="0">
                <a:ln>
                  <a:noFill/>
                </a:ln>
                <a:solidFill>
                  <a:prstClr val="black"/>
                </a:solidFill>
                <a:effectLst/>
                <a:uLnTx/>
                <a:uFillTx/>
                <a:latin typeface="+mj-lt"/>
                <a:ea typeface="+mn-ea"/>
                <a:cs typeface="+mn-cs"/>
              </a:rPr>
              <a:t>to model physiological cellular interactions</a:t>
            </a:r>
          </a:p>
          <a:p>
            <a:pPr marL="171450" marR="0" lvl="0" indent="-171450"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j-lt"/>
                <a:ea typeface="+mn-ea"/>
                <a:cs typeface="+mn-cs"/>
              </a:rPr>
              <a:t>Fatty acid treatment led to steatosis and lipotoxicity in hepatocytes; the presence of nonparenchymal cells sustained </a:t>
            </a:r>
            <a:r>
              <a:rPr kumimoji="0" lang="en-GB" sz="1200" b="1" i="0" u="none" strike="noStrike" kern="1200" cap="none" spc="0" normalizeH="0" baseline="0" noProof="0" dirty="0">
                <a:ln>
                  <a:noFill/>
                </a:ln>
                <a:solidFill>
                  <a:prstClr val="black"/>
                </a:solidFill>
                <a:effectLst/>
                <a:uLnTx/>
                <a:uFillTx/>
                <a:latin typeface="+mj-lt"/>
                <a:ea typeface="+mn-ea"/>
                <a:cs typeface="+mn-cs"/>
              </a:rPr>
              <a:t>fatty acid-induced hepatocyte damage</a:t>
            </a: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pic>
        <p:nvPicPr>
          <p:cNvPr id="3" name="Picture 2"/>
          <p:cNvPicPr>
            <a:picLocks noChangeAspect="1"/>
          </p:cNvPicPr>
          <p:nvPr/>
        </p:nvPicPr>
        <p:blipFill>
          <a:blip r:embed="rId4"/>
          <a:stretch>
            <a:fillRect/>
          </a:stretch>
        </p:blipFill>
        <p:spPr>
          <a:xfrm>
            <a:off x="4716016" y="3143832"/>
            <a:ext cx="3805797" cy="1851904"/>
          </a:xfrm>
          <a:prstGeom prst="rect">
            <a:avLst/>
          </a:prstGeom>
        </p:spPr>
      </p:pic>
    </p:spTree>
    <p:extLst>
      <p:ext uri="{BB962C8B-B14F-4D97-AF65-F5344CB8AC3E}">
        <p14:creationId xmlns:p14="http://schemas.microsoft.com/office/powerpoint/2010/main" val="270005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Frequency and outcomes of liver transplantation for NASH in Europe</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*Multivariable Cox regression; adjusted for donor and recipient factors</a:t>
            </a:r>
            <a:endParaRPr lang="en-US" dirty="0"/>
          </a:p>
          <a:p>
            <a:r>
              <a:rPr lang="en-US" dirty="0" err="1"/>
              <a:t>Haldar</a:t>
            </a:r>
            <a:r>
              <a:rPr lang="en-US" dirty="0"/>
              <a:t> D, et al. ILC 2018, </a:t>
            </a:r>
            <a:r>
              <a:rPr lang="en-GB" dirty="0"/>
              <a:t>PS-041</a:t>
            </a:r>
            <a:endParaRPr lang="en-US" dirty="0"/>
          </a:p>
        </p:txBody>
      </p:sp>
      <p:sp>
        <p:nvSpPr>
          <p:cNvPr id="10" name="Content Placeholder 9">
            <a:extLst>
              <a:ext uri="{FF2B5EF4-FFF2-40B4-BE49-F238E27FC236}">
                <a16:creationId xmlns:a16="http://schemas.microsoft.com/office/drawing/2014/main" id="{6AACA688-4B60-4FC7-AD67-1FC89A790CB2}"/>
              </a:ext>
            </a:extLst>
          </p:cNvPr>
          <p:cNvSpPr>
            <a:spLocks noGrp="1"/>
          </p:cNvSpPr>
          <p:nvPr>
            <p:ph sz="half" idx="11"/>
          </p:nvPr>
        </p:nvSpPr>
        <p:spPr>
          <a:xfrm>
            <a:off x="319314" y="1156357"/>
            <a:ext cx="3820638" cy="4622400"/>
          </a:xfrm>
        </p:spPr>
        <p:txBody>
          <a:bodyPr>
            <a:normAutofit/>
          </a:bodyPr>
          <a:lstStyle/>
          <a:p>
            <a:pPr marL="0" indent="0">
              <a:buNone/>
            </a:pPr>
            <a:r>
              <a:rPr lang="en-US" sz="1400" b="1" dirty="0"/>
              <a:t>Aim: </a:t>
            </a:r>
            <a:r>
              <a:rPr lang="en-US" sz="1200" dirty="0"/>
              <a:t>To describe the changing frequency of </a:t>
            </a:r>
            <a:r>
              <a:rPr lang="en-US" sz="1200" dirty="0" err="1"/>
              <a:t>LTx</a:t>
            </a:r>
            <a:r>
              <a:rPr lang="en-US" sz="1200" dirty="0"/>
              <a:t> </a:t>
            </a:r>
            <a:br>
              <a:rPr lang="en-US" sz="1200" dirty="0"/>
            </a:br>
            <a:r>
              <a:rPr lang="en-US" sz="1200" dirty="0"/>
              <a:t>for NASH in Europe, determine clinical outcomes </a:t>
            </a:r>
            <a:br>
              <a:rPr lang="en-US" sz="1200" dirty="0"/>
            </a:br>
            <a:r>
              <a:rPr lang="en-US" sz="1200" dirty="0"/>
              <a:t>and prognostic factors </a:t>
            </a:r>
            <a:endParaRPr lang="en-US" sz="1600" dirty="0"/>
          </a:p>
          <a:p>
            <a:pPr marL="0" indent="0">
              <a:spcBef>
                <a:spcPts val="1200"/>
              </a:spcBef>
              <a:buNone/>
            </a:pPr>
            <a:r>
              <a:rPr lang="en-GB" sz="1400" b="1" dirty="0"/>
              <a:t>Methods</a:t>
            </a:r>
            <a:endParaRPr lang="en-GB" sz="1600" b="1" dirty="0"/>
          </a:p>
          <a:p>
            <a:pPr marL="180975" indent="-180975"/>
            <a:r>
              <a:rPr lang="en-US" sz="1200" dirty="0"/>
              <a:t>Retrospective cohort analysis of 68,950 adult patients who underwent primary </a:t>
            </a:r>
            <a:r>
              <a:rPr lang="en-US" sz="1200" dirty="0" err="1"/>
              <a:t>LTx</a:t>
            </a:r>
            <a:r>
              <a:rPr lang="en-US" sz="1200" dirty="0"/>
              <a:t> for chronic liver disease between 01/01/2002 and 31/12/2016 using the ELTR database; data prospectively collected from 174 </a:t>
            </a:r>
            <a:r>
              <a:rPr lang="en-US" sz="1200" dirty="0" err="1"/>
              <a:t>centres</a:t>
            </a:r>
            <a:r>
              <a:rPr lang="en-US" sz="1200" dirty="0"/>
              <a:t> in 33 countries</a:t>
            </a:r>
          </a:p>
          <a:p>
            <a:endParaRPr lang="en-US" sz="1200" dirty="0"/>
          </a:p>
          <a:p>
            <a:pPr marL="0" lvl="0" indent="0">
              <a:buClr>
                <a:srgbClr val="004B87"/>
              </a:buClr>
              <a:buNone/>
            </a:pPr>
            <a:r>
              <a:rPr lang="en-GB" sz="1400" b="1" dirty="0">
                <a:solidFill>
                  <a:prstClr val="black"/>
                </a:solidFill>
              </a:rPr>
              <a:t>Conclusions</a:t>
            </a:r>
          </a:p>
          <a:p>
            <a:pPr marL="171450" lvl="0" indent="-171450">
              <a:buClr>
                <a:srgbClr val="004B87"/>
              </a:buClr>
            </a:pPr>
            <a:r>
              <a:rPr lang="en-US" sz="1200" dirty="0">
                <a:solidFill>
                  <a:prstClr val="black"/>
                </a:solidFill>
              </a:rPr>
              <a:t>The proportion of </a:t>
            </a:r>
            <a:r>
              <a:rPr lang="en-US" sz="1200" dirty="0" err="1">
                <a:solidFill>
                  <a:prstClr val="black"/>
                </a:solidFill>
              </a:rPr>
              <a:t>LTxs</a:t>
            </a:r>
            <a:r>
              <a:rPr lang="en-US" sz="1200" dirty="0">
                <a:solidFill>
                  <a:prstClr val="black"/>
                </a:solidFill>
              </a:rPr>
              <a:t> performed for patients with NASH has risen more than for any other indication</a:t>
            </a:r>
          </a:p>
          <a:p>
            <a:pPr marL="171450" lvl="0" indent="-171450">
              <a:buClr>
                <a:srgbClr val="004B87"/>
              </a:buClr>
            </a:pPr>
            <a:r>
              <a:rPr lang="en-GB" sz="1200" dirty="0">
                <a:solidFill>
                  <a:prstClr val="black"/>
                </a:solidFill>
              </a:rPr>
              <a:t>Significantly higher proportion of NASH recipients with concomitant HCC than for other indications</a:t>
            </a:r>
            <a:r>
              <a:rPr lang="en-US" sz="1200" dirty="0">
                <a:solidFill>
                  <a:prstClr val="black"/>
                </a:solidFill>
              </a:rPr>
              <a:t>.</a:t>
            </a:r>
          </a:p>
          <a:p>
            <a:pPr marL="171450" lvl="0" indent="-171450">
              <a:buClr>
                <a:srgbClr val="004B87"/>
              </a:buClr>
            </a:pPr>
            <a:r>
              <a:rPr lang="en-GB" sz="1200" dirty="0">
                <a:solidFill>
                  <a:prstClr val="black"/>
                </a:solidFill>
              </a:rPr>
              <a:t>NASH is not an independent predictor of post-</a:t>
            </a:r>
            <a:r>
              <a:rPr lang="en-GB" sz="1200" dirty="0" err="1">
                <a:solidFill>
                  <a:prstClr val="black"/>
                </a:solidFill>
              </a:rPr>
              <a:t>LTx</a:t>
            </a:r>
            <a:r>
              <a:rPr lang="en-GB" sz="1200" dirty="0">
                <a:solidFill>
                  <a:prstClr val="black"/>
                </a:solidFill>
              </a:rPr>
              <a:t> patient or graft survival</a:t>
            </a:r>
          </a:p>
          <a:p>
            <a:pPr marL="171450" lvl="0" indent="-171450">
              <a:buClr>
                <a:srgbClr val="004B87"/>
              </a:buClr>
            </a:pPr>
            <a:r>
              <a:rPr lang="en-GB" sz="1200" dirty="0">
                <a:solidFill>
                  <a:prstClr val="black"/>
                </a:solidFill>
              </a:rPr>
              <a:t>Amongst NASH recipients, older age, higher MELD and extremes of BMI carry a post-</a:t>
            </a:r>
            <a:r>
              <a:rPr lang="en-GB" sz="1200" dirty="0" err="1">
                <a:solidFill>
                  <a:prstClr val="black"/>
                </a:solidFill>
              </a:rPr>
              <a:t>LTx</a:t>
            </a:r>
            <a:r>
              <a:rPr lang="en-GB" sz="1200" dirty="0">
                <a:solidFill>
                  <a:prstClr val="black"/>
                </a:solidFill>
              </a:rPr>
              <a:t> mortality risk, </a:t>
            </a:r>
            <a:r>
              <a:rPr lang="en-GB" sz="1200" dirty="0">
                <a:solidFill>
                  <a:prstClr val="black"/>
                </a:solidFill>
                <a:sym typeface="Wingdings" panose="05000000000000000000" pitchFamily="2" charset="2"/>
              </a:rPr>
              <a:t></a:t>
            </a:r>
            <a:r>
              <a:rPr lang="en-GB" sz="1200" dirty="0">
                <a:solidFill>
                  <a:prstClr val="black"/>
                </a:solidFill>
              </a:rPr>
              <a:t> can aid risk stratification and careful selection of patients with NASH for </a:t>
            </a:r>
            <a:r>
              <a:rPr lang="en-GB" sz="1200" dirty="0" err="1">
                <a:solidFill>
                  <a:prstClr val="black"/>
                </a:solidFill>
              </a:rPr>
              <a:t>LTx</a:t>
            </a:r>
            <a:endParaRPr lang="en-US" sz="1400" dirty="0">
              <a:solidFill>
                <a:prstClr val="black"/>
              </a:solidFill>
            </a:endParaRPr>
          </a:p>
        </p:txBody>
      </p:sp>
      <p:sp>
        <p:nvSpPr>
          <p:cNvPr id="18" name="Content Placeholder 17">
            <a:extLst>
              <a:ext uri="{FF2B5EF4-FFF2-40B4-BE49-F238E27FC236}">
                <a16:creationId xmlns:a16="http://schemas.microsoft.com/office/drawing/2014/main" id="{D68D5C96-D133-4226-AA75-9EF079226036}"/>
              </a:ext>
            </a:extLst>
          </p:cNvPr>
          <p:cNvSpPr>
            <a:spLocks noGrp="1"/>
          </p:cNvSpPr>
          <p:nvPr>
            <p:ph sz="half" idx="12"/>
          </p:nvPr>
        </p:nvSpPr>
        <p:spPr>
          <a:xfrm>
            <a:off x="4139953" y="1156357"/>
            <a:ext cx="4975444" cy="4622400"/>
          </a:xfrm>
        </p:spPr>
        <p:txBody>
          <a:bodyPr/>
          <a:lstStyle/>
          <a:p>
            <a:pPr marL="0" indent="0">
              <a:buNone/>
            </a:pPr>
            <a:r>
              <a:rPr lang="en-US" sz="1400" b="1" dirty="0"/>
              <a:t>Results</a:t>
            </a:r>
            <a:endParaRPr lang="en-US" sz="1600" b="1" dirty="0"/>
          </a:p>
          <a:p>
            <a:pPr marL="180975" indent="-180975" algn="just"/>
            <a:r>
              <a:rPr lang="en-US" sz="1200" b="1" dirty="0">
                <a:solidFill>
                  <a:schemeClr val="tx2"/>
                </a:solidFill>
              </a:rPr>
              <a:t>Changing indications for </a:t>
            </a:r>
            <a:r>
              <a:rPr lang="en-US" sz="1200" b="1" dirty="0" err="1">
                <a:solidFill>
                  <a:schemeClr val="tx2"/>
                </a:solidFill>
              </a:rPr>
              <a:t>LTx</a:t>
            </a:r>
            <a:endParaRPr lang="en-US" sz="1200" b="1" dirty="0">
              <a:solidFill>
                <a:schemeClr val="tx2"/>
              </a:solidFill>
            </a:endParaRPr>
          </a:p>
          <a:p>
            <a:pPr marL="449263" lvl="1" indent="-168275"/>
            <a:r>
              <a:rPr lang="en-GB" sz="1200" dirty="0"/>
              <a:t>Primary indication was NASH (2,741 [4%] pts)</a:t>
            </a:r>
          </a:p>
          <a:p>
            <a:pPr marL="449263" lvl="1" indent="-168275"/>
            <a:r>
              <a:rPr lang="en-GB" sz="1200" dirty="0">
                <a:sym typeface="Wingdings" panose="05000000000000000000" pitchFamily="2" charset="2"/>
              </a:rPr>
              <a:t></a:t>
            </a:r>
            <a:r>
              <a:rPr lang="en-GB" sz="1200" dirty="0"/>
              <a:t> proportion of </a:t>
            </a:r>
            <a:r>
              <a:rPr lang="en-GB" sz="1200" dirty="0" err="1"/>
              <a:t>LTx</a:t>
            </a:r>
            <a:r>
              <a:rPr lang="en-GB" sz="1200" dirty="0"/>
              <a:t> performed for patients with NASH: 1.2% (2002) </a:t>
            </a:r>
            <a:r>
              <a:rPr lang="en-GB" sz="1200" dirty="0">
                <a:sym typeface="Wingdings" panose="05000000000000000000" pitchFamily="2" charset="2"/>
              </a:rPr>
              <a:t></a:t>
            </a:r>
            <a:r>
              <a:rPr lang="en-GB" sz="1200" dirty="0"/>
              <a:t> 8.4% (2016)</a:t>
            </a:r>
          </a:p>
          <a:p>
            <a:pPr marL="449263" lvl="1" indent="-168275"/>
            <a:r>
              <a:rPr lang="en-GB" sz="1200" dirty="0"/>
              <a:t>ARLD was the most common indication (n=22,226; 32.3%)</a:t>
            </a:r>
          </a:p>
          <a:p>
            <a:pPr marL="49213" indent="-168275">
              <a:spcBef>
                <a:spcPts val="600"/>
              </a:spcBef>
            </a:pPr>
            <a:r>
              <a:rPr lang="en-US" sz="1200" b="1" dirty="0">
                <a:solidFill>
                  <a:schemeClr val="tx2"/>
                </a:solidFill>
              </a:rPr>
              <a:t>Recipient differences</a:t>
            </a:r>
            <a:endParaRPr lang="en-US" sz="1200" dirty="0">
              <a:solidFill>
                <a:schemeClr val="tx2"/>
              </a:solidFill>
            </a:endParaRPr>
          </a:p>
          <a:p>
            <a:pPr marL="49213" indent="-168275"/>
            <a:endParaRPr lang="en-GB" sz="900" dirty="0"/>
          </a:p>
          <a:p>
            <a:pPr lvl="1"/>
            <a:endParaRPr lang="en-GB" sz="1200" dirty="0"/>
          </a:p>
          <a:p>
            <a:pPr lvl="1"/>
            <a:endParaRPr lang="en-GB" sz="1200" dirty="0"/>
          </a:p>
          <a:p>
            <a:endParaRPr lang="en-GB" sz="1400" b="1" dirty="0">
              <a:solidFill>
                <a:schemeClr val="tx2"/>
              </a:solidFill>
            </a:endParaRPr>
          </a:p>
          <a:p>
            <a:pPr marL="180975" indent="-180975"/>
            <a:r>
              <a:rPr lang="en-GB" sz="1200" b="1" dirty="0">
                <a:solidFill>
                  <a:schemeClr val="tx2"/>
                </a:solidFill>
              </a:rPr>
              <a:t>Patient and graft outcomes after </a:t>
            </a:r>
            <a:r>
              <a:rPr lang="en-GB" sz="1200" b="1" dirty="0" err="1">
                <a:solidFill>
                  <a:schemeClr val="tx2"/>
                </a:solidFill>
              </a:rPr>
              <a:t>LTx</a:t>
            </a:r>
            <a:endParaRPr lang="en-GB" sz="1200" b="1" dirty="0">
              <a:solidFill>
                <a:schemeClr val="tx2"/>
              </a:solidFill>
            </a:endParaRPr>
          </a:p>
          <a:p>
            <a:pPr marL="449263" lvl="1" indent="-168275"/>
            <a:r>
              <a:rPr lang="en-GB" sz="1200" dirty="0"/>
              <a:t>NASH not an independent predictor of post-</a:t>
            </a:r>
            <a:r>
              <a:rPr lang="en-GB" sz="1200" dirty="0" err="1"/>
              <a:t>LTx</a:t>
            </a:r>
            <a:r>
              <a:rPr lang="en-GB" sz="1200" dirty="0"/>
              <a:t> patient survival* </a:t>
            </a:r>
            <a:br>
              <a:rPr lang="en-GB" sz="1400" dirty="0"/>
            </a:br>
            <a:br>
              <a:rPr lang="en-GB" sz="1100" dirty="0"/>
            </a:br>
            <a:br>
              <a:rPr lang="en-GB" sz="1600" dirty="0"/>
            </a:br>
            <a:endParaRPr lang="en-GB" sz="200" dirty="0"/>
          </a:p>
          <a:p>
            <a:endParaRPr lang="en-GB" sz="600" b="1" dirty="0"/>
          </a:p>
          <a:p>
            <a:pPr marL="180975" indent="-180975"/>
            <a:r>
              <a:rPr lang="en-GB" sz="1200" b="1" dirty="0">
                <a:solidFill>
                  <a:schemeClr val="tx2"/>
                </a:solidFill>
              </a:rPr>
              <a:t>Key determinants of post-LT survival in NASH recipients</a:t>
            </a:r>
          </a:p>
          <a:p>
            <a:endParaRPr lang="en-US" dirty="0"/>
          </a:p>
        </p:txBody>
      </p:sp>
      <p:graphicFrame>
        <p:nvGraphicFramePr>
          <p:cNvPr id="32" name="Table 31">
            <a:extLst>
              <a:ext uri="{FF2B5EF4-FFF2-40B4-BE49-F238E27FC236}">
                <a16:creationId xmlns:a16="http://schemas.microsoft.com/office/drawing/2014/main" id="{6341774F-9556-43A3-9C5B-8C1554C480FF}"/>
              </a:ext>
            </a:extLst>
          </p:cNvPr>
          <p:cNvGraphicFramePr>
            <a:graphicFrameLocks noGrp="1"/>
          </p:cNvGraphicFramePr>
          <p:nvPr>
            <p:extLst>
              <p:ext uri="{D42A27DB-BD31-4B8C-83A1-F6EECF244321}">
                <p14:modId xmlns:p14="http://schemas.microsoft.com/office/powerpoint/2010/main" val="1522587348"/>
              </p:ext>
            </p:extLst>
          </p:nvPr>
        </p:nvGraphicFramePr>
        <p:xfrm>
          <a:off x="4482541" y="2762585"/>
          <a:ext cx="3820824" cy="791268"/>
        </p:xfrm>
        <a:graphic>
          <a:graphicData uri="http://schemas.openxmlformats.org/drawingml/2006/table">
            <a:tbl>
              <a:tblPr firstRow="1" bandRow="1">
                <a:tableStyleId>{F2DE63D5-997A-4646-A377-4702673A728D}</a:tableStyleId>
              </a:tblPr>
              <a:tblGrid>
                <a:gridCol w="1380282">
                  <a:extLst>
                    <a:ext uri="{9D8B030D-6E8A-4147-A177-3AD203B41FA5}">
                      <a16:colId xmlns:a16="http://schemas.microsoft.com/office/drawing/2014/main" val="4123754111"/>
                    </a:ext>
                  </a:extLst>
                </a:gridCol>
                <a:gridCol w="1144841">
                  <a:extLst>
                    <a:ext uri="{9D8B030D-6E8A-4147-A177-3AD203B41FA5}">
                      <a16:colId xmlns:a16="http://schemas.microsoft.com/office/drawing/2014/main" val="1136116420"/>
                    </a:ext>
                  </a:extLst>
                </a:gridCol>
                <a:gridCol w="1295701">
                  <a:extLst>
                    <a:ext uri="{9D8B030D-6E8A-4147-A177-3AD203B41FA5}">
                      <a16:colId xmlns:a16="http://schemas.microsoft.com/office/drawing/2014/main" val="1932049274"/>
                    </a:ext>
                  </a:extLst>
                </a:gridCol>
              </a:tblGrid>
              <a:tr h="197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36000" marR="0" marT="0" marB="0" anchor="ctr"/>
                </a:tc>
                <a:tc>
                  <a:txBody>
                    <a:bodyPr/>
                    <a:lstStyle/>
                    <a:p>
                      <a:pPr algn="ctr"/>
                      <a:r>
                        <a:rPr lang="en-GB" sz="1000" dirty="0"/>
                        <a:t>NASH</a:t>
                      </a:r>
                      <a:endParaRPr lang="en-US" sz="1000" dirty="0">
                        <a:solidFill>
                          <a:schemeClr val="tx1"/>
                        </a:solidFill>
                      </a:endParaRPr>
                    </a:p>
                  </a:txBody>
                  <a:tcPr marL="36000" marR="0" marT="0" marB="0" anchor="ctr"/>
                </a:tc>
                <a:tc>
                  <a:txBody>
                    <a:bodyPr/>
                    <a:lstStyle/>
                    <a:p>
                      <a:pPr algn="ctr"/>
                      <a:r>
                        <a:rPr lang="en-GB" sz="1000" dirty="0"/>
                        <a:t>Non-NASH</a:t>
                      </a:r>
                      <a:endParaRPr lang="en-US" sz="1000" dirty="0">
                        <a:solidFill>
                          <a:schemeClr val="tx1"/>
                        </a:solidFill>
                      </a:endParaRPr>
                    </a:p>
                  </a:txBody>
                  <a:tcPr marL="36000" marR="0" marT="0" marB="0" anchor="ctr"/>
                </a:tc>
                <a:extLst>
                  <a:ext uri="{0D108BD9-81ED-4DB2-BD59-A6C34878D82A}">
                    <a16:rowId xmlns:a16="http://schemas.microsoft.com/office/drawing/2014/main" val="2361716154"/>
                  </a:ext>
                </a:extLst>
              </a:tr>
              <a:tr h="197817">
                <a:tc>
                  <a:txBody>
                    <a:bodyPr/>
                    <a:lstStyle/>
                    <a:p>
                      <a:r>
                        <a:rPr lang="en-GB" sz="1000" dirty="0"/>
                        <a:t>Age years;</a:t>
                      </a:r>
                      <a:r>
                        <a:rPr lang="en-GB" sz="1000" baseline="0" dirty="0"/>
                        <a:t> </a:t>
                      </a:r>
                      <a:r>
                        <a:rPr lang="en-GB" sz="1000" dirty="0"/>
                        <a:t>(IQR)</a:t>
                      </a:r>
                      <a:endParaRPr lang="en-US" sz="1000" dirty="0"/>
                    </a:p>
                  </a:txBody>
                  <a:tcPr marL="36000" marR="0" marT="0" marB="0" anchor="ctr"/>
                </a:tc>
                <a:tc>
                  <a:txBody>
                    <a:bodyPr/>
                    <a:lstStyle/>
                    <a:p>
                      <a:pPr algn="ctr"/>
                      <a:r>
                        <a:rPr lang="en-GB" sz="1000" dirty="0"/>
                        <a:t>60 (54–64)</a:t>
                      </a:r>
                      <a:endParaRPr lang="en-US" sz="1000" dirty="0"/>
                    </a:p>
                  </a:txBody>
                  <a:tcPr marL="36000" marR="0" marT="0" marB="0" anchor="ctr"/>
                </a:tc>
                <a:tc>
                  <a:txBody>
                    <a:bodyPr/>
                    <a:lstStyle/>
                    <a:p>
                      <a:pPr algn="ctr"/>
                      <a:r>
                        <a:rPr lang="en-GB" sz="1000" dirty="0"/>
                        <a:t>55 (48–61)</a:t>
                      </a:r>
                      <a:endParaRPr lang="en-US" sz="1000" dirty="0"/>
                    </a:p>
                  </a:txBody>
                  <a:tcPr marL="36000" marR="0" marT="0" marB="0" anchor="ctr"/>
                </a:tc>
                <a:extLst>
                  <a:ext uri="{0D108BD9-81ED-4DB2-BD59-A6C34878D82A}">
                    <a16:rowId xmlns:a16="http://schemas.microsoft.com/office/drawing/2014/main" val="3509116529"/>
                  </a:ext>
                </a:extLst>
              </a:tr>
              <a:tr h="197817">
                <a:tc>
                  <a:txBody>
                    <a:bodyPr/>
                    <a:lstStyle/>
                    <a:p>
                      <a:r>
                        <a:rPr lang="en-GB" sz="1000" dirty="0"/>
                        <a:t>BMI </a:t>
                      </a:r>
                      <a:r>
                        <a:rPr lang="en-US" sz="1000" dirty="0"/>
                        <a:t>kg/m</a:t>
                      </a:r>
                      <a:r>
                        <a:rPr lang="en-US" sz="1000" baseline="30000" dirty="0"/>
                        <a:t>–2</a:t>
                      </a:r>
                      <a:r>
                        <a:rPr lang="en-GB" sz="1000" dirty="0"/>
                        <a:t> (SD)</a:t>
                      </a:r>
                    </a:p>
                  </a:txBody>
                  <a:tcPr marL="36000" marR="0" marT="0" marB="0" anchor="ctr"/>
                </a:tc>
                <a:tc>
                  <a:txBody>
                    <a:bodyPr/>
                    <a:lstStyle/>
                    <a:p>
                      <a:pPr algn="ctr"/>
                      <a:r>
                        <a:rPr lang="en-GB" sz="1000" dirty="0"/>
                        <a:t>32.6 (4.57)</a:t>
                      </a:r>
                      <a:endParaRPr lang="en-US" sz="1000" dirty="0"/>
                    </a:p>
                  </a:txBody>
                  <a:tcPr marL="36000" marR="0" marT="0" marB="0" anchor="ctr"/>
                </a:tc>
                <a:tc>
                  <a:txBody>
                    <a:bodyPr/>
                    <a:lstStyle/>
                    <a:p>
                      <a:pPr algn="ctr"/>
                      <a:r>
                        <a:rPr lang="en-GB" sz="1000" dirty="0"/>
                        <a:t>25.8 (4.45)</a:t>
                      </a:r>
                      <a:endParaRPr lang="en-US" sz="1000" dirty="0"/>
                    </a:p>
                  </a:txBody>
                  <a:tcPr marL="36000" marR="0" marT="0" marB="0" anchor="ctr"/>
                </a:tc>
                <a:extLst>
                  <a:ext uri="{0D108BD9-81ED-4DB2-BD59-A6C34878D82A}">
                    <a16:rowId xmlns:a16="http://schemas.microsoft.com/office/drawing/2014/main" val="564481665"/>
                  </a:ext>
                </a:extLst>
              </a:tr>
              <a:tr h="197817">
                <a:tc>
                  <a:txBody>
                    <a:bodyPr/>
                    <a:lstStyle/>
                    <a:p>
                      <a:r>
                        <a:rPr lang="en-GB" sz="1000" dirty="0"/>
                        <a:t>HCC (%)</a:t>
                      </a:r>
                      <a:endParaRPr lang="en-US" sz="1000" dirty="0"/>
                    </a:p>
                  </a:txBody>
                  <a:tcPr marL="36000" marR="0" marT="0" marB="0" anchor="ctr"/>
                </a:tc>
                <a:tc>
                  <a:txBody>
                    <a:bodyPr/>
                    <a:lstStyle/>
                    <a:p>
                      <a:pPr algn="ctr"/>
                      <a:r>
                        <a:rPr lang="en-GB" sz="1000" dirty="0"/>
                        <a:t>39.1</a:t>
                      </a:r>
                      <a:endParaRPr lang="en-US" sz="1000" dirty="0"/>
                    </a:p>
                  </a:txBody>
                  <a:tcPr marL="36000" marR="0" marT="0" marB="0" anchor="ctr"/>
                </a:tc>
                <a:tc>
                  <a:txBody>
                    <a:bodyPr/>
                    <a:lstStyle/>
                    <a:p>
                      <a:pPr algn="ctr"/>
                      <a:r>
                        <a:rPr lang="en-GB" sz="1000" dirty="0"/>
                        <a:t>28.9</a:t>
                      </a:r>
                      <a:endParaRPr lang="en-US" sz="1000" dirty="0"/>
                    </a:p>
                  </a:txBody>
                  <a:tcPr marL="36000" marR="0" marT="0" marB="0" anchor="ctr"/>
                </a:tc>
                <a:extLst>
                  <a:ext uri="{0D108BD9-81ED-4DB2-BD59-A6C34878D82A}">
                    <a16:rowId xmlns:a16="http://schemas.microsoft.com/office/drawing/2014/main" val="2203684686"/>
                  </a:ext>
                </a:extLst>
              </a:tr>
            </a:tbl>
          </a:graphicData>
        </a:graphic>
      </p:graphicFrame>
      <p:graphicFrame>
        <p:nvGraphicFramePr>
          <p:cNvPr id="38" name="Table 37">
            <a:extLst>
              <a:ext uri="{FF2B5EF4-FFF2-40B4-BE49-F238E27FC236}">
                <a16:creationId xmlns:a16="http://schemas.microsoft.com/office/drawing/2014/main" id="{2481765D-DFBB-46AB-90F9-9EF4860762AE}"/>
              </a:ext>
            </a:extLst>
          </p:cNvPr>
          <p:cNvGraphicFramePr>
            <a:graphicFrameLocks noGrp="1"/>
          </p:cNvGraphicFramePr>
          <p:nvPr>
            <p:extLst>
              <p:ext uri="{D42A27DB-BD31-4B8C-83A1-F6EECF244321}">
                <p14:modId xmlns:p14="http://schemas.microsoft.com/office/powerpoint/2010/main" val="3685123218"/>
              </p:ext>
            </p:extLst>
          </p:nvPr>
        </p:nvGraphicFramePr>
        <p:xfrm>
          <a:off x="4482541" y="4083877"/>
          <a:ext cx="3820824" cy="426955"/>
        </p:xfrm>
        <a:graphic>
          <a:graphicData uri="http://schemas.openxmlformats.org/drawingml/2006/table">
            <a:tbl>
              <a:tblPr firstRow="1" bandRow="1">
                <a:tableStyleId>{F2DE63D5-997A-4646-A377-4702673A728D}</a:tableStyleId>
              </a:tblPr>
              <a:tblGrid>
                <a:gridCol w="401073">
                  <a:extLst>
                    <a:ext uri="{9D8B030D-6E8A-4147-A177-3AD203B41FA5}">
                      <a16:colId xmlns:a16="http://schemas.microsoft.com/office/drawing/2014/main" val="4123754111"/>
                    </a:ext>
                  </a:extLst>
                </a:gridCol>
                <a:gridCol w="1793515">
                  <a:extLst>
                    <a:ext uri="{9D8B030D-6E8A-4147-A177-3AD203B41FA5}">
                      <a16:colId xmlns:a16="http://schemas.microsoft.com/office/drawing/2014/main" val="1136116420"/>
                    </a:ext>
                  </a:extLst>
                </a:gridCol>
                <a:gridCol w="1626236">
                  <a:extLst>
                    <a:ext uri="{9D8B030D-6E8A-4147-A177-3AD203B41FA5}">
                      <a16:colId xmlns:a16="http://schemas.microsoft.com/office/drawing/2014/main" val="1932049274"/>
                    </a:ext>
                  </a:extLst>
                </a:gridCol>
              </a:tblGrid>
              <a:tr h="211989">
                <a:tc>
                  <a:txBody>
                    <a:bodyPr/>
                    <a:lstStyle/>
                    <a:p>
                      <a:endParaRPr lang="en-US" sz="1000" dirty="0"/>
                    </a:p>
                  </a:txBody>
                  <a:tcPr marL="36000" marR="0" marT="0" marB="0" anchor="ctr"/>
                </a:tc>
                <a:tc>
                  <a:txBody>
                    <a:bodyPr/>
                    <a:lstStyle/>
                    <a:p>
                      <a:pPr algn="ctr"/>
                      <a:r>
                        <a:rPr lang="en-US" sz="1000" dirty="0"/>
                        <a:t>For patient survival </a:t>
                      </a:r>
                      <a:endParaRPr lang="en-US" sz="1000" dirty="0">
                        <a:solidFill>
                          <a:schemeClr val="tx1"/>
                        </a:solidFill>
                      </a:endParaRPr>
                    </a:p>
                  </a:txBody>
                  <a:tcPr marL="36000" marR="0" marT="0" marB="0" anchor="ctr"/>
                </a:tc>
                <a:tc>
                  <a:txBody>
                    <a:bodyPr/>
                    <a:lstStyle/>
                    <a:p>
                      <a:pPr algn="ctr"/>
                      <a:r>
                        <a:rPr lang="en-US" sz="1000" dirty="0"/>
                        <a:t>For graft survival </a:t>
                      </a:r>
                      <a:endParaRPr lang="en-US" sz="1000" dirty="0">
                        <a:solidFill>
                          <a:schemeClr val="tx1"/>
                        </a:solidFill>
                      </a:endParaRPr>
                    </a:p>
                  </a:txBody>
                  <a:tcPr marL="36000" marR="0" marT="0" marB="0" anchor="ctr"/>
                </a:tc>
                <a:extLst>
                  <a:ext uri="{0D108BD9-81ED-4DB2-BD59-A6C34878D82A}">
                    <a16:rowId xmlns:a16="http://schemas.microsoft.com/office/drawing/2014/main" val="2361716154"/>
                  </a:ext>
                </a:extLst>
              </a:tr>
              <a:tr h="214966">
                <a:tc>
                  <a:txBody>
                    <a:bodyPr/>
                    <a:lstStyle/>
                    <a:p>
                      <a:r>
                        <a:rPr lang="en-US" sz="1000" dirty="0"/>
                        <a:t>HR</a:t>
                      </a:r>
                    </a:p>
                  </a:txBody>
                  <a:tcPr marL="36000" marR="0" marT="0" marB="0" anchor="ctr"/>
                </a:tc>
                <a:tc>
                  <a:txBody>
                    <a:bodyPr/>
                    <a:lstStyle/>
                    <a:p>
                      <a:pPr algn="ctr"/>
                      <a:r>
                        <a:rPr lang="en-US" sz="1000" dirty="0"/>
                        <a:t>1.06 (0.97–1.17)</a:t>
                      </a:r>
                    </a:p>
                  </a:txBody>
                  <a:tcPr marL="36000" marR="0" marT="0" marB="0" anchor="ctr"/>
                </a:tc>
                <a:tc>
                  <a:txBody>
                    <a:bodyPr/>
                    <a:lstStyle/>
                    <a:p>
                      <a:pPr algn="ctr"/>
                      <a:r>
                        <a:rPr lang="en-US" sz="1000" dirty="0"/>
                        <a:t>0.90 (0.79–1.04)</a:t>
                      </a:r>
                    </a:p>
                  </a:txBody>
                  <a:tcPr marL="36000" marR="0" marT="0" marB="0" anchor="ctr"/>
                </a:tc>
                <a:extLst>
                  <a:ext uri="{0D108BD9-81ED-4DB2-BD59-A6C34878D82A}">
                    <a16:rowId xmlns:a16="http://schemas.microsoft.com/office/drawing/2014/main" val="3509116529"/>
                  </a:ext>
                </a:extLst>
              </a:tr>
            </a:tbl>
          </a:graphicData>
        </a:graphic>
      </p:graphicFrame>
      <p:graphicFrame>
        <p:nvGraphicFramePr>
          <p:cNvPr id="39" name="Table 38">
            <a:extLst>
              <a:ext uri="{FF2B5EF4-FFF2-40B4-BE49-F238E27FC236}">
                <a16:creationId xmlns:a16="http://schemas.microsoft.com/office/drawing/2014/main" id="{0C0F4F42-14E4-4BFF-8A1A-8B82FFEDF19B}"/>
              </a:ext>
            </a:extLst>
          </p:cNvPr>
          <p:cNvGraphicFramePr>
            <a:graphicFrameLocks noGrp="1"/>
          </p:cNvGraphicFramePr>
          <p:nvPr>
            <p:extLst>
              <p:ext uri="{D42A27DB-BD31-4B8C-83A1-F6EECF244321}">
                <p14:modId xmlns:p14="http://schemas.microsoft.com/office/powerpoint/2010/main" val="2983617974"/>
              </p:ext>
            </p:extLst>
          </p:nvPr>
        </p:nvGraphicFramePr>
        <p:xfrm>
          <a:off x="4482541" y="4869160"/>
          <a:ext cx="2762295" cy="1686797"/>
        </p:xfrm>
        <a:graphic>
          <a:graphicData uri="http://schemas.openxmlformats.org/drawingml/2006/table">
            <a:tbl>
              <a:tblPr firstRow="1" bandRow="1">
                <a:tableStyleId>{F2DE63D5-997A-4646-A377-4702673A728D}</a:tableStyleId>
              </a:tblPr>
              <a:tblGrid>
                <a:gridCol w="1723553">
                  <a:extLst>
                    <a:ext uri="{9D8B030D-6E8A-4147-A177-3AD203B41FA5}">
                      <a16:colId xmlns:a16="http://schemas.microsoft.com/office/drawing/2014/main" val="4123754111"/>
                    </a:ext>
                  </a:extLst>
                </a:gridCol>
                <a:gridCol w="1038742">
                  <a:extLst>
                    <a:ext uri="{9D8B030D-6E8A-4147-A177-3AD203B41FA5}">
                      <a16:colId xmlns:a16="http://schemas.microsoft.com/office/drawing/2014/main" val="3340032486"/>
                    </a:ext>
                  </a:extLst>
                </a:gridCol>
              </a:tblGrid>
              <a:tr h="194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dirty="0"/>
                        <a:t>For recipients without HCC</a:t>
                      </a:r>
                    </a:p>
                  </a:txBody>
                  <a:tcPr marL="0" marR="0" marT="0" marB="0" anchor="ctr">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0" dirty="0"/>
                        <a:t>HR</a:t>
                      </a:r>
                    </a:p>
                  </a:txBody>
                  <a:tcPr marL="0" marR="0" marT="0" marB="0" anchor="ctr">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61716154"/>
                  </a:ext>
                </a:extLst>
              </a:tr>
              <a:tr h="471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Recipient age </a:t>
                      </a:r>
                      <a:r>
                        <a:rPr lang="en-US" sz="1000" dirty="0"/>
                        <a:t>(years)</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US" sz="1000" b="0" dirty="0"/>
                        <a:t>61–65</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US" sz="1000" b="0" dirty="0"/>
                        <a:t>&gt;65</a:t>
                      </a:r>
                    </a:p>
                  </a:txBody>
                  <a:tcPr marL="36000" marR="0" marT="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en-GB" sz="1000" dirty="0"/>
                    </a:p>
                    <a:p>
                      <a:pPr algn="ctr"/>
                      <a:r>
                        <a:rPr lang="en-GB" sz="1000" dirty="0"/>
                        <a:t>1.96 (1.29–2.98)</a:t>
                      </a:r>
                      <a:endParaRPr lang="en-US" sz="1800" dirty="0"/>
                    </a:p>
                    <a:p>
                      <a:pPr algn="ctr"/>
                      <a:r>
                        <a:rPr lang="en-GB" sz="1000" dirty="0"/>
                        <a:t>1.77 (1.11–2.82)</a:t>
                      </a:r>
                      <a:endParaRPr lang="en-US" sz="1800" dirty="0"/>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9116529"/>
                  </a:ext>
                </a:extLst>
              </a:tr>
              <a:tr h="189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MELD &gt;23</a:t>
                      </a:r>
                    </a:p>
                  </a:txBody>
                  <a:tcPr marL="36000" marR="0" marT="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000" dirty="0"/>
                        <a:t>1.54 (1.04–2.30)</a:t>
                      </a:r>
                      <a:endParaRPr lang="en-US" sz="1800" dirty="0"/>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03684686"/>
                  </a:ext>
                </a:extLst>
              </a:tr>
              <a:tr h="628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Recipient BMI</a:t>
                      </a:r>
                      <a:r>
                        <a:rPr lang="en-GB" sz="1000" dirty="0"/>
                        <a:t> (</a:t>
                      </a:r>
                      <a:r>
                        <a:rPr lang="en-US" sz="1000" dirty="0"/>
                        <a:t>kg/m</a:t>
                      </a:r>
                      <a:r>
                        <a:rPr lang="en-US" sz="1000" baseline="30000" dirty="0"/>
                        <a:t>2</a:t>
                      </a:r>
                      <a:r>
                        <a:rPr lang="en-GB" sz="1000" dirty="0"/>
                        <a:t>)</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000" dirty="0"/>
                        <a:t>&lt;18.5</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000" dirty="0"/>
                        <a:t>18.5–25</a:t>
                      </a:r>
                    </a:p>
                    <a:p>
                      <a:pPr marL="180975" marR="0" lvl="0" indent="0" algn="l" defTabSz="914400" rtl="0" eaLnBrk="1" fontAlgn="auto" latinLnBrk="0" hangingPunct="1">
                        <a:lnSpc>
                          <a:spcPct val="100000"/>
                        </a:lnSpc>
                        <a:spcBef>
                          <a:spcPts val="0"/>
                        </a:spcBef>
                        <a:spcAft>
                          <a:spcPts val="0"/>
                        </a:spcAft>
                        <a:buClrTx/>
                        <a:buSzTx/>
                        <a:buFontTx/>
                        <a:buNone/>
                        <a:tabLst/>
                        <a:defRPr/>
                      </a:pPr>
                      <a:r>
                        <a:rPr lang="en-GB" sz="1000" dirty="0"/>
                        <a:t>&gt;40</a:t>
                      </a:r>
                    </a:p>
                  </a:txBody>
                  <a:tcPr marL="36000" marR="0" marT="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en-US" sz="1000" dirty="0"/>
                    </a:p>
                    <a:p>
                      <a:pPr algn="ctr"/>
                      <a:r>
                        <a:rPr lang="en-US" sz="1000" dirty="0"/>
                        <a:t>5.04 (1.18–21.56)</a:t>
                      </a:r>
                    </a:p>
                    <a:p>
                      <a:pPr algn="ctr"/>
                      <a:r>
                        <a:rPr lang="en-US" sz="1000" dirty="0"/>
                        <a:t>2.34 (1.28–4.26)</a:t>
                      </a:r>
                    </a:p>
                    <a:p>
                      <a:pPr algn="ctr"/>
                      <a:r>
                        <a:rPr lang="en-US" sz="1000" dirty="0"/>
                        <a:t>2.24 (1.30–3.87)</a:t>
                      </a:r>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65612484"/>
                  </a:ext>
                </a:extLst>
              </a:tr>
              <a:tr h="203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Donor blood group B</a:t>
                      </a:r>
                    </a:p>
                  </a:txBody>
                  <a:tcPr marL="36000" marR="0" marT="0" marB="0" anchor="ctr">
                    <a:lnL w="1270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000" dirty="0"/>
                        <a:t>0.41 (0.23–0.72)</a:t>
                      </a:r>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7841980"/>
                  </a:ext>
                </a:extLst>
              </a:tr>
            </a:tbl>
          </a:graphicData>
        </a:graphic>
      </p:graphicFrame>
    </p:spTree>
    <p:extLst>
      <p:ext uri="{BB962C8B-B14F-4D97-AF65-F5344CB8AC3E}">
        <p14:creationId xmlns:p14="http://schemas.microsoft.com/office/powerpoint/2010/main" val="25315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Table 84">
            <a:extLst>
              <a:ext uri="{FF2B5EF4-FFF2-40B4-BE49-F238E27FC236}">
                <a16:creationId xmlns:a16="http://schemas.microsoft.com/office/drawing/2014/main" id="{D963F1B4-A948-4D39-8BC3-F5726F9A9CA7}"/>
              </a:ext>
            </a:extLst>
          </p:cNvPr>
          <p:cNvGraphicFramePr>
            <a:graphicFrameLocks noGrp="1"/>
          </p:cNvGraphicFramePr>
          <p:nvPr>
            <p:extLst/>
          </p:nvPr>
        </p:nvGraphicFramePr>
        <p:xfrm>
          <a:off x="4758772" y="3106936"/>
          <a:ext cx="4176000" cy="2345400"/>
        </p:xfrm>
        <a:graphic>
          <a:graphicData uri="http://schemas.openxmlformats.org/drawingml/2006/table">
            <a:tbl>
              <a:tblPr firstRow="1" bandRow="1">
                <a:tableStyleId>{2D5ABB26-0587-4C30-8999-92F81FD0307C}</a:tableStyleId>
              </a:tblPr>
              <a:tblGrid>
                <a:gridCol w="2016000">
                  <a:extLst>
                    <a:ext uri="{9D8B030D-6E8A-4147-A177-3AD203B41FA5}">
                      <a16:colId xmlns:a16="http://schemas.microsoft.com/office/drawing/2014/main" val="641820314"/>
                    </a:ext>
                  </a:extLst>
                </a:gridCol>
                <a:gridCol w="1116000">
                  <a:extLst>
                    <a:ext uri="{9D8B030D-6E8A-4147-A177-3AD203B41FA5}">
                      <a16:colId xmlns:a16="http://schemas.microsoft.com/office/drawing/2014/main" val="465882018"/>
                    </a:ext>
                  </a:extLst>
                </a:gridCol>
                <a:gridCol w="1044000">
                  <a:extLst>
                    <a:ext uri="{9D8B030D-6E8A-4147-A177-3AD203B41FA5}">
                      <a16:colId xmlns:a16="http://schemas.microsoft.com/office/drawing/2014/main" val="153942997"/>
                    </a:ext>
                  </a:extLst>
                </a:gridCol>
              </a:tblGrid>
              <a:tr h="0">
                <a:tc>
                  <a:txBody>
                    <a:bodyPr/>
                    <a:lstStyle/>
                    <a:p>
                      <a:r>
                        <a:rPr lang="en-GB" sz="900" b="1" dirty="0"/>
                        <a:t>Exposure database</a:t>
                      </a:r>
                    </a:p>
                  </a:txBody>
                  <a:tcPr marL="0" marR="0" marT="36000" marB="36000">
                    <a:lnB w="12700" cap="flat" cmpd="sng" algn="ctr">
                      <a:solidFill>
                        <a:schemeClr val="tx1"/>
                      </a:solidFill>
                      <a:prstDash val="solid"/>
                      <a:round/>
                      <a:headEnd type="none" w="med" len="med"/>
                      <a:tailEnd type="none" w="med" len="med"/>
                    </a:lnB>
                  </a:tcPr>
                </a:tc>
                <a:tc>
                  <a:txBody>
                    <a:bodyPr/>
                    <a:lstStyle/>
                    <a:p>
                      <a:endParaRPr lang="en-GB" sz="900" b="0" dirty="0"/>
                    </a:p>
                  </a:txBody>
                  <a:tcPr marL="0" marR="0" marT="36000" marB="36000">
                    <a:lnB w="12700" cap="flat" cmpd="sng" algn="ctr">
                      <a:solidFill>
                        <a:schemeClr val="tx1"/>
                      </a:solidFill>
                      <a:prstDash val="solid"/>
                      <a:round/>
                      <a:headEnd type="none" w="med" len="med"/>
                      <a:tailEnd type="none" w="med" len="med"/>
                    </a:lnB>
                  </a:tcPr>
                </a:tc>
                <a:tc>
                  <a:txBody>
                    <a:bodyPr/>
                    <a:lstStyle/>
                    <a:p>
                      <a:r>
                        <a:rPr lang="en-GB" sz="900" b="1" dirty="0"/>
                        <a:t>HR (95% CI)</a:t>
                      </a:r>
                    </a:p>
                  </a:txBody>
                  <a:tcPr marL="0" marR="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479503"/>
                  </a:ext>
                </a:extLst>
              </a:tr>
              <a:tr h="0">
                <a:tc>
                  <a:txBody>
                    <a:bodyPr/>
                    <a:lstStyle/>
                    <a:p>
                      <a:r>
                        <a:rPr lang="en-GB" sz="900" b="1" dirty="0"/>
                        <a:t>NAFLD/NASH</a:t>
                      </a:r>
                    </a:p>
                    <a:p>
                      <a:pPr marL="108000"/>
                      <a:r>
                        <a:rPr lang="en-GB" sz="900" dirty="0"/>
                        <a:t>HSD</a:t>
                      </a:r>
                    </a:p>
                    <a:p>
                      <a:pPr marL="108000"/>
                      <a:r>
                        <a:rPr lang="en-GB" sz="900" dirty="0"/>
                        <a:t>IPCI</a:t>
                      </a:r>
                    </a:p>
                    <a:p>
                      <a:pPr marL="108000"/>
                      <a:r>
                        <a:rPr lang="en-GB" sz="900" dirty="0"/>
                        <a:t>SIDIAP</a:t>
                      </a:r>
                    </a:p>
                    <a:p>
                      <a:pPr marL="108000"/>
                      <a:r>
                        <a:rPr lang="en-GB" sz="900" dirty="0"/>
                        <a:t>THIN</a:t>
                      </a:r>
                    </a:p>
                    <a:p>
                      <a:pPr marL="108000"/>
                      <a:r>
                        <a:rPr lang="en-GB" sz="900" dirty="0"/>
                        <a:t>Subtotal (I-squared=92.0%, p=0.000)</a:t>
                      </a:r>
                      <a:endParaRPr lang="en-GB" sz="900" b="0" dirty="0"/>
                    </a:p>
                  </a:txBody>
                  <a:tcPr marL="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sz="900" b="0" dirty="0"/>
                    </a:p>
                  </a:txBody>
                  <a:tcPr marL="0" marR="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sz="900" b="0" dirty="0"/>
                    </a:p>
                    <a:p>
                      <a:r>
                        <a:rPr lang="en-GB" sz="900" b="0" dirty="0"/>
                        <a:t>1.63 (1.00, 2.65)</a:t>
                      </a:r>
                    </a:p>
                    <a:p>
                      <a:r>
                        <a:rPr lang="en-GB" sz="900" b="0" dirty="0"/>
                        <a:t>7.92 (4.02, 15.57)</a:t>
                      </a:r>
                    </a:p>
                    <a:p>
                      <a:r>
                        <a:rPr lang="en-GB" sz="900" b="0" dirty="0"/>
                        <a:t>2.11 (1.59, 2.80)</a:t>
                      </a:r>
                    </a:p>
                    <a:p>
                      <a:r>
                        <a:rPr lang="en-GB" sz="900" b="0" dirty="0"/>
                        <a:t>6.07 (4.38, 8.43)</a:t>
                      </a:r>
                    </a:p>
                    <a:p>
                      <a:r>
                        <a:rPr lang="en-GB" sz="900" b="0" dirty="0"/>
                        <a:t>3.51 (1.72, 7.16)</a:t>
                      </a:r>
                    </a:p>
                  </a:txBody>
                  <a:tcPr marL="0" marR="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8296625"/>
                  </a:ext>
                </a:extLst>
              </a:tr>
              <a:tr h="0">
                <a:tc>
                  <a:txBody>
                    <a:bodyPr/>
                    <a:lstStyle/>
                    <a:p>
                      <a:r>
                        <a:rPr lang="en-GB" sz="900" b="1" dirty="0"/>
                        <a:t>NAFLD</a:t>
                      </a:r>
                    </a:p>
                    <a:p>
                      <a:pPr marL="108000"/>
                      <a:r>
                        <a:rPr lang="en-GB" sz="900" dirty="0"/>
                        <a:t>SIDIAP</a:t>
                      </a:r>
                    </a:p>
                    <a:p>
                      <a:pPr marL="108000"/>
                      <a:r>
                        <a:rPr lang="en-GB" sz="900" dirty="0"/>
                        <a:t>THIN</a:t>
                      </a:r>
                    </a:p>
                    <a:p>
                      <a:pPr marL="108000"/>
                      <a:r>
                        <a:rPr lang="en-GB" sz="900" dirty="0"/>
                        <a:t>Subtotal (I-squared=94.8%, p=0.000)</a:t>
                      </a:r>
                      <a:endParaRPr lang="en-GB" sz="900" b="0" dirty="0"/>
                    </a:p>
                  </a:txBody>
                  <a:tcPr marL="0" marR="0" marT="36000" marB="36000">
                    <a:lnR w="12700" cap="flat" cmpd="sng" algn="ctr">
                      <a:solidFill>
                        <a:schemeClr val="tx1"/>
                      </a:solidFill>
                      <a:prstDash val="solid"/>
                      <a:round/>
                      <a:headEnd type="none" w="med" len="med"/>
                      <a:tailEnd type="none" w="med" len="med"/>
                    </a:lnR>
                  </a:tcPr>
                </a:tc>
                <a:tc>
                  <a:txBody>
                    <a:bodyPr/>
                    <a:lstStyle/>
                    <a:p>
                      <a:endParaRPr lang="en-GB" sz="900" b="0" dirty="0"/>
                    </a:p>
                  </a:txBody>
                  <a:tcPr marL="0" marR="0" marT="36000" marB="36000">
                    <a:lnL w="12700" cap="flat" cmpd="sng" algn="ctr">
                      <a:solidFill>
                        <a:schemeClr val="tx1"/>
                      </a:solidFill>
                      <a:prstDash val="solid"/>
                      <a:round/>
                      <a:headEnd type="none" w="med" len="med"/>
                      <a:tailEnd type="none" w="med" len="med"/>
                    </a:lnL>
                  </a:tcPr>
                </a:tc>
                <a:tc>
                  <a:txBody>
                    <a:bodyPr/>
                    <a:lstStyle/>
                    <a:p>
                      <a:endParaRPr lang="en-GB" sz="900" b="0" dirty="0"/>
                    </a:p>
                    <a:p>
                      <a:r>
                        <a:rPr lang="en-GB" sz="900" b="0" dirty="0"/>
                        <a:t>1.90 (1.39, 2.58)</a:t>
                      </a:r>
                    </a:p>
                    <a:p>
                      <a:r>
                        <a:rPr lang="en-GB" sz="900" b="0" dirty="0"/>
                        <a:t>5.26 (3.76, 7.36)</a:t>
                      </a:r>
                    </a:p>
                    <a:p>
                      <a:r>
                        <a:rPr lang="en-GB" sz="900" b="0" dirty="0"/>
                        <a:t>3.15 (1.16, 8.56)</a:t>
                      </a:r>
                    </a:p>
                  </a:txBody>
                  <a:tcPr marL="0" marR="0" marT="36000" marB="36000"/>
                </a:tc>
                <a:extLst>
                  <a:ext uri="{0D108BD9-81ED-4DB2-BD59-A6C34878D82A}">
                    <a16:rowId xmlns:a16="http://schemas.microsoft.com/office/drawing/2014/main" val="4256266236"/>
                  </a:ext>
                </a:extLst>
              </a:tr>
              <a:tr h="0">
                <a:tc>
                  <a:txBody>
                    <a:bodyPr/>
                    <a:lstStyle/>
                    <a:p>
                      <a:r>
                        <a:rPr lang="en-GB" sz="900" b="1" dirty="0"/>
                        <a:t>NASH</a:t>
                      </a:r>
                    </a:p>
                    <a:p>
                      <a:pPr marL="108000"/>
                      <a:r>
                        <a:rPr lang="en-GB" sz="900" dirty="0"/>
                        <a:t>SIDIAP</a:t>
                      </a:r>
                    </a:p>
                    <a:p>
                      <a:pPr marL="108000"/>
                      <a:r>
                        <a:rPr lang="en-GB" sz="900" dirty="0"/>
                        <a:t>THIN</a:t>
                      </a:r>
                    </a:p>
                    <a:p>
                      <a:pPr marL="108000"/>
                      <a:r>
                        <a:rPr lang="en-GB" sz="900" dirty="0"/>
                        <a:t>Subtotal (I-squared=0.0%, p=0.506)</a:t>
                      </a:r>
                      <a:endParaRPr lang="en-GB" sz="900" b="0" dirty="0"/>
                    </a:p>
                  </a:txBody>
                  <a:tcPr marL="0" marR="0" marT="36000" marB="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sz="900" b="0" dirty="0"/>
                    </a:p>
                  </a:txBody>
                  <a:tcPr marL="0" marR="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sz="900" b="0" dirty="0"/>
                    </a:p>
                    <a:p>
                      <a:r>
                        <a:rPr lang="en-GB" sz="900" b="0" dirty="0"/>
                        <a:t>6.99 (3.18, 15.38)</a:t>
                      </a:r>
                    </a:p>
                    <a:p>
                      <a:r>
                        <a:rPr lang="en-GB" sz="900" b="0" dirty="0"/>
                        <a:t>11.75 (3.16, 43.64)</a:t>
                      </a:r>
                    </a:p>
                    <a:p>
                      <a:r>
                        <a:rPr lang="en-GB" sz="900" b="0" dirty="0"/>
                        <a:t>8.02 (4.08, 15.77)</a:t>
                      </a:r>
                    </a:p>
                  </a:txBody>
                  <a:tcPr marL="0" marR="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707794"/>
                  </a:ext>
                </a:extLst>
              </a:tr>
            </a:tbl>
          </a:graphicData>
        </a:graphic>
      </p:graphicFrame>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400" dirty="0"/>
              <a:t>NAFLD and risk of incident NASH, cirrhosis and HCC in 18 million European electronic healthcare records </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HR values adjusted for age, smoking status and BMI</a:t>
            </a:r>
          </a:p>
          <a:p>
            <a:r>
              <a:rPr lang="en-GB" dirty="0"/>
              <a:t>Alexander M, et al. ILC 2018, PS-106</a:t>
            </a:r>
            <a:endParaRPr lang="en-GB" dirty="0">
              <a:highlight>
                <a:srgbClr val="FFFF00"/>
              </a:highlight>
            </a:endParaRP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4622400"/>
          </a:xfrm>
        </p:spPr>
        <p:txBody>
          <a:bodyPr>
            <a:normAutofit/>
          </a:bodyPr>
          <a:lstStyle/>
          <a:p>
            <a:r>
              <a:rPr lang="en-GB" sz="1600" dirty="0"/>
              <a:t>134,854 NAFLD or NASH patients </a:t>
            </a:r>
          </a:p>
          <a:p>
            <a:pPr lvl="1"/>
            <a:r>
              <a:rPr lang="en-GB" sz="1400" dirty="0"/>
              <a:t>From Italy, Spain, the Netherlands, and UK</a:t>
            </a:r>
          </a:p>
          <a:p>
            <a:r>
              <a:rPr lang="en-GB" sz="1600" dirty="0"/>
              <a:t>Matching 100:1 by practice site, gender, age ±5 years, and visit</a:t>
            </a:r>
          </a:p>
          <a:p>
            <a:r>
              <a:rPr lang="en-GB" sz="1600" dirty="0"/>
              <a:t>Mean follow-up 3.5 years (&gt;500,000 person years)</a:t>
            </a:r>
          </a:p>
        </p:txBody>
      </p:sp>
      <p:grpSp>
        <p:nvGrpSpPr>
          <p:cNvPr id="223" name="Group 222">
            <a:extLst>
              <a:ext uri="{FF2B5EF4-FFF2-40B4-BE49-F238E27FC236}">
                <a16:creationId xmlns:a16="http://schemas.microsoft.com/office/drawing/2014/main" id="{56A097C8-FAC0-4E64-A101-93A60E67003E}"/>
              </a:ext>
            </a:extLst>
          </p:cNvPr>
          <p:cNvGrpSpPr/>
          <p:nvPr/>
        </p:nvGrpSpPr>
        <p:grpSpPr>
          <a:xfrm>
            <a:off x="973690" y="2741596"/>
            <a:ext cx="6913569" cy="307777"/>
            <a:chOff x="489747" y="2741596"/>
            <a:chExt cx="6913569" cy="307777"/>
          </a:xfrm>
        </p:grpSpPr>
        <p:sp>
          <p:nvSpPr>
            <p:cNvPr id="10" name="TextBox 9"/>
            <p:cNvSpPr txBox="1"/>
            <p:nvPr/>
          </p:nvSpPr>
          <p:spPr>
            <a:xfrm>
              <a:off x="489747" y="2741596"/>
              <a:ext cx="2411238" cy="307777"/>
            </a:xfrm>
            <a:prstGeom prst="rect">
              <a:avLst/>
            </a:prstGeom>
            <a:noFill/>
          </p:spPr>
          <p:txBody>
            <a:bodyPr wrap="none" rtlCol="0">
              <a:spAutoFit/>
            </a:bodyPr>
            <a:lstStyle/>
            <a:p>
              <a:pPr algn="ctr"/>
              <a:r>
                <a:rPr lang="en-US" sz="1400" b="1" dirty="0">
                  <a:solidFill>
                    <a:srgbClr val="000063"/>
                  </a:solidFill>
                </a:rPr>
                <a:t>Association with cirrhosis</a:t>
              </a:r>
            </a:p>
          </p:txBody>
        </p:sp>
        <p:sp>
          <p:nvSpPr>
            <p:cNvPr id="11" name="TextBox 10"/>
            <p:cNvSpPr txBox="1"/>
            <p:nvPr/>
          </p:nvSpPr>
          <p:spPr>
            <a:xfrm>
              <a:off x="5359167" y="2741596"/>
              <a:ext cx="2044149" cy="307777"/>
            </a:xfrm>
            <a:prstGeom prst="rect">
              <a:avLst/>
            </a:prstGeom>
            <a:noFill/>
          </p:spPr>
          <p:txBody>
            <a:bodyPr wrap="none" rtlCol="0">
              <a:spAutoFit/>
            </a:bodyPr>
            <a:lstStyle/>
            <a:p>
              <a:pPr algn="ctr"/>
              <a:r>
                <a:rPr lang="en-US" sz="1400" b="1" dirty="0">
                  <a:solidFill>
                    <a:srgbClr val="000063"/>
                  </a:solidFill>
                </a:rPr>
                <a:t>Association with HCC</a:t>
              </a:r>
            </a:p>
          </p:txBody>
        </p:sp>
      </p:grpSp>
      <p:graphicFrame>
        <p:nvGraphicFramePr>
          <p:cNvPr id="2" name="Table 1">
            <a:extLst>
              <a:ext uri="{FF2B5EF4-FFF2-40B4-BE49-F238E27FC236}">
                <a16:creationId xmlns:a16="http://schemas.microsoft.com/office/drawing/2014/main" id="{BE9B4849-FFE8-4619-94AB-D63BA623265A}"/>
              </a:ext>
            </a:extLst>
          </p:cNvPr>
          <p:cNvGraphicFramePr>
            <a:graphicFrameLocks noGrp="1"/>
          </p:cNvGraphicFramePr>
          <p:nvPr>
            <p:extLst/>
          </p:nvPr>
        </p:nvGraphicFramePr>
        <p:xfrm>
          <a:off x="222268" y="3106936"/>
          <a:ext cx="4176000" cy="2345400"/>
        </p:xfrm>
        <a:graphic>
          <a:graphicData uri="http://schemas.openxmlformats.org/drawingml/2006/table">
            <a:tbl>
              <a:tblPr firstRow="1" bandRow="1">
                <a:tableStyleId>{2D5ABB26-0587-4C30-8999-92F81FD0307C}</a:tableStyleId>
              </a:tblPr>
              <a:tblGrid>
                <a:gridCol w="2016000">
                  <a:extLst>
                    <a:ext uri="{9D8B030D-6E8A-4147-A177-3AD203B41FA5}">
                      <a16:colId xmlns:a16="http://schemas.microsoft.com/office/drawing/2014/main" val="641820314"/>
                    </a:ext>
                  </a:extLst>
                </a:gridCol>
                <a:gridCol w="1116000">
                  <a:extLst>
                    <a:ext uri="{9D8B030D-6E8A-4147-A177-3AD203B41FA5}">
                      <a16:colId xmlns:a16="http://schemas.microsoft.com/office/drawing/2014/main" val="465882018"/>
                    </a:ext>
                  </a:extLst>
                </a:gridCol>
                <a:gridCol w="1044000">
                  <a:extLst>
                    <a:ext uri="{9D8B030D-6E8A-4147-A177-3AD203B41FA5}">
                      <a16:colId xmlns:a16="http://schemas.microsoft.com/office/drawing/2014/main" val="153942997"/>
                    </a:ext>
                  </a:extLst>
                </a:gridCol>
              </a:tblGrid>
              <a:tr h="0">
                <a:tc>
                  <a:txBody>
                    <a:bodyPr/>
                    <a:lstStyle/>
                    <a:p>
                      <a:r>
                        <a:rPr lang="en-GB" sz="900" b="1" dirty="0"/>
                        <a:t>Exposure database</a:t>
                      </a:r>
                    </a:p>
                  </a:txBody>
                  <a:tcPr marL="0" marR="0" marT="36000" marB="36000">
                    <a:lnB w="12700" cap="flat" cmpd="sng" algn="ctr">
                      <a:solidFill>
                        <a:schemeClr val="tx1"/>
                      </a:solidFill>
                      <a:prstDash val="solid"/>
                      <a:round/>
                      <a:headEnd type="none" w="med" len="med"/>
                      <a:tailEnd type="none" w="med" len="med"/>
                    </a:lnB>
                  </a:tcPr>
                </a:tc>
                <a:tc>
                  <a:txBody>
                    <a:bodyPr/>
                    <a:lstStyle/>
                    <a:p>
                      <a:endParaRPr lang="en-GB" sz="900" b="0" dirty="0"/>
                    </a:p>
                  </a:txBody>
                  <a:tcPr marL="0" marR="0" marT="36000" marB="36000">
                    <a:lnB w="12700" cap="flat" cmpd="sng" algn="ctr">
                      <a:solidFill>
                        <a:schemeClr val="tx1"/>
                      </a:solidFill>
                      <a:prstDash val="solid"/>
                      <a:round/>
                      <a:headEnd type="none" w="med" len="med"/>
                      <a:tailEnd type="none" w="med" len="med"/>
                    </a:lnB>
                  </a:tcPr>
                </a:tc>
                <a:tc>
                  <a:txBody>
                    <a:bodyPr/>
                    <a:lstStyle/>
                    <a:p>
                      <a:r>
                        <a:rPr lang="en-GB" sz="900" b="1" dirty="0"/>
                        <a:t>HR (95% CI)</a:t>
                      </a:r>
                    </a:p>
                  </a:txBody>
                  <a:tcPr marL="0" marR="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479503"/>
                  </a:ext>
                </a:extLst>
              </a:tr>
              <a:tr h="0">
                <a:tc>
                  <a:txBody>
                    <a:bodyPr/>
                    <a:lstStyle/>
                    <a:p>
                      <a:r>
                        <a:rPr lang="en-GB" sz="900" b="1" dirty="0"/>
                        <a:t>NAFLD/NASH</a:t>
                      </a:r>
                    </a:p>
                    <a:p>
                      <a:pPr marL="108000"/>
                      <a:r>
                        <a:rPr lang="en-GB" sz="900" dirty="0"/>
                        <a:t>HSD</a:t>
                      </a:r>
                    </a:p>
                    <a:p>
                      <a:pPr marL="108000"/>
                      <a:r>
                        <a:rPr lang="en-GB" sz="900" dirty="0"/>
                        <a:t>IPCI</a:t>
                      </a:r>
                    </a:p>
                    <a:p>
                      <a:pPr marL="108000"/>
                      <a:r>
                        <a:rPr lang="en-GB" sz="900" dirty="0"/>
                        <a:t>SIDIAP</a:t>
                      </a:r>
                    </a:p>
                    <a:p>
                      <a:pPr marL="108000"/>
                      <a:r>
                        <a:rPr lang="en-GB" sz="900" dirty="0"/>
                        <a:t>THIN</a:t>
                      </a:r>
                    </a:p>
                    <a:p>
                      <a:pPr marL="108000"/>
                      <a:r>
                        <a:rPr lang="en-GB" sz="900" dirty="0"/>
                        <a:t>Subtotal (I-squared=96.6%, p=0.000)</a:t>
                      </a:r>
                      <a:endParaRPr lang="en-GB" sz="900" b="0" dirty="0"/>
                    </a:p>
                  </a:txBody>
                  <a:tcPr marL="0" marR="0"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sz="900" b="0" dirty="0"/>
                    </a:p>
                  </a:txBody>
                  <a:tcPr marL="0" marR="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sz="900" dirty="0"/>
                    </a:p>
                    <a:p>
                      <a:r>
                        <a:rPr lang="en-GB" sz="900" dirty="0"/>
                        <a:t>2.45 (1.68, 3.58)</a:t>
                      </a:r>
                    </a:p>
                    <a:p>
                      <a:r>
                        <a:rPr lang="en-GB" sz="900" dirty="0"/>
                        <a:t>5.20 (3.60, 7.42)</a:t>
                      </a:r>
                    </a:p>
                    <a:p>
                      <a:r>
                        <a:rPr lang="en-GB" sz="900" dirty="0"/>
                        <a:t>3.62 (3.03, 4.32)</a:t>
                      </a:r>
                    </a:p>
                    <a:p>
                      <a:r>
                        <a:rPr lang="en-GB" sz="900" dirty="0"/>
                        <a:t>10.47 (8.76, 12.52)</a:t>
                      </a:r>
                    </a:p>
                    <a:p>
                      <a:r>
                        <a:rPr lang="en-GB" sz="900" dirty="0"/>
                        <a:t>4.73 (2.43, 9.19)</a:t>
                      </a:r>
                      <a:endParaRPr lang="en-GB" sz="900" b="0" dirty="0"/>
                    </a:p>
                  </a:txBody>
                  <a:tcPr marL="0" marR="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8296625"/>
                  </a:ext>
                </a:extLst>
              </a:tr>
              <a:tr h="0">
                <a:tc>
                  <a:txBody>
                    <a:bodyPr/>
                    <a:lstStyle/>
                    <a:p>
                      <a:r>
                        <a:rPr lang="en-GB" sz="900" b="1" dirty="0"/>
                        <a:t>NAFLD</a:t>
                      </a:r>
                    </a:p>
                    <a:p>
                      <a:pPr marL="108000"/>
                      <a:r>
                        <a:rPr lang="en-GB" sz="900" dirty="0"/>
                        <a:t>SIDIAP</a:t>
                      </a:r>
                    </a:p>
                    <a:p>
                      <a:pPr marL="108000"/>
                      <a:r>
                        <a:rPr lang="en-GB" sz="900" dirty="0"/>
                        <a:t>THIN</a:t>
                      </a:r>
                    </a:p>
                    <a:p>
                      <a:pPr marL="108000"/>
                      <a:r>
                        <a:rPr lang="en-GB" sz="900" dirty="0"/>
                        <a:t>Subtotal (I-squared=98.6%, p=0.000)</a:t>
                      </a:r>
                      <a:endParaRPr lang="en-GB" sz="900" b="0" dirty="0"/>
                    </a:p>
                  </a:txBody>
                  <a:tcPr marL="0" marR="0" marT="36000" marB="36000">
                    <a:lnR w="12700" cap="flat" cmpd="sng" algn="ctr">
                      <a:solidFill>
                        <a:schemeClr val="tx1"/>
                      </a:solidFill>
                      <a:prstDash val="solid"/>
                      <a:round/>
                      <a:headEnd type="none" w="med" len="med"/>
                      <a:tailEnd type="none" w="med" len="med"/>
                    </a:lnR>
                  </a:tcPr>
                </a:tc>
                <a:tc>
                  <a:txBody>
                    <a:bodyPr/>
                    <a:lstStyle/>
                    <a:p>
                      <a:endParaRPr lang="en-GB" sz="900" b="0" dirty="0"/>
                    </a:p>
                  </a:txBody>
                  <a:tcPr marL="0" marR="0" marT="36000" marB="36000">
                    <a:lnL w="12700" cap="flat" cmpd="sng" algn="ctr">
                      <a:solidFill>
                        <a:schemeClr val="tx1"/>
                      </a:solidFill>
                      <a:prstDash val="solid"/>
                      <a:round/>
                      <a:headEnd type="none" w="med" len="med"/>
                      <a:tailEnd type="none" w="med" len="med"/>
                    </a:lnL>
                  </a:tcPr>
                </a:tc>
                <a:tc>
                  <a:txBody>
                    <a:bodyPr/>
                    <a:lstStyle/>
                    <a:p>
                      <a:endParaRPr lang="en-GB" sz="900" b="0" dirty="0"/>
                    </a:p>
                    <a:p>
                      <a:r>
                        <a:rPr lang="en-GB" sz="900" b="0" dirty="0"/>
                        <a:t>3.26 (2.70, 3.94)</a:t>
                      </a:r>
                    </a:p>
                    <a:p>
                      <a:r>
                        <a:rPr lang="en-GB" sz="900" b="0" dirty="0"/>
                        <a:t>10.40 (8.62, 12.54)</a:t>
                      </a:r>
                    </a:p>
                    <a:p>
                      <a:r>
                        <a:rPr lang="en-GB" sz="900" b="0" dirty="0"/>
                        <a:t>5.83 (1.87, 18.13)</a:t>
                      </a:r>
                    </a:p>
                  </a:txBody>
                  <a:tcPr marL="0" marR="0" marT="36000" marB="36000"/>
                </a:tc>
                <a:extLst>
                  <a:ext uri="{0D108BD9-81ED-4DB2-BD59-A6C34878D82A}">
                    <a16:rowId xmlns:a16="http://schemas.microsoft.com/office/drawing/2014/main" val="4256266236"/>
                  </a:ext>
                </a:extLst>
              </a:tr>
              <a:tr h="0">
                <a:tc>
                  <a:txBody>
                    <a:bodyPr/>
                    <a:lstStyle/>
                    <a:p>
                      <a:r>
                        <a:rPr lang="en-GB" sz="900" b="1" dirty="0"/>
                        <a:t>NASH</a:t>
                      </a:r>
                    </a:p>
                    <a:p>
                      <a:pPr marL="108000"/>
                      <a:r>
                        <a:rPr lang="en-GB" sz="900" dirty="0"/>
                        <a:t>SIDIAP</a:t>
                      </a:r>
                    </a:p>
                    <a:p>
                      <a:pPr marL="108000"/>
                      <a:r>
                        <a:rPr lang="en-GB" sz="900" dirty="0"/>
                        <a:t>THIN</a:t>
                      </a:r>
                    </a:p>
                    <a:p>
                      <a:pPr marL="108000"/>
                      <a:r>
                        <a:rPr lang="en-GB" sz="900" dirty="0"/>
                        <a:t>Subtotal (I-squared=90.2%, p=0.001)</a:t>
                      </a:r>
                      <a:endParaRPr lang="en-GB" sz="900" b="0" dirty="0"/>
                    </a:p>
                  </a:txBody>
                  <a:tcPr marL="0" marR="0" marT="36000" marB="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sz="900" b="0" dirty="0"/>
                    </a:p>
                  </a:txBody>
                  <a:tcPr marL="0" marR="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sz="900" b="0" dirty="0"/>
                    </a:p>
                    <a:p>
                      <a:r>
                        <a:rPr lang="en-GB" sz="900" b="0" dirty="0"/>
                        <a:t>11.56 (6.63, 20.15)</a:t>
                      </a:r>
                    </a:p>
                    <a:p>
                      <a:r>
                        <a:rPr lang="en-GB" sz="900" b="0" dirty="0"/>
                        <a:t>45.19 (24.14, 84.59)</a:t>
                      </a:r>
                    </a:p>
                    <a:p>
                      <a:r>
                        <a:rPr lang="en-GB" sz="900" b="0" dirty="0"/>
                        <a:t>22.67 (5.96, 86.23)</a:t>
                      </a:r>
                    </a:p>
                  </a:txBody>
                  <a:tcPr marL="0" marR="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707794"/>
                  </a:ext>
                </a:extLst>
              </a:tr>
            </a:tbl>
          </a:graphicData>
        </a:graphic>
      </p:graphicFrame>
      <p:grpSp>
        <p:nvGrpSpPr>
          <p:cNvPr id="225" name="Group 224">
            <a:extLst>
              <a:ext uri="{FF2B5EF4-FFF2-40B4-BE49-F238E27FC236}">
                <a16:creationId xmlns:a16="http://schemas.microsoft.com/office/drawing/2014/main" id="{AE9E7640-6CB5-4FC0-B635-8DB1A2ACD369}"/>
              </a:ext>
            </a:extLst>
          </p:cNvPr>
          <p:cNvGrpSpPr/>
          <p:nvPr/>
        </p:nvGrpSpPr>
        <p:grpSpPr>
          <a:xfrm>
            <a:off x="2004249" y="3536186"/>
            <a:ext cx="2239955" cy="2225157"/>
            <a:chOff x="1889949" y="3536186"/>
            <a:chExt cx="2239955" cy="2225157"/>
          </a:xfrm>
        </p:grpSpPr>
        <p:sp>
          <p:nvSpPr>
            <p:cNvPr id="48" name="Rectangle 47">
              <a:extLst>
                <a:ext uri="{FF2B5EF4-FFF2-40B4-BE49-F238E27FC236}">
                  <a16:creationId xmlns:a16="http://schemas.microsoft.com/office/drawing/2014/main" id="{9C1CE0DE-2AB4-4D72-99AD-CBE3B52D8DC9}"/>
                </a:ext>
              </a:extLst>
            </p:cNvPr>
            <p:cNvSpPr/>
            <p:nvPr/>
          </p:nvSpPr>
          <p:spPr>
            <a:xfrm>
              <a:off x="3193904" y="4038654"/>
              <a:ext cx="936000" cy="144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84" name="Group 83">
              <a:extLst>
                <a:ext uri="{FF2B5EF4-FFF2-40B4-BE49-F238E27FC236}">
                  <a16:creationId xmlns:a16="http://schemas.microsoft.com/office/drawing/2014/main" id="{3055BD7D-6233-4E1E-882A-B23EA1EA8A15}"/>
                </a:ext>
              </a:extLst>
            </p:cNvPr>
            <p:cNvGrpSpPr/>
            <p:nvPr/>
          </p:nvGrpSpPr>
          <p:grpSpPr>
            <a:xfrm>
              <a:off x="1889949" y="3536186"/>
              <a:ext cx="1521750" cy="2051938"/>
              <a:chOff x="1949557" y="3536186"/>
              <a:chExt cx="1521750" cy="2051938"/>
            </a:xfrm>
          </p:grpSpPr>
          <p:sp>
            <p:nvSpPr>
              <p:cNvPr id="24" name="Diamond 23">
                <a:extLst>
                  <a:ext uri="{FF2B5EF4-FFF2-40B4-BE49-F238E27FC236}">
                    <a16:creationId xmlns:a16="http://schemas.microsoft.com/office/drawing/2014/main" id="{9733D07F-708D-40B8-BA96-088E6FFDE884}"/>
                  </a:ext>
                </a:extLst>
              </p:cNvPr>
              <p:cNvSpPr/>
              <p:nvPr/>
            </p:nvSpPr>
            <p:spPr>
              <a:xfrm>
                <a:off x="2378427" y="4045575"/>
                <a:ext cx="324227" cy="118266"/>
              </a:xfrm>
              <a:prstGeom prst="diamond">
                <a:avLst/>
              </a:prstGeom>
              <a:noFill/>
              <a:ln w="12700">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Diamond 24">
                <a:extLst>
                  <a:ext uri="{FF2B5EF4-FFF2-40B4-BE49-F238E27FC236}">
                    <a16:creationId xmlns:a16="http://schemas.microsoft.com/office/drawing/2014/main" id="{108C6EF0-20A5-4B0D-92C5-4A8F24C06AAC}"/>
                  </a:ext>
                </a:extLst>
              </p:cNvPr>
              <p:cNvSpPr/>
              <p:nvPr/>
            </p:nvSpPr>
            <p:spPr>
              <a:xfrm>
                <a:off x="2325525" y="4668119"/>
                <a:ext cx="540000" cy="118266"/>
              </a:xfrm>
              <a:prstGeom prst="diamond">
                <a:avLst/>
              </a:prstGeom>
              <a:noFill/>
              <a:ln w="12700">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Diamond 25">
                <a:extLst>
                  <a:ext uri="{FF2B5EF4-FFF2-40B4-BE49-F238E27FC236}">
                    <a16:creationId xmlns:a16="http://schemas.microsoft.com/office/drawing/2014/main" id="{2880EB3D-5B8B-4D59-B0C6-C1A3CEF82EF1}"/>
                  </a:ext>
                </a:extLst>
              </p:cNvPr>
              <p:cNvSpPr/>
              <p:nvPr/>
            </p:nvSpPr>
            <p:spPr>
              <a:xfrm>
                <a:off x="2597579" y="5282015"/>
                <a:ext cx="648000" cy="118266"/>
              </a:xfrm>
              <a:prstGeom prst="diamond">
                <a:avLst/>
              </a:prstGeom>
              <a:noFill/>
              <a:ln w="12700">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0" name="Group 39">
                <a:extLst>
                  <a:ext uri="{FF2B5EF4-FFF2-40B4-BE49-F238E27FC236}">
                    <a16:creationId xmlns:a16="http://schemas.microsoft.com/office/drawing/2014/main" id="{A6AA7865-45D1-47E9-AF20-A2E08606B480}"/>
                  </a:ext>
                </a:extLst>
              </p:cNvPr>
              <p:cNvGrpSpPr/>
              <p:nvPr/>
            </p:nvGrpSpPr>
            <p:grpSpPr>
              <a:xfrm>
                <a:off x="2282915" y="3536186"/>
                <a:ext cx="180000" cy="39422"/>
                <a:chOff x="1213647" y="3644627"/>
                <a:chExt cx="180000" cy="39422"/>
              </a:xfrm>
            </p:grpSpPr>
            <p:sp>
              <p:nvSpPr>
                <p:cNvPr id="16" name="Oval 15">
                  <a:extLst>
                    <a:ext uri="{FF2B5EF4-FFF2-40B4-BE49-F238E27FC236}">
                      <a16:creationId xmlns:a16="http://schemas.microsoft.com/office/drawing/2014/main" id="{09F54421-1D27-4D34-9A65-020972FF7C73}"/>
                    </a:ext>
                  </a:extLst>
                </p:cNvPr>
                <p:cNvSpPr/>
                <p:nvPr/>
              </p:nvSpPr>
              <p:spPr>
                <a:xfrm>
                  <a:off x="1286494" y="3644627"/>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28" name="Straight Connector 27">
                  <a:extLst>
                    <a:ext uri="{FF2B5EF4-FFF2-40B4-BE49-F238E27FC236}">
                      <a16:creationId xmlns:a16="http://schemas.microsoft.com/office/drawing/2014/main" id="{CA0C7306-C1C5-4D29-A003-4FEB85963373}"/>
                    </a:ext>
                  </a:extLst>
                </p:cNvPr>
                <p:cNvCxnSpPr/>
                <p:nvPr/>
              </p:nvCxnSpPr>
              <p:spPr>
                <a:xfrm>
                  <a:off x="1213647" y="3664142"/>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2F83C47-0EF2-4B88-84DA-349B599E517A}"/>
                  </a:ext>
                </a:extLst>
              </p:cNvPr>
              <p:cNvGrpSpPr/>
              <p:nvPr/>
            </p:nvGrpSpPr>
            <p:grpSpPr>
              <a:xfrm>
                <a:off x="2470289" y="3685664"/>
                <a:ext cx="180000" cy="39422"/>
                <a:chOff x="1401021" y="3794729"/>
                <a:chExt cx="180000" cy="39422"/>
              </a:xfrm>
            </p:grpSpPr>
            <p:sp>
              <p:nvSpPr>
                <p:cNvPr id="17" name="Oval 16">
                  <a:extLst>
                    <a:ext uri="{FF2B5EF4-FFF2-40B4-BE49-F238E27FC236}">
                      <a16:creationId xmlns:a16="http://schemas.microsoft.com/office/drawing/2014/main" id="{96933D66-060E-4C2B-BB95-39C29C7686B5}"/>
                    </a:ext>
                  </a:extLst>
                </p:cNvPr>
                <p:cNvSpPr/>
                <p:nvPr/>
              </p:nvSpPr>
              <p:spPr>
                <a:xfrm>
                  <a:off x="1473021" y="3794729"/>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0" name="Straight Connector 29">
                  <a:extLst>
                    <a:ext uri="{FF2B5EF4-FFF2-40B4-BE49-F238E27FC236}">
                      <a16:creationId xmlns:a16="http://schemas.microsoft.com/office/drawing/2014/main" id="{631FC55E-0637-4330-83CD-3E41C4A45EF4}"/>
                    </a:ext>
                  </a:extLst>
                </p:cNvPr>
                <p:cNvCxnSpPr/>
                <p:nvPr/>
              </p:nvCxnSpPr>
              <p:spPr>
                <a:xfrm>
                  <a:off x="1401021" y="3813290"/>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AF23199-5960-4510-9A36-C91D2F07C75E}"/>
                  </a:ext>
                </a:extLst>
              </p:cNvPr>
              <p:cNvGrpSpPr/>
              <p:nvPr/>
            </p:nvGrpSpPr>
            <p:grpSpPr>
              <a:xfrm>
                <a:off x="2428657" y="3814032"/>
                <a:ext cx="82800" cy="39422"/>
                <a:chOff x="1359389" y="3952434"/>
                <a:chExt cx="82800" cy="39422"/>
              </a:xfrm>
            </p:grpSpPr>
            <p:sp>
              <p:nvSpPr>
                <p:cNvPr id="18" name="Oval 17">
                  <a:extLst>
                    <a:ext uri="{FF2B5EF4-FFF2-40B4-BE49-F238E27FC236}">
                      <a16:creationId xmlns:a16="http://schemas.microsoft.com/office/drawing/2014/main" id="{6DEE17EB-1C2F-472E-B429-C95F846FCE44}"/>
                    </a:ext>
                  </a:extLst>
                </p:cNvPr>
                <p:cNvSpPr/>
                <p:nvPr/>
              </p:nvSpPr>
              <p:spPr>
                <a:xfrm>
                  <a:off x="1383267" y="3952434"/>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1" name="Straight Connector 30">
                  <a:extLst>
                    <a:ext uri="{FF2B5EF4-FFF2-40B4-BE49-F238E27FC236}">
                      <a16:creationId xmlns:a16="http://schemas.microsoft.com/office/drawing/2014/main" id="{C5FDAB6E-CBD1-45EB-B1A7-D3190914DCF9}"/>
                    </a:ext>
                  </a:extLst>
                </p:cNvPr>
                <p:cNvCxnSpPr/>
                <p:nvPr/>
              </p:nvCxnSpPr>
              <p:spPr>
                <a:xfrm>
                  <a:off x="1359389" y="3971209"/>
                  <a:ext cx="8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38BCD83A-A35F-4C34-9A8B-31840CF8C54E}"/>
                  </a:ext>
                </a:extLst>
              </p:cNvPr>
              <p:cNvGrpSpPr/>
              <p:nvPr/>
            </p:nvGrpSpPr>
            <p:grpSpPr>
              <a:xfrm>
                <a:off x="2691224" y="3945287"/>
                <a:ext cx="82800" cy="39422"/>
                <a:chOff x="1621956" y="4102739"/>
                <a:chExt cx="82800" cy="39422"/>
              </a:xfrm>
            </p:grpSpPr>
            <p:sp>
              <p:nvSpPr>
                <p:cNvPr id="19" name="Oval 18">
                  <a:extLst>
                    <a:ext uri="{FF2B5EF4-FFF2-40B4-BE49-F238E27FC236}">
                      <a16:creationId xmlns:a16="http://schemas.microsoft.com/office/drawing/2014/main" id="{AF52E642-7945-48C0-B0C5-C65BAEE9B6A4}"/>
                    </a:ext>
                  </a:extLst>
                </p:cNvPr>
                <p:cNvSpPr/>
                <p:nvPr/>
              </p:nvSpPr>
              <p:spPr>
                <a:xfrm>
                  <a:off x="1645009" y="4102739"/>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2" name="Straight Connector 31">
                  <a:extLst>
                    <a:ext uri="{FF2B5EF4-FFF2-40B4-BE49-F238E27FC236}">
                      <a16:creationId xmlns:a16="http://schemas.microsoft.com/office/drawing/2014/main" id="{C7F44634-7E87-45E4-AB95-0BAD0915848C}"/>
                    </a:ext>
                  </a:extLst>
                </p:cNvPr>
                <p:cNvCxnSpPr/>
                <p:nvPr/>
              </p:nvCxnSpPr>
              <p:spPr>
                <a:xfrm>
                  <a:off x="1621956" y="4123156"/>
                  <a:ext cx="8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456E56D-4D2D-4B4B-9283-043FA836AF9E}"/>
                  </a:ext>
                </a:extLst>
              </p:cNvPr>
              <p:cNvGrpSpPr/>
              <p:nvPr/>
            </p:nvGrpSpPr>
            <p:grpSpPr>
              <a:xfrm>
                <a:off x="2618369" y="5047112"/>
                <a:ext cx="270000" cy="39422"/>
                <a:chOff x="1280494" y="5647560"/>
                <a:chExt cx="270000" cy="39422"/>
              </a:xfrm>
            </p:grpSpPr>
            <p:sp>
              <p:nvSpPr>
                <p:cNvPr id="22" name="Oval 21">
                  <a:extLst>
                    <a:ext uri="{FF2B5EF4-FFF2-40B4-BE49-F238E27FC236}">
                      <a16:creationId xmlns:a16="http://schemas.microsoft.com/office/drawing/2014/main" id="{219183D3-DC9D-4418-B41D-EE91E5AA7FD5}"/>
                    </a:ext>
                  </a:extLst>
                </p:cNvPr>
                <p:cNvSpPr/>
                <p:nvPr/>
              </p:nvSpPr>
              <p:spPr>
                <a:xfrm>
                  <a:off x="1398874" y="5647560"/>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3" name="Straight Connector 32">
                  <a:extLst>
                    <a:ext uri="{FF2B5EF4-FFF2-40B4-BE49-F238E27FC236}">
                      <a16:creationId xmlns:a16="http://schemas.microsoft.com/office/drawing/2014/main" id="{EE8E0A91-6681-4DD5-B115-9D8CB27E3E91}"/>
                    </a:ext>
                  </a:extLst>
                </p:cNvPr>
                <p:cNvCxnSpPr/>
                <p:nvPr/>
              </p:nvCxnSpPr>
              <p:spPr>
                <a:xfrm>
                  <a:off x="1280494" y="5668207"/>
                  <a:ext cx="2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2383F8B5-552D-41E6-B227-3E7C1FF94C5B}"/>
                  </a:ext>
                </a:extLst>
              </p:cNvPr>
              <p:cNvGrpSpPr/>
              <p:nvPr/>
            </p:nvGrpSpPr>
            <p:grpSpPr>
              <a:xfrm>
                <a:off x="2935304" y="5173160"/>
                <a:ext cx="306000" cy="39422"/>
                <a:chOff x="1597429" y="5799008"/>
                <a:chExt cx="306000" cy="39422"/>
              </a:xfrm>
            </p:grpSpPr>
            <p:sp>
              <p:nvSpPr>
                <p:cNvPr id="23" name="Oval 22">
                  <a:extLst>
                    <a:ext uri="{FF2B5EF4-FFF2-40B4-BE49-F238E27FC236}">
                      <a16:creationId xmlns:a16="http://schemas.microsoft.com/office/drawing/2014/main" id="{B6907704-4FC4-404A-ACC7-23CE87867A71}"/>
                    </a:ext>
                  </a:extLst>
                </p:cNvPr>
                <p:cNvSpPr/>
                <p:nvPr/>
              </p:nvSpPr>
              <p:spPr>
                <a:xfrm>
                  <a:off x="1729922" y="5799008"/>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4" name="Straight Connector 33">
                  <a:extLst>
                    <a:ext uri="{FF2B5EF4-FFF2-40B4-BE49-F238E27FC236}">
                      <a16:creationId xmlns:a16="http://schemas.microsoft.com/office/drawing/2014/main" id="{ACB90273-0567-48B9-BBE6-A8F8AFA69DEE}"/>
                    </a:ext>
                  </a:extLst>
                </p:cNvPr>
                <p:cNvCxnSpPr/>
                <p:nvPr/>
              </p:nvCxnSpPr>
              <p:spPr>
                <a:xfrm>
                  <a:off x="1597429" y="5817569"/>
                  <a:ext cx="30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C27E627-FED0-4720-80A8-60974825B58E}"/>
                  </a:ext>
                </a:extLst>
              </p:cNvPr>
              <p:cNvGrpSpPr/>
              <p:nvPr/>
            </p:nvGrpSpPr>
            <p:grpSpPr>
              <a:xfrm>
                <a:off x="2401610" y="4431144"/>
                <a:ext cx="90000" cy="39422"/>
                <a:chOff x="1063735" y="4796868"/>
                <a:chExt cx="90000" cy="39422"/>
              </a:xfrm>
            </p:grpSpPr>
            <p:sp>
              <p:nvSpPr>
                <p:cNvPr id="20" name="Oval 19">
                  <a:extLst>
                    <a:ext uri="{FF2B5EF4-FFF2-40B4-BE49-F238E27FC236}">
                      <a16:creationId xmlns:a16="http://schemas.microsoft.com/office/drawing/2014/main" id="{F7590878-6302-40FD-97A2-5F495D73FD6F}"/>
                    </a:ext>
                  </a:extLst>
                </p:cNvPr>
                <p:cNvSpPr/>
                <p:nvPr/>
              </p:nvSpPr>
              <p:spPr>
                <a:xfrm>
                  <a:off x="1089403" y="4796868"/>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6" name="Straight Connector 35">
                  <a:extLst>
                    <a:ext uri="{FF2B5EF4-FFF2-40B4-BE49-F238E27FC236}">
                      <a16:creationId xmlns:a16="http://schemas.microsoft.com/office/drawing/2014/main" id="{46DA877D-BE17-4563-9041-4F933A2E90C2}"/>
                    </a:ext>
                  </a:extLst>
                </p:cNvPr>
                <p:cNvCxnSpPr/>
                <p:nvPr/>
              </p:nvCxnSpPr>
              <p:spPr>
                <a:xfrm>
                  <a:off x="1063735" y="4817729"/>
                  <a:ext cx="9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D487FAD-0D02-4AAD-BE2A-E4752345D529}"/>
                  </a:ext>
                </a:extLst>
              </p:cNvPr>
              <p:cNvGrpSpPr/>
              <p:nvPr/>
            </p:nvGrpSpPr>
            <p:grpSpPr>
              <a:xfrm>
                <a:off x="2681909" y="4563450"/>
                <a:ext cx="93600" cy="39422"/>
                <a:chOff x="1344034" y="4954574"/>
                <a:chExt cx="93600" cy="39422"/>
              </a:xfrm>
            </p:grpSpPr>
            <p:sp>
              <p:nvSpPr>
                <p:cNvPr id="21" name="Oval 20">
                  <a:extLst>
                    <a:ext uri="{FF2B5EF4-FFF2-40B4-BE49-F238E27FC236}">
                      <a16:creationId xmlns:a16="http://schemas.microsoft.com/office/drawing/2014/main" id="{A7753717-8CDA-4E8E-9244-43083708EE6A}"/>
                    </a:ext>
                  </a:extLst>
                </p:cNvPr>
                <p:cNvSpPr/>
                <p:nvPr/>
              </p:nvSpPr>
              <p:spPr>
                <a:xfrm>
                  <a:off x="1376209" y="4954574"/>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37" name="Straight Connector 36">
                  <a:extLst>
                    <a:ext uri="{FF2B5EF4-FFF2-40B4-BE49-F238E27FC236}">
                      <a16:creationId xmlns:a16="http://schemas.microsoft.com/office/drawing/2014/main" id="{BDB4DEB2-0941-4CEC-A679-E22AA98A2FBC}"/>
                    </a:ext>
                  </a:extLst>
                </p:cNvPr>
                <p:cNvCxnSpPr/>
                <p:nvPr/>
              </p:nvCxnSpPr>
              <p:spPr>
                <a:xfrm>
                  <a:off x="1344034" y="4973348"/>
                  <a:ext cx="93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ACF7247-41AD-44DC-BDB2-5432BDB43F1F}"/>
                  </a:ext>
                </a:extLst>
              </p:cNvPr>
              <p:cNvGrpSpPr/>
              <p:nvPr/>
            </p:nvGrpSpPr>
            <p:grpSpPr>
              <a:xfrm>
                <a:off x="1949557" y="5450830"/>
                <a:ext cx="1521750" cy="137294"/>
                <a:chOff x="1949557" y="5677014"/>
                <a:chExt cx="1521750" cy="137294"/>
              </a:xfrm>
            </p:grpSpPr>
            <p:cxnSp>
              <p:nvCxnSpPr>
                <p:cNvPr id="56" name="Straight Connector 55">
                  <a:extLst>
                    <a:ext uri="{FF2B5EF4-FFF2-40B4-BE49-F238E27FC236}">
                      <a16:creationId xmlns:a16="http://schemas.microsoft.com/office/drawing/2014/main" id="{A1823B17-02CB-4828-83DB-6E700520065E}"/>
                    </a:ext>
                  </a:extLst>
                </p:cNvPr>
                <p:cNvCxnSpPr/>
                <p:nvPr/>
              </p:nvCxnSpPr>
              <p:spPr>
                <a:xfrm>
                  <a:off x="2061448"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F70AAA-7501-4D2A-97FB-3557C39A0B9A}"/>
                    </a:ext>
                  </a:extLst>
                </p:cNvPr>
                <p:cNvCxnSpPr/>
                <p:nvPr/>
              </p:nvCxnSpPr>
              <p:spPr>
                <a:xfrm>
                  <a:off x="2182604"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4822760-781B-4E46-B02A-EC3955982D38}"/>
                    </a:ext>
                  </a:extLst>
                </p:cNvPr>
                <p:cNvCxnSpPr/>
                <p:nvPr/>
              </p:nvCxnSpPr>
              <p:spPr>
                <a:xfrm>
                  <a:off x="2347575" y="5678067"/>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59207A2-3DEE-4B15-B4CE-9564C11D4F95}"/>
                    </a:ext>
                  </a:extLst>
                </p:cNvPr>
                <p:cNvCxnSpPr/>
                <p:nvPr/>
              </p:nvCxnSpPr>
              <p:spPr>
                <a:xfrm>
                  <a:off x="2518261" y="5678067"/>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E0A0208-CF6D-4E75-8FAA-D32A56587FF4}"/>
                    </a:ext>
                  </a:extLst>
                </p:cNvPr>
                <p:cNvCxnSpPr/>
                <p:nvPr/>
              </p:nvCxnSpPr>
              <p:spPr>
                <a:xfrm>
                  <a:off x="2686660"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41F3DE-6243-4A0D-A684-1F3AA39AD967}"/>
                    </a:ext>
                  </a:extLst>
                </p:cNvPr>
                <p:cNvCxnSpPr/>
                <p:nvPr/>
              </p:nvCxnSpPr>
              <p:spPr>
                <a:xfrm>
                  <a:off x="2856964"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94F9FA-268C-4B58-9564-8ECDC502F1C4}"/>
                    </a:ext>
                  </a:extLst>
                </p:cNvPr>
                <p:cNvCxnSpPr/>
                <p:nvPr/>
              </p:nvCxnSpPr>
              <p:spPr>
                <a:xfrm>
                  <a:off x="3021935"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50DCB54-550F-4C88-A818-F64AD7EC547E}"/>
                    </a:ext>
                  </a:extLst>
                </p:cNvPr>
                <p:cNvCxnSpPr/>
                <p:nvPr/>
              </p:nvCxnSpPr>
              <p:spPr>
                <a:xfrm>
                  <a:off x="3194144" y="5677014"/>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0B5EA87-914E-405F-97F9-F117CE1A85D1}"/>
                    </a:ext>
                  </a:extLst>
                </p:cNvPr>
                <p:cNvCxnSpPr/>
                <p:nvPr/>
              </p:nvCxnSpPr>
              <p:spPr>
                <a:xfrm>
                  <a:off x="3363307" y="5677014"/>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473542D-FE3B-4B36-9F1E-A8D7115C9AC8}"/>
                    </a:ext>
                  </a:extLst>
                </p:cNvPr>
                <p:cNvSpPr txBox="1"/>
                <p:nvPr/>
              </p:nvSpPr>
              <p:spPr>
                <a:xfrm>
                  <a:off x="3255307" y="5706586"/>
                  <a:ext cx="216000" cy="107722"/>
                </a:xfrm>
                <a:prstGeom prst="rect">
                  <a:avLst/>
                </a:prstGeom>
                <a:noFill/>
              </p:spPr>
              <p:txBody>
                <a:bodyPr wrap="square" lIns="0" tIns="0" rIns="0" bIns="0" rtlCol="0" anchor="ctr">
                  <a:spAutoFit/>
                </a:bodyPr>
                <a:lstStyle/>
                <a:p>
                  <a:pPr algn="ctr"/>
                  <a:r>
                    <a:rPr lang="en-GB" sz="700" dirty="0"/>
                    <a:t>128</a:t>
                  </a:r>
                </a:p>
              </p:txBody>
            </p:sp>
            <p:sp>
              <p:nvSpPr>
                <p:cNvPr id="69" name="TextBox 68">
                  <a:extLst>
                    <a:ext uri="{FF2B5EF4-FFF2-40B4-BE49-F238E27FC236}">
                      <a16:creationId xmlns:a16="http://schemas.microsoft.com/office/drawing/2014/main" id="{16A75F49-4B96-428E-8622-AB295005468A}"/>
                    </a:ext>
                  </a:extLst>
                </p:cNvPr>
                <p:cNvSpPr txBox="1"/>
                <p:nvPr/>
              </p:nvSpPr>
              <p:spPr>
                <a:xfrm>
                  <a:off x="3086144" y="5706586"/>
                  <a:ext cx="216000" cy="107722"/>
                </a:xfrm>
                <a:prstGeom prst="rect">
                  <a:avLst/>
                </a:prstGeom>
                <a:noFill/>
              </p:spPr>
              <p:txBody>
                <a:bodyPr wrap="square" lIns="0" tIns="0" rIns="0" bIns="0" rtlCol="0" anchor="ctr">
                  <a:spAutoFit/>
                </a:bodyPr>
                <a:lstStyle/>
                <a:p>
                  <a:pPr algn="ctr"/>
                  <a:r>
                    <a:rPr lang="en-GB" sz="700" dirty="0"/>
                    <a:t>64</a:t>
                  </a:r>
                </a:p>
              </p:txBody>
            </p:sp>
            <p:sp>
              <p:nvSpPr>
                <p:cNvPr id="70" name="TextBox 69">
                  <a:extLst>
                    <a:ext uri="{FF2B5EF4-FFF2-40B4-BE49-F238E27FC236}">
                      <a16:creationId xmlns:a16="http://schemas.microsoft.com/office/drawing/2014/main" id="{EA71CE6B-849E-4DD7-820F-3A1B432A5478}"/>
                    </a:ext>
                  </a:extLst>
                </p:cNvPr>
                <p:cNvSpPr txBox="1"/>
                <p:nvPr/>
              </p:nvSpPr>
              <p:spPr>
                <a:xfrm>
                  <a:off x="2907661" y="5706586"/>
                  <a:ext cx="216000" cy="107722"/>
                </a:xfrm>
                <a:prstGeom prst="rect">
                  <a:avLst/>
                </a:prstGeom>
                <a:noFill/>
              </p:spPr>
              <p:txBody>
                <a:bodyPr wrap="square" lIns="0" tIns="0" rIns="0" bIns="0" rtlCol="0" anchor="ctr">
                  <a:spAutoFit/>
                </a:bodyPr>
                <a:lstStyle/>
                <a:p>
                  <a:pPr algn="ctr"/>
                  <a:r>
                    <a:rPr lang="en-GB" sz="700" dirty="0"/>
                    <a:t>32</a:t>
                  </a:r>
                </a:p>
              </p:txBody>
            </p:sp>
            <p:sp>
              <p:nvSpPr>
                <p:cNvPr id="71" name="TextBox 70">
                  <a:extLst>
                    <a:ext uri="{FF2B5EF4-FFF2-40B4-BE49-F238E27FC236}">
                      <a16:creationId xmlns:a16="http://schemas.microsoft.com/office/drawing/2014/main" id="{769B3FC4-F558-4B8E-86CC-673CED43E193}"/>
                    </a:ext>
                  </a:extLst>
                </p:cNvPr>
                <p:cNvSpPr txBox="1"/>
                <p:nvPr/>
              </p:nvSpPr>
              <p:spPr>
                <a:xfrm>
                  <a:off x="2747939" y="5706586"/>
                  <a:ext cx="216000" cy="107722"/>
                </a:xfrm>
                <a:prstGeom prst="rect">
                  <a:avLst/>
                </a:prstGeom>
                <a:noFill/>
              </p:spPr>
              <p:txBody>
                <a:bodyPr wrap="square" lIns="0" tIns="0" rIns="0" bIns="0" rtlCol="0" anchor="ctr">
                  <a:spAutoFit/>
                </a:bodyPr>
                <a:lstStyle/>
                <a:p>
                  <a:pPr algn="ctr"/>
                  <a:r>
                    <a:rPr lang="en-GB" sz="700" dirty="0"/>
                    <a:t>16</a:t>
                  </a:r>
                </a:p>
              </p:txBody>
            </p:sp>
            <p:sp>
              <p:nvSpPr>
                <p:cNvPr id="72" name="TextBox 71">
                  <a:extLst>
                    <a:ext uri="{FF2B5EF4-FFF2-40B4-BE49-F238E27FC236}">
                      <a16:creationId xmlns:a16="http://schemas.microsoft.com/office/drawing/2014/main" id="{7C5DC04D-4F09-4364-A506-DDA8D0D610B3}"/>
                    </a:ext>
                  </a:extLst>
                </p:cNvPr>
                <p:cNvSpPr txBox="1"/>
                <p:nvPr/>
              </p:nvSpPr>
              <p:spPr>
                <a:xfrm>
                  <a:off x="2579424" y="5706586"/>
                  <a:ext cx="216000" cy="107722"/>
                </a:xfrm>
                <a:prstGeom prst="rect">
                  <a:avLst/>
                </a:prstGeom>
                <a:noFill/>
              </p:spPr>
              <p:txBody>
                <a:bodyPr wrap="square" lIns="0" tIns="0" rIns="0" bIns="0" rtlCol="0" anchor="ctr">
                  <a:spAutoFit/>
                </a:bodyPr>
                <a:lstStyle/>
                <a:p>
                  <a:pPr algn="ctr"/>
                  <a:r>
                    <a:rPr lang="en-GB" sz="700" dirty="0"/>
                    <a:t>8</a:t>
                  </a:r>
                </a:p>
              </p:txBody>
            </p:sp>
            <p:sp>
              <p:nvSpPr>
                <p:cNvPr id="73" name="TextBox 72">
                  <a:extLst>
                    <a:ext uri="{FF2B5EF4-FFF2-40B4-BE49-F238E27FC236}">
                      <a16:creationId xmlns:a16="http://schemas.microsoft.com/office/drawing/2014/main" id="{F5C8EBC7-1228-4105-8D1C-82618349E4CD}"/>
                    </a:ext>
                  </a:extLst>
                </p:cNvPr>
                <p:cNvSpPr txBox="1"/>
                <p:nvPr/>
              </p:nvSpPr>
              <p:spPr>
                <a:xfrm>
                  <a:off x="2410261" y="5706586"/>
                  <a:ext cx="216000" cy="107722"/>
                </a:xfrm>
                <a:prstGeom prst="rect">
                  <a:avLst/>
                </a:prstGeom>
                <a:noFill/>
              </p:spPr>
              <p:txBody>
                <a:bodyPr wrap="square" lIns="0" tIns="0" rIns="0" bIns="0" rtlCol="0" anchor="ctr">
                  <a:spAutoFit/>
                </a:bodyPr>
                <a:lstStyle/>
                <a:p>
                  <a:pPr algn="ctr"/>
                  <a:r>
                    <a:rPr lang="en-GB" sz="700" dirty="0"/>
                    <a:t>4</a:t>
                  </a:r>
                </a:p>
              </p:txBody>
            </p:sp>
            <p:sp>
              <p:nvSpPr>
                <p:cNvPr id="74" name="TextBox 73">
                  <a:extLst>
                    <a:ext uri="{FF2B5EF4-FFF2-40B4-BE49-F238E27FC236}">
                      <a16:creationId xmlns:a16="http://schemas.microsoft.com/office/drawing/2014/main" id="{23A00409-0CFE-4C53-A97C-2DB9D5E02C35}"/>
                    </a:ext>
                  </a:extLst>
                </p:cNvPr>
                <p:cNvSpPr txBox="1"/>
                <p:nvPr/>
              </p:nvSpPr>
              <p:spPr>
                <a:xfrm>
                  <a:off x="2236438" y="5706586"/>
                  <a:ext cx="216000" cy="107722"/>
                </a:xfrm>
                <a:prstGeom prst="rect">
                  <a:avLst/>
                </a:prstGeom>
                <a:noFill/>
              </p:spPr>
              <p:txBody>
                <a:bodyPr wrap="square" lIns="0" tIns="0" rIns="0" bIns="0" rtlCol="0" anchor="ctr">
                  <a:spAutoFit/>
                </a:bodyPr>
                <a:lstStyle/>
                <a:p>
                  <a:pPr algn="ctr"/>
                  <a:r>
                    <a:rPr lang="en-GB" sz="700" dirty="0"/>
                    <a:t>2</a:t>
                  </a:r>
                </a:p>
              </p:txBody>
            </p:sp>
            <p:sp>
              <p:nvSpPr>
                <p:cNvPr id="75" name="TextBox 74">
                  <a:extLst>
                    <a:ext uri="{FF2B5EF4-FFF2-40B4-BE49-F238E27FC236}">
                      <a16:creationId xmlns:a16="http://schemas.microsoft.com/office/drawing/2014/main" id="{FF410C4A-A513-40DF-B7FE-1068C61A60DC}"/>
                    </a:ext>
                  </a:extLst>
                </p:cNvPr>
                <p:cNvSpPr txBox="1"/>
                <p:nvPr/>
              </p:nvSpPr>
              <p:spPr>
                <a:xfrm>
                  <a:off x="2072056" y="5706586"/>
                  <a:ext cx="216000" cy="107722"/>
                </a:xfrm>
                <a:prstGeom prst="rect">
                  <a:avLst/>
                </a:prstGeom>
                <a:noFill/>
              </p:spPr>
              <p:txBody>
                <a:bodyPr wrap="square" lIns="0" tIns="0" rIns="0" bIns="0" rtlCol="0" anchor="ctr">
                  <a:spAutoFit/>
                </a:bodyPr>
                <a:lstStyle/>
                <a:p>
                  <a:pPr algn="ctr"/>
                  <a:r>
                    <a:rPr lang="en-GB" sz="700" dirty="0"/>
                    <a:t>1</a:t>
                  </a:r>
                </a:p>
              </p:txBody>
            </p:sp>
            <p:sp>
              <p:nvSpPr>
                <p:cNvPr id="76" name="TextBox 75">
                  <a:extLst>
                    <a:ext uri="{FF2B5EF4-FFF2-40B4-BE49-F238E27FC236}">
                      <a16:creationId xmlns:a16="http://schemas.microsoft.com/office/drawing/2014/main" id="{63DB3319-3747-47AE-ABFD-A03973BB1F6B}"/>
                    </a:ext>
                  </a:extLst>
                </p:cNvPr>
                <p:cNvSpPr txBox="1"/>
                <p:nvPr/>
              </p:nvSpPr>
              <p:spPr>
                <a:xfrm>
                  <a:off x="1949557" y="5706586"/>
                  <a:ext cx="216000" cy="107722"/>
                </a:xfrm>
                <a:prstGeom prst="rect">
                  <a:avLst/>
                </a:prstGeom>
                <a:noFill/>
              </p:spPr>
              <p:txBody>
                <a:bodyPr wrap="square" lIns="0" tIns="0" rIns="0" bIns="0" rtlCol="0" anchor="ctr">
                  <a:spAutoFit/>
                </a:bodyPr>
                <a:lstStyle/>
                <a:p>
                  <a:pPr algn="ctr"/>
                  <a:r>
                    <a:rPr lang="en-GB" sz="700" dirty="0"/>
                    <a:t>.6</a:t>
                  </a:r>
                </a:p>
              </p:txBody>
            </p:sp>
          </p:grpSp>
        </p:grpSp>
        <p:sp>
          <p:nvSpPr>
            <p:cNvPr id="80" name="TextBox 79">
              <a:extLst>
                <a:ext uri="{FF2B5EF4-FFF2-40B4-BE49-F238E27FC236}">
                  <a16:creationId xmlns:a16="http://schemas.microsoft.com/office/drawing/2014/main" id="{C2F244A1-8D87-47C0-A8AD-ABA45C7D5D59}"/>
                </a:ext>
              </a:extLst>
            </p:cNvPr>
            <p:cNvSpPr txBox="1"/>
            <p:nvPr/>
          </p:nvSpPr>
          <p:spPr>
            <a:xfrm>
              <a:off x="2165526" y="5592066"/>
              <a:ext cx="1110330" cy="169277"/>
            </a:xfrm>
            <a:prstGeom prst="rect">
              <a:avLst/>
            </a:prstGeom>
            <a:noFill/>
          </p:spPr>
          <p:txBody>
            <a:bodyPr wrap="square" lIns="0" tIns="0" rIns="0" bIns="0" rtlCol="0" anchor="ctr">
              <a:spAutoFit/>
            </a:bodyPr>
            <a:lstStyle/>
            <a:p>
              <a:pPr algn="ctr"/>
              <a:r>
                <a:rPr lang="en-GB" sz="1100" b="1" dirty="0"/>
                <a:t>HR (95% CI)</a:t>
              </a:r>
            </a:p>
          </p:txBody>
        </p:sp>
      </p:grpSp>
      <p:sp>
        <p:nvSpPr>
          <p:cNvPr id="86" name="Rectangle 85">
            <a:extLst>
              <a:ext uri="{FF2B5EF4-FFF2-40B4-BE49-F238E27FC236}">
                <a16:creationId xmlns:a16="http://schemas.microsoft.com/office/drawing/2014/main" id="{615ED73A-7370-438A-9C06-F79D1BC627D7}"/>
              </a:ext>
            </a:extLst>
          </p:cNvPr>
          <p:cNvSpPr/>
          <p:nvPr/>
        </p:nvSpPr>
        <p:spPr>
          <a:xfrm>
            <a:off x="7844708" y="4038654"/>
            <a:ext cx="936000" cy="144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4" name="Group 223">
            <a:extLst>
              <a:ext uri="{FF2B5EF4-FFF2-40B4-BE49-F238E27FC236}">
                <a16:creationId xmlns:a16="http://schemas.microsoft.com/office/drawing/2014/main" id="{227B00CC-B4CB-413A-826E-3E2E3AC9F1A9}"/>
              </a:ext>
            </a:extLst>
          </p:cNvPr>
          <p:cNvGrpSpPr/>
          <p:nvPr/>
        </p:nvGrpSpPr>
        <p:grpSpPr>
          <a:xfrm>
            <a:off x="6540753" y="3536186"/>
            <a:ext cx="1352587" cy="2225157"/>
            <a:chOff x="6426453" y="3536186"/>
            <a:chExt cx="1352587" cy="2225157"/>
          </a:xfrm>
        </p:grpSpPr>
        <p:grpSp>
          <p:nvGrpSpPr>
            <p:cNvPr id="193" name="Group 192">
              <a:extLst>
                <a:ext uri="{FF2B5EF4-FFF2-40B4-BE49-F238E27FC236}">
                  <a16:creationId xmlns:a16="http://schemas.microsoft.com/office/drawing/2014/main" id="{A0982548-D229-4929-BE7F-387A46074401}"/>
                </a:ext>
              </a:extLst>
            </p:cNvPr>
            <p:cNvGrpSpPr/>
            <p:nvPr/>
          </p:nvGrpSpPr>
          <p:grpSpPr>
            <a:xfrm>
              <a:off x="6656361" y="3536186"/>
              <a:ext cx="930162" cy="1864095"/>
              <a:chOff x="6545834" y="3536186"/>
              <a:chExt cx="930162" cy="1864095"/>
            </a:xfrm>
          </p:grpSpPr>
          <p:sp>
            <p:nvSpPr>
              <p:cNvPr id="88" name="Diamond 87">
                <a:extLst>
                  <a:ext uri="{FF2B5EF4-FFF2-40B4-BE49-F238E27FC236}">
                    <a16:creationId xmlns:a16="http://schemas.microsoft.com/office/drawing/2014/main" id="{B1B84276-E726-4E36-92DE-481B19B3F679}"/>
                  </a:ext>
                </a:extLst>
              </p:cNvPr>
              <p:cNvSpPr/>
              <p:nvPr/>
            </p:nvSpPr>
            <p:spPr>
              <a:xfrm>
                <a:off x="6672972" y="4045575"/>
                <a:ext cx="360000" cy="118266"/>
              </a:xfrm>
              <a:prstGeom prst="diamond">
                <a:avLst/>
              </a:prstGeom>
              <a:noFill/>
              <a:ln w="12700">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9" name="Diamond 88">
                <a:extLst>
                  <a:ext uri="{FF2B5EF4-FFF2-40B4-BE49-F238E27FC236}">
                    <a16:creationId xmlns:a16="http://schemas.microsoft.com/office/drawing/2014/main" id="{EAAB7045-14C3-482F-BFAD-CE253053F2AC}"/>
                  </a:ext>
                </a:extLst>
              </p:cNvPr>
              <p:cNvSpPr/>
              <p:nvPr/>
            </p:nvSpPr>
            <p:spPr>
              <a:xfrm>
                <a:off x="6580504" y="4668119"/>
                <a:ext cx="504000" cy="118266"/>
              </a:xfrm>
              <a:prstGeom prst="diamond">
                <a:avLst/>
              </a:prstGeom>
              <a:noFill/>
              <a:ln w="12700">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0" name="Diamond 89">
                <a:extLst>
                  <a:ext uri="{FF2B5EF4-FFF2-40B4-BE49-F238E27FC236}">
                    <a16:creationId xmlns:a16="http://schemas.microsoft.com/office/drawing/2014/main" id="{E251024B-EF20-4B80-844B-A2CF712AFBA7}"/>
                  </a:ext>
                </a:extLst>
              </p:cNvPr>
              <p:cNvSpPr/>
              <p:nvPr/>
            </p:nvSpPr>
            <p:spPr>
              <a:xfrm>
                <a:off x="6893246" y="5282015"/>
                <a:ext cx="324000" cy="118266"/>
              </a:xfrm>
              <a:prstGeom prst="diamond">
                <a:avLst/>
              </a:prstGeom>
              <a:noFill/>
              <a:ln w="12700">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91" name="Group 90">
                <a:extLst>
                  <a:ext uri="{FF2B5EF4-FFF2-40B4-BE49-F238E27FC236}">
                    <a16:creationId xmlns:a16="http://schemas.microsoft.com/office/drawing/2014/main" id="{C3DE55D8-6F9A-40B0-AB85-BB54473DE956}"/>
                  </a:ext>
                </a:extLst>
              </p:cNvPr>
              <p:cNvGrpSpPr/>
              <p:nvPr/>
            </p:nvGrpSpPr>
            <p:grpSpPr>
              <a:xfrm>
                <a:off x="6545834" y="3536186"/>
                <a:ext cx="239580" cy="39422"/>
                <a:chOff x="1183857" y="3644627"/>
                <a:chExt cx="239580" cy="39422"/>
              </a:xfrm>
            </p:grpSpPr>
            <p:sp>
              <p:nvSpPr>
                <p:cNvPr id="134" name="Oval 133">
                  <a:extLst>
                    <a:ext uri="{FF2B5EF4-FFF2-40B4-BE49-F238E27FC236}">
                      <a16:creationId xmlns:a16="http://schemas.microsoft.com/office/drawing/2014/main" id="{92C92E2D-FD76-489E-B77C-02BAC27AAFB1}"/>
                    </a:ext>
                  </a:extLst>
                </p:cNvPr>
                <p:cNvSpPr/>
                <p:nvPr/>
              </p:nvSpPr>
              <p:spPr>
                <a:xfrm>
                  <a:off x="1286494" y="3644627"/>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35" name="Straight Connector 134">
                  <a:extLst>
                    <a:ext uri="{FF2B5EF4-FFF2-40B4-BE49-F238E27FC236}">
                      <a16:creationId xmlns:a16="http://schemas.microsoft.com/office/drawing/2014/main" id="{A04AFA50-0CC1-451F-ACC3-0EE82C5F116D}"/>
                    </a:ext>
                  </a:extLst>
                </p:cNvPr>
                <p:cNvCxnSpPr/>
                <p:nvPr/>
              </p:nvCxnSpPr>
              <p:spPr>
                <a:xfrm>
                  <a:off x="1183857" y="3664142"/>
                  <a:ext cx="2395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2A85785C-0E7C-4E8B-9987-5B8A8286AFC4}"/>
                  </a:ext>
                </a:extLst>
              </p:cNvPr>
              <p:cNvGrpSpPr/>
              <p:nvPr/>
            </p:nvGrpSpPr>
            <p:grpSpPr>
              <a:xfrm>
                <a:off x="6878584" y="3685664"/>
                <a:ext cx="350769" cy="39422"/>
                <a:chOff x="1315637" y="3794729"/>
                <a:chExt cx="350769" cy="39422"/>
              </a:xfrm>
            </p:grpSpPr>
            <p:sp>
              <p:nvSpPr>
                <p:cNvPr id="132" name="Oval 131">
                  <a:extLst>
                    <a:ext uri="{FF2B5EF4-FFF2-40B4-BE49-F238E27FC236}">
                      <a16:creationId xmlns:a16="http://schemas.microsoft.com/office/drawing/2014/main" id="{71D1EEA5-0B9F-4E6E-AA67-A7DCF0125D5A}"/>
                    </a:ext>
                  </a:extLst>
                </p:cNvPr>
                <p:cNvSpPr/>
                <p:nvPr/>
              </p:nvSpPr>
              <p:spPr>
                <a:xfrm>
                  <a:off x="1473021" y="3794729"/>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33" name="Straight Connector 132">
                  <a:extLst>
                    <a:ext uri="{FF2B5EF4-FFF2-40B4-BE49-F238E27FC236}">
                      <a16:creationId xmlns:a16="http://schemas.microsoft.com/office/drawing/2014/main" id="{FEA38942-13C2-484A-B224-559C2E7AD5D1}"/>
                    </a:ext>
                  </a:extLst>
                </p:cNvPr>
                <p:cNvCxnSpPr/>
                <p:nvPr/>
              </p:nvCxnSpPr>
              <p:spPr>
                <a:xfrm>
                  <a:off x="1315637" y="3813290"/>
                  <a:ext cx="3507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6549565-8026-4FF8-AC16-5293A42C4522}"/>
                  </a:ext>
                </a:extLst>
              </p:cNvPr>
              <p:cNvGrpSpPr/>
              <p:nvPr/>
            </p:nvGrpSpPr>
            <p:grpSpPr>
              <a:xfrm>
                <a:off x="6658769" y="3814032"/>
                <a:ext cx="146686" cy="39422"/>
                <a:chOff x="1334518" y="3952434"/>
                <a:chExt cx="133351" cy="39422"/>
              </a:xfrm>
            </p:grpSpPr>
            <p:sp>
              <p:nvSpPr>
                <p:cNvPr id="130" name="Oval 129">
                  <a:extLst>
                    <a:ext uri="{FF2B5EF4-FFF2-40B4-BE49-F238E27FC236}">
                      <a16:creationId xmlns:a16="http://schemas.microsoft.com/office/drawing/2014/main" id="{F07B4CBB-DB39-4D20-9A13-4134000EF71E}"/>
                    </a:ext>
                  </a:extLst>
                </p:cNvPr>
                <p:cNvSpPr/>
                <p:nvPr/>
              </p:nvSpPr>
              <p:spPr>
                <a:xfrm>
                  <a:off x="1383267" y="3952434"/>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31" name="Straight Connector 130">
                  <a:extLst>
                    <a:ext uri="{FF2B5EF4-FFF2-40B4-BE49-F238E27FC236}">
                      <a16:creationId xmlns:a16="http://schemas.microsoft.com/office/drawing/2014/main" id="{CE900648-352F-44E2-B1A9-DB8330CC82CF}"/>
                    </a:ext>
                  </a:extLst>
                </p:cNvPr>
                <p:cNvCxnSpPr/>
                <p:nvPr/>
              </p:nvCxnSpPr>
              <p:spPr>
                <a:xfrm>
                  <a:off x="1334518" y="3971209"/>
                  <a:ext cx="133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130CD860-610A-4614-AFF7-6689F0433757}"/>
                  </a:ext>
                </a:extLst>
              </p:cNvPr>
              <p:cNvGrpSpPr/>
              <p:nvPr/>
            </p:nvGrpSpPr>
            <p:grpSpPr>
              <a:xfrm>
                <a:off x="6908456" y="3945287"/>
                <a:ext cx="166044" cy="39422"/>
                <a:chOff x="1582148" y="4102739"/>
                <a:chExt cx="166044" cy="39422"/>
              </a:xfrm>
            </p:grpSpPr>
            <p:sp>
              <p:nvSpPr>
                <p:cNvPr id="128" name="Oval 127">
                  <a:extLst>
                    <a:ext uri="{FF2B5EF4-FFF2-40B4-BE49-F238E27FC236}">
                      <a16:creationId xmlns:a16="http://schemas.microsoft.com/office/drawing/2014/main" id="{52484491-7D00-4695-B847-4FDA405CB00C}"/>
                    </a:ext>
                  </a:extLst>
                </p:cNvPr>
                <p:cNvSpPr/>
                <p:nvPr/>
              </p:nvSpPr>
              <p:spPr>
                <a:xfrm>
                  <a:off x="1645009" y="4102739"/>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29" name="Straight Connector 128">
                  <a:extLst>
                    <a:ext uri="{FF2B5EF4-FFF2-40B4-BE49-F238E27FC236}">
                      <a16:creationId xmlns:a16="http://schemas.microsoft.com/office/drawing/2014/main" id="{55C74691-8B20-4858-B159-EB90E726FE7C}"/>
                    </a:ext>
                  </a:extLst>
                </p:cNvPr>
                <p:cNvCxnSpPr>
                  <a:cxnSpLocks/>
                </p:cNvCxnSpPr>
                <p:nvPr/>
              </p:nvCxnSpPr>
              <p:spPr>
                <a:xfrm>
                  <a:off x="1582148" y="4123156"/>
                  <a:ext cx="166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8535198-B80F-4E40-A7CC-02BECDA22F49}"/>
                  </a:ext>
                </a:extLst>
              </p:cNvPr>
              <p:cNvGrpSpPr/>
              <p:nvPr/>
            </p:nvGrpSpPr>
            <p:grpSpPr>
              <a:xfrm>
                <a:off x="6831981" y="5059784"/>
                <a:ext cx="382725" cy="39422"/>
                <a:chOff x="1228599" y="5647560"/>
                <a:chExt cx="382725" cy="39422"/>
              </a:xfrm>
            </p:grpSpPr>
            <p:sp>
              <p:nvSpPr>
                <p:cNvPr id="126" name="Oval 125">
                  <a:extLst>
                    <a:ext uri="{FF2B5EF4-FFF2-40B4-BE49-F238E27FC236}">
                      <a16:creationId xmlns:a16="http://schemas.microsoft.com/office/drawing/2014/main" id="{7A7015A1-EAF2-4F20-A831-01517529D723}"/>
                    </a:ext>
                  </a:extLst>
                </p:cNvPr>
                <p:cNvSpPr/>
                <p:nvPr/>
              </p:nvSpPr>
              <p:spPr>
                <a:xfrm>
                  <a:off x="1398874" y="5647560"/>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27" name="Straight Connector 126">
                  <a:extLst>
                    <a:ext uri="{FF2B5EF4-FFF2-40B4-BE49-F238E27FC236}">
                      <a16:creationId xmlns:a16="http://schemas.microsoft.com/office/drawing/2014/main" id="{5A096396-D45E-4209-BA13-7E92D753EF8D}"/>
                    </a:ext>
                  </a:extLst>
                </p:cNvPr>
                <p:cNvCxnSpPr>
                  <a:cxnSpLocks/>
                </p:cNvCxnSpPr>
                <p:nvPr/>
              </p:nvCxnSpPr>
              <p:spPr>
                <a:xfrm>
                  <a:off x="1228599" y="5668207"/>
                  <a:ext cx="382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F48C85EF-4534-4FCF-855B-BCFC40AF0A09}"/>
                  </a:ext>
                </a:extLst>
              </p:cNvPr>
              <p:cNvGrpSpPr/>
              <p:nvPr/>
            </p:nvGrpSpPr>
            <p:grpSpPr>
              <a:xfrm>
                <a:off x="6827996" y="5185925"/>
                <a:ext cx="648000" cy="39422"/>
                <a:chOff x="1408900" y="5799008"/>
                <a:chExt cx="688500" cy="39422"/>
              </a:xfrm>
            </p:grpSpPr>
            <p:sp>
              <p:nvSpPr>
                <p:cNvPr id="124" name="Oval 123">
                  <a:extLst>
                    <a:ext uri="{FF2B5EF4-FFF2-40B4-BE49-F238E27FC236}">
                      <a16:creationId xmlns:a16="http://schemas.microsoft.com/office/drawing/2014/main" id="{B8217360-FADE-4728-BF66-FDEFA050B39D}"/>
                    </a:ext>
                  </a:extLst>
                </p:cNvPr>
                <p:cNvSpPr/>
                <p:nvPr/>
              </p:nvSpPr>
              <p:spPr>
                <a:xfrm>
                  <a:off x="1729922" y="5799008"/>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25" name="Straight Connector 124">
                  <a:extLst>
                    <a:ext uri="{FF2B5EF4-FFF2-40B4-BE49-F238E27FC236}">
                      <a16:creationId xmlns:a16="http://schemas.microsoft.com/office/drawing/2014/main" id="{188BCC59-B41B-44E6-AB88-D5A0EDD91692}"/>
                    </a:ext>
                  </a:extLst>
                </p:cNvPr>
                <p:cNvCxnSpPr/>
                <p:nvPr/>
              </p:nvCxnSpPr>
              <p:spPr>
                <a:xfrm>
                  <a:off x="1408900" y="5817569"/>
                  <a:ext cx="688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1772586-BF1F-4CFD-853B-060FB0EF56AF}"/>
                  </a:ext>
                </a:extLst>
              </p:cNvPr>
              <p:cNvGrpSpPr/>
              <p:nvPr/>
            </p:nvGrpSpPr>
            <p:grpSpPr>
              <a:xfrm>
                <a:off x="6630452" y="4431144"/>
                <a:ext cx="158400" cy="39422"/>
                <a:chOff x="1031415" y="4796868"/>
                <a:chExt cx="158400" cy="39422"/>
              </a:xfrm>
            </p:grpSpPr>
            <p:sp>
              <p:nvSpPr>
                <p:cNvPr id="122" name="Oval 121">
                  <a:extLst>
                    <a:ext uri="{FF2B5EF4-FFF2-40B4-BE49-F238E27FC236}">
                      <a16:creationId xmlns:a16="http://schemas.microsoft.com/office/drawing/2014/main" id="{5065AB09-35C5-4220-94C1-CA9240860D0B}"/>
                    </a:ext>
                  </a:extLst>
                </p:cNvPr>
                <p:cNvSpPr/>
                <p:nvPr/>
              </p:nvSpPr>
              <p:spPr>
                <a:xfrm>
                  <a:off x="1089403" y="4796868"/>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23" name="Straight Connector 122">
                  <a:extLst>
                    <a:ext uri="{FF2B5EF4-FFF2-40B4-BE49-F238E27FC236}">
                      <a16:creationId xmlns:a16="http://schemas.microsoft.com/office/drawing/2014/main" id="{ADCA0192-B0B7-40D7-8A92-9EAE8A3908B8}"/>
                    </a:ext>
                  </a:extLst>
                </p:cNvPr>
                <p:cNvCxnSpPr>
                  <a:cxnSpLocks/>
                </p:cNvCxnSpPr>
                <p:nvPr/>
              </p:nvCxnSpPr>
              <p:spPr>
                <a:xfrm>
                  <a:off x="1031415" y="4817729"/>
                  <a:ext cx="15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CBB7187B-CA0D-428E-B8C8-B6E83EBFBEC8}"/>
                  </a:ext>
                </a:extLst>
              </p:cNvPr>
              <p:cNvGrpSpPr/>
              <p:nvPr/>
            </p:nvGrpSpPr>
            <p:grpSpPr>
              <a:xfrm>
                <a:off x="6875921" y="4563450"/>
                <a:ext cx="162335" cy="39422"/>
                <a:chOff x="1315759" y="4954574"/>
                <a:chExt cx="162335" cy="39422"/>
              </a:xfrm>
            </p:grpSpPr>
            <p:sp>
              <p:nvSpPr>
                <p:cNvPr id="120" name="Oval 119">
                  <a:extLst>
                    <a:ext uri="{FF2B5EF4-FFF2-40B4-BE49-F238E27FC236}">
                      <a16:creationId xmlns:a16="http://schemas.microsoft.com/office/drawing/2014/main" id="{F0A2400D-87BA-4C67-8F00-DD655485BE7E}"/>
                    </a:ext>
                  </a:extLst>
                </p:cNvPr>
                <p:cNvSpPr/>
                <p:nvPr/>
              </p:nvSpPr>
              <p:spPr>
                <a:xfrm>
                  <a:off x="1376209" y="4954574"/>
                  <a:ext cx="36000" cy="39422"/>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21" name="Straight Connector 120">
                  <a:extLst>
                    <a:ext uri="{FF2B5EF4-FFF2-40B4-BE49-F238E27FC236}">
                      <a16:creationId xmlns:a16="http://schemas.microsoft.com/office/drawing/2014/main" id="{872038EC-3C10-4929-AF5A-5B504C28ACA9}"/>
                    </a:ext>
                  </a:extLst>
                </p:cNvPr>
                <p:cNvCxnSpPr>
                  <a:cxnSpLocks/>
                </p:cNvCxnSpPr>
                <p:nvPr/>
              </p:nvCxnSpPr>
              <p:spPr>
                <a:xfrm>
                  <a:off x="1315759" y="4973348"/>
                  <a:ext cx="1623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9" name="Group 98">
              <a:extLst>
                <a:ext uri="{FF2B5EF4-FFF2-40B4-BE49-F238E27FC236}">
                  <a16:creationId xmlns:a16="http://schemas.microsoft.com/office/drawing/2014/main" id="{DD009253-4F4D-4DB8-B678-09A1174AE525}"/>
                </a:ext>
              </a:extLst>
            </p:cNvPr>
            <p:cNvGrpSpPr/>
            <p:nvPr/>
          </p:nvGrpSpPr>
          <p:grpSpPr>
            <a:xfrm>
              <a:off x="6426453" y="5450830"/>
              <a:ext cx="1352587" cy="137294"/>
              <a:chOff x="1949557" y="5677014"/>
              <a:chExt cx="1352587" cy="137294"/>
            </a:xfrm>
          </p:grpSpPr>
          <p:cxnSp>
            <p:nvCxnSpPr>
              <p:cNvPr id="100" name="Straight Connector 99">
                <a:extLst>
                  <a:ext uri="{FF2B5EF4-FFF2-40B4-BE49-F238E27FC236}">
                    <a16:creationId xmlns:a16="http://schemas.microsoft.com/office/drawing/2014/main" id="{2A3508CD-DF6D-426F-AF5C-0E9D39B466C5}"/>
                  </a:ext>
                </a:extLst>
              </p:cNvPr>
              <p:cNvCxnSpPr/>
              <p:nvPr/>
            </p:nvCxnSpPr>
            <p:spPr>
              <a:xfrm>
                <a:off x="2061448"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F2D2561-19EE-4280-9C6A-696B397E1C7F}"/>
                  </a:ext>
                </a:extLst>
              </p:cNvPr>
              <p:cNvCxnSpPr/>
              <p:nvPr/>
            </p:nvCxnSpPr>
            <p:spPr>
              <a:xfrm>
                <a:off x="2182604"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6AD09CC-4DCB-4BF4-83A8-40BC451B8E79}"/>
                  </a:ext>
                </a:extLst>
              </p:cNvPr>
              <p:cNvCxnSpPr/>
              <p:nvPr/>
            </p:nvCxnSpPr>
            <p:spPr>
              <a:xfrm>
                <a:off x="2347575" y="5678067"/>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D2608EB-2FFB-49B7-B986-4EB3EA1A7AC7}"/>
                  </a:ext>
                </a:extLst>
              </p:cNvPr>
              <p:cNvCxnSpPr/>
              <p:nvPr/>
            </p:nvCxnSpPr>
            <p:spPr>
              <a:xfrm>
                <a:off x="2518261" y="5678067"/>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6D72DF4-FE59-4248-B3FC-EE7C0711357B}"/>
                  </a:ext>
                </a:extLst>
              </p:cNvPr>
              <p:cNvCxnSpPr/>
              <p:nvPr/>
            </p:nvCxnSpPr>
            <p:spPr>
              <a:xfrm>
                <a:off x="2686660"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A4526A7-064D-4A0E-B69F-656B7B836122}"/>
                  </a:ext>
                </a:extLst>
              </p:cNvPr>
              <p:cNvCxnSpPr/>
              <p:nvPr/>
            </p:nvCxnSpPr>
            <p:spPr>
              <a:xfrm>
                <a:off x="2856964"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ABD458E-5ACF-43E7-8F7B-2A6337FB2070}"/>
                  </a:ext>
                </a:extLst>
              </p:cNvPr>
              <p:cNvCxnSpPr/>
              <p:nvPr/>
            </p:nvCxnSpPr>
            <p:spPr>
              <a:xfrm>
                <a:off x="3021935" y="5677541"/>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5DD447-160A-4B4A-8D60-20529372655C}"/>
                  </a:ext>
                </a:extLst>
              </p:cNvPr>
              <p:cNvCxnSpPr/>
              <p:nvPr/>
            </p:nvCxnSpPr>
            <p:spPr>
              <a:xfrm>
                <a:off x="3194144" y="5677014"/>
                <a:ext cx="0" cy="34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DA0A3F4E-3388-4B1A-848D-E7640F198039}"/>
                  </a:ext>
                </a:extLst>
              </p:cNvPr>
              <p:cNvSpPr txBox="1"/>
              <p:nvPr/>
            </p:nvSpPr>
            <p:spPr>
              <a:xfrm>
                <a:off x="3086144" y="5706586"/>
                <a:ext cx="216000" cy="107722"/>
              </a:xfrm>
              <a:prstGeom prst="rect">
                <a:avLst/>
              </a:prstGeom>
              <a:noFill/>
            </p:spPr>
            <p:txBody>
              <a:bodyPr wrap="square" lIns="0" tIns="0" rIns="0" bIns="0" rtlCol="0" anchor="ctr">
                <a:spAutoFit/>
              </a:bodyPr>
              <a:lstStyle/>
              <a:p>
                <a:pPr algn="ctr"/>
                <a:r>
                  <a:rPr lang="en-GB" sz="700" dirty="0"/>
                  <a:t>64</a:t>
                </a:r>
              </a:p>
            </p:txBody>
          </p:sp>
          <p:sp>
            <p:nvSpPr>
              <p:cNvPr id="113" name="TextBox 112">
                <a:extLst>
                  <a:ext uri="{FF2B5EF4-FFF2-40B4-BE49-F238E27FC236}">
                    <a16:creationId xmlns:a16="http://schemas.microsoft.com/office/drawing/2014/main" id="{3706C80E-2AF1-431C-BEDC-783264407724}"/>
                  </a:ext>
                </a:extLst>
              </p:cNvPr>
              <p:cNvSpPr txBox="1"/>
              <p:nvPr/>
            </p:nvSpPr>
            <p:spPr>
              <a:xfrm>
                <a:off x="2907661" y="5706586"/>
                <a:ext cx="216000" cy="107722"/>
              </a:xfrm>
              <a:prstGeom prst="rect">
                <a:avLst/>
              </a:prstGeom>
              <a:noFill/>
            </p:spPr>
            <p:txBody>
              <a:bodyPr wrap="square" lIns="0" tIns="0" rIns="0" bIns="0" rtlCol="0" anchor="ctr">
                <a:spAutoFit/>
              </a:bodyPr>
              <a:lstStyle/>
              <a:p>
                <a:pPr algn="ctr"/>
                <a:r>
                  <a:rPr lang="en-GB" sz="700" dirty="0"/>
                  <a:t>32</a:t>
                </a:r>
              </a:p>
            </p:txBody>
          </p:sp>
          <p:sp>
            <p:nvSpPr>
              <p:cNvPr id="114" name="TextBox 113">
                <a:extLst>
                  <a:ext uri="{FF2B5EF4-FFF2-40B4-BE49-F238E27FC236}">
                    <a16:creationId xmlns:a16="http://schemas.microsoft.com/office/drawing/2014/main" id="{07A317B8-80B4-47A7-8BDC-8EF8C02680F4}"/>
                  </a:ext>
                </a:extLst>
              </p:cNvPr>
              <p:cNvSpPr txBox="1"/>
              <p:nvPr/>
            </p:nvSpPr>
            <p:spPr>
              <a:xfrm>
                <a:off x="2747939" y="5706586"/>
                <a:ext cx="216000" cy="107722"/>
              </a:xfrm>
              <a:prstGeom prst="rect">
                <a:avLst/>
              </a:prstGeom>
              <a:noFill/>
            </p:spPr>
            <p:txBody>
              <a:bodyPr wrap="square" lIns="0" tIns="0" rIns="0" bIns="0" rtlCol="0" anchor="ctr">
                <a:spAutoFit/>
              </a:bodyPr>
              <a:lstStyle/>
              <a:p>
                <a:pPr algn="ctr"/>
                <a:r>
                  <a:rPr lang="en-GB" sz="700" dirty="0"/>
                  <a:t>16</a:t>
                </a:r>
              </a:p>
            </p:txBody>
          </p:sp>
          <p:sp>
            <p:nvSpPr>
              <p:cNvPr id="115" name="TextBox 114">
                <a:extLst>
                  <a:ext uri="{FF2B5EF4-FFF2-40B4-BE49-F238E27FC236}">
                    <a16:creationId xmlns:a16="http://schemas.microsoft.com/office/drawing/2014/main" id="{78987786-617F-462A-A96A-DB8055445D9D}"/>
                  </a:ext>
                </a:extLst>
              </p:cNvPr>
              <p:cNvSpPr txBox="1"/>
              <p:nvPr/>
            </p:nvSpPr>
            <p:spPr>
              <a:xfrm>
                <a:off x="2579424" y="5706586"/>
                <a:ext cx="216000" cy="107722"/>
              </a:xfrm>
              <a:prstGeom prst="rect">
                <a:avLst/>
              </a:prstGeom>
              <a:noFill/>
            </p:spPr>
            <p:txBody>
              <a:bodyPr wrap="square" lIns="0" tIns="0" rIns="0" bIns="0" rtlCol="0" anchor="ctr">
                <a:spAutoFit/>
              </a:bodyPr>
              <a:lstStyle/>
              <a:p>
                <a:pPr algn="ctr"/>
                <a:r>
                  <a:rPr lang="en-GB" sz="700" dirty="0"/>
                  <a:t>8</a:t>
                </a:r>
              </a:p>
            </p:txBody>
          </p:sp>
          <p:sp>
            <p:nvSpPr>
              <p:cNvPr id="116" name="TextBox 115">
                <a:extLst>
                  <a:ext uri="{FF2B5EF4-FFF2-40B4-BE49-F238E27FC236}">
                    <a16:creationId xmlns:a16="http://schemas.microsoft.com/office/drawing/2014/main" id="{544F0E4D-54FE-42EC-9DF2-7056E5684817}"/>
                  </a:ext>
                </a:extLst>
              </p:cNvPr>
              <p:cNvSpPr txBox="1"/>
              <p:nvPr/>
            </p:nvSpPr>
            <p:spPr>
              <a:xfrm>
                <a:off x="2410261" y="5706586"/>
                <a:ext cx="216000" cy="107722"/>
              </a:xfrm>
              <a:prstGeom prst="rect">
                <a:avLst/>
              </a:prstGeom>
              <a:noFill/>
            </p:spPr>
            <p:txBody>
              <a:bodyPr wrap="square" lIns="0" tIns="0" rIns="0" bIns="0" rtlCol="0" anchor="ctr">
                <a:spAutoFit/>
              </a:bodyPr>
              <a:lstStyle/>
              <a:p>
                <a:pPr algn="ctr"/>
                <a:r>
                  <a:rPr lang="en-GB" sz="700" dirty="0"/>
                  <a:t>4</a:t>
                </a:r>
              </a:p>
            </p:txBody>
          </p:sp>
          <p:sp>
            <p:nvSpPr>
              <p:cNvPr id="117" name="TextBox 116">
                <a:extLst>
                  <a:ext uri="{FF2B5EF4-FFF2-40B4-BE49-F238E27FC236}">
                    <a16:creationId xmlns:a16="http://schemas.microsoft.com/office/drawing/2014/main" id="{2B9CEBFB-ECBF-467B-87AA-2A355F9142A5}"/>
                  </a:ext>
                </a:extLst>
              </p:cNvPr>
              <p:cNvSpPr txBox="1"/>
              <p:nvPr/>
            </p:nvSpPr>
            <p:spPr>
              <a:xfrm>
                <a:off x="2236438" y="5706586"/>
                <a:ext cx="216000" cy="107722"/>
              </a:xfrm>
              <a:prstGeom prst="rect">
                <a:avLst/>
              </a:prstGeom>
              <a:noFill/>
            </p:spPr>
            <p:txBody>
              <a:bodyPr wrap="square" lIns="0" tIns="0" rIns="0" bIns="0" rtlCol="0" anchor="ctr">
                <a:spAutoFit/>
              </a:bodyPr>
              <a:lstStyle/>
              <a:p>
                <a:pPr algn="ctr"/>
                <a:r>
                  <a:rPr lang="en-GB" sz="700" dirty="0"/>
                  <a:t>2</a:t>
                </a:r>
              </a:p>
            </p:txBody>
          </p:sp>
          <p:sp>
            <p:nvSpPr>
              <p:cNvPr id="118" name="TextBox 117">
                <a:extLst>
                  <a:ext uri="{FF2B5EF4-FFF2-40B4-BE49-F238E27FC236}">
                    <a16:creationId xmlns:a16="http://schemas.microsoft.com/office/drawing/2014/main" id="{5D8D86AB-EC67-4BF9-9A6B-2B5764AC9B0C}"/>
                  </a:ext>
                </a:extLst>
              </p:cNvPr>
              <p:cNvSpPr txBox="1"/>
              <p:nvPr/>
            </p:nvSpPr>
            <p:spPr>
              <a:xfrm>
                <a:off x="2072056" y="5706586"/>
                <a:ext cx="216000" cy="107722"/>
              </a:xfrm>
              <a:prstGeom prst="rect">
                <a:avLst/>
              </a:prstGeom>
              <a:noFill/>
            </p:spPr>
            <p:txBody>
              <a:bodyPr wrap="square" lIns="0" tIns="0" rIns="0" bIns="0" rtlCol="0" anchor="ctr">
                <a:spAutoFit/>
              </a:bodyPr>
              <a:lstStyle/>
              <a:p>
                <a:pPr algn="ctr"/>
                <a:r>
                  <a:rPr lang="en-GB" sz="700" dirty="0"/>
                  <a:t>1</a:t>
                </a:r>
              </a:p>
            </p:txBody>
          </p:sp>
          <p:sp>
            <p:nvSpPr>
              <p:cNvPr id="119" name="TextBox 118">
                <a:extLst>
                  <a:ext uri="{FF2B5EF4-FFF2-40B4-BE49-F238E27FC236}">
                    <a16:creationId xmlns:a16="http://schemas.microsoft.com/office/drawing/2014/main" id="{27686C5D-FB65-49B5-8F36-2A9083593027}"/>
                  </a:ext>
                </a:extLst>
              </p:cNvPr>
              <p:cNvSpPr txBox="1"/>
              <p:nvPr/>
            </p:nvSpPr>
            <p:spPr>
              <a:xfrm>
                <a:off x="1949557" y="5706586"/>
                <a:ext cx="216000" cy="107722"/>
              </a:xfrm>
              <a:prstGeom prst="rect">
                <a:avLst/>
              </a:prstGeom>
              <a:noFill/>
            </p:spPr>
            <p:txBody>
              <a:bodyPr wrap="square" lIns="0" tIns="0" rIns="0" bIns="0" rtlCol="0" anchor="ctr">
                <a:spAutoFit/>
              </a:bodyPr>
              <a:lstStyle/>
              <a:p>
                <a:pPr algn="ctr"/>
                <a:r>
                  <a:rPr lang="en-GB" sz="700" dirty="0"/>
                  <a:t>.6</a:t>
                </a:r>
              </a:p>
            </p:txBody>
          </p:sp>
        </p:grpSp>
        <p:sp>
          <p:nvSpPr>
            <p:cNvPr id="136" name="TextBox 135">
              <a:extLst>
                <a:ext uri="{FF2B5EF4-FFF2-40B4-BE49-F238E27FC236}">
                  <a16:creationId xmlns:a16="http://schemas.microsoft.com/office/drawing/2014/main" id="{744FEE56-D40F-4A71-A8B2-ED96C3D69DBD}"/>
                </a:ext>
              </a:extLst>
            </p:cNvPr>
            <p:cNvSpPr txBox="1"/>
            <p:nvPr/>
          </p:nvSpPr>
          <p:spPr>
            <a:xfrm>
              <a:off x="6804248" y="5592066"/>
              <a:ext cx="905894" cy="169277"/>
            </a:xfrm>
            <a:prstGeom prst="rect">
              <a:avLst/>
            </a:prstGeom>
            <a:noFill/>
          </p:spPr>
          <p:txBody>
            <a:bodyPr wrap="square" lIns="0" tIns="0" rIns="0" bIns="0" rtlCol="0" anchor="ctr">
              <a:spAutoFit/>
            </a:bodyPr>
            <a:lstStyle/>
            <a:p>
              <a:pPr algn="ctr"/>
              <a:r>
                <a:rPr lang="en-GB" sz="1100" b="1" dirty="0"/>
                <a:t>HR (95% CI)</a:t>
              </a:r>
            </a:p>
          </p:txBody>
        </p:sp>
      </p:grpSp>
    </p:spTree>
    <p:extLst>
      <p:ext uri="{BB962C8B-B14F-4D97-AF65-F5344CB8AC3E}">
        <p14:creationId xmlns:p14="http://schemas.microsoft.com/office/powerpoint/2010/main" val="318229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endParaRPr lang="en-GB" dirty="0"/>
          </a:p>
        </p:txBody>
      </p:sp>
      <p:sp>
        <p:nvSpPr>
          <p:cNvPr id="11" name="Text Placeholder 10">
            <a:extLst>
              <a:ext uri="{FF2B5EF4-FFF2-40B4-BE49-F238E27FC236}">
                <a16:creationId xmlns:a16="http://schemas.microsoft.com/office/drawing/2014/main" id="{3FCBCEC3-C0D8-4566-8485-772338F9F226}"/>
              </a:ext>
            </a:extLst>
          </p:cNvPr>
          <p:cNvSpPr>
            <a:spLocks noGrp="1"/>
          </p:cNvSpPr>
          <p:nvPr>
            <p:ph type="body" sz="quarter" idx="10"/>
          </p:nvPr>
        </p:nvSpPr>
        <p:spPr/>
        <p:txBody>
          <a:bodyPr/>
          <a:lstStyle/>
          <a:p>
            <a:endParaRPr lang="en-GB"/>
          </a:p>
        </p:txBody>
      </p:sp>
      <p:sp>
        <p:nvSpPr>
          <p:cNvPr id="3" name="Content Placeholder 2"/>
          <p:cNvSpPr>
            <a:spLocks noGrp="1"/>
          </p:cNvSpPr>
          <p:nvPr>
            <p:ph idx="1"/>
          </p:nvPr>
        </p:nvSpPr>
        <p:spPr>
          <a:xfrm>
            <a:off x="319314" y="1340768"/>
            <a:ext cx="7997102" cy="4622400"/>
          </a:xfrm>
        </p:spPr>
        <p:txBody>
          <a:bodyPr/>
          <a:lstStyle/>
          <a:p>
            <a:pPr lvl="0"/>
            <a:r>
              <a:rPr lang="it-IT" dirty="0"/>
              <a:t>These slides provide highlights of new data presented at the International Liver Congress 2018</a:t>
            </a:r>
          </a:p>
          <a:p>
            <a:pPr lvl="0"/>
            <a:endParaRPr lang="en-GB" dirty="0"/>
          </a:p>
          <a:p>
            <a:r>
              <a:rPr lang="en-US" altLang="en-US" dirty="0"/>
              <a:t>Please feel free to use, adapt, and share these slides for your own personal use; however, please acknowledge EASL as the source</a:t>
            </a:r>
          </a:p>
          <a:p>
            <a:endParaRPr lang="en-US" altLang="en-US" dirty="0"/>
          </a:p>
          <a:p>
            <a:r>
              <a:rPr lang="en-GB" dirty="0"/>
              <a:t>Definitions of all abbreviations shown in these slides are provided within the slide notes</a:t>
            </a:r>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755576" y="4365104"/>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00509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3. Rare metabolic diseases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9377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305" y="1212380"/>
            <a:ext cx="4374695" cy="2877711"/>
          </a:xfrm>
          <a:prstGeom prst="rect">
            <a:avLst/>
          </a:prstGeom>
        </p:spPr>
        <p:txBody>
          <a:bodyPr wrap="square">
            <a:spAutoFit/>
          </a:bodyPr>
          <a:lstStyle/>
          <a:p>
            <a:pPr lvl="0">
              <a:defRPr/>
            </a:pPr>
            <a:r>
              <a:rPr lang="en-US" sz="1200" b="1" dirty="0">
                <a:solidFill>
                  <a:prstClr val="black"/>
                </a:solidFill>
                <a:latin typeface="Arial" panose="020B0604020202020204" pitchFamily="34" charset="0"/>
                <a:ea typeface="Calibri" panose="020F0502020204030204" pitchFamily="34" charset="0"/>
              </a:rPr>
              <a:t>Background </a:t>
            </a:r>
            <a:r>
              <a:rPr lang="en-US" sz="1200" dirty="0" err="1">
                <a:solidFill>
                  <a:prstClr val="black"/>
                </a:solidFill>
                <a:latin typeface="Arial" panose="020B0604020202020204" pitchFamily="34" charset="0"/>
                <a:ea typeface="Calibri" panose="020F0502020204030204" pitchFamily="34" charset="0"/>
              </a:rPr>
              <a:t>Givosiran</a:t>
            </a:r>
            <a:r>
              <a:rPr lang="en-US" sz="1200" dirty="0">
                <a:solidFill>
                  <a:prstClr val="black"/>
                </a:solidFill>
                <a:latin typeface="Arial" panose="020B0604020202020204" pitchFamily="34" charset="0"/>
                <a:ea typeface="Calibri" panose="020F0502020204030204" pitchFamily="34" charset="0"/>
              </a:rPr>
              <a:t> targets liver </a:t>
            </a:r>
            <a:r>
              <a:rPr lang="en-US" sz="1200" dirty="0">
                <a:solidFill>
                  <a:prstClr val="black"/>
                </a:solidFill>
              </a:rPr>
              <a:t>ALAS1 (</a:t>
            </a:r>
            <a:r>
              <a:rPr lang="en-GB" sz="1200" dirty="0">
                <a:solidFill>
                  <a:prstClr val="black"/>
                </a:solidFill>
              </a:rPr>
              <a:t>rate limiting </a:t>
            </a:r>
            <a:r>
              <a:rPr lang="en-US" sz="1200" dirty="0">
                <a:solidFill>
                  <a:prstClr val="black"/>
                </a:solidFill>
              </a:rPr>
              <a:t>enzyme</a:t>
            </a:r>
            <a:r>
              <a:rPr lang="en-GB" sz="1200" dirty="0">
                <a:solidFill>
                  <a:prstClr val="black"/>
                </a:solidFill>
              </a:rPr>
              <a:t> in haem synthesis)</a:t>
            </a:r>
            <a:r>
              <a:rPr lang="en-US" sz="1200" dirty="0">
                <a:solidFill>
                  <a:prstClr val="black"/>
                </a:solidFill>
              </a:rPr>
              <a:t> to reduce neurotoxic ALA and PBG accumulation in patients with AIP</a:t>
            </a:r>
            <a:endParaRPr lang="en-US" sz="1200" b="1" dirty="0">
              <a:solidFill>
                <a:prstClr val="black"/>
              </a:solidFill>
              <a:latin typeface="Arial" panose="020B0604020202020204" pitchFamily="34" charset="0"/>
              <a:ea typeface="Calibri" panose="020F0502020204030204" pitchFamily="34" charset="0"/>
            </a:endParaRPr>
          </a:p>
          <a:p>
            <a:pPr>
              <a:spcBef>
                <a:spcPts val="1200"/>
              </a:spcBef>
              <a:defRPr/>
            </a:pPr>
            <a:r>
              <a:rPr lang="en-US" sz="1200" b="1" dirty="0">
                <a:solidFill>
                  <a:prstClr val="black"/>
                </a:solidFill>
                <a:latin typeface="Arial" panose="020B0604020202020204" pitchFamily="34" charset="0"/>
                <a:ea typeface="Calibri" panose="020F0502020204030204" pitchFamily="34" charset="0"/>
              </a:rPr>
              <a:t>Methods </a:t>
            </a:r>
            <a:r>
              <a:rPr lang="en-US" sz="1200" dirty="0">
                <a:solidFill>
                  <a:prstClr val="black"/>
                </a:solidFill>
                <a:latin typeface="Arial" panose="020B0604020202020204" pitchFamily="34" charset="0"/>
                <a:ea typeface="Calibri" panose="020F0502020204030204" pitchFamily="34" charset="0"/>
              </a:rPr>
              <a:t>Safety, tolerability, PK-PD, and clinical activity of </a:t>
            </a:r>
            <a:r>
              <a:rPr lang="en-US" sz="1200" dirty="0" err="1">
                <a:solidFill>
                  <a:prstClr val="black"/>
                </a:solidFill>
                <a:latin typeface="Arial" panose="020B0604020202020204" pitchFamily="34" charset="0"/>
                <a:ea typeface="Calibri" panose="020F0502020204030204" pitchFamily="34" charset="0"/>
              </a:rPr>
              <a:t>givosiran</a:t>
            </a:r>
            <a:r>
              <a:rPr lang="en-US" sz="1200" dirty="0">
                <a:solidFill>
                  <a:prstClr val="black"/>
                </a:solidFill>
                <a:latin typeface="Arial" panose="020B0604020202020204" pitchFamily="34" charset="0"/>
                <a:ea typeface="Calibri" panose="020F0502020204030204" pitchFamily="34" charset="0"/>
              </a:rPr>
              <a:t> SC in patients with AIP</a:t>
            </a:r>
          </a:p>
          <a:p>
            <a:pPr marL="171450" indent="-171450">
              <a:spcBef>
                <a:spcPts val="600"/>
              </a:spcBef>
              <a:buFont typeface="Arial" panose="020B0604020202020204" pitchFamily="34" charset="0"/>
              <a:buChar char="•"/>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mn-cs"/>
              </a:rPr>
              <a:t>Part A: Single ascending </a:t>
            </a: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rPr>
              <a:t>dose</a:t>
            </a:r>
            <a:endParaRPr lang="en-US" sz="1200" b="1" dirty="0">
              <a:solidFill>
                <a:schemeClr val="tx2"/>
              </a:solidFill>
              <a:latin typeface="Arial" panose="020B0604020202020204" pitchFamily="34" charset="0"/>
              <a:ea typeface="Calibri" panose="020F0502020204030204" pitchFamily="34" charset="0"/>
            </a:endParaRPr>
          </a:p>
          <a:p>
            <a:pPr marL="177800" indent="-177800">
              <a:spcBef>
                <a:spcPts val="600"/>
              </a:spcBef>
              <a:buFont typeface="Arial" panose="020B0604020202020204" pitchFamily="34" charset="0"/>
              <a:buChar char="•"/>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mn-cs"/>
              </a:rPr>
              <a:t>Part B: Multiple ascending </a:t>
            </a: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rPr>
              <a:t>dose</a:t>
            </a:r>
            <a:endParaRPr lang="en-US" sz="1200" b="1" dirty="0">
              <a:solidFill>
                <a:schemeClr val="tx2"/>
              </a:solidFill>
              <a:latin typeface="Arial" panose="020B0604020202020204" pitchFamily="34" charset="0"/>
              <a:ea typeface="Calibri" panose="020F0502020204030204" pitchFamily="34" charset="0"/>
            </a:endParaRPr>
          </a:p>
          <a:p>
            <a:pPr marL="177800" indent="-177800">
              <a:spcBef>
                <a:spcPts val="600"/>
              </a:spcBef>
              <a:buFont typeface="Arial" panose="020B0604020202020204" pitchFamily="34" charset="0"/>
              <a:buChar char="•"/>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cs typeface="+mn-cs"/>
              </a:rPr>
              <a:t>Part C: </a:t>
            </a: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rPr>
              <a:t>Multiple dose (6 months)</a:t>
            </a:r>
            <a:r>
              <a:rPr lang="en-US" sz="1200" b="1" dirty="0">
                <a:solidFill>
                  <a:schemeClr val="tx2"/>
                </a:solidFill>
                <a:latin typeface="Arial" panose="020B0604020202020204" pitchFamily="34" charset="0"/>
                <a:ea typeface="Calibri" panose="020F0502020204030204" pitchFamily="34" charset="0"/>
              </a:rPr>
              <a:t>:</a:t>
            </a: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Calibri" panose="020F0502020204030204" pitchFamily="34" charset="0"/>
              </a:rPr>
              <a:t> </a:t>
            </a:r>
            <a:r>
              <a:rPr kumimoji="0" lang="en-US" sz="1200" i="0" u="none" strike="noStrike" kern="1200" cap="none" spc="0" normalizeH="0" baseline="0" noProof="0" dirty="0">
                <a:ln>
                  <a:noFill/>
                </a:ln>
                <a:effectLst/>
                <a:uLnTx/>
                <a:uFillTx/>
                <a:latin typeface="Arial" panose="020B0604020202020204" pitchFamily="34" charset="0"/>
                <a:ea typeface="Calibri" panose="020F0502020204030204" pitchFamily="34" charset="0"/>
              </a:rPr>
              <a:t>p</a:t>
            </a:r>
            <a:r>
              <a:rPr lang="en-US" sz="1200" dirty="0" err="1">
                <a:solidFill>
                  <a:prstClr val="black"/>
                </a:solidFill>
              </a:rPr>
              <a:t>atients</a:t>
            </a:r>
            <a:r>
              <a:rPr lang="en-US" sz="1200" dirty="0">
                <a:solidFill>
                  <a:prstClr val="black"/>
                </a:solidFill>
              </a:rPr>
              <a:t> completing Part C </a:t>
            </a:r>
            <a:r>
              <a:rPr lang="en-US" sz="1200" dirty="0">
                <a:solidFill>
                  <a:prstClr val="black"/>
                </a:solidFill>
                <a:sym typeface="Wingdings" panose="05000000000000000000" pitchFamily="2" charset="2"/>
              </a:rPr>
              <a:t></a:t>
            </a:r>
            <a:r>
              <a:rPr lang="en-US" sz="1200" dirty="0">
                <a:solidFill>
                  <a:prstClr val="black"/>
                </a:solidFill>
              </a:rPr>
              <a:t> </a:t>
            </a:r>
            <a:r>
              <a:rPr lang="en-US" sz="1200" b="1" dirty="0">
                <a:solidFill>
                  <a:schemeClr val="tx2"/>
                </a:solidFill>
              </a:rPr>
              <a:t>OLE (42 months)</a:t>
            </a:r>
            <a:endParaRPr lang="en-US" sz="1200" b="1" dirty="0">
              <a:solidFill>
                <a:schemeClr val="tx2"/>
              </a:solidFill>
              <a:latin typeface="Arial" panose="020B0604020202020204" pitchFamily="34" charset="0"/>
              <a:ea typeface="Calibri" panose="020F0502020204030204" pitchFamily="34" charset="0"/>
            </a:endParaRPr>
          </a:p>
          <a:p>
            <a:pPr marL="360363" lvl="2" indent="-1714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AIP patients with recurrent attacks* (≥2 attacks in </a:t>
            </a:r>
            <a:br>
              <a:rPr kumimoji="0" lang="en-US" sz="1200" b="0" i="0" u="none" strike="noStrike" kern="1200" cap="none" spc="0" normalizeH="0" baseline="0" noProof="0" dirty="0">
                <a:ln>
                  <a:noFill/>
                </a:ln>
                <a:solidFill>
                  <a:prstClr val="black"/>
                </a:solidFill>
                <a:effectLst/>
                <a:uLnTx/>
                <a:uFillTx/>
                <a:latin typeface="Arial"/>
                <a:ea typeface="+mn-ea"/>
                <a:cs typeface="+mn-cs"/>
              </a:rPr>
            </a:br>
            <a:r>
              <a:rPr kumimoji="0" lang="en-US" sz="1200" b="0" i="0" u="none" strike="noStrike" kern="1200" cap="none" spc="0" normalizeH="0" baseline="0" noProof="0" dirty="0">
                <a:ln>
                  <a:noFill/>
                </a:ln>
                <a:solidFill>
                  <a:prstClr val="black"/>
                </a:solidFill>
                <a:effectLst/>
                <a:uLnTx/>
                <a:uFillTx/>
                <a:latin typeface="Arial"/>
                <a:ea typeface="+mn-ea"/>
                <a:cs typeface="+mn-cs"/>
              </a:rPr>
              <a:t>past 6 months or on </a:t>
            </a:r>
            <a:r>
              <a:rPr kumimoji="0" lang="en-US" sz="1200" b="0" i="0" u="none" strike="noStrike" kern="1200" cap="none" spc="0" normalizeH="0" baseline="0" noProof="0" dirty="0" err="1">
                <a:ln>
                  <a:noFill/>
                </a:ln>
                <a:solidFill>
                  <a:prstClr val="black"/>
                </a:solidFill>
                <a:effectLst/>
                <a:uLnTx/>
                <a:uFillTx/>
                <a:latin typeface="Arial"/>
                <a:ea typeface="+mn-ea"/>
                <a:cs typeface="+mn-cs"/>
              </a:rPr>
              <a:t>haemin</a:t>
            </a:r>
            <a:r>
              <a:rPr kumimoji="0" lang="en-US" sz="1200" b="0" i="0" u="none" strike="noStrike" kern="1200" cap="none" spc="0" normalizeH="0" baseline="0" noProof="0" dirty="0">
                <a:ln>
                  <a:noFill/>
                </a:ln>
                <a:solidFill>
                  <a:prstClr val="black"/>
                </a:solidFill>
                <a:effectLst/>
                <a:uLnTx/>
                <a:uFillTx/>
                <a:latin typeface="Arial"/>
                <a:ea typeface="+mn-ea"/>
                <a:cs typeface="+mn-cs"/>
              </a:rPr>
              <a:t> prophylaxis) randomized 3:1 </a:t>
            </a:r>
            <a:r>
              <a:rPr kumimoji="0" lang="en-US" sz="1200" b="0" i="0" u="none" strike="noStrike" kern="1200" cap="none" spc="0" normalizeH="0" baseline="0" noProof="0" dirty="0" err="1">
                <a:ln>
                  <a:noFill/>
                </a:ln>
                <a:solidFill>
                  <a:prstClr val="black"/>
                </a:solidFill>
                <a:effectLst/>
                <a:uLnTx/>
                <a:uFillTx/>
                <a:latin typeface="Arial"/>
                <a:ea typeface="+mn-ea"/>
                <a:cs typeface="+mn-cs"/>
              </a:rPr>
              <a:t>givosiran:PBO</a:t>
            </a:r>
            <a:r>
              <a:rPr kumimoji="0" lang="en-US" sz="1200" b="0" i="0" u="none" strike="noStrike" kern="1200" cap="none" spc="0" normalizeH="0" baseline="0" noProof="0" dirty="0">
                <a:ln>
                  <a:noFill/>
                </a:ln>
                <a:solidFill>
                  <a:prstClr val="black"/>
                </a:solidFill>
                <a:effectLst/>
                <a:uLnTx/>
                <a:uFillTx/>
                <a:latin typeface="Arial"/>
                <a:ea typeface="+mn-ea"/>
                <a:cs typeface="+mn-cs"/>
              </a:rPr>
              <a:t> after experiencing 1 attack in observational run-in</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319314" y="140970"/>
            <a:ext cx="7925094" cy="769620"/>
          </a:xfrm>
        </p:spPr>
        <p:txBody>
          <a:bodyPr>
            <a:noAutofit/>
          </a:bodyPr>
          <a:lstStyle/>
          <a:p>
            <a:r>
              <a:rPr lang="en-US" sz="2000" dirty="0" err="1"/>
              <a:t>Givosiran</a:t>
            </a:r>
            <a:r>
              <a:rPr lang="en-US" sz="2000" dirty="0"/>
              <a:t>, an RNA interference therapeutic: Phase 1/2 and OLE studies in patients with acute intermittent porphyria (AIP)</a:t>
            </a:r>
            <a:endParaRPr lang="en-GB" sz="2000" dirty="0"/>
          </a:p>
        </p:txBody>
      </p:sp>
      <p:sp>
        <p:nvSpPr>
          <p:cNvPr id="2" name="Rectangle 1"/>
          <p:cNvSpPr/>
          <p:nvPr/>
        </p:nvSpPr>
        <p:spPr>
          <a:xfrm>
            <a:off x="4572000" y="4937800"/>
            <a:ext cx="4158672" cy="861774"/>
          </a:xfrm>
          <a:custGeom>
            <a:avLst/>
            <a:gdLst>
              <a:gd name="connsiteX0" fmla="*/ 0 w 4726290"/>
              <a:gd name="connsiteY0" fmla="*/ 0 h 892552"/>
              <a:gd name="connsiteX1" fmla="*/ 4726290 w 4726290"/>
              <a:gd name="connsiteY1" fmla="*/ 0 h 892552"/>
              <a:gd name="connsiteX2" fmla="*/ 4726290 w 4726290"/>
              <a:gd name="connsiteY2" fmla="*/ 892552 h 892552"/>
              <a:gd name="connsiteX3" fmla="*/ 0 w 4726290"/>
              <a:gd name="connsiteY3" fmla="*/ 892552 h 892552"/>
              <a:gd name="connsiteX4" fmla="*/ 0 w 4726290"/>
              <a:gd name="connsiteY4" fmla="*/ 0 h 892552"/>
              <a:gd name="connsiteX0" fmla="*/ 0 w 4726290"/>
              <a:gd name="connsiteY0" fmla="*/ 0 h 1296590"/>
              <a:gd name="connsiteX1" fmla="*/ 4726290 w 4726290"/>
              <a:gd name="connsiteY1" fmla="*/ 0 h 1296590"/>
              <a:gd name="connsiteX2" fmla="*/ 2610411 w 4726290"/>
              <a:gd name="connsiteY2" fmla="*/ 1296590 h 1296590"/>
              <a:gd name="connsiteX3" fmla="*/ 0 w 4726290"/>
              <a:gd name="connsiteY3" fmla="*/ 892552 h 1296590"/>
              <a:gd name="connsiteX4" fmla="*/ 0 w 4726290"/>
              <a:gd name="connsiteY4" fmla="*/ 0 h 1296590"/>
              <a:gd name="connsiteX0" fmla="*/ 0 w 4726290"/>
              <a:gd name="connsiteY0" fmla="*/ 0 h 1094571"/>
              <a:gd name="connsiteX1" fmla="*/ 4726290 w 4726290"/>
              <a:gd name="connsiteY1" fmla="*/ 0 h 1094571"/>
              <a:gd name="connsiteX2" fmla="*/ 2248904 w 4726290"/>
              <a:gd name="connsiteY2" fmla="*/ 1094571 h 1094571"/>
              <a:gd name="connsiteX3" fmla="*/ 0 w 4726290"/>
              <a:gd name="connsiteY3" fmla="*/ 892552 h 1094571"/>
              <a:gd name="connsiteX4" fmla="*/ 0 w 4726290"/>
              <a:gd name="connsiteY4" fmla="*/ 0 h 10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6290" h="1094571">
                <a:moveTo>
                  <a:pt x="0" y="0"/>
                </a:moveTo>
                <a:lnTo>
                  <a:pt x="4726290" y="0"/>
                </a:lnTo>
                <a:lnTo>
                  <a:pt x="2248904" y="1094571"/>
                </a:lnTo>
                <a:lnTo>
                  <a:pt x="0" y="892552"/>
                </a:lnTo>
                <a:lnTo>
                  <a:pt x="0" y="0"/>
                </a:lnTo>
                <a:close/>
              </a:path>
            </a:pathLst>
          </a:cu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Conclusions: </a:t>
            </a:r>
            <a:r>
              <a:rPr kumimoji="0" lang="en-US" sz="1200" b="0" i="0" u="none" strike="noStrike" kern="1200" cap="none" spc="0" normalizeH="0" baseline="0" noProof="0" dirty="0">
                <a:ln>
                  <a:noFill/>
                </a:ln>
                <a:solidFill>
                  <a:prstClr val="black"/>
                </a:solidFill>
                <a:effectLst/>
                <a:uLnTx/>
                <a:uFillTx/>
                <a:latin typeface="Arial"/>
                <a:ea typeface="+mn-ea"/>
                <a:cs typeface="+mn-cs"/>
              </a:rPr>
              <a:t>Givosiran was generally well tolerated and resulted in durable lowering of ALAS1 and ALA towards normal levels, which was associated with clinically meaningful reductions in AAR and </a:t>
            </a:r>
            <a:r>
              <a:rPr kumimoji="0" lang="en-US" sz="1200" b="0" i="0" u="none" strike="noStrike" kern="1200" cap="none" spc="0" normalizeH="0" baseline="0" noProof="0" dirty="0" err="1">
                <a:ln>
                  <a:noFill/>
                </a:ln>
                <a:solidFill>
                  <a:prstClr val="black"/>
                </a:solidFill>
                <a:effectLst/>
                <a:uLnTx/>
                <a:uFillTx/>
                <a:latin typeface="Arial"/>
                <a:ea typeface="+mn-ea"/>
                <a:cs typeface="+mn-cs"/>
              </a:rPr>
              <a:t>haemin</a:t>
            </a:r>
            <a:r>
              <a:rPr kumimoji="0" lang="en-US" sz="1200" b="0" i="0" u="none" strike="noStrike" kern="1200" cap="none" spc="0" normalizeH="0" baseline="0" noProof="0" dirty="0">
                <a:ln>
                  <a:noFill/>
                </a:ln>
                <a:solidFill>
                  <a:prstClr val="black"/>
                </a:solidFill>
                <a:effectLst/>
                <a:uLnTx/>
                <a:uFillTx/>
                <a:latin typeface="Arial"/>
                <a:ea typeface="+mn-ea"/>
                <a:cs typeface="+mn-cs"/>
              </a:rPr>
              <a:t> use  </a:t>
            </a:r>
          </a:p>
        </p:txBody>
      </p:sp>
      <p:sp>
        <p:nvSpPr>
          <p:cNvPr id="724" name="Rectangle 723"/>
          <p:cNvSpPr/>
          <p:nvPr/>
        </p:nvSpPr>
        <p:spPr>
          <a:xfrm>
            <a:off x="4572000" y="1239568"/>
            <a:ext cx="4464496" cy="36471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Safety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8 SAEs</a:t>
            </a:r>
            <a:r>
              <a:rPr kumimoji="0" lang="en-US" sz="1200" b="0" i="0" u="none" strike="noStrike" kern="1200" cap="none" spc="0" normalizeH="0" baseline="30000" noProof="0" dirty="0">
                <a:ln>
                  <a:noFill/>
                </a:ln>
                <a:solidFill>
                  <a:prstClr val="black"/>
                </a:solidFill>
                <a:effectLst/>
                <a:uLnTx/>
                <a:uFillTx/>
                <a:latin typeface="Arial"/>
                <a:ea typeface="+mn-ea"/>
                <a:cs typeface="+mn-cs"/>
              </a:rPr>
              <a:t>†</a:t>
            </a:r>
            <a:r>
              <a:rPr kumimoji="0" lang="en-US" sz="1200" b="0" i="0" u="none" strike="noStrike" kern="1200" cap="none" spc="0" normalizeH="0" baseline="0" noProof="0" dirty="0">
                <a:ln>
                  <a:noFill/>
                </a:ln>
                <a:solidFill>
                  <a:prstClr val="black"/>
                </a:solidFill>
                <a:effectLst/>
                <a:uLnTx/>
                <a:uFillTx/>
                <a:latin typeface="Arial"/>
                <a:ea typeface="+mn-ea"/>
                <a:cs typeface="+mn-cs"/>
              </a:rPr>
              <a:t> in 6 patients</a:t>
            </a:r>
            <a:r>
              <a:rPr lang="en-US" sz="1200" dirty="0">
                <a:solidFill>
                  <a:prstClr val="black"/>
                </a:solidFill>
                <a:latin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none related to givosiran in Phase 1</a:t>
            </a:r>
          </a:p>
          <a:p>
            <a:pPr marL="173736" lvl="1" indent="-173736">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2 SAEs</a:t>
            </a:r>
            <a:r>
              <a:rPr lang="en-US" sz="1200" baseline="30000" dirty="0">
                <a:solidFill>
                  <a:prstClr val="black"/>
                </a:solidFill>
              </a:rPr>
              <a:t>†</a:t>
            </a:r>
            <a:r>
              <a:rPr kumimoji="0" lang="en-US" sz="1200" b="0" i="0" u="none" strike="noStrike" kern="1200" cap="none" spc="0" normalizeH="0" baseline="0" noProof="0" dirty="0">
                <a:ln>
                  <a:noFill/>
                </a:ln>
                <a:solidFill>
                  <a:prstClr val="black"/>
                </a:solidFill>
                <a:effectLst/>
                <a:uLnTx/>
                <a:uFillTx/>
                <a:latin typeface="Arial"/>
                <a:ea typeface="+mn-ea"/>
                <a:cs typeface="+mn-cs"/>
              </a:rPr>
              <a:t> in 2 patients in OLE, with one related case of anaphylaxis in a patient with asthma and atopy </a:t>
            </a:r>
          </a:p>
          <a:p>
            <a:pPr marL="1737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No clinically significant changes in laboratory or physical examination with ongoing dosing in the OLE </a:t>
            </a:r>
          </a:p>
          <a:p>
            <a:pPr marL="0" marR="0" lvl="1" indent="0" algn="l" defTabSz="9144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mn-cs"/>
              </a:rPr>
              <a:t>Efficacy </a:t>
            </a:r>
            <a:endParaRPr kumimoji="0" lang="en-US" sz="1200" b="0" i="0" u="none" strike="noStrike" kern="1200" cap="none" spc="0" normalizeH="0" baseline="0" noProof="0" dirty="0">
              <a:ln>
                <a:noFill/>
              </a:ln>
              <a:effectLst/>
              <a:uLnTx/>
              <a:uFillTx/>
              <a:latin typeface="Arial"/>
              <a:ea typeface="+mn-ea"/>
              <a:cs typeface="+mn-cs"/>
            </a:endParaRPr>
          </a:p>
          <a:p>
            <a:pPr marL="171450" lvl="0" indent="-1714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Durable lowering of induced ALAS1 and </a:t>
            </a:r>
            <a:r>
              <a:rPr lang="en-US" sz="1200" dirty="0">
                <a:solidFill>
                  <a:prstClr val="black"/>
                </a:solidFill>
              </a:rPr>
              <a:t>ALA with </a:t>
            </a:r>
            <a:r>
              <a:rPr lang="en-US" sz="1200" dirty="0" err="1">
                <a:solidFill>
                  <a:prstClr val="black"/>
                </a:solidFill>
              </a:rPr>
              <a:t>givosiran</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Monthly dosing led to mean reductions in AAR and annualized </a:t>
            </a:r>
            <a:r>
              <a:rPr kumimoji="0" lang="en-US" sz="1200" b="0" i="0" u="none" strike="noStrike" kern="1200" cap="none" spc="0" normalizeH="0" baseline="0" noProof="0" dirty="0" err="1">
                <a:ln>
                  <a:noFill/>
                </a:ln>
                <a:solidFill>
                  <a:prstClr val="black"/>
                </a:solidFill>
                <a:effectLst/>
                <a:uLnTx/>
                <a:uFillTx/>
                <a:latin typeface="Arial"/>
                <a:ea typeface="+mn-ea"/>
                <a:cs typeface="+mn-cs"/>
              </a:rPr>
              <a:t>haemin</a:t>
            </a:r>
            <a:r>
              <a:rPr kumimoji="0" lang="en-US" sz="1200" b="0" i="0" u="none" strike="noStrike" kern="1200" cap="none" spc="0" normalizeH="0" baseline="0" noProof="0" dirty="0">
                <a:ln>
                  <a:noFill/>
                </a:ln>
                <a:solidFill>
                  <a:prstClr val="black"/>
                </a:solidFill>
                <a:effectLst/>
                <a:uLnTx/>
                <a:uFillTx/>
                <a:latin typeface="Arial"/>
                <a:ea typeface="+mn-ea"/>
                <a:cs typeface="+mn-cs"/>
              </a:rPr>
              <a:t> doses vs. PBO, up to 83% and 88%, respectively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Interim OLE results demonstrate maintenance, and potential enhancement, of clinical activity with extended dosing</a:t>
            </a:r>
          </a:p>
          <a:p>
            <a:pPr marL="400050" lvl="1" indent="-217488">
              <a:buFont typeface="Arial" panose="020B0604020202020204" pitchFamily="34" charset="0"/>
              <a:buChar char="−"/>
              <a:defRPr/>
            </a:pPr>
            <a:r>
              <a:rPr lang="en-US" sz="1200" dirty="0">
                <a:solidFill>
                  <a:prstClr val="black"/>
                </a:solidFill>
              </a:rPr>
              <a:t>In patients treated </a:t>
            </a:r>
            <a:r>
              <a:rPr lang="en-US" sz="1200" dirty="0" err="1">
                <a:solidFill>
                  <a:prstClr val="black"/>
                </a:solidFill>
              </a:rPr>
              <a:t>wth</a:t>
            </a:r>
            <a:r>
              <a:rPr lang="en-US" sz="1200" dirty="0">
                <a:solidFill>
                  <a:prstClr val="black"/>
                </a:solidFill>
              </a:rPr>
              <a:t> </a:t>
            </a:r>
            <a:r>
              <a:rPr lang="en-US" sz="1200" dirty="0" err="1">
                <a:solidFill>
                  <a:prstClr val="black"/>
                </a:solidFill>
              </a:rPr>
              <a:t>givosiran</a:t>
            </a:r>
            <a:r>
              <a:rPr lang="en-US" sz="1200" dirty="0">
                <a:solidFill>
                  <a:prstClr val="black"/>
                </a:solidFill>
              </a:rPr>
              <a:t>, f</a:t>
            </a:r>
            <a:r>
              <a:rPr kumimoji="0" lang="en-US" sz="1200" b="0" i="0" u="none" strike="noStrike" kern="1200" cap="none" spc="0" normalizeH="0" baseline="0" noProof="0" dirty="0" err="1">
                <a:ln>
                  <a:noFill/>
                </a:ln>
                <a:solidFill>
                  <a:prstClr val="black"/>
                </a:solidFill>
                <a:effectLst/>
                <a:uLnTx/>
                <a:uFillTx/>
                <a:latin typeface="Arial"/>
                <a:ea typeface="+mn-ea"/>
                <a:cs typeface="+mn-cs"/>
              </a:rPr>
              <a:t>urther</a:t>
            </a:r>
            <a:r>
              <a:rPr kumimoji="0" lang="en-US" sz="1200" b="0" i="0" u="none" strike="noStrike" kern="1200" cap="none" spc="0" normalizeH="0" baseline="0" noProof="0" dirty="0">
                <a:ln>
                  <a:noFill/>
                </a:ln>
                <a:solidFill>
                  <a:prstClr val="black"/>
                </a:solidFill>
                <a:effectLst/>
                <a:uLnTx/>
                <a:uFillTx/>
                <a:latin typeface="Arial"/>
                <a:ea typeface="+mn-ea"/>
                <a:cs typeface="+mn-cs"/>
              </a:rPr>
              <a:t> reductions in AAR by 93% in OLE relative to run-in</a:t>
            </a:r>
            <a:endParaRPr lang="en-US" sz="1200" dirty="0">
              <a:solidFill>
                <a:prstClr val="black"/>
              </a:solidFill>
            </a:endParaRPr>
          </a:p>
          <a:p>
            <a:pPr marL="400050" lvl="1" indent="-217488">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PBO-treated patients crossing over to givosiran in OLE had &gt;90% reductions in AAR relative to run-in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ALA lowering was correlated with AAR</a:t>
            </a:r>
          </a:p>
        </p:txBody>
      </p:sp>
      <p:grpSp>
        <p:nvGrpSpPr>
          <p:cNvPr id="25" name="Group 24">
            <a:extLst>
              <a:ext uri="{FF2B5EF4-FFF2-40B4-BE49-F238E27FC236}">
                <a16:creationId xmlns:a16="http://schemas.microsoft.com/office/drawing/2014/main" id="{5CFF82AE-3831-4659-87A7-F07439246DBC}"/>
              </a:ext>
            </a:extLst>
          </p:cNvPr>
          <p:cNvGrpSpPr/>
          <p:nvPr/>
        </p:nvGrpSpPr>
        <p:grpSpPr>
          <a:xfrm>
            <a:off x="197304" y="4136324"/>
            <a:ext cx="4086663" cy="2431421"/>
            <a:chOff x="197304" y="4053865"/>
            <a:chExt cx="4086663" cy="2431421"/>
          </a:xfrm>
        </p:grpSpPr>
        <p:graphicFrame>
          <p:nvGraphicFramePr>
            <p:cNvPr id="10" name="Chart 9"/>
            <p:cNvGraphicFramePr>
              <a:graphicFrameLocks/>
            </p:cNvGraphicFramePr>
            <p:nvPr>
              <p:extLst>
                <p:ext uri="{D42A27DB-BD31-4B8C-83A1-F6EECF244321}">
                  <p14:modId xmlns:p14="http://schemas.microsoft.com/office/powerpoint/2010/main" val="3474083083"/>
                </p:ext>
              </p:extLst>
            </p:nvPr>
          </p:nvGraphicFramePr>
          <p:xfrm>
            <a:off x="197304" y="4053865"/>
            <a:ext cx="4086663" cy="2431421"/>
          </p:xfrm>
          <a:graphic>
            <a:graphicData uri="http://schemas.openxmlformats.org/drawingml/2006/chart">
              <c:chart xmlns:c="http://schemas.openxmlformats.org/drawingml/2006/chart" xmlns:r="http://schemas.openxmlformats.org/officeDocument/2006/relationships" r:id="rId3"/>
            </a:graphicData>
          </a:graphic>
        </p:graphicFrame>
        <p:sp>
          <p:nvSpPr>
            <p:cNvPr id="31" name="Down Arrow 30"/>
            <p:cNvSpPr/>
            <p:nvPr/>
          </p:nvSpPr>
          <p:spPr>
            <a:xfrm>
              <a:off x="2859737" y="4489449"/>
              <a:ext cx="159688" cy="83203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p:cNvSpPr txBox="1"/>
            <p:nvPr/>
          </p:nvSpPr>
          <p:spPr>
            <a:xfrm>
              <a:off x="2768382" y="4763809"/>
              <a:ext cx="391133" cy="184666"/>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9DC"/>
                  </a:solidFill>
                  <a:effectLst/>
                  <a:uLnTx/>
                  <a:uFillTx/>
                  <a:latin typeface="Arial"/>
                  <a:ea typeface="+mn-ea"/>
                  <a:cs typeface="+mn-cs"/>
                </a:rPr>
                <a:t>–83%</a:t>
              </a:r>
            </a:p>
          </p:txBody>
        </p:sp>
        <p:sp>
          <p:nvSpPr>
            <p:cNvPr id="33" name="Down Arrow 32"/>
            <p:cNvSpPr/>
            <p:nvPr/>
          </p:nvSpPr>
          <p:spPr>
            <a:xfrm>
              <a:off x="3549077" y="4492624"/>
              <a:ext cx="124397" cy="74372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p:cNvSpPr txBox="1"/>
            <p:nvPr/>
          </p:nvSpPr>
          <p:spPr>
            <a:xfrm>
              <a:off x="3452779" y="4720801"/>
              <a:ext cx="391133" cy="184666"/>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9DC"/>
                  </a:solidFill>
                  <a:effectLst/>
                  <a:uLnTx/>
                  <a:uFillTx/>
                  <a:latin typeface="Arial"/>
                  <a:ea typeface="+mn-ea"/>
                  <a:cs typeface="+mn-cs"/>
                </a:rPr>
                <a:t>–75%</a:t>
              </a:r>
            </a:p>
          </p:txBody>
        </p:sp>
        <p:cxnSp>
          <p:nvCxnSpPr>
            <p:cNvPr id="8" name="Straight Connector 7"/>
            <p:cNvCxnSpPr>
              <a:cxnSpLocks/>
            </p:cNvCxnSpPr>
            <p:nvPr/>
          </p:nvCxnSpPr>
          <p:spPr>
            <a:xfrm>
              <a:off x="1320615" y="4478647"/>
              <a:ext cx="2348847" cy="0"/>
            </a:xfrm>
            <a:prstGeom prst="line">
              <a:avLst/>
            </a:prstGeom>
            <a:ln w="15875">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F2DC01-712A-40B7-83AB-93B37D03D32C}"/>
                </a:ext>
              </a:extLst>
            </p:cNvPr>
            <p:cNvSpPr txBox="1"/>
            <p:nvPr/>
          </p:nvSpPr>
          <p:spPr>
            <a:xfrm>
              <a:off x="822900" y="5506598"/>
              <a:ext cx="576064" cy="461665"/>
            </a:xfrm>
            <a:prstGeom prst="rect">
              <a:avLst/>
            </a:prstGeom>
            <a:noFill/>
          </p:spPr>
          <p:txBody>
            <a:bodyPr wrap="square" rtlCol="0">
              <a:spAutoFit/>
            </a:bodyPr>
            <a:lstStyle/>
            <a:p>
              <a:pPr algn="ctr"/>
              <a:r>
                <a:rPr lang="en-US" sz="1200" dirty="0"/>
                <a:t>PBO</a:t>
              </a:r>
            </a:p>
            <a:p>
              <a:pPr algn="ctr"/>
              <a:r>
                <a:rPr lang="en-US" sz="1200" dirty="0"/>
                <a:t>(n=4)</a:t>
              </a:r>
            </a:p>
          </p:txBody>
        </p:sp>
        <p:sp>
          <p:nvSpPr>
            <p:cNvPr id="18" name="TextBox 17">
              <a:extLst>
                <a:ext uri="{FF2B5EF4-FFF2-40B4-BE49-F238E27FC236}">
                  <a16:creationId xmlns:a16="http://schemas.microsoft.com/office/drawing/2014/main" id="{2A3F74AF-8B50-48EA-8558-7E54FAC0D860}"/>
                </a:ext>
              </a:extLst>
            </p:cNvPr>
            <p:cNvSpPr txBox="1"/>
            <p:nvPr/>
          </p:nvSpPr>
          <p:spPr>
            <a:xfrm>
              <a:off x="1475656" y="5506598"/>
              <a:ext cx="576064" cy="461665"/>
            </a:xfrm>
            <a:prstGeom prst="rect">
              <a:avLst/>
            </a:prstGeom>
            <a:noFill/>
          </p:spPr>
          <p:txBody>
            <a:bodyPr wrap="square" rtlCol="0">
              <a:spAutoFit/>
            </a:bodyPr>
            <a:lstStyle/>
            <a:p>
              <a:pPr algn="ctr"/>
              <a:r>
                <a:rPr lang="en-US" sz="1200" dirty="0"/>
                <a:t>2.5</a:t>
              </a:r>
            </a:p>
            <a:p>
              <a:pPr algn="ctr"/>
              <a:r>
                <a:rPr lang="en-US" sz="1200" dirty="0"/>
                <a:t>(n=3)</a:t>
              </a:r>
            </a:p>
          </p:txBody>
        </p:sp>
        <p:sp>
          <p:nvSpPr>
            <p:cNvPr id="19" name="TextBox 18">
              <a:extLst>
                <a:ext uri="{FF2B5EF4-FFF2-40B4-BE49-F238E27FC236}">
                  <a16:creationId xmlns:a16="http://schemas.microsoft.com/office/drawing/2014/main" id="{A95868B2-B5FF-4C65-BF68-F867A808A3F9}"/>
                </a:ext>
              </a:extLst>
            </p:cNvPr>
            <p:cNvSpPr txBox="1"/>
            <p:nvPr/>
          </p:nvSpPr>
          <p:spPr>
            <a:xfrm>
              <a:off x="2129082" y="5506598"/>
              <a:ext cx="576064" cy="461665"/>
            </a:xfrm>
            <a:prstGeom prst="rect">
              <a:avLst/>
            </a:prstGeom>
            <a:noFill/>
          </p:spPr>
          <p:txBody>
            <a:bodyPr wrap="square" rtlCol="0">
              <a:spAutoFit/>
            </a:bodyPr>
            <a:lstStyle/>
            <a:p>
              <a:pPr algn="ctr"/>
              <a:r>
                <a:rPr lang="en-US" sz="1200" dirty="0"/>
                <a:t>5</a:t>
              </a:r>
            </a:p>
            <a:p>
              <a:pPr algn="ctr"/>
              <a:r>
                <a:rPr lang="en-US" sz="1200" dirty="0"/>
                <a:t>(n=4)</a:t>
              </a:r>
            </a:p>
          </p:txBody>
        </p:sp>
        <p:sp>
          <p:nvSpPr>
            <p:cNvPr id="20" name="TextBox 19">
              <a:extLst>
                <a:ext uri="{FF2B5EF4-FFF2-40B4-BE49-F238E27FC236}">
                  <a16:creationId xmlns:a16="http://schemas.microsoft.com/office/drawing/2014/main" id="{B5A4DED9-C0AE-4DF0-B8E2-E1BA0837737C}"/>
                </a:ext>
              </a:extLst>
            </p:cNvPr>
            <p:cNvSpPr txBox="1"/>
            <p:nvPr/>
          </p:nvSpPr>
          <p:spPr>
            <a:xfrm>
              <a:off x="2852023" y="5506598"/>
              <a:ext cx="576064" cy="461665"/>
            </a:xfrm>
            <a:prstGeom prst="rect">
              <a:avLst/>
            </a:prstGeom>
            <a:noFill/>
          </p:spPr>
          <p:txBody>
            <a:bodyPr wrap="square" rtlCol="0">
              <a:spAutoFit/>
            </a:bodyPr>
            <a:lstStyle/>
            <a:p>
              <a:pPr algn="ctr"/>
              <a:r>
                <a:rPr lang="en-US" sz="1200" dirty="0"/>
                <a:t>2.5</a:t>
              </a:r>
            </a:p>
            <a:p>
              <a:pPr algn="ctr"/>
              <a:r>
                <a:rPr lang="en-US" sz="1200" dirty="0"/>
                <a:t>(n=3)</a:t>
              </a:r>
            </a:p>
          </p:txBody>
        </p:sp>
        <p:sp>
          <p:nvSpPr>
            <p:cNvPr id="21" name="TextBox 20">
              <a:extLst>
                <a:ext uri="{FF2B5EF4-FFF2-40B4-BE49-F238E27FC236}">
                  <a16:creationId xmlns:a16="http://schemas.microsoft.com/office/drawing/2014/main" id="{F02CAD5D-BEC2-4C07-94E2-57D01FC865B1}"/>
                </a:ext>
              </a:extLst>
            </p:cNvPr>
            <p:cNvSpPr txBox="1"/>
            <p:nvPr/>
          </p:nvSpPr>
          <p:spPr>
            <a:xfrm>
              <a:off x="3505449" y="5506598"/>
              <a:ext cx="576064" cy="461665"/>
            </a:xfrm>
            <a:prstGeom prst="rect">
              <a:avLst/>
            </a:prstGeom>
            <a:noFill/>
          </p:spPr>
          <p:txBody>
            <a:bodyPr wrap="square" rtlCol="0">
              <a:spAutoFit/>
            </a:bodyPr>
            <a:lstStyle/>
            <a:p>
              <a:pPr algn="ctr"/>
              <a:r>
                <a:rPr lang="en-US" sz="1200" dirty="0"/>
                <a:t>5</a:t>
              </a:r>
            </a:p>
            <a:p>
              <a:pPr algn="ctr"/>
              <a:r>
                <a:rPr lang="en-US" sz="1200" dirty="0"/>
                <a:t>(n=3)</a:t>
              </a:r>
            </a:p>
          </p:txBody>
        </p:sp>
        <p:sp>
          <p:nvSpPr>
            <p:cNvPr id="22" name="TextBox 21">
              <a:extLst>
                <a:ext uri="{FF2B5EF4-FFF2-40B4-BE49-F238E27FC236}">
                  <a16:creationId xmlns:a16="http://schemas.microsoft.com/office/drawing/2014/main" id="{988E7533-6E4A-46A9-9B26-87EB02888D9D}"/>
                </a:ext>
              </a:extLst>
            </p:cNvPr>
            <p:cNvSpPr txBox="1"/>
            <p:nvPr/>
          </p:nvSpPr>
          <p:spPr>
            <a:xfrm>
              <a:off x="1578762" y="5892862"/>
              <a:ext cx="1121030" cy="276999"/>
            </a:xfrm>
            <a:prstGeom prst="rect">
              <a:avLst/>
            </a:prstGeom>
            <a:noFill/>
          </p:spPr>
          <p:txBody>
            <a:bodyPr wrap="square" rtlCol="0">
              <a:spAutoFit/>
            </a:bodyPr>
            <a:lstStyle/>
            <a:p>
              <a:pPr algn="ctr"/>
              <a:r>
                <a:rPr lang="en-US" sz="1200" dirty="0"/>
                <a:t>Quarterly</a:t>
              </a:r>
            </a:p>
          </p:txBody>
        </p:sp>
        <p:sp>
          <p:nvSpPr>
            <p:cNvPr id="23" name="TextBox 22">
              <a:extLst>
                <a:ext uri="{FF2B5EF4-FFF2-40B4-BE49-F238E27FC236}">
                  <a16:creationId xmlns:a16="http://schemas.microsoft.com/office/drawing/2014/main" id="{8F817290-DBD0-4EE8-A02F-C2AA790A5A99}"/>
                </a:ext>
              </a:extLst>
            </p:cNvPr>
            <p:cNvSpPr txBox="1"/>
            <p:nvPr/>
          </p:nvSpPr>
          <p:spPr>
            <a:xfrm>
              <a:off x="2949570" y="5892862"/>
              <a:ext cx="1121030" cy="276999"/>
            </a:xfrm>
            <a:prstGeom prst="rect">
              <a:avLst/>
            </a:prstGeom>
            <a:noFill/>
          </p:spPr>
          <p:txBody>
            <a:bodyPr wrap="square" rtlCol="0">
              <a:spAutoFit/>
            </a:bodyPr>
            <a:lstStyle/>
            <a:p>
              <a:pPr algn="ctr"/>
              <a:r>
                <a:rPr lang="en-US" sz="1200" dirty="0"/>
                <a:t>Monthly</a:t>
              </a:r>
            </a:p>
          </p:txBody>
        </p:sp>
        <p:sp>
          <p:nvSpPr>
            <p:cNvPr id="24" name="TextBox 23">
              <a:extLst>
                <a:ext uri="{FF2B5EF4-FFF2-40B4-BE49-F238E27FC236}">
                  <a16:creationId xmlns:a16="http://schemas.microsoft.com/office/drawing/2014/main" id="{94052660-5A09-4C72-8842-34CEB679D4D0}"/>
                </a:ext>
              </a:extLst>
            </p:cNvPr>
            <p:cNvSpPr txBox="1"/>
            <p:nvPr/>
          </p:nvSpPr>
          <p:spPr>
            <a:xfrm>
              <a:off x="1926831" y="6077594"/>
              <a:ext cx="1759290" cy="276999"/>
            </a:xfrm>
            <a:prstGeom prst="rect">
              <a:avLst/>
            </a:prstGeom>
            <a:noFill/>
          </p:spPr>
          <p:txBody>
            <a:bodyPr wrap="square" rtlCol="0">
              <a:spAutoFit/>
            </a:bodyPr>
            <a:lstStyle/>
            <a:p>
              <a:pPr algn="ctr"/>
              <a:r>
                <a:rPr lang="en-US" sz="1200" b="1" dirty="0" err="1"/>
                <a:t>Givosiran</a:t>
              </a:r>
              <a:r>
                <a:rPr lang="en-US" sz="1200" b="1" dirty="0"/>
                <a:t> (mg/kg)</a:t>
              </a:r>
            </a:p>
          </p:txBody>
        </p:sp>
        <p:cxnSp>
          <p:nvCxnSpPr>
            <p:cNvPr id="11" name="Straight Connector 10">
              <a:extLst>
                <a:ext uri="{FF2B5EF4-FFF2-40B4-BE49-F238E27FC236}">
                  <a16:creationId xmlns:a16="http://schemas.microsoft.com/office/drawing/2014/main" id="{7568799E-558D-468B-9D18-3EFC56A7A699}"/>
                </a:ext>
              </a:extLst>
            </p:cNvPr>
            <p:cNvCxnSpPr>
              <a:cxnSpLocks/>
            </p:cNvCxnSpPr>
            <p:nvPr/>
          </p:nvCxnSpPr>
          <p:spPr>
            <a:xfrm>
              <a:off x="1475656" y="5939189"/>
              <a:ext cx="12961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B74AF4A-B75E-493C-9EE9-16D5ABB7CC73}"/>
                </a:ext>
              </a:extLst>
            </p:cNvPr>
            <p:cNvCxnSpPr>
              <a:cxnSpLocks/>
            </p:cNvCxnSpPr>
            <p:nvPr/>
          </p:nvCxnSpPr>
          <p:spPr>
            <a:xfrm>
              <a:off x="2859737" y="5939189"/>
              <a:ext cx="12961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xtBox 1"/>
          <p:cNvSpPr txBox="1"/>
          <p:nvPr/>
        </p:nvSpPr>
        <p:spPr>
          <a:xfrm>
            <a:off x="807025" y="4035581"/>
            <a:ext cx="3097270" cy="22186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a:ea typeface="+mn-ea"/>
                <a:cs typeface="+mn-cs"/>
              </a:rPr>
              <a:t> Part C: Annualized attack rate (AAR)</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a:t>*Attacks requiring hospitalization, urgent health care visit, or </a:t>
            </a:r>
            <a:r>
              <a:rPr lang="en-US" dirty="0" err="1"/>
              <a:t>haemin</a:t>
            </a:r>
            <a:r>
              <a:rPr lang="en-US" dirty="0"/>
              <a:t>; </a:t>
            </a:r>
            <a:r>
              <a:rPr lang="en-US" baseline="30000" dirty="0">
                <a:solidFill>
                  <a:prstClr val="black"/>
                </a:solidFill>
              </a:rPr>
              <a:t>†</a:t>
            </a:r>
            <a:r>
              <a:rPr lang="en-US" dirty="0"/>
              <a:t>SAEs other than porphyria attacks</a:t>
            </a:r>
          </a:p>
          <a:p>
            <a:r>
              <a:rPr lang="en-US" dirty="0" err="1"/>
              <a:t>Sardh</a:t>
            </a:r>
            <a:r>
              <a:rPr lang="en-US" dirty="0"/>
              <a:t> E, et al. ILC 2018, GS-016</a:t>
            </a:r>
            <a:endParaRPr lang="en-GB" dirty="0"/>
          </a:p>
        </p:txBody>
      </p:sp>
    </p:spTree>
    <p:extLst>
      <p:ext uri="{BB962C8B-B14F-4D97-AF65-F5344CB8AC3E}">
        <p14:creationId xmlns:p14="http://schemas.microsoft.com/office/powerpoint/2010/main" val="409071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ARO-AAT, an RNAi therapeutic, for alpha-1 antitrypsin (AAT) liver disease</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err="1"/>
              <a:t>Wooddell</a:t>
            </a:r>
            <a:r>
              <a:rPr lang="en-GB" dirty="0"/>
              <a:t> C, et al. ILC 2018, PS-147</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237302"/>
            <a:ext cx="8717182" cy="4968552"/>
          </a:xfrm>
        </p:spPr>
        <p:txBody>
          <a:bodyPr>
            <a:normAutofit/>
          </a:bodyPr>
          <a:lstStyle/>
          <a:p>
            <a:pPr marL="177800" indent="-177800"/>
            <a:r>
              <a:rPr lang="en-GB" sz="1400" b="1" dirty="0"/>
              <a:t>Background: </a:t>
            </a:r>
            <a:r>
              <a:rPr lang="en-GB" sz="1400" dirty="0"/>
              <a:t>ARO-AAT is subcutaneously administered, liver-targeted, and provides deep and durable AAT reduction (stops Z-AAT production by silencing AAT gene) </a:t>
            </a:r>
          </a:p>
          <a:p>
            <a:pPr marL="177800" indent="-177800"/>
            <a:r>
              <a:rPr lang="en-GB" sz="1400" b="1" dirty="0"/>
              <a:t>Methods: </a:t>
            </a:r>
            <a:r>
              <a:rPr lang="en-GB" sz="1400" dirty="0"/>
              <a:t>ARO-AAT PK, biodistribution, AAT reduction, liver exposure efficacy, AAT mRNA and Z-AAT proteins were evaluated in rats, NHPs and </a:t>
            </a:r>
            <a:r>
              <a:rPr lang="en-GB" sz="1400" dirty="0" err="1"/>
              <a:t>PiZ</a:t>
            </a:r>
            <a:r>
              <a:rPr lang="en-GB" sz="1400" dirty="0"/>
              <a:t> mice</a:t>
            </a:r>
          </a:p>
          <a:p>
            <a:pPr marL="177800" indent="-177800"/>
            <a:r>
              <a:rPr lang="en-GB" sz="1400" b="1" dirty="0"/>
              <a:t>Results</a:t>
            </a:r>
          </a:p>
          <a:p>
            <a:pPr marL="449263" lvl="1" indent="-177800"/>
            <a:r>
              <a:rPr lang="en-GB" sz="1200" b="1" dirty="0">
                <a:solidFill>
                  <a:schemeClr val="tx2"/>
                </a:solidFill>
              </a:rPr>
              <a:t>Single-dose</a:t>
            </a:r>
            <a:r>
              <a:rPr lang="en-GB" sz="1200" dirty="0"/>
              <a:t> ARO-AAT durably reduced Z-AAT liver mRNA and serum protein in </a:t>
            </a:r>
            <a:r>
              <a:rPr lang="en-GB" sz="1200" dirty="0" err="1"/>
              <a:t>PiZ</a:t>
            </a:r>
            <a:r>
              <a:rPr lang="en-GB" sz="1200" dirty="0"/>
              <a:t> mice. The degree of mRNA reduction correlated with amount of siRNA in the liver</a:t>
            </a:r>
          </a:p>
          <a:p>
            <a:pPr marL="449263" lvl="1" indent="-177800"/>
            <a:r>
              <a:rPr lang="en-GB" sz="1200" b="1" dirty="0">
                <a:solidFill>
                  <a:schemeClr val="tx2"/>
                </a:solidFill>
              </a:rPr>
              <a:t>Repeat dosing </a:t>
            </a:r>
            <a:r>
              <a:rPr lang="en-GB" sz="1200" dirty="0"/>
              <a:t>(4 x q2w, 4 mg/kg) of young </a:t>
            </a:r>
            <a:r>
              <a:rPr lang="en-GB" sz="1200" dirty="0" err="1"/>
              <a:t>PiZ</a:t>
            </a:r>
            <a:r>
              <a:rPr lang="en-GB" sz="1200" dirty="0"/>
              <a:t> mice:</a:t>
            </a:r>
          </a:p>
          <a:p>
            <a:pPr marL="714375" lvl="2" indent="-176213"/>
            <a:r>
              <a:rPr lang="en-GB" sz="1200" dirty="0"/>
              <a:t>Reduced Z-AAT liver mRNA (95%), plasma Z-AAT (96%), monomeric liver Z-AAT (98%) and polymeric Z-AAT (41%)</a:t>
            </a:r>
          </a:p>
          <a:p>
            <a:pPr marL="714375" lvl="2" indent="-176213"/>
            <a:r>
              <a:rPr lang="en-GB" sz="1200" dirty="0"/>
              <a:t>ARO-AAT prevented increases of Z-AAT polymer globules that were observed in untreated controls of same age: 2.6-fold increase in number, 8-fold increase in affected area of liver, 3.3-fold increase in globule size</a:t>
            </a:r>
          </a:p>
          <a:p>
            <a:pPr marL="577850" lvl="1" indent="-177800"/>
            <a:endParaRPr lang="en-GB" sz="1200" dirty="0"/>
          </a:p>
          <a:p>
            <a:pPr marL="577850" lvl="1" indent="-177800"/>
            <a:endParaRPr lang="en-GB" sz="1200" dirty="0"/>
          </a:p>
          <a:p>
            <a:pPr marL="577850" lvl="1" indent="-177800"/>
            <a:endParaRPr lang="en-GB" sz="1200" dirty="0"/>
          </a:p>
          <a:p>
            <a:pPr marL="577850" lvl="1" indent="-177800"/>
            <a:endParaRPr lang="en-GB" sz="1200" dirty="0"/>
          </a:p>
          <a:p>
            <a:pPr marL="400050" lvl="1" indent="0">
              <a:buNone/>
            </a:pPr>
            <a:br>
              <a:rPr lang="en-GB" sz="1200" dirty="0"/>
            </a:br>
            <a:endParaRPr lang="en-GB" sz="900" dirty="0"/>
          </a:p>
          <a:p>
            <a:pPr marL="400050" lvl="1" indent="0">
              <a:buNone/>
            </a:pPr>
            <a:endParaRPr lang="en-GB" dirty="0"/>
          </a:p>
          <a:p>
            <a:pPr marL="577850" lvl="1" indent="-177800"/>
            <a:r>
              <a:rPr lang="en-GB" sz="1200" dirty="0"/>
              <a:t>NHPs given </a:t>
            </a:r>
            <a:r>
              <a:rPr lang="en-GB" sz="1200" b="1" dirty="0">
                <a:solidFill>
                  <a:schemeClr val="tx2"/>
                </a:solidFill>
              </a:rPr>
              <a:t>2 doses </a:t>
            </a:r>
            <a:r>
              <a:rPr lang="en-GB" sz="1200" dirty="0"/>
              <a:t>(3 mg/kg), 4 weeks apart, had mean 89–91% reduction of serum AAT sustained more than </a:t>
            </a:r>
            <a:br>
              <a:rPr lang="en-GB" sz="1200" dirty="0"/>
            </a:br>
            <a:r>
              <a:rPr lang="en-GB" sz="1200" dirty="0"/>
              <a:t>7 weeks after second dose</a:t>
            </a:r>
          </a:p>
        </p:txBody>
      </p:sp>
      <p:pic>
        <p:nvPicPr>
          <p:cNvPr id="2" name="Picture 1"/>
          <p:cNvPicPr>
            <a:picLocks noChangeAspect="1"/>
          </p:cNvPicPr>
          <p:nvPr/>
        </p:nvPicPr>
        <p:blipFill>
          <a:blip r:embed="rId3"/>
          <a:stretch>
            <a:fillRect/>
          </a:stretch>
        </p:blipFill>
        <p:spPr>
          <a:xfrm>
            <a:off x="1104997" y="3932092"/>
            <a:ext cx="6480720" cy="1301122"/>
          </a:xfrm>
          <a:prstGeom prst="rect">
            <a:avLst/>
          </a:prstGeom>
        </p:spPr>
      </p:pic>
      <p:sp>
        <p:nvSpPr>
          <p:cNvPr id="3" name="TextBox 2"/>
          <p:cNvSpPr txBox="1"/>
          <p:nvPr/>
        </p:nvSpPr>
        <p:spPr>
          <a:xfrm>
            <a:off x="1979712" y="3717032"/>
            <a:ext cx="4731295" cy="276999"/>
          </a:xfrm>
          <a:prstGeom prst="rect">
            <a:avLst/>
          </a:prstGeom>
          <a:noFill/>
        </p:spPr>
        <p:txBody>
          <a:bodyPr wrap="none" rtlCol="0">
            <a:spAutoFit/>
          </a:bodyPr>
          <a:lstStyle/>
          <a:p>
            <a:pPr lvl="0" algn="ctr">
              <a:defRPr/>
            </a:pPr>
            <a:r>
              <a:rPr lang="en-US" sz="1200" b="1" dirty="0">
                <a:solidFill>
                  <a:prstClr val="black"/>
                </a:solidFill>
              </a:rPr>
              <a:t>Globule formation and accumulation prevented with ARO-AAT</a:t>
            </a:r>
            <a:endParaRPr kumimoji="0" lang="en-US" sz="12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E2DD34D-DF76-4C54-8F64-E5168150CE7B}"/>
              </a:ext>
            </a:extLst>
          </p:cNvPr>
          <p:cNvSpPr/>
          <p:nvPr/>
        </p:nvSpPr>
        <p:spPr>
          <a:xfrm>
            <a:off x="329219" y="5706483"/>
            <a:ext cx="7200800" cy="824841"/>
          </a:xfrm>
          <a:prstGeom prst="rect">
            <a:avLst/>
          </a:prstGeom>
        </p:spPr>
        <p:txBody>
          <a:bodyPr wrap="square">
            <a:spAutoFit/>
          </a:bodyPr>
          <a:lstStyle/>
          <a:p>
            <a:pPr marL="177800" indent="-177800">
              <a:spcBef>
                <a:spcPct val="20000"/>
              </a:spcBef>
              <a:buClr>
                <a:srgbClr val="004B87"/>
              </a:buClr>
              <a:buFont typeface="Arial" panose="020B0604020202020204" pitchFamily="34" charset="0"/>
              <a:buChar char="•"/>
            </a:pPr>
            <a:r>
              <a:rPr lang="en-GB" sz="1400" b="1" dirty="0"/>
              <a:t>Conclusions </a:t>
            </a:r>
          </a:p>
          <a:p>
            <a:pPr marL="577850" lvl="1" indent="-177800">
              <a:spcBef>
                <a:spcPct val="20000"/>
              </a:spcBef>
              <a:buClr>
                <a:schemeClr val="tx2"/>
              </a:buClr>
              <a:buFont typeface="Arial" panose="020B0604020202020204" pitchFamily="34" charset="0"/>
              <a:buChar char="–"/>
            </a:pPr>
            <a:r>
              <a:rPr lang="en-GB" sz="1400" dirty="0"/>
              <a:t>These results support monthly or less frequent dosing</a:t>
            </a:r>
          </a:p>
          <a:p>
            <a:pPr marL="577850" lvl="1" indent="-177800">
              <a:spcBef>
                <a:spcPct val="20000"/>
              </a:spcBef>
              <a:buClr>
                <a:schemeClr val="tx2"/>
              </a:buClr>
              <a:buFont typeface="Arial" panose="020B0604020202020204" pitchFamily="34" charset="0"/>
              <a:buChar char="–"/>
            </a:pPr>
            <a:r>
              <a:rPr lang="en-GB" sz="1400" dirty="0"/>
              <a:t>Clinical trials with ARO-AAT began in March 2018</a:t>
            </a:r>
          </a:p>
        </p:txBody>
      </p:sp>
      <p:sp>
        <p:nvSpPr>
          <p:cNvPr id="10" name="Rectangle 9">
            <a:extLst>
              <a:ext uri="{FF2B5EF4-FFF2-40B4-BE49-F238E27FC236}">
                <a16:creationId xmlns:a16="http://schemas.microsoft.com/office/drawing/2014/main" id="{A229F36D-24BF-4E38-9CCD-44DC9C2C35E1}"/>
              </a:ext>
            </a:extLst>
          </p:cNvPr>
          <p:cNvSpPr/>
          <p:nvPr/>
        </p:nvSpPr>
        <p:spPr>
          <a:xfrm>
            <a:off x="7528519" y="4805309"/>
            <a:ext cx="1706115" cy="400110"/>
          </a:xfrm>
          <a:prstGeom prst="rect">
            <a:avLst/>
          </a:prstGeom>
        </p:spPr>
        <p:txBody>
          <a:bodyPr wrap="square">
            <a:spAutoFit/>
          </a:bodyPr>
          <a:lstStyle/>
          <a:p>
            <a:r>
              <a:rPr lang="en-US" sz="1000" dirty="0"/>
              <a:t>PAS-D-stained Z-AAT globules in </a:t>
            </a:r>
            <a:r>
              <a:rPr lang="en-US" sz="1000" dirty="0" err="1"/>
              <a:t>PiZ</a:t>
            </a:r>
            <a:r>
              <a:rPr lang="en-US" sz="1000" dirty="0"/>
              <a:t> mice</a:t>
            </a:r>
          </a:p>
        </p:txBody>
      </p:sp>
    </p:spTree>
    <p:extLst>
      <p:ext uri="{BB962C8B-B14F-4D97-AF65-F5344CB8AC3E}">
        <p14:creationId xmlns:p14="http://schemas.microsoft.com/office/powerpoint/2010/main" val="305108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4. Basic science and preclinical</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0177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de-DE" dirty="0"/>
              <a:t>Intestinal microbiota modulates susceptibility to paracetamol-induced acute liver injury</a:t>
            </a:r>
            <a:endParaRPr lang="en-GB"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*p&lt;0.05 vs. WT untreated; </a:t>
            </a:r>
            <a:r>
              <a:rPr lang="en-US" baseline="30000" dirty="0">
                <a:solidFill>
                  <a:prstClr val="black"/>
                </a:solidFill>
              </a:rPr>
              <a:t>†</a:t>
            </a:r>
            <a:r>
              <a:rPr lang="en-GB" dirty="0"/>
              <a:t>p&lt;0.001 vs. WT</a:t>
            </a:r>
            <a:r>
              <a:rPr lang="en-GB" baseline="30000" dirty="0"/>
              <a:t>FMT (WT)</a:t>
            </a:r>
            <a:r>
              <a:rPr lang="en-GB" dirty="0"/>
              <a:t> </a:t>
            </a:r>
            <a:endParaRPr lang="en-GB" baseline="30000" dirty="0"/>
          </a:p>
          <a:p>
            <a:r>
              <a:rPr lang="en-GB" dirty="0"/>
              <a:t>Elfers C, et. al. ILC 2018, PS-127</a:t>
            </a:r>
          </a:p>
        </p:txBody>
      </p:sp>
      <p:sp>
        <p:nvSpPr>
          <p:cNvPr id="9" name="Content Placeholder 8">
            <a:extLst>
              <a:ext uri="{FF2B5EF4-FFF2-40B4-BE49-F238E27FC236}">
                <a16:creationId xmlns:a16="http://schemas.microsoft.com/office/drawing/2014/main" id="{D01141A6-2ED1-4045-8BC5-A6A00A11C9A1}"/>
              </a:ext>
            </a:extLst>
          </p:cNvPr>
          <p:cNvSpPr>
            <a:spLocks noGrp="1"/>
          </p:cNvSpPr>
          <p:nvPr>
            <p:ph sz="half" idx="1"/>
          </p:nvPr>
        </p:nvSpPr>
        <p:spPr>
          <a:xfrm>
            <a:off x="318600" y="1124744"/>
            <a:ext cx="8506800" cy="5277427"/>
          </a:xfrm>
        </p:spPr>
        <p:txBody>
          <a:bodyPr>
            <a:noAutofit/>
          </a:bodyPr>
          <a:lstStyle/>
          <a:p>
            <a:pPr marL="0" indent="0">
              <a:buNone/>
            </a:pPr>
            <a:r>
              <a:rPr lang="en-GB" sz="1600" b="1" dirty="0"/>
              <a:t>Study design</a:t>
            </a:r>
          </a:p>
          <a:p>
            <a:pPr marL="179388" lvl="1" indent="-179388">
              <a:lnSpc>
                <a:spcPct val="110000"/>
              </a:lnSpc>
              <a:spcBef>
                <a:spcPts val="0"/>
              </a:spcBef>
              <a:buFont typeface="Arial" panose="020B0604020202020204" pitchFamily="34" charset="0"/>
              <a:buChar char="•"/>
            </a:pPr>
            <a:r>
              <a:rPr lang="en-GB" sz="1400" dirty="0"/>
              <a:t>DILI with </a:t>
            </a:r>
            <a:r>
              <a:rPr lang="de-DE" sz="1400" dirty="0"/>
              <a:t>paracetamol</a:t>
            </a:r>
            <a:r>
              <a:rPr lang="en-GB" sz="1400" dirty="0"/>
              <a:t> was studied in WT and </a:t>
            </a:r>
            <a:r>
              <a:rPr lang="en-GB" sz="1400" i="1" dirty="0"/>
              <a:t>Nlrp6</a:t>
            </a:r>
            <a:r>
              <a:rPr lang="en-GB" sz="1400" baseline="30000" dirty="0"/>
              <a:t>–/– </a:t>
            </a:r>
            <a:r>
              <a:rPr lang="en-GB" sz="1400" dirty="0"/>
              <a:t>mice</a:t>
            </a:r>
          </a:p>
          <a:p>
            <a:pPr marL="179388" lvl="1" indent="-179388">
              <a:lnSpc>
                <a:spcPct val="110000"/>
              </a:lnSpc>
              <a:spcBef>
                <a:spcPts val="0"/>
              </a:spcBef>
              <a:buFont typeface="Arial" panose="020B0604020202020204" pitchFamily="34" charset="0"/>
              <a:buChar char="•"/>
            </a:pPr>
            <a:r>
              <a:rPr lang="en-GB" sz="1400" dirty="0"/>
              <a:t>The impact of intestinal microbiota was tested by FMT</a:t>
            </a:r>
          </a:p>
          <a:p>
            <a:pPr marL="0" indent="0">
              <a:buNone/>
            </a:pPr>
            <a:r>
              <a:rPr lang="en-GB" sz="1600" b="1" dirty="0"/>
              <a:t>Results</a:t>
            </a:r>
          </a:p>
          <a:p>
            <a:pPr marL="179388" lvl="1" indent="-179388">
              <a:lnSpc>
                <a:spcPct val="110000"/>
              </a:lnSpc>
              <a:spcBef>
                <a:spcPts val="0"/>
              </a:spcBef>
              <a:buFont typeface="Arial" panose="020B0604020202020204" pitchFamily="34" charset="0"/>
              <a:buChar char="•"/>
            </a:pPr>
            <a:r>
              <a:rPr lang="en-US" sz="1400" dirty="0"/>
              <a:t>Necrosis and inflammation were aggravated in </a:t>
            </a:r>
            <a:r>
              <a:rPr lang="en-US" sz="1400" dirty="0" err="1"/>
              <a:t>dysbiotic</a:t>
            </a:r>
            <a:r>
              <a:rPr lang="en-US" sz="1400" dirty="0"/>
              <a:t> </a:t>
            </a:r>
            <a:r>
              <a:rPr lang="en-GB" sz="1400" i="1" dirty="0"/>
              <a:t>Nlrp6</a:t>
            </a:r>
            <a:r>
              <a:rPr lang="en-GB" sz="1400" baseline="30000" dirty="0"/>
              <a:t>–/– </a:t>
            </a:r>
            <a:r>
              <a:rPr lang="en-GB" sz="1400" dirty="0"/>
              <a:t>mice</a:t>
            </a:r>
          </a:p>
          <a:p>
            <a:pPr marL="179388" lvl="1" indent="-179388">
              <a:lnSpc>
                <a:spcPct val="110000"/>
              </a:lnSpc>
              <a:spcBef>
                <a:spcPts val="0"/>
              </a:spcBef>
              <a:buFont typeface="Arial" panose="020B0604020202020204" pitchFamily="34" charset="0"/>
              <a:buChar char="•"/>
            </a:pPr>
            <a:r>
              <a:rPr lang="en-US" sz="1400" dirty="0"/>
              <a:t>FMT from </a:t>
            </a:r>
            <a:r>
              <a:rPr lang="en-GB" sz="1400" i="1" dirty="0"/>
              <a:t>Nlrp6</a:t>
            </a:r>
            <a:r>
              <a:rPr lang="en-GB" sz="1400" baseline="30000" dirty="0"/>
              <a:t>–/–</a:t>
            </a:r>
            <a:r>
              <a:rPr lang="en-US" sz="1400" baseline="30000" dirty="0"/>
              <a:t> </a:t>
            </a:r>
            <a:r>
              <a:rPr lang="en-US" sz="1400" dirty="0"/>
              <a:t>mice into WT mice augmented liver injury upon </a:t>
            </a:r>
            <a:r>
              <a:rPr lang="de-DE" sz="1400" dirty="0"/>
              <a:t>paracetamol</a:t>
            </a:r>
            <a:r>
              <a:rPr lang="en-US" sz="1400" dirty="0"/>
              <a:t> treatment in recipient WT mice and skewed monocyte polarization towards a Ly6C</a:t>
            </a:r>
            <a:r>
              <a:rPr lang="en-US" sz="1400" baseline="30000" dirty="0"/>
              <a:t>hi </a:t>
            </a:r>
            <a:r>
              <a:rPr lang="de-DE" sz="1400" dirty="0"/>
              <a:t>inflammatory phenotype</a:t>
            </a:r>
          </a:p>
          <a:p>
            <a:pPr marL="179388" lvl="1" indent="-179388">
              <a:lnSpc>
                <a:spcPct val="110000"/>
              </a:lnSpc>
              <a:spcBef>
                <a:spcPts val="0"/>
              </a:spcBef>
              <a:buFont typeface="Arial" panose="020B0604020202020204" pitchFamily="34" charset="0"/>
              <a:buChar char="•"/>
            </a:pPr>
            <a:endParaRPr lang="de-DE" sz="1400" dirty="0"/>
          </a:p>
          <a:p>
            <a:pPr marL="0" lvl="1" indent="0">
              <a:lnSpc>
                <a:spcPct val="110000"/>
              </a:lnSpc>
              <a:spcBef>
                <a:spcPts val="0"/>
              </a:spcBef>
              <a:buNone/>
            </a:pPr>
            <a:br>
              <a:rPr lang="de-DE" sz="1400" dirty="0"/>
            </a:br>
            <a:endParaRPr lang="de-DE" sz="1400" dirty="0"/>
          </a:p>
          <a:p>
            <a:pPr marL="0" lvl="1" indent="0">
              <a:lnSpc>
                <a:spcPct val="110000"/>
              </a:lnSpc>
              <a:spcBef>
                <a:spcPts val="0"/>
              </a:spcBef>
              <a:buNone/>
            </a:pPr>
            <a:endParaRPr lang="de-DE" sz="1400" dirty="0"/>
          </a:p>
          <a:p>
            <a:pPr marL="179388" lvl="1" indent="-179388">
              <a:lnSpc>
                <a:spcPct val="110000"/>
              </a:lnSpc>
              <a:spcBef>
                <a:spcPts val="0"/>
              </a:spcBef>
              <a:buFont typeface="Arial" panose="020B0604020202020204" pitchFamily="34" charset="0"/>
              <a:buChar char="•"/>
            </a:pPr>
            <a:endParaRPr lang="de-DE" sz="1400" dirty="0"/>
          </a:p>
          <a:p>
            <a:pPr marL="342900" lvl="1" indent="-342900">
              <a:lnSpc>
                <a:spcPct val="110000"/>
              </a:lnSpc>
              <a:buFont typeface="Arial" panose="020B0604020202020204" pitchFamily="34" charset="0"/>
              <a:buChar char="•"/>
            </a:pPr>
            <a:endParaRPr lang="de-DE" sz="1400" dirty="0"/>
          </a:p>
          <a:p>
            <a:pPr marL="457200" lvl="1" indent="0">
              <a:buNone/>
            </a:pPr>
            <a:endParaRPr lang="de-DE" sz="1400" dirty="0"/>
          </a:p>
          <a:p>
            <a:pPr marL="457200" lvl="1" indent="0">
              <a:buNone/>
            </a:pPr>
            <a:endParaRPr lang="de-DE" sz="1400" dirty="0"/>
          </a:p>
          <a:p>
            <a:pPr marL="457200" lvl="1" indent="0">
              <a:buNone/>
            </a:pPr>
            <a:endParaRPr lang="de-DE" sz="1600" dirty="0"/>
          </a:p>
          <a:p>
            <a:pPr marL="0" indent="0">
              <a:lnSpc>
                <a:spcPct val="110000"/>
              </a:lnSpc>
              <a:buNone/>
            </a:pPr>
            <a:r>
              <a:rPr lang="en-GB" sz="1600" b="1" dirty="0"/>
              <a:t>Conclusions</a:t>
            </a:r>
          </a:p>
          <a:p>
            <a:pPr marL="179388" indent="-179388">
              <a:lnSpc>
                <a:spcPct val="110000"/>
              </a:lnSpc>
              <a:spcBef>
                <a:spcPts val="0"/>
              </a:spcBef>
            </a:pPr>
            <a:r>
              <a:rPr lang="en-US" sz="1400" dirty="0"/>
              <a:t>Intestinal dysbiosis, e.g. as seen in </a:t>
            </a:r>
            <a:r>
              <a:rPr lang="en-GB" sz="1400" i="1" dirty="0"/>
              <a:t>Nlrp6</a:t>
            </a:r>
            <a:r>
              <a:rPr lang="en-GB" sz="1400" i="1" baseline="30000" dirty="0"/>
              <a:t>-/-</a:t>
            </a:r>
            <a:r>
              <a:rPr lang="en-GB" sz="1400" i="1" dirty="0"/>
              <a:t> </a:t>
            </a:r>
            <a:r>
              <a:rPr lang="en-GB" sz="1400" dirty="0"/>
              <a:t>mice, </a:t>
            </a:r>
            <a:r>
              <a:rPr lang="en-US" sz="1400" dirty="0"/>
              <a:t>controls monocyte polarization and modulates </a:t>
            </a:r>
            <a:br>
              <a:rPr lang="en-US" sz="1400" dirty="0"/>
            </a:br>
            <a:r>
              <a:rPr lang="de-DE" sz="1400" dirty="0"/>
              <a:t>paracetamol</a:t>
            </a:r>
            <a:r>
              <a:rPr lang="en-US" sz="1400" dirty="0"/>
              <a:t>-induced DILI </a:t>
            </a:r>
          </a:p>
          <a:p>
            <a:pPr marL="179388" indent="-179388">
              <a:lnSpc>
                <a:spcPct val="110000"/>
              </a:lnSpc>
              <a:spcBef>
                <a:spcPts val="0"/>
              </a:spcBef>
            </a:pPr>
            <a:r>
              <a:rPr lang="en-US" sz="1400" dirty="0"/>
              <a:t>Monocytes are sensors of gut-derived signals orchestrating the inflammatory response</a:t>
            </a:r>
            <a:endParaRPr lang="en-GB" sz="1400" dirty="0"/>
          </a:p>
          <a:p>
            <a:pPr marL="179388" indent="-179388">
              <a:lnSpc>
                <a:spcPct val="110000"/>
              </a:lnSpc>
              <a:spcBef>
                <a:spcPts val="0"/>
              </a:spcBef>
            </a:pPr>
            <a:r>
              <a:rPr lang="en-US" sz="1400" dirty="0"/>
              <a:t>Microbiota are potentially druggable disease modifiers in acute liver injury</a:t>
            </a:r>
          </a:p>
        </p:txBody>
      </p:sp>
      <p:graphicFrame>
        <p:nvGraphicFramePr>
          <p:cNvPr id="12" name="Chart 11">
            <a:extLst>
              <a:ext uri="{FF2B5EF4-FFF2-40B4-BE49-F238E27FC236}">
                <a16:creationId xmlns:a16="http://schemas.microsoft.com/office/drawing/2014/main" id="{36D13158-895A-46F7-BB53-F5A09FD123DC}"/>
              </a:ext>
            </a:extLst>
          </p:cNvPr>
          <p:cNvGraphicFramePr/>
          <p:nvPr>
            <p:extLst>
              <p:ext uri="{D42A27DB-BD31-4B8C-83A1-F6EECF244321}">
                <p14:modId xmlns:p14="http://schemas.microsoft.com/office/powerpoint/2010/main" val="2311182630"/>
              </p:ext>
            </p:extLst>
          </p:nvPr>
        </p:nvGraphicFramePr>
        <p:xfrm>
          <a:off x="2825272" y="2926041"/>
          <a:ext cx="3368379" cy="201478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02C4E76-BCA7-4AE8-A663-80FE29AB3937}"/>
              </a:ext>
            </a:extLst>
          </p:cNvPr>
          <p:cNvSpPr txBox="1"/>
          <p:nvPr/>
        </p:nvSpPr>
        <p:spPr>
          <a:xfrm rot="16200000">
            <a:off x="1676583" y="3910702"/>
            <a:ext cx="2160240" cy="276999"/>
          </a:xfrm>
          <a:prstGeom prst="rect">
            <a:avLst/>
          </a:prstGeom>
          <a:noFill/>
        </p:spPr>
        <p:txBody>
          <a:bodyPr wrap="square" rtlCol="0">
            <a:spAutoFit/>
          </a:bodyPr>
          <a:lstStyle/>
          <a:p>
            <a:pPr algn="ctr"/>
            <a:r>
              <a:rPr lang="en-US" sz="1200" dirty="0" err="1"/>
              <a:t>Nectrotic</a:t>
            </a:r>
            <a:r>
              <a:rPr lang="en-US" sz="1200" dirty="0"/>
              <a:t> areas (%)</a:t>
            </a:r>
          </a:p>
        </p:txBody>
      </p:sp>
      <p:sp>
        <p:nvSpPr>
          <p:cNvPr id="16" name="TextBox 15">
            <a:extLst>
              <a:ext uri="{FF2B5EF4-FFF2-40B4-BE49-F238E27FC236}">
                <a16:creationId xmlns:a16="http://schemas.microsoft.com/office/drawing/2014/main" id="{95C03B7D-A630-44A9-A791-DF4AB7A39CA1}"/>
              </a:ext>
            </a:extLst>
          </p:cNvPr>
          <p:cNvSpPr txBox="1"/>
          <p:nvPr/>
        </p:nvSpPr>
        <p:spPr>
          <a:xfrm>
            <a:off x="3423377" y="2941525"/>
            <a:ext cx="2376264" cy="276999"/>
          </a:xfrm>
          <a:prstGeom prst="rect">
            <a:avLst/>
          </a:prstGeom>
          <a:noFill/>
        </p:spPr>
        <p:txBody>
          <a:bodyPr wrap="square" rtlCol="0">
            <a:spAutoFit/>
          </a:bodyPr>
          <a:lstStyle/>
          <a:p>
            <a:pPr algn="ctr"/>
            <a:r>
              <a:rPr lang="en-US" sz="1200" b="1" dirty="0"/>
              <a:t>Necrotic areas in the liver</a:t>
            </a:r>
          </a:p>
        </p:txBody>
      </p:sp>
      <p:sp>
        <p:nvSpPr>
          <p:cNvPr id="18" name="TextBox 17">
            <a:extLst>
              <a:ext uri="{FF2B5EF4-FFF2-40B4-BE49-F238E27FC236}">
                <a16:creationId xmlns:a16="http://schemas.microsoft.com/office/drawing/2014/main" id="{86D2482F-49A6-4BCD-A545-43F5529A54B7}"/>
              </a:ext>
            </a:extLst>
          </p:cNvPr>
          <p:cNvSpPr txBox="1"/>
          <p:nvPr/>
        </p:nvSpPr>
        <p:spPr>
          <a:xfrm>
            <a:off x="3683848" y="5084715"/>
            <a:ext cx="842368" cy="276999"/>
          </a:xfrm>
          <a:prstGeom prst="rect">
            <a:avLst/>
          </a:prstGeom>
          <a:noFill/>
        </p:spPr>
        <p:txBody>
          <a:bodyPr wrap="square" rtlCol="0">
            <a:spAutoFit/>
          </a:bodyPr>
          <a:lstStyle/>
          <a:p>
            <a:pPr algn="ctr"/>
            <a:r>
              <a:rPr lang="en-US" sz="1200" b="1" dirty="0"/>
              <a:t>–FMT</a:t>
            </a:r>
          </a:p>
        </p:txBody>
      </p:sp>
      <p:sp>
        <p:nvSpPr>
          <p:cNvPr id="20" name="TextBox 19">
            <a:extLst>
              <a:ext uri="{FF2B5EF4-FFF2-40B4-BE49-F238E27FC236}">
                <a16:creationId xmlns:a16="http://schemas.microsoft.com/office/drawing/2014/main" id="{985B6093-AC0E-427B-8390-F1BE3AF5B4F3}"/>
              </a:ext>
            </a:extLst>
          </p:cNvPr>
          <p:cNvSpPr txBox="1"/>
          <p:nvPr/>
        </p:nvSpPr>
        <p:spPr>
          <a:xfrm>
            <a:off x="5190609" y="5084714"/>
            <a:ext cx="842368" cy="276999"/>
          </a:xfrm>
          <a:prstGeom prst="rect">
            <a:avLst/>
          </a:prstGeom>
          <a:noFill/>
        </p:spPr>
        <p:txBody>
          <a:bodyPr wrap="square" rtlCol="0">
            <a:spAutoFit/>
          </a:bodyPr>
          <a:lstStyle/>
          <a:p>
            <a:pPr algn="ctr"/>
            <a:r>
              <a:rPr lang="en-US" sz="1200" b="1" dirty="0"/>
              <a:t>+FMT</a:t>
            </a:r>
          </a:p>
        </p:txBody>
      </p:sp>
      <p:cxnSp>
        <p:nvCxnSpPr>
          <p:cNvPr id="21" name="Straight Connector 20">
            <a:extLst>
              <a:ext uri="{FF2B5EF4-FFF2-40B4-BE49-F238E27FC236}">
                <a16:creationId xmlns:a16="http://schemas.microsoft.com/office/drawing/2014/main" id="{705A1D93-2872-40FC-A12D-B68A7EA5212F}"/>
              </a:ext>
            </a:extLst>
          </p:cNvPr>
          <p:cNvCxnSpPr/>
          <p:nvPr/>
        </p:nvCxnSpPr>
        <p:spPr>
          <a:xfrm>
            <a:off x="3436912" y="5086978"/>
            <a:ext cx="140297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644CE0A-061A-4360-898C-441044429227}"/>
              </a:ext>
            </a:extLst>
          </p:cNvPr>
          <p:cNvSpPr/>
          <p:nvPr/>
        </p:nvSpPr>
        <p:spPr>
          <a:xfrm>
            <a:off x="3428674" y="4826584"/>
            <a:ext cx="451214" cy="276999"/>
          </a:xfrm>
          <a:prstGeom prst="rect">
            <a:avLst/>
          </a:prstGeom>
        </p:spPr>
        <p:txBody>
          <a:bodyPr wrap="none">
            <a:spAutoFit/>
          </a:bodyPr>
          <a:lstStyle/>
          <a:p>
            <a:pPr algn="ctr"/>
            <a:r>
              <a:rPr lang="en-GB" sz="1200" dirty="0"/>
              <a:t>WT</a:t>
            </a:r>
            <a:r>
              <a:rPr lang="en-GB" sz="1200" baseline="30000" dirty="0"/>
              <a:t> </a:t>
            </a:r>
            <a:endParaRPr lang="en-US" sz="1200" dirty="0"/>
          </a:p>
        </p:txBody>
      </p:sp>
      <p:sp>
        <p:nvSpPr>
          <p:cNvPr id="24" name="Rectangle 23">
            <a:extLst>
              <a:ext uri="{FF2B5EF4-FFF2-40B4-BE49-F238E27FC236}">
                <a16:creationId xmlns:a16="http://schemas.microsoft.com/office/drawing/2014/main" id="{6B6B6F0B-EE54-44FB-8644-6235689FCB6F}"/>
              </a:ext>
            </a:extLst>
          </p:cNvPr>
          <p:cNvSpPr/>
          <p:nvPr/>
        </p:nvSpPr>
        <p:spPr>
          <a:xfrm>
            <a:off x="4293673" y="4826584"/>
            <a:ext cx="723275" cy="276999"/>
          </a:xfrm>
          <a:prstGeom prst="rect">
            <a:avLst/>
          </a:prstGeom>
        </p:spPr>
        <p:txBody>
          <a:bodyPr wrap="none">
            <a:spAutoFit/>
          </a:bodyPr>
          <a:lstStyle/>
          <a:p>
            <a:pPr algn="ctr"/>
            <a:r>
              <a:rPr lang="en-GB" sz="1200" i="1" dirty="0"/>
              <a:t>Nlrp6</a:t>
            </a:r>
            <a:r>
              <a:rPr lang="en-GB" sz="1200" baseline="30000" dirty="0"/>
              <a:t>–/– </a:t>
            </a:r>
            <a:endParaRPr lang="en-US" sz="1200" dirty="0"/>
          </a:p>
        </p:txBody>
      </p:sp>
      <p:sp>
        <p:nvSpPr>
          <p:cNvPr id="25" name="Rectangle 24">
            <a:extLst>
              <a:ext uri="{FF2B5EF4-FFF2-40B4-BE49-F238E27FC236}">
                <a16:creationId xmlns:a16="http://schemas.microsoft.com/office/drawing/2014/main" id="{B8BB9C55-B327-49A1-9EE3-A3A3498F9C56}"/>
              </a:ext>
            </a:extLst>
          </p:cNvPr>
          <p:cNvSpPr/>
          <p:nvPr/>
        </p:nvSpPr>
        <p:spPr>
          <a:xfrm>
            <a:off x="5070526" y="4826584"/>
            <a:ext cx="1120820" cy="276999"/>
          </a:xfrm>
          <a:prstGeom prst="rect">
            <a:avLst/>
          </a:prstGeom>
        </p:spPr>
        <p:txBody>
          <a:bodyPr wrap="none">
            <a:spAutoFit/>
          </a:bodyPr>
          <a:lstStyle/>
          <a:p>
            <a:pPr algn="ctr"/>
            <a:r>
              <a:rPr lang="en-GB" sz="1200" dirty="0"/>
              <a:t>WT</a:t>
            </a:r>
            <a:r>
              <a:rPr lang="en-GB" sz="1200" baseline="30000" dirty="0"/>
              <a:t>FMT(</a:t>
            </a:r>
            <a:r>
              <a:rPr lang="en-GB" sz="1200" i="1" baseline="30000" dirty="0"/>
              <a:t>Nlrp6</a:t>
            </a:r>
            <a:r>
              <a:rPr lang="en-GB" sz="1200" baseline="30000" dirty="0"/>
              <a:t>–/– )</a:t>
            </a:r>
            <a:endParaRPr lang="en-US" sz="1200" dirty="0"/>
          </a:p>
        </p:txBody>
      </p:sp>
      <p:graphicFrame>
        <p:nvGraphicFramePr>
          <p:cNvPr id="26" name="Chart 25">
            <a:extLst>
              <a:ext uri="{FF2B5EF4-FFF2-40B4-BE49-F238E27FC236}">
                <a16:creationId xmlns:a16="http://schemas.microsoft.com/office/drawing/2014/main" id="{08AAE6B6-994C-4854-9514-8CD78FEE6D31}"/>
              </a:ext>
            </a:extLst>
          </p:cNvPr>
          <p:cNvGraphicFramePr/>
          <p:nvPr>
            <p:extLst>
              <p:ext uri="{D42A27DB-BD31-4B8C-83A1-F6EECF244321}">
                <p14:modId xmlns:p14="http://schemas.microsoft.com/office/powerpoint/2010/main" val="3410378449"/>
              </p:ext>
            </p:extLst>
          </p:nvPr>
        </p:nvGraphicFramePr>
        <p:xfrm>
          <a:off x="6524207" y="2926041"/>
          <a:ext cx="2245254" cy="201478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64F0DEAD-DC07-4493-8379-2312A2D712F9}"/>
              </a:ext>
            </a:extLst>
          </p:cNvPr>
          <p:cNvSpPr txBox="1"/>
          <p:nvPr/>
        </p:nvSpPr>
        <p:spPr>
          <a:xfrm rot="16200000">
            <a:off x="5256660" y="3910702"/>
            <a:ext cx="2160240" cy="276999"/>
          </a:xfrm>
          <a:prstGeom prst="rect">
            <a:avLst/>
          </a:prstGeom>
          <a:noFill/>
        </p:spPr>
        <p:txBody>
          <a:bodyPr wrap="square" rtlCol="0">
            <a:spAutoFit/>
          </a:bodyPr>
          <a:lstStyle/>
          <a:p>
            <a:pPr algn="ctr"/>
            <a:r>
              <a:rPr lang="en-US" sz="1200" dirty="0"/>
              <a:t>% of </a:t>
            </a:r>
            <a:r>
              <a:rPr lang="en-US" sz="1200" dirty="0" err="1"/>
              <a:t>MoMFs</a:t>
            </a:r>
            <a:endParaRPr lang="en-US" sz="1200" dirty="0"/>
          </a:p>
        </p:txBody>
      </p:sp>
      <p:sp>
        <p:nvSpPr>
          <p:cNvPr id="28" name="TextBox 27">
            <a:extLst>
              <a:ext uri="{FF2B5EF4-FFF2-40B4-BE49-F238E27FC236}">
                <a16:creationId xmlns:a16="http://schemas.microsoft.com/office/drawing/2014/main" id="{D062EAEF-D922-4508-A30E-B4BB48755092}"/>
              </a:ext>
            </a:extLst>
          </p:cNvPr>
          <p:cNvSpPr txBox="1"/>
          <p:nvPr/>
        </p:nvSpPr>
        <p:spPr>
          <a:xfrm>
            <a:off x="7131930" y="2932638"/>
            <a:ext cx="1130006" cy="276999"/>
          </a:xfrm>
          <a:prstGeom prst="rect">
            <a:avLst/>
          </a:prstGeom>
          <a:noFill/>
        </p:spPr>
        <p:txBody>
          <a:bodyPr wrap="square" rtlCol="0">
            <a:spAutoFit/>
          </a:bodyPr>
          <a:lstStyle/>
          <a:p>
            <a:pPr algn="ctr"/>
            <a:r>
              <a:rPr lang="en-US" sz="1200" b="1" dirty="0"/>
              <a:t>Ly6C</a:t>
            </a:r>
            <a:r>
              <a:rPr lang="en-US" sz="1200" b="1" baseline="30000" dirty="0"/>
              <a:t>hi</a:t>
            </a:r>
            <a:endParaRPr lang="en-US" sz="1200" b="1" dirty="0"/>
          </a:p>
        </p:txBody>
      </p:sp>
      <p:sp>
        <p:nvSpPr>
          <p:cNvPr id="29" name="TextBox 28">
            <a:extLst>
              <a:ext uri="{FF2B5EF4-FFF2-40B4-BE49-F238E27FC236}">
                <a16:creationId xmlns:a16="http://schemas.microsoft.com/office/drawing/2014/main" id="{71271F08-9B38-4805-ACBA-C0419DF62087}"/>
              </a:ext>
            </a:extLst>
          </p:cNvPr>
          <p:cNvSpPr txBox="1"/>
          <p:nvPr/>
        </p:nvSpPr>
        <p:spPr>
          <a:xfrm>
            <a:off x="6790749" y="5051922"/>
            <a:ext cx="1978712" cy="276999"/>
          </a:xfrm>
          <a:prstGeom prst="rect">
            <a:avLst/>
          </a:prstGeom>
          <a:noFill/>
        </p:spPr>
        <p:txBody>
          <a:bodyPr wrap="square" rtlCol="0">
            <a:spAutoFit/>
          </a:bodyPr>
          <a:lstStyle/>
          <a:p>
            <a:pPr algn="ctr"/>
            <a:r>
              <a:rPr lang="en-US" sz="1200" b="1" dirty="0"/>
              <a:t>12-hour paracetamol</a:t>
            </a:r>
          </a:p>
        </p:txBody>
      </p:sp>
      <p:sp>
        <p:nvSpPr>
          <p:cNvPr id="35" name="Rectangle 34">
            <a:extLst>
              <a:ext uri="{FF2B5EF4-FFF2-40B4-BE49-F238E27FC236}">
                <a16:creationId xmlns:a16="http://schemas.microsoft.com/office/drawing/2014/main" id="{8BFD8A81-C7FA-4B52-8CA7-8B64B02DDE74}"/>
              </a:ext>
            </a:extLst>
          </p:cNvPr>
          <p:cNvSpPr/>
          <p:nvPr/>
        </p:nvSpPr>
        <p:spPr>
          <a:xfrm>
            <a:off x="7716806" y="4826584"/>
            <a:ext cx="1120820" cy="276999"/>
          </a:xfrm>
          <a:prstGeom prst="rect">
            <a:avLst/>
          </a:prstGeom>
        </p:spPr>
        <p:txBody>
          <a:bodyPr wrap="none">
            <a:spAutoFit/>
          </a:bodyPr>
          <a:lstStyle/>
          <a:p>
            <a:pPr algn="ctr"/>
            <a:r>
              <a:rPr lang="en-GB" sz="1200" dirty="0"/>
              <a:t>WT</a:t>
            </a:r>
            <a:r>
              <a:rPr lang="en-GB" sz="1200" baseline="30000" dirty="0"/>
              <a:t>FMT(</a:t>
            </a:r>
            <a:r>
              <a:rPr lang="en-GB" sz="1200" i="1" baseline="30000" dirty="0"/>
              <a:t>Nlrp6</a:t>
            </a:r>
            <a:r>
              <a:rPr lang="en-GB" sz="1200" baseline="30000" dirty="0"/>
              <a:t>–/– )</a:t>
            </a:r>
            <a:endParaRPr lang="en-US" sz="1200" dirty="0"/>
          </a:p>
        </p:txBody>
      </p:sp>
      <p:sp>
        <p:nvSpPr>
          <p:cNvPr id="36" name="Rectangle 35">
            <a:extLst>
              <a:ext uri="{FF2B5EF4-FFF2-40B4-BE49-F238E27FC236}">
                <a16:creationId xmlns:a16="http://schemas.microsoft.com/office/drawing/2014/main" id="{493D77C9-2F9D-43C5-9103-130F9CE9723E}"/>
              </a:ext>
            </a:extLst>
          </p:cNvPr>
          <p:cNvSpPr/>
          <p:nvPr/>
        </p:nvSpPr>
        <p:spPr>
          <a:xfrm>
            <a:off x="6866349" y="4822201"/>
            <a:ext cx="889988" cy="276999"/>
          </a:xfrm>
          <a:prstGeom prst="rect">
            <a:avLst/>
          </a:prstGeom>
        </p:spPr>
        <p:txBody>
          <a:bodyPr wrap="none">
            <a:spAutoFit/>
          </a:bodyPr>
          <a:lstStyle/>
          <a:p>
            <a:pPr algn="ctr"/>
            <a:r>
              <a:rPr lang="en-GB" sz="1200" dirty="0"/>
              <a:t>WT</a:t>
            </a:r>
            <a:r>
              <a:rPr lang="en-GB" sz="1200" baseline="30000" dirty="0"/>
              <a:t>FMT(WT)</a:t>
            </a:r>
            <a:endParaRPr lang="en-US" sz="1200" dirty="0"/>
          </a:p>
        </p:txBody>
      </p:sp>
      <p:grpSp>
        <p:nvGrpSpPr>
          <p:cNvPr id="1029" name="Group 1028">
            <a:extLst>
              <a:ext uri="{FF2B5EF4-FFF2-40B4-BE49-F238E27FC236}">
                <a16:creationId xmlns:a16="http://schemas.microsoft.com/office/drawing/2014/main" id="{FBDEAE2A-7B72-4367-901B-764A7FA83D0A}"/>
              </a:ext>
            </a:extLst>
          </p:cNvPr>
          <p:cNvGrpSpPr/>
          <p:nvPr/>
        </p:nvGrpSpPr>
        <p:grpSpPr>
          <a:xfrm>
            <a:off x="112064" y="3299324"/>
            <a:ext cx="2512651" cy="1713980"/>
            <a:chOff x="42022" y="3222797"/>
            <a:chExt cx="2512651" cy="1713980"/>
          </a:xfrm>
        </p:grpSpPr>
        <p:grpSp>
          <p:nvGrpSpPr>
            <p:cNvPr id="39" name="Group 38">
              <a:extLst>
                <a:ext uri="{FF2B5EF4-FFF2-40B4-BE49-F238E27FC236}">
                  <a16:creationId xmlns:a16="http://schemas.microsoft.com/office/drawing/2014/main" id="{FA1E2767-B2D3-4282-9491-673968C328ED}"/>
                </a:ext>
              </a:extLst>
            </p:cNvPr>
            <p:cNvGrpSpPr/>
            <p:nvPr/>
          </p:nvGrpSpPr>
          <p:grpSpPr>
            <a:xfrm>
              <a:off x="333082" y="3222797"/>
              <a:ext cx="458740" cy="443684"/>
              <a:chOff x="408035" y="3249901"/>
              <a:chExt cx="458740" cy="443684"/>
            </a:xfrm>
          </p:grpSpPr>
          <p:sp>
            <p:nvSpPr>
              <p:cNvPr id="23" name="Rectangle: Rounded Corners 22">
                <a:extLst>
                  <a:ext uri="{FF2B5EF4-FFF2-40B4-BE49-F238E27FC236}">
                    <a16:creationId xmlns:a16="http://schemas.microsoft.com/office/drawing/2014/main" id="{9E25F3EC-1CC8-4F93-91DF-AB4A953D93AF}"/>
                  </a:ext>
                </a:extLst>
              </p:cNvPr>
              <p:cNvSpPr/>
              <p:nvPr/>
            </p:nvSpPr>
            <p:spPr>
              <a:xfrm>
                <a:off x="408035" y="3249901"/>
                <a:ext cx="458740" cy="4436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Bild 6">
                <a:extLst>
                  <a:ext uri="{FF2B5EF4-FFF2-40B4-BE49-F238E27FC236}">
                    <a16:creationId xmlns:a16="http://schemas.microsoft.com/office/drawing/2014/main" id="{8D6AC42F-ABA6-4EE0-8AD8-75337F26044C}"/>
                  </a:ext>
                </a:extLst>
              </p:cNvPr>
              <p:cNvPicPr>
                <a:picLocks noChangeAspect="1"/>
              </p:cNvPicPr>
              <p:nvPr/>
            </p:nvPicPr>
            <p:blipFill rotWithShape="1">
              <a:blip r:embed="rId5" cstate="hqprint">
                <a:clrChange>
                  <a:clrFrom>
                    <a:srgbClr val="ACB7D2"/>
                  </a:clrFrom>
                  <a:clrTo>
                    <a:srgbClr val="ACB7D2">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58017" y="3298844"/>
                <a:ext cx="358775" cy="378619"/>
              </a:xfrm>
              <a:prstGeom prst="rect">
                <a:avLst/>
              </a:prstGeom>
            </p:spPr>
          </p:pic>
        </p:grpSp>
        <p:grpSp>
          <p:nvGrpSpPr>
            <p:cNvPr id="41" name="Group 40">
              <a:extLst>
                <a:ext uri="{FF2B5EF4-FFF2-40B4-BE49-F238E27FC236}">
                  <a16:creationId xmlns:a16="http://schemas.microsoft.com/office/drawing/2014/main" id="{320F1560-773F-4651-BF97-48B4B349CB62}"/>
                </a:ext>
              </a:extLst>
            </p:cNvPr>
            <p:cNvGrpSpPr/>
            <p:nvPr/>
          </p:nvGrpSpPr>
          <p:grpSpPr>
            <a:xfrm>
              <a:off x="329413" y="4086397"/>
              <a:ext cx="458740" cy="443684"/>
              <a:chOff x="408035" y="3249901"/>
              <a:chExt cx="458740" cy="443684"/>
            </a:xfrm>
          </p:grpSpPr>
          <p:sp>
            <p:nvSpPr>
              <p:cNvPr id="42" name="Rectangle: Rounded Corners 41">
                <a:extLst>
                  <a:ext uri="{FF2B5EF4-FFF2-40B4-BE49-F238E27FC236}">
                    <a16:creationId xmlns:a16="http://schemas.microsoft.com/office/drawing/2014/main" id="{765EDEC2-4859-4C29-BE94-886A6CB836D7}"/>
                  </a:ext>
                </a:extLst>
              </p:cNvPr>
              <p:cNvSpPr/>
              <p:nvPr/>
            </p:nvSpPr>
            <p:spPr>
              <a:xfrm>
                <a:off x="408035" y="3249901"/>
                <a:ext cx="458740" cy="4436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Bild 6">
                <a:extLst>
                  <a:ext uri="{FF2B5EF4-FFF2-40B4-BE49-F238E27FC236}">
                    <a16:creationId xmlns:a16="http://schemas.microsoft.com/office/drawing/2014/main" id="{FEBA2BE4-68C0-4DA9-BD4A-1F4BE88150FD}"/>
                  </a:ext>
                </a:extLst>
              </p:cNvPr>
              <p:cNvPicPr>
                <a:picLocks noChangeAspect="1"/>
              </p:cNvPicPr>
              <p:nvPr/>
            </p:nvPicPr>
            <p:blipFill rotWithShape="1">
              <a:blip r:embed="rId5" cstate="hqprint">
                <a:clrChange>
                  <a:clrFrom>
                    <a:srgbClr val="ACB7D2"/>
                  </a:clrFrom>
                  <a:clrTo>
                    <a:srgbClr val="ACB7D2">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58017" y="3298844"/>
                <a:ext cx="358775" cy="378619"/>
              </a:xfrm>
              <a:prstGeom prst="rect">
                <a:avLst/>
              </a:prstGeom>
            </p:spPr>
          </p:pic>
        </p:grpSp>
        <p:grpSp>
          <p:nvGrpSpPr>
            <p:cNvPr id="51" name="Group 50">
              <a:extLst>
                <a:ext uri="{FF2B5EF4-FFF2-40B4-BE49-F238E27FC236}">
                  <a16:creationId xmlns:a16="http://schemas.microsoft.com/office/drawing/2014/main" id="{2513931D-04DE-4B62-A9DA-367F85E7BCBB}"/>
                </a:ext>
              </a:extLst>
            </p:cNvPr>
            <p:cNvGrpSpPr/>
            <p:nvPr/>
          </p:nvGrpSpPr>
          <p:grpSpPr>
            <a:xfrm>
              <a:off x="903829" y="3222797"/>
              <a:ext cx="458740" cy="443684"/>
              <a:chOff x="408035" y="3249901"/>
              <a:chExt cx="458740" cy="443684"/>
            </a:xfrm>
            <a:solidFill>
              <a:schemeClr val="tx2"/>
            </a:solidFill>
          </p:grpSpPr>
          <p:sp>
            <p:nvSpPr>
              <p:cNvPr id="52" name="Rectangle: Rounded Corners 51">
                <a:extLst>
                  <a:ext uri="{FF2B5EF4-FFF2-40B4-BE49-F238E27FC236}">
                    <a16:creationId xmlns:a16="http://schemas.microsoft.com/office/drawing/2014/main" id="{E2E82990-4990-49C6-867F-716C7EC7E5E3}"/>
                  </a:ext>
                </a:extLst>
              </p:cNvPr>
              <p:cNvSpPr/>
              <p:nvPr/>
            </p:nvSpPr>
            <p:spPr>
              <a:xfrm>
                <a:off x="408035" y="3249901"/>
                <a:ext cx="458740" cy="4436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Bild 6">
                <a:extLst>
                  <a:ext uri="{FF2B5EF4-FFF2-40B4-BE49-F238E27FC236}">
                    <a16:creationId xmlns:a16="http://schemas.microsoft.com/office/drawing/2014/main" id="{98813801-A737-409F-B141-F82E61E57F73}"/>
                  </a:ext>
                </a:extLst>
              </p:cNvPr>
              <p:cNvPicPr>
                <a:picLocks noChangeAspect="1"/>
              </p:cNvPicPr>
              <p:nvPr/>
            </p:nvPicPr>
            <p:blipFill rotWithShape="1">
              <a:blip r:embed="rId5" cstate="hqprint">
                <a:clrChange>
                  <a:clrFrom>
                    <a:srgbClr val="ACB7D2"/>
                  </a:clrFrom>
                  <a:clrTo>
                    <a:srgbClr val="ACB7D2">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58017" y="3298844"/>
                <a:ext cx="358775" cy="378619"/>
              </a:xfrm>
              <a:prstGeom prst="rect">
                <a:avLst/>
              </a:prstGeom>
              <a:grpFill/>
            </p:spPr>
          </p:pic>
        </p:grpSp>
        <p:grpSp>
          <p:nvGrpSpPr>
            <p:cNvPr id="54" name="Group 53">
              <a:extLst>
                <a:ext uri="{FF2B5EF4-FFF2-40B4-BE49-F238E27FC236}">
                  <a16:creationId xmlns:a16="http://schemas.microsoft.com/office/drawing/2014/main" id="{1D1E1480-E695-4856-BF8C-1EAC6E4C24DB}"/>
                </a:ext>
              </a:extLst>
            </p:cNvPr>
            <p:cNvGrpSpPr/>
            <p:nvPr/>
          </p:nvGrpSpPr>
          <p:grpSpPr>
            <a:xfrm>
              <a:off x="900160" y="4086397"/>
              <a:ext cx="458740" cy="443684"/>
              <a:chOff x="408035" y="3249901"/>
              <a:chExt cx="458740" cy="443684"/>
            </a:xfrm>
            <a:solidFill>
              <a:schemeClr val="tx2"/>
            </a:solidFill>
          </p:grpSpPr>
          <p:sp>
            <p:nvSpPr>
              <p:cNvPr id="55" name="Rectangle: Rounded Corners 54">
                <a:extLst>
                  <a:ext uri="{FF2B5EF4-FFF2-40B4-BE49-F238E27FC236}">
                    <a16:creationId xmlns:a16="http://schemas.microsoft.com/office/drawing/2014/main" id="{003B70C6-56A1-4DA7-A61F-EBDA634E3D80}"/>
                  </a:ext>
                </a:extLst>
              </p:cNvPr>
              <p:cNvSpPr/>
              <p:nvPr/>
            </p:nvSpPr>
            <p:spPr>
              <a:xfrm>
                <a:off x="408035" y="3249901"/>
                <a:ext cx="458740" cy="4436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Bild 6">
                <a:extLst>
                  <a:ext uri="{FF2B5EF4-FFF2-40B4-BE49-F238E27FC236}">
                    <a16:creationId xmlns:a16="http://schemas.microsoft.com/office/drawing/2014/main" id="{C77FF96D-1FF2-41D2-B2D6-6521BD22E0C9}"/>
                  </a:ext>
                </a:extLst>
              </p:cNvPr>
              <p:cNvPicPr>
                <a:picLocks noChangeAspect="1"/>
              </p:cNvPicPr>
              <p:nvPr/>
            </p:nvPicPr>
            <p:blipFill rotWithShape="1">
              <a:blip r:embed="rId5" cstate="hqprint">
                <a:clrChange>
                  <a:clrFrom>
                    <a:srgbClr val="ACB7D2"/>
                  </a:clrFrom>
                  <a:clrTo>
                    <a:srgbClr val="ACB7D2">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58017" y="3298844"/>
                <a:ext cx="358775" cy="378619"/>
              </a:xfrm>
              <a:prstGeom prst="rect">
                <a:avLst/>
              </a:prstGeom>
              <a:grpFill/>
            </p:spPr>
          </p:pic>
        </p:grpSp>
        <p:grpSp>
          <p:nvGrpSpPr>
            <p:cNvPr id="57" name="Group 56">
              <a:extLst>
                <a:ext uri="{FF2B5EF4-FFF2-40B4-BE49-F238E27FC236}">
                  <a16:creationId xmlns:a16="http://schemas.microsoft.com/office/drawing/2014/main" id="{F27FC8DC-CF14-43A4-BA2D-79C7F3653F90}"/>
                </a:ext>
              </a:extLst>
            </p:cNvPr>
            <p:cNvGrpSpPr/>
            <p:nvPr/>
          </p:nvGrpSpPr>
          <p:grpSpPr>
            <a:xfrm>
              <a:off x="1919624" y="4086397"/>
              <a:ext cx="458740" cy="443684"/>
              <a:chOff x="408035" y="3249901"/>
              <a:chExt cx="458740" cy="443684"/>
            </a:xfrm>
            <a:solidFill>
              <a:schemeClr val="accent2"/>
            </a:solidFill>
          </p:grpSpPr>
          <p:sp>
            <p:nvSpPr>
              <p:cNvPr id="58" name="Rectangle: Rounded Corners 57">
                <a:extLst>
                  <a:ext uri="{FF2B5EF4-FFF2-40B4-BE49-F238E27FC236}">
                    <a16:creationId xmlns:a16="http://schemas.microsoft.com/office/drawing/2014/main" id="{ADE23027-95E6-4B5D-9B0D-2E1F7456F99D}"/>
                  </a:ext>
                </a:extLst>
              </p:cNvPr>
              <p:cNvSpPr/>
              <p:nvPr/>
            </p:nvSpPr>
            <p:spPr>
              <a:xfrm>
                <a:off x="408035" y="3249901"/>
                <a:ext cx="458740" cy="4436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Bild 6">
                <a:extLst>
                  <a:ext uri="{FF2B5EF4-FFF2-40B4-BE49-F238E27FC236}">
                    <a16:creationId xmlns:a16="http://schemas.microsoft.com/office/drawing/2014/main" id="{720E66CF-0BF8-4C2D-A81A-A393F988D3B1}"/>
                  </a:ext>
                </a:extLst>
              </p:cNvPr>
              <p:cNvPicPr>
                <a:picLocks noChangeAspect="1"/>
              </p:cNvPicPr>
              <p:nvPr/>
            </p:nvPicPr>
            <p:blipFill rotWithShape="1">
              <a:blip r:embed="rId5" cstate="hqprint">
                <a:clrChange>
                  <a:clrFrom>
                    <a:srgbClr val="ACB7D2"/>
                  </a:clrFrom>
                  <a:clrTo>
                    <a:srgbClr val="ACB7D2">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58017" y="3298844"/>
                <a:ext cx="358775" cy="378619"/>
              </a:xfrm>
              <a:prstGeom prst="rect">
                <a:avLst/>
              </a:prstGeom>
              <a:grpFill/>
            </p:spPr>
          </p:pic>
        </p:grpSp>
        <p:cxnSp>
          <p:nvCxnSpPr>
            <p:cNvPr id="60" name="Straight Arrow Connector 59">
              <a:extLst>
                <a:ext uri="{FF2B5EF4-FFF2-40B4-BE49-F238E27FC236}">
                  <a16:creationId xmlns:a16="http://schemas.microsoft.com/office/drawing/2014/main" id="{A26BA8DF-47CC-4496-B567-C245B7FDB193}"/>
                </a:ext>
              </a:extLst>
            </p:cNvPr>
            <p:cNvCxnSpPr>
              <a:cxnSpLocks/>
              <a:stCxn id="23" idx="2"/>
              <a:endCxn id="42" idx="0"/>
            </p:cNvCxnSpPr>
            <p:nvPr/>
          </p:nvCxnSpPr>
          <p:spPr>
            <a:xfrm flipH="1">
              <a:off x="558783" y="3666481"/>
              <a:ext cx="3669" cy="419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3D28C8F-6C83-45C3-B813-058B5F73CB42}"/>
                </a:ext>
              </a:extLst>
            </p:cNvPr>
            <p:cNvCxnSpPr>
              <a:cxnSpLocks/>
            </p:cNvCxnSpPr>
            <p:nvPr/>
          </p:nvCxnSpPr>
          <p:spPr>
            <a:xfrm flipH="1">
              <a:off x="1142256" y="3666481"/>
              <a:ext cx="3669" cy="41991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93DB146-4C14-44D0-B2AF-258CBDCD5942}"/>
                </a:ext>
              </a:extLst>
            </p:cNvPr>
            <p:cNvCxnSpPr>
              <a:cxnSpLocks/>
            </p:cNvCxnSpPr>
            <p:nvPr/>
          </p:nvCxnSpPr>
          <p:spPr>
            <a:xfrm>
              <a:off x="1337820" y="3626449"/>
              <a:ext cx="585473" cy="50486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F84A00E0-337F-4579-BC48-F9C1BA2A9837}"/>
                </a:ext>
              </a:extLst>
            </p:cNvPr>
            <p:cNvSpPr txBox="1"/>
            <p:nvPr/>
          </p:nvSpPr>
          <p:spPr>
            <a:xfrm>
              <a:off x="563813" y="3740823"/>
              <a:ext cx="566101" cy="276999"/>
            </a:xfrm>
            <a:prstGeom prst="rect">
              <a:avLst/>
            </a:prstGeom>
            <a:noFill/>
          </p:spPr>
          <p:txBody>
            <a:bodyPr wrap="square" rtlCol="0">
              <a:spAutoFit/>
            </a:bodyPr>
            <a:lstStyle/>
            <a:p>
              <a:pPr algn="ctr"/>
              <a:r>
                <a:rPr lang="en-US" sz="1200" b="1" dirty="0"/>
                <a:t>FMT</a:t>
              </a:r>
            </a:p>
          </p:txBody>
        </p:sp>
        <p:sp>
          <p:nvSpPr>
            <p:cNvPr id="66" name="Rectangle 65">
              <a:extLst>
                <a:ext uri="{FF2B5EF4-FFF2-40B4-BE49-F238E27FC236}">
                  <a16:creationId xmlns:a16="http://schemas.microsoft.com/office/drawing/2014/main" id="{86EEFD81-854D-4EA4-A1AA-AD6363178576}"/>
                </a:ext>
              </a:extLst>
            </p:cNvPr>
            <p:cNvSpPr/>
            <p:nvPr/>
          </p:nvSpPr>
          <p:spPr>
            <a:xfrm>
              <a:off x="42022" y="4530081"/>
              <a:ext cx="986626" cy="338554"/>
            </a:xfrm>
            <a:prstGeom prst="rect">
              <a:avLst/>
            </a:prstGeom>
          </p:spPr>
          <p:txBody>
            <a:bodyPr wrap="square">
              <a:spAutoFit/>
            </a:bodyPr>
            <a:lstStyle/>
            <a:p>
              <a:pPr algn="ctr"/>
              <a:r>
                <a:rPr lang="en-GB" sz="800" dirty="0"/>
                <a:t>WT</a:t>
              </a:r>
              <a:r>
                <a:rPr lang="en-GB" sz="800" baseline="30000" dirty="0"/>
                <a:t>FMT(</a:t>
              </a:r>
              <a:r>
                <a:rPr lang="en-GB" sz="800" i="1" baseline="30000" dirty="0"/>
                <a:t>Nlrp6</a:t>
              </a:r>
              <a:r>
                <a:rPr lang="en-GB" sz="800" baseline="30000" dirty="0"/>
                <a:t>–/– )</a:t>
              </a:r>
              <a:endParaRPr lang="en-US" sz="800" dirty="0"/>
            </a:p>
            <a:p>
              <a:pPr algn="ctr"/>
              <a:r>
                <a:rPr lang="en-GB" sz="800" baseline="30000" dirty="0"/>
                <a:t> </a:t>
              </a:r>
              <a:endParaRPr lang="en-US" sz="800" dirty="0"/>
            </a:p>
          </p:txBody>
        </p:sp>
        <p:sp>
          <p:nvSpPr>
            <p:cNvPr id="67" name="Rectangle 66">
              <a:extLst>
                <a:ext uri="{FF2B5EF4-FFF2-40B4-BE49-F238E27FC236}">
                  <a16:creationId xmlns:a16="http://schemas.microsoft.com/office/drawing/2014/main" id="{95C4F04B-98AA-4BDD-BF37-8E418F952AA6}"/>
                </a:ext>
              </a:extLst>
            </p:cNvPr>
            <p:cNvSpPr/>
            <p:nvPr/>
          </p:nvSpPr>
          <p:spPr>
            <a:xfrm>
              <a:off x="812449" y="4521829"/>
              <a:ext cx="1010213" cy="215444"/>
            </a:xfrm>
            <a:prstGeom prst="rect">
              <a:avLst/>
            </a:prstGeom>
          </p:spPr>
          <p:txBody>
            <a:bodyPr wrap="none">
              <a:spAutoFit/>
            </a:bodyPr>
            <a:lstStyle/>
            <a:p>
              <a:pPr algn="ctr"/>
              <a:r>
                <a:rPr lang="en-GB" sz="800" i="1" dirty="0"/>
                <a:t>Nlrp6</a:t>
              </a:r>
              <a:r>
                <a:rPr lang="en-GB" sz="800" baseline="30000" dirty="0"/>
                <a:t>–/–FMT(</a:t>
              </a:r>
              <a:r>
                <a:rPr lang="en-GB" sz="800" i="1" baseline="30000" dirty="0"/>
                <a:t>Nlrp6</a:t>
              </a:r>
              <a:r>
                <a:rPr lang="en-GB" sz="800" baseline="30000" dirty="0"/>
                <a:t>–/– ) </a:t>
              </a:r>
              <a:endParaRPr lang="en-US" sz="800" dirty="0"/>
            </a:p>
          </p:txBody>
        </p:sp>
        <p:sp>
          <p:nvSpPr>
            <p:cNvPr id="68" name="Rectangle 67">
              <a:extLst>
                <a:ext uri="{FF2B5EF4-FFF2-40B4-BE49-F238E27FC236}">
                  <a16:creationId xmlns:a16="http://schemas.microsoft.com/office/drawing/2014/main" id="{CBB058B3-F9B5-4C98-9F19-8E8B3C5E2D69}"/>
                </a:ext>
              </a:extLst>
            </p:cNvPr>
            <p:cNvSpPr/>
            <p:nvPr/>
          </p:nvSpPr>
          <p:spPr>
            <a:xfrm>
              <a:off x="1746439" y="4517803"/>
              <a:ext cx="808234" cy="215444"/>
            </a:xfrm>
            <a:prstGeom prst="rect">
              <a:avLst/>
            </a:prstGeom>
          </p:spPr>
          <p:txBody>
            <a:bodyPr wrap="none">
              <a:spAutoFit/>
            </a:bodyPr>
            <a:lstStyle/>
            <a:p>
              <a:pPr algn="ctr"/>
              <a:r>
                <a:rPr lang="en-GB" sz="800" dirty="0"/>
                <a:t>WT</a:t>
              </a:r>
              <a:r>
                <a:rPr lang="en-GB" sz="800" baseline="30000" dirty="0"/>
                <a:t>FMT(</a:t>
              </a:r>
              <a:r>
                <a:rPr lang="en-GB" sz="800" i="1" baseline="30000" dirty="0"/>
                <a:t>Nlrp6</a:t>
              </a:r>
              <a:r>
                <a:rPr lang="en-GB" sz="800" baseline="30000" dirty="0"/>
                <a:t>–/– )</a:t>
              </a:r>
              <a:endParaRPr lang="en-US" sz="800" dirty="0"/>
            </a:p>
          </p:txBody>
        </p:sp>
        <p:sp>
          <p:nvSpPr>
            <p:cNvPr id="71" name="TextBox 70">
              <a:extLst>
                <a:ext uri="{FF2B5EF4-FFF2-40B4-BE49-F238E27FC236}">
                  <a16:creationId xmlns:a16="http://schemas.microsoft.com/office/drawing/2014/main" id="{DA0C0A5B-8899-43F5-AD5A-E530E61BC742}"/>
                </a:ext>
              </a:extLst>
            </p:cNvPr>
            <p:cNvSpPr txBox="1"/>
            <p:nvPr/>
          </p:nvSpPr>
          <p:spPr>
            <a:xfrm>
              <a:off x="444635" y="4690556"/>
              <a:ext cx="842368" cy="246221"/>
            </a:xfrm>
            <a:prstGeom prst="rect">
              <a:avLst/>
            </a:prstGeom>
            <a:noFill/>
          </p:spPr>
          <p:txBody>
            <a:bodyPr wrap="square" rtlCol="0">
              <a:spAutoFit/>
            </a:bodyPr>
            <a:lstStyle/>
            <a:p>
              <a:pPr algn="ctr"/>
              <a:r>
                <a:rPr lang="en-US" sz="1000" b="1" dirty="0"/>
                <a:t>Control</a:t>
              </a:r>
            </a:p>
          </p:txBody>
        </p:sp>
        <p:cxnSp>
          <p:nvCxnSpPr>
            <p:cNvPr id="72" name="Straight Connector 71">
              <a:extLst>
                <a:ext uri="{FF2B5EF4-FFF2-40B4-BE49-F238E27FC236}">
                  <a16:creationId xmlns:a16="http://schemas.microsoft.com/office/drawing/2014/main" id="{C21046A0-F5F5-4D20-A1B4-BA2DF32F4038}"/>
                </a:ext>
              </a:extLst>
            </p:cNvPr>
            <p:cNvCxnSpPr>
              <a:cxnSpLocks/>
            </p:cNvCxnSpPr>
            <p:nvPr/>
          </p:nvCxnSpPr>
          <p:spPr>
            <a:xfrm>
              <a:off x="179512" y="4733247"/>
              <a:ext cx="151216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03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NLRP3 inflammasome activation in hepatocytes results in pyroptotic cell death, release of NLRP3 particles and liver fibrosis</a:t>
            </a:r>
          </a:p>
        </p:txBody>
      </p:sp>
      <p:sp>
        <p:nvSpPr>
          <p:cNvPr id="6" name="Text Placeholder 5">
            <a:extLst>
              <a:ext uri="{FF2B5EF4-FFF2-40B4-BE49-F238E27FC236}">
                <a16:creationId xmlns:a16="http://schemas.microsoft.com/office/drawing/2014/main" id="{323D452F-63F8-44F5-A120-C3682ECC37F9}"/>
              </a:ext>
            </a:extLst>
          </p:cNvPr>
          <p:cNvSpPr>
            <a:spLocks noGrp="1"/>
          </p:cNvSpPr>
          <p:nvPr>
            <p:ph type="body" sz="quarter" idx="10"/>
          </p:nvPr>
        </p:nvSpPr>
        <p:spPr/>
        <p:txBody>
          <a:bodyPr/>
          <a:lstStyle/>
          <a:p>
            <a:r>
              <a:rPr lang="en-US" dirty="0"/>
              <a:t>Schuster S, et al. ILC 2018, </a:t>
            </a:r>
            <a:r>
              <a:rPr lang="en-GB" dirty="0"/>
              <a:t>PS-056</a:t>
            </a:r>
            <a:endParaRPr lang="en-US" dirty="0"/>
          </a:p>
        </p:txBody>
      </p:sp>
      <p:pic>
        <p:nvPicPr>
          <p:cNvPr id="1034" name="Picture 10"/>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71275" y="2568028"/>
            <a:ext cx="3353471" cy="172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21" r="35007"/>
          <a:stretch/>
        </p:blipFill>
        <p:spPr bwMode="auto">
          <a:xfrm>
            <a:off x="4072891" y="1409628"/>
            <a:ext cx="2311937" cy="117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51484" y="1131166"/>
            <a:ext cx="3384680"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j-lt"/>
                <a:ea typeface="+mn-ea"/>
                <a:cs typeface="+mn-cs"/>
              </a:rPr>
              <a:t>Hypothesis: </a:t>
            </a:r>
            <a:r>
              <a:rPr kumimoji="0" lang="en-US" altLang="de-DE" sz="1200" b="0" i="0" u="none" strike="noStrike" kern="1200" cap="none" spc="0" normalizeH="0" baseline="0" noProof="0" dirty="0">
                <a:ln>
                  <a:noFill/>
                </a:ln>
                <a:solidFill>
                  <a:prstClr val="black"/>
                </a:solidFill>
                <a:effectLst/>
                <a:uLnTx/>
                <a:uFillTx/>
                <a:latin typeface="+mj-lt"/>
                <a:ea typeface="+mn-ea"/>
                <a:cs typeface="+mn-cs"/>
              </a:rPr>
              <a:t>NLRP3 activation in hepatocytes leads to pyroptotic cell death, and release of NLRP3 inflammasomes that is sufficient to induce hepatic stellate cell (HSC) activation and liver fibrosis </a:t>
            </a:r>
            <a:r>
              <a:rPr kumimoji="0" lang="en-US" altLang="de-DE" sz="1200" b="0" i="1" u="none" strike="noStrike" kern="1200" cap="none" spc="0" normalizeH="0" baseline="0" noProof="0" dirty="0">
                <a:ln>
                  <a:noFill/>
                </a:ln>
                <a:solidFill>
                  <a:prstClr val="black"/>
                </a:solidFill>
                <a:effectLst/>
                <a:uLnTx/>
                <a:uFillTx/>
                <a:latin typeface="+mj-lt"/>
                <a:ea typeface="+mn-ea"/>
                <a:cs typeface="+mn-cs"/>
              </a:rPr>
              <a:t>in</a:t>
            </a:r>
            <a:r>
              <a:rPr kumimoji="0" lang="en-US" altLang="de-DE" sz="1200" b="0" i="1" u="none" strike="noStrike" kern="1200" cap="none" spc="0" normalizeH="0" baseline="0" noProof="0" dirty="0">
                <a:ln>
                  <a:noFill/>
                </a:ln>
                <a:solidFill>
                  <a:srgbClr val="FFFFFF"/>
                </a:solidFill>
                <a:effectLst/>
                <a:uLnTx/>
                <a:uFillTx/>
                <a:latin typeface="+mj-lt"/>
                <a:ea typeface="+mn-ea"/>
                <a:cs typeface="+mn-cs"/>
              </a:rPr>
              <a:t>-</a:t>
            </a:r>
            <a:r>
              <a:rPr kumimoji="0" lang="en-US" altLang="de-DE" sz="1200" b="0" i="1" u="none" strike="noStrike" kern="1200" cap="none" spc="0" normalizeH="0" baseline="0" noProof="0" dirty="0">
                <a:ln>
                  <a:noFill/>
                </a:ln>
                <a:solidFill>
                  <a:prstClr val="black"/>
                </a:solidFill>
                <a:effectLst/>
                <a:uLnTx/>
                <a:uFillTx/>
                <a:latin typeface="+mj-lt"/>
                <a:ea typeface="+mn-ea"/>
                <a:cs typeface="+mn-cs"/>
              </a:rPr>
              <a:t>vivo</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de-DE" sz="1200" b="0" i="0" u="none" strike="noStrike" kern="1200" cap="none" spc="0" normalizeH="0" baseline="0" noProof="0" dirty="0">
              <a:ln>
                <a:noFill/>
              </a:ln>
              <a:solidFill>
                <a:prstClr val="black"/>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de-DE" sz="1200" b="1" i="0" u="none" strike="noStrike" kern="1200" cap="none" spc="0" normalizeH="0" baseline="0" noProof="0" dirty="0">
                <a:ln>
                  <a:noFill/>
                </a:ln>
                <a:solidFill>
                  <a:prstClr val="black"/>
                </a:solidFill>
                <a:effectLst/>
                <a:uLnTx/>
                <a:uFillTx/>
                <a:latin typeface="+mj-lt"/>
                <a:ea typeface="+mn-ea"/>
                <a:cs typeface="+mn-cs"/>
              </a:rPr>
              <a:t>Methods</a:t>
            </a:r>
          </a:p>
        </p:txBody>
      </p:sp>
      <p:sp>
        <p:nvSpPr>
          <p:cNvPr id="13" name="Textfeld 12"/>
          <p:cNvSpPr txBox="1"/>
          <p:nvPr/>
        </p:nvSpPr>
        <p:spPr>
          <a:xfrm>
            <a:off x="148745" y="4474991"/>
            <a:ext cx="3343135" cy="201593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j-lt"/>
                <a:ea typeface="+mn-ea"/>
                <a:cs typeface="+mn-cs"/>
              </a:rPr>
              <a:t>Conclusions </a:t>
            </a:r>
            <a:endParaRPr kumimoji="0" lang="en-GB" sz="1200" i="0" u="none" strike="noStrike" kern="1200" cap="none" spc="0" normalizeH="0" baseline="0" noProof="0" dirty="0">
              <a:ln>
                <a:noFill/>
              </a:ln>
              <a:solidFill>
                <a:prstClr val="black"/>
              </a:solidFill>
              <a:effectLst/>
              <a:uLnTx/>
              <a:uFillTx/>
              <a:latin typeface="+mj-l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mj-lt"/>
              </a:rPr>
              <a:t>I</a:t>
            </a:r>
            <a:r>
              <a:rPr kumimoji="0" lang="en-GB" sz="1200" i="0" u="none" strike="noStrike" kern="1200" cap="none" spc="0" normalizeH="0" baseline="0" noProof="0" dirty="0" err="1">
                <a:ln>
                  <a:noFill/>
                </a:ln>
                <a:solidFill>
                  <a:prstClr val="black"/>
                </a:solidFill>
                <a:effectLst/>
                <a:uLnTx/>
                <a:uFillTx/>
                <a:latin typeface="+mj-lt"/>
                <a:ea typeface="+mn-ea"/>
                <a:cs typeface="+mn-cs"/>
              </a:rPr>
              <a:t>nflammasome</a:t>
            </a:r>
            <a:r>
              <a:rPr kumimoji="0" lang="en-GB" sz="1200" i="0" u="none" strike="noStrike" kern="1200" cap="none" spc="0" normalizeH="0" baseline="0" noProof="0" dirty="0">
                <a:ln>
                  <a:noFill/>
                </a:ln>
                <a:solidFill>
                  <a:prstClr val="black"/>
                </a:solidFill>
                <a:effectLst/>
                <a:uLnTx/>
                <a:uFillTx/>
                <a:latin typeface="+mj-lt"/>
                <a:ea typeface="+mn-ea"/>
                <a:cs typeface="+mn-cs"/>
              </a:rPr>
              <a:t> activation in hepatocytes induces caspase-1-dependent </a:t>
            </a:r>
            <a:r>
              <a:rPr kumimoji="0" lang="en-GB" sz="1200" i="0" u="none" strike="noStrike" kern="1200" cap="none" spc="0" normalizeH="0" baseline="0" noProof="0" dirty="0" err="1">
                <a:ln>
                  <a:noFill/>
                </a:ln>
                <a:solidFill>
                  <a:prstClr val="black"/>
                </a:solidFill>
                <a:effectLst/>
                <a:uLnTx/>
                <a:uFillTx/>
                <a:latin typeface="+mj-lt"/>
                <a:ea typeface="+mn-ea"/>
                <a:cs typeface="+mn-cs"/>
              </a:rPr>
              <a:t>pyroptosis</a:t>
            </a:r>
            <a:r>
              <a:rPr kumimoji="0" lang="en-GB" sz="1200" i="0" u="none" strike="noStrike" kern="1200" cap="none" spc="0" normalizeH="0" baseline="0" noProof="0" dirty="0">
                <a:ln>
                  <a:noFill/>
                </a:ln>
                <a:solidFill>
                  <a:prstClr val="black"/>
                </a:solidFill>
                <a:effectLst/>
                <a:uLnTx/>
                <a:uFillTx/>
                <a:latin typeface="+mj-lt"/>
                <a:ea typeface="+mn-ea"/>
                <a:cs typeface="+mn-cs"/>
              </a:rPr>
              <a:t> and release of NLRP3 inflammasome particles that are engulfed by HSCs</a:t>
            </a:r>
          </a:p>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prstClr val="black"/>
                </a:solidFill>
                <a:effectLst/>
                <a:uLnTx/>
                <a:uFillTx/>
                <a:latin typeface="+mj-lt"/>
                <a:ea typeface="+mn-ea"/>
                <a:cs typeface="+mn-cs"/>
              </a:rPr>
              <a:t>Hepatocyte-specific NLRP3 mutant mice showed HSC activation and liver fibrosis, demonstrating a novel crosstalk between hepatocytes and HSC to propagate liver injury and liver fibrosis development</a:t>
            </a:r>
            <a:endParaRPr kumimoji="0" lang="en-US" altLang="de-DE" sz="1200" i="0" u="none" strike="noStrike" kern="1200" cap="none" spc="0" normalizeH="0" baseline="0" noProof="0" dirty="0">
              <a:ln>
                <a:noFill/>
              </a:ln>
              <a:solidFill>
                <a:prstClr val="black"/>
              </a:solidFill>
              <a:effectLst/>
              <a:uLnTx/>
              <a:uFillTx/>
              <a:latin typeface="+mj-lt"/>
              <a:ea typeface="+mn-ea"/>
              <a:cs typeface="+mn-cs"/>
            </a:endParaRPr>
          </a:p>
        </p:txBody>
      </p:sp>
      <p:sp>
        <p:nvSpPr>
          <p:cNvPr id="5" name="Textfeld 4"/>
          <p:cNvSpPr txBox="1"/>
          <p:nvPr/>
        </p:nvSpPr>
        <p:spPr>
          <a:xfrm>
            <a:off x="3630567" y="1020887"/>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2"/>
                </a:solidFill>
                <a:effectLst/>
                <a:uLnTx/>
                <a:uFillTx/>
                <a:latin typeface="Arial" panose="020B0604020202020204"/>
                <a:ea typeface="+mn-ea"/>
                <a:cs typeface="+mn-cs"/>
              </a:rPr>
              <a:t>1.</a:t>
            </a:r>
          </a:p>
        </p:txBody>
      </p:sp>
      <p:sp>
        <p:nvSpPr>
          <p:cNvPr id="7" name="Textfeld 6"/>
          <p:cNvSpPr txBox="1"/>
          <p:nvPr/>
        </p:nvSpPr>
        <p:spPr>
          <a:xfrm>
            <a:off x="7344167" y="1103794"/>
            <a:ext cx="10647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strike="noStrike" kern="1200" cap="none" spc="0" normalizeH="0" baseline="0" noProof="0" dirty="0">
                <a:ln>
                  <a:noFill/>
                </a:ln>
                <a:solidFill>
                  <a:prstClr val="black"/>
                </a:solidFill>
                <a:effectLst/>
                <a:uLnTx/>
                <a:uFillTx/>
                <a:ea typeface="+mn-ea"/>
                <a:cs typeface="+mn-cs"/>
              </a:rPr>
              <a:t>HepG2 </a:t>
            </a:r>
            <a:r>
              <a:rPr kumimoji="0" lang="de-DE" sz="1200" b="1" i="0" strike="noStrike" kern="1200" cap="none" spc="0" normalizeH="0" baseline="0" noProof="0" dirty="0" err="1">
                <a:ln>
                  <a:noFill/>
                </a:ln>
                <a:solidFill>
                  <a:prstClr val="black"/>
                </a:solidFill>
                <a:effectLst/>
                <a:uLnTx/>
                <a:uFillTx/>
                <a:ea typeface="+mn-ea"/>
                <a:cs typeface="+mn-cs"/>
              </a:rPr>
              <a:t>cells</a:t>
            </a:r>
            <a:endParaRPr kumimoji="0" lang="de-DE" sz="1200" b="1" i="0" strike="noStrike" kern="1200" cap="none" spc="0" normalizeH="0" baseline="0" noProof="0" dirty="0">
              <a:ln>
                <a:noFill/>
              </a:ln>
              <a:solidFill>
                <a:prstClr val="black"/>
              </a:solidFill>
              <a:effectLst/>
              <a:uLnTx/>
              <a:uFillTx/>
              <a:ea typeface="+mn-ea"/>
              <a:cs typeface="+mn-cs"/>
            </a:endParaRPr>
          </a:p>
        </p:txBody>
      </p:sp>
      <p:sp>
        <p:nvSpPr>
          <p:cNvPr id="16" name="Textfeld 15"/>
          <p:cNvSpPr txBox="1"/>
          <p:nvPr/>
        </p:nvSpPr>
        <p:spPr>
          <a:xfrm>
            <a:off x="3989680" y="1082230"/>
            <a:ext cx="23118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strike="noStrike" kern="1200" cap="none" spc="0" normalizeH="0" baseline="0" noProof="0" dirty="0" err="1">
                <a:ln>
                  <a:noFill/>
                </a:ln>
                <a:solidFill>
                  <a:prstClr val="black"/>
                </a:solidFill>
                <a:effectLst/>
                <a:uLnTx/>
                <a:uFillTx/>
                <a:latin typeface="+mj-lt"/>
                <a:ea typeface="+mn-ea"/>
                <a:cs typeface="+mn-cs"/>
              </a:rPr>
              <a:t>Isolated</a:t>
            </a:r>
            <a:r>
              <a:rPr kumimoji="0" lang="de-DE" sz="1200" b="1" i="0" strike="noStrike" kern="1200" cap="none" spc="0" normalizeH="0" baseline="0" noProof="0" dirty="0">
                <a:ln>
                  <a:noFill/>
                </a:ln>
                <a:solidFill>
                  <a:prstClr val="black"/>
                </a:solidFill>
                <a:effectLst/>
                <a:uLnTx/>
                <a:uFillTx/>
                <a:latin typeface="+mj-lt"/>
                <a:ea typeface="+mn-ea"/>
                <a:cs typeface="+mn-cs"/>
              </a:rPr>
              <a:t> </a:t>
            </a:r>
            <a:r>
              <a:rPr kumimoji="0" lang="de-DE" sz="1200" b="1" i="0" strike="noStrike" kern="1200" cap="none" spc="0" normalizeH="0" baseline="0" noProof="0" dirty="0" err="1">
                <a:ln>
                  <a:noFill/>
                </a:ln>
                <a:solidFill>
                  <a:prstClr val="black"/>
                </a:solidFill>
                <a:effectLst/>
                <a:uLnTx/>
                <a:uFillTx/>
                <a:latin typeface="+mj-lt"/>
                <a:ea typeface="+mn-ea"/>
                <a:cs typeface="+mn-cs"/>
              </a:rPr>
              <a:t>primary</a:t>
            </a:r>
            <a:r>
              <a:rPr kumimoji="0" lang="de-DE" sz="1200" b="1" i="0" strike="noStrike" kern="1200" cap="none" spc="0" normalizeH="0" baseline="0" noProof="0" dirty="0">
                <a:ln>
                  <a:noFill/>
                </a:ln>
                <a:solidFill>
                  <a:prstClr val="black"/>
                </a:solidFill>
                <a:effectLst/>
                <a:uLnTx/>
                <a:uFillTx/>
                <a:latin typeface="+mj-lt"/>
                <a:ea typeface="+mn-ea"/>
                <a:cs typeface="+mn-cs"/>
              </a:rPr>
              <a:t> </a:t>
            </a:r>
            <a:r>
              <a:rPr kumimoji="0" lang="de-DE" sz="1200" b="1" i="0" strike="noStrike" kern="1200" cap="none" spc="0" normalizeH="0" baseline="0" noProof="0" dirty="0" err="1">
                <a:ln>
                  <a:noFill/>
                </a:ln>
                <a:solidFill>
                  <a:prstClr val="black"/>
                </a:solidFill>
                <a:effectLst/>
                <a:uLnTx/>
                <a:uFillTx/>
                <a:latin typeface="+mj-lt"/>
                <a:ea typeface="+mn-ea"/>
                <a:cs typeface="+mn-cs"/>
              </a:rPr>
              <a:t>hepatocytes</a:t>
            </a:r>
            <a:endParaRPr kumimoji="0" lang="de-DE" sz="1200" b="1" i="0" strike="noStrike" kern="1200" cap="none" spc="0" normalizeH="0" baseline="0" noProof="0" dirty="0">
              <a:ln>
                <a:noFill/>
              </a:ln>
              <a:solidFill>
                <a:prstClr val="black"/>
              </a:solidFill>
              <a:effectLst/>
              <a:uLnTx/>
              <a:uFillTx/>
              <a:latin typeface="+mj-lt"/>
              <a:ea typeface="+mn-ea"/>
              <a:cs typeface="+mn-cs"/>
            </a:endParaRPr>
          </a:p>
        </p:txBody>
      </p:sp>
      <p:grpSp>
        <p:nvGrpSpPr>
          <p:cNvPr id="10" name="Group 9">
            <a:extLst>
              <a:ext uri="{FF2B5EF4-FFF2-40B4-BE49-F238E27FC236}">
                <a16:creationId xmlns:a16="http://schemas.microsoft.com/office/drawing/2014/main" id="{6215D541-8F44-4805-9B72-E6E8DCA714B1}"/>
              </a:ext>
            </a:extLst>
          </p:cNvPr>
          <p:cNvGrpSpPr/>
          <p:nvPr/>
        </p:nvGrpSpPr>
        <p:grpSpPr>
          <a:xfrm>
            <a:off x="3634569" y="3000471"/>
            <a:ext cx="2750259" cy="1535310"/>
            <a:chOff x="4249307" y="2909239"/>
            <a:chExt cx="2978042" cy="1662468"/>
          </a:xfrm>
        </p:grpSpPr>
        <p:pic>
          <p:nvPicPr>
            <p:cNvPr id="25"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086" t="76618" r="21033"/>
            <a:stretch/>
          </p:blipFill>
          <p:spPr bwMode="auto">
            <a:xfrm>
              <a:off x="4287258" y="3566904"/>
              <a:ext cx="551528" cy="49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188"/>
            <a:stretch/>
          </p:blipFill>
          <p:spPr bwMode="auto">
            <a:xfrm>
              <a:off x="4849693" y="3384942"/>
              <a:ext cx="2377656" cy="118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4249307" y="2909239"/>
              <a:ext cx="498382" cy="399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2"/>
                  </a:solidFill>
                  <a:effectLst/>
                  <a:uLnTx/>
                  <a:uFillTx/>
                  <a:latin typeface="Arial" panose="020B0604020202020204"/>
                  <a:ea typeface="+mn-ea"/>
                  <a:cs typeface="+mn-cs"/>
                </a:rPr>
                <a:t>2.</a:t>
              </a:r>
            </a:p>
          </p:txBody>
        </p:sp>
        <p:sp>
          <p:nvSpPr>
            <p:cNvPr id="19" name="Textfeld 18"/>
            <p:cNvSpPr txBox="1"/>
            <p:nvPr/>
          </p:nvSpPr>
          <p:spPr>
            <a:xfrm>
              <a:off x="4622330" y="2927271"/>
              <a:ext cx="2296739" cy="4999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strike="noStrike" kern="1200" cap="none" spc="0" normalizeH="0" baseline="0" noProof="0" dirty="0">
                  <a:ln>
                    <a:noFill/>
                  </a:ln>
                  <a:solidFill>
                    <a:prstClr val="black"/>
                  </a:solidFill>
                  <a:effectLst/>
                  <a:uLnTx/>
                  <a:uFillTx/>
                  <a:latin typeface="+mj-lt"/>
                  <a:ea typeface="+mn-ea"/>
                  <a:cs typeface="+mn-cs"/>
                </a:rPr>
                <a:t>LX2 cells stimulated with NLRP3 particles</a:t>
              </a:r>
            </a:p>
          </p:txBody>
        </p:sp>
      </p:grpSp>
      <p:pic>
        <p:nvPicPr>
          <p:cNvPr id="24"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6842" t="3840" r="6623" b="73883"/>
          <a:stretch/>
        </p:blipFill>
        <p:spPr bwMode="auto">
          <a:xfrm>
            <a:off x="6799321" y="1110360"/>
            <a:ext cx="5020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8268" y="1477732"/>
            <a:ext cx="460263" cy="59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D5FD281A-FFC7-4E31-9AD8-38B6F13F9F0D}"/>
              </a:ext>
            </a:extLst>
          </p:cNvPr>
          <p:cNvGrpSpPr/>
          <p:nvPr/>
        </p:nvGrpSpPr>
        <p:grpSpPr>
          <a:xfrm>
            <a:off x="3623629" y="4663329"/>
            <a:ext cx="2772244" cy="1270377"/>
            <a:chOff x="4249307" y="4620346"/>
            <a:chExt cx="2772244" cy="1270377"/>
          </a:xfrm>
        </p:grpSpPr>
        <p:pic>
          <p:nvPicPr>
            <p:cNvPr id="2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0544" y="5208784"/>
              <a:ext cx="460263" cy="59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169" r="26009"/>
            <a:stretch/>
          </p:blipFill>
          <p:spPr bwMode="auto">
            <a:xfrm>
              <a:off x="4825756" y="5192824"/>
              <a:ext cx="2195795" cy="69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p:nvPr/>
          </p:nvSpPr>
          <p:spPr>
            <a:xfrm>
              <a:off x="4249307" y="4698157"/>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chemeClr val="tx2"/>
                  </a:solidFill>
                  <a:effectLst/>
                  <a:uLnTx/>
                  <a:uFillTx/>
                  <a:latin typeface="Arial" panose="020B0604020202020204"/>
                  <a:ea typeface="+mn-ea"/>
                  <a:cs typeface="+mn-cs"/>
                </a:rPr>
                <a:t>3.</a:t>
              </a:r>
            </a:p>
          </p:txBody>
        </p:sp>
        <p:sp>
          <p:nvSpPr>
            <p:cNvPr id="8" name="Rechteck 7"/>
            <p:cNvSpPr/>
            <p:nvPr/>
          </p:nvSpPr>
          <p:spPr>
            <a:xfrm>
              <a:off x="5107031" y="4620346"/>
              <a:ext cx="617097" cy="29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feld 20"/>
            <p:cNvSpPr txBox="1"/>
            <p:nvPr/>
          </p:nvSpPr>
          <p:spPr>
            <a:xfrm>
              <a:off x="4539378" y="4733372"/>
              <a:ext cx="23471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strike="noStrike" kern="1200" cap="none" spc="0" normalizeH="0" baseline="0" noProof="0" dirty="0">
                  <a:ln>
                    <a:noFill/>
                  </a:ln>
                  <a:solidFill>
                    <a:prstClr val="black"/>
                  </a:solidFill>
                  <a:effectLst/>
                  <a:uLnTx/>
                  <a:uFillTx/>
                  <a:latin typeface="+mj-lt"/>
                  <a:ea typeface="+mn-ea"/>
                  <a:cs typeface="+mn-cs"/>
                </a:rPr>
                <a:t>Livers of hepatocyte-specific </a:t>
              </a:r>
              <a:br>
                <a:rPr kumimoji="0" lang="de-DE" sz="1200" b="1" strike="noStrike" kern="1200" cap="none" spc="0" normalizeH="0" baseline="0" noProof="0" dirty="0">
                  <a:ln>
                    <a:noFill/>
                  </a:ln>
                  <a:solidFill>
                    <a:prstClr val="black"/>
                  </a:solidFill>
                  <a:effectLst/>
                  <a:uLnTx/>
                  <a:uFillTx/>
                  <a:latin typeface="+mj-lt"/>
                  <a:ea typeface="+mn-ea"/>
                  <a:cs typeface="+mn-cs"/>
                </a:rPr>
              </a:br>
              <a:r>
                <a:rPr kumimoji="0" lang="de-DE" sz="1200" b="1" i="1" strike="noStrike" kern="1200" cap="none" spc="0" normalizeH="0" baseline="0" noProof="0" dirty="0">
                  <a:ln>
                    <a:noFill/>
                  </a:ln>
                  <a:solidFill>
                    <a:prstClr val="black"/>
                  </a:solidFill>
                  <a:effectLst/>
                  <a:uLnTx/>
                  <a:uFillTx/>
                  <a:latin typeface="+mj-lt"/>
                  <a:ea typeface="+mn-ea"/>
                  <a:cs typeface="+mn-cs"/>
                </a:rPr>
                <a:t>NLRP3</a:t>
              </a:r>
              <a:r>
                <a:rPr kumimoji="0" lang="de-DE" sz="1200" b="1" i="1" strike="noStrike" kern="1200" cap="none" spc="0" normalizeH="0" baseline="30000" noProof="0" dirty="0">
                  <a:ln>
                    <a:noFill/>
                  </a:ln>
                  <a:solidFill>
                    <a:prstClr val="black"/>
                  </a:solidFill>
                  <a:effectLst/>
                  <a:uLnTx/>
                  <a:uFillTx/>
                  <a:latin typeface="+mj-lt"/>
                  <a:ea typeface="+mn-ea"/>
                  <a:cs typeface="+mn-cs"/>
                </a:rPr>
                <a:t>KI</a:t>
              </a:r>
              <a:r>
                <a:rPr kumimoji="0" lang="de-DE" sz="1200" b="1" i="1" strike="noStrike" kern="1200" cap="none" spc="0" normalizeH="0" baseline="0" noProof="0" dirty="0">
                  <a:ln>
                    <a:noFill/>
                  </a:ln>
                  <a:solidFill>
                    <a:prstClr val="black"/>
                  </a:solidFill>
                  <a:effectLst/>
                  <a:uLnTx/>
                  <a:uFillTx/>
                  <a:latin typeface="+mj-lt"/>
                  <a:ea typeface="+mn-ea"/>
                  <a:cs typeface="+mn-cs"/>
                </a:rPr>
                <a:t> </a:t>
              </a:r>
              <a:r>
                <a:rPr kumimoji="0" lang="de-DE" sz="1200" b="1" strike="noStrike" kern="1200" cap="none" spc="0" normalizeH="0" baseline="0" noProof="0" dirty="0">
                  <a:ln>
                    <a:noFill/>
                  </a:ln>
                  <a:solidFill>
                    <a:prstClr val="black"/>
                  </a:solidFill>
                  <a:effectLst/>
                  <a:uLnTx/>
                  <a:uFillTx/>
                  <a:latin typeface="+mj-lt"/>
                  <a:ea typeface="+mn-ea"/>
                  <a:cs typeface="+mn-cs"/>
                </a:rPr>
                <a:t>CreA mice</a:t>
              </a:r>
            </a:p>
          </p:txBody>
        </p:sp>
      </p:grpSp>
      <p:grpSp>
        <p:nvGrpSpPr>
          <p:cNvPr id="3" name="Group 2">
            <a:extLst>
              <a:ext uri="{FF2B5EF4-FFF2-40B4-BE49-F238E27FC236}">
                <a16:creationId xmlns:a16="http://schemas.microsoft.com/office/drawing/2014/main" id="{E9339EA7-11F0-4AB8-A5A9-7FB48E8DB070}"/>
              </a:ext>
            </a:extLst>
          </p:cNvPr>
          <p:cNvGrpSpPr/>
          <p:nvPr/>
        </p:nvGrpSpPr>
        <p:grpSpPr>
          <a:xfrm>
            <a:off x="6832424" y="1431476"/>
            <a:ext cx="2106540" cy="1373988"/>
            <a:chOff x="6832424" y="1431476"/>
            <a:chExt cx="2106540" cy="1373988"/>
          </a:xfrm>
        </p:grpSpPr>
        <p:graphicFrame>
          <p:nvGraphicFramePr>
            <p:cNvPr id="29" name="Content Placeholder 6">
              <a:extLst>
                <a:ext uri="{FF2B5EF4-FFF2-40B4-BE49-F238E27FC236}">
                  <a16:creationId xmlns:a16="http://schemas.microsoft.com/office/drawing/2014/main" id="{CB09894C-1A6F-4385-89C5-4F4C62A958A6}"/>
                </a:ext>
              </a:extLst>
            </p:cNvPr>
            <p:cNvGraphicFramePr>
              <a:graphicFrameLocks/>
            </p:cNvGraphicFramePr>
            <p:nvPr>
              <p:extLst>
                <p:ext uri="{D42A27DB-BD31-4B8C-83A1-F6EECF244321}">
                  <p14:modId xmlns:p14="http://schemas.microsoft.com/office/powerpoint/2010/main" val="1232975854"/>
                </p:ext>
              </p:extLst>
            </p:nvPr>
          </p:nvGraphicFramePr>
          <p:xfrm>
            <a:off x="6832424" y="1431476"/>
            <a:ext cx="2106540" cy="1373988"/>
          </p:xfrm>
          <a:graphic>
            <a:graphicData uri="http://schemas.openxmlformats.org/drawingml/2006/chart">
              <c:chart xmlns:c="http://schemas.openxmlformats.org/drawingml/2006/chart" xmlns:r="http://schemas.openxmlformats.org/officeDocument/2006/relationships" r:id="rId10"/>
            </a:graphicData>
          </a:graphic>
        </p:graphicFrame>
        <p:grpSp>
          <p:nvGrpSpPr>
            <p:cNvPr id="23" name="Group 22">
              <a:extLst>
                <a:ext uri="{FF2B5EF4-FFF2-40B4-BE49-F238E27FC236}">
                  <a16:creationId xmlns:a16="http://schemas.microsoft.com/office/drawing/2014/main" id="{6615DDCE-B581-4D49-A3D5-36B8E3084929}"/>
                </a:ext>
              </a:extLst>
            </p:cNvPr>
            <p:cNvGrpSpPr/>
            <p:nvPr/>
          </p:nvGrpSpPr>
          <p:grpSpPr>
            <a:xfrm>
              <a:off x="7200158" y="2281151"/>
              <a:ext cx="67776" cy="17118"/>
              <a:chOff x="7020272" y="2399061"/>
              <a:chExt cx="72008" cy="72008"/>
            </a:xfrm>
          </p:grpSpPr>
          <p:cxnSp>
            <p:nvCxnSpPr>
              <p:cNvPr id="14" name="Straight Connector 13">
                <a:extLst>
                  <a:ext uri="{FF2B5EF4-FFF2-40B4-BE49-F238E27FC236}">
                    <a16:creationId xmlns:a16="http://schemas.microsoft.com/office/drawing/2014/main" id="{72A07407-7938-4AF3-8307-3EDE93009973}"/>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16014E-2825-4FD1-A398-9CF4ED8CFD0B}"/>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9174372F-5750-4AD0-91C7-68FEF3E34CF6}"/>
                </a:ext>
              </a:extLst>
            </p:cNvPr>
            <p:cNvGrpSpPr/>
            <p:nvPr/>
          </p:nvGrpSpPr>
          <p:grpSpPr>
            <a:xfrm>
              <a:off x="8298042" y="2044850"/>
              <a:ext cx="67776" cy="34237"/>
              <a:chOff x="7020272" y="2399061"/>
              <a:chExt cx="72008" cy="72008"/>
            </a:xfrm>
          </p:grpSpPr>
          <p:cxnSp>
            <p:nvCxnSpPr>
              <p:cNvPr id="36" name="Straight Connector 35">
                <a:extLst>
                  <a:ext uri="{FF2B5EF4-FFF2-40B4-BE49-F238E27FC236}">
                    <a16:creationId xmlns:a16="http://schemas.microsoft.com/office/drawing/2014/main" id="{D6B78C2B-CC64-495F-8EA7-170ACA3D237C}"/>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E6F405-0744-49F8-B8ED-0859D141249E}"/>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41F73DE-0B86-4407-A843-920CF38CF043}"/>
                </a:ext>
              </a:extLst>
            </p:cNvPr>
            <p:cNvGrpSpPr/>
            <p:nvPr/>
          </p:nvGrpSpPr>
          <p:grpSpPr>
            <a:xfrm>
              <a:off x="8539344" y="1897298"/>
              <a:ext cx="67776" cy="43480"/>
              <a:chOff x="7020272" y="2399061"/>
              <a:chExt cx="72008" cy="72008"/>
            </a:xfrm>
          </p:grpSpPr>
          <p:cxnSp>
            <p:nvCxnSpPr>
              <p:cNvPr id="39" name="Straight Connector 38">
                <a:extLst>
                  <a:ext uri="{FF2B5EF4-FFF2-40B4-BE49-F238E27FC236}">
                    <a16:creationId xmlns:a16="http://schemas.microsoft.com/office/drawing/2014/main" id="{231BB42E-7052-418E-8557-4C5114352FBC}"/>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ECAF79-6719-4813-AB23-80DADFA9D67E}"/>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C5E29EA-EDCA-42E7-9145-F429F3685B90}"/>
                </a:ext>
              </a:extLst>
            </p:cNvPr>
            <p:cNvGrpSpPr/>
            <p:nvPr/>
          </p:nvGrpSpPr>
          <p:grpSpPr>
            <a:xfrm>
              <a:off x="8746665" y="2111305"/>
              <a:ext cx="67776" cy="17118"/>
              <a:chOff x="7020272" y="2399061"/>
              <a:chExt cx="72008" cy="72008"/>
            </a:xfrm>
          </p:grpSpPr>
          <p:cxnSp>
            <p:nvCxnSpPr>
              <p:cNvPr id="42" name="Straight Connector 41">
                <a:extLst>
                  <a:ext uri="{FF2B5EF4-FFF2-40B4-BE49-F238E27FC236}">
                    <a16:creationId xmlns:a16="http://schemas.microsoft.com/office/drawing/2014/main" id="{6EA93FB6-A928-4F9E-AF68-AB0311476BB9}"/>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6E8F18-543C-4A04-AD5D-1A2AC1DA84AD}"/>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9328249F-54C2-4297-803A-451DC29FB1EC}"/>
                </a:ext>
              </a:extLst>
            </p:cNvPr>
            <p:cNvGrpSpPr/>
            <p:nvPr/>
          </p:nvGrpSpPr>
          <p:grpSpPr>
            <a:xfrm>
              <a:off x="7654024" y="2266431"/>
              <a:ext cx="67776" cy="17118"/>
              <a:chOff x="7020272" y="2399061"/>
              <a:chExt cx="72008" cy="72008"/>
            </a:xfrm>
          </p:grpSpPr>
          <p:cxnSp>
            <p:nvCxnSpPr>
              <p:cNvPr id="45" name="Straight Connector 44">
                <a:extLst>
                  <a:ext uri="{FF2B5EF4-FFF2-40B4-BE49-F238E27FC236}">
                    <a16:creationId xmlns:a16="http://schemas.microsoft.com/office/drawing/2014/main" id="{BBB42EA0-371A-45F6-A3FF-69BEF0B3CBA1}"/>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A5966F-38F3-436E-92C9-91C060F0C46D}"/>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F57C723-0199-44F8-BDF3-39914DAAC88F}"/>
                </a:ext>
              </a:extLst>
            </p:cNvPr>
            <p:cNvGrpSpPr/>
            <p:nvPr/>
          </p:nvGrpSpPr>
          <p:grpSpPr>
            <a:xfrm>
              <a:off x="7853500" y="2218874"/>
              <a:ext cx="67776" cy="17118"/>
              <a:chOff x="7020272" y="2399061"/>
              <a:chExt cx="72008" cy="72008"/>
            </a:xfrm>
          </p:grpSpPr>
          <p:cxnSp>
            <p:nvCxnSpPr>
              <p:cNvPr id="49" name="Straight Connector 48">
                <a:extLst>
                  <a:ext uri="{FF2B5EF4-FFF2-40B4-BE49-F238E27FC236}">
                    <a16:creationId xmlns:a16="http://schemas.microsoft.com/office/drawing/2014/main" id="{1696D753-655B-4DBD-89E1-567045B47A4A}"/>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54999F-2E2D-43EF-8767-3BE696D0E9AD}"/>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8B63DAB-EEC6-4D18-9B47-2BB96CBE52DF}"/>
                </a:ext>
              </a:extLst>
            </p:cNvPr>
            <p:cNvGrpSpPr/>
            <p:nvPr/>
          </p:nvGrpSpPr>
          <p:grpSpPr>
            <a:xfrm>
              <a:off x="8092962" y="1749318"/>
              <a:ext cx="67776" cy="43480"/>
              <a:chOff x="7020272" y="2399061"/>
              <a:chExt cx="72008" cy="72008"/>
            </a:xfrm>
          </p:grpSpPr>
          <p:cxnSp>
            <p:nvCxnSpPr>
              <p:cNvPr id="52" name="Straight Connector 51">
                <a:extLst>
                  <a:ext uri="{FF2B5EF4-FFF2-40B4-BE49-F238E27FC236}">
                    <a16:creationId xmlns:a16="http://schemas.microsoft.com/office/drawing/2014/main" id="{A78D767B-38B0-40AA-B15D-FBE132A74587}"/>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9A094E-8886-4002-902C-F8321206D804}"/>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D0577E96-82D8-47EF-AA3D-3D65612ABB15}"/>
              </a:ext>
            </a:extLst>
          </p:cNvPr>
          <p:cNvGrpSpPr/>
          <p:nvPr/>
        </p:nvGrpSpPr>
        <p:grpSpPr>
          <a:xfrm>
            <a:off x="6884250" y="2636912"/>
            <a:ext cx="2113035" cy="1349253"/>
            <a:chOff x="6732240" y="2930407"/>
            <a:chExt cx="2160240" cy="1444751"/>
          </a:xfrm>
        </p:grpSpPr>
        <p:graphicFrame>
          <p:nvGraphicFramePr>
            <p:cNvPr id="54" name="Content Placeholder 6">
              <a:extLst>
                <a:ext uri="{FF2B5EF4-FFF2-40B4-BE49-F238E27FC236}">
                  <a16:creationId xmlns:a16="http://schemas.microsoft.com/office/drawing/2014/main" id="{863C6B30-C20E-4E21-A4A7-84E3C9DFAE0A}"/>
                </a:ext>
              </a:extLst>
            </p:cNvPr>
            <p:cNvGraphicFramePr>
              <a:graphicFrameLocks/>
            </p:cNvGraphicFramePr>
            <p:nvPr>
              <p:extLst>
                <p:ext uri="{D42A27DB-BD31-4B8C-83A1-F6EECF244321}">
                  <p14:modId xmlns:p14="http://schemas.microsoft.com/office/powerpoint/2010/main" val="3505621161"/>
                </p:ext>
              </p:extLst>
            </p:nvPr>
          </p:nvGraphicFramePr>
          <p:xfrm>
            <a:off x="6732240" y="2930407"/>
            <a:ext cx="2160240" cy="1444751"/>
          </p:xfrm>
          <a:graphic>
            <a:graphicData uri="http://schemas.openxmlformats.org/drawingml/2006/chart">
              <c:chart xmlns:c="http://schemas.openxmlformats.org/drawingml/2006/chart" xmlns:r="http://schemas.openxmlformats.org/officeDocument/2006/relationships" r:id="rId11"/>
            </a:graphicData>
          </a:graphic>
        </p:graphicFrame>
        <p:grpSp>
          <p:nvGrpSpPr>
            <p:cNvPr id="55" name="Group 54">
              <a:extLst>
                <a:ext uri="{FF2B5EF4-FFF2-40B4-BE49-F238E27FC236}">
                  <a16:creationId xmlns:a16="http://schemas.microsoft.com/office/drawing/2014/main" id="{DF2160F0-A345-446D-B389-3B188277BEFF}"/>
                </a:ext>
              </a:extLst>
            </p:cNvPr>
            <p:cNvGrpSpPr/>
            <p:nvPr/>
          </p:nvGrpSpPr>
          <p:grpSpPr>
            <a:xfrm>
              <a:off x="7052022" y="3696824"/>
              <a:ext cx="72008" cy="0"/>
              <a:chOff x="7020272" y="2399061"/>
              <a:chExt cx="72008" cy="72008"/>
            </a:xfrm>
          </p:grpSpPr>
          <p:cxnSp>
            <p:nvCxnSpPr>
              <p:cNvPr id="56" name="Straight Connector 55">
                <a:extLst>
                  <a:ext uri="{FF2B5EF4-FFF2-40B4-BE49-F238E27FC236}">
                    <a16:creationId xmlns:a16="http://schemas.microsoft.com/office/drawing/2014/main" id="{3F6FB2C8-E7E2-4752-A824-5E8A00F15205}"/>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583F1D-7BA2-4BEE-B7AD-FA3643C338DA}"/>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B28B4E8-081D-431A-9F62-5F10F0C9AD67}"/>
                </a:ext>
              </a:extLst>
            </p:cNvPr>
            <p:cNvGrpSpPr/>
            <p:nvPr/>
          </p:nvGrpSpPr>
          <p:grpSpPr>
            <a:xfrm>
              <a:off x="7218904" y="3696824"/>
              <a:ext cx="72008" cy="0"/>
              <a:chOff x="7020272" y="2399061"/>
              <a:chExt cx="72008" cy="72008"/>
            </a:xfrm>
          </p:grpSpPr>
          <p:cxnSp>
            <p:nvCxnSpPr>
              <p:cNvPr id="59" name="Straight Connector 58">
                <a:extLst>
                  <a:ext uri="{FF2B5EF4-FFF2-40B4-BE49-F238E27FC236}">
                    <a16:creationId xmlns:a16="http://schemas.microsoft.com/office/drawing/2014/main" id="{F76F8FB5-18D9-49D1-8D6E-BFE997F07219}"/>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731BD1-08EB-4A3A-B49F-CD045551DD67}"/>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194F28B-3E03-4537-8C66-846F577FB546}"/>
                </a:ext>
              </a:extLst>
            </p:cNvPr>
            <p:cNvGrpSpPr/>
            <p:nvPr/>
          </p:nvGrpSpPr>
          <p:grpSpPr>
            <a:xfrm>
              <a:off x="7498382" y="3677260"/>
              <a:ext cx="72008" cy="10800"/>
              <a:chOff x="7020272" y="2399061"/>
              <a:chExt cx="72008" cy="72008"/>
            </a:xfrm>
          </p:grpSpPr>
          <p:cxnSp>
            <p:nvCxnSpPr>
              <p:cNvPr id="62" name="Straight Connector 61">
                <a:extLst>
                  <a:ext uri="{FF2B5EF4-FFF2-40B4-BE49-F238E27FC236}">
                    <a16:creationId xmlns:a16="http://schemas.microsoft.com/office/drawing/2014/main" id="{83919B0D-DB4D-43A5-85C7-B02E593B2073}"/>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9544D27-8FD2-4240-B9FE-0D743D517F14}"/>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CEB49B06-6FEB-4C15-AF2C-F710E2B7C979}"/>
                </a:ext>
              </a:extLst>
            </p:cNvPr>
            <p:cNvGrpSpPr/>
            <p:nvPr/>
          </p:nvGrpSpPr>
          <p:grpSpPr>
            <a:xfrm>
              <a:off x="7707932" y="3664560"/>
              <a:ext cx="72008" cy="10800"/>
              <a:chOff x="7020272" y="2399061"/>
              <a:chExt cx="72008" cy="72008"/>
            </a:xfrm>
          </p:grpSpPr>
          <p:cxnSp>
            <p:nvCxnSpPr>
              <p:cNvPr id="65" name="Straight Connector 64">
                <a:extLst>
                  <a:ext uri="{FF2B5EF4-FFF2-40B4-BE49-F238E27FC236}">
                    <a16:creationId xmlns:a16="http://schemas.microsoft.com/office/drawing/2014/main" id="{DC961ED7-6249-40DB-B684-68AC3956D8E8}"/>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60A1F9-C3CF-4345-9F5E-11AECA6495E7}"/>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01A96D72-0671-4050-A195-A03013068D33}"/>
                </a:ext>
              </a:extLst>
            </p:cNvPr>
            <p:cNvGrpSpPr/>
            <p:nvPr/>
          </p:nvGrpSpPr>
          <p:grpSpPr>
            <a:xfrm>
              <a:off x="7960839" y="3458322"/>
              <a:ext cx="76673" cy="45719"/>
              <a:chOff x="7020272" y="2399061"/>
              <a:chExt cx="72008" cy="72008"/>
            </a:xfrm>
          </p:grpSpPr>
          <p:cxnSp>
            <p:nvCxnSpPr>
              <p:cNvPr id="68" name="Straight Connector 67">
                <a:extLst>
                  <a:ext uri="{FF2B5EF4-FFF2-40B4-BE49-F238E27FC236}">
                    <a16:creationId xmlns:a16="http://schemas.microsoft.com/office/drawing/2014/main" id="{B77A936C-284E-4664-84BD-219FEE431D3A}"/>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6A8D051-97A0-4CC5-B376-42C3A363F1B7}"/>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958D6FCA-96DF-4A29-8DF2-F3422370B929}"/>
                </a:ext>
              </a:extLst>
            </p:cNvPr>
            <p:cNvGrpSpPr/>
            <p:nvPr/>
          </p:nvGrpSpPr>
          <p:grpSpPr>
            <a:xfrm>
              <a:off x="8410102" y="3323385"/>
              <a:ext cx="76673" cy="45719"/>
              <a:chOff x="7020272" y="2399061"/>
              <a:chExt cx="72008" cy="72008"/>
            </a:xfrm>
          </p:grpSpPr>
          <p:cxnSp>
            <p:nvCxnSpPr>
              <p:cNvPr id="71" name="Straight Connector 70">
                <a:extLst>
                  <a:ext uri="{FF2B5EF4-FFF2-40B4-BE49-F238E27FC236}">
                    <a16:creationId xmlns:a16="http://schemas.microsoft.com/office/drawing/2014/main" id="{00B86F1E-0FAF-425E-8BE0-DCEDA41969F9}"/>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E02EA0C-53B2-4AFD-A399-627F8A13454E}"/>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F070BE6-4A31-48E9-87B9-0D206F18D8DB}"/>
                </a:ext>
              </a:extLst>
            </p:cNvPr>
            <p:cNvGrpSpPr/>
            <p:nvPr/>
          </p:nvGrpSpPr>
          <p:grpSpPr>
            <a:xfrm>
              <a:off x="8627713" y="3652924"/>
              <a:ext cx="76673" cy="36000"/>
              <a:chOff x="7020272" y="2399061"/>
              <a:chExt cx="72008" cy="72008"/>
            </a:xfrm>
          </p:grpSpPr>
          <p:cxnSp>
            <p:nvCxnSpPr>
              <p:cNvPr id="74" name="Straight Connector 73">
                <a:extLst>
                  <a:ext uri="{FF2B5EF4-FFF2-40B4-BE49-F238E27FC236}">
                    <a16:creationId xmlns:a16="http://schemas.microsoft.com/office/drawing/2014/main" id="{F18956DB-BCAC-4DE5-99FD-75D96ECE195D}"/>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C8620FA-302C-490D-9AB3-AC839952168C}"/>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319468B-C5E9-49F7-A75D-F433AED9831D}"/>
                </a:ext>
              </a:extLst>
            </p:cNvPr>
            <p:cNvGrpSpPr/>
            <p:nvPr/>
          </p:nvGrpSpPr>
          <p:grpSpPr>
            <a:xfrm>
              <a:off x="8161673" y="3660315"/>
              <a:ext cx="72008" cy="10800"/>
              <a:chOff x="7020272" y="2399061"/>
              <a:chExt cx="72008" cy="72008"/>
            </a:xfrm>
          </p:grpSpPr>
          <p:cxnSp>
            <p:nvCxnSpPr>
              <p:cNvPr id="77" name="Straight Connector 76">
                <a:extLst>
                  <a:ext uri="{FF2B5EF4-FFF2-40B4-BE49-F238E27FC236}">
                    <a16:creationId xmlns:a16="http://schemas.microsoft.com/office/drawing/2014/main" id="{B05FDABD-05A2-42EE-A415-482625D51661}"/>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14510A-4B34-4F80-BB84-27F572C63985}"/>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 name="TextBox 29">
            <a:extLst>
              <a:ext uri="{FF2B5EF4-FFF2-40B4-BE49-F238E27FC236}">
                <a16:creationId xmlns:a16="http://schemas.microsoft.com/office/drawing/2014/main" id="{AA07B7D4-77BF-4718-9FF5-9B99FED1CBCC}"/>
              </a:ext>
            </a:extLst>
          </p:cNvPr>
          <p:cNvSpPr txBox="1"/>
          <p:nvPr/>
        </p:nvSpPr>
        <p:spPr>
          <a:xfrm rot="16200000">
            <a:off x="5881253" y="1831462"/>
            <a:ext cx="1464584" cy="400110"/>
          </a:xfrm>
          <a:prstGeom prst="rect">
            <a:avLst/>
          </a:prstGeom>
          <a:noFill/>
        </p:spPr>
        <p:txBody>
          <a:bodyPr wrap="square" rtlCol="0">
            <a:spAutoFit/>
          </a:bodyPr>
          <a:lstStyle/>
          <a:p>
            <a:pPr algn="ctr"/>
            <a:r>
              <a:rPr lang="en-US" sz="1000" dirty="0"/>
              <a:t>Relative fluorescence </a:t>
            </a:r>
            <a:br>
              <a:rPr lang="en-US" sz="1000" dirty="0"/>
            </a:br>
            <a:r>
              <a:rPr lang="en-US" sz="1000" dirty="0"/>
              <a:t>(% of control)</a:t>
            </a:r>
          </a:p>
        </p:txBody>
      </p:sp>
      <p:sp>
        <p:nvSpPr>
          <p:cNvPr id="83" name="TextBox 82">
            <a:extLst>
              <a:ext uri="{FF2B5EF4-FFF2-40B4-BE49-F238E27FC236}">
                <a16:creationId xmlns:a16="http://schemas.microsoft.com/office/drawing/2014/main" id="{9065D74B-8E9C-4B34-A5D3-7F6BAFA94B11}"/>
              </a:ext>
            </a:extLst>
          </p:cNvPr>
          <p:cNvSpPr txBox="1"/>
          <p:nvPr/>
        </p:nvSpPr>
        <p:spPr>
          <a:xfrm rot="16200000">
            <a:off x="6043401" y="3032023"/>
            <a:ext cx="1401950" cy="400110"/>
          </a:xfrm>
          <a:prstGeom prst="rect">
            <a:avLst/>
          </a:prstGeom>
          <a:noFill/>
        </p:spPr>
        <p:txBody>
          <a:bodyPr wrap="square" rtlCol="0">
            <a:spAutoFit/>
          </a:bodyPr>
          <a:lstStyle/>
          <a:p>
            <a:pPr algn="ctr"/>
            <a:r>
              <a:rPr lang="en-US" sz="1000" dirty="0"/>
              <a:t>LDH release </a:t>
            </a:r>
            <a:br>
              <a:rPr lang="en-US" sz="1000" dirty="0"/>
            </a:br>
            <a:r>
              <a:rPr lang="en-US" sz="1000" dirty="0"/>
              <a:t>(fold over control)</a:t>
            </a:r>
          </a:p>
        </p:txBody>
      </p:sp>
      <p:cxnSp>
        <p:nvCxnSpPr>
          <p:cNvPr id="34" name="Straight Connector 33">
            <a:extLst>
              <a:ext uri="{FF2B5EF4-FFF2-40B4-BE49-F238E27FC236}">
                <a16:creationId xmlns:a16="http://schemas.microsoft.com/office/drawing/2014/main" id="{D54C7FC4-C0CB-4591-8C98-592F0304991B}"/>
              </a:ext>
            </a:extLst>
          </p:cNvPr>
          <p:cNvCxnSpPr>
            <a:cxnSpLocks/>
          </p:cNvCxnSpPr>
          <p:nvPr/>
        </p:nvCxnSpPr>
        <p:spPr>
          <a:xfrm>
            <a:off x="8026131" y="3799551"/>
            <a:ext cx="864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ADABB15-06BF-40D2-BAAC-26BEE1F8A813}"/>
              </a:ext>
            </a:extLst>
          </p:cNvPr>
          <p:cNvSpPr txBox="1"/>
          <p:nvPr/>
        </p:nvSpPr>
        <p:spPr>
          <a:xfrm>
            <a:off x="8147270" y="3803439"/>
            <a:ext cx="643018" cy="246221"/>
          </a:xfrm>
          <a:prstGeom prst="rect">
            <a:avLst/>
          </a:prstGeom>
          <a:noFill/>
        </p:spPr>
        <p:txBody>
          <a:bodyPr wrap="square" rtlCol="0">
            <a:spAutoFit/>
          </a:bodyPr>
          <a:lstStyle/>
          <a:p>
            <a:pPr algn="ctr"/>
            <a:r>
              <a:rPr lang="en-US" sz="1000" b="1" dirty="0"/>
              <a:t>LPS</a:t>
            </a:r>
          </a:p>
        </p:txBody>
      </p:sp>
      <p:grpSp>
        <p:nvGrpSpPr>
          <p:cNvPr id="86" name="Group 85">
            <a:extLst>
              <a:ext uri="{FF2B5EF4-FFF2-40B4-BE49-F238E27FC236}">
                <a16:creationId xmlns:a16="http://schemas.microsoft.com/office/drawing/2014/main" id="{E38F5BA6-CD13-4115-9F81-1EDF6A73A1D3}"/>
              </a:ext>
            </a:extLst>
          </p:cNvPr>
          <p:cNvGrpSpPr/>
          <p:nvPr/>
        </p:nvGrpSpPr>
        <p:grpSpPr>
          <a:xfrm>
            <a:off x="6493508" y="4839166"/>
            <a:ext cx="2360326" cy="1389732"/>
            <a:chOff x="6453111" y="4824853"/>
            <a:chExt cx="2514677" cy="1444751"/>
          </a:xfrm>
        </p:grpSpPr>
        <p:graphicFrame>
          <p:nvGraphicFramePr>
            <p:cNvPr id="117" name="Content Placeholder 6">
              <a:extLst>
                <a:ext uri="{FF2B5EF4-FFF2-40B4-BE49-F238E27FC236}">
                  <a16:creationId xmlns:a16="http://schemas.microsoft.com/office/drawing/2014/main" id="{CDA9C1B7-FA97-413F-9E5A-ECF453EB30A8}"/>
                </a:ext>
              </a:extLst>
            </p:cNvPr>
            <p:cNvGraphicFramePr>
              <a:graphicFrameLocks/>
            </p:cNvGraphicFramePr>
            <p:nvPr>
              <p:extLst>
                <p:ext uri="{D42A27DB-BD31-4B8C-83A1-F6EECF244321}">
                  <p14:modId xmlns:p14="http://schemas.microsoft.com/office/powerpoint/2010/main" val="3932190766"/>
                </p:ext>
              </p:extLst>
            </p:nvPr>
          </p:nvGraphicFramePr>
          <p:xfrm>
            <a:off x="6854753" y="4824853"/>
            <a:ext cx="2113035" cy="1444751"/>
          </p:xfrm>
          <a:graphic>
            <a:graphicData uri="http://schemas.openxmlformats.org/drawingml/2006/chart">
              <c:chart xmlns:c="http://schemas.openxmlformats.org/drawingml/2006/chart" xmlns:r="http://schemas.openxmlformats.org/officeDocument/2006/relationships" r:id="rId12"/>
            </a:graphicData>
          </a:graphic>
        </p:graphicFrame>
        <p:grpSp>
          <p:nvGrpSpPr>
            <p:cNvPr id="118" name="Group 117">
              <a:extLst>
                <a:ext uri="{FF2B5EF4-FFF2-40B4-BE49-F238E27FC236}">
                  <a16:creationId xmlns:a16="http://schemas.microsoft.com/office/drawing/2014/main" id="{D8381472-E17F-4DE2-AA2B-1993CCCA345E}"/>
                </a:ext>
              </a:extLst>
            </p:cNvPr>
            <p:cNvGrpSpPr/>
            <p:nvPr/>
          </p:nvGrpSpPr>
          <p:grpSpPr>
            <a:xfrm>
              <a:off x="7167547" y="5574093"/>
              <a:ext cx="70435" cy="0"/>
              <a:chOff x="7020272" y="2399061"/>
              <a:chExt cx="72008" cy="72008"/>
            </a:xfrm>
          </p:grpSpPr>
          <p:cxnSp>
            <p:nvCxnSpPr>
              <p:cNvPr id="140" name="Straight Connector 139">
                <a:extLst>
                  <a:ext uri="{FF2B5EF4-FFF2-40B4-BE49-F238E27FC236}">
                    <a16:creationId xmlns:a16="http://schemas.microsoft.com/office/drawing/2014/main" id="{6DF768EF-616A-467D-98CE-D80A474F3868}"/>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482EFB1-B8FB-4FDE-B302-7FD3020A0C06}"/>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2B7341A9-F698-4532-B977-DA7D5D8099DA}"/>
                </a:ext>
              </a:extLst>
            </p:cNvPr>
            <p:cNvGrpSpPr/>
            <p:nvPr/>
          </p:nvGrpSpPr>
          <p:grpSpPr>
            <a:xfrm>
              <a:off x="7517976" y="5526999"/>
              <a:ext cx="68764" cy="45719"/>
              <a:chOff x="7020272" y="2399061"/>
              <a:chExt cx="72008" cy="72008"/>
            </a:xfrm>
          </p:grpSpPr>
          <p:cxnSp>
            <p:nvCxnSpPr>
              <p:cNvPr id="136" name="Straight Connector 135">
                <a:extLst>
                  <a:ext uri="{FF2B5EF4-FFF2-40B4-BE49-F238E27FC236}">
                    <a16:creationId xmlns:a16="http://schemas.microsoft.com/office/drawing/2014/main" id="{1C89C9B6-A159-4117-BE85-274FF5D73AC7}"/>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95231A5-5C56-4C62-8BEE-0E6AFDE54076}"/>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9BEB75E2-DDC8-4434-91DC-8F918C0FED87}"/>
                </a:ext>
              </a:extLst>
            </p:cNvPr>
            <p:cNvGrpSpPr/>
            <p:nvPr/>
          </p:nvGrpSpPr>
          <p:grpSpPr>
            <a:xfrm>
              <a:off x="8391183" y="5247719"/>
              <a:ext cx="69249" cy="87870"/>
              <a:chOff x="7020272" y="2399061"/>
              <a:chExt cx="72008" cy="72008"/>
            </a:xfrm>
          </p:grpSpPr>
          <p:cxnSp>
            <p:nvCxnSpPr>
              <p:cNvPr id="130" name="Straight Connector 129">
                <a:extLst>
                  <a:ext uri="{FF2B5EF4-FFF2-40B4-BE49-F238E27FC236}">
                    <a16:creationId xmlns:a16="http://schemas.microsoft.com/office/drawing/2014/main" id="{FFDAB816-C801-4C0E-8DC3-31D419227358}"/>
                  </a:ext>
                </a:extLst>
              </p:cNvPr>
              <p:cNvCxnSpPr/>
              <p:nvPr/>
            </p:nvCxnSpPr>
            <p:spPr>
              <a:xfrm>
                <a:off x="7020272" y="2399061"/>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A48F474-7C6C-42A1-8A04-1339023A761B}"/>
                  </a:ext>
                </a:extLst>
              </p:cNvPr>
              <p:cNvCxnSpPr/>
              <p:nvPr/>
            </p:nvCxnSpPr>
            <p:spPr>
              <a:xfrm>
                <a:off x="7056276" y="2399061"/>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TextBox 150">
              <a:extLst>
                <a:ext uri="{FF2B5EF4-FFF2-40B4-BE49-F238E27FC236}">
                  <a16:creationId xmlns:a16="http://schemas.microsoft.com/office/drawing/2014/main" id="{9C9FEA7F-D113-46D8-AEAD-985726D4573E}"/>
                </a:ext>
              </a:extLst>
            </p:cNvPr>
            <p:cNvSpPr txBox="1"/>
            <p:nvPr/>
          </p:nvSpPr>
          <p:spPr>
            <a:xfrm rot="16200000">
              <a:off x="6108880" y="5248076"/>
              <a:ext cx="1114736" cy="426274"/>
            </a:xfrm>
            <a:prstGeom prst="rect">
              <a:avLst/>
            </a:prstGeom>
            <a:noFill/>
          </p:spPr>
          <p:txBody>
            <a:bodyPr wrap="square" rtlCol="0">
              <a:spAutoFit/>
            </a:bodyPr>
            <a:lstStyle/>
            <a:p>
              <a:pPr algn="ctr"/>
              <a:r>
                <a:rPr lang="en-US" sz="1000" dirty="0" err="1"/>
                <a:t>Sirus</a:t>
              </a:r>
              <a:r>
                <a:rPr lang="en-US" sz="1000" dirty="0"/>
                <a:t> red+ cells </a:t>
              </a:r>
              <a:br>
                <a:rPr lang="en-US" sz="1000" dirty="0"/>
              </a:br>
              <a:r>
                <a:rPr lang="en-US" sz="1000" dirty="0"/>
                <a:t>(% of area)</a:t>
              </a:r>
            </a:p>
          </p:txBody>
        </p:sp>
        <p:sp>
          <p:nvSpPr>
            <p:cNvPr id="85" name="TextBox 84">
              <a:extLst>
                <a:ext uri="{FF2B5EF4-FFF2-40B4-BE49-F238E27FC236}">
                  <a16:creationId xmlns:a16="http://schemas.microsoft.com/office/drawing/2014/main" id="{E42F23AC-CFEB-4468-AD9C-7B2AA4FD1A2C}"/>
                </a:ext>
              </a:extLst>
            </p:cNvPr>
            <p:cNvSpPr txBox="1"/>
            <p:nvPr/>
          </p:nvSpPr>
          <p:spPr>
            <a:xfrm>
              <a:off x="8317393" y="5071074"/>
              <a:ext cx="196092" cy="276999"/>
            </a:xfrm>
            <a:prstGeom prst="rect">
              <a:avLst/>
            </a:prstGeom>
            <a:noFill/>
          </p:spPr>
          <p:txBody>
            <a:bodyPr wrap="square" rtlCol="0">
              <a:spAutoFit/>
            </a:bodyPr>
            <a:lstStyle/>
            <a:p>
              <a:pPr algn="ctr"/>
              <a:r>
                <a:rPr lang="en-US" sz="1200" dirty="0"/>
                <a:t>*</a:t>
              </a:r>
              <a:endParaRPr lang="en-US" dirty="0"/>
            </a:p>
          </p:txBody>
        </p:sp>
      </p:grpSp>
      <p:sp>
        <p:nvSpPr>
          <p:cNvPr id="154" name="Textfeld 8">
            <a:extLst>
              <a:ext uri="{FF2B5EF4-FFF2-40B4-BE49-F238E27FC236}">
                <a16:creationId xmlns:a16="http://schemas.microsoft.com/office/drawing/2014/main" id="{1A8A5783-36CB-410A-8713-C011BD8E8A77}"/>
              </a:ext>
            </a:extLst>
          </p:cNvPr>
          <p:cNvSpPr txBox="1"/>
          <p:nvPr/>
        </p:nvSpPr>
        <p:spPr>
          <a:xfrm>
            <a:off x="7425442" y="4807538"/>
            <a:ext cx="103273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prstClr val="black"/>
                </a:solidFill>
                <a:effectLst/>
                <a:uLnTx/>
                <a:uFillTx/>
                <a:ea typeface="+mn-ea"/>
                <a:cs typeface="+mn-cs"/>
              </a:rPr>
              <a:t>Sirius </a:t>
            </a:r>
            <a:r>
              <a:rPr kumimoji="0" lang="de-DE" sz="1000" b="1" i="0" u="none" strike="noStrike" kern="1200" cap="none" spc="0" normalizeH="0" baseline="0" noProof="0" dirty="0" err="1">
                <a:ln>
                  <a:noFill/>
                </a:ln>
                <a:solidFill>
                  <a:prstClr val="black"/>
                </a:solidFill>
                <a:effectLst/>
                <a:uLnTx/>
                <a:uFillTx/>
                <a:ea typeface="+mn-ea"/>
                <a:cs typeface="+mn-cs"/>
              </a:rPr>
              <a:t>Red</a:t>
            </a:r>
            <a:endParaRPr kumimoji="0" lang="de-DE" sz="10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9815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292629" y="3296017"/>
            <a:ext cx="4791059" cy="276999"/>
          </a:xfrm>
          <a:prstGeom prst="rect">
            <a:avLst/>
          </a:prstGeom>
          <a:noFill/>
        </p:spPr>
        <p:txBody>
          <a:bodyPr wrap="square" rtlCol="0">
            <a:spAutoFit/>
          </a:bodyPr>
          <a:lstStyle/>
          <a:p>
            <a:pPr algn="ctr">
              <a:defRPr/>
            </a:pPr>
            <a:r>
              <a:rPr lang="fr-FR" sz="1200" b="1" dirty="0" err="1">
                <a:solidFill>
                  <a:srgbClr val="004B87">
                    <a:lumMod val="75000"/>
                  </a:srgbClr>
                </a:solidFill>
              </a:rPr>
              <a:t>Hepatocyte</a:t>
            </a:r>
            <a:r>
              <a:rPr lang="fr-FR" sz="1200" b="1" dirty="0">
                <a:solidFill>
                  <a:srgbClr val="004B87">
                    <a:lumMod val="75000"/>
                  </a:srgbClr>
                </a:solidFill>
              </a:rPr>
              <a:t> </a:t>
            </a:r>
            <a:r>
              <a:rPr lang="fr-FR" sz="1200" b="1" dirty="0" err="1">
                <a:solidFill>
                  <a:srgbClr val="004B87">
                    <a:lumMod val="75000"/>
                  </a:srgbClr>
                </a:solidFill>
              </a:rPr>
              <a:t>differentiation</a:t>
            </a:r>
            <a:endParaRPr lang="fr-FR" sz="1200" b="1" dirty="0">
              <a:solidFill>
                <a:srgbClr val="004B87">
                  <a:lumMod val="75000"/>
                </a:srgbClr>
              </a:solidFill>
            </a:endParaRPr>
          </a:p>
        </p:txBody>
      </p:sp>
      <p:sp>
        <p:nvSpPr>
          <p:cNvPr id="23" name="ZoneTexte 22"/>
          <p:cNvSpPr txBox="1"/>
          <p:nvPr/>
        </p:nvSpPr>
        <p:spPr>
          <a:xfrm>
            <a:off x="3571997" y="1269411"/>
            <a:ext cx="1341647" cy="461665"/>
          </a:xfrm>
          <a:prstGeom prst="rect">
            <a:avLst/>
          </a:prstGeom>
          <a:noFill/>
        </p:spPr>
        <p:txBody>
          <a:bodyPr wrap="square" rtlCol="0">
            <a:spAutoFit/>
          </a:bodyPr>
          <a:lstStyle/>
          <a:p>
            <a:pPr algn="ctr">
              <a:defRPr/>
            </a:pPr>
            <a:r>
              <a:rPr lang="fr-FR" sz="1200" b="1" dirty="0" err="1">
                <a:solidFill>
                  <a:srgbClr val="004B87">
                    <a:lumMod val="75000"/>
                  </a:srgbClr>
                </a:solidFill>
              </a:rPr>
              <a:t>Autologous</a:t>
            </a:r>
            <a:r>
              <a:rPr lang="fr-FR" sz="1200" b="1" dirty="0">
                <a:solidFill>
                  <a:srgbClr val="004B87">
                    <a:lumMod val="75000"/>
                  </a:srgbClr>
                </a:solidFill>
              </a:rPr>
              <a:t> transplantation</a:t>
            </a:r>
          </a:p>
        </p:txBody>
      </p:sp>
      <p:sp>
        <p:nvSpPr>
          <p:cNvPr id="34" name="ZoneTexte 33"/>
          <p:cNvSpPr txBox="1"/>
          <p:nvPr/>
        </p:nvSpPr>
        <p:spPr>
          <a:xfrm>
            <a:off x="1759958" y="1361744"/>
            <a:ext cx="1485932" cy="276999"/>
          </a:xfrm>
          <a:prstGeom prst="rect">
            <a:avLst/>
          </a:prstGeom>
          <a:noFill/>
        </p:spPr>
        <p:txBody>
          <a:bodyPr wrap="square" rtlCol="0">
            <a:spAutoFit/>
          </a:bodyPr>
          <a:lstStyle/>
          <a:p>
            <a:pPr algn="ctr">
              <a:defRPr/>
            </a:pPr>
            <a:r>
              <a:rPr lang="fr-FR" sz="1200" b="1" dirty="0">
                <a:solidFill>
                  <a:srgbClr val="004B87">
                    <a:lumMod val="75000"/>
                  </a:srgbClr>
                </a:solidFill>
              </a:rPr>
              <a:t>Reprogramming</a:t>
            </a:r>
          </a:p>
        </p:txBody>
      </p:sp>
      <p:grpSp>
        <p:nvGrpSpPr>
          <p:cNvPr id="240" name="Groupe 239"/>
          <p:cNvGrpSpPr/>
          <p:nvPr/>
        </p:nvGrpSpPr>
        <p:grpSpPr>
          <a:xfrm>
            <a:off x="2721963" y="1124744"/>
            <a:ext cx="1339865" cy="1052760"/>
            <a:chOff x="2915393" y="1182301"/>
            <a:chExt cx="1339865" cy="1052760"/>
          </a:xfrm>
        </p:grpSpPr>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895" y="1182301"/>
              <a:ext cx="429544" cy="84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ZoneTexte 39"/>
            <p:cNvSpPr txBox="1"/>
            <p:nvPr/>
          </p:nvSpPr>
          <p:spPr>
            <a:xfrm>
              <a:off x="2915393" y="1988840"/>
              <a:ext cx="1339865" cy="246221"/>
            </a:xfrm>
            <a:prstGeom prst="rect">
              <a:avLst/>
            </a:prstGeom>
            <a:noFill/>
          </p:spPr>
          <p:txBody>
            <a:bodyPr wrap="square" rtlCol="0">
              <a:spAutoFit/>
            </a:bodyPr>
            <a:lstStyle/>
            <a:p>
              <a:pPr algn="ctr">
                <a:defRPr/>
              </a:pPr>
              <a:r>
                <a:rPr lang="fr-FR" sz="1000" dirty="0">
                  <a:solidFill>
                    <a:prstClr val="black"/>
                  </a:solidFill>
                </a:rPr>
                <a:t>HB patient</a:t>
              </a:r>
            </a:p>
          </p:txBody>
        </p:sp>
      </p:grpSp>
      <p:grpSp>
        <p:nvGrpSpPr>
          <p:cNvPr id="3" name="Groupe 2"/>
          <p:cNvGrpSpPr/>
          <p:nvPr/>
        </p:nvGrpSpPr>
        <p:grpSpPr>
          <a:xfrm>
            <a:off x="286653" y="1244918"/>
            <a:ext cx="1580553" cy="1300683"/>
            <a:chOff x="1115615" y="2719794"/>
            <a:chExt cx="1869983" cy="1532245"/>
          </a:xfrm>
        </p:grpSpPr>
        <p:sp>
          <p:nvSpPr>
            <p:cNvPr id="2" name="Rectangle 1"/>
            <p:cNvSpPr/>
            <p:nvPr/>
          </p:nvSpPr>
          <p:spPr>
            <a:xfrm>
              <a:off x="1115615" y="2719794"/>
              <a:ext cx="1869983" cy="153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grpSp>
          <p:nvGrpSpPr>
            <p:cNvPr id="41" name="Groupe 40"/>
            <p:cNvGrpSpPr/>
            <p:nvPr/>
          </p:nvGrpSpPr>
          <p:grpSpPr>
            <a:xfrm>
              <a:off x="1227405" y="2772983"/>
              <a:ext cx="1656000" cy="1339836"/>
              <a:chOff x="401508" y="1988840"/>
              <a:chExt cx="2522810" cy="2120012"/>
            </a:xfrm>
          </p:grpSpPr>
          <p:pic>
            <p:nvPicPr>
              <p:cNvPr id="42" name="Picture 2" descr="E:\HB1 poly 2\Pluri HB1 poly2\1 Oct4 10X.t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2718" y="1988840"/>
                <a:ext cx="1224839" cy="1020416"/>
              </a:xfrm>
              <a:prstGeom prst="rect">
                <a:avLst/>
              </a:prstGeom>
              <a:noFill/>
            </p:spPr>
          </p:pic>
          <p:pic>
            <p:nvPicPr>
              <p:cNvPr id="43" name="Picture 3" descr="E:\HB1 poly 2\Pluri HB1 poly2\1 nanog 10X.tif"/>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697444" y="1988840"/>
                <a:ext cx="1224839" cy="1020416"/>
              </a:xfrm>
              <a:prstGeom prst="rect">
                <a:avLst/>
              </a:prstGeom>
              <a:noFill/>
            </p:spPr>
          </p:pic>
          <p:pic>
            <p:nvPicPr>
              <p:cNvPr id="44" name="Picture 6" descr="E:\HB1 poly 2\Pluri HB1 poly2\2 tra1-60 4X.t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2718" y="3068960"/>
                <a:ext cx="1224839" cy="1020416"/>
              </a:xfrm>
              <a:prstGeom prst="rect">
                <a:avLst/>
              </a:prstGeom>
              <a:noFill/>
            </p:spPr>
          </p:pic>
          <p:pic>
            <p:nvPicPr>
              <p:cNvPr id="45" name="Picture 9" descr="E:\HB1 poly 2\Pluri HB1 poly2\3 ssea4.tif"/>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97444" y="3068960"/>
                <a:ext cx="1224839" cy="1020416"/>
              </a:xfrm>
              <a:prstGeom prst="rect">
                <a:avLst/>
              </a:prstGeom>
              <a:noFill/>
            </p:spPr>
          </p:pic>
          <p:sp>
            <p:nvSpPr>
              <p:cNvPr id="46" name="ZoneTexte 45"/>
              <p:cNvSpPr txBox="1"/>
              <p:nvPr/>
            </p:nvSpPr>
            <p:spPr>
              <a:xfrm>
                <a:off x="401508" y="2689202"/>
                <a:ext cx="1227258" cy="316545"/>
              </a:xfrm>
              <a:prstGeom prst="rect">
                <a:avLst/>
              </a:prstGeom>
              <a:noFill/>
            </p:spPr>
            <p:txBody>
              <a:bodyPr wrap="square" rtlCol="0">
                <a:spAutoFit/>
              </a:bodyPr>
              <a:lstStyle/>
              <a:p>
                <a:pPr algn="ctr">
                  <a:defRPr/>
                </a:pPr>
                <a:r>
                  <a:rPr lang="fr-FR" sz="700" b="1" dirty="0">
                    <a:solidFill>
                      <a:srgbClr val="92D050"/>
                    </a:solidFill>
                  </a:rPr>
                  <a:t>OCT4</a:t>
                </a:r>
              </a:p>
            </p:txBody>
          </p:sp>
          <p:sp>
            <p:nvSpPr>
              <p:cNvPr id="47" name="ZoneTexte 46"/>
              <p:cNvSpPr txBox="1"/>
              <p:nvPr/>
            </p:nvSpPr>
            <p:spPr>
              <a:xfrm>
                <a:off x="1697445" y="2689202"/>
                <a:ext cx="1224838" cy="316545"/>
              </a:xfrm>
              <a:prstGeom prst="rect">
                <a:avLst/>
              </a:prstGeom>
              <a:noFill/>
            </p:spPr>
            <p:txBody>
              <a:bodyPr wrap="square" rtlCol="0">
                <a:spAutoFit/>
              </a:bodyPr>
              <a:lstStyle/>
              <a:p>
                <a:pPr algn="ctr">
                  <a:defRPr/>
                </a:pPr>
                <a:r>
                  <a:rPr lang="fr-FR" sz="700" b="1" dirty="0">
                    <a:solidFill>
                      <a:srgbClr val="FF0000"/>
                    </a:solidFill>
                  </a:rPr>
                  <a:t>NANOG</a:t>
                </a:r>
              </a:p>
            </p:txBody>
          </p:sp>
          <p:sp>
            <p:nvSpPr>
              <p:cNvPr id="48" name="ZoneTexte 47"/>
              <p:cNvSpPr txBox="1"/>
              <p:nvPr/>
            </p:nvSpPr>
            <p:spPr>
              <a:xfrm>
                <a:off x="403268" y="3792307"/>
                <a:ext cx="1223741" cy="316545"/>
              </a:xfrm>
              <a:prstGeom prst="rect">
                <a:avLst/>
              </a:prstGeom>
              <a:noFill/>
            </p:spPr>
            <p:txBody>
              <a:bodyPr wrap="square" rtlCol="0">
                <a:spAutoFit/>
              </a:bodyPr>
              <a:lstStyle/>
              <a:p>
                <a:pPr algn="ctr">
                  <a:defRPr/>
                </a:pPr>
                <a:r>
                  <a:rPr lang="fr-FR" sz="700" b="1" dirty="0">
                    <a:solidFill>
                      <a:srgbClr val="92D050"/>
                    </a:solidFill>
                  </a:rPr>
                  <a:t>SSEA4</a:t>
                </a:r>
              </a:p>
            </p:txBody>
          </p:sp>
          <p:sp>
            <p:nvSpPr>
              <p:cNvPr id="49" name="ZoneTexte 48"/>
              <p:cNvSpPr txBox="1"/>
              <p:nvPr/>
            </p:nvSpPr>
            <p:spPr>
              <a:xfrm>
                <a:off x="1695408" y="3792306"/>
                <a:ext cx="1228910" cy="316545"/>
              </a:xfrm>
              <a:prstGeom prst="rect">
                <a:avLst/>
              </a:prstGeom>
              <a:noFill/>
            </p:spPr>
            <p:txBody>
              <a:bodyPr wrap="square" rtlCol="0">
                <a:spAutoFit/>
              </a:bodyPr>
              <a:lstStyle/>
              <a:p>
                <a:pPr algn="ctr">
                  <a:defRPr/>
                </a:pPr>
                <a:r>
                  <a:rPr lang="fr-FR" sz="700" b="1" dirty="0">
                    <a:solidFill>
                      <a:srgbClr val="92D050"/>
                    </a:solidFill>
                  </a:rPr>
                  <a:t>TRA1-60</a:t>
                </a:r>
              </a:p>
            </p:txBody>
          </p:sp>
        </p:grpSp>
      </p:grpSp>
      <p:cxnSp>
        <p:nvCxnSpPr>
          <p:cNvPr id="8" name="Connecteur droit avec flèche 7"/>
          <p:cNvCxnSpPr/>
          <p:nvPr/>
        </p:nvCxnSpPr>
        <p:spPr>
          <a:xfrm flipH="1">
            <a:off x="1964955" y="1744764"/>
            <a:ext cx="972000" cy="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cxnSpLocks/>
          </p:cNvCxnSpPr>
          <p:nvPr/>
        </p:nvCxnSpPr>
        <p:spPr>
          <a:xfrm>
            <a:off x="511200" y="2448000"/>
            <a:ext cx="0" cy="5040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39552" y="2398335"/>
            <a:ext cx="1998338" cy="600164"/>
          </a:xfrm>
          <a:prstGeom prst="rect">
            <a:avLst/>
          </a:prstGeom>
          <a:noFill/>
        </p:spPr>
        <p:txBody>
          <a:bodyPr wrap="square" rtlCol="0">
            <a:spAutoFit/>
          </a:bodyPr>
          <a:lstStyle/>
          <a:p>
            <a:pPr algn="ctr">
              <a:defRPr/>
            </a:pPr>
            <a:r>
              <a:rPr lang="fr-FR" sz="1100" b="1" dirty="0" err="1">
                <a:solidFill>
                  <a:srgbClr val="004B87">
                    <a:lumMod val="75000"/>
                  </a:srgbClr>
                </a:solidFill>
              </a:rPr>
              <a:t>Targeted</a:t>
            </a:r>
            <a:r>
              <a:rPr lang="fr-FR" sz="1100" b="1" dirty="0">
                <a:solidFill>
                  <a:srgbClr val="004B87">
                    <a:lumMod val="75000"/>
                  </a:srgbClr>
                </a:solidFill>
              </a:rPr>
              <a:t> </a:t>
            </a:r>
            <a:r>
              <a:rPr lang="fr-FR" sz="1100" b="1" dirty="0" err="1">
                <a:solidFill>
                  <a:srgbClr val="004B87">
                    <a:lumMod val="75000"/>
                  </a:srgbClr>
                </a:solidFill>
              </a:rPr>
              <a:t>genome</a:t>
            </a:r>
            <a:r>
              <a:rPr lang="fr-FR" sz="1100" b="1" dirty="0">
                <a:solidFill>
                  <a:srgbClr val="004B87">
                    <a:lumMod val="75000"/>
                  </a:srgbClr>
                </a:solidFill>
              </a:rPr>
              <a:t> insertion at the AAVS1 site</a:t>
            </a:r>
          </a:p>
          <a:p>
            <a:pPr algn="ctr">
              <a:defRPr/>
            </a:pPr>
            <a:r>
              <a:rPr lang="fr-FR" sz="1100" dirty="0">
                <a:solidFill>
                  <a:srgbClr val="004B87">
                    <a:lumMod val="75000"/>
                  </a:srgbClr>
                </a:solidFill>
              </a:rPr>
              <a:t>(CRISPR/Cas9)</a:t>
            </a:r>
          </a:p>
        </p:txBody>
      </p:sp>
      <p:pic>
        <p:nvPicPr>
          <p:cNvPr id="156" name="Image 1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923" y="2996952"/>
            <a:ext cx="3318257" cy="261595"/>
          </a:xfrm>
          <a:prstGeom prst="rect">
            <a:avLst/>
          </a:prstGeom>
        </p:spPr>
      </p:pic>
      <p:cxnSp>
        <p:nvCxnSpPr>
          <p:cNvPr id="158" name="Connecteur droit avec flèche 157"/>
          <p:cNvCxnSpPr/>
          <p:nvPr/>
        </p:nvCxnSpPr>
        <p:spPr>
          <a:xfrm>
            <a:off x="862832" y="3307223"/>
            <a:ext cx="758762" cy="14532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1" name="Connecteur droit avec flèche 160"/>
          <p:cNvCxnSpPr/>
          <p:nvPr/>
        </p:nvCxnSpPr>
        <p:spPr>
          <a:xfrm flipH="1">
            <a:off x="3936263" y="1744764"/>
            <a:ext cx="561496"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3" name="ZoneTexte 182"/>
          <p:cNvSpPr txBox="1"/>
          <p:nvPr/>
        </p:nvSpPr>
        <p:spPr>
          <a:xfrm>
            <a:off x="2756251" y="2204005"/>
            <a:ext cx="1339860" cy="657225"/>
          </a:xfrm>
          <a:prstGeom prst="roundRect">
            <a:avLst>
              <a:gd name="adj" fmla="val 11237"/>
            </a:avLst>
          </a:prstGeom>
          <a:solidFill>
            <a:schemeClr val="accent1"/>
          </a:solidFill>
          <a:ln>
            <a:solidFill>
              <a:schemeClr val="tx2">
                <a:lumMod val="60000"/>
                <a:lumOff val="40000"/>
              </a:schemeClr>
            </a:solidFill>
          </a:ln>
        </p:spPr>
        <p:style>
          <a:lnRef idx="1">
            <a:schemeClr val="accent5"/>
          </a:lnRef>
          <a:fillRef idx="3">
            <a:schemeClr val="accent5"/>
          </a:fillRef>
          <a:effectRef idx="2">
            <a:schemeClr val="accent5"/>
          </a:effectRef>
          <a:fontRef idx="minor">
            <a:schemeClr val="lt1"/>
          </a:fontRef>
        </p:style>
        <p:txBody>
          <a:bodyPr wrap="square" lIns="0" tIns="0" rIns="0" bIns="0" rtlCol="0">
            <a:spAutoFit/>
          </a:bodyPr>
          <a:lstStyle/>
          <a:p>
            <a:pPr algn="ctr">
              <a:defRPr/>
            </a:pPr>
            <a:r>
              <a:rPr lang="en-US" sz="1000" u="sng" dirty="0">
                <a:solidFill>
                  <a:srgbClr val="FFFFFF"/>
                </a:solidFill>
              </a:rPr>
              <a:t>FIX patient’s mutation</a:t>
            </a:r>
            <a:r>
              <a:rPr lang="en-US" sz="1000" dirty="0">
                <a:solidFill>
                  <a:srgbClr val="FFFFFF"/>
                </a:solidFill>
              </a:rPr>
              <a:t>:</a:t>
            </a:r>
          </a:p>
          <a:p>
            <a:pPr algn="ctr">
              <a:defRPr/>
            </a:pPr>
            <a:r>
              <a:rPr lang="en-US" sz="1000" dirty="0">
                <a:solidFill>
                  <a:srgbClr val="FFFFFF"/>
                </a:solidFill>
              </a:rPr>
              <a:t>mRNA : yes</a:t>
            </a:r>
          </a:p>
          <a:p>
            <a:pPr algn="ctr">
              <a:defRPr/>
            </a:pPr>
            <a:r>
              <a:rPr lang="en-US" sz="1000" dirty="0">
                <a:solidFill>
                  <a:srgbClr val="FFFFFF"/>
                </a:solidFill>
              </a:rPr>
              <a:t>Protein : yes</a:t>
            </a:r>
          </a:p>
          <a:p>
            <a:pPr algn="ctr">
              <a:defRPr/>
            </a:pPr>
            <a:r>
              <a:rPr lang="en-US" sz="1000" dirty="0">
                <a:solidFill>
                  <a:srgbClr val="FFFFFF"/>
                </a:solidFill>
              </a:rPr>
              <a:t>Activity : no</a:t>
            </a:r>
          </a:p>
        </p:txBody>
      </p:sp>
      <p:cxnSp>
        <p:nvCxnSpPr>
          <p:cNvPr id="188" name="Connecteur droit avec flèche 187"/>
          <p:cNvCxnSpPr>
            <a:cxnSpLocks/>
          </p:cNvCxnSpPr>
          <p:nvPr/>
        </p:nvCxnSpPr>
        <p:spPr>
          <a:xfrm>
            <a:off x="5138894" y="4736255"/>
            <a:ext cx="396000" cy="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2" name="ZoneTexte 191"/>
          <p:cNvSpPr txBox="1"/>
          <p:nvPr/>
        </p:nvSpPr>
        <p:spPr>
          <a:xfrm>
            <a:off x="5607365" y="2809166"/>
            <a:ext cx="3038687" cy="461665"/>
          </a:xfrm>
          <a:prstGeom prst="rect">
            <a:avLst/>
          </a:prstGeom>
          <a:noFill/>
        </p:spPr>
        <p:txBody>
          <a:bodyPr wrap="square" rtlCol="0">
            <a:spAutoFit/>
          </a:bodyPr>
          <a:lstStyle/>
          <a:p>
            <a:pPr algn="ctr">
              <a:defRPr/>
            </a:pPr>
            <a:r>
              <a:rPr lang="fr-FR" sz="1200" b="1" i="1" dirty="0">
                <a:solidFill>
                  <a:srgbClr val="004B87">
                    <a:lumMod val="75000"/>
                  </a:srgbClr>
                </a:solidFill>
              </a:rPr>
              <a:t>In vitro </a:t>
            </a:r>
            <a:r>
              <a:rPr lang="fr-FR" sz="1200" b="1" dirty="0">
                <a:solidFill>
                  <a:srgbClr val="004B87">
                    <a:lumMod val="75000"/>
                  </a:srgbClr>
                </a:solidFill>
              </a:rPr>
              <a:t>validation of the correction </a:t>
            </a:r>
            <a:r>
              <a:rPr lang="fr-FR" sz="1200" b="1" dirty="0" err="1">
                <a:solidFill>
                  <a:srgbClr val="004B87">
                    <a:lumMod val="75000"/>
                  </a:srgbClr>
                </a:solidFill>
              </a:rPr>
              <a:t>after</a:t>
            </a:r>
            <a:r>
              <a:rPr lang="fr-FR" sz="1200" b="1" dirty="0">
                <a:solidFill>
                  <a:srgbClr val="004B87">
                    <a:lumMod val="75000"/>
                  </a:srgbClr>
                </a:solidFill>
              </a:rPr>
              <a:t> 3D </a:t>
            </a:r>
            <a:r>
              <a:rPr lang="fr-FR" sz="1200" b="1" dirty="0" err="1">
                <a:solidFill>
                  <a:srgbClr val="004B87">
                    <a:lumMod val="75000"/>
                  </a:srgbClr>
                </a:solidFill>
              </a:rPr>
              <a:t>differentiation</a:t>
            </a:r>
            <a:endParaRPr lang="fr-FR" sz="1200" b="1" dirty="0">
              <a:solidFill>
                <a:srgbClr val="004B87">
                  <a:lumMod val="75000"/>
                </a:srgbClr>
              </a:solidFill>
            </a:endParaRPr>
          </a:p>
        </p:txBody>
      </p:sp>
      <p:sp>
        <p:nvSpPr>
          <p:cNvPr id="194" name="ZoneTexte 193"/>
          <p:cNvSpPr txBox="1"/>
          <p:nvPr/>
        </p:nvSpPr>
        <p:spPr>
          <a:xfrm>
            <a:off x="5397512" y="2219137"/>
            <a:ext cx="1694767" cy="461665"/>
          </a:xfrm>
          <a:prstGeom prst="rect">
            <a:avLst/>
          </a:prstGeom>
          <a:noFill/>
        </p:spPr>
        <p:txBody>
          <a:bodyPr wrap="square" rtlCol="0">
            <a:spAutoFit/>
          </a:bodyPr>
          <a:lstStyle/>
          <a:p>
            <a:pPr algn="ctr">
              <a:defRPr/>
            </a:pPr>
            <a:r>
              <a:rPr lang="en-US" sz="800" dirty="0">
                <a:solidFill>
                  <a:prstClr val="black"/>
                </a:solidFill>
              </a:rPr>
              <a:t>Intrahepatic transplantation of 10</a:t>
            </a:r>
            <a:r>
              <a:rPr lang="en-US" sz="800" baseline="30000" dirty="0">
                <a:solidFill>
                  <a:prstClr val="black"/>
                </a:solidFill>
              </a:rPr>
              <a:t>5</a:t>
            </a:r>
            <a:r>
              <a:rPr lang="en-US" sz="800" dirty="0">
                <a:solidFill>
                  <a:prstClr val="black"/>
                </a:solidFill>
              </a:rPr>
              <a:t> 2D-Corr-HB-iHeps into newborn (24-48h) </a:t>
            </a:r>
            <a:r>
              <a:rPr lang="en-US" sz="800" i="1" dirty="0">
                <a:solidFill>
                  <a:prstClr val="black"/>
                </a:solidFill>
              </a:rPr>
              <a:t>F9</a:t>
            </a:r>
            <a:r>
              <a:rPr lang="en-US" sz="800" dirty="0">
                <a:solidFill>
                  <a:prstClr val="black"/>
                </a:solidFill>
              </a:rPr>
              <a:t>KO mouse</a:t>
            </a:r>
          </a:p>
        </p:txBody>
      </p:sp>
      <p:cxnSp>
        <p:nvCxnSpPr>
          <p:cNvPr id="195" name="Connecteur droit 194"/>
          <p:cNvCxnSpPr/>
          <p:nvPr/>
        </p:nvCxnSpPr>
        <p:spPr>
          <a:xfrm flipH="1" flipV="1">
            <a:off x="5758384" y="1660427"/>
            <a:ext cx="350972" cy="331264"/>
          </a:xfrm>
          <a:prstGeom prst="line">
            <a:avLst/>
          </a:prstGeom>
        </p:spPr>
        <p:style>
          <a:lnRef idx="1">
            <a:schemeClr val="dk1"/>
          </a:lnRef>
          <a:fillRef idx="0">
            <a:schemeClr val="dk1"/>
          </a:fillRef>
          <a:effectRef idx="0">
            <a:schemeClr val="dk1"/>
          </a:effectRef>
          <a:fontRef idx="minor">
            <a:schemeClr val="tx1"/>
          </a:fontRef>
        </p:style>
      </p:cxnSp>
      <p:cxnSp>
        <p:nvCxnSpPr>
          <p:cNvPr id="207" name="Connecteur droit avec flèche 206"/>
          <p:cNvCxnSpPr>
            <a:cxnSpLocks/>
          </p:cNvCxnSpPr>
          <p:nvPr/>
        </p:nvCxnSpPr>
        <p:spPr>
          <a:xfrm flipV="1">
            <a:off x="4512327" y="1739618"/>
            <a:ext cx="0" cy="1746186"/>
          </a:xfrm>
          <a:prstGeom prst="straightConnector1">
            <a:avLst/>
          </a:prstGeom>
          <a:ln w="12700">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a:off x="6744039" y="1954291"/>
            <a:ext cx="514822" cy="2592"/>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9" name="Rectangle 208"/>
          <p:cNvSpPr/>
          <p:nvPr/>
        </p:nvSpPr>
        <p:spPr>
          <a:xfrm>
            <a:off x="6598457" y="1667014"/>
            <a:ext cx="768906" cy="246221"/>
          </a:xfrm>
          <a:prstGeom prst="rect">
            <a:avLst/>
          </a:prstGeom>
        </p:spPr>
        <p:txBody>
          <a:bodyPr wrap="square">
            <a:spAutoFit/>
          </a:bodyPr>
          <a:lstStyle/>
          <a:p>
            <a:pPr algn="ctr">
              <a:defRPr/>
            </a:pPr>
            <a:r>
              <a:rPr lang="en-US" sz="1000" dirty="0">
                <a:solidFill>
                  <a:prstClr val="black"/>
                </a:solidFill>
              </a:rPr>
              <a:t>&lt;3 weeks</a:t>
            </a:r>
          </a:p>
        </p:txBody>
      </p:sp>
      <p:pic>
        <p:nvPicPr>
          <p:cNvPr id="210" name="Image 20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71585" y="2042479"/>
            <a:ext cx="1113595" cy="628181"/>
          </a:xfrm>
          <a:prstGeom prst="rect">
            <a:avLst/>
          </a:prstGeom>
          <a:ln w="6350">
            <a:noFill/>
          </a:ln>
        </p:spPr>
      </p:pic>
      <p:grpSp>
        <p:nvGrpSpPr>
          <p:cNvPr id="212" name="Groupe 211"/>
          <p:cNvGrpSpPr/>
          <p:nvPr/>
        </p:nvGrpSpPr>
        <p:grpSpPr>
          <a:xfrm>
            <a:off x="7473600" y="1374083"/>
            <a:ext cx="582731" cy="608083"/>
            <a:chOff x="1127051" y="1275907"/>
            <a:chExt cx="5092996" cy="4544820"/>
          </a:xfrm>
        </p:grpSpPr>
        <p:pic>
          <p:nvPicPr>
            <p:cNvPr id="213" name="Image 212"/>
            <p:cNvPicPr>
              <a:picLocks noChangeAspect="1"/>
            </p:cNvPicPr>
            <p:nvPr/>
          </p:nvPicPr>
          <p:blipFill rotWithShape="1">
            <a:blip r:embed="rId11" cstate="print">
              <a:extLst>
                <a:ext uri="{28A0092B-C50C-407E-A947-70E740481C1C}">
                  <a14:useLocalDpi xmlns:a14="http://schemas.microsoft.com/office/drawing/2010/main" val="0"/>
                </a:ext>
              </a:extLst>
            </a:blip>
            <a:srcRect l="12325" t="4989" r="31977"/>
            <a:stretch/>
          </p:blipFill>
          <p:spPr>
            <a:xfrm>
              <a:off x="1127051" y="1275907"/>
              <a:ext cx="5092996" cy="4544820"/>
            </a:xfrm>
            <a:prstGeom prst="rect">
              <a:avLst/>
            </a:prstGeom>
            <a:ln w="3175">
              <a:solidFill>
                <a:schemeClr val="tx1"/>
              </a:solidFill>
            </a:ln>
          </p:spPr>
        </p:pic>
        <p:pic>
          <p:nvPicPr>
            <p:cNvPr id="214" name="Image 213"/>
            <p:cNvPicPr>
              <a:picLocks noChangeAspect="1"/>
            </p:cNvPicPr>
            <p:nvPr/>
          </p:nvPicPr>
          <p:blipFill rotWithShape="1">
            <a:blip r:embed="rId12" cstate="print">
              <a:extLst>
                <a:ext uri="{28A0092B-C50C-407E-A947-70E740481C1C}">
                  <a14:useLocalDpi xmlns:a14="http://schemas.microsoft.com/office/drawing/2010/main" val="0"/>
                </a:ext>
              </a:extLst>
            </a:blip>
            <a:srcRect t="93478" r="89664"/>
            <a:stretch/>
          </p:blipFill>
          <p:spPr>
            <a:xfrm>
              <a:off x="1127051" y="5475767"/>
              <a:ext cx="945194" cy="311997"/>
            </a:xfrm>
            <a:prstGeom prst="rect">
              <a:avLst/>
            </a:prstGeom>
            <a:ln>
              <a:noFill/>
            </a:ln>
          </p:spPr>
        </p:pic>
      </p:grpSp>
      <p:sp>
        <p:nvSpPr>
          <p:cNvPr id="215" name="Rectangle à coins arrondis 214"/>
          <p:cNvSpPr/>
          <p:nvPr/>
        </p:nvSpPr>
        <p:spPr>
          <a:xfrm>
            <a:off x="5358882" y="1311263"/>
            <a:ext cx="3403000" cy="1440048"/>
          </a:xfrm>
          <a:prstGeom prst="roundRect">
            <a:avLst>
              <a:gd name="adj" fmla="val 10384"/>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cxnSp>
        <p:nvCxnSpPr>
          <p:cNvPr id="216" name="Connecteur droit avec flèche 215"/>
          <p:cNvCxnSpPr>
            <a:cxnSpLocks/>
          </p:cNvCxnSpPr>
          <p:nvPr/>
        </p:nvCxnSpPr>
        <p:spPr>
          <a:xfrm flipV="1">
            <a:off x="5035173" y="2805713"/>
            <a:ext cx="412864" cy="68009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24" name="Groupe 223"/>
          <p:cNvGrpSpPr/>
          <p:nvPr/>
        </p:nvGrpSpPr>
        <p:grpSpPr>
          <a:xfrm>
            <a:off x="286653" y="3573016"/>
            <a:ext cx="4852243" cy="1707603"/>
            <a:chOff x="286653" y="3573016"/>
            <a:chExt cx="4852243" cy="1707603"/>
          </a:xfrm>
        </p:grpSpPr>
        <p:sp>
          <p:nvSpPr>
            <p:cNvPr id="115" name="ZoneTexte 114"/>
            <p:cNvSpPr txBox="1"/>
            <p:nvPr/>
          </p:nvSpPr>
          <p:spPr>
            <a:xfrm>
              <a:off x="1882815" y="4378209"/>
              <a:ext cx="742323" cy="167817"/>
            </a:xfrm>
            <a:prstGeom prst="rect">
              <a:avLst/>
            </a:prstGeom>
            <a:noFill/>
          </p:spPr>
          <p:txBody>
            <a:bodyPr wrap="square" rtlCol="0">
              <a:spAutoFit/>
            </a:bodyPr>
            <a:lstStyle/>
            <a:p>
              <a:pPr algn="ctr">
                <a:defRPr/>
              </a:pPr>
              <a:r>
                <a:rPr lang="fr-FR" sz="600" b="1" dirty="0">
                  <a:solidFill>
                    <a:srgbClr val="FF0000"/>
                  </a:solidFill>
                </a:rPr>
                <a:t>ALB</a:t>
              </a:r>
              <a:r>
                <a:rPr lang="fr-FR" sz="600" b="1" dirty="0">
                  <a:solidFill>
                    <a:prstClr val="black"/>
                  </a:solidFill>
                </a:rPr>
                <a:t>/</a:t>
              </a:r>
              <a:r>
                <a:rPr lang="fr-FR" sz="600" b="1" dirty="0">
                  <a:solidFill>
                    <a:srgbClr val="00B0F0"/>
                  </a:solidFill>
                </a:rPr>
                <a:t>DAPI</a:t>
              </a:r>
            </a:p>
          </p:txBody>
        </p:sp>
        <p:grpSp>
          <p:nvGrpSpPr>
            <p:cNvPr id="116" name="Groupe 115"/>
            <p:cNvGrpSpPr/>
            <p:nvPr/>
          </p:nvGrpSpPr>
          <p:grpSpPr>
            <a:xfrm>
              <a:off x="1882815" y="3828979"/>
              <a:ext cx="742323" cy="600859"/>
              <a:chOff x="395537" y="3233618"/>
              <a:chExt cx="1844853" cy="1382905"/>
            </a:xfrm>
          </p:grpSpPr>
          <p:pic>
            <p:nvPicPr>
              <p:cNvPr id="117" name="Image 116"/>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395537" y="3233618"/>
                <a:ext cx="1844853" cy="1382905"/>
              </a:xfrm>
              <a:prstGeom prst="rect">
                <a:avLst/>
              </a:prstGeom>
            </p:spPr>
          </p:pic>
          <p:grpSp>
            <p:nvGrpSpPr>
              <p:cNvPr id="118" name="Groupe 117"/>
              <p:cNvGrpSpPr/>
              <p:nvPr/>
            </p:nvGrpSpPr>
            <p:grpSpPr>
              <a:xfrm>
                <a:off x="1430863" y="4239164"/>
                <a:ext cx="645700" cy="321865"/>
                <a:chOff x="1615241" y="7538819"/>
                <a:chExt cx="378001" cy="201092"/>
              </a:xfrm>
            </p:grpSpPr>
            <p:sp>
              <p:nvSpPr>
                <p:cNvPr id="119" name="ZoneTexte 118"/>
                <p:cNvSpPr txBox="1"/>
                <p:nvPr/>
              </p:nvSpPr>
              <p:spPr>
                <a:xfrm>
                  <a:off x="1615241" y="7538819"/>
                  <a:ext cx="378001" cy="201092"/>
                </a:xfrm>
                <a:prstGeom prst="rect">
                  <a:avLst/>
                </a:prstGeom>
                <a:noFill/>
              </p:spPr>
              <p:txBody>
                <a:bodyPr wrap="square" lIns="0" rIns="0" rtlCol="0">
                  <a:spAutoFit/>
                </a:bodyPr>
                <a:lstStyle/>
                <a:p>
                  <a:pPr algn="ctr">
                    <a:defRPr/>
                  </a:pPr>
                  <a:r>
                    <a:rPr lang="fr-FR" sz="400" dirty="0">
                      <a:solidFill>
                        <a:srgbClr val="FFFFFF"/>
                      </a:solidFill>
                    </a:rPr>
                    <a:t>400µm</a:t>
                  </a:r>
                </a:p>
              </p:txBody>
            </p:sp>
            <p:cxnSp>
              <p:nvCxnSpPr>
                <p:cNvPr id="120" name="Connecteur droit 119"/>
                <p:cNvCxnSpPr/>
                <p:nvPr/>
              </p:nvCxnSpPr>
              <p:spPr>
                <a:xfrm>
                  <a:off x="1615242" y="7675200"/>
                  <a:ext cx="37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1" name="Groupe 120"/>
            <p:cNvGrpSpPr/>
            <p:nvPr/>
          </p:nvGrpSpPr>
          <p:grpSpPr>
            <a:xfrm>
              <a:off x="312698" y="4517121"/>
              <a:ext cx="742323" cy="600859"/>
              <a:chOff x="395536" y="4967780"/>
              <a:chExt cx="1844853" cy="1382905"/>
            </a:xfrm>
          </p:grpSpPr>
          <p:pic>
            <p:nvPicPr>
              <p:cNvPr id="122" name="Image 121"/>
              <p:cNvPicPr preferRelativeResize="0">
                <a:picLocks/>
              </p:cNvPicPr>
              <p:nvPr/>
            </p:nvPicPr>
            <p:blipFill>
              <a:blip r:embed="rId14" cstate="print">
                <a:extLst>
                  <a:ext uri="{BEBA8EAE-BF5A-486C-A8C5-ECC9F3942E4B}">
                    <a14:imgProps xmlns:a14="http://schemas.microsoft.com/office/drawing/2010/main">
                      <a14:imgLayer r:embed="rId15">
                        <a14:imgEffect>
                          <a14:brightnessContrast bright="48000" contrast="36000"/>
                        </a14:imgEffect>
                      </a14:imgLayer>
                    </a14:imgProps>
                  </a:ext>
                  <a:ext uri="{28A0092B-C50C-407E-A947-70E740481C1C}">
                    <a14:useLocalDpi xmlns:a14="http://schemas.microsoft.com/office/drawing/2010/main" val="0"/>
                  </a:ext>
                </a:extLst>
              </a:blip>
              <a:stretch>
                <a:fillRect/>
              </a:stretch>
            </p:blipFill>
            <p:spPr>
              <a:xfrm>
                <a:off x="395536" y="4967780"/>
                <a:ext cx="1844853" cy="1382905"/>
              </a:xfrm>
              <a:prstGeom prst="rect">
                <a:avLst/>
              </a:prstGeom>
            </p:spPr>
          </p:pic>
          <p:sp>
            <p:nvSpPr>
              <p:cNvPr id="123" name="ZoneTexte 122"/>
              <p:cNvSpPr txBox="1"/>
              <p:nvPr/>
            </p:nvSpPr>
            <p:spPr>
              <a:xfrm>
                <a:off x="1439903" y="5968340"/>
                <a:ext cx="645701" cy="321865"/>
              </a:xfrm>
              <a:prstGeom prst="rect">
                <a:avLst/>
              </a:prstGeom>
              <a:noFill/>
            </p:spPr>
            <p:txBody>
              <a:bodyPr wrap="square" lIns="0" rIns="0" rtlCol="0">
                <a:spAutoFit/>
              </a:bodyPr>
              <a:lstStyle/>
              <a:p>
                <a:pPr algn="ctr">
                  <a:defRPr/>
                </a:pPr>
                <a:r>
                  <a:rPr lang="fr-FR" sz="400" dirty="0">
                    <a:solidFill>
                      <a:srgbClr val="FFFFFF"/>
                    </a:solidFill>
                  </a:rPr>
                  <a:t>200µm</a:t>
                </a:r>
              </a:p>
            </p:txBody>
          </p:sp>
          <p:cxnSp>
            <p:nvCxnSpPr>
              <p:cNvPr id="124" name="Connecteur droit 123"/>
              <p:cNvCxnSpPr/>
              <p:nvPr/>
            </p:nvCxnSpPr>
            <p:spPr>
              <a:xfrm>
                <a:off x="1442632" y="6198059"/>
                <a:ext cx="6456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5" name="ZoneTexte 124"/>
            <p:cNvSpPr txBox="1"/>
            <p:nvPr/>
          </p:nvSpPr>
          <p:spPr>
            <a:xfrm>
              <a:off x="311523" y="5095952"/>
              <a:ext cx="744673" cy="167817"/>
            </a:xfrm>
            <a:prstGeom prst="rect">
              <a:avLst/>
            </a:prstGeom>
            <a:noFill/>
          </p:spPr>
          <p:txBody>
            <a:bodyPr wrap="square" rtlCol="0">
              <a:spAutoFit/>
            </a:bodyPr>
            <a:lstStyle/>
            <a:p>
              <a:pPr algn="ctr">
                <a:defRPr/>
              </a:pPr>
              <a:r>
                <a:rPr lang="fr-FR" sz="600" b="1" dirty="0">
                  <a:solidFill>
                    <a:srgbClr val="00B050"/>
                  </a:solidFill>
                </a:rPr>
                <a:t>ZO-1</a:t>
              </a:r>
              <a:r>
                <a:rPr lang="fr-FR" sz="600" b="1" dirty="0">
                  <a:solidFill>
                    <a:prstClr val="black"/>
                  </a:solidFill>
                </a:rPr>
                <a:t>/</a:t>
              </a:r>
              <a:r>
                <a:rPr lang="fr-FR" sz="600" b="1" dirty="0">
                  <a:solidFill>
                    <a:srgbClr val="00B0F0"/>
                  </a:solidFill>
                </a:rPr>
                <a:t>DAPI</a:t>
              </a:r>
            </a:p>
          </p:txBody>
        </p:sp>
        <p:grpSp>
          <p:nvGrpSpPr>
            <p:cNvPr id="126" name="Groupe 125"/>
            <p:cNvGrpSpPr/>
            <p:nvPr/>
          </p:nvGrpSpPr>
          <p:grpSpPr>
            <a:xfrm>
              <a:off x="312698" y="3828979"/>
              <a:ext cx="742323" cy="600859"/>
              <a:chOff x="2042568" y="1473369"/>
              <a:chExt cx="1089546" cy="864000"/>
            </a:xfrm>
          </p:grpSpPr>
          <p:pic>
            <p:nvPicPr>
              <p:cNvPr id="127" name="Image 126"/>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2042568" y="1473369"/>
                <a:ext cx="1089546" cy="864000"/>
              </a:xfrm>
              <a:prstGeom prst="rect">
                <a:avLst/>
              </a:prstGeom>
            </p:spPr>
          </p:pic>
          <p:grpSp>
            <p:nvGrpSpPr>
              <p:cNvPr id="128" name="Groupe 127"/>
              <p:cNvGrpSpPr/>
              <p:nvPr/>
            </p:nvGrpSpPr>
            <p:grpSpPr>
              <a:xfrm>
                <a:off x="2666720" y="2101606"/>
                <a:ext cx="378001" cy="201092"/>
                <a:chOff x="1615241" y="7538400"/>
                <a:chExt cx="378001" cy="201092"/>
              </a:xfrm>
            </p:grpSpPr>
            <p:sp>
              <p:nvSpPr>
                <p:cNvPr id="129" name="ZoneTexte 128"/>
                <p:cNvSpPr txBox="1"/>
                <p:nvPr/>
              </p:nvSpPr>
              <p:spPr>
                <a:xfrm>
                  <a:off x="1615241" y="7538400"/>
                  <a:ext cx="378001" cy="201092"/>
                </a:xfrm>
                <a:prstGeom prst="rect">
                  <a:avLst/>
                </a:prstGeom>
                <a:noFill/>
              </p:spPr>
              <p:txBody>
                <a:bodyPr wrap="square" lIns="0" rIns="0" rtlCol="0">
                  <a:spAutoFit/>
                </a:bodyPr>
                <a:lstStyle/>
                <a:p>
                  <a:pPr algn="ctr">
                    <a:defRPr/>
                  </a:pPr>
                  <a:r>
                    <a:rPr lang="fr-FR" sz="400" dirty="0">
                      <a:solidFill>
                        <a:srgbClr val="FFFFFF"/>
                      </a:solidFill>
                    </a:rPr>
                    <a:t>200µm</a:t>
                  </a:r>
                </a:p>
              </p:txBody>
            </p:sp>
            <p:cxnSp>
              <p:nvCxnSpPr>
                <p:cNvPr id="130" name="Connecteur droit 129"/>
                <p:cNvCxnSpPr/>
                <p:nvPr/>
              </p:nvCxnSpPr>
              <p:spPr>
                <a:xfrm>
                  <a:off x="1615242" y="7675200"/>
                  <a:ext cx="37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1" name="ZoneTexte 130"/>
            <p:cNvSpPr txBox="1"/>
            <p:nvPr/>
          </p:nvSpPr>
          <p:spPr>
            <a:xfrm>
              <a:off x="1111570" y="4378209"/>
              <a:ext cx="733122" cy="167817"/>
            </a:xfrm>
            <a:prstGeom prst="rect">
              <a:avLst/>
            </a:prstGeom>
            <a:noFill/>
          </p:spPr>
          <p:txBody>
            <a:bodyPr wrap="square" rtlCol="0">
              <a:spAutoFit/>
            </a:bodyPr>
            <a:lstStyle/>
            <a:p>
              <a:pPr algn="ctr">
                <a:defRPr/>
              </a:pPr>
              <a:r>
                <a:rPr lang="fr-FR" sz="600" b="1" dirty="0">
                  <a:solidFill>
                    <a:srgbClr val="00B050"/>
                  </a:solidFill>
                </a:rPr>
                <a:t>HNF4</a:t>
              </a:r>
              <a:r>
                <a:rPr lang="el-GR" sz="600" b="1" dirty="0">
                  <a:solidFill>
                    <a:srgbClr val="00B050"/>
                  </a:solidFill>
                </a:rPr>
                <a:t>α</a:t>
              </a:r>
              <a:r>
                <a:rPr lang="fr-FR" sz="600" b="1" dirty="0">
                  <a:solidFill>
                    <a:prstClr val="black"/>
                  </a:solidFill>
                </a:rPr>
                <a:t>/</a:t>
              </a:r>
              <a:r>
                <a:rPr lang="fr-FR" sz="600" b="1" dirty="0">
                  <a:solidFill>
                    <a:srgbClr val="FF0000"/>
                  </a:solidFill>
                </a:rPr>
                <a:t>AFP</a:t>
              </a:r>
            </a:p>
          </p:txBody>
        </p:sp>
        <p:grpSp>
          <p:nvGrpSpPr>
            <p:cNvPr id="132" name="Groupe 131"/>
            <p:cNvGrpSpPr/>
            <p:nvPr/>
          </p:nvGrpSpPr>
          <p:grpSpPr>
            <a:xfrm>
              <a:off x="1106969" y="3828979"/>
              <a:ext cx="742323" cy="600859"/>
              <a:chOff x="2390488" y="1556792"/>
              <a:chExt cx="1846801" cy="1373687"/>
            </a:xfrm>
          </p:grpSpPr>
          <p:pic>
            <p:nvPicPr>
              <p:cNvPr id="133" name="Image 132"/>
              <p:cNvPicPr preferRelativeResize="0">
                <a:picLocks/>
              </p:cNvPicPr>
              <p:nvPr/>
            </p:nvPicPr>
            <p:blipFill>
              <a:blip r:embed="rId17" cstate="print">
                <a:extLst>
                  <a:ext uri="{BEBA8EAE-BF5A-486C-A8C5-ECC9F3942E4B}">
                    <a14:imgProps xmlns:a14="http://schemas.microsoft.com/office/drawing/2010/main">
                      <a14:imgLayer r:embed="rId1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390488" y="1556792"/>
                <a:ext cx="1846801" cy="1373687"/>
              </a:xfrm>
              <a:prstGeom prst="rect">
                <a:avLst/>
              </a:prstGeom>
            </p:spPr>
          </p:pic>
          <p:grpSp>
            <p:nvGrpSpPr>
              <p:cNvPr id="134" name="Groupe 133"/>
              <p:cNvGrpSpPr/>
              <p:nvPr/>
            </p:nvGrpSpPr>
            <p:grpSpPr>
              <a:xfrm>
                <a:off x="3476382" y="2555635"/>
                <a:ext cx="652474" cy="319719"/>
                <a:chOff x="1608738" y="7539643"/>
                <a:chExt cx="384504" cy="201092"/>
              </a:xfrm>
            </p:grpSpPr>
            <p:sp>
              <p:nvSpPr>
                <p:cNvPr id="135" name="ZoneTexte 134"/>
                <p:cNvSpPr txBox="1"/>
                <p:nvPr/>
              </p:nvSpPr>
              <p:spPr>
                <a:xfrm>
                  <a:off x="1608738" y="7539643"/>
                  <a:ext cx="378001" cy="201092"/>
                </a:xfrm>
                <a:prstGeom prst="rect">
                  <a:avLst/>
                </a:prstGeom>
                <a:noFill/>
              </p:spPr>
              <p:txBody>
                <a:bodyPr wrap="square" lIns="0" rIns="0" rtlCol="0">
                  <a:spAutoFit/>
                </a:bodyPr>
                <a:lstStyle/>
                <a:p>
                  <a:pPr algn="ctr">
                    <a:defRPr/>
                  </a:pPr>
                  <a:r>
                    <a:rPr lang="fr-FR" sz="400" dirty="0">
                      <a:solidFill>
                        <a:srgbClr val="FFFFFF"/>
                      </a:solidFill>
                    </a:rPr>
                    <a:t>400µm</a:t>
                  </a:r>
                </a:p>
              </p:txBody>
            </p:sp>
            <p:cxnSp>
              <p:nvCxnSpPr>
                <p:cNvPr id="136" name="Connecteur droit 135"/>
                <p:cNvCxnSpPr/>
                <p:nvPr/>
              </p:nvCxnSpPr>
              <p:spPr>
                <a:xfrm>
                  <a:off x="1615242" y="7675200"/>
                  <a:ext cx="37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7" name="Groupe 136"/>
            <p:cNvGrpSpPr/>
            <p:nvPr/>
          </p:nvGrpSpPr>
          <p:grpSpPr>
            <a:xfrm>
              <a:off x="1095740" y="4515226"/>
              <a:ext cx="742638" cy="604648"/>
              <a:chOff x="2396352" y="4533174"/>
              <a:chExt cx="1774439" cy="1368001"/>
            </a:xfrm>
          </p:grpSpPr>
          <p:pic>
            <p:nvPicPr>
              <p:cNvPr id="138" name="Image 137"/>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2396352" y="4533174"/>
                <a:ext cx="1774439" cy="1361927"/>
              </a:xfrm>
              <a:prstGeom prst="rect">
                <a:avLst/>
              </a:prstGeom>
            </p:spPr>
          </p:pic>
          <p:pic>
            <p:nvPicPr>
              <p:cNvPr id="139" name="Image 138"/>
              <p:cNvPicPr preferRelativeResize="0">
                <a:picLocks/>
              </p:cNvPicPr>
              <p:nvPr/>
            </p:nvPicPr>
            <p:blipFill>
              <a:blip r:embed="rId20" cstate="print">
                <a:extLst>
                  <a:ext uri="{28A0092B-C50C-407E-A947-70E740481C1C}">
                    <a14:useLocalDpi xmlns:a14="http://schemas.microsoft.com/office/drawing/2010/main" val="0"/>
                  </a:ext>
                </a:extLst>
              </a:blip>
              <a:stretch>
                <a:fillRect/>
              </a:stretch>
            </p:blipFill>
            <p:spPr>
              <a:xfrm>
                <a:off x="3392058" y="5207682"/>
                <a:ext cx="761764" cy="693493"/>
              </a:xfrm>
              <a:prstGeom prst="rect">
                <a:avLst/>
              </a:prstGeom>
              <a:ln>
                <a:solidFill>
                  <a:schemeClr val="bg1"/>
                </a:solidFill>
              </a:ln>
            </p:spPr>
          </p:pic>
        </p:grpSp>
        <p:grpSp>
          <p:nvGrpSpPr>
            <p:cNvPr id="140" name="Groupe 139"/>
            <p:cNvGrpSpPr/>
            <p:nvPr/>
          </p:nvGrpSpPr>
          <p:grpSpPr>
            <a:xfrm>
              <a:off x="1882658" y="4516568"/>
              <a:ext cx="742638" cy="601963"/>
              <a:chOff x="2748173" y="4191905"/>
              <a:chExt cx="1037992" cy="819461"/>
            </a:xfrm>
          </p:grpSpPr>
          <p:pic>
            <p:nvPicPr>
              <p:cNvPr id="141" name="Image 140"/>
              <p:cNvPicPr preferRelativeResize="0">
                <a:picLocks/>
              </p:cNvPicPr>
              <p:nvPr/>
            </p:nvPicPr>
            <p:blipFill>
              <a:blip r:embed="rId21" cstate="print">
                <a:extLst>
                  <a:ext uri="{28A0092B-C50C-407E-A947-70E740481C1C}">
                    <a14:useLocalDpi xmlns:a14="http://schemas.microsoft.com/office/drawing/2010/main" val="0"/>
                  </a:ext>
                </a:extLst>
              </a:blip>
              <a:stretch>
                <a:fillRect/>
              </a:stretch>
            </p:blipFill>
            <p:spPr>
              <a:xfrm>
                <a:off x="2748173" y="4191905"/>
                <a:ext cx="1037992" cy="819461"/>
              </a:xfrm>
              <a:prstGeom prst="rect">
                <a:avLst/>
              </a:prstGeom>
            </p:spPr>
          </p:pic>
          <p:sp>
            <p:nvSpPr>
              <p:cNvPr id="142" name="ZoneTexte 141"/>
              <p:cNvSpPr txBox="1"/>
              <p:nvPr/>
            </p:nvSpPr>
            <p:spPr>
              <a:xfrm>
                <a:off x="3408164" y="4795096"/>
                <a:ext cx="378001" cy="190376"/>
              </a:xfrm>
              <a:prstGeom prst="rect">
                <a:avLst/>
              </a:prstGeom>
              <a:noFill/>
            </p:spPr>
            <p:txBody>
              <a:bodyPr wrap="square" lIns="0" rIns="0" rtlCol="0">
                <a:spAutoFit/>
              </a:bodyPr>
              <a:lstStyle/>
              <a:p>
                <a:pPr algn="ctr">
                  <a:defRPr/>
                </a:pPr>
                <a:r>
                  <a:rPr lang="fr-FR" sz="400" dirty="0">
                    <a:solidFill>
                      <a:srgbClr val="FFFFFF"/>
                    </a:solidFill>
                  </a:rPr>
                  <a:t>100µm</a:t>
                </a:r>
              </a:p>
            </p:txBody>
          </p:sp>
        </p:grpSp>
        <p:sp>
          <p:nvSpPr>
            <p:cNvPr id="143" name="ZoneTexte 142"/>
            <p:cNvSpPr txBox="1"/>
            <p:nvPr/>
          </p:nvSpPr>
          <p:spPr>
            <a:xfrm>
              <a:off x="1095739" y="5093878"/>
              <a:ext cx="764785" cy="171968"/>
            </a:xfrm>
            <a:prstGeom prst="rect">
              <a:avLst/>
            </a:prstGeom>
            <a:noFill/>
          </p:spPr>
          <p:txBody>
            <a:bodyPr wrap="square" rtlCol="0">
              <a:spAutoFit/>
            </a:bodyPr>
            <a:lstStyle/>
            <a:p>
              <a:pPr algn="ctr">
                <a:defRPr/>
              </a:pPr>
              <a:r>
                <a:rPr lang="fr-FR" sz="600" b="1" dirty="0" err="1">
                  <a:solidFill>
                    <a:prstClr val="black"/>
                  </a:solidFill>
                </a:rPr>
                <a:t>Lipid</a:t>
              </a:r>
              <a:r>
                <a:rPr lang="fr-FR" sz="600" b="1" dirty="0">
                  <a:solidFill>
                    <a:prstClr val="black"/>
                  </a:solidFill>
                </a:rPr>
                <a:t> </a:t>
              </a:r>
              <a:r>
                <a:rPr lang="fr-FR" sz="600" b="1" dirty="0" err="1">
                  <a:solidFill>
                    <a:prstClr val="black"/>
                  </a:solidFill>
                </a:rPr>
                <a:t>storage</a:t>
              </a:r>
              <a:endParaRPr lang="fr-FR" sz="600" b="1" dirty="0">
                <a:solidFill>
                  <a:prstClr val="black"/>
                </a:solidFill>
              </a:endParaRPr>
            </a:p>
          </p:txBody>
        </p:sp>
        <p:sp>
          <p:nvSpPr>
            <p:cNvPr id="144" name="ZoneTexte 143"/>
            <p:cNvSpPr txBox="1"/>
            <p:nvPr/>
          </p:nvSpPr>
          <p:spPr>
            <a:xfrm>
              <a:off x="1785686" y="5095952"/>
              <a:ext cx="936582" cy="184667"/>
            </a:xfrm>
            <a:prstGeom prst="rect">
              <a:avLst/>
            </a:prstGeom>
            <a:noFill/>
          </p:spPr>
          <p:txBody>
            <a:bodyPr wrap="square" rtlCol="0">
              <a:spAutoFit/>
            </a:bodyPr>
            <a:lstStyle/>
            <a:p>
              <a:pPr algn="ctr">
                <a:defRPr/>
              </a:pPr>
              <a:r>
                <a:rPr lang="en-US" sz="600" b="1" dirty="0">
                  <a:solidFill>
                    <a:prstClr val="black"/>
                  </a:solidFill>
                </a:rPr>
                <a:t>Glycogen storage</a:t>
              </a:r>
            </a:p>
          </p:txBody>
        </p:sp>
        <p:pic>
          <p:nvPicPr>
            <p:cNvPr id="145" name="Image 144"/>
            <p:cNvPicPr preferRelativeResize="0">
              <a:picLocks/>
            </p:cNvPicPr>
            <p:nvPr/>
          </p:nvPicPr>
          <p:blipFill>
            <a:blip r:embed="rId22" cstate="print">
              <a:extLst>
                <a:ext uri="{BEBA8EAE-BF5A-486C-A8C5-ECC9F3942E4B}">
                  <a14:imgProps xmlns:a14="http://schemas.microsoft.com/office/drawing/2010/main">
                    <a14:imgLayer r:embed="rId2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543059" y="3828426"/>
              <a:ext cx="742638" cy="601963"/>
            </a:xfrm>
            <a:prstGeom prst="rect">
              <a:avLst/>
            </a:prstGeom>
          </p:spPr>
        </p:pic>
        <p:sp>
          <p:nvSpPr>
            <p:cNvPr id="146" name="ZoneTexte 145"/>
            <p:cNvSpPr txBox="1"/>
            <p:nvPr/>
          </p:nvSpPr>
          <p:spPr>
            <a:xfrm>
              <a:off x="3549858" y="4378209"/>
              <a:ext cx="729040" cy="167817"/>
            </a:xfrm>
            <a:prstGeom prst="rect">
              <a:avLst/>
            </a:prstGeom>
            <a:noFill/>
          </p:spPr>
          <p:txBody>
            <a:bodyPr wrap="square" rtlCol="0">
              <a:spAutoFit/>
            </a:bodyPr>
            <a:lstStyle/>
            <a:p>
              <a:pPr algn="ctr">
                <a:defRPr/>
              </a:pPr>
              <a:r>
                <a:rPr lang="fr-FR" sz="600" b="1" dirty="0">
                  <a:solidFill>
                    <a:srgbClr val="FF0000"/>
                  </a:solidFill>
                </a:rPr>
                <a:t>ALB</a:t>
              </a:r>
            </a:p>
          </p:txBody>
        </p:sp>
        <p:pic>
          <p:nvPicPr>
            <p:cNvPr id="147" name="Image 146"/>
            <p:cNvPicPr>
              <a:picLocks noChangeAspect="1"/>
            </p:cNvPicPr>
            <p:nvPr/>
          </p:nvPicPr>
          <p:blipFill>
            <a:blip r:embed="rId24" cstate="print">
              <a:extLst>
                <a:ext uri="{BEBA8EAE-BF5A-486C-A8C5-ECC9F3942E4B}">
                  <a14:imgProps xmlns:a14="http://schemas.microsoft.com/office/drawing/2010/main">
                    <a14:imgLayer r:embed="rId2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764511" y="4516568"/>
              <a:ext cx="747027" cy="601963"/>
            </a:xfrm>
            <a:prstGeom prst="rect">
              <a:avLst/>
            </a:prstGeom>
          </p:spPr>
        </p:pic>
        <p:sp>
          <p:nvSpPr>
            <p:cNvPr id="148" name="ZoneTexte 147"/>
            <p:cNvSpPr txBox="1"/>
            <p:nvPr/>
          </p:nvSpPr>
          <p:spPr>
            <a:xfrm>
              <a:off x="2773505" y="5095952"/>
              <a:ext cx="729040" cy="167817"/>
            </a:xfrm>
            <a:prstGeom prst="rect">
              <a:avLst/>
            </a:prstGeom>
            <a:noFill/>
          </p:spPr>
          <p:txBody>
            <a:bodyPr wrap="square" rtlCol="0">
              <a:spAutoFit/>
            </a:bodyPr>
            <a:lstStyle/>
            <a:p>
              <a:pPr algn="ctr">
                <a:defRPr/>
              </a:pPr>
              <a:r>
                <a:rPr lang="fr-FR" sz="600" b="1" dirty="0">
                  <a:solidFill>
                    <a:srgbClr val="00B050"/>
                  </a:solidFill>
                </a:rPr>
                <a:t>ZO-1</a:t>
              </a:r>
            </a:p>
          </p:txBody>
        </p:sp>
        <p:pic>
          <p:nvPicPr>
            <p:cNvPr id="149" name="Image 148"/>
            <p:cNvPicPr preferRelativeResize="0">
              <a:picLocks/>
            </p:cNvPicPr>
            <p:nvPr/>
          </p:nvPicPr>
          <p:blipFill>
            <a:blip r:embed="rId26" cstate="print">
              <a:extLst>
                <a:ext uri="{28A0092B-C50C-407E-A947-70E740481C1C}">
                  <a14:useLocalDpi xmlns:a14="http://schemas.microsoft.com/office/drawing/2010/main" val="0"/>
                </a:ext>
              </a:extLst>
            </a:blip>
            <a:stretch>
              <a:fillRect/>
            </a:stretch>
          </p:blipFill>
          <p:spPr>
            <a:xfrm>
              <a:off x="4315950" y="3828426"/>
              <a:ext cx="742638" cy="601963"/>
            </a:xfrm>
            <a:prstGeom prst="rect">
              <a:avLst/>
            </a:prstGeom>
          </p:spPr>
        </p:pic>
        <p:sp>
          <p:nvSpPr>
            <p:cNvPr id="150" name="ZoneTexte 149"/>
            <p:cNvSpPr txBox="1"/>
            <p:nvPr/>
          </p:nvSpPr>
          <p:spPr>
            <a:xfrm>
              <a:off x="4322749" y="4378209"/>
              <a:ext cx="729040" cy="167817"/>
            </a:xfrm>
            <a:prstGeom prst="rect">
              <a:avLst/>
            </a:prstGeom>
            <a:noFill/>
          </p:spPr>
          <p:txBody>
            <a:bodyPr wrap="square" rtlCol="0">
              <a:spAutoFit/>
            </a:bodyPr>
            <a:lstStyle/>
            <a:p>
              <a:pPr algn="ctr">
                <a:defRPr/>
              </a:pPr>
              <a:r>
                <a:rPr lang="fr-FR" sz="600" b="1" dirty="0">
                  <a:solidFill>
                    <a:srgbClr val="FF0000"/>
                  </a:solidFill>
                </a:rPr>
                <a:t>AFP</a:t>
              </a:r>
              <a:endParaRPr lang="fr-FR" sz="600" b="1" dirty="0">
                <a:solidFill>
                  <a:srgbClr val="00B0F0"/>
                </a:solidFill>
              </a:endParaRPr>
            </a:p>
          </p:txBody>
        </p:sp>
        <p:pic>
          <p:nvPicPr>
            <p:cNvPr id="151" name="Image 150"/>
            <p:cNvPicPr preferRelativeResize="0">
              <a:picLocks/>
            </p:cNvPicPr>
            <p:nvPr/>
          </p:nvPicPr>
          <p:blipFill>
            <a:blip r:embed="rId27" cstate="print">
              <a:extLst>
                <a:ext uri="{28A0092B-C50C-407E-A947-70E740481C1C}">
                  <a14:useLocalDpi xmlns:a14="http://schemas.microsoft.com/office/drawing/2010/main" val="0"/>
                </a:ext>
              </a:extLst>
            </a:blip>
            <a:stretch>
              <a:fillRect/>
            </a:stretch>
          </p:blipFill>
          <p:spPr>
            <a:xfrm>
              <a:off x="3543059" y="4516568"/>
              <a:ext cx="742638" cy="601963"/>
            </a:xfrm>
            <a:prstGeom prst="rect">
              <a:avLst/>
            </a:prstGeom>
          </p:spPr>
        </p:pic>
        <p:pic>
          <p:nvPicPr>
            <p:cNvPr id="152" name="Image 151"/>
            <p:cNvPicPr preferRelativeResize="0">
              <a:picLocks/>
            </p:cNvPicPr>
            <p:nvPr/>
          </p:nvPicPr>
          <p:blipFill>
            <a:blip r:embed="rId28" cstate="print">
              <a:extLst>
                <a:ext uri="{28A0092B-C50C-407E-A947-70E740481C1C}">
                  <a14:useLocalDpi xmlns:a14="http://schemas.microsoft.com/office/drawing/2010/main" val="0"/>
                </a:ext>
              </a:extLst>
            </a:blip>
            <a:stretch>
              <a:fillRect/>
            </a:stretch>
          </p:blipFill>
          <p:spPr>
            <a:xfrm>
              <a:off x="4315950" y="4516568"/>
              <a:ext cx="742638" cy="601963"/>
            </a:xfrm>
            <a:prstGeom prst="rect">
              <a:avLst/>
            </a:prstGeom>
          </p:spPr>
        </p:pic>
        <p:sp>
          <p:nvSpPr>
            <p:cNvPr id="153" name="ZoneTexte 152"/>
            <p:cNvSpPr txBox="1"/>
            <p:nvPr/>
          </p:nvSpPr>
          <p:spPr>
            <a:xfrm>
              <a:off x="3553518" y="5095952"/>
              <a:ext cx="721718" cy="167817"/>
            </a:xfrm>
            <a:prstGeom prst="rect">
              <a:avLst/>
            </a:prstGeom>
            <a:noFill/>
          </p:spPr>
          <p:txBody>
            <a:bodyPr wrap="square" rtlCol="0">
              <a:spAutoFit/>
            </a:bodyPr>
            <a:lstStyle/>
            <a:p>
              <a:pPr algn="ctr">
                <a:defRPr/>
              </a:pPr>
              <a:r>
                <a:rPr lang="fr-FR" sz="600" b="1" dirty="0" err="1">
                  <a:solidFill>
                    <a:prstClr val="black"/>
                  </a:solidFill>
                </a:rPr>
                <a:t>Lipid</a:t>
              </a:r>
              <a:r>
                <a:rPr lang="fr-FR" sz="600" b="1" dirty="0">
                  <a:solidFill>
                    <a:prstClr val="black"/>
                  </a:solidFill>
                </a:rPr>
                <a:t> </a:t>
              </a:r>
              <a:r>
                <a:rPr lang="fr-FR" sz="600" b="1" dirty="0" err="1">
                  <a:solidFill>
                    <a:prstClr val="black"/>
                  </a:solidFill>
                </a:rPr>
                <a:t>storage</a:t>
              </a:r>
              <a:endParaRPr lang="fr-FR" sz="600" b="1" dirty="0">
                <a:solidFill>
                  <a:prstClr val="black"/>
                </a:solidFill>
              </a:endParaRPr>
            </a:p>
          </p:txBody>
        </p:sp>
        <p:sp>
          <p:nvSpPr>
            <p:cNvPr id="154" name="ZoneTexte 153"/>
            <p:cNvSpPr txBox="1"/>
            <p:nvPr/>
          </p:nvSpPr>
          <p:spPr>
            <a:xfrm>
              <a:off x="4235642" y="5095952"/>
              <a:ext cx="903254" cy="184667"/>
            </a:xfrm>
            <a:prstGeom prst="rect">
              <a:avLst/>
            </a:prstGeom>
            <a:noFill/>
          </p:spPr>
          <p:txBody>
            <a:bodyPr wrap="square" rtlCol="0">
              <a:spAutoFit/>
            </a:bodyPr>
            <a:lstStyle/>
            <a:p>
              <a:pPr algn="ctr">
                <a:defRPr/>
              </a:pPr>
              <a:r>
                <a:rPr lang="en-US" sz="600" b="1" dirty="0">
                  <a:solidFill>
                    <a:prstClr val="black"/>
                  </a:solidFill>
                </a:rPr>
                <a:t>Glycogen storage</a:t>
              </a:r>
            </a:p>
          </p:txBody>
        </p:sp>
        <p:pic>
          <p:nvPicPr>
            <p:cNvPr id="155" name="Image 154"/>
            <p:cNvPicPr preferRelativeResize="0">
              <a:picLocks/>
            </p:cNvPicPr>
            <p:nvPr/>
          </p:nvPicPr>
          <p:blipFill rotWithShape="1">
            <a:blip r:embed="rId29" cstate="print">
              <a:extLst>
                <a:ext uri="{28A0092B-C50C-407E-A947-70E740481C1C}">
                  <a14:useLocalDpi xmlns:a14="http://schemas.microsoft.com/office/drawing/2010/main" val="0"/>
                </a:ext>
              </a:extLst>
            </a:blip>
            <a:srcRect l="66998" t="59724"/>
            <a:stretch/>
          </p:blipFill>
          <p:spPr>
            <a:xfrm>
              <a:off x="2766705" y="3828426"/>
              <a:ext cx="742638" cy="601963"/>
            </a:xfrm>
            <a:prstGeom prst="rect">
              <a:avLst/>
            </a:prstGeom>
          </p:spPr>
        </p:pic>
        <p:sp>
          <p:nvSpPr>
            <p:cNvPr id="13" name="Rectangle 12"/>
            <p:cNvSpPr/>
            <p:nvPr/>
          </p:nvSpPr>
          <p:spPr>
            <a:xfrm>
              <a:off x="1058543" y="3578762"/>
              <a:ext cx="851030" cy="251726"/>
            </a:xfrm>
            <a:prstGeom prst="rect">
              <a:avLst/>
            </a:prstGeom>
          </p:spPr>
          <p:txBody>
            <a:bodyPr wrap="none">
              <a:spAutoFit/>
            </a:bodyPr>
            <a:lstStyle/>
            <a:p>
              <a:pPr>
                <a:defRPr/>
              </a:pPr>
              <a:r>
                <a:rPr lang="fr-FR" sz="1200" b="1" dirty="0">
                  <a:solidFill>
                    <a:srgbClr val="004B87">
                      <a:lumMod val="75000"/>
                    </a:srgbClr>
                  </a:solidFill>
                </a:rPr>
                <a:t>2D culture</a:t>
              </a:r>
              <a:endParaRPr lang="fr-FR" sz="1200" dirty="0">
                <a:solidFill>
                  <a:prstClr val="black"/>
                </a:solidFill>
              </a:endParaRPr>
            </a:p>
          </p:txBody>
        </p:sp>
        <p:sp>
          <p:nvSpPr>
            <p:cNvPr id="16" name="Rectangle 15"/>
            <p:cNvSpPr/>
            <p:nvPr/>
          </p:nvSpPr>
          <p:spPr>
            <a:xfrm>
              <a:off x="3475113" y="3573016"/>
              <a:ext cx="890361" cy="251726"/>
            </a:xfrm>
            <a:prstGeom prst="rect">
              <a:avLst/>
            </a:prstGeom>
          </p:spPr>
          <p:txBody>
            <a:bodyPr wrap="none">
              <a:spAutoFit/>
            </a:bodyPr>
            <a:lstStyle/>
            <a:p>
              <a:pPr>
                <a:defRPr/>
              </a:pPr>
              <a:r>
                <a:rPr lang="fr-FR" sz="1200" b="1" dirty="0">
                  <a:solidFill>
                    <a:srgbClr val="004B87">
                      <a:lumMod val="75000"/>
                    </a:srgbClr>
                  </a:solidFill>
                </a:rPr>
                <a:t>3D culture </a:t>
              </a:r>
              <a:endParaRPr lang="fr-FR" sz="1200" dirty="0">
                <a:solidFill>
                  <a:prstClr val="black"/>
                </a:solidFill>
              </a:endParaRPr>
            </a:p>
          </p:txBody>
        </p:sp>
        <p:sp>
          <p:nvSpPr>
            <p:cNvPr id="219" name="Rectangle à coins arrondis 218"/>
            <p:cNvSpPr/>
            <p:nvPr/>
          </p:nvSpPr>
          <p:spPr>
            <a:xfrm>
              <a:off x="286653" y="3582368"/>
              <a:ext cx="4797035" cy="1698251"/>
            </a:xfrm>
            <a:prstGeom prst="roundRect">
              <a:avLst>
                <a:gd name="adj" fmla="val 10384"/>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grpSp>
      <p:sp>
        <p:nvSpPr>
          <p:cNvPr id="223" name="ZoneTexte 222"/>
          <p:cNvSpPr txBox="1"/>
          <p:nvPr/>
        </p:nvSpPr>
        <p:spPr>
          <a:xfrm>
            <a:off x="5358882" y="1049105"/>
            <a:ext cx="3403000" cy="276999"/>
          </a:xfrm>
          <a:prstGeom prst="rect">
            <a:avLst/>
          </a:prstGeom>
          <a:noFill/>
        </p:spPr>
        <p:txBody>
          <a:bodyPr wrap="square" rtlCol="0">
            <a:spAutoFit/>
          </a:bodyPr>
          <a:lstStyle/>
          <a:p>
            <a:pPr algn="ctr">
              <a:defRPr/>
            </a:pPr>
            <a:r>
              <a:rPr lang="fr-FR" sz="1200" b="1" i="1" dirty="0">
                <a:solidFill>
                  <a:srgbClr val="004B87">
                    <a:lumMod val="75000"/>
                  </a:srgbClr>
                </a:solidFill>
              </a:rPr>
              <a:t>In vivo </a:t>
            </a:r>
            <a:r>
              <a:rPr lang="fr-FR" sz="1200" b="1" dirty="0">
                <a:solidFill>
                  <a:srgbClr val="004B87">
                    <a:lumMod val="75000"/>
                  </a:srgbClr>
                </a:solidFill>
              </a:rPr>
              <a:t>validation of the correction</a:t>
            </a:r>
          </a:p>
        </p:txBody>
      </p:sp>
      <p:sp>
        <p:nvSpPr>
          <p:cNvPr id="243" name="Rectangle 242"/>
          <p:cNvSpPr/>
          <p:nvPr/>
        </p:nvSpPr>
        <p:spPr>
          <a:xfrm>
            <a:off x="144787" y="5330166"/>
            <a:ext cx="8854426" cy="1277273"/>
          </a:xfrm>
          <a:prstGeom prst="rect">
            <a:avLst/>
          </a:prstGeom>
        </p:spPr>
        <p:txBody>
          <a:bodyPr wrap="square">
            <a:spAutoFit/>
          </a:bodyPr>
          <a:lstStyle/>
          <a:p>
            <a:pPr marL="171450" indent="-171450">
              <a:spcBef>
                <a:spcPts val="300"/>
              </a:spcBef>
              <a:buFont typeface="Arial" panose="020B0604020202020204" pitchFamily="34" charset="0"/>
              <a:buChar char="•"/>
              <a:defRPr/>
            </a:pPr>
            <a:r>
              <a:rPr lang="en-US" sz="1200" dirty="0">
                <a:solidFill>
                  <a:prstClr val="black"/>
                </a:solidFill>
              </a:rPr>
              <a:t>HB-iPSCs derived from a severe HB patient’s skin fibroblasts were genetically corrected using CRISPR/Cas9 technology</a:t>
            </a:r>
          </a:p>
          <a:p>
            <a:pPr marL="171450" indent="-171450">
              <a:spcBef>
                <a:spcPts val="300"/>
              </a:spcBef>
              <a:buFont typeface="Arial" panose="020B0604020202020204" pitchFamily="34" charset="0"/>
              <a:buChar char="•"/>
              <a:defRPr/>
            </a:pPr>
            <a:r>
              <a:rPr lang="en-US" sz="1200" dirty="0">
                <a:solidFill>
                  <a:prstClr val="black"/>
                </a:solidFill>
              </a:rPr>
              <a:t>Correction of the phenotype was validated </a:t>
            </a:r>
            <a:r>
              <a:rPr lang="en-US" sz="1200" i="1" dirty="0">
                <a:solidFill>
                  <a:prstClr val="black"/>
                </a:solidFill>
              </a:rPr>
              <a:t>in vitro </a:t>
            </a:r>
            <a:r>
              <a:rPr lang="en-US" sz="1200" dirty="0">
                <a:solidFill>
                  <a:prstClr val="black"/>
                </a:solidFill>
              </a:rPr>
              <a:t>by detection of FIX clotting activity in the supernatant of corrected cells </a:t>
            </a:r>
            <a:br>
              <a:rPr lang="en-US" sz="1200" dirty="0">
                <a:solidFill>
                  <a:prstClr val="black"/>
                </a:solidFill>
              </a:rPr>
            </a:br>
            <a:r>
              <a:rPr lang="en-US" sz="1200" dirty="0">
                <a:solidFill>
                  <a:prstClr val="black"/>
                </a:solidFill>
              </a:rPr>
              <a:t>after 3D differentiation into hepatocyte-like cells (3D-corr-HB-iHeps)</a:t>
            </a:r>
          </a:p>
          <a:p>
            <a:pPr marL="171450" indent="-171450">
              <a:spcBef>
                <a:spcPts val="300"/>
              </a:spcBef>
              <a:buFont typeface="Arial" panose="020B0604020202020204" pitchFamily="34" charset="0"/>
              <a:buChar char="•"/>
              <a:defRPr/>
            </a:pPr>
            <a:r>
              <a:rPr lang="en-US" sz="1200" dirty="0">
                <a:solidFill>
                  <a:prstClr val="black"/>
                </a:solidFill>
              </a:rPr>
              <a:t>Liver IHC analyses after transplantation of </a:t>
            </a:r>
            <a:r>
              <a:rPr lang="en-US" sz="1200" dirty="0" err="1">
                <a:solidFill>
                  <a:prstClr val="black"/>
                </a:solidFill>
              </a:rPr>
              <a:t>corr</a:t>
            </a:r>
            <a:r>
              <a:rPr lang="en-US" sz="1200" dirty="0">
                <a:solidFill>
                  <a:prstClr val="black"/>
                </a:solidFill>
              </a:rPr>
              <a:t>-HB-</a:t>
            </a:r>
            <a:r>
              <a:rPr lang="en-US" sz="1200" dirty="0" err="1">
                <a:solidFill>
                  <a:prstClr val="black"/>
                </a:solidFill>
              </a:rPr>
              <a:t>iHeps</a:t>
            </a:r>
            <a:r>
              <a:rPr lang="en-US" sz="1200" dirty="0">
                <a:solidFill>
                  <a:prstClr val="black"/>
                </a:solidFill>
              </a:rPr>
              <a:t> into the liver of newborn HB mice showed </a:t>
            </a:r>
            <a:br>
              <a:rPr lang="en-US" sz="1200" dirty="0">
                <a:solidFill>
                  <a:prstClr val="black"/>
                </a:solidFill>
              </a:rPr>
            </a:br>
            <a:r>
              <a:rPr lang="en-US" sz="1200" dirty="0">
                <a:solidFill>
                  <a:prstClr val="black"/>
                </a:solidFill>
              </a:rPr>
              <a:t>the cell engraftment into mouse livers. Further experiments are ongoing to evaluate FIX activity in </a:t>
            </a:r>
            <a:br>
              <a:rPr lang="en-US" sz="1200" dirty="0">
                <a:solidFill>
                  <a:prstClr val="black"/>
                </a:solidFill>
              </a:rPr>
            </a:br>
            <a:r>
              <a:rPr lang="en-US" sz="1200" dirty="0">
                <a:solidFill>
                  <a:prstClr val="black"/>
                </a:solidFill>
              </a:rPr>
              <a:t>animal plasma to assess the efficacy of our cell/gene therapy approach</a:t>
            </a:r>
          </a:p>
        </p:txBody>
      </p:sp>
      <p:sp>
        <p:nvSpPr>
          <p:cNvPr id="211" name="Title 3">
            <a:extLst>
              <a:ext uri="{FF2B5EF4-FFF2-40B4-BE49-F238E27FC236}">
                <a16:creationId xmlns:a16="http://schemas.microsoft.com/office/drawing/2014/main" id="{CCA0FB5B-663D-4A9C-9FE3-CE42674BFF47}"/>
              </a:ext>
            </a:extLst>
          </p:cNvPr>
          <p:cNvSpPr>
            <a:spLocks noGrp="1"/>
          </p:cNvSpPr>
          <p:nvPr>
            <p:ph type="title"/>
          </p:nvPr>
        </p:nvSpPr>
        <p:spPr>
          <a:xfrm>
            <a:off x="351034" y="142699"/>
            <a:ext cx="7677349" cy="769620"/>
          </a:xfrm>
        </p:spPr>
        <p:txBody>
          <a:bodyPr>
            <a:noAutofit/>
          </a:bodyPr>
          <a:lstStyle/>
          <a:p>
            <a:r>
              <a:rPr lang="en-US" sz="2000" dirty="0"/>
              <a:t>Autologous cell/gene therapy approach of </a:t>
            </a:r>
            <a:r>
              <a:rPr lang="en-US" sz="2000" dirty="0" err="1"/>
              <a:t>haemophilia</a:t>
            </a:r>
            <a:r>
              <a:rPr lang="en-US" sz="2000" dirty="0"/>
              <a:t> B (HB) using patient-specific induced pluripotent stem cells (iPSCs)</a:t>
            </a:r>
            <a:endParaRPr lang="fr-FR" sz="900" dirty="0"/>
          </a:p>
        </p:txBody>
      </p:sp>
      <p:sp>
        <p:nvSpPr>
          <p:cNvPr id="4" name="Text Placeholder 3">
            <a:extLst>
              <a:ext uri="{FF2B5EF4-FFF2-40B4-BE49-F238E27FC236}">
                <a16:creationId xmlns:a16="http://schemas.microsoft.com/office/drawing/2014/main" id="{45B5356C-9326-4A28-AE2C-90363E9D3B70}"/>
              </a:ext>
            </a:extLst>
          </p:cNvPr>
          <p:cNvSpPr>
            <a:spLocks noGrp="1"/>
          </p:cNvSpPr>
          <p:nvPr>
            <p:ph type="body" sz="quarter" idx="10"/>
          </p:nvPr>
        </p:nvSpPr>
        <p:spPr/>
        <p:txBody>
          <a:bodyPr/>
          <a:lstStyle/>
          <a:p>
            <a:r>
              <a:rPr lang="en-GB" dirty="0" err="1"/>
              <a:t>Luce</a:t>
            </a:r>
            <a:r>
              <a:rPr lang="en-GB" dirty="0"/>
              <a:t> E, et al. ILC 2018, PS-145</a:t>
            </a:r>
            <a:endParaRPr lang="en-US" dirty="0"/>
          </a:p>
        </p:txBody>
      </p:sp>
      <p:sp>
        <p:nvSpPr>
          <p:cNvPr id="14" name="ZoneTexte 13"/>
          <p:cNvSpPr txBox="1"/>
          <p:nvPr/>
        </p:nvSpPr>
        <p:spPr>
          <a:xfrm>
            <a:off x="227059" y="1066454"/>
            <a:ext cx="1699739" cy="261610"/>
          </a:xfrm>
          <a:prstGeom prst="rect">
            <a:avLst/>
          </a:prstGeom>
          <a:noFill/>
        </p:spPr>
        <p:txBody>
          <a:bodyPr wrap="square" rtlCol="0">
            <a:spAutoFit/>
          </a:bodyPr>
          <a:lstStyle/>
          <a:p>
            <a:pPr algn="ctr">
              <a:defRPr/>
            </a:pPr>
            <a:r>
              <a:rPr lang="fr-FR" sz="1050" b="1" dirty="0">
                <a:solidFill>
                  <a:prstClr val="black"/>
                </a:solidFill>
              </a:rPr>
              <a:t>Patient </a:t>
            </a:r>
            <a:r>
              <a:rPr lang="fr-FR" sz="1050" b="1" dirty="0" err="1">
                <a:solidFill>
                  <a:prstClr val="black"/>
                </a:solidFill>
              </a:rPr>
              <a:t>specific</a:t>
            </a:r>
            <a:r>
              <a:rPr lang="fr-FR" sz="1050" b="1" dirty="0">
                <a:solidFill>
                  <a:prstClr val="black"/>
                </a:solidFill>
              </a:rPr>
              <a:t> </a:t>
            </a:r>
            <a:r>
              <a:rPr lang="fr-FR" sz="1050" b="1" dirty="0" err="1">
                <a:solidFill>
                  <a:prstClr val="black"/>
                </a:solidFill>
              </a:rPr>
              <a:t>iPSCs</a:t>
            </a:r>
            <a:endParaRPr lang="fr-FR" sz="1050" b="1" dirty="0">
              <a:solidFill>
                <a:prstClr val="black"/>
              </a:solidFill>
            </a:endParaRPr>
          </a:p>
        </p:txBody>
      </p:sp>
      <p:pic>
        <p:nvPicPr>
          <p:cNvPr id="196" name="Image 195"/>
          <p:cNvPicPr preferRelativeResize="0">
            <a:picLocks/>
          </p:cNvPicPr>
          <p:nvPr/>
        </p:nvPicPr>
        <p:blipFill rotWithShape="1">
          <a:blip r:embed="rId30" cstate="print">
            <a:extLst>
              <a:ext uri="{BEBA8EAE-BF5A-486C-A8C5-ECC9F3942E4B}">
                <a14:imgProps xmlns:a14="http://schemas.microsoft.com/office/drawing/2010/main">
                  <a14:imgLayer r:embed="rId31">
                    <a14:imgEffect>
                      <a14:sharpenSoften amount="50000"/>
                    </a14:imgEffect>
                    <a14:imgEffect>
                      <a14:brightnessContrast bright="4000" contrast="21000"/>
                    </a14:imgEffect>
                  </a14:imgLayer>
                </a14:imgProps>
              </a:ext>
              <a:ext uri="{28A0092B-C50C-407E-A947-70E740481C1C}">
                <a14:useLocalDpi xmlns:a14="http://schemas.microsoft.com/office/drawing/2010/main" val="0"/>
              </a:ext>
            </a:extLst>
          </a:blip>
          <a:srcRect l="15409" t="31139" r="30905" b="19446"/>
          <a:stretch/>
        </p:blipFill>
        <p:spPr>
          <a:xfrm>
            <a:off x="5717881" y="1405329"/>
            <a:ext cx="366732" cy="286890"/>
          </a:xfrm>
          <a:prstGeom prst="ellipse">
            <a:avLst/>
          </a:prstGeom>
          <a:ln w="952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97"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136394" y="1656218"/>
            <a:ext cx="469972" cy="52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8" name="Picture 4" descr="Afficher l'image d'origine"/>
          <p:cNvPicPr>
            <a:picLocks noChangeAspect="1" noChangeArrowheads="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79929">
            <a:off x="5656986" y="1839332"/>
            <a:ext cx="729964" cy="208561"/>
          </a:xfrm>
          <a:prstGeom prst="rect">
            <a:avLst/>
          </a:prstGeom>
          <a:noFill/>
          <a:extLst>
            <a:ext uri="{909E8E84-426E-40DD-AFC4-6F175D3DCCD1}">
              <a14:hiddenFill xmlns:a14="http://schemas.microsoft.com/office/drawing/2010/main">
                <a:solidFill>
                  <a:srgbClr val="FFFFFF"/>
                </a:solidFill>
              </a14:hiddenFill>
            </a:ext>
          </a:extLst>
        </p:spPr>
      </p:pic>
      <p:cxnSp>
        <p:nvCxnSpPr>
          <p:cNvPr id="199" name="Connecteur droit 198"/>
          <p:cNvCxnSpPr/>
          <p:nvPr/>
        </p:nvCxnSpPr>
        <p:spPr>
          <a:xfrm flipH="1" flipV="1">
            <a:off x="6087552" y="1510056"/>
            <a:ext cx="43609" cy="467699"/>
          </a:xfrm>
          <a:prstGeom prst="line">
            <a:avLst/>
          </a:prstGeom>
        </p:spPr>
        <p:style>
          <a:lnRef idx="1">
            <a:schemeClr val="dk1"/>
          </a:lnRef>
          <a:fillRef idx="0">
            <a:schemeClr val="dk1"/>
          </a:fillRef>
          <a:effectRef idx="0">
            <a:schemeClr val="dk1"/>
          </a:effectRef>
          <a:fontRef idx="minor">
            <a:schemeClr val="tx1"/>
          </a:fontRef>
        </p:style>
      </p:cxnSp>
      <p:grpSp>
        <p:nvGrpSpPr>
          <p:cNvPr id="225" name="Groupe 224"/>
          <p:cNvGrpSpPr/>
          <p:nvPr/>
        </p:nvGrpSpPr>
        <p:grpSpPr>
          <a:xfrm>
            <a:off x="5593804" y="3233771"/>
            <a:ext cx="3096572" cy="2043968"/>
            <a:chOff x="5593804" y="3233771"/>
            <a:chExt cx="3096572" cy="2043968"/>
          </a:xfrm>
        </p:grpSpPr>
        <p:sp>
          <p:nvSpPr>
            <p:cNvPr id="185" name="ZoneTexte 184"/>
            <p:cNvSpPr txBox="1"/>
            <p:nvPr/>
          </p:nvSpPr>
          <p:spPr>
            <a:xfrm>
              <a:off x="8028384" y="4787148"/>
              <a:ext cx="348172" cy="200055"/>
            </a:xfrm>
            <a:prstGeom prst="rect">
              <a:avLst/>
            </a:prstGeom>
            <a:solidFill>
              <a:schemeClr val="bg1"/>
            </a:solidFill>
          </p:spPr>
          <p:txBody>
            <a:bodyPr wrap="none" rtlCol="0">
              <a:spAutoFit/>
            </a:bodyPr>
            <a:lstStyle/>
            <a:p>
              <a:pPr>
                <a:defRPr/>
              </a:pPr>
              <a:r>
                <a:rPr lang="fr-FR" sz="700" dirty="0">
                  <a:solidFill>
                    <a:prstClr val="black"/>
                  </a:solidFill>
                </a:rPr>
                <a:t>D30</a:t>
              </a:r>
            </a:p>
          </p:txBody>
        </p:sp>
        <p:grpSp>
          <p:nvGrpSpPr>
            <p:cNvPr id="186" name="Groupe 185"/>
            <p:cNvGrpSpPr/>
            <p:nvPr/>
          </p:nvGrpSpPr>
          <p:grpSpPr>
            <a:xfrm>
              <a:off x="5593804" y="3307223"/>
              <a:ext cx="1779476" cy="1113771"/>
              <a:chOff x="5733024" y="3759933"/>
              <a:chExt cx="1711259" cy="1165266"/>
            </a:xfrm>
          </p:grpSpPr>
          <p:cxnSp>
            <p:nvCxnSpPr>
              <p:cNvPr id="163" name="Connecteur droit 162"/>
              <p:cNvCxnSpPr/>
              <p:nvPr/>
            </p:nvCxnSpPr>
            <p:spPr>
              <a:xfrm>
                <a:off x="5971408" y="4031582"/>
                <a:ext cx="78505" cy="0"/>
              </a:xfrm>
              <a:prstGeom prst="line">
                <a:avLst/>
              </a:prstGeom>
            </p:spPr>
            <p:style>
              <a:lnRef idx="1">
                <a:schemeClr val="dk1"/>
              </a:lnRef>
              <a:fillRef idx="0">
                <a:schemeClr val="dk1"/>
              </a:fillRef>
              <a:effectRef idx="0">
                <a:schemeClr val="dk1"/>
              </a:effectRef>
              <a:fontRef idx="minor">
                <a:schemeClr val="tx1"/>
              </a:fontRef>
            </p:style>
          </p:cxnSp>
          <p:cxnSp>
            <p:nvCxnSpPr>
              <p:cNvPr id="164" name="Connecteur droit 163"/>
              <p:cNvCxnSpPr/>
              <p:nvPr/>
            </p:nvCxnSpPr>
            <p:spPr>
              <a:xfrm>
                <a:off x="5971408" y="4162794"/>
                <a:ext cx="78505" cy="0"/>
              </a:xfrm>
              <a:prstGeom prst="line">
                <a:avLst/>
              </a:prstGeom>
            </p:spPr>
            <p:style>
              <a:lnRef idx="1">
                <a:schemeClr val="dk1"/>
              </a:lnRef>
              <a:fillRef idx="0">
                <a:schemeClr val="dk1"/>
              </a:fillRef>
              <a:effectRef idx="0">
                <a:schemeClr val="dk1"/>
              </a:effectRef>
              <a:fontRef idx="minor">
                <a:schemeClr val="tx1"/>
              </a:fontRef>
            </p:style>
          </p:cxnSp>
          <p:sp>
            <p:nvSpPr>
              <p:cNvPr id="165" name="ZoneTexte 164"/>
              <p:cNvSpPr txBox="1"/>
              <p:nvPr/>
            </p:nvSpPr>
            <p:spPr>
              <a:xfrm>
                <a:off x="5737913" y="3911978"/>
                <a:ext cx="284052" cy="200055"/>
              </a:xfrm>
              <a:prstGeom prst="rect">
                <a:avLst/>
              </a:prstGeom>
              <a:noFill/>
            </p:spPr>
            <p:txBody>
              <a:bodyPr wrap="none" rtlCol="0">
                <a:spAutoFit/>
              </a:bodyPr>
              <a:lstStyle/>
              <a:p>
                <a:pPr>
                  <a:defRPr/>
                </a:pPr>
                <a:r>
                  <a:rPr lang="en-US" sz="700" dirty="0">
                    <a:solidFill>
                      <a:prstClr val="black"/>
                    </a:solidFill>
                  </a:rPr>
                  <a:t>70</a:t>
                </a:r>
              </a:p>
            </p:txBody>
          </p:sp>
          <p:sp>
            <p:nvSpPr>
              <p:cNvPr id="166" name="ZoneTexte 165"/>
              <p:cNvSpPr txBox="1"/>
              <p:nvPr/>
            </p:nvSpPr>
            <p:spPr>
              <a:xfrm>
                <a:off x="5736518" y="4037627"/>
                <a:ext cx="284052" cy="200055"/>
              </a:xfrm>
              <a:prstGeom prst="rect">
                <a:avLst/>
              </a:prstGeom>
              <a:noFill/>
            </p:spPr>
            <p:txBody>
              <a:bodyPr wrap="none" rtlCol="0">
                <a:spAutoFit/>
              </a:bodyPr>
              <a:lstStyle/>
              <a:p>
                <a:pPr>
                  <a:defRPr/>
                </a:pPr>
                <a:r>
                  <a:rPr lang="en-US" sz="700" dirty="0">
                    <a:solidFill>
                      <a:prstClr val="black"/>
                    </a:solidFill>
                  </a:rPr>
                  <a:t>50</a:t>
                </a:r>
              </a:p>
            </p:txBody>
          </p:sp>
          <p:sp>
            <p:nvSpPr>
              <p:cNvPr id="167" name="ZoneTexte 166"/>
              <p:cNvSpPr txBox="1"/>
              <p:nvPr/>
            </p:nvSpPr>
            <p:spPr>
              <a:xfrm rot="19028367">
                <a:off x="6631240" y="4366453"/>
                <a:ext cx="813043" cy="200055"/>
              </a:xfrm>
              <a:prstGeom prst="rect">
                <a:avLst/>
              </a:prstGeom>
              <a:noFill/>
            </p:spPr>
            <p:txBody>
              <a:bodyPr wrap="none" rtlCol="0">
                <a:spAutoFit/>
              </a:bodyPr>
              <a:lstStyle/>
              <a:p>
                <a:pPr>
                  <a:defRPr/>
                </a:pPr>
                <a:r>
                  <a:rPr lang="en-US" sz="700" dirty="0">
                    <a:solidFill>
                      <a:prstClr val="black"/>
                    </a:solidFill>
                  </a:rPr>
                  <a:t>Human plasma </a:t>
                </a:r>
              </a:p>
            </p:txBody>
          </p:sp>
          <p:sp>
            <p:nvSpPr>
              <p:cNvPr id="168" name="ZoneTexte 167"/>
              <p:cNvSpPr txBox="1"/>
              <p:nvPr/>
            </p:nvSpPr>
            <p:spPr>
              <a:xfrm rot="19028367">
                <a:off x="5733024" y="4292003"/>
                <a:ext cx="566181" cy="200055"/>
              </a:xfrm>
              <a:prstGeom prst="rect">
                <a:avLst/>
              </a:prstGeom>
              <a:noFill/>
            </p:spPr>
            <p:txBody>
              <a:bodyPr wrap="none" rtlCol="0">
                <a:spAutoFit/>
              </a:bodyPr>
              <a:lstStyle/>
              <a:p>
                <a:pPr>
                  <a:defRPr/>
                </a:pPr>
                <a:r>
                  <a:rPr lang="en-US" sz="700" dirty="0">
                    <a:solidFill>
                      <a:prstClr val="black"/>
                    </a:solidFill>
                  </a:rPr>
                  <a:t>HB-</a:t>
                </a:r>
                <a:r>
                  <a:rPr lang="en-US" sz="700" dirty="0" err="1">
                    <a:solidFill>
                      <a:prstClr val="black"/>
                    </a:solidFill>
                  </a:rPr>
                  <a:t>iHeps</a:t>
                </a:r>
                <a:endParaRPr lang="en-US" sz="700" dirty="0">
                  <a:solidFill>
                    <a:prstClr val="black"/>
                  </a:solidFill>
                </a:endParaRPr>
              </a:p>
            </p:txBody>
          </p:sp>
          <p:sp>
            <p:nvSpPr>
              <p:cNvPr id="169" name="ZoneTexte 168"/>
              <p:cNvSpPr txBox="1"/>
              <p:nvPr/>
            </p:nvSpPr>
            <p:spPr>
              <a:xfrm rot="19028367">
                <a:off x="5782935" y="4354188"/>
                <a:ext cx="771365" cy="200055"/>
              </a:xfrm>
              <a:prstGeom prst="rect">
                <a:avLst/>
              </a:prstGeom>
              <a:noFill/>
            </p:spPr>
            <p:txBody>
              <a:bodyPr wrap="none" rtlCol="0">
                <a:spAutoFit/>
              </a:bodyPr>
              <a:lstStyle/>
              <a:p>
                <a:pPr>
                  <a:defRPr/>
                </a:pPr>
                <a:r>
                  <a:rPr lang="en-US" sz="700" dirty="0" err="1">
                    <a:solidFill>
                      <a:prstClr val="black"/>
                    </a:solidFill>
                  </a:rPr>
                  <a:t>Corr</a:t>
                </a:r>
                <a:r>
                  <a:rPr lang="en-US" sz="700" dirty="0">
                    <a:solidFill>
                      <a:prstClr val="black"/>
                    </a:solidFill>
                  </a:rPr>
                  <a:t>-HB-</a:t>
                </a:r>
                <a:r>
                  <a:rPr lang="en-US" sz="700" dirty="0" err="1">
                    <a:solidFill>
                      <a:prstClr val="black"/>
                    </a:solidFill>
                  </a:rPr>
                  <a:t>iHeps</a:t>
                </a:r>
                <a:endParaRPr lang="en-US" sz="700" dirty="0">
                  <a:solidFill>
                    <a:prstClr val="black"/>
                  </a:solidFill>
                </a:endParaRPr>
              </a:p>
            </p:txBody>
          </p:sp>
          <p:sp>
            <p:nvSpPr>
              <p:cNvPr id="170" name="ZoneTexte 169"/>
              <p:cNvSpPr txBox="1"/>
              <p:nvPr/>
            </p:nvSpPr>
            <p:spPr>
              <a:xfrm rot="19028367">
                <a:off x="6164854" y="4292003"/>
                <a:ext cx="566181" cy="200055"/>
              </a:xfrm>
              <a:prstGeom prst="rect">
                <a:avLst/>
              </a:prstGeom>
              <a:noFill/>
            </p:spPr>
            <p:txBody>
              <a:bodyPr wrap="none" rtlCol="0">
                <a:spAutoFit/>
              </a:bodyPr>
              <a:lstStyle/>
              <a:p>
                <a:pPr>
                  <a:defRPr/>
                </a:pPr>
                <a:r>
                  <a:rPr lang="en-US" sz="700" dirty="0">
                    <a:solidFill>
                      <a:prstClr val="black"/>
                    </a:solidFill>
                  </a:rPr>
                  <a:t>HB-</a:t>
                </a:r>
                <a:r>
                  <a:rPr lang="en-US" sz="700" dirty="0" err="1">
                    <a:solidFill>
                      <a:prstClr val="black"/>
                    </a:solidFill>
                  </a:rPr>
                  <a:t>iHeps</a:t>
                </a:r>
                <a:endParaRPr lang="en-US" sz="700" dirty="0">
                  <a:solidFill>
                    <a:prstClr val="black"/>
                  </a:solidFill>
                </a:endParaRPr>
              </a:p>
            </p:txBody>
          </p:sp>
          <p:sp>
            <p:nvSpPr>
              <p:cNvPr id="171" name="ZoneTexte 170"/>
              <p:cNvSpPr txBox="1"/>
              <p:nvPr/>
            </p:nvSpPr>
            <p:spPr>
              <a:xfrm rot="19028367">
                <a:off x="6175507" y="4354188"/>
                <a:ext cx="771365" cy="200055"/>
              </a:xfrm>
              <a:prstGeom prst="rect">
                <a:avLst/>
              </a:prstGeom>
              <a:noFill/>
            </p:spPr>
            <p:txBody>
              <a:bodyPr wrap="none" rtlCol="0">
                <a:spAutoFit/>
              </a:bodyPr>
              <a:lstStyle/>
              <a:p>
                <a:pPr>
                  <a:defRPr/>
                </a:pPr>
                <a:r>
                  <a:rPr lang="en-US" sz="700" dirty="0" err="1">
                    <a:solidFill>
                      <a:prstClr val="black"/>
                    </a:solidFill>
                  </a:rPr>
                  <a:t>Corr</a:t>
                </a:r>
                <a:r>
                  <a:rPr lang="en-US" sz="700" dirty="0">
                    <a:solidFill>
                      <a:prstClr val="black"/>
                    </a:solidFill>
                  </a:rPr>
                  <a:t>-HB-</a:t>
                </a:r>
                <a:r>
                  <a:rPr lang="en-US" sz="700" dirty="0" err="1">
                    <a:solidFill>
                      <a:prstClr val="black"/>
                    </a:solidFill>
                  </a:rPr>
                  <a:t>iHeps</a:t>
                </a:r>
                <a:endParaRPr lang="en-US" sz="700" dirty="0">
                  <a:solidFill>
                    <a:prstClr val="black"/>
                  </a:solidFill>
                </a:endParaRPr>
              </a:p>
            </p:txBody>
          </p:sp>
          <p:pic>
            <p:nvPicPr>
              <p:cNvPr id="172" name="Image 171"/>
              <p:cNvPicPr>
                <a:picLocks noChangeAspect="1"/>
              </p:cNvPicPr>
              <p:nvPr/>
            </p:nvPicPr>
            <p:blipFill rotWithShape="1">
              <a:blip r:embed="rId34" cstate="print">
                <a:extLst>
                  <a:ext uri="{BEBA8EAE-BF5A-486C-A8C5-ECC9F3942E4B}">
                    <a14:imgProps xmlns:a14="http://schemas.microsoft.com/office/drawing/2010/main">
                      <a14:imgLayer r:embed="rId35">
                        <a14:imgEffect>
                          <a14:sharpenSoften amount="61000"/>
                        </a14:imgEffect>
                        <a14:imgEffect>
                          <a14:brightnessContrast bright="4000" contrast="35000"/>
                        </a14:imgEffect>
                      </a14:imgLayer>
                    </a14:imgProps>
                  </a:ext>
                  <a:ext uri="{28A0092B-C50C-407E-A947-70E740481C1C}">
                    <a14:useLocalDpi xmlns:a14="http://schemas.microsoft.com/office/drawing/2010/main" val="0"/>
                  </a:ext>
                </a:extLst>
              </a:blip>
              <a:srcRect l="13483" t="39774" r="42579" b="451"/>
              <a:stretch/>
            </p:blipFill>
            <p:spPr>
              <a:xfrm>
                <a:off x="6057874" y="3878768"/>
                <a:ext cx="1276376" cy="358914"/>
              </a:xfrm>
              <a:prstGeom prst="rect">
                <a:avLst/>
              </a:prstGeom>
              <a:ln>
                <a:solidFill>
                  <a:schemeClr val="tx1"/>
                </a:solidFill>
              </a:ln>
            </p:spPr>
          </p:pic>
          <p:sp>
            <p:nvSpPr>
              <p:cNvPr id="173" name="ZoneTexte 172"/>
              <p:cNvSpPr txBox="1"/>
              <p:nvPr/>
            </p:nvSpPr>
            <p:spPr>
              <a:xfrm>
                <a:off x="5771492" y="3759933"/>
                <a:ext cx="348172" cy="200055"/>
              </a:xfrm>
              <a:prstGeom prst="rect">
                <a:avLst/>
              </a:prstGeom>
              <a:noFill/>
            </p:spPr>
            <p:txBody>
              <a:bodyPr wrap="none" rtlCol="0">
                <a:spAutoFit/>
              </a:bodyPr>
              <a:lstStyle/>
              <a:p>
                <a:pPr>
                  <a:defRPr/>
                </a:pPr>
                <a:r>
                  <a:rPr lang="en-US" sz="700" b="1" dirty="0" err="1">
                    <a:solidFill>
                      <a:prstClr val="black"/>
                    </a:solidFill>
                  </a:rPr>
                  <a:t>kDa</a:t>
                </a:r>
                <a:endParaRPr lang="en-US" sz="700" b="1" dirty="0">
                  <a:solidFill>
                    <a:prstClr val="black"/>
                  </a:solidFill>
                </a:endParaRPr>
              </a:p>
            </p:txBody>
          </p:sp>
          <p:cxnSp>
            <p:nvCxnSpPr>
              <p:cNvPr id="174" name="Connecteur droit 173"/>
              <p:cNvCxnSpPr/>
              <p:nvPr/>
            </p:nvCxnSpPr>
            <p:spPr>
              <a:xfrm>
                <a:off x="5802051" y="4753966"/>
                <a:ext cx="366567" cy="0"/>
              </a:xfrm>
              <a:prstGeom prst="line">
                <a:avLst/>
              </a:prstGeom>
            </p:spPr>
            <p:style>
              <a:lnRef idx="1">
                <a:schemeClr val="dk1"/>
              </a:lnRef>
              <a:fillRef idx="0">
                <a:schemeClr val="dk1"/>
              </a:fillRef>
              <a:effectRef idx="0">
                <a:schemeClr val="dk1"/>
              </a:effectRef>
              <a:fontRef idx="minor">
                <a:schemeClr val="tx1"/>
              </a:fontRef>
            </p:style>
          </p:cxnSp>
          <p:sp>
            <p:nvSpPr>
              <p:cNvPr id="175" name="ZoneTexte 174"/>
              <p:cNvSpPr txBox="1"/>
              <p:nvPr/>
            </p:nvSpPr>
            <p:spPr>
              <a:xfrm>
                <a:off x="5879939" y="4725144"/>
                <a:ext cx="298480" cy="200055"/>
              </a:xfrm>
              <a:prstGeom prst="rect">
                <a:avLst/>
              </a:prstGeom>
              <a:noFill/>
            </p:spPr>
            <p:txBody>
              <a:bodyPr wrap="none" rtlCol="0">
                <a:spAutoFit/>
              </a:bodyPr>
              <a:lstStyle/>
              <a:p>
                <a:pPr>
                  <a:defRPr/>
                </a:pPr>
                <a:r>
                  <a:rPr lang="fr-FR" sz="700" dirty="0">
                    <a:solidFill>
                      <a:prstClr val="black"/>
                    </a:solidFill>
                  </a:rPr>
                  <a:t>2D</a:t>
                </a:r>
              </a:p>
            </p:txBody>
          </p:sp>
          <p:cxnSp>
            <p:nvCxnSpPr>
              <p:cNvPr id="176" name="Connecteur droit 175"/>
              <p:cNvCxnSpPr/>
              <p:nvPr/>
            </p:nvCxnSpPr>
            <p:spPr>
              <a:xfrm>
                <a:off x="6249781" y="4753966"/>
                <a:ext cx="366567" cy="0"/>
              </a:xfrm>
              <a:prstGeom prst="line">
                <a:avLst/>
              </a:prstGeom>
            </p:spPr>
            <p:style>
              <a:lnRef idx="1">
                <a:schemeClr val="dk1"/>
              </a:lnRef>
              <a:fillRef idx="0">
                <a:schemeClr val="dk1"/>
              </a:fillRef>
              <a:effectRef idx="0">
                <a:schemeClr val="dk1"/>
              </a:effectRef>
              <a:fontRef idx="minor">
                <a:schemeClr val="tx1"/>
              </a:fontRef>
            </p:style>
          </p:cxnSp>
          <p:sp>
            <p:nvSpPr>
              <p:cNvPr id="177" name="ZoneTexte 176"/>
              <p:cNvSpPr txBox="1"/>
              <p:nvPr/>
            </p:nvSpPr>
            <p:spPr>
              <a:xfrm>
                <a:off x="6327669" y="4725144"/>
                <a:ext cx="298480" cy="200055"/>
              </a:xfrm>
              <a:prstGeom prst="rect">
                <a:avLst/>
              </a:prstGeom>
              <a:noFill/>
            </p:spPr>
            <p:txBody>
              <a:bodyPr wrap="none" rtlCol="0">
                <a:spAutoFit/>
              </a:bodyPr>
              <a:lstStyle/>
              <a:p>
                <a:pPr>
                  <a:defRPr/>
                </a:pPr>
                <a:r>
                  <a:rPr lang="fr-FR" sz="700" dirty="0">
                    <a:solidFill>
                      <a:prstClr val="black"/>
                    </a:solidFill>
                  </a:rPr>
                  <a:t>3D</a:t>
                </a:r>
              </a:p>
            </p:txBody>
          </p:sp>
        </p:grpSp>
        <p:grpSp>
          <p:nvGrpSpPr>
            <p:cNvPr id="6" name="Groupe 5"/>
            <p:cNvGrpSpPr/>
            <p:nvPr/>
          </p:nvGrpSpPr>
          <p:grpSpPr>
            <a:xfrm>
              <a:off x="5886797" y="4393830"/>
              <a:ext cx="1159920" cy="838533"/>
              <a:chOff x="6280851" y="4940879"/>
              <a:chExt cx="1115454" cy="877302"/>
            </a:xfrm>
          </p:grpSpPr>
          <p:grpSp>
            <p:nvGrpSpPr>
              <p:cNvPr id="5" name="Groupe 4"/>
              <p:cNvGrpSpPr/>
              <p:nvPr/>
            </p:nvGrpSpPr>
            <p:grpSpPr>
              <a:xfrm>
                <a:off x="6433690" y="4940879"/>
                <a:ext cx="809779" cy="692635"/>
                <a:chOff x="6469816" y="4940879"/>
                <a:chExt cx="809779" cy="692635"/>
              </a:xfrm>
            </p:grpSpPr>
            <p:pic>
              <p:nvPicPr>
                <p:cNvPr id="180" name="Image 179"/>
                <p:cNvPicPr preferRelativeResize="0">
                  <a:picLocks/>
                </p:cNvPicPr>
                <p:nvPr/>
              </p:nvPicPr>
              <p:blipFill>
                <a:blip r:embed="rId36" cstate="print">
                  <a:extLst>
                    <a:ext uri="{BEBA8EAE-BF5A-486C-A8C5-ECC9F3942E4B}">
                      <a14:imgProps xmlns:a14="http://schemas.microsoft.com/office/drawing/2010/main">
                        <a14:imgLayer r:embed="rId37">
                          <a14:imgEffect>
                            <a14:sharpenSoften amount="100000"/>
                          </a14:imgEffect>
                        </a14:imgLayer>
                      </a14:imgProps>
                    </a:ext>
                    <a:ext uri="{28A0092B-C50C-407E-A947-70E740481C1C}">
                      <a14:useLocalDpi xmlns:a14="http://schemas.microsoft.com/office/drawing/2010/main" val="0"/>
                    </a:ext>
                  </a:extLst>
                </a:blip>
                <a:stretch>
                  <a:fillRect/>
                </a:stretch>
              </p:blipFill>
              <p:spPr>
                <a:xfrm>
                  <a:off x="6469816" y="4940879"/>
                  <a:ext cx="809779" cy="692635"/>
                </a:xfrm>
                <a:prstGeom prst="rect">
                  <a:avLst/>
                </a:prstGeom>
              </p:spPr>
            </p:pic>
            <p:pic>
              <p:nvPicPr>
                <p:cNvPr id="181" name="Image 180"/>
                <p:cNvPicPr preferRelativeResize="0">
                  <a:picLocks noChangeAspect="1"/>
                </p:cNvPicPr>
                <p:nvPr/>
              </p:nvPicPr>
              <p:blipFill>
                <a:blip r:embed="rId38" cstate="print">
                  <a:extLst>
                    <a:ext uri="{BEBA8EAE-BF5A-486C-A8C5-ECC9F3942E4B}">
                      <a14:imgProps xmlns:a14="http://schemas.microsoft.com/office/drawing/2010/main">
                        <a14:imgLayer r:embed="rId39">
                          <a14:imgEffect>
                            <a14:sharpenSoften amount="100000"/>
                          </a14:imgEffect>
                        </a14:imgLayer>
                      </a14:imgProps>
                    </a:ext>
                    <a:ext uri="{28A0092B-C50C-407E-A947-70E740481C1C}">
                      <a14:useLocalDpi xmlns:a14="http://schemas.microsoft.com/office/drawing/2010/main" val="0"/>
                    </a:ext>
                  </a:extLst>
                </a:blip>
                <a:stretch>
                  <a:fillRect/>
                </a:stretch>
              </p:blipFill>
              <p:spPr>
                <a:xfrm>
                  <a:off x="6469816" y="4940879"/>
                  <a:ext cx="385668" cy="257852"/>
                </a:xfrm>
                <a:prstGeom prst="rect">
                  <a:avLst/>
                </a:prstGeom>
                <a:ln w="6350">
                  <a:solidFill>
                    <a:schemeClr val="bg1"/>
                  </a:solidFill>
                </a:ln>
              </p:spPr>
            </p:pic>
          </p:grpSp>
          <p:sp>
            <p:nvSpPr>
              <p:cNvPr id="182" name="ZoneTexte 181"/>
              <p:cNvSpPr txBox="1"/>
              <p:nvPr/>
            </p:nvSpPr>
            <p:spPr>
              <a:xfrm>
                <a:off x="6280851" y="5633515"/>
                <a:ext cx="1115454" cy="184666"/>
              </a:xfrm>
              <a:prstGeom prst="rect">
                <a:avLst/>
              </a:prstGeom>
              <a:noFill/>
            </p:spPr>
            <p:txBody>
              <a:bodyPr wrap="square" rtlCol="0">
                <a:spAutoFit/>
              </a:bodyPr>
              <a:lstStyle/>
              <a:p>
                <a:pPr algn="ctr">
                  <a:defRPr/>
                </a:pPr>
                <a:r>
                  <a:rPr lang="fr-FR" sz="600" b="1" dirty="0">
                    <a:solidFill>
                      <a:prstClr val="black"/>
                    </a:solidFill>
                  </a:rPr>
                  <a:t>FIX in 3D-Corr-HB-iHeps</a:t>
                </a:r>
              </a:p>
            </p:txBody>
          </p:sp>
        </p:grpSp>
        <p:graphicFrame>
          <p:nvGraphicFramePr>
            <p:cNvPr id="184" name="Graphique 183"/>
            <p:cNvGraphicFramePr>
              <a:graphicFrameLocks/>
            </p:cNvGraphicFramePr>
            <p:nvPr>
              <p:extLst/>
            </p:nvPr>
          </p:nvGraphicFramePr>
          <p:xfrm>
            <a:off x="7237369" y="3340349"/>
            <a:ext cx="1347811" cy="1804966"/>
          </p:xfrm>
          <a:graphic>
            <a:graphicData uri="http://schemas.openxmlformats.org/drawingml/2006/chart">
              <c:chart xmlns:c="http://schemas.openxmlformats.org/drawingml/2006/chart" xmlns:r="http://schemas.openxmlformats.org/officeDocument/2006/relationships" r:id="rId40"/>
            </a:graphicData>
          </a:graphic>
        </p:graphicFrame>
        <p:sp>
          <p:nvSpPr>
            <p:cNvPr id="190" name="Rectangle à coins arrondis 189"/>
            <p:cNvSpPr/>
            <p:nvPr/>
          </p:nvSpPr>
          <p:spPr>
            <a:xfrm>
              <a:off x="5597437" y="3250960"/>
              <a:ext cx="3048615" cy="2026779"/>
            </a:xfrm>
            <a:prstGeom prst="roundRect">
              <a:avLst>
                <a:gd name="adj" fmla="val 10384"/>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sp>
          <p:nvSpPr>
            <p:cNvPr id="25" name="Rectangle 24">
              <a:extLst>
                <a:ext uri="{FF2B5EF4-FFF2-40B4-BE49-F238E27FC236}">
                  <a16:creationId xmlns:a16="http://schemas.microsoft.com/office/drawing/2014/main" id="{26175D39-0C20-4EB7-8CA1-6EF7D5D2337F}"/>
                </a:ext>
              </a:extLst>
            </p:cNvPr>
            <p:cNvSpPr/>
            <p:nvPr/>
          </p:nvSpPr>
          <p:spPr>
            <a:xfrm>
              <a:off x="7442082" y="3233771"/>
              <a:ext cx="1248294" cy="507831"/>
            </a:xfrm>
            <a:prstGeom prst="rect">
              <a:avLst/>
            </a:prstGeom>
          </p:spPr>
          <p:txBody>
            <a:bodyPr wrap="square">
              <a:spAutoFit/>
            </a:bodyPr>
            <a:lstStyle/>
            <a:p>
              <a:pPr algn="ctr"/>
              <a:r>
                <a:rPr lang="en-GB" sz="900" b="1" dirty="0">
                  <a:solidFill>
                    <a:prstClr val="black"/>
                  </a:solidFill>
                </a:rPr>
                <a:t>Concentration in coagulant FIX in 3D-iHeps </a:t>
              </a:r>
            </a:p>
          </p:txBody>
        </p:sp>
        <p:grpSp>
          <p:nvGrpSpPr>
            <p:cNvPr id="27" name="Groupe 26"/>
            <p:cNvGrpSpPr/>
            <p:nvPr/>
          </p:nvGrpSpPr>
          <p:grpSpPr>
            <a:xfrm>
              <a:off x="7376327" y="4914000"/>
              <a:ext cx="910272" cy="351250"/>
              <a:chOff x="7376327" y="4914000"/>
              <a:chExt cx="910272" cy="351250"/>
            </a:xfrm>
          </p:grpSpPr>
          <p:sp>
            <p:nvSpPr>
              <p:cNvPr id="159" name="ZoneTexte 158"/>
              <p:cNvSpPr txBox="1"/>
              <p:nvPr/>
            </p:nvSpPr>
            <p:spPr>
              <a:xfrm>
                <a:off x="7430274" y="5049806"/>
                <a:ext cx="856325" cy="215444"/>
              </a:xfrm>
              <a:prstGeom prst="rect">
                <a:avLst/>
              </a:prstGeom>
              <a:noFill/>
            </p:spPr>
            <p:txBody>
              <a:bodyPr wrap="none" rtlCol="0">
                <a:spAutoFit/>
              </a:bodyPr>
              <a:lstStyle/>
              <a:p>
                <a:pPr>
                  <a:defRPr/>
                </a:pPr>
                <a:r>
                  <a:rPr lang="en-US" sz="800" dirty="0" err="1">
                    <a:solidFill>
                      <a:prstClr val="black"/>
                    </a:solidFill>
                  </a:rPr>
                  <a:t>Corr</a:t>
                </a:r>
                <a:r>
                  <a:rPr lang="en-US" sz="800" dirty="0">
                    <a:solidFill>
                      <a:prstClr val="black"/>
                    </a:solidFill>
                  </a:rPr>
                  <a:t>-HB-</a:t>
                </a:r>
                <a:r>
                  <a:rPr lang="en-US" sz="800" dirty="0" err="1">
                    <a:solidFill>
                      <a:prstClr val="black"/>
                    </a:solidFill>
                  </a:rPr>
                  <a:t>iHeps</a:t>
                </a:r>
                <a:endParaRPr lang="en-US" sz="800" dirty="0">
                  <a:solidFill>
                    <a:prstClr val="black"/>
                  </a:solidFill>
                </a:endParaRPr>
              </a:p>
            </p:txBody>
          </p:sp>
          <p:grpSp>
            <p:nvGrpSpPr>
              <p:cNvPr id="24" name="Groupe 23"/>
              <p:cNvGrpSpPr/>
              <p:nvPr/>
            </p:nvGrpSpPr>
            <p:grpSpPr>
              <a:xfrm>
                <a:off x="7376327" y="4914000"/>
                <a:ext cx="690422" cy="215444"/>
                <a:chOff x="7376327" y="4941748"/>
                <a:chExt cx="690422" cy="215444"/>
              </a:xfrm>
            </p:grpSpPr>
            <p:sp>
              <p:nvSpPr>
                <p:cNvPr id="157" name="ZoneTexte 156"/>
                <p:cNvSpPr txBox="1"/>
                <p:nvPr/>
              </p:nvSpPr>
              <p:spPr>
                <a:xfrm>
                  <a:off x="7442860" y="4941748"/>
                  <a:ext cx="623889" cy="215444"/>
                </a:xfrm>
                <a:prstGeom prst="rect">
                  <a:avLst/>
                </a:prstGeom>
                <a:noFill/>
              </p:spPr>
              <p:txBody>
                <a:bodyPr wrap="none" rtlCol="0">
                  <a:spAutoFit/>
                </a:bodyPr>
                <a:lstStyle/>
                <a:p>
                  <a:pPr>
                    <a:defRPr/>
                  </a:pPr>
                  <a:r>
                    <a:rPr lang="en-US" sz="800" dirty="0">
                      <a:solidFill>
                        <a:prstClr val="black"/>
                      </a:solidFill>
                    </a:rPr>
                    <a:t>HB-</a:t>
                  </a:r>
                  <a:r>
                    <a:rPr lang="en-US" sz="800" dirty="0" err="1">
                      <a:solidFill>
                        <a:prstClr val="black"/>
                      </a:solidFill>
                    </a:rPr>
                    <a:t>iHeps</a:t>
                  </a:r>
                  <a:endParaRPr lang="en-US" sz="800" dirty="0">
                    <a:solidFill>
                      <a:prstClr val="black"/>
                    </a:solidFill>
                  </a:endParaRPr>
                </a:p>
              </p:txBody>
            </p:sp>
            <p:sp>
              <p:nvSpPr>
                <p:cNvPr id="10" name="Rectangle 9">
                  <a:extLst>
                    <a:ext uri="{FF2B5EF4-FFF2-40B4-BE49-F238E27FC236}">
                      <a16:creationId xmlns:a16="http://schemas.microsoft.com/office/drawing/2014/main" id="{6A80A2D6-EB5C-47F7-A6E9-081457E5CE2E}"/>
                    </a:ext>
                  </a:extLst>
                </p:cNvPr>
                <p:cNvSpPr/>
                <p:nvPr/>
              </p:nvSpPr>
              <p:spPr>
                <a:xfrm>
                  <a:off x="7376327" y="5014508"/>
                  <a:ext cx="69924" cy="699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60" name="Rectangle 159">
                <a:extLst>
                  <a:ext uri="{FF2B5EF4-FFF2-40B4-BE49-F238E27FC236}">
                    <a16:creationId xmlns:a16="http://schemas.microsoft.com/office/drawing/2014/main" id="{42F61063-BB8F-4627-A127-9FB91EE43A58}"/>
                  </a:ext>
                </a:extLst>
              </p:cNvPr>
              <p:cNvSpPr/>
              <p:nvPr/>
            </p:nvSpPr>
            <p:spPr>
              <a:xfrm>
                <a:off x="7376327" y="5122566"/>
                <a:ext cx="69924" cy="69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376638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1</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10" name="Content Placeholder 10">
            <a:extLst>
              <a:ext uri="{FF2B5EF4-FFF2-40B4-BE49-F238E27FC236}">
                <a16:creationId xmlns:a16="http://schemas.microsoft.com/office/drawing/2014/main" id="{80066FB5-C914-4E9E-AE87-193E980BC2E7}"/>
              </a:ext>
            </a:extLst>
          </p:cNvPr>
          <p:cNvGraphicFramePr>
            <a:graphicFrameLocks noGrp="1"/>
          </p:cNvGraphicFramePr>
          <p:nvPr>
            <p:ph sz="half" idx="1"/>
            <p:extLst>
              <p:ext uri="{D42A27DB-BD31-4B8C-83A1-F6EECF244321}">
                <p14:modId xmlns:p14="http://schemas.microsoft.com/office/powerpoint/2010/main" val="2378066319"/>
              </p:ext>
            </p:extLst>
          </p:nvPr>
        </p:nvGraphicFramePr>
        <p:xfrm>
          <a:off x="683568" y="1412776"/>
          <a:ext cx="7403157" cy="3300915"/>
        </p:xfrm>
        <a:graphic>
          <a:graphicData uri="http://schemas.openxmlformats.org/drawingml/2006/table">
            <a:tbl>
              <a:tblPr firstRow="1" bandRow="1">
                <a:tableStyleId>{5C22544A-7EE6-4342-B048-85BDC9FD1C3A}</a:tableStyleId>
              </a:tblPr>
              <a:tblGrid>
                <a:gridCol w="616930">
                  <a:extLst>
                    <a:ext uri="{9D8B030D-6E8A-4147-A177-3AD203B41FA5}">
                      <a16:colId xmlns:a16="http://schemas.microsoft.com/office/drawing/2014/main" val="20001"/>
                    </a:ext>
                  </a:extLst>
                </a:gridCol>
                <a:gridCol w="6786227">
                  <a:extLst>
                    <a:ext uri="{9D8B030D-6E8A-4147-A177-3AD203B41FA5}">
                      <a16:colId xmlns:a16="http://schemas.microsoft.com/office/drawing/2014/main" val="20002"/>
                    </a:ext>
                  </a:extLst>
                </a:gridCol>
              </a:tblGrid>
              <a:tr h="357573">
                <a:tc gridSpan="2">
                  <a:txBody>
                    <a:bodyPr/>
                    <a:lstStyle/>
                    <a:p>
                      <a:r>
                        <a:rPr lang="en-GB" sz="1400" dirty="0">
                          <a:latin typeface="+mj-lt"/>
                          <a:cs typeface="Arial" panose="020B0604020202020204" pitchFamily="34" charset="0"/>
                        </a:rPr>
                        <a:t>1. NAFLD – Phase 1/2/3 clinical trials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98918">
                <a:tc>
                  <a:txBody>
                    <a:bodyPr/>
                    <a:lstStyle/>
                    <a:p>
                      <a:pPr marL="36000" algn="l" fontAlgn="t"/>
                      <a:r>
                        <a:rPr lang="en-GB" sz="1100" b="0" i="0" u="none" strike="noStrike" dirty="0">
                          <a:solidFill>
                            <a:srgbClr val="000000"/>
                          </a:solidFill>
                          <a:effectLst/>
                          <a:latin typeface="+mj-lt"/>
                        </a:rPr>
                        <a:t>GS-002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err="1">
                          <a:solidFill>
                            <a:srgbClr val="000000"/>
                          </a:solidFill>
                          <a:effectLst/>
                          <a:latin typeface="+mj-lt"/>
                        </a:rPr>
                        <a:t>Cenicriviroc</a:t>
                      </a:r>
                      <a:r>
                        <a:rPr lang="en-GB" sz="1100" b="0" i="0" u="none" strike="noStrike" dirty="0">
                          <a:solidFill>
                            <a:srgbClr val="000000"/>
                          </a:solidFill>
                          <a:effectLst/>
                          <a:latin typeface="+mj-lt"/>
                        </a:rPr>
                        <a:t> treatment for adults with non-alcoholic steatohepatitis: Year 2 analysis of the Phase 2b CENTAUR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52190097"/>
                  </a:ext>
                </a:extLst>
              </a:tr>
              <a:tr h="431412">
                <a:tc>
                  <a:txBody>
                    <a:bodyPr/>
                    <a:lstStyle/>
                    <a:p>
                      <a:pPr marL="36000" algn="l" fontAlgn="t"/>
                      <a:r>
                        <a:rPr lang="en-GB" sz="1100" b="0" i="0" u="none" strike="noStrike" kern="1200" dirty="0">
                          <a:solidFill>
                            <a:srgbClr val="000000"/>
                          </a:solidFill>
                          <a:effectLst/>
                          <a:latin typeface="+mn-lt"/>
                          <a:ea typeface="+mn-ea"/>
                          <a:cs typeface="+mn-cs"/>
                        </a:rPr>
                        <a:t>GS-009</a:t>
                      </a:r>
                      <a:endParaRPr lang="en-GB" sz="1100" b="0" i="0" u="none" strike="noStrike" dirty="0">
                        <a:solidFill>
                          <a:srgbClr val="000000"/>
                        </a:solidFill>
                        <a:effectLst/>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MGL-3196, a selective thyroid hormone receptor-beta agonist significantly decreases hepatic fat in NASH patients at 12 weeks, the primary endpoint in a 36 week serial liver biopsy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44602494"/>
                  </a:ext>
                </a:extLst>
              </a:tr>
              <a:tr h="539307">
                <a:tc>
                  <a:txBody>
                    <a:bodyPr/>
                    <a:lstStyle/>
                    <a:p>
                      <a:pPr marL="36000" algn="l" fontAlgn="t"/>
                      <a:r>
                        <a:rPr lang="en-GB" sz="1100" b="0" i="0" u="none" strike="noStrike" kern="1200" dirty="0">
                          <a:solidFill>
                            <a:srgbClr val="000000"/>
                          </a:solidFill>
                          <a:effectLst/>
                          <a:latin typeface="+mn-lt"/>
                          <a:ea typeface="+mn-ea"/>
                          <a:cs typeface="+mn-cs"/>
                        </a:rPr>
                        <a:t>GS-014</a:t>
                      </a:r>
                      <a:endParaRPr lang="en-GB" sz="1100" b="0" i="0" u="none" strike="noStrike" dirty="0">
                        <a:solidFill>
                          <a:srgbClr val="000000"/>
                        </a:solidFill>
                        <a:effectLst/>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NGM282 improves fibrosis and NASH-related histology in 12 weeks in patients with biopsy-confirmed NASH, which is preceded by significant decreases in hepatic steatosis, liver transaminases and fibrosis markers at 6 weeks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44112342"/>
                  </a:ext>
                </a:extLst>
              </a:tr>
              <a:tr h="398918">
                <a:tc>
                  <a:txBody>
                    <a:bodyPr/>
                    <a:lstStyle/>
                    <a:p>
                      <a:pPr marL="36000" algn="l" fontAlgn="t"/>
                      <a:r>
                        <a:rPr lang="en-GB" sz="1100" b="0" i="0" u="none" strike="noStrike" dirty="0">
                          <a:solidFill>
                            <a:srgbClr val="000000"/>
                          </a:solidFill>
                          <a:effectLst/>
                          <a:latin typeface="+mj-lt"/>
                        </a:rPr>
                        <a:t>LBO-001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A </a:t>
                      </a: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randomized, double-blind, PLB-controlled trial of Galectin-3 inhibitor (GR-MD-02) in patients with NASH cirrhosis and portal hypertension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11698779"/>
                  </a:ext>
                </a:extLst>
              </a:tr>
              <a:tr h="381039">
                <a:tc>
                  <a:txBody>
                    <a:bodyPr/>
                    <a:lstStyle/>
                    <a:p>
                      <a:pPr marL="36000" algn="l" fontAlgn="t"/>
                      <a:r>
                        <a:rPr lang="en-GB" sz="1100" b="0" i="0" u="none" strike="noStrike" dirty="0">
                          <a:solidFill>
                            <a:srgbClr val="000000"/>
                          </a:solidFill>
                          <a:effectLst/>
                          <a:latin typeface="+mj-lt"/>
                        </a:rPr>
                        <a:t>LBO-006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JKB-121 in patients with </a:t>
                      </a:r>
                      <a:r>
                        <a:rPr lang="en-GB" sz="1100" b="0" i="0" u="none" strike="noStrike" dirty="0" err="1">
                          <a:solidFill>
                            <a:srgbClr val="000000"/>
                          </a:solidFill>
                          <a:effectLst/>
                          <a:latin typeface="+mj-lt"/>
                        </a:rPr>
                        <a:t>nonalcoholic</a:t>
                      </a:r>
                      <a:r>
                        <a:rPr lang="en-GB" sz="1100" b="0" i="0" u="none" strike="noStrike" dirty="0">
                          <a:solidFill>
                            <a:srgbClr val="000000"/>
                          </a:solidFill>
                          <a:effectLst/>
                          <a:latin typeface="+mj-lt"/>
                        </a:rPr>
                        <a:t> steatohepatitis: A phase 2 double blind randomized placebo</a:t>
                      </a:r>
                      <a:br>
                        <a:rPr lang="en-GB" sz="1100" b="0" i="0" u="none" strike="noStrike" dirty="0">
                          <a:solidFill>
                            <a:srgbClr val="000000"/>
                          </a:solidFill>
                          <a:effectLst/>
                          <a:latin typeface="+mj-lt"/>
                        </a:rPr>
                      </a:br>
                      <a:r>
                        <a:rPr lang="en-GB" sz="1100" b="0" i="0" u="none" strike="noStrike" dirty="0">
                          <a:solidFill>
                            <a:srgbClr val="000000"/>
                          </a:solidFill>
                          <a:effectLst/>
                          <a:latin typeface="+mj-lt"/>
                        </a:rPr>
                        <a:t>control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0573327"/>
                  </a:ext>
                </a:extLst>
              </a:tr>
              <a:tr h="412748">
                <a:tc>
                  <a:txBody>
                    <a:bodyPr/>
                    <a:lstStyle/>
                    <a:p>
                      <a:pPr marL="36000" algn="l" fontAlgn="t"/>
                      <a:r>
                        <a:rPr lang="en-GB" sz="1100" b="0" i="0" u="none" strike="noStrike" dirty="0">
                          <a:solidFill>
                            <a:srgbClr val="000000"/>
                          </a:solidFill>
                          <a:effectLst/>
                          <a:latin typeface="+mj-lt"/>
                        </a:rPr>
                        <a:t>PS-105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Proof of concept study of an apoptosis-signal regulating kinase (ASK1) inhibitor (</a:t>
                      </a:r>
                      <a:r>
                        <a:rPr lang="en-GB" sz="1100" b="0" i="0" u="none" strike="noStrike" dirty="0" err="1">
                          <a:solidFill>
                            <a:srgbClr val="000000"/>
                          </a:solidFill>
                          <a:effectLst/>
                          <a:latin typeface="+mj-lt"/>
                        </a:rPr>
                        <a:t>selonsertib</a:t>
                      </a:r>
                      <a:r>
                        <a:rPr lang="en-GB" sz="1100" b="0" i="0" u="none" strike="noStrike" dirty="0">
                          <a:solidFill>
                            <a:srgbClr val="000000"/>
                          </a:solidFill>
                          <a:effectLst/>
                          <a:latin typeface="+mj-lt"/>
                        </a:rPr>
                        <a:t>) in combination with an acetyl-CoA carboxylase inhibitor (GS-0976) or a </a:t>
                      </a:r>
                      <a:r>
                        <a:rPr lang="en-GB" sz="1100" b="0" i="0" u="none" strike="noStrike" dirty="0" err="1">
                          <a:solidFill>
                            <a:srgbClr val="000000"/>
                          </a:solidFill>
                          <a:effectLst/>
                          <a:latin typeface="+mj-lt"/>
                        </a:rPr>
                        <a:t>farnesoid</a:t>
                      </a:r>
                      <a:r>
                        <a:rPr lang="en-GB" sz="1100" b="0" i="0" u="none" strike="noStrike" dirty="0">
                          <a:solidFill>
                            <a:srgbClr val="000000"/>
                          </a:solidFill>
                          <a:effectLst/>
                          <a:latin typeface="+mj-lt"/>
                        </a:rPr>
                        <a:t> X receptor agonist (GS-9674) in NASH</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08119096"/>
                  </a:ext>
                </a:extLst>
              </a:tr>
              <a:tr h="381000">
                <a:tc>
                  <a:txBody>
                    <a:bodyPr/>
                    <a:lstStyle/>
                    <a:p>
                      <a:pPr marL="36000" algn="l" fontAlgn="t"/>
                      <a:r>
                        <a:rPr lang="en-GB" sz="1100" b="0" i="0" u="none" strike="noStrike" kern="1200" dirty="0">
                          <a:solidFill>
                            <a:srgbClr val="000000"/>
                          </a:solidFill>
                          <a:effectLst/>
                          <a:latin typeface="+mn-lt"/>
                          <a:ea typeface="+mn-ea"/>
                          <a:cs typeface="+mn-cs"/>
                        </a:rPr>
                        <a:t>PS-111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Preclinical and first-in human development of SGM-1019, a first-in-class novel small molecule modulator of inflammasome activity for the treatment of </a:t>
                      </a:r>
                      <a:r>
                        <a:rPr lang="en-GB" sz="1100" b="0" i="0" u="none" strike="noStrike" dirty="0" err="1">
                          <a:solidFill>
                            <a:srgbClr val="000000"/>
                          </a:solidFill>
                          <a:effectLst/>
                          <a:latin typeface="+mj-lt"/>
                        </a:rPr>
                        <a:t>nonalcoholic</a:t>
                      </a:r>
                      <a:r>
                        <a:rPr lang="en-GB" sz="1100" b="0" i="0" u="none" strike="noStrike" dirty="0">
                          <a:solidFill>
                            <a:srgbClr val="000000"/>
                          </a:solidFill>
                          <a:effectLst/>
                          <a:latin typeface="+mj-lt"/>
                        </a:rPr>
                        <a:t> steatohepatitis (NASH)</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45096629"/>
                  </a:ext>
                </a:extLst>
              </a:tr>
            </a:tbl>
          </a:graphicData>
        </a:graphic>
      </p:graphicFrame>
      <p:sp>
        <p:nvSpPr>
          <p:cNvPr id="7" name="TextBox 6">
            <a:hlinkClick r:id="rId2" action="ppaction://hlinksldjump"/>
            <a:extLst>
              <a:ext uri="{FF2B5EF4-FFF2-40B4-BE49-F238E27FC236}">
                <a16:creationId xmlns:a16="http://schemas.microsoft.com/office/drawing/2014/main" id="{645F6C6C-C013-41EB-A4F8-A17C2686E3AB}"/>
              </a:ext>
            </a:extLst>
          </p:cNvPr>
          <p:cNvSpPr txBox="1">
            <a:spLocks/>
          </p:cNvSpPr>
          <p:nvPr/>
        </p:nvSpPr>
        <p:spPr>
          <a:xfrm>
            <a:off x="2820053" y="5085184"/>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156773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2</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11" name="Content Placeholder 10">
            <a:extLst>
              <a:ext uri="{FF2B5EF4-FFF2-40B4-BE49-F238E27FC236}">
                <a16:creationId xmlns:a16="http://schemas.microsoft.com/office/drawing/2014/main" id="{A2068916-4B63-4354-9F1C-02E624A0A504}"/>
              </a:ext>
            </a:extLst>
          </p:cNvPr>
          <p:cNvGraphicFramePr>
            <a:graphicFrameLocks/>
          </p:cNvGraphicFramePr>
          <p:nvPr>
            <p:extLst>
              <p:ext uri="{D42A27DB-BD31-4B8C-83A1-F6EECF244321}">
                <p14:modId xmlns:p14="http://schemas.microsoft.com/office/powerpoint/2010/main" val="2366869755"/>
              </p:ext>
            </p:extLst>
          </p:nvPr>
        </p:nvGraphicFramePr>
        <p:xfrm>
          <a:off x="683568" y="1412776"/>
          <a:ext cx="7393632" cy="2088152"/>
        </p:xfrm>
        <a:graphic>
          <a:graphicData uri="http://schemas.openxmlformats.org/drawingml/2006/table">
            <a:tbl>
              <a:tblPr firstRow="1" bandRow="1">
                <a:tableStyleId>{5C22544A-7EE6-4342-B048-85BDC9FD1C3A}</a:tableStyleId>
              </a:tblPr>
              <a:tblGrid>
                <a:gridCol w="609040">
                  <a:extLst>
                    <a:ext uri="{9D8B030D-6E8A-4147-A177-3AD203B41FA5}">
                      <a16:colId xmlns:a16="http://schemas.microsoft.com/office/drawing/2014/main" val="20001"/>
                    </a:ext>
                  </a:extLst>
                </a:gridCol>
                <a:gridCol w="6784592">
                  <a:extLst>
                    <a:ext uri="{9D8B030D-6E8A-4147-A177-3AD203B41FA5}">
                      <a16:colId xmlns:a16="http://schemas.microsoft.com/office/drawing/2014/main" val="20002"/>
                    </a:ext>
                  </a:extLst>
                </a:gridCol>
              </a:tblGrid>
              <a:tr h="376445">
                <a:tc gridSpan="2">
                  <a:txBody>
                    <a:bodyPr/>
                    <a:lstStyle/>
                    <a:p>
                      <a:r>
                        <a:rPr lang="en-GB" sz="1400" dirty="0">
                          <a:latin typeface="+mj-lt"/>
                          <a:cs typeface="Arial" panose="020B0604020202020204" pitchFamily="34" charset="0"/>
                        </a:rPr>
                        <a:t>2. NAFLD – other aspects of disease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1627">
                <a:tc>
                  <a:txBody>
                    <a:bodyPr/>
                    <a:lstStyle/>
                    <a:p>
                      <a:pPr marL="36000" algn="l" fontAlgn="t"/>
                      <a:r>
                        <a:rPr lang="en-GB" sz="1100" b="0" i="0" u="none" strike="noStrike" kern="1200" dirty="0">
                          <a:solidFill>
                            <a:srgbClr val="000000"/>
                          </a:solidFill>
                          <a:effectLst/>
                          <a:latin typeface="+mn-lt"/>
                          <a:ea typeface="+mn-ea"/>
                          <a:cs typeface="+mn-cs"/>
                        </a:rPr>
                        <a:t>PS-112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Web-based counselling for NAFLD. Final results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52190097"/>
                  </a:ext>
                </a:extLst>
              </a:tr>
              <a:tr h="419973">
                <a:tc>
                  <a:txBody>
                    <a:bodyPr/>
                    <a:lstStyle/>
                    <a:p>
                      <a:pPr marL="36000" algn="l" fontAlgn="t"/>
                      <a:r>
                        <a:rPr lang="en-GB" sz="1100" b="0" i="0" u="none" strike="noStrike" kern="1200" dirty="0">
                          <a:solidFill>
                            <a:srgbClr val="000000"/>
                          </a:solidFill>
                          <a:effectLst/>
                          <a:latin typeface="+mn-lt"/>
                          <a:ea typeface="+mn-ea"/>
                          <a:cs typeface="+mn-cs"/>
                        </a:rPr>
                        <a:t>PS-177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err="1">
                          <a:solidFill>
                            <a:srgbClr val="000000"/>
                          </a:solidFill>
                          <a:effectLst/>
                          <a:latin typeface="+mj-lt"/>
                        </a:rPr>
                        <a:t>Noninvasive</a:t>
                      </a:r>
                      <a:r>
                        <a:rPr lang="en-GB" sz="1100" b="0" i="0" u="none" strike="noStrike" dirty="0">
                          <a:solidFill>
                            <a:srgbClr val="000000"/>
                          </a:solidFill>
                          <a:effectLst/>
                          <a:latin typeface="+mj-lt"/>
                        </a:rPr>
                        <a:t> prediction of oesophageal varices by liver stiffness measurement and platelet values in patients with liver cirrhosis due to </a:t>
                      </a:r>
                      <a:r>
                        <a:rPr lang="en-GB" sz="1100" b="0" i="0" u="none" strike="noStrike" dirty="0" err="1">
                          <a:solidFill>
                            <a:srgbClr val="000000"/>
                          </a:solidFill>
                          <a:effectLst/>
                          <a:latin typeface="+mj-lt"/>
                        </a:rPr>
                        <a:t>nonalcoholic</a:t>
                      </a:r>
                      <a:r>
                        <a:rPr lang="en-GB" sz="1100" b="0" i="0" u="none" strike="noStrike" dirty="0">
                          <a:solidFill>
                            <a:srgbClr val="000000"/>
                          </a:solidFill>
                          <a:effectLst/>
                          <a:latin typeface="+mj-lt"/>
                        </a:rPr>
                        <a:t> fatty liver disease: a </a:t>
                      </a:r>
                      <a:r>
                        <a:rPr lang="en-GB" sz="1100" b="0" i="0" u="none" strike="noStrike" dirty="0" err="1">
                          <a:solidFill>
                            <a:srgbClr val="000000"/>
                          </a:solidFill>
                          <a:effectLst/>
                          <a:latin typeface="+mj-lt"/>
                        </a:rPr>
                        <a:t>multicenter</a:t>
                      </a:r>
                      <a:r>
                        <a:rPr lang="en-GB" sz="1100" b="0" i="0" u="none" strike="noStrike" dirty="0">
                          <a:solidFill>
                            <a:srgbClr val="000000"/>
                          </a:solidFill>
                          <a:effectLst/>
                          <a:latin typeface="+mj-lt"/>
                        </a:rPr>
                        <a:t> cross-sectional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80842911"/>
                  </a:ext>
                </a:extLst>
              </a:tr>
              <a:tr h="300107">
                <a:tc>
                  <a:txBody>
                    <a:bodyPr/>
                    <a:lstStyle/>
                    <a:p>
                      <a:pPr marL="36000" algn="l" fontAlgn="t"/>
                      <a:r>
                        <a:rPr lang="en-GB" sz="1100" b="0" i="0" u="none" strike="noStrike" kern="1200" dirty="0">
                          <a:solidFill>
                            <a:srgbClr val="000000"/>
                          </a:solidFill>
                          <a:effectLst/>
                          <a:latin typeface="+mn-lt"/>
                          <a:ea typeface="+mn-ea"/>
                          <a:cs typeface="+mn-cs"/>
                        </a:rPr>
                        <a:t>PS-052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Modelling non-alcoholic fatty liver disease using human induced pluripotent stem cells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22286968"/>
                  </a:ext>
                </a:extLst>
              </a:tr>
              <a:tr h="288000">
                <a:tc>
                  <a:txBody>
                    <a:bodyPr/>
                    <a:lstStyle/>
                    <a:p>
                      <a:pPr marL="36000" algn="l" fontAlgn="t"/>
                      <a:r>
                        <a:rPr lang="en-GB" sz="1100" b="0" i="0" u="none" strike="noStrike" kern="1200" dirty="0">
                          <a:solidFill>
                            <a:srgbClr val="000000"/>
                          </a:solidFill>
                          <a:effectLst/>
                          <a:latin typeface="+mn-lt"/>
                          <a:ea typeface="+mn-ea"/>
                          <a:cs typeface="+mn-cs"/>
                        </a:rPr>
                        <a:t>PS-041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Frequency and outcomes of liver transplantation for </a:t>
                      </a:r>
                      <a:r>
                        <a:rPr lang="en-GB" sz="1100" b="0" i="0" u="none" strike="noStrike" dirty="0" err="1">
                          <a:solidFill>
                            <a:srgbClr val="000000"/>
                          </a:solidFill>
                          <a:effectLst/>
                          <a:latin typeface="+mj-lt"/>
                        </a:rPr>
                        <a:t>nonalcoholic</a:t>
                      </a:r>
                      <a:r>
                        <a:rPr lang="en-GB" sz="1100" b="0" i="0" u="none" strike="noStrike" dirty="0">
                          <a:solidFill>
                            <a:srgbClr val="000000"/>
                          </a:solidFill>
                          <a:effectLst/>
                          <a:latin typeface="+mj-lt"/>
                        </a:rPr>
                        <a:t> steatohepatitis in Europe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703458"/>
                  </a:ext>
                </a:extLst>
              </a:tr>
              <a:tr h="432000">
                <a:tc>
                  <a:txBody>
                    <a:bodyPr/>
                    <a:lstStyle/>
                    <a:p>
                      <a:pPr marL="36000" algn="l" fontAlgn="t"/>
                      <a:r>
                        <a:rPr lang="en-GB" sz="1100" b="0" i="0" u="none" strike="noStrike" kern="1200" dirty="0">
                          <a:solidFill>
                            <a:srgbClr val="000000"/>
                          </a:solidFill>
                          <a:effectLst/>
                          <a:latin typeface="+mn-lt"/>
                          <a:ea typeface="+mn-ea"/>
                          <a:cs typeface="+mn-cs"/>
                        </a:rPr>
                        <a:t>PS-106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dirty="0"/>
                        <a:t>Non-alcoholic fatty liver disease and relative risk of incident steatohepatitis, cirrhosis and hepatocellular carcinoma events in four European primary care databases</a:t>
                      </a:r>
                      <a:endParaRPr lang="en-GB" sz="1100" b="0" i="0" u="none" strike="noStrike" dirty="0">
                        <a:solidFill>
                          <a:srgbClr val="000000"/>
                        </a:solidFill>
                        <a:effectLst/>
                        <a:latin typeface="+mj-lt"/>
                      </a:endParaRP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01354014"/>
                  </a:ext>
                </a:extLst>
              </a:tr>
            </a:tbl>
          </a:graphicData>
        </a:graphic>
      </p:graphicFrame>
      <p:sp>
        <p:nvSpPr>
          <p:cNvPr id="8" name="TextBox 7">
            <a:hlinkClick r:id="rId2" action="ppaction://hlinksldjump"/>
            <a:extLst>
              <a:ext uri="{FF2B5EF4-FFF2-40B4-BE49-F238E27FC236}">
                <a16:creationId xmlns:a16="http://schemas.microsoft.com/office/drawing/2014/main" id="{EB9D5F88-F2EC-4F6B-85DF-04777DA95354}"/>
              </a:ext>
            </a:extLst>
          </p:cNvPr>
          <p:cNvSpPr txBox="1">
            <a:spLocks/>
          </p:cNvSpPr>
          <p:nvPr/>
        </p:nvSpPr>
        <p:spPr>
          <a:xfrm>
            <a:off x="2820053" y="4005064"/>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380889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sections 3 and 4</a:t>
            </a:r>
          </a:p>
        </p:txBody>
      </p:sp>
      <p:sp>
        <p:nvSpPr>
          <p:cNvPr id="2" name="Text Placeholder 1">
            <a:extLst>
              <a:ext uri="{FF2B5EF4-FFF2-40B4-BE49-F238E27FC236}">
                <a16:creationId xmlns:a16="http://schemas.microsoft.com/office/drawing/2014/main" id="{B8638785-B605-4DFB-BA27-53093F21971E}"/>
              </a:ext>
            </a:extLst>
          </p:cNvPr>
          <p:cNvSpPr>
            <a:spLocks noGrp="1"/>
          </p:cNvSpPr>
          <p:nvPr>
            <p:ph type="body" sz="quarter" idx="10"/>
          </p:nvPr>
        </p:nvSpPr>
        <p:spPr/>
        <p:txBody>
          <a:bodyPr/>
          <a:lstStyle/>
          <a:p>
            <a:endParaRPr lang="en-GB"/>
          </a:p>
        </p:txBody>
      </p:sp>
      <p:graphicFrame>
        <p:nvGraphicFramePr>
          <p:cNvPr id="14" name="Content Placeholder 10">
            <a:extLst>
              <a:ext uri="{FF2B5EF4-FFF2-40B4-BE49-F238E27FC236}">
                <a16:creationId xmlns:a16="http://schemas.microsoft.com/office/drawing/2014/main" id="{1371159E-6D0D-4C75-8ADB-40700DBC8240}"/>
              </a:ext>
            </a:extLst>
          </p:cNvPr>
          <p:cNvGraphicFramePr>
            <a:graphicFrameLocks noGrp="1"/>
          </p:cNvGraphicFramePr>
          <p:nvPr>
            <p:ph sz="half" idx="1"/>
            <p:extLst>
              <p:ext uri="{D42A27DB-BD31-4B8C-83A1-F6EECF244321}">
                <p14:modId xmlns:p14="http://schemas.microsoft.com/office/powerpoint/2010/main" val="1542589887"/>
              </p:ext>
            </p:extLst>
          </p:nvPr>
        </p:nvGraphicFramePr>
        <p:xfrm>
          <a:off x="681033" y="1412776"/>
          <a:ext cx="7396167" cy="1224135"/>
        </p:xfrm>
        <a:graphic>
          <a:graphicData uri="http://schemas.openxmlformats.org/drawingml/2006/table">
            <a:tbl>
              <a:tblPr firstRow="1" bandRow="1">
                <a:tableStyleId>{5C22544A-7EE6-4342-B048-85BDC9FD1C3A}</a:tableStyleId>
              </a:tblPr>
              <a:tblGrid>
                <a:gridCol w="552086">
                  <a:extLst>
                    <a:ext uri="{9D8B030D-6E8A-4147-A177-3AD203B41FA5}">
                      <a16:colId xmlns:a16="http://schemas.microsoft.com/office/drawing/2014/main" val="20001"/>
                    </a:ext>
                  </a:extLst>
                </a:gridCol>
                <a:gridCol w="6844081">
                  <a:extLst>
                    <a:ext uri="{9D8B030D-6E8A-4147-A177-3AD203B41FA5}">
                      <a16:colId xmlns:a16="http://schemas.microsoft.com/office/drawing/2014/main" val="20002"/>
                    </a:ext>
                  </a:extLst>
                </a:gridCol>
              </a:tblGrid>
              <a:tr h="378843">
                <a:tc gridSpan="2">
                  <a:txBody>
                    <a:bodyPr/>
                    <a:lstStyle/>
                    <a:p>
                      <a:r>
                        <a:rPr lang="en-GB" sz="1400" dirty="0">
                          <a:latin typeface="+mj-lt"/>
                          <a:cs typeface="Arial" panose="020B0604020202020204" pitchFamily="34" charset="0"/>
                        </a:rPr>
                        <a:t>3. Rare metabolic diseases</a:t>
                      </a:r>
                    </a:p>
                  </a:txBody>
                  <a:tcPr marL="100026" marR="100026"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22646">
                <a:tc>
                  <a:txBody>
                    <a:bodyPr/>
                    <a:lstStyle/>
                    <a:p>
                      <a:pPr marL="36000" algn="l" fontAlgn="t"/>
                      <a:r>
                        <a:rPr lang="en-GB" sz="1100" b="0" i="0" u="none" strike="noStrike" dirty="0">
                          <a:solidFill>
                            <a:srgbClr val="000000"/>
                          </a:solidFill>
                          <a:effectLst/>
                          <a:latin typeface="+mj-lt"/>
                        </a:rPr>
                        <a:t>GS-016</a:t>
                      </a:r>
                    </a:p>
                  </a:txBody>
                  <a:tcPr marL="5210" marR="5210"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A Phase 1/2, randomized, placebo controlled and open label extension studies of </a:t>
                      </a:r>
                      <a:r>
                        <a:rPr lang="en-GB" sz="1100" b="0" i="0" u="none" strike="noStrike" dirty="0" err="1">
                          <a:solidFill>
                            <a:srgbClr val="000000"/>
                          </a:solidFill>
                          <a:effectLst/>
                          <a:latin typeface="+mj-lt"/>
                        </a:rPr>
                        <a:t>givosiran</a:t>
                      </a:r>
                      <a:r>
                        <a:rPr lang="en-GB" sz="1100" b="0" i="0" u="none" strike="noStrike" dirty="0">
                          <a:solidFill>
                            <a:srgbClr val="000000"/>
                          </a:solidFill>
                          <a:effectLst/>
                          <a:latin typeface="+mj-lt"/>
                        </a:rPr>
                        <a:t> and investigational RNA interference (RNAi) therapeutic, in patients with acute intermittent porphyria</a:t>
                      </a:r>
                    </a:p>
                  </a:txBody>
                  <a:tcPr marL="5210" marR="5210"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52190097"/>
                  </a:ext>
                </a:extLst>
              </a:tr>
              <a:tr h="422646">
                <a:tc>
                  <a:txBody>
                    <a:bodyPr/>
                    <a:lstStyle/>
                    <a:p>
                      <a:pPr marL="36000" algn="l" fontAlgn="t"/>
                      <a:r>
                        <a:rPr lang="en-GB" sz="1100" b="0" i="0" u="none" strike="noStrike" kern="1200" dirty="0">
                          <a:solidFill>
                            <a:srgbClr val="000000"/>
                          </a:solidFill>
                          <a:effectLst/>
                          <a:latin typeface="+mn-lt"/>
                          <a:ea typeface="+mn-ea"/>
                          <a:cs typeface="+mn-cs"/>
                        </a:rPr>
                        <a:t>PS-147</a:t>
                      </a:r>
                    </a:p>
                  </a:txBody>
                  <a:tcPr marL="5210" marR="5210"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mj-lt"/>
                        </a:rPr>
                        <a:t>ARO-AAT, a subcutaneous RNAi-based therapeutic for alpha-1 antitrypsin-related liver disease, demonstrates liver exposure-response and efficacy in preclinical studies</a:t>
                      </a:r>
                    </a:p>
                  </a:txBody>
                  <a:tcPr marL="5210" marR="5210"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73688949"/>
                  </a:ext>
                </a:extLst>
              </a:tr>
            </a:tbl>
          </a:graphicData>
        </a:graphic>
      </p:graphicFrame>
      <p:graphicFrame>
        <p:nvGraphicFramePr>
          <p:cNvPr id="6" name="Content Placeholder 10">
            <a:extLst>
              <a:ext uri="{FF2B5EF4-FFF2-40B4-BE49-F238E27FC236}">
                <a16:creationId xmlns:a16="http://schemas.microsoft.com/office/drawing/2014/main" id="{AAD4DA57-5901-4C81-AEA1-7E10CBBBE08A}"/>
              </a:ext>
            </a:extLst>
          </p:cNvPr>
          <p:cNvGraphicFramePr>
            <a:graphicFrameLocks/>
          </p:cNvGraphicFramePr>
          <p:nvPr>
            <p:extLst>
              <p:ext uri="{D42A27DB-BD31-4B8C-83A1-F6EECF244321}">
                <p14:modId xmlns:p14="http://schemas.microsoft.com/office/powerpoint/2010/main" val="3040214213"/>
              </p:ext>
            </p:extLst>
          </p:nvPr>
        </p:nvGraphicFramePr>
        <p:xfrm>
          <a:off x="683568" y="3887643"/>
          <a:ext cx="7393632" cy="1284432"/>
        </p:xfrm>
        <a:graphic>
          <a:graphicData uri="http://schemas.openxmlformats.org/drawingml/2006/table">
            <a:tbl>
              <a:tblPr firstRow="1" bandRow="1">
                <a:tableStyleId>{5C22544A-7EE6-4342-B048-85BDC9FD1C3A}</a:tableStyleId>
              </a:tblPr>
              <a:tblGrid>
                <a:gridCol w="551898">
                  <a:extLst>
                    <a:ext uri="{9D8B030D-6E8A-4147-A177-3AD203B41FA5}">
                      <a16:colId xmlns:a16="http://schemas.microsoft.com/office/drawing/2014/main" val="20001"/>
                    </a:ext>
                  </a:extLst>
                </a:gridCol>
                <a:gridCol w="6841734">
                  <a:extLst>
                    <a:ext uri="{9D8B030D-6E8A-4147-A177-3AD203B41FA5}">
                      <a16:colId xmlns:a16="http://schemas.microsoft.com/office/drawing/2014/main" val="20002"/>
                    </a:ext>
                  </a:extLst>
                </a:gridCol>
              </a:tblGrid>
              <a:tr h="334366">
                <a:tc gridSpan="2">
                  <a:txBody>
                    <a:bodyPr/>
                    <a:lstStyle/>
                    <a:p>
                      <a:r>
                        <a:rPr lang="en-GB" sz="1400" dirty="0">
                          <a:latin typeface="+mj-lt"/>
                          <a:cs typeface="Arial" panose="020B0604020202020204" pitchFamily="34" charset="0"/>
                        </a:rPr>
                        <a:t>4. Basic science and preclinical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7111">
                <a:tc>
                  <a:txBody>
                    <a:bodyPr/>
                    <a:lstStyle/>
                    <a:p>
                      <a:pPr marL="36000" algn="l" fontAlgn="t"/>
                      <a:r>
                        <a:rPr lang="en-GB" sz="1100" b="0" i="0" u="none" strike="noStrike" kern="1200" dirty="0">
                          <a:solidFill>
                            <a:srgbClr val="000000"/>
                          </a:solidFill>
                          <a:effectLst/>
                          <a:latin typeface="+mn-lt"/>
                          <a:ea typeface="+mn-ea"/>
                          <a:cs typeface="+mn-cs"/>
                        </a:rPr>
                        <a:t>PS-127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algn="l" fontAlgn="t"/>
                      <a:r>
                        <a:rPr lang="en-GB" sz="1100" b="0" i="0" u="none" strike="noStrike" dirty="0">
                          <a:solidFill>
                            <a:srgbClr val="000000"/>
                          </a:solidFill>
                          <a:effectLst/>
                          <a:latin typeface="+mj-lt"/>
                        </a:rPr>
                        <a:t>Intestinal microbiota modulates susceptibility to acetaminophen induced acute liver injury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52190097"/>
                  </a:ext>
                </a:extLst>
              </a:tr>
              <a:tr h="432048">
                <a:tc>
                  <a:txBody>
                    <a:bodyPr/>
                    <a:lstStyle/>
                    <a:p>
                      <a:pPr marL="36000" algn="l" fontAlgn="t"/>
                      <a:r>
                        <a:rPr lang="en-GB" sz="1100" b="0" i="0" u="none" strike="noStrike" kern="1200" dirty="0">
                          <a:solidFill>
                            <a:srgbClr val="000000"/>
                          </a:solidFill>
                          <a:effectLst/>
                          <a:latin typeface="+mn-lt"/>
                          <a:ea typeface="+mn-ea"/>
                          <a:cs typeface="+mn-cs"/>
                        </a:rPr>
                        <a:t>PS-056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algn="l" fontAlgn="t"/>
                      <a:r>
                        <a:rPr lang="en-GB" sz="1100" b="0" i="0" u="none" strike="noStrike" dirty="0">
                          <a:solidFill>
                            <a:srgbClr val="000000"/>
                          </a:solidFill>
                          <a:effectLst/>
                          <a:latin typeface="+mj-lt"/>
                        </a:rPr>
                        <a:t>NLRP3 inflammasome activation in hepatocytes results in pyroptotic cell death, release of NLRP3 particles and liver fibrosis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5266861"/>
                  </a:ext>
                </a:extLst>
              </a:tr>
              <a:tr h="230907">
                <a:tc>
                  <a:txBody>
                    <a:bodyPr/>
                    <a:lstStyle/>
                    <a:p>
                      <a:pPr marL="36000" algn="l" fontAlgn="t"/>
                      <a:r>
                        <a:rPr lang="en-GB" sz="1100" b="0" i="0" u="none" strike="noStrike" kern="1200" dirty="0">
                          <a:solidFill>
                            <a:srgbClr val="000000"/>
                          </a:solidFill>
                          <a:effectLst/>
                          <a:latin typeface="+mn-lt"/>
                          <a:ea typeface="+mn-ea"/>
                          <a:cs typeface="+mn-cs"/>
                        </a:rPr>
                        <a:t>PS-145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algn="l" fontAlgn="t"/>
                      <a:r>
                        <a:rPr lang="en-GB" sz="1100" b="0" i="0" u="none" strike="noStrike" dirty="0">
                          <a:solidFill>
                            <a:srgbClr val="000000"/>
                          </a:solidFill>
                          <a:effectLst/>
                          <a:latin typeface="+mj-lt"/>
                        </a:rPr>
                        <a:t>Autologous cell/gene therapy approach of </a:t>
                      </a:r>
                      <a:r>
                        <a:rPr lang="en-GB" sz="1100" b="0" i="0" u="none" strike="noStrike" dirty="0" err="1">
                          <a:solidFill>
                            <a:srgbClr val="000000"/>
                          </a:solidFill>
                          <a:effectLst/>
                          <a:latin typeface="+mj-lt"/>
                        </a:rPr>
                        <a:t>hemophilia</a:t>
                      </a:r>
                      <a:r>
                        <a:rPr lang="en-GB" sz="1100" b="0" i="0" u="none" strike="noStrike" dirty="0">
                          <a:solidFill>
                            <a:srgbClr val="000000"/>
                          </a:solidFill>
                          <a:effectLst/>
                          <a:latin typeface="+mj-lt"/>
                        </a:rPr>
                        <a:t> B using patient specific induced pluripotent stem cells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18050507"/>
                  </a:ext>
                </a:extLst>
              </a:tr>
            </a:tbl>
          </a:graphicData>
        </a:graphic>
      </p:graphicFrame>
      <p:sp>
        <p:nvSpPr>
          <p:cNvPr id="7" name="TextBox 6">
            <a:hlinkClick r:id="rId2" action="ppaction://hlinksldjump"/>
            <a:extLst>
              <a:ext uri="{FF2B5EF4-FFF2-40B4-BE49-F238E27FC236}">
                <a16:creationId xmlns:a16="http://schemas.microsoft.com/office/drawing/2014/main" id="{EE3B9713-7570-44C1-9B95-E4FA74210869}"/>
              </a:ext>
            </a:extLst>
          </p:cNvPr>
          <p:cNvSpPr txBox="1">
            <a:spLocks/>
          </p:cNvSpPr>
          <p:nvPr/>
        </p:nvSpPr>
        <p:spPr>
          <a:xfrm>
            <a:off x="2820053" y="2862461"/>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
        <p:nvSpPr>
          <p:cNvPr id="8" name="TextBox 7">
            <a:hlinkClick r:id="rId3" action="ppaction://hlinksldjump"/>
            <a:extLst>
              <a:ext uri="{FF2B5EF4-FFF2-40B4-BE49-F238E27FC236}">
                <a16:creationId xmlns:a16="http://schemas.microsoft.com/office/drawing/2014/main" id="{24DD4036-4A5E-49E3-9A63-07CE68147D1D}"/>
              </a:ext>
            </a:extLst>
          </p:cNvPr>
          <p:cNvSpPr txBox="1">
            <a:spLocks/>
          </p:cNvSpPr>
          <p:nvPr/>
        </p:nvSpPr>
        <p:spPr>
          <a:xfrm>
            <a:off x="2815233" y="5445224"/>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38329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1. NAFLD – Phase 1/2/3 clinical trials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714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6BDBFB-03F8-4846-B4FD-A6D454B319FC}"/>
              </a:ext>
            </a:extLst>
          </p:cNvPr>
          <p:cNvSpPr>
            <a:spLocks noGrp="1"/>
          </p:cNvSpPr>
          <p:nvPr>
            <p:ph sz="half" idx="1"/>
          </p:nvPr>
        </p:nvSpPr>
        <p:spPr>
          <a:xfrm>
            <a:off x="251520" y="1072160"/>
            <a:ext cx="8157452" cy="5480129"/>
          </a:xfrm>
        </p:spPr>
        <p:txBody>
          <a:bodyPr>
            <a:noAutofit/>
          </a:bodyPr>
          <a:lstStyle/>
          <a:p>
            <a:pPr marL="0" indent="0">
              <a:buNone/>
            </a:pPr>
            <a:r>
              <a:rPr lang="en-GB" sz="1400" b="1" kern="1300" dirty="0"/>
              <a:t>Study design</a:t>
            </a:r>
          </a:p>
          <a:p>
            <a:pPr>
              <a:spcBef>
                <a:spcPts val="300"/>
              </a:spcBef>
            </a:pPr>
            <a:r>
              <a:rPr lang="en-GB" sz="1400" kern="1300" dirty="0"/>
              <a:t>Randomized, double-blind, placebo-controlled; </a:t>
            </a:r>
            <a:br>
              <a:rPr lang="en-GB" sz="1400" kern="1300" dirty="0"/>
            </a:br>
            <a:r>
              <a:rPr lang="en-GB" sz="1400" kern="1300" dirty="0"/>
              <a:t>3 serial biopsies: Screening, Year 1 and 2</a:t>
            </a:r>
          </a:p>
          <a:p>
            <a:pPr>
              <a:spcBef>
                <a:spcPts val="300"/>
              </a:spcBef>
            </a:pPr>
            <a:r>
              <a:rPr lang="en-US" sz="1400" kern="1300" dirty="0"/>
              <a:t>N=289 adults with NASH (NAS ≥4; F1–3)</a:t>
            </a:r>
          </a:p>
          <a:p>
            <a:pPr marL="0" indent="0">
              <a:spcBef>
                <a:spcPts val="600"/>
              </a:spcBef>
              <a:buNone/>
            </a:pPr>
            <a:r>
              <a:rPr lang="en-GB" sz="1400" b="1" dirty="0"/>
              <a:t>Results</a:t>
            </a:r>
          </a:p>
        </p:txBody>
      </p:sp>
      <p:grpSp>
        <p:nvGrpSpPr>
          <p:cNvPr id="2" name="Group 1">
            <a:extLst>
              <a:ext uri="{FF2B5EF4-FFF2-40B4-BE49-F238E27FC236}">
                <a16:creationId xmlns:a16="http://schemas.microsoft.com/office/drawing/2014/main" id="{F618AFA6-CB4C-4A0D-8F25-696917801973}"/>
              </a:ext>
            </a:extLst>
          </p:cNvPr>
          <p:cNvGrpSpPr/>
          <p:nvPr/>
        </p:nvGrpSpPr>
        <p:grpSpPr>
          <a:xfrm>
            <a:off x="226908" y="2327432"/>
            <a:ext cx="4387891" cy="2540736"/>
            <a:chOff x="532735" y="1754676"/>
            <a:chExt cx="4870681" cy="3719135"/>
          </a:xfrm>
        </p:grpSpPr>
        <p:grpSp>
          <p:nvGrpSpPr>
            <p:cNvPr id="12" name="Group 11">
              <a:extLst>
                <a:ext uri="{FF2B5EF4-FFF2-40B4-BE49-F238E27FC236}">
                  <a16:creationId xmlns:a16="http://schemas.microsoft.com/office/drawing/2014/main" id="{9C409A86-391F-494C-AD39-57C511F5299C}"/>
                </a:ext>
              </a:extLst>
            </p:cNvPr>
            <p:cNvGrpSpPr/>
            <p:nvPr/>
          </p:nvGrpSpPr>
          <p:grpSpPr>
            <a:xfrm>
              <a:off x="532735" y="1754676"/>
              <a:ext cx="4262997" cy="3391893"/>
              <a:chOff x="133202" y="996732"/>
              <a:chExt cx="6288557" cy="5298882"/>
            </a:xfrm>
          </p:grpSpPr>
          <p:grpSp>
            <p:nvGrpSpPr>
              <p:cNvPr id="13" name="Group 12">
                <a:extLst>
                  <a:ext uri="{FF2B5EF4-FFF2-40B4-BE49-F238E27FC236}">
                    <a16:creationId xmlns:a16="http://schemas.microsoft.com/office/drawing/2014/main" id="{461565A5-A87F-41E2-A797-20CE9624717E}"/>
                  </a:ext>
                </a:extLst>
              </p:cNvPr>
              <p:cNvGrpSpPr/>
              <p:nvPr/>
            </p:nvGrpSpPr>
            <p:grpSpPr>
              <a:xfrm>
                <a:off x="133202" y="996732"/>
                <a:ext cx="6288557" cy="4814916"/>
                <a:chOff x="5711486" y="814668"/>
                <a:chExt cx="6288557" cy="4814916"/>
              </a:xfrm>
            </p:grpSpPr>
            <p:graphicFrame>
              <p:nvGraphicFramePr>
                <p:cNvPr id="15" name="Content Placeholder 8">
                  <a:extLst>
                    <a:ext uri="{FF2B5EF4-FFF2-40B4-BE49-F238E27FC236}">
                      <a16:creationId xmlns:a16="http://schemas.microsoft.com/office/drawing/2014/main" id="{13F6FF4F-E933-4B97-950D-73308284D0CC}"/>
                    </a:ext>
                  </a:extLst>
                </p:cNvPr>
                <p:cNvGraphicFramePr>
                  <a:graphicFrameLocks/>
                </p:cNvGraphicFramePr>
                <p:nvPr>
                  <p:extLst>
                    <p:ext uri="{D42A27DB-BD31-4B8C-83A1-F6EECF244321}">
                      <p14:modId xmlns:p14="http://schemas.microsoft.com/office/powerpoint/2010/main" val="975855821"/>
                    </p:ext>
                  </p:extLst>
                </p:nvPr>
              </p:nvGraphicFramePr>
              <p:xfrm>
                <a:off x="6580630" y="2043165"/>
                <a:ext cx="4066347" cy="358641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DF266CCD-014D-4554-921A-4A27BC8CDFAF}"/>
                    </a:ext>
                  </a:extLst>
                </p:cNvPr>
                <p:cNvSpPr txBox="1"/>
                <p:nvPr/>
              </p:nvSpPr>
              <p:spPr>
                <a:xfrm>
                  <a:off x="5711486" y="814668"/>
                  <a:ext cx="6288557" cy="1055727"/>
                </a:xfrm>
                <a:prstGeom prst="rect">
                  <a:avLst/>
                </a:prstGeom>
                <a:no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264B96"/>
                      </a:solidFill>
                      <a:effectLst/>
                      <a:uLnTx/>
                      <a:uFillTx/>
                      <a:cs typeface="Arial" panose="020B0604020202020204" pitchFamily="34" charset="0"/>
                    </a:rPr>
                    <a:t>Durability of antifibrotic response</a:t>
                  </a:r>
                </a:p>
                <a:p>
                  <a:pPr marL="0" marR="0" lvl="0" indent="0" algn="ctr" defTabSz="457200" eaLnBrk="0" fontAlgn="base" latinLnBrk="0" hangingPunct="0">
                    <a:lnSpc>
                      <a:spcPct val="100000"/>
                    </a:lnSpc>
                    <a:spcBef>
                      <a:spcPct val="0"/>
                    </a:spcBef>
                    <a:spcAft>
                      <a:spcPct val="0"/>
                    </a:spcAft>
                    <a:buClrTx/>
                    <a:buSzTx/>
                    <a:buFontTx/>
                    <a:buNone/>
                    <a:tabLst/>
                    <a:defRPr/>
                  </a:pPr>
                  <a:r>
                    <a:rPr lang="en-US" sz="1200" kern="0" dirty="0">
                      <a:solidFill>
                        <a:srgbClr val="264B96"/>
                      </a:solidFill>
                      <a:cs typeface="Arial" panose="020B0604020202020204" pitchFamily="34" charset="0"/>
                    </a:rPr>
                    <a:t>(</a:t>
                  </a:r>
                  <a:r>
                    <a:rPr lang="en-US" sz="1200" kern="0" dirty="0" err="1">
                      <a:solidFill>
                        <a:srgbClr val="264B96"/>
                      </a:solidFill>
                      <a:cs typeface="Arial" panose="020B0604020202020204" pitchFamily="34" charset="0"/>
                    </a:rPr>
                    <a:t>Response</a:t>
                  </a:r>
                  <a:r>
                    <a:rPr lang="en-US" sz="1200" kern="0" baseline="30000" dirty="0" err="1">
                      <a:solidFill>
                        <a:srgbClr val="264B96"/>
                      </a:solidFill>
                      <a:cs typeface="Arial" panose="020B0604020202020204" pitchFamily="34" charset="0"/>
                    </a:rPr>
                    <a:t>a</a:t>
                  </a:r>
                  <a:r>
                    <a:rPr lang="en-US" sz="1200" kern="0" dirty="0">
                      <a:solidFill>
                        <a:srgbClr val="264B96"/>
                      </a:solidFill>
                      <a:cs typeface="Arial" panose="020B0604020202020204" pitchFamily="34" charset="0"/>
                    </a:rPr>
                    <a:t> from Year 1 to Year 2) (</a:t>
                  </a:r>
                  <a:r>
                    <a:rPr lang="en-US" sz="1200" kern="0" dirty="0" err="1">
                      <a:solidFill>
                        <a:srgbClr val="264B96"/>
                      </a:solidFill>
                      <a:cs typeface="Arial" panose="020B0604020202020204" pitchFamily="34" charset="0"/>
                    </a:rPr>
                    <a:t>mITT</a:t>
                  </a:r>
                  <a:r>
                    <a:rPr lang="en-US" sz="1200" kern="0" dirty="0">
                      <a:solidFill>
                        <a:srgbClr val="264B96"/>
                      </a:solidFill>
                      <a:cs typeface="Arial" panose="020B0604020202020204" pitchFamily="34" charset="0"/>
                    </a:rPr>
                    <a:t>)</a:t>
                  </a:r>
                  <a:endParaRPr kumimoji="0" lang="en-US" sz="1200" i="0" u="none" strike="noStrike" kern="0" cap="none" spc="0" normalizeH="0" baseline="0" noProof="0" dirty="0">
                    <a:ln>
                      <a:noFill/>
                    </a:ln>
                    <a:solidFill>
                      <a:srgbClr val="264B96"/>
                    </a:solidFill>
                    <a:effectLst/>
                    <a:uLnTx/>
                    <a:uFillTx/>
                    <a:cs typeface="Arial" panose="020B0604020202020204" pitchFamily="34" charset="0"/>
                  </a:endParaRPr>
                </a:p>
              </p:txBody>
            </p:sp>
          </p:grpSp>
          <p:sp>
            <p:nvSpPr>
              <p:cNvPr id="14" name="TextBox 13">
                <a:extLst>
                  <a:ext uri="{FF2B5EF4-FFF2-40B4-BE49-F238E27FC236}">
                    <a16:creationId xmlns:a16="http://schemas.microsoft.com/office/drawing/2014/main" id="{A6679936-2DAD-40DF-B0C9-5B6FCE2CC79E}"/>
                  </a:ext>
                </a:extLst>
              </p:cNvPr>
              <p:cNvSpPr txBox="1"/>
              <p:nvPr/>
            </p:nvSpPr>
            <p:spPr>
              <a:xfrm rot="16200000">
                <a:off x="-1733338" y="3617055"/>
                <a:ext cx="4853146" cy="503972"/>
              </a:xfrm>
              <a:prstGeom prst="rect">
                <a:avLst/>
              </a:prstGeom>
              <a:no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400" i="0" u="none" strike="noStrike" kern="0" cap="none" spc="0" normalizeH="0" baseline="0" noProof="0" dirty="0">
                    <a:ln>
                      <a:noFill/>
                    </a:ln>
                    <a:solidFill>
                      <a:prstClr val="black"/>
                    </a:solidFill>
                    <a:effectLst/>
                    <a:uLnTx/>
                    <a:uFillTx/>
                    <a:cs typeface="Arial" panose="020B0604020202020204" pitchFamily="34" charset="0"/>
                  </a:rPr>
                  <a:t>Patients</a:t>
                </a:r>
                <a:r>
                  <a:rPr lang="en-US" sz="1400" kern="0" dirty="0">
                    <a:solidFill>
                      <a:prstClr val="black"/>
                    </a:solidFill>
                    <a:cs typeface="Arial" panose="020B0604020202020204" pitchFamily="34" charset="0"/>
                  </a:rPr>
                  <a:t> (</a:t>
                </a:r>
                <a:r>
                  <a:rPr kumimoji="0" lang="en-US" sz="1400" i="0" u="none" strike="noStrike" kern="0" cap="none" spc="0" normalizeH="0" baseline="0" noProof="0" dirty="0">
                    <a:ln>
                      <a:noFill/>
                    </a:ln>
                    <a:solidFill>
                      <a:prstClr val="black"/>
                    </a:solidFill>
                    <a:effectLst/>
                    <a:uLnTx/>
                    <a:uFillTx/>
                    <a:cs typeface="Arial" panose="020B0604020202020204" pitchFamily="34" charset="0"/>
                  </a:rPr>
                  <a:t>%)</a:t>
                </a:r>
              </a:p>
            </p:txBody>
          </p:sp>
        </p:grpSp>
        <p:sp>
          <p:nvSpPr>
            <p:cNvPr id="36" name="TextBox 35">
              <a:extLst>
                <a:ext uri="{FF2B5EF4-FFF2-40B4-BE49-F238E27FC236}">
                  <a16:creationId xmlns:a16="http://schemas.microsoft.com/office/drawing/2014/main" id="{9D2C9FFA-7B56-4967-8B76-37956246AEFB}"/>
                </a:ext>
              </a:extLst>
            </p:cNvPr>
            <p:cNvSpPr txBox="1"/>
            <p:nvPr/>
          </p:nvSpPr>
          <p:spPr>
            <a:xfrm>
              <a:off x="1856866" y="4527710"/>
              <a:ext cx="707436" cy="94610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PBO</a:t>
              </a:r>
            </a:p>
            <a:p>
              <a:pPr algn="ctr"/>
              <a:r>
                <a:rPr lang="en-US" sz="1200" dirty="0">
                  <a:latin typeface="Arial" panose="020B0604020202020204" pitchFamily="34" charset="0"/>
                  <a:cs typeface="Arial" panose="020B0604020202020204" pitchFamily="34" charset="0"/>
                </a:rPr>
                <a:t>(n=10) </a:t>
              </a:r>
            </a:p>
            <a:p>
              <a:pPr algn="ctr"/>
              <a:endParaRPr lang="en-US" sz="1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58B797A-8069-4198-BAC7-203B09D57712}"/>
                </a:ext>
              </a:extLst>
            </p:cNvPr>
            <p:cNvSpPr txBox="1"/>
            <p:nvPr/>
          </p:nvSpPr>
          <p:spPr>
            <a:xfrm>
              <a:off x="2574811" y="4527710"/>
              <a:ext cx="1440392" cy="946101"/>
            </a:xfrm>
            <a:prstGeom prst="rect">
              <a:avLst/>
            </a:prstGeom>
            <a:noFill/>
          </p:spPr>
          <p:txBody>
            <a:bodyPr wrap="square" rtlCol="0">
              <a:spAutoFit/>
            </a:bodyPr>
            <a:lstStyle/>
            <a:p>
              <a:pPr algn="ctr"/>
              <a:r>
                <a:rPr lang="en-US" sz="1200" dirty="0">
                  <a:solidFill>
                    <a:prstClr val="black"/>
                  </a:solidFill>
                </a:rPr>
                <a:t>CVC (Arm A)</a:t>
              </a:r>
              <a:br>
                <a:rPr lang="en-US" sz="1200" dirty="0">
                  <a:solidFill>
                    <a:prstClr val="black"/>
                  </a:solidFill>
                </a:rPr>
              </a:br>
              <a:r>
                <a:rPr lang="en-US" sz="1200" dirty="0">
                  <a:solidFill>
                    <a:prstClr val="black"/>
                  </a:solidFill>
                </a:rPr>
                <a:t>(n=30) </a:t>
              </a:r>
            </a:p>
            <a:p>
              <a:pPr algn="ctr"/>
              <a:endParaRPr lang="en-US" sz="1200" dirty="0">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38C03E7A-06D2-493E-A5DD-0BC530836D8E}"/>
                </a:ext>
              </a:extLst>
            </p:cNvPr>
            <p:cNvGrpSpPr/>
            <p:nvPr/>
          </p:nvGrpSpPr>
          <p:grpSpPr>
            <a:xfrm>
              <a:off x="3747112" y="2830136"/>
              <a:ext cx="1656304" cy="1350262"/>
              <a:chOff x="3720231" y="3779506"/>
              <a:chExt cx="1656304" cy="1350261"/>
            </a:xfrm>
          </p:grpSpPr>
          <p:grpSp>
            <p:nvGrpSpPr>
              <p:cNvPr id="39" name="Group 38">
                <a:extLst>
                  <a:ext uri="{FF2B5EF4-FFF2-40B4-BE49-F238E27FC236}">
                    <a16:creationId xmlns:a16="http://schemas.microsoft.com/office/drawing/2014/main" id="{DC5FC54D-423A-4E23-96C6-754C1795969F}"/>
                  </a:ext>
                </a:extLst>
              </p:cNvPr>
              <p:cNvGrpSpPr/>
              <p:nvPr/>
            </p:nvGrpSpPr>
            <p:grpSpPr>
              <a:xfrm>
                <a:off x="3720231" y="3779506"/>
                <a:ext cx="1656304" cy="1350261"/>
                <a:chOff x="6668632" y="4252639"/>
                <a:chExt cx="813272" cy="1059854"/>
              </a:xfrm>
            </p:grpSpPr>
            <p:sp>
              <p:nvSpPr>
                <p:cNvPr id="48" name="TextBox 47">
                  <a:extLst>
                    <a:ext uri="{FF2B5EF4-FFF2-40B4-BE49-F238E27FC236}">
                      <a16:creationId xmlns:a16="http://schemas.microsoft.com/office/drawing/2014/main" id="{187EF0B1-2B3A-41D5-8206-76CC724BF223}"/>
                    </a:ext>
                  </a:extLst>
                </p:cNvPr>
                <p:cNvSpPr txBox="1"/>
                <p:nvPr/>
              </p:nvSpPr>
              <p:spPr>
                <a:xfrm>
                  <a:off x="6714814" y="4252639"/>
                  <a:ext cx="388044" cy="26522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Worsened</a:t>
                  </a:r>
                </a:p>
              </p:txBody>
            </p:sp>
            <p:grpSp>
              <p:nvGrpSpPr>
                <p:cNvPr id="42" name="Group 41">
                  <a:extLst>
                    <a:ext uri="{FF2B5EF4-FFF2-40B4-BE49-F238E27FC236}">
                      <a16:creationId xmlns:a16="http://schemas.microsoft.com/office/drawing/2014/main" id="{77687C18-F6DC-4EC4-9BF4-A5A1AD35DA99}"/>
                    </a:ext>
                  </a:extLst>
                </p:cNvPr>
                <p:cNvGrpSpPr/>
                <p:nvPr/>
              </p:nvGrpSpPr>
              <p:grpSpPr>
                <a:xfrm>
                  <a:off x="6668632" y="4334996"/>
                  <a:ext cx="813272" cy="977497"/>
                  <a:chOff x="6236561" y="4373993"/>
                  <a:chExt cx="813272" cy="977497"/>
                </a:xfrm>
              </p:grpSpPr>
              <p:sp>
                <p:nvSpPr>
                  <p:cNvPr id="46" name="TextBox 45">
                    <a:extLst>
                      <a:ext uri="{FF2B5EF4-FFF2-40B4-BE49-F238E27FC236}">
                        <a16:creationId xmlns:a16="http://schemas.microsoft.com/office/drawing/2014/main" id="{EE26E1CD-88E8-4502-B86E-B4CECF093165}"/>
                      </a:ext>
                    </a:extLst>
                  </p:cNvPr>
                  <p:cNvSpPr txBox="1"/>
                  <p:nvPr/>
                </p:nvSpPr>
                <p:spPr>
                  <a:xfrm>
                    <a:off x="6282743" y="4927137"/>
                    <a:ext cx="767090" cy="424353"/>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Maintained ≥1-stage improvement</a:t>
                    </a:r>
                  </a:p>
                </p:txBody>
              </p:sp>
              <p:sp>
                <p:nvSpPr>
                  <p:cNvPr id="47" name="Rectangle 46">
                    <a:extLst>
                      <a:ext uri="{FF2B5EF4-FFF2-40B4-BE49-F238E27FC236}">
                        <a16:creationId xmlns:a16="http://schemas.microsoft.com/office/drawing/2014/main" id="{2F120CCC-FF7E-466C-AFCB-2D90EF64A126}"/>
                      </a:ext>
                    </a:extLst>
                  </p:cNvPr>
                  <p:cNvSpPr/>
                  <p:nvPr/>
                </p:nvSpPr>
                <p:spPr>
                  <a:xfrm>
                    <a:off x="6236561" y="5015224"/>
                    <a:ext cx="58865" cy="12408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6" name="Rectangle 55">
                    <a:extLst>
                      <a:ext uri="{FF2B5EF4-FFF2-40B4-BE49-F238E27FC236}">
                        <a16:creationId xmlns:a16="http://schemas.microsoft.com/office/drawing/2014/main" id="{5E0E7D15-863D-47E4-8ECC-C3F86AB14AF6}"/>
                      </a:ext>
                    </a:extLst>
                  </p:cNvPr>
                  <p:cNvSpPr/>
                  <p:nvPr/>
                </p:nvSpPr>
                <p:spPr>
                  <a:xfrm>
                    <a:off x="6240017" y="4682861"/>
                    <a:ext cx="58865" cy="124089"/>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37604BCD-AA40-4EB2-8CF1-B87915FD92F2}"/>
                      </a:ext>
                    </a:extLst>
                  </p:cNvPr>
                  <p:cNvSpPr/>
                  <p:nvPr/>
                </p:nvSpPr>
                <p:spPr>
                  <a:xfrm>
                    <a:off x="6240017" y="4373993"/>
                    <a:ext cx="58865" cy="124089"/>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
              <p:nvSpPr>
                <p:cNvPr id="44" name="TextBox 43">
                  <a:extLst>
                    <a:ext uri="{FF2B5EF4-FFF2-40B4-BE49-F238E27FC236}">
                      <a16:creationId xmlns:a16="http://schemas.microsoft.com/office/drawing/2014/main" id="{E9F05F8B-9263-47E0-813B-1C75D301BC21}"/>
                    </a:ext>
                  </a:extLst>
                </p:cNvPr>
                <p:cNvSpPr txBox="1"/>
                <p:nvPr/>
              </p:nvSpPr>
              <p:spPr>
                <a:xfrm>
                  <a:off x="6714814" y="4567889"/>
                  <a:ext cx="401020" cy="26522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No change</a:t>
                  </a:r>
                </a:p>
              </p:txBody>
            </p:sp>
          </p:grpSp>
          <p:sp>
            <p:nvSpPr>
              <p:cNvPr id="40" name="Right Triangle 39">
                <a:extLst>
                  <a:ext uri="{FF2B5EF4-FFF2-40B4-BE49-F238E27FC236}">
                    <a16:creationId xmlns:a16="http://schemas.microsoft.com/office/drawing/2014/main" id="{2E401294-34D6-4739-AC32-BFCB49266BF6}"/>
                  </a:ext>
                </a:extLst>
              </p:cNvPr>
              <p:cNvSpPr/>
              <p:nvPr/>
            </p:nvSpPr>
            <p:spPr>
              <a:xfrm>
                <a:off x="3720233" y="4701363"/>
                <a:ext cx="119883" cy="158091"/>
              </a:xfrm>
              <a:prstGeom prst="rtTriangle">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dirty="0">
                  <a:solidFill>
                    <a:schemeClr val="tx1"/>
                  </a:solidFill>
                </a:endParaRPr>
              </a:p>
            </p:txBody>
          </p:sp>
        </p:grpSp>
      </p:gr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err="1"/>
              <a:t>Cenicriviroc</a:t>
            </a:r>
            <a:r>
              <a:rPr lang="en-GB" sz="2000" dirty="0"/>
              <a:t> (CVC), a CCR2 and CCR5 inhibitor, in patients with NASH: Phase 2b CENTAUR study Year 2 analysis </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baseline="30000" dirty="0"/>
              <a:t>a </a:t>
            </a:r>
            <a:r>
              <a:rPr lang="en-US" dirty="0"/>
              <a:t>≥1-stage fibrosis improvement</a:t>
            </a:r>
            <a:endParaRPr lang="en-GB" dirty="0"/>
          </a:p>
          <a:p>
            <a:r>
              <a:rPr lang="en-GB" dirty="0" err="1"/>
              <a:t>Ratziu</a:t>
            </a:r>
            <a:r>
              <a:rPr lang="en-GB" dirty="0"/>
              <a:t> V, et al. ILC 2018, GS-002</a:t>
            </a:r>
          </a:p>
        </p:txBody>
      </p:sp>
      <p:grpSp>
        <p:nvGrpSpPr>
          <p:cNvPr id="3" name="Group 2">
            <a:extLst>
              <a:ext uri="{FF2B5EF4-FFF2-40B4-BE49-F238E27FC236}">
                <a16:creationId xmlns:a16="http://schemas.microsoft.com/office/drawing/2014/main" id="{9B172512-237A-4643-B2B2-374B53206EC0}"/>
              </a:ext>
            </a:extLst>
          </p:cNvPr>
          <p:cNvGrpSpPr/>
          <p:nvPr/>
        </p:nvGrpSpPr>
        <p:grpSpPr>
          <a:xfrm>
            <a:off x="4822053" y="2327432"/>
            <a:ext cx="3945984" cy="2279177"/>
            <a:chOff x="4123219" y="1558787"/>
            <a:chExt cx="5290737" cy="3745517"/>
          </a:xfrm>
        </p:grpSpPr>
        <p:graphicFrame>
          <p:nvGraphicFramePr>
            <p:cNvPr id="7" name="Chart 6">
              <a:extLst>
                <a:ext uri="{FF2B5EF4-FFF2-40B4-BE49-F238E27FC236}">
                  <a16:creationId xmlns:a16="http://schemas.microsoft.com/office/drawing/2014/main" id="{C2E30AAF-9A51-46BF-99A7-2872BBB34DD6}"/>
                </a:ext>
              </a:extLst>
            </p:cNvPr>
            <p:cNvGraphicFramePr/>
            <p:nvPr>
              <p:extLst>
                <p:ext uri="{D42A27DB-BD31-4B8C-83A1-F6EECF244321}">
                  <p14:modId xmlns:p14="http://schemas.microsoft.com/office/powerpoint/2010/main" val="852199344"/>
                </p:ext>
              </p:extLst>
            </p:nvPr>
          </p:nvGraphicFramePr>
          <p:xfrm>
            <a:off x="4529429" y="2390468"/>
            <a:ext cx="3643645" cy="280358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7D69F35-9849-4790-B402-B5D561C6D62D}"/>
                </a:ext>
              </a:extLst>
            </p:cNvPr>
            <p:cNvSpPr txBox="1"/>
            <p:nvPr/>
          </p:nvSpPr>
          <p:spPr>
            <a:xfrm>
              <a:off x="4123219" y="1558787"/>
              <a:ext cx="5290737" cy="1062155"/>
            </a:xfrm>
            <a:prstGeom prst="rect">
              <a:avLst/>
            </a:prstGeom>
            <a:noFill/>
          </p:spPr>
          <p:txBody>
            <a:bodyPr wrap="square" rtlCol="0">
              <a:spAutoFit/>
            </a:bodyPr>
            <a:lstStyle/>
            <a:p>
              <a:pPr algn="ctr"/>
              <a:r>
                <a:rPr lang="en-US" sz="1200" b="1" dirty="0">
                  <a:solidFill>
                    <a:srgbClr val="264B96"/>
                  </a:solidFill>
                  <a:latin typeface="Arial" panose="020B0604020202020204" pitchFamily="34" charset="0"/>
                  <a:cs typeface="Arial" panose="020B0604020202020204" pitchFamily="34" charset="0"/>
                </a:rPr>
                <a:t>More CVC-treated patients achieved improvement in fibrosis by ≥2 stages AND no worsening of NASH</a:t>
              </a:r>
            </a:p>
            <a:p>
              <a:pPr algn="ctr"/>
              <a:r>
                <a:rPr lang="en-US" sz="1200" dirty="0">
                  <a:solidFill>
                    <a:srgbClr val="264B96"/>
                  </a:solidFill>
                  <a:latin typeface="Arial" panose="020B0604020202020204" pitchFamily="34" charset="0"/>
                  <a:cs typeface="Arial" panose="020B0604020202020204" pitchFamily="34" charset="0"/>
                </a:rPr>
                <a:t>(Response from baseline to Year 2)</a:t>
              </a:r>
            </a:p>
          </p:txBody>
        </p:sp>
        <p:sp>
          <p:nvSpPr>
            <p:cNvPr id="10" name="TextBox 9">
              <a:extLst>
                <a:ext uri="{FF2B5EF4-FFF2-40B4-BE49-F238E27FC236}">
                  <a16:creationId xmlns:a16="http://schemas.microsoft.com/office/drawing/2014/main" id="{A8B6039A-F78B-4C9B-9FE0-3AE755045914}"/>
                </a:ext>
              </a:extLst>
            </p:cNvPr>
            <p:cNvSpPr txBox="1"/>
            <p:nvPr/>
          </p:nvSpPr>
          <p:spPr>
            <a:xfrm>
              <a:off x="5640758" y="4849094"/>
              <a:ext cx="999390" cy="45521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BD7EB7-76F3-4BB1-BAAB-7B4AF9648869}"/>
                </a:ext>
              </a:extLst>
            </p:cNvPr>
            <p:cNvSpPr txBox="1"/>
            <p:nvPr/>
          </p:nvSpPr>
          <p:spPr>
            <a:xfrm>
              <a:off x="6934581" y="4848861"/>
              <a:ext cx="721502" cy="45521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p:txBody>
        </p:sp>
      </p:grpSp>
      <p:sp>
        <p:nvSpPr>
          <p:cNvPr id="58" name="Rectangle: Rounded Corners 57">
            <a:extLst>
              <a:ext uri="{FF2B5EF4-FFF2-40B4-BE49-F238E27FC236}">
                <a16:creationId xmlns:a16="http://schemas.microsoft.com/office/drawing/2014/main" id="{08514632-EEF8-479F-B325-F69D95524AF1}"/>
              </a:ext>
            </a:extLst>
          </p:cNvPr>
          <p:cNvSpPr/>
          <p:nvPr/>
        </p:nvSpPr>
        <p:spPr>
          <a:xfrm>
            <a:off x="4547484" y="1239193"/>
            <a:ext cx="3701317" cy="871414"/>
          </a:xfrm>
          <a:prstGeom prst="roundRect">
            <a:avLst>
              <a:gd name="adj" fmla="val 5757"/>
            </a:avLst>
          </a:prstGeom>
          <a:ln>
            <a:solidFill>
              <a:schemeClr val="accent1"/>
            </a:solidFill>
          </a:ln>
        </p:spPr>
        <p:txBody>
          <a:bodyPr wrap="square" lIns="36000" tIns="36000" rIns="36000" bIns="36000" anchor="ctr">
            <a:noAutofit/>
          </a:bodyPr>
          <a:lstStyle/>
          <a:p>
            <a:pPr marL="171450" indent="-171450">
              <a:buFont typeface="Arial" panose="020B0604020202020204" pitchFamily="34" charset="0"/>
              <a:buChar char="•"/>
            </a:pPr>
            <a:r>
              <a:rPr lang="en-GB" sz="1200" b="1" dirty="0">
                <a:solidFill>
                  <a:schemeClr val="tx2"/>
                </a:solidFill>
              </a:rPr>
              <a:t>Arm A: </a:t>
            </a:r>
            <a:r>
              <a:rPr lang="en-GB" sz="1200" dirty="0"/>
              <a:t>CVC (150 mg </a:t>
            </a:r>
            <a:r>
              <a:rPr lang="en-GB" sz="1200" dirty="0" err="1"/>
              <a:t>qd</a:t>
            </a:r>
            <a:r>
              <a:rPr lang="en-GB" sz="1200" dirty="0"/>
              <a:t>) for 2 years (n=121)</a:t>
            </a:r>
          </a:p>
          <a:p>
            <a:pPr marL="171450" indent="-171450">
              <a:buFont typeface="Arial" panose="020B0604020202020204" pitchFamily="34" charset="0"/>
              <a:buChar char="•"/>
            </a:pPr>
            <a:r>
              <a:rPr lang="en-GB" sz="1200" b="1" dirty="0">
                <a:solidFill>
                  <a:schemeClr val="tx2"/>
                </a:solidFill>
              </a:rPr>
              <a:t>Arm B: </a:t>
            </a:r>
            <a:r>
              <a:rPr lang="en-GB" sz="1200" dirty="0"/>
              <a:t>Placebo Year 1; cenicriviroc Year 2 (n=61)</a:t>
            </a:r>
          </a:p>
          <a:p>
            <a:pPr marL="171450" indent="-171450">
              <a:buFont typeface="Arial" panose="020B0604020202020204" pitchFamily="34" charset="0"/>
              <a:buChar char="•"/>
            </a:pPr>
            <a:r>
              <a:rPr lang="en-GB" sz="1200" b="1" dirty="0">
                <a:solidFill>
                  <a:schemeClr val="tx2"/>
                </a:solidFill>
              </a:rPr>
              <a:t>Arm C: </a:t>
            </a:r>
            <a:r>
              <a:rPr lang="en-GB" sz="1200" dirty="0"/>
              <a:t>Placebo for 2 years (n=60)</a:t>
            </a:r>
          </a:p>
          <a:p>
            <a:pPr algn="r"/>
            <a:r>
              <a:rPr lang="en-GB" sz="1000" i="1" dirty="0"/>
              <a:t>n for patients who entered Year 2</a:t>
            </a:r>
          </a:p>
        </p:txBody>
      </p:sp>
      <p:sp>
        <p:nvSpPr>
          <p:cNvPr id="17" name="Rectangle 16">
            <a:extLst>
              <a:ext uri="{FF2B5EF4-FFF2-40B4-BE49-F238E27FC236}">
                <a16:creationId xmlns:a16="http://schemas.microsoft.com/office/drawing/2014/main" id="{519FCDCA-0E25-41B3-8CD1-E1F1CECF0694}"/>
              </a:ext>
            </a:extLst>
          </p:cNvPr>
          <p:cNvSpPr/>
          <p:nvPr/>
        </p:nvSpPr>
        <p:spPr>
          <a:xfrm>
            <a:off x="251520" y="5304931"/>
            <a:ext cx="7509296" cy="1208023"/>
          </a:xfrm>
          <a:prstGeom prst="rect">
            <a:avLst/>
          </a:prstGeom>
        </p:spPr>
        <p:txBody>
          <a:bodyPr wrap="square">
            <a:spAutoFit/>
          </a:bodyPr>
          <a:lstStyle/>
          <a:p>
            <a:pPr lvl="0">
              <a:spcBef>
                <a:spcPts val="300"/>
              </a:spcBef>
              <a:buClr>
                <a:srgbClr val="004B87"/>
              </a:buClr>
            </a:pPr>
            <a:r>
              <a:rPr lang="en-US" sz="1400" b="1" dirty="0">
                <a:solidFill>
                  <a:prstClr val="black"/>
                </a:solidFill>
              </a:rPr>
              <a:t>Conclusions</a:t>
            </a:r>
          </a:p>
          <a:p>
            <a:pPr marL="231775" lvl="0" indent="-231775">
              <a:buClr>
                <a:srgbClr val="004B87"/>
              </a:buClr>
              <a:buFont typeface="Arial" panose="020B0604020202020204" pitchFamily="34" charset="0"/>
              <a:buChar char="•"/>
            </a:pPr>
            <a:r>
              <a:rPr lang="en-US" sz="1400" dirty="0">
                <a:solidFill>
                  <a:prstClr val="black"/>
                </a:solidFill>
              </a:rPr>
              <a:t>Cenicriviroc was well tolerated and provided antifibrotic activity in adults with NASH </a:t>
            </a:r>
            <a:br>
              <a:rPr lang="en-US" sz="1400" dirty="0">
                <a:solidFill>
                  <a:prstClr val="black"/>
                </a:solidFill>
              </a:rPr>
            </a:br>
            <a:r>
              <a:rPr lang="en-US" sz="1400" dirty="0">
                <a:solidFill>
                  <a:prstClr val="black"/>
                </a:solidFill>
              </a:rPr>
              <a:t>and liver fibrosis; Year 2 exploratory analyses supported Year 1 primary endpoint findings</a:t>
            </a:r>
          </a:p>
          <a:p>
            <a:pPr marL="231775" lvl="0" indent="-231775">
              <a:spcBef>
                <a:spcPts val="300"/>
              </a:spcBef>
              <a:buClr>
                <a:srgbClr val="004B87"/>
              </a:buClr>
              <a:buFont typeface="Arial" panose="020B0604020202020204" pitchFamily="34" charset="0"/>
              <a:buChar char="•"/>
            </a:pPr>
            <a:r>
              <a:rPr lang="en-US" sz="1400" dirty="0">
                <a:solidFill>
                  <a:prstClr val="black"/>
                </a:solidFill>
              </a:rPr>
              <a:t>Phase 3 evaluation of cenicriviroc for treatment of liver fibrosis associated with NASH </a:t>
            </a:r>
            <a:br>
              <a:rPr lang="en-US" sz="1400" dirty="0">
                <a:solidFill>
                  <a:prstClr val="black"/>
                </a:solidFill>
              </a:rPr>
            </a:br>
            <a:r>
              <a:rPr lang="en-US" sz="1400" dirty="0">
                <a:solidFill>
                  <a:prstClr val="black"/>
                </a:solidFill>
              </a:rPr>
              <a:t>is underway (NCT03028740)</a:t>
            </a:r>
            <a:endParaRPr lang="en-US" sz="1600" dirty="0">
              <a:solidFill>
                <a:prstClr val="black"/>
              </a:solidFill>
            </a:endParaRPr>
          </a:p>
        </p:txBody>
      </p:sp>
      <p:sp>
        <p:nvSpPr>
          <p:cNvPr id="20" name="Rectangle 19">
            <a:extLst>
              <a:ext uri="{FF2B5EF4-FFF2-40B4-BE49-F238E27FC236}">
                <a16:creationId xmlns:a16="http://schemas.microsoft.com/office/drawing/2014/main" id="{5FC914FA-7D1F-480E-9DDB-A49A6230B943}"/>
              </a:ext>
            </a:extLst>
          </p:cNvPr>
          <p:cNvSpPr/>
          <p:nvPr/>
        </p:nvSpPr>
        <p:spPr>
          <a:xfrm>
            <a:off x="251520" y="4641817"/>
            <a:ext cx="4572000" cy="738664"/>
          </a:xfrm>
          <a:prstGeom prst="rect">
            <a:avLst/>
          </a:prstGeom>
        </p:spPr>
        <p:txBody>
          <a:bodyPr>
            <a:spAutoFit/>
          </a:bodyPr>
          <a:lstStyle/>
          <a:p>
            <a:pPr marL="231775" lvl="0" indent="-231775">
              <a:spcBef>
                <a:spcPts val="300"/>
              </a:spcBef>
              <a:buClr>
                <a:srgbClr val="004B87"/>
              </a:buClr>
              <a:buFont typeface="Arial" panose="020B0604020202020204" pitchFamily="34" charset="0"/>
              <a:buChar char="•"/>
            </a:pPr>
            <a:r>
              <a:rPr lang="en-US" sz="1400" dirty="0">
                <a:solidFill>
                  <a:prstClr val="black"/>
                </a:solidFill>
              </a:rPr>
              <a:t>2x CVC-treated patients achieving ≥1-stage fibrosis improvement at Year 1 maintained benefit at Year 2 vs. placebo, particularly in Stage 3 fibrosis </a:t>
            </a:r>
          </a:p>
        </p:txBody>
      </p:sp>
      <p:grpSp>
        <p:nvGrpSpPr>
          <p:cNvPr id="50" name="Group 49">
            <a:extLst>
              <a:ext uri="{FF2B5EF4-FFF2-40B4-BE49-F238E27FC236}">
                <a16:creationId xmlns:a16="http://schemas.microsoft.com/office/drawing/2014/main" id="{F6AD3408-6B85-4A02-B28D-FDB1B2D2FE6A}"/>
              </a:ext>
            </a:extLst>
          </p:cNvPr>
          <p:cNvGrpSpPr/>
          <p:nvPr/>
        </p:nvGrpSpPr>
        <p:grpSpPr>
          <a:xfrm>
            <a:off x="7665883" y="3360596"/>
            <a:ext cx="1197939" cy="790182"/>
            <a:chOff x="4159803" y="1135135"/>
            <a:chExt cx="832026" cy="259447"/>
          </a:xfrm>
        </p:grpSpPr>
        <p:sp>
          <p:nvSpPr>
            <p:cNvPr id="51" name="Rectangle 50">
              <a:extLst>
                <a:ext uri="{FF2B5EF4-FFF2-40B4-BE49-F238E27FC236}">
                  <a16:creationId xmlns:a16="http://schemas.microsoft.com/office/drawing/2014/main" id="{595A7E51-FBDF-407F-8989-1B62DE5879AE}"/>
                </a:ext>
              </a:extLst>
            </p:cNvPr>
            <p:cNvSpPr>
              <a:spLocks/>
            </p:cNvSpPr>
            <p:nvPr/>
          </p:nvSpPr>
          <p:spPr>
            <a:xfrm>
              <a:off x="4159803" y="1298522"/>
              <a:ext cx="88314" cy="45035"/>
            </a:xfrm>
            <a:prstGeom prst="rect">
              <a:avLst/>
            </a:prstGeom>
            <a:solidFill>
              <a:schemeClr val="accent1"/>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b="1" dirty="0">
                <a:solidFill>
                  <a:prstClr val="white">
                    <a:lumMod val="50000"/>
                  </a:prstClr>
                </a:solidFill>
                <a:latin typeface="Arial"/>
              </a:endParaRPr>
            </a:p>
          </p:txBody>
        </p:sp>
        <p:sp>
          <p:nvSpPr>
            <p:cNvPr id="52" name="TextBox 11">
              <a:extLst>
                <a:ext uri="{FF2B5EF4-FFF2-40B4-BE49-F238E27FC236}">
                  <a16:creationId xmlns:a16="http://schemas.microsoft.com/office/drawing/2014/main" id="{C458BA67-3E35-46F6-8D6B-A4F644BEAC19}"/>
                </a:ext>
              </a:extLst>
            </p:cNvPr>
            <p:cNvSpPr txBox="1"/>
            <p:nvPr/>
          </p:nvSpPr>
          <p:spPr>
            <a:xfrm>
              <a:off x="4293024" y="1283422"/>
              <a:ext cx="632277" cy="11116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rgbClr val="000000"/>
                  </a:solidFill>
                  <a:latin typeface="Arial"/>
                </a:rPr>
                <a:t>CVC (Arm A) (</a:t>
              </a:r>
              <a:r>
                <a:rPr lang="en-US" sz="1100" dirty="0">
                  <a:latin typeface="Arial" panose="020B0604020202020204" pitchFamily="34" charset="0"/>
                  <a:cs typeface="Arial" panose="020B0604020202020204" pitchFamily="34" charset="0"/>
                </a:rPr>
                <a:t>n=65</a:t>
              </a:r>
              <a:r>
                <a:rPr lang="en-US" sz="1100" dirty="0">
                  <a:solidFill>
                    <a:srgbClr val="000000"/>
                  </a:solidFill>
                  <a:latin typeface="Arial"/>
                </a:rPr>
                <a:t>)</a:t>
              </a:r>
            </a:p>
          </p:txBody>
        </p:sp>
        <p:sp>
          <p:nvSpPr>
            <p:cNvPr id="53" name="Rectangle 52">
              <a:extLst>
                <a:ext uri="{FF2B5EF4-FFF2-40B4-BE49-F238E27FC236}">
                  <a16:creationId xmlns:a16="http://schemas.microsoft.com/office/drawing/2014/main" id="{03B9EC9A-029C-4245-89D6-23E15379EDBC}"/>
                </a:ext>
              </a:extLst>
            </p:cNvPr>
            <p:cNvSpPr>
              <a:spLocks/>
            </p:cNvSpPr>
            <p:nvPr/>
          </p:nvSpPr>
          <p:spPr>
            <a:xfrm>
              <a:off x="4170266" y="1155103"/>
              <a:ext cx="88314" cy="45035"/>
            </a:xfrm>
            <a:prstGeom prst="rect">
              <a:avLst/>
            </a:prstGeom>
            <a:solidFill>
              <a:schemeClr val="bg1">
                <a:lumMod val="65000"/>
              </a:schemeClr>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b="1" dirty="0">
                <a:solidFill>
                  <a:prstClr val="white">
                    <a:lumMod val="50000"/>
                  </a:prstClr>
                </a:solidFill>
                <a:latin typeface="Arial"/>
              </a:endParaRPr>
            </a:p>
          </p:txBody>
        </p:sp>
        <p:sp>
          <p:nvSpPr>
            <p:cNvPr id="54" name="TextBox 29">
              <a:extLst>
                <a:ext uri="{FF2B5EF4-FFF2-40B4-BE49-F238E27FC236}">
                  <a16:creationId xmlns:a16="http://schemas.microsoft.com/office/drawing/2014/main" id="{253EC7E7-3D6B-4630-B515-41E0CEA952C9}"/>
                </a:ext>
              </a:extLst>
            </p:cNvPr>
            <p:cNvSpPr txBox="1"/>
            <p:nvPr/>
          </p:nvSpPr>
          <p:spPr>
            <a:xfrm>
              <a:off x="4295889" y="1135135"/>
              <a:ext cx="695940" cy="111160"/>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rgbClr val="000000"/>
                  </a:solidFill>
                  <a:latin typeface="Arial"/>
                </a:rPr>
                <a:t>Placebo </a:t>
              </a:r>
              <a:br>
                <a:rPr lang="en-US" sz="1100" dirty="0">
                  <a:solidFill>
                    <a:srgbClr val="000000"/>
                  </a:solidFill>
                  <a:latin typeface="Arial"/>
                </a:rPr>
              </a:br>
              <a:r>
                <a:rPr lang="en-US" sz="1100" dirty="0">
                  <a:solidFill>
                    <a:srgbClr val="000000"/>
                  </a:solidFill>
                  <a:latin typeface="Arial"/>
                </a:rPr>
                <a:t>(Arm C) (</a:t>
              </a:r>
              <a:r>
                <a:rPr lang="en-US" sz="1100" dirty="0">
                  <a:latin typeface="Arial" panose="020B0604020202020204" pitchFamily="34" charset="0"/>
                  <a:cs typeface="Arial" panose="020B0604020202020204" pitchFamily="34" charset="0"/>
                </a:rPr>
                <a:t>n=34</a:t>
              </a:r>
              <a:r>
                <a:rPr lang="en-US" sz="1100" dirty="0">
                  <a:solidFill>
                    <a:srgbClr val="000000"/>
                  </a:solidFill>
                  <a:latin typeface="Arial"/>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grpSp>
      <p:sp>
        <p:nvSpPr>
          <p:cNvPr id="60" name="Rectangle 59">
            <a:extLst>
              <a:ext uri="{FF2B5EF4-FFF2-40B4-BE49-F238E27FC236}">
                <a16:creationId xmlns:a16="http://schemas.microsoft.com/office/drawing/2014/main" id="{4306DFC5-CBE9-4CCF-9C9E-DEBFDABF8667}"/>
              </a:ext>
            </a:extLst>
          </p:cNvPr>
          <p:cNvSpPr/>
          <p:nvPr/>
        </p:nvSpPr>
        <p:spPr>
          <a:xfrm>
            <a:off x="5226440" y="4641817"/>
            <a:ext cx="3551152" cy="523220"/>
          </a:xfrm>
          <a:prstGeom prst="rect">
            <a:avLst/>
          </a:prstGeom>
        </p:spPr>
        <p:txBody>
          <a:bodyPr wrap="square">
            <a:spAutoFit/>
          </a:bodyPr>
          <a:lstStyle/>
          <a:p>
            <a:pPr marL="231775" lvl="0" indent="-231775">
              <a:spcBef>
                <a:spcPts val="300"/>
              </a:spcBef>
              <a:buClr>
                <a:srgbClr val="004B87"/>
              </a:buClr>
              <a:buFont typeface="Arial" panose="020B0604020202020204" pitchFamily="34" charset="0"/>
              <a:buChar char="•"/>
            </a:pPr>
            <a:r>
              <a:rPr lang="en-GB" sz="1400" dirty="0">
                <a:solidFill>
                  <a:prstClr val="black"/>
                </a:solidFill>
              </a:rPr>
              <a:t>Further supports </a:t>
            </a:r>
            <a:r>
              <a:rPr lang="en-GB" sz="1400" dirty="0" err="1">
                <a:solidFill>
                  <a:prstClr val="black"/>
                </a:solidFill>
              </a:rPr>
              <a:t>Cenicriviroc’s</a:t>
            </a:r>
            <a:r>
              <a:rPr lang="en-GB" sz="1400" dirty="0">
                <a:solidFill>
                  <a:prstClr val="black"/>
                </a:solidFill>
              </a:rPr>
              <a:t> antifibrotic MoA</a:t>
            </a:r>
          </a:p>
        </p:txBody>
      </p:sp>
      <p:sp>
        <p:nvSpPr>
          <p:cNvPr id="24" name="TextBox 23">
            <a:extLst>
              <a:ext uri="{FF2B5EF4-FFF2-40B4-BE49-F238E27FC236}">
                <a16:creationId xmlns:a16="http://schemas.microsoft.com/office/drawing/2014/main" id="{45A4C039-8238-4123-A3A9-163BB196A9C1}"/>
              </a:ext>
            </a:extLst>
          </p:cNvPr>
          <p:cNvSpPr txBox="1"/>
          <p:nvPr/>
        </p:nvSpPr>
        <p:spPr>
          <a:xfrm>
            <a:off x="6380652" y="3537143"/>
            <a:ext cx="476227" cy="276999"/>
          </a:xfrm>
          <a:prstGeom prst="rect">
            <a:avLst/>
          </a:prstGeom>
          <a:noFill/>
        </p:spPr>
        <p:txBody>
          <a:bodyPr wrap="square" rtlCol="0">
            <a:spAutoFit/>
          </a:bodyPr>
          <a:lstStyle/>
          <a:p>
            <a:pPr algn="ctr"/>
            <a:r>
              <a:rPr lang="en-US" sz="1200" dirty="0"/>
              <a:t>NS</a:t>
            </a:r>
          </a:p>
        </p:txBody>
      </p:sp>
      <p:sp>
        <p:nvSpPr>
          <p:cNvPr id="62" name="TextBox 61">
            <a:extLst>
              <a:ext uri="{FF2B5EF4-FFF2-40B4-BE49-F238E27FC236}">
                <a16:creationId xmlns:a16="http://schemas.microsoft.com/office/drawing/2014/main" id="{9545B9E6-75A0-4524-9024-97A9DF21948C}"/>
              </a:ext>
            </a:extLst>
          </p:cNvPr>
          <p:cNvSpPr txBox="1"/>
          <p:nvPr/>
        </p:nvSpPr>
        <p:spPr>
          <a:xfrm rot="16200000">
            <a:off x="4467252" y="3533197"/>
            <a:ext cx="1376986" cy="307777"/>
          </a:xfrm>
          <a:prstGeom prst="rect">
            <a:avLst/>
          </a:prstGeom>
          <a:noFill/>
        </p:spPr>
        <p:txBody>
          <a:bodyPr wrap="square" rtlCol="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400" i="0" u="none" strike="noStrike" kern="0" cap="none" spc="0" normalizeH="0" baseline="0" noProof="0" dirty="0">
                <a:ln>
                  <a:noFill/>
                </a:ln>
                <a:solidFill>
                  <a:prstClr val="black"/>
                </a:solidFill>
                <a:effectLst/>
                <a:uLnTx/>
                <a:uFillTx/>
                <a:cs typeface="Arial" panose="020B0604020202020204" pitchFamily="34" charset="0"/>
              </a:rPr>
              <a:t>Patients</a:t>
            </a:r>
            <a:r>
              <a:rPr lang="en-US" sz="1400" kern="0" dirty="0">
                <a:solidFill>
                  <a:prstClr val="black"/>
                </a:solidFill>
                <a:cs typeface="Arial" panose="020B0604020202020204" pitchFamily="34" charset="0"/>
              </a:rPr>
              <a:t> (</a:t>
            </a:r>
            <a:r>
              <a:rPr kumimoji="0" lang="en-US" sz="1400" i="0" u="none" strike="noStrike" kern="0" cap="none" spc="0" normalizeH="0" baseline="0" noProof="0" dirty="0">
                <a:ln>
                  <a:noFill/>
                </a:ln>
                <a:solidFill>
                  <a:prstClr val="black"/>
                </a:solidFill>
                <a:effectLst/>
                <a:uLnTx/>
                <a:uFillTx/>
                <a:cs typeface="Arial" panose="020B0604020202020204" pitchFamily="34" charset="0"/>
              </a:rPr>
              <a:t>%)</a:t>
            </a:r>
          </a:p>
        </p:txBody>
      </p:sp>
    </p:spTree>
    <p:extLst>
      <p:ext uri="{BB962C8B-B14F-4D97-AF65-F5344CB8AC3E}">
        <p14:creationId xmlns:p14="http://schemas.microsoft.com/office/powerpoint/2010/main" val="272309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MGL-3196, a selective thyroid hormone receptor beta (THR-</a:t>
            </a:r>
            <a:r>
              <a:rPr lang="el-GR" dirty="0"/>
              <a:t>β</a:t>
            </a:r>
            <a:r>
              <a:rPr lang="en-GB" dirty="0"/>
              <a:t>) agonist: Phase 2 NASH study</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479931"/>
            <a:ext cx="5143139" cy="376990"/>
          </a:xfrm>
        </p:spPr>
        <p:txBody>
          <a:bodyPr/>
          <a:lstStyle/>
          <a:p>
            <a:r>
              <a:rPr lang="en-GB" dirty="0"/>
              <a:t>*NAS ≥4, F1</a:t>
            </a:r>
            <a:r>
              <a:rPr lang="en-GB" altLang="ja-JP" dirty="0"/>
              <a:t>–</a:t>
            </a:r>
            <a:r>
              <a:rPr lang="en-GB" dirty="0"/>
              <a:t>3 </a:t>
            </a:r>
          </a:p>
          <a:p>
            <a:r>
              <a:rPr lang="en-GB" dirty="0"/>
              <a:t>Harrison A, et al. ILC 2018, GS-009</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1"/>
          </p:nvPr>
        </p:nvSpPr>
        <p:spPr>
          <a:xfrm>
            <a:off x="166406" y="1060418"/>
            <a:ext cx="3973546" cy="5269684"/>
          </a:xfrm>
        </p:spPr>
        <p:txBody>
          <a:bodyPr>
            <a:noAutofit/>
          </a:bodyPr>
          <a:lstStyle/>
          <a:p>
            <a:pPr marL="0" indent="0">
              <a:buNone/>
            </a:pPr>
            <a:r>
              <a:rPr lang="en-GB" sz="1100" b="1" dirty="0"/>
              <a:t>Background</a:t>
            </a:r>
          </a:p>
          <a:p>
            <a:pPr marL="228600" indent="-228600"/>
            <a:r>
              <a:rPr lang="en-GB" sz="1100" dirty="0"/>
              <a:t>MGL-3196 lowers LDL-C and TGs; and could reduce NASH by increased </a:t>
            </a:r>
            <a:r>
              <a:rPr lang="el-GR" sz="1100" dirty="0"/>
              <a:t>β</a:t>
            </a:r>
            <a:r>
              <a:rPr lang="en-GB" sz="1100" dirty="0"/>
              <a:t>-oxidation of liver lipids and improved mitochondrial function </a:t>
            </a:r>
          </a:p>
          <a:p>
            <a:pPr marL="228600" indent="-228600"/>
            <a:r>
              <a:rPr lang="en-GB" sz="1100" dirty="0"/>
              <a:t>Safe and well tolerated in &gt;300 dosed subjects (Phase 1)</a:t>
            </a:r>
          </a:p>
          <a:p>
            <a:pPr marL="0" indent="0">
              <a:buNone/>
            </a:pPr>
            <a:r>
              <a:rPr lang="en-GB" sz="1050" b="1" dirty="0"/>
              <a:t>Methods</a:t>
            </a:r>
          </a:p>
          <a:p>
            <a:pPr marL="228600" indent="-228600"/>
            <a:r>
              <a:rPr lang="en-GB" sz="1100" dirty="0"/>
              <a:t>125 patients with biopsy-proven NASH*</a:t>
            </a:r>
            <a:r>
              <a:rPr lang="en-GB" sz="1100" baseline="30000" dirty="0"/>
              <a:t>  </a:t>
            </a:r>
            <a:r>
              <a:rPr lang="en-GB" sz="1100" dirty="0"/>
              <a:t>and</a:t>
            </a:r>
            <a:r>
              <a:rPr lang="en-GB" sz="1100" baseline="30000" dirty="0"/>
              <a:t> </a:t>
            </a:r>
            <a:r>
              <a:rPr lang="en-GB" sz="1100" dirty="0"/>
              <a:t>≥10% liver fat on baseline MRI-PDFF randomized 2:1 to oral </a:t>
            </a:r>
            <a:br>
              <a:rPr lang="en-GB" sz="1100" dirty="0"/>
            </a:br>
            <a:r>
              <a:rPr lang="en-GB" sz="1100" dirty="0"/>
              <a:t>MGL-3196 </a:t>
            </a:r>
            <a:r>
              <a:rPr lang="en-GB" sz="1100" dirty="0" err="1"/>
              <a:t>qd</a:t>
            </a:r>
            <a:r>
              <a:rPr lang="en-GB" sz="1100" dirty="0"/>
              <a:t> or placebo for 36 weeks; blinded increase or decrease in dose possible based on exposure</a:t>
            </a:r>
          </a:p>
          <a:p>
            <a:pPr marL="228600" indent="-228600"/>
            <a:r>
              <a:rPr lang="en-GB" sz="1100" dirty="0"/>
              <a:t>Serial liver biopsies performed</a:t>
            </a:r>
          </a:p>
          <a:p>
            <a:pPr marL="0" indent="0">
              <a:buNone/>
            </a:pPr>
            <a:r>
              <a:rPr lang="en-GB" sz="1050" b="1" dirty="0"/>
              <a:t>Results (Week 12)</a:t>
            </a:r>
          </a:p>
          <a:p>
            <a:pPr marL="228600" indent="-228600"/>
            <a:r>
              <a:rPr lang="en-GB" sz="1050" b="1" dirty="0">
                <a:solidFill>
                  <a:schemeClr val="tx2"/>
                </a:solidFill>
              </a:rPr>
              <a:t>Liver enzymes:</a:t>
            </a:r>
            <a:r>
              <a:rPr lang="en-GB" sz="1050" dirty="0">
                <a:solidFill>
                  <a:schemeClr val="tx2"/>
                </a:solidFill>
              </a:rPr>
              <a:t> </a:t>
            </a:r>
            <a:r>
              <a:rPr lang="en-GB" sz="1050" dirty="0"/>
              <a:t>D</a:t>
            </a:r>
            <a:r>
              <a:rPr lang="en-GB" sz="1000" dirty="0"/>
              <a:t>ecreases in ALT and AST in high-exposure MGL-3196 vs. PBO (p=0.04, 0.02, respectively)</a:t>
            </a:r>
          </a:p>
          <a:p>
            <a:pPr marL="228600" indent="-228600"/>
            <a:r>
              <a:rPr lang="en-GB" sz="1050" b="1" dirty="0">
                <a:solidFill>
                  <a:schemeClr val="tx2"/>
                </a:solidFill>
              </a:rPr>
              <a:t>Fibrosis biomarkers</a:t>
            </a:r>
            <a:r>
              <a:rPr lang="en-GB" sz="1050" dirty="0">
                <a:solidFill>
                  <a:schemeClr val="tx2"/>
                </a:solidFill>
              </a:rPr>
              <a:t>: </a:t>
            </a:r>
            <a:r>
              <a:rPr lang="en-GB" sz="1000" dirty="0"/>
              <a:t>MGL-3196 significantly decreased ELF™ and Pro-C3 (up to 40% vs. PBO; p=0.009, 0.002, respectively) in patients with &gt;ULN levels at baseline </a:t>
            </a:r>
            <a:br>
              <a:rPr lang="en-GB" sz="1000" dirty="0"/>
            </a:br>
            <a:r>
              <a:rPr lang="en-GB" sz="1000" dirty="0"/>
              <a:t>(reflective of more advanced fibrosis stage)</a:t>
            </a:r>
          </a:p>
          <a:p>
            <a:pPr marL="228600" indent="-228600"/>
            <a:r>
              <a:rPr lang="en-GB" sz="1050" b="1" dirty="0">
                <a:solidFill>
                  <a:schemeClr val="tx2"/>
                </a:solidFill>
              </a:rPr>
              <a:t>Safety</a:t>
            </a:r>
          </a:p>
          <a:p>
            <a:pPr marL="357188" lvl="1" indent="-104775"/>
            <a:r>
              <a:rPr lang="en-GB" sz="1000" dirty="0"/>
              <a:t>Study still blinded; MGL-3196 shows very good tolerability: mostly mild–moderate AEs, balanced between all groups</a:t>
            </a:r>
          </a:p>
          <a:p>
            <a:pPr marL="357188" lvl="1" indent="-104775"/>
            <a:r>
              <a:rPr lang="en-GB" sz="1000" dirty="0"/>
              <a:t>Three SAEs, all unrelated to drug</a:t>
            </a:r>
          </a:p>
          <a:p>
            <a:pPr marL="357188" lvl="1" indent="-104775"/>
            <a:r>
              <a:rPr lang="en-GB" sz="1000" dirty="0"/>
              <a:t>No change in thyroid axis, heart rate or vital signs</a:t>
            </a:r>
          </a:p>
          <a:p>
            <a:pPr marL="357188" lvl="1" indent="-104775"/>
            <a:r>
              <a:rPr lang="en-GB" sz="1000" dirty="0"/>
              <a:t>Significant decreases in S/DBP for MGL-3196 vs. PBO</a:t>
            </a:r>
          </a:p>
          <a:p>
            <a:pPr marL="0" indent="0">
              <a:buNone/>
            </a:pPr>
            <a:r>
              <a:rPr lang="en-GB" sz="1050" b="1" dirty="0"/>
              <a:t>Conclusions</a:t>
            </a:r>
          </a:p>
          <a:p>
            <a:pPr marL="228600" indent="-228600"/>
            <a:r>
              <a:rPr lang="en-GB" sz="1100" dirty="0"/>
              <a:t>MGL-3196 reduced NASH and liver fibrosis</a:t>
            </a:r>
          </a:p>
          <a:p>
            <a:pPr marL="228600" indent="-228600"/>
            <a:r>
              <a:rPr lang="en-GB" sz="1100" dirty="0"/>
              <a:t>Histopathological assessment (36-week liver biopsy) will allow for correlations with baseline biopsy and multiple </a:t>
            </a:r>
            <a:br>
              <a:rPr lang="en-GB" sz="1100" dirty="0"/>
            </a:br>
            <a:r>
              <a:rPr lang="en-GB" sz="1100" dirty="0"/>
              <a:t>12- and 36-week non-invasive imaging and biomarkers</a:t>
            </a:r>
          </a:p>
          <a:p>
            <a:endParaRPr lang="en-GB" sz="1050" dirty="0"/>
          </a:p>
        </p:txBody>
      </p:sp>
      <p:sp>
        <p:nvSpPr>
          <p:cNvPr id="15" name="TextBox 14">
            <a:extLst>
              <a:ext uri="{FF2B5EF4-FFF2-40B4-BE49-F238E27FC236}">
                <a16:creationId xmlns:a16="http://schemas.microsoft.com/office/drawing/2014/main" id="{303F4C08-877D-844B-B065-E539D6BA4C95}"/>
              </a:ext>
            </a:extLst>
          </p:cNvPr>
          <p:cNvSpPr txBox="1"/>
          <p:nvPr/>
        </p:nvSpPr>
        <p:spPr>
          <a:xfrm>
            <a:off x="4139953" y="1084668"/>
            <a:ext cx="2705220" cy="430887"/>
          </a:xfrm>
          <a:prstGeom prst="rect">
            <a:avLst/>
          </a:prstGeom>
          <a:noFill/>
        </p:spPr>
        <p:txBody>
          <a:bodyPr wrap="square" rtlCol="0">
            <a:spAutoFit/>
          </a:bodyPr>
          <a:lstStyle/>
          <a:p>
            <a:pPr marL="171450" lvl="0" indent="-171450">
              <a:buFont typeface="Arial" panose="020B0604020202020204" pitchFamily="34" charset="0"/>
              <a:buChar char="•"/>
              <a:defRPr/>
            </a:pPr>
            <a:r>
              <a:rPr kumimoji="0" lang="en-US" sz="1100" b="1" i="0" u="none" strike="noStrike" kern="1200" cap="none" spc="0" normalizeH="0" baseline="0" noProof="0" dirty="0">
                <a:ln>
                  <a:noFill/>
                </a:ln>
                <a:solidFill>
                  <a:schemeClr val="tx2"/>
                </a:solidFill>
                <a:effectLst/>
                <a:uLnTx/>
                <a:uFillTx/>
                <a:latin typeface="+mj-lt"/>
                <a:ea typeface="+mn-ea"/>
                <a:cs typeface="+mn-cs"/>
              </a:rPr>
              <a:t>Primary endpoint: </a:t>
            </a:r>
            <a:r>
              <a:rPr lang="en-US" sz="1100" dirty="0">
                <a:latin typeface="+mj-lt"/>
              </a:rPr>
              <a:t>R</a:t>
            </a:r>
            <a:r>
              <a:rPr lang="en-GB" sz="1100" dirty="0">
                <a:latin typeface="+mj-lt"/>
              </a:rPr>
              <a:t>elative change in liver fat on MRI-PDFF at 12 weeks</a:t>
            </a:r>
            <a:endParaRPr kumimoji="0" lang="en-US" sz="1100" i="0" u="none" strike="noStrike" kern="1200" cap="none" spc="0" normalizeH="0" baseline="0" noProof="0" dirty="0">
              <a:ln>
                <a:noFill/>
              </a:ln>
              <a:effectLst/>
              <a:uLnTx/>
              <a:uFillTx/>
              <a:latin typeface="+mj-lt"/>
            </a:endParaRPr>
          </a:p>
        </p:txBody>
      </p:sp>
      <p:sp>
        <p:nvSpPr>
          <p:cNvPr id="17" name="TextBox 16">
            <a:extLst>
              <a:ext uri="{FF2B5EF4-FFF2-40B4-BE49-F238E27FC236}">
                <a16:creationId xmlns:a16="http://schemas.microsoft.com/office/drawing/2014/main" id="{20DE5CFA-D929-BD4C-B22B-9318CC0F0076}"/>
              </a:ext>
            </a:extLst>
          </p:cNvPr>
          <p:cNvSpPr txBox="1"/>
          <p:nvPr/>
        </p:nvSpPr>
        <p:spPr>
          <a:xfrm>
            <a:off x="4139953" y="3176959"/>
            <a:ext cx="4860650" cy="261610"/>
          </a:xfrm>
          <a:prstGeom prst="rect">
            <a:avLst/>
          </a:prstGeom>
          <a:noFill/>
        </p:spPr>
        <p:txBody>
          <a:bodyPr wrap="square" rtlCol="0">
            <a:spAutoFit/>
          </a:bodyPr>
          <a:lstStyle/>
          <a:p>
            <a:pPr marL="171450" lvl="0" indent="-171450">
              <a:buFont typeface="Arial" panose="020B0604020202020204" pitchFamily="34" charset="0"/>
              <a:buChar char="•"/>
              <a:defRPr/>
            </a:pPr>
            <a:r>
              <a:rPr lang="en-GB" sz="1100" b="1" dirty="0">
                <a:solidFill>
                  <a:schemeClr val="tx2"/>
                </a:solidFill>
              </a:rPr>
              <a:t>Lipids: </a:t>
            </a:r>
            <a:r>
              <a:rPr lang="en-GB" sz="1100" dirty="0"/>
              <a:t>meaningful reductions in atherogenic lipids (p&lt;0.0001)</a:t>
            </a:r>
            <a:endParaRPr kumimoji="0" lang="en-US" sz="11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816D8499-5540-E344-A653-12A15630259D}"/>
              </a:ext>
            </a:extLst>
          </p:cNvPr>
          <p:cNvSpPr txBox="1"/>
          <p:nvPr/>
        </p:nvSpPr>
        <p:spPr>
          <a:xfrm>
            <a:off x="4139953" y="4797726"/>
            <a:ext cx="4761157" cy="430887"/>
          </a:xfrm>
          <a:prstGeom prst="rect">
            <a:avLst/>
          </a:prstGeom>
          <a:noFill/>
        </p:spPr>
        <p:txBody>
          <a:bodyPr wrap="square" rtlCol="0">
            <a:spAutoFit/>
          </a:bodyPr>
          <a:lstStyle/>
          <a:p>
            <a:pPr marL="171450" indent="-171450">
              <a:buFont typeface="Arial" panose="020B0604020202020204" pitchFamily="34" charset="0"/>
              <a:buChar char="•"/>
            </a:pPr>
            <a:r>
              <a:rPr lang="en-GB" sz="1100" b="1" dirty="0">
                <a:solidFill>
                  <a:schemeClr val="tx2"/>
                </a:solidFill>
              </a:rPr>
              <a:t>Multiparametric MRI-PDFF substudy: </a:t>
            </a:r>
            <a:r>
              <a:rPr lang="en-GB" sz="1100" dirty="0"/>
              <a:t>Statistically sig. improvements in cT1 (shown to correlate with inflammation on liver biopsy)</a:t>
            </a:r>
          </a:p>
        </p:txBody>
      </p:sp>
      <p:sp>
        <p:nvSpPr>
          <p:cNvPr id="16" name="TextBox 15">
            <a:extLst>
              <a:ext uri="{FF2B5EF4-FFF2-40B4-BE49-F238E27FC236}">
                <a16:creationId xmlns:a16="http://schemas.microsoft.com/office/drawing/2014/main" id="{7526731D-67AD-0C48-A7EE-10178B91975F}"/>
              </a:ext>
            </a:extLst>
          </p:cNvPr>
          <p:cNvSpPr txBox="1"/>
          <p:nvPr/>
        </p:nvSpPr>
        <p:spPr>
          <a:xfrm>
            <a:off x="6951298" y="1079649"/>
            <a:ext cx="1672141" cy="430887"/>
          </a:xfrm>
          <a:prstGeom prst="rect">
            <a:avLst/>
          </a:prstGeom>
          <a:noFill/>
        </p:spPr>
        <p:txBody>
          <a:bodyPr wrap="square" rtlCol="0">
            <a:spAutoFit/>
          </a:bodyPr>
          <a:lstStyle/>
          <a:p>
            <a:pPr marL="171450" lvl="1" indent="-171450">
              <a:buFont typeface="Arial" panose="020B0604020202020204" pitchFamily="34" charset="0"/>
              <a:buChar char="•"/>
            </a:pPr>
            <a:r>
              <a:rPr lang="en-GB" sz="1100" dirty="0"/>
              <a:t>Patients achieving </a:t>
            </a:r>
            <a:br>
              <a:rPr lang="en-GB" sz="1100" dirty="0"/>
            </a:br>
            <a:r>
              <a:rPr lang="en-GB" sz="1100" dirty="0"/>
              <a:t>≥30% fat </a:t>
            </a:r>
            <a:r>
              <a:rPr lang="en-GB" sz="1100" dirty="0">
                <a:sym typeface="Wingdings" panose="05000000000000000000" pitchFamily="2" charset="2"/>
              </a:rPr>
              <a:t></a:t>
            </a:r>
            <a:endParaRPr lang="en-GB" sz="1100" dirty="0"/>
          </a:p>
        </p:txBody>
      </p:sp>
      <p:pic>
        <p:nvPicPr>
          <p:cNvPr id="23" name="Picture 22">
            <a:extLst>
              <a:ext uri="{FF2B5EF4-FFF2-40B4-BE49-F238E27FC236}">
                <a16:creationId xmlns:a16="http://schemas.microsoft.com/office/drawing/2014/main" id="{86BD9D0A-F0F9-FA42-A484-8FE2E1D02B5B}"/>
              </a:ext>
            </a:extLst>
          </p:cNvPr>
          <p:cNvPicPr>
            <a:picLocks noChangeAspect="1"/>
          </p:cNvPicPr>
          <p:nvPr/>
        </p:nvPicPr>
        <p:blipFill rotWithShape="1">
          <a:blip r:embed="rId3"/>
          <a:srcRect t="12303" b="15542"/>
          <a:stretch/>
        </p:blipFill>
        <p:spPr>
          <a:xfrm>
            <a:off x="6159409" y="5343330"/>
            <a:ext cx="1737450" cy="700676"/>
          </a:xfrm>
          <a:prstGeom prst="rect">
            <a:avLst/>
          </a:prstGeom>
        </p:spPr>
      </p:pic>
      <p:graphicFrame>
        <p:nvGraphicFramePr>
          <p:cNvPr id="7" name="Chart 6">
            <a:extLst>
              <a:ext uri="{FF2B5EF4-FFF2-40B4-BE49-F238E27FC236}">
                <a16:creationId xmlns:a16="http://schemas.microsoft.com/office/drawing/2014/main" id="{B768874B-D266-4E91-9E09-05AB37C64B1A}"/>
              </a:ext>
            </a:extLst>
          </p:cNvPr>
          <p:cNvGraphicFramePr/>
          <p:nvPr>
            <p:extLst>
              <p:ext uri="{D42A27DB-BD31-4B8C-83A1-F6EECF244321}">
                <p14:modId xmlns:p14="http://schemas.microsoft.com/office/powerpoint/2010/main" val="1825692300"/>
              </p:ext>
            </p:extLst>
          </p:nvPr>
        </p:nvGraphicFramePr>
        <p:xfrm>
          <a:off x="4592116" y="1384093"/>
          <a:ext cx="2206472" cy="13216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685B6A0-3814-4F35-A839-2F70993EF60A}"/>
              </a:ext>
            </a:extLst>
          </p:cNvPr>
          <p:cNvSpPr txBox="1"/>
          <p:nvPr/>
        </p:nvSpPr>
        <p:spPr>
          <a:xfrm rot="16200000">
            <a:off x="3958888" y="1780367"/>
            <a:ext cx="1003358" cy="400110"/>
          </a:xfrm>
          <a:prstGeom prst="rect">
            <a:avLst/>
          </a:prstGeom>
          <a:noFill/>
        </p:spPr>
        <p:txBody>
          <a:bodyPr wrap="square" rtlCol="0">
            <a:spAutoFit/>
          </a:bodyPr>
          <a:lstStyle/>
          <a:p>
            <a:pPr algn="ctr"/>
            <a:r>
              <a:rPr lang="en-US" sz="1000" dirty="0"/>
              <a:t>Change from </a:t>
            </a:r>
            <a:br>
              <a:rPr lang="en-US" sz="1000" dirty="0"/>
            </a:br>
            <a:r>
              <a:rPr lang="en-US" sz="1000" dirty="0"/>
              <a:t>BL (%)</a:t>
            </a:r>
          </a:p>
        </p:txBody>
      </p:sp>
      <p:sp>
        <p:nvSpPr>
          <p:cNvPr id="11" name="TextBox 10">
            <a:extLst>
              <a:ext uri="{FF2B5EF4-FFF2-40B4-BE49-F238E27FC236}">
                <a16:creationId xmlns:a16="http://schemas.microsoft.com/office/drawing/2014/main" id="{DEE06C7A-EFD9-4701-B3DE-692BC0927585}"/>
              </a:ext>
            </a:extLst>
          </p:cNvPr>
          <p:cNvSpPr txBox="1"/>
          <p:nvPr/>
        </p:nvSpPr>
        <p:spPr>
          <a:xfrm>
            <a:off x="4614672" y="2804339"/>
            <a:ext cx="2310384" cy="230832"/>
          </a:xfrm>
          <a:prstGeom prst="rect">
            <a:avLst/>
          </a:prstGeom>
          <a:noFill/>
        </p:spPr>
        <p:txBody>
          <a:bodyPr wrap="square" rtlCol="0">
            <a:spAutoFit/>
          </a:bodyPr>
          <a:lstStyle/>
          <a:p>
            <a:pPr>
              <a:tabLst>
                <a:tab pos="419100" algn="ctr"/>
                <a:tab pos="838200" algn="ctr"/>
                <a:tab pos="1247775" algn="ctr"/>
                <a:tab pos="1681163" algn="ctr"/>
              </a:tabLst>
            </a:pPr>
            <a:r>
              <a:rPr lang="en-US" sz="900" dirty="0"/>
              <a:t>n=	38	  78	   44	   34</a:t>
            </a:r>
          </a:p>
        </p:txBody>
      </p:sp>
      <p:cxnSp>
        <p:nvCxnSpPr>
          <p:cNvPr id="13" name="Straight Connector 12">
            <a:extLst>
              <a:ext uri="{FF2B5EF4-FFF2-40B4-BE49-F238E27FC236}">
                <a16:creationId xmlns:a16="http://schemas.microsoft.com/office/drawing/2014/main" id="{36FB9243-AD3A-427C-8FD4-BC19A02FEFBA}"/>
              </a:ext>
            </a:extLst>
          </p:cNvPr>
          <p:cNvCxnSpPr>
            <a:cxnSpLocks/>
          </p:cNvCxnSpPr>
          <p:nvPr/>
        </p:nvCxnSpPr>
        <p:spPr>
          <a:xfrm>
            <a:off x="5567412" y="2640230"/>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2C5C869-C1D1-4F7C-BEE2-D4204F13DCC0}"/>
              </a:ext>
            </a:extLst>
          </p:cNvPr>
          <p:cNvSpPr txBox="1"/>
          <p:nvPr/>
        </p:nvSpPr>
        <p:spPr>
          <a:xfrm>
            <a:off x="5386825" y="2616319"/>
            <a:ext cx="1368152" cy="246221"/>
          </a:xfrm>
          <a:prstGeom prst="rect">
            <a:avLst/>
          </a:prstGeom>
          <a:noFill/>
        </p:spPr>
        <p:txBody>
          <a:bodyPr wrap="square" rtlCol="0">
            <a:spAutoFit/>
          </a:bodyPr>
          <a:lstStyle/>
          <a:p>
            <a:pPr algn="ctr"/>
            <a:r>
              <a:rPr lang="en-US" sz="1000" b="1" dirty="0"/>
              <a:t>MGL-3196</a:t>
            </a:r>
          </a:p>
        </p:txBody>
      </p:sp>
      <p:grpSp>
        <p:nvGrpSpPr>
          <p:cNvPr id="31" name="Group 30">
            <a:extLst>
              <a:ext uri="{FF2B5EF4-FFF2-40B4-BE49-F238E27FC236}">
                <a16:creationId xmlns:a16="http://schemas.microsoft.com/office/drawing/2014/main" id="{A162D0CD-CE1E-45DB-985A-6007F072B673}"/>
              </a:ext>
            </a:extLst>
          </p:cNvPr>
          <p:cNvGrpSpPr/>
          <p:nvPr/>
        </p:nvGrpSpPr>
        <p:grpSpPr>
          <a:xfrm>
            <a:off x="5106072" y="1675651"/>
            <a:ext cx="72008" cy="95461"/>
            <a:chOff x="7164288" y="1679124"/>
            <a:chExt cx="72008" cy="95461"/>
          </a:xfrm>
        </p:grpSpPr>
        <p:cxnSp>
          <p:nvCxnSpPr>
            <p:cNvPr id="28" name="Straight Connector 27">
              <a:extLst>
                <a:ext uri="{FF2B5EF4-FFF2-40B4-BE49-F238E27FC236}">
                  <a16:creationId xmlns:a16="http://schemas.microsoft.com/office/drawing/2014/main" id="{8CA3FC66-E878-42B7-A104-F250E9F71A7F}"/>
                </a:ext>
              </a:extLst>
            </p:cNvPr>
            <p:cNvCxnSpPr/>
            <p:nvPr/>
          </p:nvCxnSpPr>
          <p:spPr>
            <a:xfrm>
              <a:off x="7200292" y="1679124"/>
              <a:ext cx="0" cy="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E15653-E931-4135-BD01-417A5D622C25}"/>
                </a:ext>
              </a:extLst>
            </p:cNvPr>
            <p:cNvCxnSpPr/>
            <p:nvPr/>
          </p:nvCxnSpPr>
          <p:spPr>
            <a:xfrm>
              <a:off x="7164288" y="17728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B5684140-DA1C-400C-BCF6-A896504E550E}"/>
              </a:ext>
            </a:extLst>
          </p:cNvPr>
          <p:cNvGrpSpPr/>
          <p:nvPr/>
        </p:nvGrpSpPr>
        <p:grpSpPr>
          <a:xfrm>
            <a:off x="5533351" y="2162175"/>
            <a:ext cx="72008" cy="75126"/>
            <a:chOff x="7164288" y="1679124"/>
            <a:chExt cx="72008" cy="95461"/>
          </a:xfrm>
        </p:grpSpPr>
        <p:cxnSp>
          <p:nvCxnSpPr>
            <p:cNvPr id="33" name="Straight Connector 32">
              <a:extLst>
                <a:ext uri="{FF2B5EF4-FFF2-40B4-BE49-F238E27FC236}">
                  <a16:creationId xmlns:a16="http://schemas.microsoft.com/office/drawing/2014/main" id="{CB287485-A6F0-4F1F-A53A-A212D2F88A97}"/>
                </a:ext>
              </a:extLst>
            </p:cNvPr>
            <p:cNvCxnSpPr/>
            <p:nvPr/>
          </p:nvCxnSpPr>
          <p:spPr>
            <a:xfrm>
              <a:off x="7200292" y="1679124"/>
              <a:ext cx="0" cy="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C5F1018-E92E-4B82-AA65-2C686176F678}"/>
                </a:ext>
              </a:extLst>
            </p:cNvPr>
            <p:cNvCxnSpPr/>
            <p:nvPr/>
          </p:nvCxnSpPr>
          <p:spPr>
            <a:xfrm>
              <a:off x="7164288" y="17728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F7CD2280-5B9E-4BAA-A7E3-A742B5D693CF}"/>
              </a:ext>
            </a:extLst>
          </p:cNvPr>
          <p:cNvGrpSpPr/>
          <p:nvPr/>
        </p:nvGrpSpPr>
        <p:grpSpPr>
          <a:xfrm>
            <a:off x="5976861" y="2267098"/>
            <a:ext cx="72008" cy="90340"/>
            <a:chOff x="7164288" y="1679124"/>
            <a:chExt cx="72008" cy="95461"/>
          </a:xfrm>
        </p:grpSpPr>
        <p:cxnSp>
          <p:nvCxnSpPr>
            <p:cNvPr id="36" name="Straight Connector 35">
              <a:extLst>
                <a:ext uri="{FF2B5EF4-FFF2-40B4-BE49-F238E27FC236}">
                  <a16:creationId xmlns:a16="http://schemas.microsoft.com/office/drawing/2014/main" id="{7794B75B-0CA1-4145-8CF7-98311CC7AA99}"/>
                </a:ext>
              </a:extLst>
            </p:cNvPr>
            <p:cNvCxnSpPr/>
            <p:nvPr/>
          </p:nvCxnSpPr>
          <p:spPr>
            <a:xfrm>
              <a:off x="7200292" y="1679124"/>
              <a:ext cx="0" cy="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C766A42-873B-443B-9683-71CE7B8D19B9}"/>
                </a:ext>
              </a:extLst>
            </p:cNvPr>
            <p:cNvCxnSpPr/>
            <p:nvPr/>
          </p:nvCxnSpPr>
          <p:spPr>
            <a:xfrm>
              <a:off x="7164288" y="17728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A324B623-EC50-4B33-8E5F-5FE3C275617A}"/>
              </a:ext>
            </a:extLst>
          </p:cNvPr>
          <p:cNvGrpSpPr/>
          <p:nvPr/>
        </p:nvGrpSpPr>
        <p:grpSpPr>
          <a:xfrm>
            <a:off x="6407868" y="1916832"/>
            <a:ext cx="72008" cy="78656"/>
            <a:chOff x="7164288" y="1679124"/>
            <a:chExt cx="72008" cy="95461"/>
          </a:xfrm>
        </p:grpSpPr>
        <p:cxnSp>
          <p:nvCxnSpPr>
            <p:cNvPr id="39" name="Straight Connector 38">
              <a:extLst>
                <a:ext uri="{FF2B5EF4-FFF2-40B4-BE49-F238E27FC236}">
                  <a16:creationId xmlns:a16="http://schemas.microsoft.com/office/drawing/2014/main" id="{39424EF7-E006-4098-ACAB-8518CB45953F}"/>
                </a:ext>
              </a:extLst>
            </p:cNvPr>
            <p:cNvCxnSpPr/>
            <p:nvPr/>
          </p:nvCxnSpPr>
          <p:spPr>
            <a:xfrm>
              <a:off x="7200292" y="1679124"/>
              <a:ext cx="0" cy="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3E2B00-903B-43D3-8926-2F1965E7A34C}"/>
                </a:ext>
              </a:extLst>
            </p:cNvPr>
            <p:cNvCxnSpPr/>
            <p:nvPr/>
          </p:nvCxnSpPr>
          <p:spPr>
            <a:xfrm>
              <a:off x="7164288" y="17728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D1B670BB-B1F0-4879-A60A-62A1DDBF0EE9}"/>
              </a:ext>
            </a:extLst>
          </p:cNvPr>
          <p:cNvSpPr txBox="1"/>
          <p:nvPr/>
        </p:nvSpPr>
        <p:spPr>
          <a:xfrm>
            <a:off x="5455536" y="2220700"/>
            <a:ext cx="222639" cy="215444"/>
          </a:xfrm>
          <a:prstGeom prst="rect">
            <a:avLst/>
          </a:prstGeom>
          <a:noFill/>
        </p:spPr>
        <p:txBody>
          <a:bodyPr wrap="square" rtlCol="0">
            <a:spAutoFit/>
          </a:bodyPr>
          <a:lstStyle/>
          <a:p>
            <a:pPr algn="ctr"/>
            <a:r>
              <a:rPr lang="en-US" sz="800" dirty="0"/>
              <a:t>†</a:t>
            </a:r>
          </a:p>
        </p:txBody>
      </p:sp>
      <p:graphicFrame>
        <p:nvGraphicFramePr>
          <p:cNvPr id="42" name="Chart 41">
            <a:extLst>
              <a:ext uri="{FF2B5EF4-FFF2-40B4-BE49-F238E27FC236}">
                <a16:creationId xmlns:a16="http://schemas.microsoft.com/office/drawing/2014/main" id="{4639F6BB-BC7D-475D-B098-86E18ABD0F85}"/>
              </a:ext>
            </a:extLst>
          </p:cNvPr>
          <p:cNvGraphicFramePr/>
          <p:nvPr>
            <p:extLst>
              <p:ext uri="{D42A27DB-BD31-4B8C-83A1-F6EECF244321}">
                <p14:modId xmlns:p14="http://schemas.microsoft.com/office/powerpoint/2010/main" val="2588832662"/>
              </p:ext>
            </p:extLst>
          </p:nvPr>
        </p:nvGraphicFramePr>
        <p:xfrm>
          <a:off x="6798588" y="1368535"/>
          <a:ext cx="2196542" cy="1321638"/>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1DE4DAD6-4376-4526-A464-0A9F6FCE9F72}"/>
              </a:ext>
            </a:extLst>
          </p:cNvPr>
          <p:cNvSpPr txBox="1"/>
          <p:nvPr/>
        </p:nvSpPr>
        <p:spPr>
          <a:xfrm rot="16200000">
            <a:off x="6311382" y="1833496"/>
            <a:ext cx="1003358" cy="246221"/>
          </a:xfrm>
          <a:prstGeom prst="rect">
            <a:avLst/>
          </a:prstGeom>
          <a:noFill/>
        </p:spPr>
        <p:txBody>
          <a:bodyPr wrap="square" rtlCol="0">
            <a:spAutoFit/>
          </a:bodyPr>
          <a:lstStyle/>
          <a:p>
            <a:pPr algn="ctr"/>
            <a:r>
              <a:rPr lang="en-US" sz="1000" dirty="0"/>
              <a:t>Patients (%)</a:t>
            </a:r>
          </a:p>
        </p:txBody>
      </p:sp>
      <p:sp>
        <p:nvSpPr>
          <p:cNvPr id="44" name="TextBox 43">
            <a:extLst>
              <a:ext uri="{FF2B5EF4-FFF2-40B4-BE49-F238E27FC236}">
                <a16:creationId xmlns:a16="http://schemas.microsoft.com/office/drawing/2014/main" id="{C37E9BB5-FB9D-49DA-A317-062E09E6CA9B}"/>
              </a:ext>
            </a:extLst>
          </p:cNvPr>
          <p:cNvSpPr txBox="1"/>
          <p:nvPr/>
        </p:nvSpPr>
        <p:spPr>
          <a:xfrm>
            <a:off x="6902023" y="2804339"/>
            <a:ext cx="2108578" cy="230832"/>
          </a:xfrm>
          <a:prstGeom prst="rect">
            <a:avLst/>
          </a:prstGeom>
          <a:noFill/>
        </p:spPr>
        <p:txBody>
          <a:bodyPr wrap="square" rtlCol="0">
            <a:spAutoFit/>
          </a:bodyPr>
          <a:lstStyle/>
          <a:p>
            <a:pPr>
              <a:tabLst>
                <a:tab pos="419100" algn="ctr"/>
                <a:tab pos="838200" algn="ctr"/>
                <a:tab pos="1247775" algn="ctr"/>
                <a:tab pos="1681163" algn="ctr"/>
              </a:tabLst>
            </a:pPr>
            <a:r>
              <a:rPr lang="en-US" sz="900" dirty="0"/>
              <a:t>n=     38	         78          44          34</a:t>
            </a:r>
          </a:p>
        </p:txBody>
      </p:sp>
      <p:cxnSp>
        <p:nvCxnSpPr>
          <p:cNvPr id="45" name="Straight Connector 44">
            <a:extLst>
              <a:ext uri="{FF2B5EF4-FFF2-40B4-BE49-F238E27FC236}">
                <a16:creationId xmlns:a16="http://schemas.microsoft.com/office/drawing/2014/main" id="{F2D94250-1038-4E70-965D-615A4A644B48}"/>
              </a:ext>
            </a:extLst>
          </p:cNvPr>
          <p:cNvCxnSpPr>
            <a:cxnSpLocks/>
          </p:cNvCxnSpPr>
          <p:nvPr/>
        </p:nvCxnSpPr>
        <p:spPr>
          <a:xfrm>
            <a:off x="7773884" y="2640230"/>
            <a:ext cx="1008112"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CD88BB6-4099-4568-BDF3-1EF46221FFAB}"/>
              </a:ext>
            </a:extLst>
          </p:cNvPr>
          <p:cNvSpPr txBox="1"/>
          <p:nvPr/>
        </p:nvSpPr>
        <p:spPr>
          <a:xfrm>
            <a:off x="7593297" y="2616319"/>
            <a:ext cx="1368152" cy="246221"/>
          </a:xfrm>
          <a:prstGeom prst="rect">
            <a:avLst/>
          </a:prstGeom>
          <a:noFill/>
        </p:spPr>
        <p:txBody>
          <a:bodyPr wrap="square" rtlCol="0">
            <a:spAutoFit/>
          </a:bodyPr>
          <a:lstStyle/>
          <a:p>
            <a:pPr algn="ctr"/>
            <a:r>
              <a:rPr lang="en-US" sz="1000" b="1" dirty="0"/>
              <a:t>MGL-3196</a:t>
            </a:r>
          </a:p>
        </p:txBody>
      </p:sp>
      <p:sp>
        <p:nvSpPr>
          <p:cNvPr id="47" name="TextBox 46">
            <a:extLst>
              <a:ext uri="{FF2B5EF4-FFF2-40B4-BE49-F238E27FC236}">
                <a16:creationId xmlns:a16="http://schemas.microsoft.com/office/drawing/2014/main" id="{7E0B6332-B0F3-4489-9B0A-925FC1930DDA}"/>
              </a:ext>
            </a:extLst>
          </p:cNvPr>
          <p:cNvSpPr txBox="1"/>
          <p:nvPr/>
        </p:nvSpPr>
        <p:spPr>
          <a:xfrm>
            <a:off x="4348763" y="2979742"/>
            <a:ext cx="2205207" cy="215444"/>
          </a:xfrm>
          <a:prstGeom prst="rect">
            <a:avLst/>
          </a:prstGeom>
          <a:noFill/>
        </p:spPr>
        <p:txBody>
          <a:bodyPr wrap="square" rtlCol="0">
            <a:spAutoFit/>
          </a:bodyPr>
          <a:lstStyle/>
          <a:p>
            <a:r>
              <a:rPr lang="en-US" sz="800" dirty="0"/>
              <a:t>*p&lt;0.05 vs PBO; </a:t>
            </a:r>
            <a:r>
              <a:rPr lang="en-US" sz="800" baseline="30000" dirty="0"/>
              <a:t>†</a:t>
            </a:r>
            <a:r>
              <a:rPr lang="en-US" sz="800" dirty="0"/>
              <a:t>p&lt;0.0001</a:t>
            </a:r>
          </a:p>
        </p:txBody>
      </p:sp>
      <p:sp>
        <p:nvSpPr>
          <p:cNvPr id="48" name="TextBox 47">
            <a:extLst>
              <a:ext uri="{FF2B5EF4-FFF2-40B4-BE49-F238E27FC236}">
                <a16:creationId xmlns:a16="http://schemas.microsoft.com/office/drawing/2014/main" id="{7EB9A2D2-DDA0-4E0E-A8E2-6D154CD2ABD1}"/>
              </a:ext>
            </a:extLst>
          </p:cNvPr>
          <p:cNvSpPr txBox="1"/>
          <p:nvPr/>
        </p:nvSpPr>
        <p:spPr>
          <a:xfrm>
            <a:off x="5907014" y="2309370"/>
            <a:ext cx="222639" cy="215444"/>
          </a:xfrm>
          <a:prstGeom prst="rect">
            <a:avLst/>
          </a:prstGeom>
          <a:noFill/>
        </p:spPr>
        <p:txBody>
          <a:bodyPr wrap="square" rtlCol="0">
            <a:spAutoFit/>
          </a:bodyPr>
          <a:lstStyle/>
          <a:p>
            <a:pPr algn="ctr"/>
            <a:r>
              <a:rPr lang="en-US" sz="800" dirty="0"/>
              <a:t>†</a:t>
            </a:r>
          </a:p>
        </p:txBody>
      </p:sp>
      <p:sp>
        <p:nvSpPr>
          <p:cNvPr id="49" name="TextBox 48">
            <a:extLst>
              <a:ext uri="{FF2B5EF4-FFF2-40B4-BE49-F238E27FC236}">
                <a16:creationId xmlns:a16="http://schemas.microsoft.com/office/drawing/2014/main" id="{32733BAE-4EEB-4F37-A8F2-41B3236D0256}"/>
              </a:ext>
            </a:extLst>
          </p:cNvPr>
          <p:cNvSpPr txBox="1"/>
          <p:nvPr/>
        </p:nvSpPr>
        <p:spPr>
          <a:xfrm>
            <a:off x="6331331" y="1973752"/>
            <a:ext cx="222639" cy="246221"/>
          </a:xfrm>
          <a:prstGeom prst="rect">
            <a:avLst/>
          </a:prstGeom>
          <a:noFill/>
        </p:spPr>
        <p:txBody>
          <a:bodyPr wrap="square" rtlCol="0">
            <a:spAutoFit/>
          </a:bodyPr>
          <a:lstStyle/>
          <a:p>
            <a:pPr algn="ctr"/>
            <a:r>
              <a:rPr lang="en-US" sz="1000" dirty="0"/>
              <a:t>*</a:t>
            </a:r>
          </a:p>
        </p:txBody>
      </p:sp>
      <p:sp>
        <p:nvSpPr>
          <p:cNvPr id="50" name="TextBox 49">
            <a:extLst>
              <a:ext uri="{FF2B5EF4-FFF2-40B4-BE49-F238E27FC236}">
                <a16:creationId xmlns:a16="http://schemas.microsoft.com/office/drawing/2014/main" id="{F96E1558-7E19-4574-806F-704CBFF9BE53}"/>
              </a:ext>
            </a:extLst>
          </p:cNvPr>
          <p:cNvSpPr txBox="1"/>
          <p:nvPr/>
        </p:nvSpPr>
        <p:spPr>
          <a:xfrm>
            <a:off x="7697121" y="1661621"/>
            <a:ext cx="222639" cy="215444"/>
          </a:xfrm>
          <a:prstGeom prst="rect">
            <a:avLst/>
          </a:prstGeom>
          <a:noFill/>
        </p:spPr>
        <p:txBody>
          <a:bodyPr wrap="square" rtlCol="0">
            <a:spAutoFit/>
          </a:bodyPr>
          <a:lstStyle/>
          <a:p>
            <a:pPr algn="ctr"/>
            <a:r>
              <a:rPr lang="en-US" sz="800" dirty="0"/>
              <a:t>†</a:t>
            </a:r>
          </a:p>
        </p:txBody>
      </p:sp>
      <p:sp>
        <p:nvSpPr>
          <p:cNvPr id="51" name="TextBox 50">
            <a:extLst>
              <a:ext uri="{FF2B5EF4-FFF2-40B4-BE49-F238E27FC236}">
                <a16:creationId xmlns:a16="http://schemas.microsoft.com/office/drawing/2014/main" id="{F804E04F-3E01-4947-9AAB-C4EBBB47AE6C}"/>
              </a:ext>
            </a:extLst>
          </p:cNvPr>
          <p:cNvSpPr txBox="1"/>
          <p:nvPr/>
        </p:nvSpPr>
        <p:spPr>
          <a:xfrm>
            <a:off x="8116651" y="1515013"/>
            <a:ext cx="222639" cy="215444"/>
          </a:xfrm>
          <a:prstGeom prst="rect">
            <a:avLst/>
          </a:prstGeom>
          <a:noFill/>
        </p:spPr>
        <p:txBody>
          <a:bodyPr wrap="square" rtlCol="0">
            <a:spAutoFit/>
          </a:bodyPr>
          <a:lstStyle/>
          <a:p>
            <a:pPr algn="ctr"/>
            <a:r>
              <a:rPr lang="en-US" sz="800" dirty="0"/>
              <a:t>†</a:t>
            </a:r>
          </a:p>
        </p:txBody>
      </p:sp>
      <p:sp>
        <p:nvSpPr>
          <p:cNvPr id="52" name="TextBox 51">
            <a:extLst>
              <a:ext uri="{FF2B5EF4-FFF2-40B4-BE49-F238E27FC236}">
                <a16:creationId xmlns:a16="http://schemas.microsoft.com/office/drawing/2014/main" id="{C7B952A2-542E-4921-8A81-F71219C6FE26}"/>
              </a:ext>
            </a:extLst>
          </p:cNvPr>
          <p:cNvSpPr txBox="1"/>
          <p:nvPr/>
        </p:nvSpPr>
        <p:spPr>
          <a:xfrm>
            <a:off x="8536864" y="1822459"/>
            <a:ext cx="222639" cy="246221"/>
          </a:xfrm>
          <a:prstGeom prst="rect">
            <a:avLst/>
          </a:prstGeom>
          <a:noFill/>
        </p:spPr>
        <p:txBody>
          <a:bodyPr wrap="square" rtlCol="0">
            <a:spAutoFit/>
          </a:bodyPr>
          <a:lstStyle/>
          <a:p>
            <a:pPr algn="ctr"/>
            <a:r>
              <a:rPr lang="en-US" sz="1000" dirty="0"/>
              <a:t>*</a:t>
            </a:r>
          </a:p>
        </p:txBody>
      </p:sp>
      <p:grpSp>
        <p:nvGrpSpPr>
          <p:cNvPr id="77" name="Group 76">
            <a:extLst>
              <a:ext uri="{FF2B5EF4-FFF2-40B4-BE49-F238E27FC236}">
                <a16:creationId xmlns:a16="http://schemas.microsoft.com/office/drawing/2014/main" id="{B5D83341-28F0-41EC-A96A-9D1F838E76FA}"/>
              </a:ext>
            </a:extLst>
          </p:cNvPr>
          <p:cNvGrpSpPr/>
          <p:nvPr/>
        </p:nvGrpSpPr>
        <p:grpSpPr>
          <a:xfrm>
            <a:off x="4257518" y="3514839"/>
            <a:ext cx="4415944" cy="1321638"/>
            <a:chOff x="4260512" y="3401397"/>
            <a:chExt cx="4415944" cy="1321638"/>
          </a:xfrm>
        </p:grpSpPr>
        <p:graphicFrame>
          <p:nvGraphicFramePr>
            <p:cNvPr id="53" name="Chart 52">
              <a:extLst>
                <a:ext uri="{FF2B5EF4-FFF2-40B4-BE49-F238E27FC236}">
                  <a16:creationId xmlns:a16="http://schemas.microsoft.com/office/drawing/2014/main" id="{8858B329-7870-45E7-871F-E6C31C42C9A8}"/>
                </a:ext>
              </a:extLst>
            </p:cNvPr>
            <p:cNvGraphicFramePr/>
            <p:nvPr>
              <p:extLst>
                <p:ext uri="{D42A27DB-BD31-4B8C-83A1-F6EECF244321}">
                  <p14:modId xmlns:p14="http://schemas.microsoft.com/office/powerpoint/2010/main" val="716754949"/>
                </p:ext>
              </p:extLst>
            </p:nvPr>
          </p:nvGraphicFramePr>
          <p:xfrm>
            <a:off x="4592116" y="3401397"/>
            <a:ext cx="4084340" cy="1321638"/>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a:extLst>
                <a:ext uri="{FF2B5EF4-FFF2-40B4-BE49-F238E27FC236}">
                  <a16:creationId xmlns:a16="http://schemas.microsoft.com/office/drawing/2014/main" id="{5A18603A-8401-497B-98FC-A91E208B2588}"/>
                </a:ext>
              </a:extLst>
            </p:cNvPr>
            <p:cNvSpPr txBox="1"/>
            <p:nvPr/>
          </p:nvSpPr>
          <p:spPr>
            <a:xfrm rot="16200000">
              <a:off x="3964522" y="3807595"/>
              <a:ext cx="992089" cy="400110"/>
            </a:xfrm>
            <a:prstGeom prst="rect">
              <a:avLst/>
            </a:prstGeom>
            <a:noFill/>
          </p:spPr>
          <p:txBody>
            <a:bodyPr wrap="square" rtlCol="0">
              <a:spAutoFit/>
            </a:bodyPr>
            <a:lstStyle/>
            <a:p>
              <a:pPr algn="ctr"/>
              <a:r>
                <a:rPr lang="en-US" sz="1000" dirty="0"/>
                <a:t>Change from </a:t>
              </a:r>
              <a:br>
                <a:rPr lang="en-US" sz="1000" dirty="0"/>
              </a:br>
              <a:r>
                <a:rPr lang="en-US" sz="1000" dirty="0"/>
                <a:t>BL (%)</a:t>
              </a:r>
            </a:p>
          </p:txBody>
        </p:sp>
        <p:cxnSp>
          <p:nvCxnSpPr>
            <p:cNvPr id="67" name="Straight Connector 66">
              <a:extLst>
                <a:ext uri="{FF2B5EF4-FFF2-40B4-BE49-F238E27FC236}">
                  <a16:creationId xmlns:a16="http://schemas.microsoft.com/office/drawing/2014/main" id="{26112BCE-036E-42E1-996F-50060B399E20}"/>
                </a:ext>
              </a:extLst>
            </p:cNvPr>
            <p:cNvCxnSpPr>
              <a:cxnSpLocks/>
            </p:cNvCxnSpPr>
            <p:nvPr/>
          </p:nvCxnSpPr>
          <p:spPr>
            <a:xfrm>
              <a:off x="5815600" y="3656140"/>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E2D36C0-68A8-4D97-B545-992E128DAB5D}"/>
                </a:ext>
              </a:extLst>
            </p:cNvPr>
            <p:cNvCxnSpPr>
              <a:cxnSpLocks/>
            </p:cNvCxnSpPr>
            <p:nvPr/>
          </p:nvCxnSpPr>
          <p:spPr>
            <a:xfrm>
              <a:off x="6035980" y="4331225"/>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D64D98C-E0E4-4FE1-BE71-6E1232595C57}"/>
                </a:ext>
              </a:extLst>
            </p:cNvPr>
            <p:cNvCxnSpPr>
              <a:cxnSpLocks/>
            </p:cNvCxnSpPr>
            <p:nvPr/>
          </p:nvCxnSpPr>
          <p:spPr>
            <a:xfrm>
              <a:off x="6248828" y="4373044"/>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5D42F30-B121-4F7B-8B9F-7C963172FCD4}"/>
                </a:ext>
              </a:extLst>
            </p:cNvPr>
            <p:cNvCxnSpPr>
              <a:cxnSpLocks/>
            </p:cNvCxnSpPr>
            <p:nvPr/>
          </p:nvCxnSpPr>
          <p:spPr>
            <a:xfrm>
              <a:off x="6516216" y="3779965"/>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E2CD123-873F-4437-B68D-70FA9C36DA77}"/>
                </a:ext>
              </a:extLst>
            </p:cNvPr>
            <p:cNvCxnSpPr>
              <a:cxnSpLocks/>
            </p:cNvCxnSpPr>
            <p:nvPr/>
          </p:nvCxnSpPr>
          <p:spPr>
            <a:xfrm>
              <a:off x="6744816" y="4139555"/>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15944A-E546-462F-B5DB-76032821E3E9}"/>
                </a:ext>
              </a:extLst>
            </p:cNvPr>
            <p:cNvCxnSpPr>
              <a:cxnSpLocks/>
            </p:cNvCxnSpPr>
            <p:nvPr/>
          </p:nvCxnSpPr>
          <p:spPr>
            <a:xfrm>
              <a:off x="7465020" y="4033639"/>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2E89582-3634-4F6C-807F-4B3F50871612}"/>
                </a:ext>
              </a:extLst>
            </p:cNvPr>
            <p:cNvCxnSpPr>
              <a:cxnSpLocks/>
            </p:cNvCxnSpPr>
            <p:nvPr/>
          </p:nvCxnSpPr>
          <p:spPr>
            <a:xfrm>
              <a:off x="5548362" y="4177655"/>
              <a:ext cx="0" cy="1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F670F0D7-E31D-4F4A-B879-2A01EF9712C1}"/>
              </a:ext>
            </a:extLst>
          </p:cNvPr>
          <p:cNvSpPr/>
          <p:nvPr/>
        </p:nvSpPr>
        <p:spPr>
          <a:xfrm>
            <a:off x="5041480" y="3476088"/>
            <a:ext cx="89366" cy="893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9D1759DE-0BF1-4490-84F5-998CBE431C6B}"/>
              </a:ext>
            </a:extLst>
          </p:cNvPr>
          <p:cNvSpPr txBox="1"/>
          <p:nvPr/>
        </p:nvSpPr>
        <p:spPr>
          <a:xfrm>
            <a:off x="5100148" y="3386639"/>
            <a:ext cx="978777" cy="246221"/>
          </a:xfrm>
          <a:prstGeom prst="rect">
            <a:avLst/>
          </a:prstGeom>
          <a:noFill/>
        </p:spPr>
        <p:txBody>
          <a:bodyPr wrap="square" rtlCol="0">
            <a:spAutoFit/>
          </a:bodyPr>
          <a:lstStyle/>
          <a:p>
            <a:r>
              <a:rPr lang="en-US" sz="1000" dirty="0"/>
              <a:t>PBO (n=38)</a:t>
            </a:r>
          </a:p>
        </p:txBody>
      </p:sp>
      <p:grpSp>
        <p:nvGrpSpPr>
          <p:cNvPr id="87" name="Group 86">
            <a:extLst>
              <a:ext uri="{FF2B5EF4-FFF2-40B4-BE49-F238E27FC236}">
                <a16:creationId xmlns:a16="http://schemas.microsoft.com/office/drawing/2014/main" id="{1310D4E3-5037-41EE-BA9F-7036468C3F21}"/>
              </a:ext>
            </a:extLst>
          </p:cNvPr>
          <p:cNvGrpSpPr/>
          <p:nvPr/>
        </p:nvGrpSpPr>
        <p:grpSpPr>
          <a:xfrm>
            <a:off x="6078925" y="3370992"/>
            <a:ext cx="1489288" cy="246221"/>
            <a:chOff x="8339290" y="4157555"/>
            <a:chExt cx="1489288" cy="246221"/>
          </a:xfrm>
        </p:grpSpPr>
        <p:sp>
          <p:nvSpPr>
            <p:cNvPr id="82" name="Rectangle 81">
              <a:extLst>
                <a:ext uri="{FF2B5EF4-FFF2-40B4-BE49-F238E27FC236}">
                  <a16:creationId xmlns:a16="http://schemas.microsoft.com/office/drawing/2014/main" id="{7CB13F9F-898B-4644-8CC0-C2DA2244C47A}"/>
                </a:ext>
              </a:extLst>
            </p:cNvPr>
            <p:cNvSpPr/>
            <p:nvPr/>
          </p:nvSpPr>
          <p:spPr>
            <a:xfrm>
              <a:off x="8339290" y="4237721"/>
              <a:ext cx="89366" cy="89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F31C71E2-CB4D-4E97-A60B-0F09145B65E4}"/>
                </a:ext>
              </a:extLst>
            </p:cNvPr>
            <p:cNvSpPr txBox="1"/>
            <p:nvPr/>
          </p:nvSpPr>
          <p:spPr>
            <a:xfrm>
              <a:off x="8397958" y="4157555"/>
              <a:ext cx="1430620" cy="246221"/>
            </a:xfrm>
            <a:prstGeom prst="rect">
              <a:avLst/>
            </a:prstGeom>
            <a:noFill/>
          </p:spPr>
          <p:txBody>
            <a:bodyPr wrap="square" rtlCol="0">
              <a:spAutoFit/>
            </a:bodyPr>
            <a:lstStyle/>
            <a:p>
              <a:r>
                <a:rPr lang="en-US" sz="1000" dirty="0"/>
                <a:t>MGL-3196 (n=78)</a:t>
              </a:r>
            </a:p>
          </p:txBody>
        </p:sp>
      </p:grpSp>
      <p:grpSp>
        <p:nvGrpSpPr>
          <p:cNvPr id="88" name="Group 87">
            <a:extLst>
              <a:ext uri="{FF2B5EF4-FFF2-40B4-BE49-F238E27FC236}">
                <a16:creationId xmlns:a16="http://schemas.microsoft.com/office/drawing/2014/main" id="{101AD427-1D4A-4174-B4E3-A909C5F8558B}"/>
              </a:ext>
            </a:extLst>
          </p:cNvPr>
          <p:cNvGrpSpPr/>
          <p:nvPr/>
        </p:nvGrpSpPr>
        <p:grpSpPr>
          <a:xfrm>
            <a:off x="7317967" y="3373978"/>
            <a:ext cx="1705318" cy="246221"/>
            <a:chOff x="8339290" y="4410187"/>
            <a:chExt cx="1705318" cy="246221"/>
          </a:xfrm>
        </p:grpSpPr>
        <p:sp>
          <p:nvSpPr>
            <p:cNvPr id="83" name="Rectangle 82">
              <a:extLst>
                <a:ext uri="{FF2B5EF4-FFF2-40B4-BE49-F238E27FC236}">
                  <a16:creationId xmlns:a16="http://schemas.microsoft.com/office/drawing/2014/main" id="{DE9D4DC9-360A-4EA3-BDE8-1E018B983AE6}"/>
                </a:ext>
              </a:extLst>
            </p:cNvPr>
            <p:cNvSpPr/>
            <p:nvPr/>
          </p:nvSpPr>
          <p:spPr>
            <a:xfrm>
              <a:off x="8339290" y="4488615"/>
              <a:ext cx="89366" cy="89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65092B9D-E03F-49A7-8A65-F244C2FFD6E4}"/>
                </a:ext>
              </a:extLst>
            </p:cNvPr>
            <p:cNvSpPr txBox="1"/>
            <p:nvPr/>
          </p:nvSpPr>
          <p:spPr>
            <a:xfrm>
              <a:off x="8397958" y="4410187"/>
              <a:ext cx="1646650" cy="246221"/>
            </a:xfrm>
            <a:prstGeom prst="rect">
              <a:avLst/>
            </a:prstGeom>
            <a:noFill/>
          </p:spPr>
          <p:txBody>
            <a:bodyPr wrap="square" rtlCol="0">
              <a:spAutoFit/>
            </a:bodyPr>
            <a:lstStyle/>
            <a:p>
              <a:r>
                <a:rPr lang="en-US" sz="1000" dirty="0"/>
                <a:t>High MGL-3196 (n=44)</a:t>
              </a:r>
            </a:p>
          </p:txBody>
        </p:sp>
      </p:grpSp>
      <p:graphicFrame>
        <p:nvGraphicFramePr>
          <p:cNvPr id="89" name="Chart 88">
            <a:extLst>
              <a:ext uri="{FF2B5EF4-FFF2-40B4-BE49-F238E27FC236}">
                <a16:creationId xmlns:a16="http://schemas.microsoft.com/office/drawing/2014/main" id="{78B23A11-A1A2-4061-8995-927C13F9305F}"/>
              </a:ext>
            </a:extLst>
          </p:cNvPr>
          <p:cNvGraphicFramePr/>
          <p:nvPr>
            <p:extLst>
              <p:ext uri="{D42A27DB-BD31-4B8C-83A1-F6EECF244321}">
                <p14:modId xmlns:p14="http://schemas.microsoft.com/office/powerpoint/2010/main" val="630915595"/>
              </p:ext>
            </p:extLst>
          </p:nvPr>
        </p:nvGraphicFramePr>
        <p:xfrm>
          <a:off x="4427984" y="5179832"/>
          <a:ext cx="1733873" cy="1561536"/>
        </p:xfrm>
        <a:graphic>
          <a:graphicData uri="http://schemas.openxmlformats.org/drawingml/2006/chart">
            <c:chart xmlns:c="http://schemas.openxmlformats.org/drawingml/2006/chart" xmlns:r="http://schemas.openxmlformats.org/officeDocument/2006/relationships" r:id="rId7"/>
          </a:graphicData>
        </a:graphic>
      </p:graphicFrame>
      <p:grpSp>
        <p:nvGrpSpPr>
          <p:cNvPr id="90" name="Group 89">
            <a:extLst>
              <a:ext uri="{FF2B5EF4-FFF2-40B4-BE49-F238E27FC236}">
                <a16:creationId xmlns:a16="http://schemas.microsoft.com/office/drawing/2014/main" id="{83CEA25F-AB1D-44B6-B7DA-DD6D783ED824}"/>
              </a:ext>
            </a:extLst>
          </p:cNvPr>
          <p:cNvGrpSpPr/>
          <p:nvPr/>
        </p:nvGrpSpPr>
        <p:grpSpPr>
          <a:xfrm>
            <a:off x="5076056" y="5501433"/>
            <a:ext cx="84907" cy="124667"/>
            <a:chOff x="7164288" y="1679124"/>
            <a:chExt cx="72008" cy="95461"/>
          </a:xfrm>
        </p:grpSpPr>
        <p:cxnSp>
          <p:nvCxnSpPr>
            <p:cNvPr id="91" name="Straight Connector 90">
              <a:extLst>
                <a:ext uri="{FF2B5EF4-FFF2-40B4-BE49-F238E27FC236}">
                  <a16:creationId xmlns:a16="http://schemas.microsoft.com/office/drawing/2014/main" id="{729534EF-1AA4-4C4C-84FE-CC2DC8AD17DE}"/>
                </a:ext>
              </a:extLst>
            </p:cNvPr>
            <p:cNvCxnSpPr/>
            <p:nvPr/>
          </p:nvCxnSpPr>
          <p:spPr>
            <a:xfrm>
              <a:off x="7200292" y="1679124"/>
              <a:ext cx="0" cy="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A302A5-7714-466C-9E30-6F46ADC2766A}"/>
                </a:ext>
              </a:extLst>
            </p:cNvPr>
            <p:cNvCxnSpPr/>
            <p:nvPr/>
          </p:nvCxnSpPr>
          <p:spPr>
            <a:xfrm>
              <a:off x="7164288" y="17728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A74D51B6-DDC3-497A-90F0-B669BC981561}"/>
              </a:ext>
            </a:extLst>
          </p:cNvPr>
          <p:cNvGrpSpPr/>
          <p:nvPr/>
        </p:nvGrpSpPr>
        <p:grpSpPr>
          <a:xfrm>
            <a:off x="5680894" y="6276133"/>
            <a:ext cx="84907" cy="157426"/>
            <a:chOff x="7164288" y="1679124"/>
            <a:chExt cx="72008" cy="95461"/>
          </a:xfrm>
        </p:grpSpPr>
        <p:cxnSp>
          <p:nvCxnSpPr>
            <p:cNvPr id="97" name="Straight Connector 96">
              <a:extLst>
                <a:ext uri="{FF2B5EF4-FFF2-40B4-BE49-F238E27FC236}">
                  <a16:creationId xmlns:a16="http://schemas.microsoft.com/office/drawing/2014/main" id="{D0706E13-3138-4263-AA7C-2166CE3A830C}"/>
                </a:ext>
              </a:extLst>
            </p:cNvPr>
            <p:cNvCxnSpPr/>
            <p:nvPr/>
          </p:nvCxnSpPr>
          <p:spPr>
            <a:xfrm>
              <a:off x="7200292" y="1679124"/>
              <a:ext cx="0" cy="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14724F-1602-428B-8DBB-F9993B37E58F}"/>
                </a:ext>
              </a:extLst>
            </p:cNvPr>
            <p:cNvCxnSpPr/>
            <p:nvPr/>
          </p:nvCxnSpPr>
          <p:spPr>
            <a:xfrm>
              <a:off x="7164288" y="177281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04DEC084-AD04-472C-8472-8777AE39CA18}"/>
              </a:ext>
            </a:extLst>
          </p:cNvPr>
          <p:cNvSpPr txBox="1"/>
          <p:nvPr/>
        </p:nvSpPr>
        <p:spPr>
          <a:xfrm>
            <a:off x="4949473" y="6095678"/>
            <a:ext cx="570504" cy="215444"/>
          </a:xfrm>
          <a:prstGeom prst="rect">
            <a:avLst/>
          </a:prstGeom>
          <a:noFill/>
        </p:spPr>
        <p:txBody>
          <a:bodyPr wrap="square" rtlCol="0">
            <a:spAutoFit/>
          </a:bodyPr>
          <a:lstStyle/>
          <a:p>
            <a:pPr algn="ctr"/>
            <a:r>
              <a:rPr lang="en-US" sz="800" dirty="0"/>
              <a:t>p=0.03</a:t>
            </a:r>
          </a:p>
        </p:txBody>
      </p:sp>
      <p:sp>
        <p:nvSpPr>
          <p:cNvPr id="100" name="TextBox 99">
            <a:extLst>
              <a:ext uri="{FF2B5EF4-FFF2-40B4-BE49-F238E27FC236}">
                <a16:creationId xmlns:a16="http://schemas.microsoft.com/office/drawing/2014/main" id="{8477D639-BF5F-4657-9829-E0A713030B84}"/>
              </a:ext>
            </a:extLst>
          </p:cNvPr>
          <p:cNvSpPr txBox="1"/>
          <p:nvPr/>
        </p:nvSpPr>
        <p:spPr>
          <a:xfrm rot="16200000">
            <a:off x="3786723" y="5753945"/>
            <a:ext cx="1282522" cy="246221"/>
          </a:xfrm>
          <a:prstGeom prst="rect">
            <a:avLst/>
          </a:prstGeom>
          <a:noFill/>
        </p:spPr>
        <p:txBody>
          <a:bodyPr wrap="square" rtlCol="0">
            <a:spAutoFit/>
          </a:bodyPr>
          <a:lstStyle/>
          <a:p>
            <a:pPr algn="ctr"/>
            <a:r>
              <a:rPr lang="en-US" sz="1000" dirty="0"/>
              <a:t>Change in cT1</a:t>
            </a:r>
          </a:p>
        </p:txBody>
      </p:sp>
      <p:sp>
        <p:nvSpPr>
          <p:cNvPr id="101" name="TextBox 100">
            <a:extLst>
              <a:ext uri="{FF2B5EF4-FFF2-40B4-BE49-F238E27FC236}">
                <a16:creationId xmlns:a16="http://schemas.microsoft.com/office/drawing/2014/main" id="{E90E2FBA-3FF7-4C80-B5B1-A25BE29CEA43}"/>
              </a:ext>
            </a:extLst>
          </p:cNvPr>
          <p:cNvSpPr txBox="1"/>
          <p:nvPr/>
        </p:nvSpPr>
        <p:spPr>
          <a:xfrm>
            <a:off x="6090318" y="5178507"/>
            <a:ext cx="1030878" cy="215444"/>
          </a:xfrm>
          <a:prstGeom prst="rect">
            <a:avLst/>
          </a:prstGeom>
          <a:noFill/>
        </p:spPr>
        <p:txBody>
          <a:bodyPr wrap="square" rtlCol="0">
            <a:spAutoFit/>
          </a:bodyPr>
          <a:lstStyle/>
          <a:p>
            <a:pPr algn="ctr"/>
            <a:r>
              <a:rPr lang="en-US" sz="800" dirty="0"/>
              <a:t>BL cT1 926 </a:t>
            </a:r>
            <a:r>
              <a:rPr lang="en-US" sz="800" dirty="0" err="1"/>
              <a:t>ms</a:t>
            </a:r>
            <a:endParaRPr lang="en-US" sz="800" dirty="0"/>
          </a:p>
        </p:txBody>
      </p:sp>
      <p:sp>
        <p:nvSpPr>
          <p:cNvPr id="102" name="TextBox 101">
            <a:extLst>
              <a:ext uri="{FF2B5EF4-FFF2-40B4-BE49-F238E27FC236}">
                <a16:creationId xmlns:a16="http://schemas.microsoft.com/office/drawing/2014/main" id="{24DA842C-B6DC-482C-8E02-820A3CD57C70}"/>
              </a:ext>
            </a:extLst>
          </p:cNvPr>
          <p:cNvSpPr txBox="1"/>
          <p:nvPr/>
        </p:nvSpPr>
        <p:spPr>
          <a:xfrm>
            <a:off x="6919634" y="5163228"/>
            <a:ext cx="1170054" cy="215444"/>
          </a:xfrm>
          <a:prstGeom prst="rect">
            <a:avLst/>
          </a:prstGeom>
          <a:noFill/>
        </p:spPr>
        <p:txBody>
          <a:bodyPr wrap="square" rtlCol="0">
            <a:spAutoFit/>
          </a:bodyPr>
          <a:lstStyle/>
          <a:p>
            <a:pPr algn="ctr"/>
            <a:r>
              <a:rPr lang="en-US" sz="800" dirty="0"/>
              <a:t>Week 12 cT1 840 </a:t>
            </a:r>
            <a:r>
              <a:rPr lang="en-US" sz="800" dirty="0" err="1"/>
              <a:t>ms</a:t>
            </a:r>
            <a:endParaRPr lang="en-US" sz="800" dirty="0"/>
          </a:p>
        </p:txBody>
      </p:sp>
      <p:sp>
        <p:nvSpPr>
          <p:cNvPr id="103" name="TextBox 102">
            <a:extLst>
              <a:ext uri="{FF2B5EF4-FFF2-40B4-BE49-F238E27FC236}">
                <a16:creationId xmlns:a16="http://schemas.microsoft.com/office/drawing/2014/main" id="{2DB0F676-1EE2-4224-AC93-D0ABB6E8E926}"/>
              </a:ext>
            </a:extLst>
          </p:cNvPr>
          <p:cNvSpPr txBox="1"/>
          <p:nvPr/>
        </p:nvSpPr>
        <p:spPr>
          <a:xfrm>
            <a:off x="6321331" y="6034123"/>
            <a:ext cx="1448840" cy="338554"/>
          </a:xfrm>
          <a:prstGeom prst="rect">
            <a:avLst/>
          </a:prstGeom>
          <a:noFill/>
        </p:spPr>
        <p:txBody>
          <a:bodyPr wrap="square" rtlCol="0">
            <a:spAutoFit/>
          </a:bodyPr>
          <a:lstStyle/>
          <a:p>
            <a:pPr algn="ctr"/>
            <a:r>
              <a:rPr lang="en-US" sz="800" b="1" dirty="0"/>
              <a:t>MGL-3196-treated patient</a:t>
            </a:r>
            <a:r>
              <a:rPr lang="en-US" sz="800" dirty="0"/>
              <a:t> (</a:t>
            </a:r>
            <a:r>
              <a:rPr lang="en-US" sz="800" dirty="0" err="1"/>
              <a:t>nl</a:t>
            </a:r>
            <a:r>
              <a:rPr lang="en-US" sz="800" dirty="0"/>
              <a:t> cT1 826 </a:t>
            </a:r>
            <a:r>
              <a:rPr lang="en-US" sz="800" dirty="0" err="1"/>
              <a:t>ms</a:t>
            </a:r>
            <a:r>
              <a:rPr lang="en-US" sz="800" dirty="0"/>
              <a:t>)</a:t>
            </a:r>
          </a:p>
        </p:txBody>
      </p:sp>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id="{3E10554B-1963-4077-8548-9A12DC5031D2}"/>
                  </a:ext>
                </a:extLst>
              </p14:cNvPr>
              <p14:cNvContentPartPr/>
              <p14:nvPr/>
            </p14:nvContentPartPr>
            <p14:xfrm>
              <a:off x="3048009" y="3009866"/>
              <a:ext cx="360" cy="360"/>
            </p14:xfrm>
          </p:contentPart>
        </mc:Choice>
        <mc:Fallback xmlns="">
          <p:pic>
            <p:nvPicPr>
              <p:cNvPr id="61" name="Ink 60">
                <a:extLst>
                  <a:ext uri="{FF2B5EF4-FFF2-40B4-BE49-F238E27FC236}">
                    <a16:creationId xmlns:a16="http://schemas.microsoft.com/office/drawing/2014/main" id="{3E10554B-1963-4077-8548-9A12DC5031D2}"/>
                  </a:ext>
                </a:extLst>
              </p:cNvPr>
              <p:cNvPicPr/>
              <p:nvPr/>
            </p:nvPicPr>
            <p:blipFill>
              <a:blip r:embed="rId13"/>
              <a:stretch>
                <a:fillRect/>
              </a:stretch>
            </p:blipFill>
            <p:spPr>
              <a:xfrm>
                <a:off x="3041529" y="3003386"/>
                <a:ext cx="12600" cy="12600"/>
              </a:xfrm>
              <a:prstGeom prst="rect">
                <a:avLst/>
              </a:prstGeom>
            </p:spPr>
          </p:pic>
        </mc:Fallback>
      </mc:AlternateContent>
    </p:spTree>
    <p:extLst>
      <p:ext uri="{BB962C8B-B14F-4D97-AF65-F5344CB8AC3E}">
        <p14:creationId xmlns:p14="http://schemas.microsoft.com/office/powerpoint/2010/main" val="328816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 name="Content Placeholder 6"/>
          <p:cNvGraphicFramePr>
            <a:graphicFrameLocks/>
          </p:cNvGraphicFramePr>
          <p:nvPr>
            <p:extLst>
              <p:ext uri="{D42A27DB-BD31-4B8C-83A1-F6EECF244321}">
                <p14:modId xmlns:p14="http://schemas.microsoft.com/office/powerpoint/2010/main" val="4043712155"/>
              </p:ext>
            </p:extLst>
          </p:nvPr>
        </p:nvGraphicFramePr>
        <p:xfrm>
          <a:off x="580506" y="2756218"/>
          <a:ext cx="2276898" cy="17304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7" imgW="408" imgH="408" progId="TCLayout.ActiveDocument.1">
                  <p:embed/>
                </p:oleObj>
              </mc:Choice>
              <mc:Fallback>
                <p:oleObj name="think-cell Slide" r:id="rId7" imgW="408" imgH="408" progId="TCLayout.ActiveDocument.1">
                  <p:embed/>
                  <p:pic>
                    <p:nvPicPr>
                      <p:cNvPr id="7" name="Object 6"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mn-lt"/>
            </a:endParaRPr>
          </a:p>
        </p:txBody>
      </p:sp>
      <p:sp>
        <p:nvSpPr>
          <p:cNvPr id="75" name="Title 74">
            <a:extLst>
              <a:ext uri="{FF2B5EF4-FFF2-40B4-BE49-F238E27FC236}">
                <a16:creationId xmlns:a16="http://schemas.microsoft.com/office/drawing/2014/main" id="{42CE1172-0CB4-43CB-8AA4-875078CEA260}"/>
              </a:ext>
            </a:extLst>
          </p:cNvPr>
          <p:cNvSpPr>
            <a:spLocks noGrp="1"/>
          </p:cNvSpPr>
          <p:nvPr>
            <p:ph type="title"/>
          </p:nvPr>
        </p:nvSpPr>
        <p:spPr>
          <a:xfrm>
            <a:off x="319313" y="140970"/>
            <a:ext cx="7781069" cy="769620"/>
          </a:xfrm>
        </p:spPr>
        <p:txBody>
          <a:bodyPr>
            <a:noAutofit/>
          </a:bodyPr>
          <a:lstStyle/>
          <a:p>
            <a:r>
              <a:rPr lang="en-GB" sz="2400" dirty="0"/>
              <a:t>NGM282, a non-</a:t>
            </a:r>
            <a:r>
              <a:rPr lang="en-GB" sz="2400" dirty="0" err="1"/>
              <a:t>tumourigenic</a:t>
            </a:r>
            <a:r>
              <a:rPr lang="en-GB" sz="2400" dirty="0"/>
              <a:t> FGF19 analogue: </a:t>
            </a:r>
            <a:br>
              <a:rPr lang="en-GB" sz="2400" dirty="0"/>
            </a:br>
            <a:r>
              <a:rPr lang="en-GB" sz="2400" dirty="0"/>
              <a:t>Phase 2 trial in NASH</a:t>
            </a:r>
            <a:endParaRPr lang="en-US" sz="2000" dirty="0"/>
          </a:p>
        </p:txBody>
      </p:sp>
      <p:sp>
        <p:nvSpPr>
          <p:cNvPr id="3" name="Content Placeholder 2"/>
          <p:cNvSpPr>
            <a:spLocks noGrp="1"/>
          </p:cNvSpPr>
          <p:nvPr>
            <p:ph type="body" sz="quarter" idx="10"/>
          </p:nvPr>
        </p:nvSpPr>
        <p:spPr>
          <a:xfrm>
            <a:off x="4925" y="6237312"/>
            <a:ext cx="7519403" cy="619609"/>
          </a:xfrm>
        </p:spPr>
        <p:txBody>
          <a:bodyPr/>
          <a:lstStyle/>
          <a:p>
            <a:pPr marL="0" lvl="1" indent="0">
              <a:spcBef>
                <a:spcPts val="0"/>
              </a:spcBef>
              <a:buNone/>
              <a:defRPr/>
            </a:pPr>
            <a:r>
              <a:rPr lang="en-US" sz="1100" dirty="0">
                <a:solidFill>
                  <a:prstClr val="black"/>
                </a:solidFill>
                <a:cs typeface="Calibri" panose="020F0502020204030204" pitchFamily="34" charset="0"/>
              </a:rPr>
              <a:t>*NAS ≥4 (≥1 in each component), stage 1–3 fibrosis , absolute LFC ≥8% (MRI-PDFF)</a:t>
            </a:r>
          </a:p>
          <a:p>
            <a:pPr marL="0" lvl="1" indent="0">
              <a:spcBef>
                <a:spcPts val="0"/>
              </a:spcBef>
              <a:buNone/>
              <a:defRPr/>
            </a:pPr>
            <a:r>
              <a:rPr lang="en-US" sz="1100" b="1" baseline="30000" dirty="0">
                <a:cs typeface="Calibri" panose="020F0502020204030204" pitchFamily="34" charset="0"/>
              </a:rPr>
              <a:t>†</a:t>
            </a:r>
            <a:r>
              <a:rPr lang="en-GB" sz="1100" dirty="0">
                <a:latin typeface="+mj-lt"/>
                <a:cs typeface="Calibri" panose="020F0502020204030204" pitchFamily="34" charset="0"/>
              </a:rPr>
              <a:t>Defined </a:t>
            </a:r>
            <a:r>
              <a:rPr lang="en-GB" sz="1100" dirty="0">
                <a:solidFill>
                  <a:prstClr val="black"/>
                </a:solidFill>
                <a:latin typeface="+mj-lt"/>
                <a:cs typeface="Calibri" panose="020F0502020204030204" pitchFamily="34" charset="0"/>
              </a:rPr>
              <a:t>as ≥1 stage fibrosis improvement, ≥2-point decrease in NAS or resolution of NASH</a:t>
            </a:r>
            <a:endParaRPr lang="en-GB" sz="1600" dirty="0">
              <a:latin typeface="+mj-lt"/>
            </a:endParaRPr>
          </a:p>
          <a:p>
            <a:r>
              <a:rPr lang="en-GB" dirty="0">
                <a:latin typeface="+mj-lt"/>
              </a:rPr>
              <a:t>Harrison S, et al. ILC 2018, </a:t>
            </a:r>
            <a:r>
              <a:rPr lang="en-GB" dirty="0"/>
              <a:t>GS-014</a:t>
            </a:r>
            <a:endParaRPr lang="en-GB" dirty="0">
              <a:latin typeface="+mj-lt"/>
            </a:endParaRPr>
          </a:p>
        </p:txBody>
      </p:sp>
      <p:grpSp>
        <p:nvGrpSpPr>
          <p:cNvPr id="8" name="Group 7">
            <a:extLst>
              <a:ext uri="{FF2B5EF4-FFF2-40B4-BE49-F238E27FC236}">
                <a16:creationId xmlns:a16="http://schemas.microsoft.com/office/drawing/2014/main" id="{0953850F-0621-47AE-8CA0-083FD9F777C7}"/>
              </a:ext>
            </a:extLst>
          </p:cNvPr>
          <p:cNvGrpSpPr/>
          <p:nvPr/>
        </p:nvGrpSpPr>
        <p:grpSpPr>
          <a:xfrm>
            <a:off x="2090049" y="1164878"/>
            <a:ext cx="5670153" cy="1497482"/>
            <a:chOff x="2090049" y="1164878"/>
            <a:chExt cx="5670153" cy="1497482"/>
          </a:xfrm>
        </p:grpSpPr>
        <p:sp>
          <p:nvSpPr>
            <p:cNvPr id="97" name="TextBox 96"/>
            <p:cNvSpPr txBox="1"/>
            <p:nvPr/>
          </p:nvSpPr>
          <p:spPr>
            <a:xfrm>
              <a:off x="2313803" y="2051351"/>
              <a:ext cx="1227334" cy="408808"/>
            </a:xfrm>
            <a:prstGeom prst="rect">
              <a:avLst/>
            </a:prstGeom>
            <a:noFill/>
            <a:ln>
              <a:noFill/>
            </a:ln>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7833"/>
                  </a:solidFill>
                  <a:effectLst/>
                  <a:uLnTx/>
                  <a:uFillTx/>
                  <a:latin typeface="+mj-lt"/>
                  <a:ea typeface="+mn-ea"/>
                  <a:cs typeface="+mn-cs"/>
                </a:rPr>
                <a:t>MRI-PDFF</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4B87">
                      <a:lumMod val="60000"/>
                      <a:lumOff val="40000"/>
                    </a:srgbClr>
                  </a:solidFill>
                  <a:effectLst/>
                  <a:uLnTx/>
                  <a:uFillTx/>
                  <a:latin typeface="+mj-lt"/>
                  <a:ea typeface="+mn-ea"/>
                  <a:cs typeface="+mn-cs"/>
                </a:rPr>
                <a:t>Liver biopsy</a:t>
              </a:r>
            </a:p>
          </p:txBody>
        </p:sp>
        <p:sp>
          <p:nvSpPr>
            <p:cNvPr id="98" name="TextBox 97"/>
            <p:cNvSpPr txBox="1"/>
            <p:nvPr/>
          </p:nvSpPr>
          <p:spPr>
            <a:xfrm>
              <a:off x="4384436" y="1960629"/>
              <a:ext cx="859531" cy="244681"/>
            </a:xfrm>
            <a:prstGeom prst="rect">
              <a:avLst/>
            </a:prstGeom>
            <a:noFill/>
            <a:ln>
              <a:noFill/>
            </a:ln>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7833"/>
                  </a:solidFill>
                  <a:effectLst/>
                  <a:uLnTx/>
                  <a:uFillTx/>
                  <a:latin typeface="+mj-lt"/>
                  <a:ea typeface="+mn-ea"/>
                  <a:cs typeface="+mn-cs"/>
                </a:rPr>
                <a:t>MRI-PDFF</a:t>
              </a:r>
            </a:p>
          </p:txBody>
        </p:sp>
        <p:sp>
          <p:nvSpPr>
            <p:cNvPr id="100" name="TextBox 99"/>
            <p:cNvSpPr txBox="1"/>
            <p:nvPr/>
          </p:nvSpPr>
          <p:spPr>
            <a:xfrm>
              <a:off x="6900671" y="1960629"/>
              <a:ext cx="859531" cy="244681"/>
            </a:xfrm>
            <a:prstGeom prst="rect">
              <a:avLst/>
            </a:prstGeom>
            <a:noFill/>
            <a:ln>
              <a:noFill/>
            </a:ln>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7833"/>
                  </a:solidFill>
                  <a:effectLst/>
                  <a:uLnTx/>
                  <a:uFillTx/>
                  <a:latin typeface="+mj-lt"/>
                  <a:ea typeface="+mn-ea"/>
                  <a:cs typeface="+mn-cs"/>
                </a:rPr>
                <a:t>MRI-PDFF</a:t>
              </a:r>
            </a:p>
          </p:txBody>
        </p:sp>
        <p:sp>
          <p:nvSpPr>
            <p:cNvPr id="102" name="TextBox 101"/>
            <p:cNvSpPr txBox="1"/>
            <p:nvPr/>
          </p:nvSpPr>
          <p:spPr>
            <a:xfrm>
              <a:off x="5509691" y="1960629"/>
              <a:ext cx="1874231" cy="701731"/>
            </a:xfrm>
            <a:prstGeom prst="rect">
              <a:avLst/>
            </a:prstGeom>
            <a:noFill/>
            <a:ln>
              <a:noFill/>
            </a:ln>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7833"/>
                  </a:solidFill>
                  <a:effectLst/>
                  <a:uLnTx/>
                  <a:uFillTx/>
                  <a:latin typeface="+mj-lt"/>
                  <a:ea typeface="+mn-ea"/>
                  <a:cs typeface="+mn-cs"/>
                </a:rPr>
                <a:t>MRI-PDFF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4B87">
                      <a:lumMod val="60000"/>
                      <a:lumOff val="40000"/>
                    </a:srgbClr>
                  </a:solidFill>
                  <a:effectLst/>
                  <a:uLnTx/>
                  <a:uFillTx/>
                  <a:latin typeface="+mj-lt"/>
                  <a:ea typeface="+mn-ea"/>
                  <a:cs typeface="+mn-cs"/>
                </a:rPr>
                <a:t>Liver biopsy</a:t>
              </a:r>
            </a:p>
            <a:p>
              <a:pPr algn="ctr">
                <a:lnSpc>
                  <a:spcPct val="90000"/>
                </a:lnSpc>
                <a:defRPr/>
              </a:pPr>
              <a:r>
                <a:rPr lang="en-US" sz="1100" dirty="0">
                  <a:solidFill>
                    <a:prstClr val="black"/>
                  </a:solidFill>
                  <a:cs typeface="Calibri" panose="020F0502020204030204" pitchFamily="34" charset="0"/>
                </a:rPr>
                <a:t>(n=19 with paired biopsies)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4B87">
                    <a:lumMod val="60000"/>
                    <a:lumOff val="40000"/>
                  </a:srgbClr>
                </a:solidFill>
                <a:effectLst/>
                <a:uLnTx/>
                <a:uFillTx/>
                <a:latin typeface="+mj-lt"/>
                <a:ea typeface="+mn-ea"/>
                <a:cs typeface="+mn-cs"/>
              </a:endParaRPr>
            </a:p>
          </p:txBody>
        </p:sp>
        <p:sp>
          <p:nvSpPr>
            <p:cNvPr id="78" name="TextBox 77"/>
            <p:cNvSpPr txBox="1"/>
            <p:nvPr/>
          </p:nvSpPr>
          <p:spPr>
            <a:xfrm>
              <a:off x="2090049" y="1725665"/>
              <a:ext cx="80146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dirty="0">
                  <a:solidFill>
                    <a:srgbClr val="000000"/>
                  </a:solidFill>
                  <a:latin typeface="+mj-lt"/>
                </a:rPr>
                <a:t>Day –</a:t>
              </a:r>
              <a:r>
                <a:rPr kumimoji="0" lang="en-US" sz="1100" b="1" i="0" u="none" strike="noStrike" kern="0" cap="none" spc="0" normalizeH="0" baseline="0" noProof="0" dirty="0">
                  <a:ln>
                    <a:noFill/>
                  </a:ln>
                  <a:solidFill>
                    <a:srgbClr val="000000"/>
                  </a:solidFill>
                  <a:effectLst/>
                  <a:uLnTx/>
                  <a:uFillTx/>
                  <a:latin typeface="+mj-lt"/>
                  <a:ea typeface="+mn-ea"/>
                  <a:cs typeface="+mn-cs"/>
                </a:rPr>
                <a:t>28</a:t>
              </a:r>
            </a:p>
          </p:txBody>
        </p:sp>
        <p:sp>
          <p:nvSpPr>
            <p:cNvPr id="79" name="TextBox 78"/>
            <p:cNvSpPr txBox="1"/>
            <p:nvPr/>
          </p:nvSpPr>
          <p:spPr>
            <a:xfrm>
              <a:off x="2927470" y="1725665"/>
              <a:ext cx="561372" cy="261610"/>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mj-lt"/>
                  <a:ea typeface="+mn-ea"/>
                  <a:cs typeface="+mn-cs"/>
                </a:rPr>
                <a:t>Day 1</a:t>
              </a:r>
            </a:p>
          </p:txBody>
        </p:sp>
        <p:sp>
          <p:nvSpPr>
            <p:cNvPr id="80" name="TextBox 79"/>
            <p:cNvSpPr txBox="1"/>
            <p:nvPr/>
          </p:nvSpPr>
          <p:spPr>
            <a:xfrm>
              <a:off x="3442196" y="1725665"/>
              <a:ext cx="513282"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mj-lt"/>
                  <a:ea typeface="+mn-ea"/>
                  <a:cs typeface="+mn-cs"/>
                </a:rPr>
                <a:t>Wk</a:t>
              </a:r>
              <a:r>
                <a:rPr kumimoji="0" lang="en-US" sz="1100" b="1" i="0" u="none" strike="noStrike" kern="0" cap="none" spc="0" normalizeH="0" baseline="0" noProof="0" dirty="0">
                  <a:ln>
                    <a:noFill/>
                  </a:ln>
                  <a:solidFill>
                    <a:srgbClr val="000000"/>
                  </a:solidFill>
                  <a:effectLst/>
                  <a:uLnTx/>
                  <a:uFillTx/>
                  <a:latin typeface="+mj-lt"/>
                  <a:ea typeface="+mn-ea"/>
                  <a:cs typeface="+mn-cs"/>
                </a:rPr>
                <a:t> 2</a:t>
              </a:r>
            </a:p>
          </p:txBody>
        </p:sp>
        <p:sp>
          <p:nvSpPr>
            <p:cNvPr id="82" name="TextBox 81"/>
            <p:cNvSpPr txBox="1"/>
            <p:nvPr/>
          </p:nvSpPr>
          <p:spPr>
            <a:xfrm>
              <a:off x="4036857" y="1725665"/>
              <a:ext cx="513282"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mj-lt"/>
                  <a:ea typeface="+mn-ea"/>
                  <a:cs typeface="+mn-cs"/>
                </a:rPr>
                <a:t>Wk</a:t>
              </a:r>
              <a:r>
                <a:rPr kumimoji="0" lang="en-US" sz="1100" b="1" i="0" u="none" strike="noStrike" kern="0" cap="none" spc="0" normalizeH="0" baseline="0" noProof="0" dirty="0">
                  <a:ln>
                    <a:noFill/>
                  </a:ln>
                  <a:solidFill>
                    <a:srgbClr val="000000"/>
                  </a:solidFill>
                  <a:effectLst/>
                  <a:uLnTx/>
                  <a:uFillTx/>
                  <a:latin typeface="+mj-lt"/>
                  <a:ea typeface="+mn-ea"/>
                  <a:cs typeface="+mn-cs"/>
                </a:rPr>
                <a:t> 4</a:t>
              </a:r>
            </a:p>
          </p:txBody>
        </p:sp>
        <p:sp>
          <p:nvSpPr>
            <p:cNvPr id="87" name="TextBox 86"/>
            <p:cNvSpPr txBox="1"/>
            <p:nvPr/>
          </p:nvSpPr>
          <p:spPr>
            <a:xfrm>
              <a:off x="5074663" y="1725665"/>
              <a:ext cx="513282"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mj-lt"/>
                  <a:ea typeface="+mn-ea"/>
                  <a:cs typeface="+mn-cs"/>
                </a:rPr>
                <a:t>Wk</a:t>
              </a:r>
              <a:r>
                <a:rPr kumimoji="0" lang="en-US" sz="1100" b="1" i="0" u="none" strike="noStrike" kern="0" cap="none" spc="0" normalizeH="0" baseline="0" noProof="0" dirty="0">
                  <a:ln>
                    <a:noFill/>
                  </a:ln>
                  <a:solidFill>
                    <a:srgbClr val="000000"/>
                  </a:solidFill>
                  <a:effectLst/>
                  <a:uLnTx/>
                  <a:uFillTx/>
                  <a:latin typeface="+mj-lt"/>
                  <a:ea typeface="+mn-ea"/>
                  <a:cs typeface="+mn-cs"/>
                </a:rPr>
                <a:t> 8</a:t>
              </a:r>
            </a:p>
          </p:txBody>
        </p:sp>
        <p:sp>
          <p:nvSpPr>
            <p:cNvPr id="88" name="TextBox 87"/>
            <p:cNvSpPr txBox="1"/>
            <p:nvPr/>
          </p:nvSpPr>
          <p:spPr>
            <a:xfrm>
              <a:off x="6171276" y="1725665"/>
              <a:ext cx="591829"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mj-lt"/>
                  <a:ea typeface="+mn-ea"/>
                  <a:cs typeface="+mn-cs"/>
                </a:rPr>
                <a:t>Wk</a:t>
              </a:r>
              <a:r>
                <a:rPr kumimoji="0" lang="en-US" sz="1100" b="1" i="0" u="none" strike="noStrike" kern="0" cap="none" spc="0" normalizeH="0" baseline="0" noProof="0" dirty="0">
                  <a:ln>
                    <a:noFill/>
                  </a:ln>
                  <a:solidFill>
                    <a:srgbClr val="000000"/>
                  </a:solidFill>
                  <a:effectLst/>
                  <a:uLnTx/>
                  <a:uFillTx/>
                  <a:latin typeface="+mj-lt"/>
                  <a:ea typeface="+mn-ea"/>
                  <a:cs typeface="+mn-cs"/>
                </a:rPr>
                <a:t> 12</a:t>
              </a:r>
            </a:p>
          </p:txBody>
        </p:sp>
        <p:sp>
          <p:nvSpPr>
            <p:cNvPr id="89" name="TextBox 88"/>
            <p:cNvSpPr txBox="1"/>
            <p:nvPr/>
          </p:nvSpPr>
          <p:spPr>
            <a:xfrm>
              <a:off x="7034523" y="1725665"/>
              <a:ext cx="591829"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mj-lt"/>
                  <a:ea typeface="+mn-ea"/>
                  <a:cs typeface="+mn-cs"/>
                </a:rPr>
                <a:t>Wk</a:t>
              </a:r>
              <a:r>
                <a:rPr kumimoji="0" lang="en-US" sz="1100" b="1" i="0" u="none" strike="noStrike" kern="0" cap="none" spc="0" normalizeH="0" baseline="0" noProof="0" dirty="0">
                  <a:ln>
                    <a:noFill/>
                  </a:ln>
                  <a:solidFill>
                    <a:srgbClr val="000000"/>
                  </a:solidFill>
                  <a:effectLst/>
                  <a:uLnTx/>
                  <a:uFillTx/>
                  <a:latin typeface="+mj-lt"/>
                  <a:ea typeface="+mn-ea"/>
                  <a:cs typeface="+mn-cs"/>
                </a:rPr>
                <a:t> 18</a:t>
              </a:r>
            </a:p>
          </p:txBody>
        </p:sp>
        <p:sp>
          <p:nvSpPr>
            <p:cNvPr id="90" name="TextBox 89"/>
            <p:cNvSpPr txBox="1"/>
            <p:nvPr/>
          </p:nvSpPr>
          <p:spPr>
            <a:xfrm>
              <a:off x="4566349" y="1725665"/>
              <a:ext cx="513282"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mj-lt"/>
                  <a:ea typeface="+mn-ea"/>
                  <a:cs typeface="+mn-cs"/>
                </a:rPr>
                <a:t>Wk</a:t>
              </a:r>
              <a:r>
                <a:rPr kumimoji="0" lang="en-US" sz="1100" b="1" i="0" u="none" strike="noStrike" kern="0" cap="none" spc="0" normalizeH="0" baseline="0" noProof="0" dirty="0">
                  <a:ln>
                    <a:noFill/>
                  </a:ln>
                  <a:solidFill>
                    <a:srgbClr val="000000"/>
                  </a:solidFill>
                  <a:effectLst/>
                  <a:uLnTx/>
                  <a:uFillTx/>
                  <a:latin typeface="+mj-lt"/>
                  <a:ea typeface="+mn-ea"/>
                  <a:cs typeface="+mn-cs"/>
                </a:rPr>
                <a:t> 6</a:t>
              </a:r>
            </a:p>
          </p:txBody>
        </p:sp>
        <p:sp>
          <p:nvSpPr>
            <p:cNvPr id="95" name="TextBox 94"/>
            <p:cNvSpPr txBox="1"/>
            <p:nvPr/>
          </p:nvSpPr>
          <p:spPr>
            <a:xfrm>
              <a:off x="2276763" y="1193216"/>
              <a:ext cx="986168" cy="25391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mj-lt"/>
                  <a:ea typeface="+mn-ea"/>
                  <a:cs typeface="+mn-cs"/>
                </a:rPr>
                <a:t>SCREENING</a:t>
              </a:r>
            </a:p>
          </p:txBody>
        </p:sp>
        <p:sp>
          <p:nvSpPr>
            <p:cNvPr id="96" name="TextBox 95"/>
            <p:cNvSpPr txBox="1"/>
            <p:nvPr/>
          </p:nvSpPr>
          <p:spPr>
            <a:xfrm>
              <a:off x="6450133" y="1246506"/>
              <a:ext cx="816250" cy="253916"/>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mj-lt"/>
                  <a:ea typeface="+mn-ea"/>
                  <a:cs typeface="+mn-cs"/>
                </a:rPr>
                <a:t>Follow-up</a:t>
              </a:r>
            </a:p>
          </p:txBody>
        </p:sp>
        <p:sp>
          <p:nvSpPr>
            <p:cNvPr id="99" name="Left Brace 98"/>
            <p:cNvSpPr/>
            <p:nvPr/>
          </p:nvSpPr>
          <p:spPr>
            <a:xfrm rot="16200000">
              <a:off x="2838487" y="1692519"/>
              <a:ext cx="117157" cy="682575"/>
            </a:xfrm>
            <a:prstGeom prst="leftBrace">
              <a:avLst>
                <a:gd name="adj1" fmla="val 53547"/>
                <a:gd name="adj2" fmla="val 50000"/>
              </a:avLst>
            </a:prstGeom>
            <a:noFill/>
            <a:ln w="127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mn-ea"/>
                <a:cs typeface="+mn-cs"/>
              </a:endParaRPr>
            </a:p>
          </p:txBody>
        </p:sp>
        <p:grpSp>
          <p:nvGrpSpPr>
            <p:cNvPr id="111" name="Group 110"/>
            <p:cNvGrpSpPr/>
            <p:nvPr/>
          </p:nvGrpSpPr>
          <p:grpSpPr>
            <a:xfrm>
              <a:off x="2492219" y="1204463"/>
              <a:ext cx="4829786" cy="703706"/>
              <a:chOff x="261964" y="1475055"/>
              <a:chExt cx="7169012" cy="703706"/>
            </a:xfrm>
          </p:grpSpPr>
          <p:cxnSp>
            <p:nvCxnSpPr>
              <p:cNvPr id="76" name="Straight Connector 75"/>
              <p:cNvCxnSpPr/>
              <p:nvPr/>
            </p:nvCxnSpPr>
            <p:spPr>
              <a:xfrm>
                <a:off x="261964" y="2005573"/>
                <a:ext cx="7169012" cy="0"/>
              </a:xfrm>
              <a:prstGeom prst="line">
                <a:avLst/>
              </a:prstGeom>
              <a:noFill/>
              <a:ln w="19050" cap="flat" cmpd="sng" algn="ctr">
                <a:solidFill>
                  <a:srgbClr val="000000"/>
                </a:solidFill>
                <a:prstDash val="solid"/>
              </a:ln>
              <a:effectLst/>
            </p:spPr>
          </p:cxnSp>
          <p:cxnSp>
            <p:nvCxnSpPr>
              <p:cNvPr id="77" name="Straight Connector 76"/>
              <p:cNvCxnSpPr/>
              <p:nvPr/>
            </p:nvCxnSpPr>
            <p:spPr>
              <a:xfrm flipV="1">
                <a:off x="277290" y="1834750"/>
                <a:ext cx="0" cy="344011"/>
              </a:xfrm>
              <a:prstGeom prst="line">
                <a:avLst/>
              </a:prstGeom>
              <a:noFill/>
              <a:ln w="19050" cap="flat" cmpd="sng" algn="ctr">
                <a:solidFill>
                  <a:srgbClr val="000000"/>
                </a:solidFill>
                <a:prstDash val="solid"/>
              </a:ln>
              <a:effectLst/>
            </p:spPr>
          </p:cxnSp>
          <p:cxnSp>
            <p:nvCxnSpPr>
              <p:cNvPr id="81" name="Straight Connector 80"/>
              <p:cNvCxnSpPr/>
              <p:nvPr/>
            </p:nvCxnSpPr>
            <p:spPr>
              <a:xfrm flipV="1">
                <a:off x="7430975" y="1834750"/>
                <a:ext cx="0" cy="344011"/>
              </a:xfrm>
              <a:prstGeom prst="line">
                <a:avLst/>
              </a:prstGeom>
              <a:noFill/>
              <a:ln w="19050" cap="flat" cmpd="sng" algn="ctr">
                <a:solidFill>
                  <a:srgbClr val="000000"/>
                </a:solidFill>
                <a:prstDash val="solid"/>
              </a:ln>
              <a:effectLst/>
            </p:spPr>
          </p:cxnSp>
          <p:sp>
            <p:nvSpPr>
              <p:cNvPr id="83" name="Flowchart: Merge 82"/>
              <p:cNvSpPr/>
              <p:nvPr/>
            </p:nvSpPr>
            <p:spPr>
              <a:xfrm>
                <a:off x="1297907" y="2007286"/>
                <a:ext cx="124508" cy="101804"/>
              </a:xfrm>
              <a:prstGeom prst="flowChartMerge">
                <a:avLst/>
              </a:prstGeom>
              <a:solidFill>
                <a:srgbClr val="646464"/>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j-lt"/>
                  <a:ea typeface="+mn-ea"/>
                  <a:cs typeface="+mn-cs"/>
                </a:endParaRPr>
              </a:p>
            </p:txBody>
          </p:sp>
          <p:sp>
            <p:nvSpPr>
              <p:cNvPr id="84" name="Flowchart: Merge 83"/>
              <p:cNvSpPr/>
              <p:nvPr/>
            </p:nvSpPr>
            <p:spPr>
              <a:xfrm>
                <a:off x="2012978" y="2008813"/>
                <a:ext cx="124508" cy="101804"/>
              </a:xfrm>
              <a:prstGeom prst="flowChartMerge">
                <a:avLst/>
              </a:prstGeom>
              <a:solidFill>
                <a:srgbClr val="646464"/>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j-lt"/>
                  <a:ea typeface="+mn-ea"/>
                  <a:cs typeface="+mn-cs"/>
                </a:endParaRPr>
              </a:p>
            </p:txBody>
          </p:sp>
          <p:sp>
            <p:nvSpPr>
              <p:cNvPr id="85" name="Flowchart: Merge 84"/>
              <p:cNvSpPr/>
              <p:nvPr/>
            </p:nvSpPr>
            <p:spPr>
              <a:xfrm>
                <a:off x="2856250" y="2005573"/>
                <a:ext cx="124508" cy="101804"/>
              </a:xfrm>
              <a:prstGeom prst="flowChartMerge">
                <a:avLst/>
              </a:prstGeom>
              <a:solidFill>
                <a:srgbClr val="646464"/>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j-lt"/>
                  <a:ea typeface="+mn-ea"/>
                  <a:cs typeface="+mn-cs"/>
                </a:endParaRPr>
              </a:p>
            </p:txBody>
          </p:sp>
          <p:sp>
            <p:nvSpPr>
              <p:cNvPr id="86" name="Flowchart: Merge 85"/>
              <p:cNvSpPr/>
              <p:nvPr/>
            </p:nvSpPr>
            <p:spPr>
              <a:xfrm>
                <a:off x="6089153" y="2007332"/>
                <a:ext cx="124508" cy="101804"/>
              </a:xfrm>
              <a:prstGeom prst="flowChartMerge">
                <a:avLst/>
              </a:prstGeom>
              <a:solidFill>
                <a:srgbClr val="646464"/>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j-lt"/>
                  <a:ea typeface="+mn-ea"/>
                  <a:cs typeface="+mn-cs"/>
                </a:endParaRPr>
              </a:p>
            </p:txBody>
          </p:sp>
          <p:sp>
            <p:nvSpPr>
              <p:cNvPr id="91" name="Rectangle: Rounded Corners 90"/>
              <p:cNvSpPr/>
              <p:nvPr/>
            </p:nvSpPr>
            <p:spPr>
              <a:xfrm>
                <a:off x="1327933" y="1475056"/>
                <a:ext cx="747299" cy="453951"/>
              </a:xfrm>
              <a:prstGeom prst="roundRect">
                <a:avLst/>
              </a:prstGeom>
              <a:solidFill>
                <a:schemeClr val="bg2">
                  <a:lumMod val="50000"/>
                </a:schemeClr>
              </a:solidFill>
              <a:ln w="9525" cap="flat" cmpd="sng" algn="ctr">
                <a:noFill/>
                <a:prstDash val="solid"/>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endParaRPr kumimoji="0" lang="en-US" sz="1100" b="1" i="0" u="none" strike="noStrike" kern="0" cap="none" spc="0" normalizeH="0" baseline="0" noProof="0" dirty="0">
                  <a:ln>
                    <a:noFill/>
                  </a:ln>
                  <a:solidFill>
                    <a:schemeClr val="bg1"/>
                  </a:solidFill>
                  <a:effectLst/>
                  <a:uLnTx/>
                  <a:uFillTx/>
                  <a:latin typeface="+mj-lt"/>
                  <a:ea typeface="+mn-ea"/>
                  <a:cs typeface="+mn-cs"/>
                </a:endParaRPr>
              </a:p>
            </p:txBody>
          </p:sp>
          <p:sp>
            <p:nvSpPr>
              <p:cNvPr id="92" name="Rectangle: Rounded Corners 91"/>
              <p:cNvSpPr/>
              <p:nvPr/>
            </p:nvSpPr>
            <p:spPr>
              <a:xfrm>
                <a:off x="2097764" y="1475055"/>
                <a:ext cx="4042996" cy="453950"/>
              </a:xfrm>
              <a:prstGeom prst="roundRect">
                <a:avLst/>
              </a:prstGeom>
              <a:solidFill>
                <a:schemeClr val="accent1"/>
              </a:solidFill>
              <a:ln w="9525" cap="flat" cmpd="sng" algn="ctr">
                <a:noFill/>
                <a:prstDash val="solid"/>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mj-lt"/>
                    <a:ea typeface="+mn-ea"/>
                    <a:cs typeface="+mn-cs"/>
                  </a:rPr>
                  <a:t>NGM282 3 mg</a:t>
                </a:r>
              </a:p>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mj-lt"/>
                    <a:ea typeface="+mn-ea"/>
                    <a:cs typeface="+mn-cs"/>
                  </a:rPr>
                  <a:t>+ rosuvastatin</a:t>
                </a:r>
              </a:p>
            </p:txBody>
          </p:sp>
          <p:sp>
            <p:nvSpPr>
              <p:cNvPr id="104" name="Flowchart: Merge 16"/>
              <p:cNvSpPr/>
              <p:nvPr/>
            </p:nvSpPr>
            <p:spPr>
              <a:xfrm>
                <a:off x="4411138" y="2007332"/>
                <a:ext cx="124508" cy="101804"/>
              </a:xfrm>
              <a:prstGeom prst="flowChartMerge">
                <a:avLst/>
              </a:prstGeom>
              <a:solidFill>
                <a:srgbClr val="646464"/>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j-lt"/>
                  <a:ea typeface="+mn-ea"/>
                  <a:cs typeface="+mn-cs"/>
                </a:endParaRPr>
              </a:p>
            </p:txBody>
          </p:sp>
          <p:sp>
            <p:nvSpPr>
              <p:cNvPr id="105" name="Flowchart: Merge 16"/>
              <p:cNvSpPr/>
              <p:nvPr/>
            </p:nvSpPr>
            <p:spPr>
              <a:xfrm>
                <a:off x="3644317" y="2007332"/>
                <a:ext cx="124508" cy="101804"/>
              </a:xfrm>
              <a:prstGeom prst="flowChartMerge">
                <a:avLst/>
              </a:prstGeom>
              <a:solidFill>
                <a:srgbClr val="646464"/>
              </a:solid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mj-lt"/>
                  <a:ea typeface="+mn-ea"/>
                  <a:cs typeface="+mn-cs"/>
                </a:endParaRPr>
              </a:p>
            </p:txBody>
          </p:sp>
        </p:grpSp>
        <p:sp>
          <p:nvSpPr>
            <p:cNvPr id="112" name="Rectangle 111"/>
            <p:cNvSpPr/>
            <p:nvPr/>
          </p:nvSpPr>
          <p:spPr>
            <a:xfrm>
              <a:off x="3119207" y="1164878"/>
              <a:ext cx="686459" cy="364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j-lt"/>
                  <a:ea typeface="+mn-ea"/>
                  <a:cs typeface="Calibri" panose="020F0502020204030204" pitchFamily="34" charset="0"/>
                </a:rPr>
                <a:t>NGM282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mj-lt"/>
                  <a:ea typeface="+mn-ea"/>
                  <a:cs typeface="Calibri" panose="020F0502020204030204" pitchFamily="34" charset="0"/>
                </a:rPr>
                <a:t>3 mg</a:t>
              </a:r>
            </a:p>
          </p:txBody>
        </p:sp>
      </p:grpSp>
      <p:sp>
        <p:nvSpPr>
          <p:cNvPr id="122" name="TextBox 121"/>
          <p:cNvSpPr txBox="1"/>
          <p:nvPr/>
        </p:nvSpPr>
        <p:spPr>
          <a:xfrm>
            <a:off x="306686" y="2538024"/>
            <a:ext cx="3317371" cy="276999"/>
          </a:xfrm>
          <a:prstGeom prst="rect">
            <a:avLst/>
          </a:prstGeom>
          <a:noFill/>
        </p:spPr>
        <p:txBody>
          <a:bodyPr wrap="square" rtlCol="0">
            <a:spAutoFit/>
          </a:bodyPr>
          <a:lstStyle/>
          <a:p>
            <a:pPr algn="ctr">
              <a:defRPr/>
            </a:pPr>
            <a:r>
              <a:rPr kumimoji="0" lang="en-US" sz="1200" b="1" i="0" strike="noStrike" kern="1200" cap="none" spc="0" normalizeH="0" baseline="0" noProof="0" dirty="0">
                <a:ln>
                  <a:noFill/>
                </a:ln>
                <a:effectLst/>
                <a:uLnTx/>
                <a:uFillTx/>
                <a:latin typeface="+mj-lt"/>
                <a:cs typeface="Calibri" panose="020F0502020204030204" pitchFamily="34" charset="0"/>
              </a:rPr>
              <a:t>Change in absolute LFC at Week 12 </a:t>
            </a:r>
            <a:r>
              <a:rPr lang="en-US" sz="1200" b="1" dirty="0">
                <a:solidFill>
                  <a:prstClr val="black"/>
                </a:solidFill>
                <a:latin typeface="+mj-lt"/>
                <a:cs typeface="Calibri" panose="020F0502020204030204" pitchFamily="34" charset="0"/>
              </a:rPr>
              <a:t>(n=19)</a:t>
            </a:r>
          </a:p>
        </p:txBody>
      </p:sp>
      <p:sp>
        <p:nvSpPr>
          <p:cNvPr id="124" name="TextBox 123"/>
          <p:cNvSpPr txBox="1"/>
          <p:nvPr/>
        </p:nvSpPr>
        <p:spPr>
          <a:xfrm>
            <a:off x="4490589" y="2538024"/>
            <a:ext cx="3609793" cy="276999"/>
          </a:xfrm>
          <a:prstGeom prst="rect">
            <a:avLst/>
          </a:prstGeom>
          <a:noFill/>
        </p:spPr>
        <p:txBody>
          <a:bodyPr wrap="square" rtlCol="0">
            <a:spAutoFit/>
          </a:bodyPr>
          <a:lstStyle/>
          <a:p>
            <a:pPr lvl="0" algn="ctr">
              <a:defRPr/>
            </a:pPr>
            <a:r>
              <a:rPr kumimoji="0" lang="en-US" sz="1200" b="1" i="0" strike="noStrike" kern="1200" cap="none" spc="0" normalizeH="0" baseline="0" noProof="0" dirty="0">
                <a:ln>
                  <a:noFill/>
                </a:ln>
                <a:effectLst/>
                <a:uLnTx/>
                <a:uFillTx/>
                <a:latin typeface="+mj-lt"/>
                <a:ea typeface="+mn-ea"/>
                <a:cs typeface="Calibri" panose="020F0502020204030204" pitchFamily="34" charset="0"/>
              </a:rPr>
              <a:t>12-week histology </a:t>
            </a:r>
            <a:r>
              <a:rPr lang="en-US" sz="1200" b="1" dirty="0">
                <a:latin typeface="+mj-lt"/>
                <a:cs typeface="Calibri" panose="020F0502020204030204" pitchFamily="34" charset="0"/>
              </a:rPr>
              <a:t>endpoints (n=19)</a:t>
            </a:r>
            <a:endParaRPr kumimoji="0" lang="en-US" sz="1200" b="1" i="0" strike="noStrike" kern="1200" cap="none" spc="0" normalizeH="0" baseline="0" noProof="0" dirty="0">
              <a:ln>
                <a:noFill/>
              </a:ln>
              <a:effectLst/>
              <a:uLnTx/>
              <a:uFillTx/>
              <a:latin typeface="+mj-lt"/>
              <a:ea typeface="+mn-ea"/>
              <a:cs typeface="Calibri" panose="020F0502020204030204" pitchFamily="34" charset="0"/>
            </a:endParaRPr>
          </a:p>
        </p:txBody>
      </p:sp>
      <p:sp>
        <p:nvSpPr>
          <p:cNvPr id="125" name="Content Placeholder 2"/>
          <p:cNvSpPr txBox="1">
            <a:spLocks/>
          </p:cNvSpPr>
          <p:nvPr/>
        </p:nvSpPr>
        <p:spPr>
          <a:xfrm>
            <a:off x="3805665" y="4440555"/>
            <a:ext cx="5166167" cy="1723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69863" marR="0" lvl="0" indent="-169863" algn="l" defTabSz="914400" rtl="0" eaLnBrk="1" fontAlgn="auto" latinLnBrk="0" hangingPunct="1">
              <a:lnSpc>
                <a:spcPct val="100000"/>
              </a:lnSpc>
              <a:spcBef>
                <a:spcPts val="0"/>
              </a:spcBef>
              <a:spcAft>
                <a:spcPts val="100"/>
              </a:spcAft>
              <a:buClr>
                <a:srgbClr val="004B87"/>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68% patients (n=13) were early histological responders</a:t>
            </a:r>
            <a:r>
              <a:rPr lang="en-US" sz="1200" b="1" baseline="30000" dirty="0">
                <a:solidFill>
                  <a:schemeClr val="tx2"/>
                </a:solidFill>
                <a:latin typeface="+mj-lt"/>
                <a:cs typeface="Calibri" panose="020F0502020204030204" pitchFamily="34" charset="0"/>
              </a:rPr>
              <a:t>†</a:t>
            </a:r>
            <a:endParaRPr kumimoji="0" lang="en-US" sz="1200" b="1"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p>
            <a:pPr marL="169863" marR="0" lvl="0" indent="-169863" algn="l" defTabSz="914400" rtl="0" eaLnBrk="1" fontAlgn="auto" latinLnBrk="0" hangingPunct="1">
              <a:lnSpc>
                <a:spcPct val="100000"/>
              </a:lnSpc>
              <a:spcBef>
                <a:spcPts val="0"/>
              </a:spcBef>
              <a:spcAft>
                <a:spcPts val="100"/>
              </a:spcAft>
              <a:buClr>
                <a:srgbClr val="004B87"/>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42% patients improved fibrosis ≥1 stage (3 patients F3</a:t>
            </a:r>
            <a:r>
              <a:rPr lang="en-US" sz="1200" b="1" dirty="0">
                <a:solidFill>
                  <a:schemeClr val="tx2"/>
                </a:solidFill>
                <a:latin typeface="+mj-lt"/>
                <a:cs typeface="Calibri" panose="020F0502020204030204" pitchFamily="34" charset="0"/>
                <a:sym typeface="Wingdings" panose="05000000000000000000" pitchFamily="2" charset="2"/>
              </a:rPr>
              <a:t></a:t>
            </a:r>
            <a:r>
              <a:rPr kumimoji="0" lang="en-US" sz="1200" b="1" i="0" u="none" strike="noStrike" kern="1200" cap="none" spc="0" normalizeH="0" baseline="0" noProof="0" dirty="0">
                <a:ln>
                  <a:noFill/>
                </a:ln>
                <a:solidFill>
                  <a:schemeClr val="tx2"/>
                </a:solidFill>
                <a:effectLst/>
                <a:uLnTx/>
                <a:uFillTx/>
                <a:latin typeface="+mj-lt"/>
                <a:ea typeface="+mn-ea"/>
                <a:cs typeface="Calibri" panose="020F0502020204030204" pitchFamily="34" charset="0"/>
              </a:rPr>
              <a:t>F1)</a:t>
            </a:r>
          </a:p>
          <a:p>
            <a:pPr marL="169863" marR="0" lvl="0" indent="-169863" algn="l" defTabSz="914400" rtl="0" eaLnBrk="1" fontAlgn="auto" latinLnBrk="0" hangingPunct="1">
              <a:lnSpc>
                <a:spcPct val="100000"/>
              </a:lnSpc>
              <a:spcBef>
                <a:spcPts val="0"/>
              </a:spcBef>
              <a:spcAft>
                <a:spcPts val="100"/>
              </a:spcAft>
              <a:buClr>
                <a:srgbClr val="004B87"/>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Elevations in LDL-C managed by rosuvastatin back to baseline or below target of 100 mg/dl</a:t>
            </a:r>
          </a:p>
          <a:p>
            <a:pPr marL="169863" lvl="0" indent="-169863">
              <a:spcBef>
                <a:spcPts val="0"/>
              </a:spcBef>
              <a:spcAft>
                <a:spcPts val="100"/>
              </a:spcAft>
              <a:buClr>
                <a:srgbClr val="004B87"/>
              </a:buClr>
              <a:defRPr/>
            </a:pPr>
            <a:r>
              <a:rPr lang="en-US" sz="1200" b="1" dirty="0">
                <a:solidFill>
                  <a:schemeClr val="tx2"/>
                </a:solidFill>
                <a:cs typeface="Calibri" panose="020F0502020204030204" pitchFamily="34" charset="0"/>
              </a:rPr>
              <a:t>Safety and tolerability </a:t>
            </a:r>
            <a:r>
              <a:rPr lang="en-US" sz="1200" dirty="0">
                <a:solidFill>
                  <a:prstClr val="black"/>
                </a:solidFill>
                <a:cs typeface="Calibri" panose="020F0502020204030204" pitchFamily="34" charset="0"/>
              </a:rPr>
              <a:t>f</a:t>
            </a:r>
            <a:r>
              <a:rPr kumimoji="0" lang="en-US" sz="1200" b="0" i="0" u="none" strike="noStrike" kern="1200" cap="none" spc="0" normalizeH="0" baseline="0" noProof="0" dirty="0" err="1">
                <a:ln>
                  <a:noFill/>
                </a:ln>
                <a:solidFill>
                  <a:prstClr val="black"/>
                </a:solidFill>
                <a:effectLst/>
                <a:uLnTx/>
                <a:uFillTx/>
                <a:latin typeface="+mj-lt"/>
                <a:ea typeface="+mn-ea"/>
                <a:cs typeface="Calibri" panose="020F0502020204030204" pitchFamily="34" charset="0"/>
              </a:rPr>
              <a:t>avourable</a:t>
            </a:r>
            <a:r>
              <a:rPr kumimoji="0" lang="en-US" sz="1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 most common AEs were mild loose/frequent stools and injection site reactions</a:t>
            </a:r>
          </a:p>
          <a:p>
            <a:pPr marL="0" lvl="0" indent="0">
              <a:spcBef>
                <a:spcPts val="0"/>
              </a:spcBef>
              <a:spcAft>
                <a:spcPts val="100"/>
              </a:spcAft>
              <a:buClr>
                <a:srgbClr val="004B87"/>
              </a:buClr>
              <a:buNone/>
              <a:defRPr/>
            </a:pPr>
            <a:endParaRPr kumimoji="0" lang="en-US" sz="12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2" name="TextBox 1"/>
          <p:cNvSpPr txBox="1"/>
          <p:nvPr/>
        </p:nvSpPr>
        <p:spPr>
          <a:xfrm>
            <a:off x="2090693" y="3055451"/>
            <a:ext cx="579238" cy="184666"/>
          </a:xfrm>
          <a:prstGeom prst="rect">
            <a:avLst/>
          </a:prstGeom>
          <a:noFill/>
          <a:ln>
            <a:solidFill>
              <a:schemeClr val="tx2"/>
            </a:solid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mj-lt"/>
                <a:ea typeface="+mn-ea"/>
                <a:cs typeface="+mn-cs"/>
              </a:rPr>
              <a:t>–11.2%</a:t>
            </a:r>
          </a:p>
        </p:txBody>
      </p:sp>
      <p:sp>
        <p:nvSpPr>
          <p:cNvPr id="128" name="Text Placeholder 2"/>
          <p:cNvSpPr>
            <a:spLocks noGrp="1"/>
          </p:cNvSpPr>
          <p:nvPr/>
        </p:nvSpPr>
        <p:spPr bwMode="auto">
          <a:xfrm>
            <a:off x="5387756" y="4322952"/>
            <a:ext cx="1225320" cy="198438"/>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sym typeface="Calibri" panose="020F0502020204030204" pitchFamily="34" charset="0"/>
            </a:endParaRPr>
          </a:p>
        </p:txBody>
      </p:sp>
      <p:sp>
        <p:nvSpPr>
          <p:cNvPr id="131" name="Text Placeholder 2"/>
          <p:cNvSpPr>
            <a:spLocks noGrp="1"/>
          </p:cNvSpPr>
          <p:nvPr/>
        </p:nvSpPr>
        <p:spPr bwMode="auto">
          <a:xfrm>
            <a:off x="7190973" y="4322952"/>
            <a:ext cx="699576" cy="198438"/>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sym typeface="Calibri" panose="020F0502020204030204" pitchFamily="34" charset="0"/>
            </a:endParaRPr>
          </a:p>
        </p:txBody>
      </p:sp>
      <p:sp>
        <p:nvSpPr>
          <p:cNvPr id="133" name="Text Placeholder 2"/>
          <p:cNvSpPr>
            <a:spLocks noGrp="1"/>
          </p:cNvSpPr>
          <p:nvPr/>
        </p:nvSpPr>
        <p:spPr bwMode="auto">
          <a:xfrm>
            <a:off x="6329021" y="4322952"/>
            <a:ext cx="966688" cy="198438"/>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sym typeface="Calibri" panose="020F0502020204030204" pitchFamily="34" charset="0"/>
            </a:endParaRPr>
          </a:p>
        </p:txBody>
      </p:sp>
      <p:sp>
        <p:nvSpPr>
          <p:cNvPr id="135" name="Text Placeholder 2"/>
          <p:cNvSpPr>
            <a:spLocks noGrp="1"/>
          </p:cNvSpPr>
          <p:nvPr/>
        </p:nvSpPr>
        <p:spPr bwMode="auto">
          <a:xfrm>
            <a:off x="4771958" y="4322952"/>
            <a:ext cx="818293" cy="198438"/>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j-lt"/>
              <a:ea typeface="+mn-ea"/>
              <a:cs typeface="Calibri" panose="020F0502020204030204" pitchFamily="34" charset="0"/>
              <a:sym typeface="Calibri" panose="020F0502020204030204" pitchFamily="34" charset="0"/>
            </a:endParaRPr>
          </a:p>
        </p:txBody>
      </p:sp>
      <p:sp>
        <p:nvSpPr>
          <p:cNvPr id="11" name="Rectangle 10"/>
          <p:cNvSpPr/>
          <p:nvPr/>
        </p:nvSpPr>
        <p:spPr>
          <a:xfrm>
            <a:off x="3818007" y="3996741"/>
            <a:ext cx="163240" cy="219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mj-lt"/>
              <a:ea typeface="+mn-ea"/>
              <a:cs typeface="+mn-cs"/>
            </a:endParaRPr>
          </a:p>
        </p:txBody>
      </p:sp>
      <p:sp>
        <p:nvSpPr>
          <p:cNvPr id="9" name="Rectangle 8">
            <a:extLst>
              <a:ext uri="{FF2B5EF4-FFF2-40B4-BE49-F238E27FC236}">
                <a16:creationId xmlns:a16="http://schemas.microsoft.com/office/drawing/2014/main" id="{C327C6AD-62AB-44F2-BA28-652949218572}"/>
              </a:ext>
            </a:extLst>
          </p:cNvPr>
          <p:cNvSpPr/>
          <p:nvPr/>
        </p:nvSpPr>
        <p:spPr>
          <a:xfrm>
            <a:off x="257011" y="4440555"/>
            <a:ext cx="3431483" cy="1225977"/>
          </a:xfrm>
          <a:prstGeom prst="rect">
            <a:avLst/>
          </a:prstGeom>
        </p:spPr>
        <p:txBody>
          <a:bodyPr wrap="square">
            <a:spAutoFit/>
          </a:bodyPr>
          <a:lstStyle/>
          <a:p>
            <a:pPr marL="171450" indent="-171450">
              <a:spcBef>
                <a:spcPts val="0"/>
              </a:spcBef>
              <a:spcAft>
                <a:spcPts val="100"/>
              </a:spcAft>
              <a:buFont typeface="Arial" panose="020B0604020202020204" pitchFamily="34" charset="0"/>
              <a:buChar char="•"/>
            </a:pPr>
            <a:r>
              <a:rPr lang="en-US" sz="1200" b="1" dirty="0">
                <a:solidFill>
                  <a:schemeClr val="tx2"/>
                </a:solidFill>
                <a:latin typeface="+mj-lt"/>
                <a:cs typeface="Calibri" panose="020F0502020204030204" pitchFamily="34" charset="0"/>
              </a:rPr>
              <a:t>Primary endpoint: </a:t>
            </a:r>
            <a:r>
              <a:rPr lang="en-US" sz="1200" dirty="0">
                <a:latin typeface="+mj-lt"/>
                <a:cs typeface="Calibri" panose="020F0502020204030204" pitchFamily="34" charset="0"/>
              </a:rPr>
              <a:t>100% patients had decrease in absolute LFC ≥5% </a:t>
            </a:r>
          </a:p>
          <a:p>
            <a:pPr marL="171450" indent="-171450">
              <a:spcBef>
                <a:spcPts val="0"/>
              </a:spcBef>
              <a:spcAft>
                <a:spcPts val="100"/>
              </a:spcAft>
              <a:buFont typeface="Arial" panose="020B0604020202020204" pitchFamily="34" charset="0"/>
              <a:buChar char="•"/>
            </a:pPr>
            <a:r>
              <a:rPr lang="en-US" sz="1200" b="1" dirty="0">
                <a:solidFill>
                  <a:schemeClr val="tx2"/>
                </a:solidFill>
                <a:latin typeface="+mj-lt"/>
                <a:cs typeface="Calibri" panose="020F0502020204030204" pitchFamily="34" charset="0"/>
              </a:rPr>
              <a:t>Mean decrease in relative LFC was 67%; </a:t>
            </a:r>
            <a:br>
              <a:rPr lang="en-US" sz="1200" b="1" dirty="0">
                <a:solidFill>
                  <a:schemeClr val="tx2"/>
                </a:solidFill>
                <a:latin typeface="+mj-lt"/>
                <a:cs typeface="Calibri" panose="020F0502020204030204" pitchFamily="34" charset="0"/>
              </a:rPr>
            </a:br>
            <a:r>
              <a:rPr lang="en-US" sz="1200" dirty="0">
                <a:latin typeface="+mj-lt"/>
                <a:cs typeface="Calibri" panose="020F0502020204030204" pitchFamily="34" charset="0"/>
              </a:rPr>
              <a:t>100% patients had relative LFC ≥30%</a:t>
            </a:r>
          </a:p>
          <a:p>
            <a:pPr marL="171450" indent="-171450">
              <a:spcBef>
                <a:spcPts val="0"/>
              </a:spcBef>
              <a:spcAft>
                <a:spcPts val="100"/>
              </a:spcAft>
              <a:buFont typeface="Arial" panose="020B0604020202020204" pitchFamily="34" charset="0"/>
              <a:buChar char="•"/>
            </a:pPr>
            <a:r>
              <a:rPr lang="en-US" sz="1200" dirty="0">
                <a:latin typeface="+mj-lt"/>
                <a:cs typeface="Calibri" panose="020F0502020204030204" pitchFamily="34" charset="0"/>
              </a:rPr>
              <a:t>Rapid and significant reductions in: (C4), ALT and AST, fibrosis markers (PRO-C3), and LIF</a:t>
            </a:r>
          </a:p>
        </p:txBody>
      </p:sp>
      <p:sp>
        <p:nvSpPr>
          <p:cNvPr id="4" name="TextBox 3">
            <a:extLst>
              <a:ext uri="{FF2B5EF4-FFF2-40B4-BE49-F238E27FC236}">
                <a16:creationId xmlns:a16="http://schemas.microsoft.com/office/drawing/2014/main" id="{E8BA7C8A-1492-4251-955A-2E95336D9CF5}"/>
              </a:ext>
            </a:extLst>
          </p:cNvPr>
          <p:cNvSpPr txBox="1"/>
          <p:nvPr/>
        </p:nvSpPr>
        <p:spPr>
          <a:xfrm rot="16200000">
            <a:off x="-263999" y="3291788"/>
            <a:ext cx="1451296" cy="461665"/>
          </a:xfrm>
          <a:prstGeom prst="rect">
            <a:avLst/>
          </a:prstGeom>
          <a:noFill/>
        </p:spPr>
        <p:txBody>
          <a:bodyPr wrap="square" rtlCol="0">
            <a:spAutoFit/>
          </a:bodyPr>
          <a:lstStyle/>
          <a:p>
            <a:pPr algn="ctr"/>
            <a:r>
              <a:rPr lang="en-US" sz="1200" dirty="0">
                <a:latin typeface="+mj-lt"/>
              </a:rPr>
              <a:t>Change in absolute LFC (%)</a:t>
            </a:r>
          </a:p>
        </p:txBody>
      </p:sp>
      <p:sp>
        <p:nvSpPr>
          <p:cNvPr id="6" name="Rectangle 5">
            <a:extLst>
              <a:ext uri="{FF2B5EF4-FFF2-40B4-BE49-F238E27FC236}">
                <a16:creationId xmlns:a16="http://schemas.microsoft.com/office/drawing/2014/main" id="{A879E6CC-2ABF-409C-ABD0-C318BE32656B}"/>
              </a:ext>
            </a:extLst>
          </p:cNvPr>
          <p:cNvSpPr/>
          <p:nvPr/>
        </p:nvSpPr>
        <p:spPr>
          <a:xfrm>
            <a:off x="493988" y="1324963"/>
            <a:ext cx="1416608" cy="646331"/>
          </a:xfrm>
          <a:prstGeom prst="rect">
            <a:avLst/>
          </a:prstGeom>
          <a:ln>
            <a:solidFill>
              <a:schemeClr val="tx2"/>
            </a:solidFill>
          </a:ln>
        </p:spPr>
        <p:txBody>
          <a:bodyPr wrap="square">
            <a:spAutoFit/>
          </a:bodyPr>
          <a:lstStyle/>
          <a:p>
            <a:pPr lvl="0" algn="ctr">
              <a:spcAft>
                <a:spcPts val="200"/>
              </a:spcAft>
              <a:buClr>
                <a:srgbClr val="004B87"/>
              </a:buClr>
              <a:defRPr/>
            </a:pPr>
            <a:r>
              <a:rPr lang="en-US" sz="1200" dirty="0">
                <a:solidFill>
                  <a:prstClr val="black"/>
                </a:solidFill>
                <a:cs typeface="Calibri" panose="020F0502020204030204" pitchFamily="34" charset="0"/>
              </a:rPr>
              <a:t>n=22 biopsy-confirmed NASH* patients </a:t>
            </a:r>
          </a:p>
        </p:txBody>
      </p:sp>
      <p:cxnSp>
        <p:nvCxnSpPr>
          <p:cNvPr id="14" name="Straight Arrow Connector 13">
            <a:extLst>
              <a:ext uri="{FF2B5EF4-FFF2-40B4-BE49-F238E27FC236}">
                <a16:creationId xmlns:a16="http://schemas.microsoft.com/office/drawing/2014/main" id="{3BE2CF74-DEE7-4B9C-B6B4-9B7A8A54E003}"/>
              </a:ext>
            </a:extLst>
          </p:cNvPr>
          <p:cNvCxnSpPr/>
          <p:nvPr/>
        </p:nvCxnSpPr>
        <p:spPr>
          <a:xfrm>
            <a:off x="2411760" y="3309526"/>
            <a:ext cx="0" cy="536574"/>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AA73FC2-17D8-424C-AC8C-EDC102E09CC4}"/>
              </a:ext>
            </a:extLst>
          </p:cNvPr>
          <p:cNvCxnSpPr/>
          <p:nvPr/>
        </p:nvCxnSpPr>
        <p:spPr>
          <a:xfrm>
            <a:off x="1474069" y="3296402"/>
            <a:ext cx="93610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94" name="Content Placeholder 6">
            <a:extLst>
              <a:ext uri="{FF2B5EF4-FFF2-40B4-BE49-F238E27FC236}">
                <a16:creationId xmlns:a16="http://schemas.microsoft.com/office/drawing/2014/main" id="{6AC75254-8140-4C8F-8C8B-E07E0451C10A}"/>
              </a:ext>
            </a:extLst>
          </p:cNvPr>
          <p:cNvGraphicFramePr>
            <a:graphicFrameLocks/>
          </p:cNvGraphicFramePr>
          <p:nvPr>
            <p:extLst>
              <p:ext uri="{D42A27DB-BD31-4B8C-83A1-F6EECF244321}">
                <p14:modId xmlns:p14="http://schemas.microsoft.com/office/powerpoint/2010/main" val="1742402841"/>
              </p:ext>
            </p:extLst>
          </p:nvPr>
        </p:nvGraphicFramePr>
        <p:xfrm>
          <a:off x="3624057" y="2756218"/>
          <a:ext cx="4748377" cy="1599908"/>
        </p:xfrm>
        <a:graphic>
          <a:graphicData uri="http://schemas.openxmlformats.org/drawingml/2006/chart">
            <c:chart xmlns:c="http://schemas.openxmlformats.org/drawingml/2006/chart" xmlns:r="http://schemas.openxmlformats.org/officeDocument/2006/relationships" r:id="rId9"/>
          </a:graphicData>
        </a:graphic>
      </p:graphicFrame>
      <p:sp>
        <p:nvSpPr>
          <p:cNvPr id="107" name="TextBox 106">
            <a:extLst>
              <a:ext uri="{FF2B5EF4-FFF2-40B4-BE49-F238E27FC236}">
                <a16:creationId xmlns:a16="http://schemas.microsoft.com/office/drawing/2014/main" id="{C789A1EB-70B5-40DA-B590-1B851AB1C3FC}"/>
              </a:ext>
            </a:extLst>
          </p:cNvPr>
          <p:cNvSpPr txBox="1"/>
          <p:nvPr/>
        </p:nvSpPr>
        <p:spPr>
          <a:xfrm rot="16200000">
            <a:off x="3193685" y="3242797"/>
            <a:ext cx="1451296" cy="461665"/>
          </a:xfrm>
          <a:prstGeom prst="rect">
            <a:avLst/>
          </a:prstGeom>
          <a:noFill/>
        </p:spPr>
        <p:txBody>
          <a:bodyPr wrap="square" rtlCol="0">
            <a:spAutoFit/>
          </a:bodyPr>
          <a:lstStyle/>
          <a:p>
            <a:pPr algn="ctr"/>
            <a:r>
              <a:rPr lang="en-US" sz="1200" dirty="0">
                <a:latin typeface="+mj-lt"/>
              </a:rPr>
              <a:t>Change in absolute LFC (%)</a:t>
            </a:r>
          </a:p>
        </p:txBody>
      </p:sp>
      <p:sp>
        <p:nvSpPr>
          <p:cNvPr id="113" name="TextBox 112">
            <a:extLst>
              <a:ext uri="{FF2B5EF4-FFF2-40B4-BE49-F238E27FC236}">
                <a16:creationId xmlns:a16="http://schemas.microsoft.com/office/drawing/2014/main" id="{29B59A6C-9E81-4471-8DC6-417067E84175}"/>
              </a:ext>
            </a:extLst>
          </p:cNvPr>
          <p:cNvSpPr txBox="1"/>
          <p:nvPr/>
        </p:nvSpPr>
        <p:spPr>
          <a:xfrm>
            <a:off x="8225968" y="3090027"/>
            <a:ext cx="885906" cy="730969"/>
          </a:xfrm>
          <a:prstGeom prst="rect">
            <a:avLst/>
          </a:prstGeom>
          <a:noFill/>
        </p:spPr>
        <p:txBody>
          <a:bodyPr wrap="square" rtlCol="0">
            <a:spAutoFit/>
          </a:bodyPr>
          <a:lstStyle/>
          <a:p>
            <a:pPr>
              <a:spcBef>
                <a:spcPts val="600"/>
              </a:spcBef>
            </a:pPr>
            <a:r>
              <a:rPr lang="en-US" sz="1050" dirty="0"/>
              <a:t>Improved</a:t>
            </a:r>
          </a:p>
          <a:p>
            <a:pPr>
              <a:spcBef>
                <a:spcPts val="600"/>
              </a:spcBef>
            </a:pPr>
            <a:r>
              <a:rPr lang="en-US" sz="1050" dirty="0"/>
              <a:t>No change</a:t>
            </a:r>
          </a:p>
          <a:p>
            <a:pPr>
              <a:spcBef>
                <a:spcPts val="600"/>
              </a:spcBef>
            </a:pPr>
            <a:r>
              <a:rPr lang="en-US" sz="1050" dirty="0"/>
              <a:t>Worsened</a:t>
            </a:r>
          </a:p>
        </p:txBody>
      </p:sp>
      <p:sp>
        <p:nvSpPr>
          <p:cNvPr id="114" name="Rectangle 113">
            <a:extLst>
              <a:ext uri="{FF2B5EF4-FFF2-40B4-BE49-F238E27FC236}">
                <a16:creationId xmlns:a16="http://schemas.microsoft.com/office/drawing/2014/main" id="{62E9D1DA-7C1D-4909-87E1-DA7567B27722}"/>
              </a:ext>
            </a:extLst>
          </p:cNvPr>
          <p:cNvSpPr/>
          <p:nvPr/>
        </p:nvSpPr>
        <p:spPr>
          <a:xfrm>
            <a:off x="8142428" y="3147784"/>
            <a:ext cx="128529" cy="128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1F00C4-A2FD-40E2-8484-519359778FE7}"/>
              </a:ext>
            </a:extLst>
          </p:cNvPr>
          <p:cNvSpPr/>
          <p:nvPr/>
        </p:nvSpPr>
        <p:spPr>
          <a:xfrm>
            <a:off x="8142428" y="3373203"/>
            <a:ext cx="128529" cy="128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A0A65E3-87A5-495A-88EE-7619C34F5288}"/>
              </a:ext>
            </a:extLst>
          </p:cNvPr>
          <p:cNvSpPr/>
          <p:nvPr/>
        </p:nvSpPr>
        <p:spPr>
          <a:xfrm>
            <a:off x="8142428" y="3629495"/>
            <a:ext cx="128529" cy="1285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C42EB0-FEFD-4EC2-A5F8-1886768B5697}"/>
              </a:ext>
            </a:extLst>
          </p:cNvPr>
          <p:cNvSpPr/>
          <p:nvPr/>
        </p:nvSpPr>
        <p:spPr>
          <a:xfrm>
            <a:off x="282802" y="5636610"/>
            <a:ext cx="7343550" cy="677108"/>
          </a:xfrm>
          <a:prstGeom prst="rect">
            <a:avLst/>
          </a:prstGeom>
        </p:spPr>
        <p:txBody>
          <a:bodyPr wrap="square">
            <a:spAutoFit/>
          </a:bodyPr>
          <a:lstStyle/>
          <a:p>
            <a:pPr lvl="0">
              <a:spcBef>
                <a:spcPts val="600"/>
              </a:spcBef>
              <a:buClr>
                <a:srgbClr val="004B87"/>
              </a:buClr>
              <a:defRPr/>
            </a:pPr>
            <a:r>
              <a:rPr lang="en-US" sz="1400" b="1" dirty="0">
                <a:solidFill>
                  <a:prstClr val="black"/>
                </a:solidFill>
                <a:cs typeface="Calibri" panose="020F0502020204030204" pitchFamily="34" charset="0"/>
              </a:rPr>
              <a:t>Conclusions</a:t>
            </a:r>
          </a:p>
          <a:p>
            <a:pPr marL="180975" lvl="0" indent="-180975">
              <a:spcAft>
                <a:spcPts val="100"/>
              </a:spcAft>
              <a:buClr>
                <a:srgbClr val="004B87"/>
              </a:buClr>
              <a:buFont typeface="Arial" panose="020B0604020202020204" pitchFamily="34" charset="0"/>
              <a:buChar char="•"/>
              <a:defRPr/>
            </a:pPr>
            <a:r>
              <a:rPr lang="en-US" sz="1200" dirty="0">
                <a:solidFill>
                  <a:prstClr val="black"/>
                </a:solidFill>
                <a:cs typeface="Calibri" panose="020F0502020204030204" pitchFamily="34" charset="0"/>
              </a:rPr>
              <a:t>Unprecedented improvements in </a:t>
            </a:r>
            <a:r>
              <a:rPr lang="en-GB" sz="1200" dirty="0"/>
              <a:t>fibrosis and NASH-related histology, with earlier decreases in hepatic steatosis, liver transaminases and fibrosis markers </a:t>
            </a:r>
            <a:endParaRPr lang="en-US" sz="1200" dirty="0">
              <a:solidFill>
                <a:prstClr val="black"/>
              </a:solidFill>
              <a:cs typeface="Calibri" panose="020F0502020204030204" pitchFamily="34" charset="0"/>
            </a:endParaRPr>
          </a:p>
        </p:txBody>
      </p:sp>
    </p:spTree>
    <p:extLst>
      <p:ext uri="{BB962C8B-B14F-4D97-AF65-F5344CB8AC3E}">
        <p14:creationId xmlns:p14="http://schemas.microsoft.com/office/powerpoint/2010/main" val="2114222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830bc4f-1568-49c0-9832-80503b1f4de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6xv_BfNRHSwVuUZZBAcsw"/>
</p:tagLst>
</file>

<file path=ppt/theme/theme1.xml><?xml version="1.0" encoding="utf-8"?>
<a:theme xmlns:a="http://schemas.openxmlformats.org/drawingml/2006/main" name="blank">
  <a:themeElements>
    <a:clrScheme name="Custom 8">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LNY 2018">
    <a:dk1>
      <a:srgbClr val="002060"/>
    </a:dk1>
    <a:lt1>
      <a:sysClr val="window" lastClr="FFFFFF"/>
    </a:lt1>
    <a:dk2>
      <a:srgbClr val="404040"/>
    </a:dk2>
    <a:lt2>
      <a:srgbClr val="D8DAD9"/>
    </a:lt2>
    <a:accent1>
      <a:srgbClr val="0099DC"/>
    </a:accent1>
    <a:accent2>
      <a:srgbClr val="AF1F65"/>
    </a:accent2>
    <a:accent3>
      <a:srgbClr val="682666"/>
    </a:accent3>
    <a:accent4>
      <a:srgbClr val="00BED4"/>
    </a:accent4>
    <a:accent5>
      <a:srgbClr val="3DD5AE"/>
    </a:accent5>
    <a:accent6>
      <a:srgbClr val="EDAA00"/>
    </a:accent6>
    <a:hlink>
      <a:srgbClr val="00206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44">
    <a:dk1>
      <a:sysClr val="windowText" lastClr="000000"/>
    </a:dk1>
    <a:lt1>
      <a:srgbClr val="FFFFFF"/>
    </a:lt1>
    <a:dk2>
      <a:srgbClr val="004B87"/>
    </a:dk2>
    <a:lt2>
      <a:srgbClr val="FFFFFF"/>
    </a:lt2>
    <a:accent1>
      <a:srgbClr val="EB6018"/>
    </a:accent1>
    <a:accent2>
      <a:srgbClr val="F5AF8B"/>
    </a:accent2>
    <a:accent3>
      <a:srgbClr val="253746"/>
    </a:accent3>
    <a:accent4>
      <a:srgbClr val="976CA4"/>
    </a:accent4>
    <a:accent5>
      <a:srgbClr val="25AD4F"/>
    </a:accent5>
    <a:accent6>
      <a:srgbClr val="FFA015"/>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403D2-14CA-4A53-A7B3-5F56C39BB05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b4f0aa6-f811-4d6e-9450-92a67e22359a"/>
    <ds:schemaRef ds:uri="http://schemas.openxmlformats.org/package/2006/metadata/core-properties"/>
    <ds:schemaRef ds:uri="7a3f0d49-cb9d-4d28-b6b4-cb24b886583f"/>
    <ds:schemaRef ds:uri="http://www.w3.org/XML/1998/namespace"/>
    <ds:schemaRef ds:uri="http://purl.org/dc/terms/"/>
  </ds:schemaRefs>
</ds:datastoreItem>
</file>

<file path=customXml/itemProps2.xml><?xml version="1.0" encoding="utf-8"?>
<ds:datastoreItem xmlns:ds="http://schemas.openxmlformats.org/officeDocument/2006/customXml" ds:itemID="{41622C6E-3102-422A-B5F1-A0F69F3EA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058357-3504-4839-8EB1-C4FC2E5FC2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20224</TotalTime>
  <Words>5351</Words>
  <Application>Microsoft Office PowerPoint</Application>
  <PresentationFormat>On-screen Show (4:3)</PresentationFormat>
  <Paragraphs>902</Paragraphs>
  <Slides>26</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ＭＳ Ｐゴシック</vt:lpstr>
      <vt:lpstr>Arial</vt:lpstr>
      <vt:lpstr>Calibri</vt:lpstr>
      <vt:lpstr>Wingdings</vt:lpstr>
      <vt:lpstr>blank</vt:lpstr>
      <vt:lpstr>think-cell Slide</vt:lpstr>
      <vt:lpstr>Best of ILC 2018</vt:lpstr>
      <vt:lpstr>About these slides</vt:lpstr>
      <vt:lpstr>Contents – section 1</vt:lpstr>
      <vt:lpstr>Contents – section 2</vt:lpstr>
      <vt:lpstr>Contents – sections 3 and 4</vt:lpstr>
      <vt:lpstr>1. NAFLD – Phase 1/2/3 clinical trials</vt:lpstr>
      <vt:lpstr>Cenicriviroc (CVC), a CCR2 and CCR5 inhibitor, in patients with NASH: Phase 2b CENTAUR study Year 2 analysis </vt:lpstr>
      <vt:lpstr>MGL-3196, a selective thyroid hormone receptor beta (THR-β) agonist: Phase 2 NASH study</vt:lpstr>
      <vt:lpstr>NGM282, a non-tumourigenic FGF19 analogue:  Phase 2 trial in NASH</vt:lpstr>
      <vt:lpstr>GR-MD-02, a Galectin-3 inhibitor, is better in patients with NASH cirrhosis without varices and mild portal hypertension (PH)</vt:lpstr>
      <vt:lpstr>JKB-121, a TLR-4 receptor antagonist: Phase 2 trial for the treatment of NASH</vt:lpstr>
      <vt:lpstr>Selonsertib (ASK1 inhibitor) combined with GS-0976 (ACC inhibitor) or GS-9674 (FXR agonist): NASH proof-of-concept study</vt:lpstr>
      <vt:lpstr>SGM-1019, a first-in-class novel small molecule modulator of inflammasome activity for NASH: preclinical and first-in-human studies</vt:lpstr>
      <vt:lpstr>2. NAFLD – other aspects of disease</vt:lpstr>
      <vt:lpstr>Feasibility and effectiveness of web-based vs. standard counselling programmes for NAFLD</vt:lpstr>
      <vt:lpstr>Noninvasive prediction of oesophageal varices by LSM and platelet values in patients with liver cirrhosis due to NAFLD</vt:lpstr>
      <vt:lpstr>Modelling NAFLD using human induced pluripotent stem cells (hIPSCs)</vt:lpstr>
      <vt:lpstr>Frequency and outcomes of liver transplantation for NASH in Europe</vt:lpstr>
      <vt:lpstr>NAFLD and risk of incident NASH, cirrhosis and HCC in 18 million European electronic healthcare records </vt:lpstr>
      <vt:lpstr>3. Rare metabolic diseases</vt:lpstr>
      <vt:lpstr>Givosiran, an RNA interference therapeutic: Phase 1/2 and OLE studies in patients with acute intermittent porphyria (AIP)</vt:lpstr>
      <vt:lpstr>ARO-AAT, an RNAi therapeutic, for alpha-1 antitrypsin (AAT) liver disease</vt:lpstr>
      <vt:lpstr>4. Basic science and preclinical</vt:lpstr>
      <vt:lpstr>Intestinal microbiota modulates susceptibility to paracetamol-induced acute liver injury</vt:lpstr>
      <vt:lpstr>NLRP3 inflammasome activation in hepatocytes results in pyroptotic cell death, release of NLRP3 particles and liver fibrosis</vt:lpstr>
      <vt:lpstr>Autologous cell/gene therapy approach of haemophilia B (HB) using patient-specific induced pluripotent stem cells (iPSCs)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Madeleine Watt</cp:lastModifiedBy>
  <cp:revision>106</cp:revision>
  <cp:lastPrinted>2018-03-15T16:10:34Z</cp:lastPrinted>
  <dcterms:created xsi:type="dcterms:W3CDTF">2016-10-10T16:35:57Z</dcterms:created>
  <dcterms:modified xsi:type="dcterms:W3CDTF">2018-04-20T08:12:11Z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